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6.xml" ContentType="application/vnd.openxmlformats-officedocument.presentationml.slide+xml"/>
  <Override PartName="/ppt/slides/slide24.xml" ContentType="application/vnd.openxmlformats-officedocument.presentationml.slide+xml"/>
  <Override PartName="/ppt/slides/slide43.xml" ContentType="application/vnd.openxmlformats-officedocument.presentationml.slide+xml"/>
  <Override PartName="/ppt/slides/slide35.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39.xml" ContentType="application/vnd.openxmlformats-officedocument.presentationml.slide+xml"/>
  <Override PartName="/ppt/slides/slide37.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Layouts/slideLayout10.xml" ContentType="application/vnd.openxmlformats-officedocument.presentationml.slideLayout+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25.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33.xml" ContentType="application/vnd.openxmlformats-officedocument.presentationml.notesSlide+xml"/>
  <Override PartName="/ppt/slideLayouts/slideLayout4.xml" ContentType="application/vnd.openxmlformats-officedocument.presentationml.slideLayout+xml"/>
  <Override PartName="/ppt/notesSlides/notesSlide32.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notesSlides/notesSlide29.xml" ContentType="application/vnd.openxmlformats-officedocument.presentationml.notesSlide+xml"/>
  <Override PartName="/ppt/slideLayouts/slideLayout7.xml" ContentType="application/vnd.openxmlformats-officedocument.presentationml.slideLayout+xml"/>
  <Override PartName="/ppt/notesSlides/notesSlide31.xml" ContentType="application/vnd.openxmlformats-officedocument.presentationml.notesSlide+xml"/>
  <Override PartName="/ppt/slideLayouts/slideLayout6.xml" ContentType="application/vnd.openxmlformats-officedocument.presentationml.slideLayout+xml"/>
  <Override PartName="/ppt/notesSlides/notesSlide30.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332" r:id="rId2"/>
    <p:sldId id="362" r:id="rId3"/>
    <p:sldId id="363" r:id="rId4"/>
    <p:sldId id="364" r:id="rId5"/>
    <p:sldId id="365" r:id="rId6"/>
    <p:sldId id="366" r:id="rId7"/>
    <p:sldId id="367" r:id="rId8"/>
    <p:sldId id="368" r:id="rId9"/>
    <p:sldId id="369" r:id="rId10"/>
    <p:sldId id="370" r:id="rId11"/>
    <p:sldId id="371" r:id="rId12"/>
    <p:sldId id="372" r:id="rId13"/>
    <p:sldId id="373" r:id="rId14"/>
    <p:sldId id="374" r:id="rId15"/>
    <p:sldId id="375" r:id="rId16"/>
    <p:sldId id="376" r:id="rId17"/>
    <p:sldId id="377" r:id="rId18"/>
    <p:sldId id="378" r:id="rId19"/>
    <p:sldId id="379" r:id="rId20"/>
    <p:sldId id="380" r:id="rId21"/>
    <p:sldId id="381" r:id="rId22"/>
    <p:sldId id="382" r:id="rId23"/>
    <p:sldId id="383" r:id="rId24"/>
    <p:sldId id="384" r:id="rId25"/>
    <p:sldId id="385" r:id="rId26"/>
    <p:sldId id="386" r:id="rId27"/>
    <p:sldId id="387" r:id="rId28"/>
    <p:sldId id="388" r:id="rId29"/>
    <p:sldId id="389" r:id="rId30"/>
    <p:sldId id="390" r:id="rId31"/>
    <p:sldId id="391" r:id="rId32"/>
    <p:sldId id="392" r:id="rId33"/>
    <p:sldId id="393" r:id="rId34"/>
    <p:sldId id="394" r:id="rId35"/>
    <p:sldId id="395" r:id="rId36"/>
    <p:sldId id="396" r:id="rId37"/>
    <p:sldId id="397" r:id="rId38"/>
    <p:sldId id="398" r:id="rId39"/>
    <p:sldId id="399" r:id="rId40"/>
    <p:sldId id="400" r:id="rId41"/>
    <p:sldId id="401" r:id="rId42"/>
    <p:sldId id="402" r:id="rId43"/>
    <p:sldId id="403"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numCol="1"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numCol="1" rtlCol="0"/>
          <a:lstStyle>
            <a:lvl1pPr algn="r">
              <a:defRPr sz="1200"/>
            </a:lvl1pPr>
          </a:lstStyle>
          <a:p>
            <a:fld id="{005F5E8C-B044-43C6-B2F5-81446AEDAE8E}" type="datetimeFigureOut">
              <a:rPr lang="en-US" smtClean="0"/>
              <a:t>8/18/2021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numCol="1"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numCol="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numCol="1"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numCol="1" rtlCol="0" anchor="b"/>
          <a:lstStyle>
            <a:lvl1pPr algn="r">
              <a:defRPr sz="1200"/>
            </a:lvl1pPr>
          </a:lstStyle>
          <a:p>
            <a:fld id="{6D8FC8E6-5ED4-4BB0-BF37-760C024FE094}" type="slidenum">
              <a:rPr lang="en-US" smtClean="0"/>
              <a:t>‹#›</a:t>
            </a:fld>
            <a:endParaRPr lang="en-US"/>
          </a:p>
        </p:txBody>
      </p:sp>
    </p:spTree>
    <p:extLst>
      <p:ext uri="{BB962C8B-B14F-4D97-AF65-F5344CB8AC3E}">
        <p14:creationId xmlns:p14="http://schemas.microsoft.com/office/powerpoint/2010/main" val="3114308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p:spPr>
        <p:txBody>
          <a:bodyPr/>
          <a:lstStyle/>
          <a:p>
            <a:pPr eaLnBrk="1" hangingPunct="1"/>
            <a:endParaRPr lang="en-US" altLang="en-US" smtClean="0"/>
          </a:p>
        </p:txBody>
      </p:sp>
      <p:sp>
        <p:nvSpPr>
          <p:cNvPr id="8196" name="Slide Number Placeholder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70348A0-25F4-4937-B512-9D8E5562E3D8}" type="slidenum">
              <a:rPr lang="en-US" altLang="en-US" sz="1200" smtClean="0"/>
              <a:pPr/>
              <a:t>1</a:t>
            </a:fld>
            <a:endParaRPr lang="en-US" altLang="en-US" sz="1200" smtClean="0"/>
          </a:p>
        </p:txBody>
      </p:sp>
    </p:spTree>
    <p:extLst>
      <p:ext uri="{BB962C8B-B14F-4D97-AF65-F5344CB8AC3E}">
        <p14:creationId xmlns:p14="http://schemas.microsoft.com/office/powerpoint/2010/main" val="3447828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B6A9106-147B-4BDE-AD0A-6E7052A2D38A}" type="slidenum">
              <a:rPr lang="en-US" altLang="en-US" sz="1200" smtClean="0"/>
              <a:pPr/>
              <a:t>14</a:t>
            </a:fld>
            <a:endParaRPr lang="en-US" altLang="en-US" sz="1200" smtClean="0"/>
          </a:p>
        </p:txBody>
      </p:sp>
      <p:sp>
        <p:nvSpPr>
          <p:cNvPr id="28675" name="Rectangle 2"/>
          <p:cNvSpPr>
            <a:spLocks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977614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36878D2-D316-4A0E-96AF-11EBB8C0FDF1}" type="slidenum">
              <a:rPr lang="en-US" altLang="en-US" sz="1200" smtClean="0"/>
              <a:pPr/>
              <a:t>15</a:t>
            </a:fld>
            <a:endParaRPr lang="en-US" altLang="en-US" sz="1200" smtClean="0"/>
          </a:p>
        </p:txBody>
      </p:sp>
      <p:sp>
        <p:nvSpPr>
          <p:cNvPr id="30723" name="Rectangle 2"/>
          <p:cNvSpPr>
            <a:spLocks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214384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65E0DFB-6256-4D96-B0CA-E6551CE3B409}" type="slidenum">
              <a:rPr lang="en-US" altLang="en-US" sz="1200" smtClean="0"/>
              <a:pPr/>
              <a:t>16</a:t>
            </a:fld>
            <a:endParaRPr lang="en-US" altLang="en-US" sz="1200" smtClean="0"/>
          </a:p>
        </p:txBody>
      </p:sp>
      <p:sp>
        <p:nvSpPr>
          <p:cNvPr id="32771" name="Rectangle 2"/>
          <p:cNvSpPr>
            <a:spLocks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7952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D2314F7-9183-4994-93BF-31FB8A066A93}" type="slidenum">
              <a:rPr lang="en-US" altLang="en-US" sz="1200" smtClean="0"/>
              <a:pPr/>
              <a:t>17</a:t>
            </a:fld>
            <a:endParaRPr lang="en-US" altLang="en-US" sz="1200" smtClean="0"/>
          </a:p>
        </p:txBody>
      </p:sp>
      <p:sp>
        <p:nvSpPr>
          <p:cNvPr id="34819" name="Rectangle 2"/>
          <p:cNvSpPr>
            <a:spLocks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916323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B46FE45-2BC2-428C-981F-E3370B788567}" type="slidenum">
              <a:rPr lang="en-US" altLang="en-US" sz="1200" smtClean="0"/>
              <a:pPr/>
              <a:t>18</a:t>
            </a:fld>
            <a:endParaRPr lang="en-US" altLang="en-US" sz="1200" smtClean="0"/>
          </a:p>
        </p:txBody>
      </p:sp>
      <p:sp>
        <p:nvSpPr>
          <p:cNvPr id="36867" name="Rectangle 2"/>
          <p:cNvSpPr>
            <a:spLocks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44849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C481D79-BEAA-475B-AE2C-2D01F01D0C5A}" type="slidenum">
              <a:rPr lang="en-US" altLang="en-US" sz="1200" smtClean="0"/>
              <a:pPr/>
              <a:t>19</a:t>
            </a:fld>
            <a:endParaRPr lang="en-US" altLang="en-US" sz="1200" smtClean="0"/>
          </a:p>
        </p:txBody>
      </p:sp>
      <p:sp>
        <p:nvSpPr>
          <p:cNvPr id="38915" name="Rectangle 2"/>
          <p:cNvSpPr>
            <a:spLocks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70163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881CAB8-FC69-433B-83F2-3E017C3DAE73}" type="slidenum">
              <a:rPr lang="en-US" altLang="en-US" sz="1200" smtClean="0"/>
              <a:pPr/>
              <a:t>20</a:t>
            </a:fld>
            <a:endParaRPr lang="en-US" altLang="en-US" sz="1200" smtClean="0"/>
          </a:p>
        </p:txBody>
      </p:sp>
      <p:sp>
        <p:nvSpPr>
          <p:cNvPr id="40963" name="Rectangle 2"/>
          <p:cNvSpPr>
            <a:spLocks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6995061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A7C7CD6-F799-41A8-BC45-914777999AAA}" type="slidenum">
              <a:rPr lang="en-US" altLang="en-US" sz="1200" smtClean="0"/>
              <a:pPr/>
              <a:t>21</a:t>
            </a:fld>
            <a:endParaRPr lang="en-US" altLang="en-US" sz="1200" smtClean="0"/>
          </a:p>
        </p:txBody>
      </p:sp>
      <p:sp>
        <p:nvSpPr>
          <p:cNvPr id="43011" name="Rectangle 2"/>
          <p:cNvSpPr>
            <a:spLocks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91790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92F53B2-972D-4815-B9E9-B0208C47EB87}" type="slidenum">
              <a:rPr lang="en-US" altLang="en-US" sz="1200" smtClean="0"/>
              <a:pPr/>
              <a:t>22</a:t>
            </a:fld>
            <a:endParaRPr lang="en-US" altLang="en-US" sz="1200" smtClean="0"/>
          </a:p>
        </p:txBody>
      </p:sp>
      <p:sp>
        <p:nvSpPr>
          <p:cNvPr id="45059" name="Rectangle 2"/>
          <p:cNvSpPr>
            <a:spLocks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45029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2AE77C3-BB9F-456D-86AF-BFE73E26E260}" type="slidenum">
              <a:rPr lang="en-US" altLang="en-US" sz="1200" smtClean="0"/>
              <a:pPr/>
              <a:t>23</a:t>
            </a:fld>
            <a:endParaRPr lang="en-US" altLang="en-US" sz="1200" smtClean="0"/>
          </a:p>
        </p:txBody>
      </p:sp>
      <p:sp>
        <p:nvSpPr>
          <p:cNvPr id="47107" name="Rectangle 2"/>
          <p:cNvSpPr>
            <a:spLocks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35483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p:spPr>
        <p:txBody>
          <a:bodyPr/>
          <a:lstStyle/>
          <a:p>
            <a:pPr eaLnBrk="1" hangingPunct="1"/>
            <a:endParaRPr lang="en-US" altLang="en-US" smtClean="0"/>
          </a:p>
        </p:txBody>
      </p:sp>
      <p:sp>
        <p:nvSpPr>
          <p:cNvPr id="8196" name="Slide Number Placeholder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DA22DD3-8E3C-4C61-8704-96AB74D25A07}" type="slidenum">
              <a:rPr lang="en-US" altLang="en-US" sz="1200" smtClean="0"/>
              <a:pPr/>
              <a:t>2</a:t>
            </a:fld>
            <a:endParaRPr lang="en-US" altLang="en-US" sz="1200" smtClean="0"/>
          </a:p>
        </p:txBody>
      </p:sp>
    </p:spTree>
    <p:extLst>
      <p:ext uri="{BB962C8B-B14F-4D97-AF65-F5344CB8AC3E}">
        <p14:creationId xmlns:p14="http://schemas.microsoft.com/office/powerpoint/2010/main" val="2458112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28E529A-65F7-472F-8E3C-8A0068469C37}" type="slidenum">
              <a:rPr lang="en-US" altLang="en-US" sz="1200" smtClean="0"/>
              <a:pPr/>
              <a:t>24</a:t>
            </a:fld>
            <a:endParaRPr lang="en-US" altLang="en-US" sz="1200" smtClean="0"/>
          </a:p>
        </p:txBody>
      </p:sp>
      <p:sp>
        <p:nvSpPr>
          <p:cNvPr id="49155" name="Rectangle 2"/>
          <p:cNvSpPr>
            <a:spLocks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07150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823B2CB-6436-4A36-905D-E3C2A621B54F}" type="slidenum">
              <a:rPr lang="en-US" altLang="en-US" sz="1200" smtClean="0"/>
              <a:pPr/>
              <a:t>25</a:t>
            </a:fld>
            <a:endParaRPr lang="en-US" altLang="en-US" sz="1200" smtClean="0"/>
          </a:p>
        </p:txBody>
      </p:sp>
      <p:sp>
        <p:nvSpPr>
          <p:cNvPr id="51203" name="Rectangle 2"/>
          <p:cNvSpPr>
            <a:spLocks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879103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65A98DE-268E-4708-B530-794266921371}" type="slidenum">
              <a:rPr lang="en-US" altLang="en-US" sz="1200" smtClean="0"/>
              <a:pPr/>
              <a:t>26</a:t>
            </a:fld>
            <a:endParaRPr lang="en-US" altLang="en-US" sz="1200" smtClean="0"/>
          </a:p>
        </p:txBody>
      </p:sp>
      <p:sp>
        <p:nvSpPr>
          <p:cNvPr id="53251" name="Rectangle 2"/>
          <p:cNvSpPr>
            <a:spLocks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096532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FC2BC29-ABB7-4A25-A0E4-15EA8855E18F}" type="slidenum">
              <a:rPr lang="en-US" altLang="en-US" sz="1200" smtClean="0"/>
              <a:pPr/>
              <a:t>27</a:t>
            </a:fld>
            <a:endParaRPr lang="en-US" altLang="en-US" sz="1200" smtClean="0"/>
          </a:p>
        </p:txBody>
      </p:sp>
      <p:sp>
        <p:nvSpPr>
          <p:cNvPr id="55299" name="Rectangle 2"/>
          <p:cNvSpPr>
            <a:spLocks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561984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8BDE5E3-09C7-4BF3-B97A-FB66FB6F4EF4}" type="slidenum">
              <a:rPr lang="en-US" altLang="en-US" sz="1200" smtClean="0"/>
              <a:pPr/>
              <a:t>28</a:t>
            </a:fld>
            <a:endParaRPr lang="en-US" altLang="en-US" sz="1200" smtClean="0"/>
          </a:p>
        </p:txBody>
      </p:sp>
      <p:sp>
        <p:nvSpPr>
          <p:cNvPr id="57347" name="Rectangle 2"/>
          <p:cNvSpPr>
            <a:spLocks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337194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7C7FB31-55E9-4DE2-B938-5395D9DD4AAE}" type="slidenum">
              <a:rPr lang="en-US" altLang="en-US" sz="1200" smtClean="0"/>
              <a:pPr/>
              <a:t>29</a:t>
            </a:fld>
            <a:endParaRPr lang="en-US" altLang="en-US" sz="1200" smtClean="0"/>
          </a:p>
        </p:txBody>
      </p:sp>
      <p:sp>
        <p:nvSpPr>
          <p:cNvPr id="59395" name="Rectangle 2"/>
          <p:cNvSpPr>
            <a:spLocks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5910609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7F086C0-2199-475F-9CBB-6966EAC080F3}" type="slidenum">
              <a:rPr lang="en-US" altLang="en-US" sz="1200" smtClean="0"/>
              <a:pPr/>
              <a:t>30</a:t>
            </a:fld>
            <a:endParaRPr lang="en-US" altLang="en-US" sz="1200" smtClean="0"/>
          </a:p>
        </p:txBody>
      </p:sp>
      <p:sp>
        <p:nvSpPr>
          <p:cNvPr id="61443" name="Rectangle 2"/>
          <p:cNvSpPr>
            <a:spLocks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987824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A4F6E54-1C38-4AC4-8374-5764C2B1A86D}" type="slidenum">
              <a:rPr lang="en-US" altLang="en-US" sz="1200" smtClean="0"/>
              <a:pPr/>
              <a:t>31</a:t>
            </a:fld>
            <a:endParaRPr lang="en-US" altLang="en-US" sz="1200" smtClean="0"/>
          </a:p>
        </p:txBody>
      </p:sp>
      <p:sp>
        <p:nvSpPr>
          <p:cNvPr id="63491" name="Rectangle 2"/>
          <p:cNvSpPr>
            <a:spLocks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1875483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25A2F71-C023-494B-B4E9-CE75987CB7E5}" type="slidenum">
              <a:rPr lang="en-US" altLang="en-US" sz="1200" smtClean="0"/>
              <a:pPr/>
              <a:t>32</a:t>
            </a:fld>
            <a:endParaRPr lang="en-US" altLang="en-US" sz="1200" smtClean="0"/>
          </a:p>
        </p:txBody>
      </p:sp>
      <p:sp>
        <p:nvSpPr>
          <p:cNvPr id="65539" name="Rectangle 2"/>
          <p:cNvSpPr>
            <a:spLocks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989915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F545253-F3E6-48D5-9ECC-2F833B19946A}" type="slidenum">
              <a:rPr lang="en-US" altLang="en-US" sz="1200" smtClean="0"/>
              <a:pPr/>
              <a:t>33</a:t>
            </a:fld>
            <a:endParaRPr lang="en-US" altLang="en-US" sz="1200" smtClean="0"/>
          </a:p>
        </p:txBody>
      </p:sp>
      <p:sp>
        <p:nvSpPr>
          <p:cNvPr id="67587" name="Rectangle 2"/>
          <p:cNvSpPr>
            <a:spLocks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31352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AD36F1A-BCB1-48FE-9EB1-F4B8A1678CC4}" type="slidenum">
              <a:rPr lang="en-US" altLang="en-US" sz="1200" smtClean="0"/>
              <a:pPr/>
              <a:t>3</a:t>
            </a:fld>
            <a:endParaRPr lang="en-US" altLang="en-US" sz="1200" smtClean="0"/>
          </a:p>
        </p:txBody>
      </p:sp>
      <p:sp>
        <p:nvSpPr>
          <p:cNvPr id="10243" name="Rectangle 2"/>
          <p:cNvSpPr>
            <a:spLocks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725528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6756CF8-4366-4983-BD9B-67671773DD21}" type="slidenum">
              <a:rPr lang="en-US" altLang="en-US" sz="1200" smtClean="0"/>
              <a:pPr/>
              <a:t>34</a:t>
            </a:fld>
            <a:endParaRPr lang="en-US" altLang="en-US" sz="1200" smtClean="0"/>
          </a:p>
        </p:txBody>
      </p:sp>
      <p:sp>
        <p:nvSpPr>
          <p:cNvPr id="69635" name="Rectangle 2"/>
          <p:cNvSpPr>
            <a:spLocks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2565638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DA5A8E0-4A0E-48EF-8E6B-48E7D9BA23D1}" type="slidenum">
              <a:rPr lang="en-US" altLang="en-US" sz="1200" smtClean="0"/>
              <a:pPr/>
              <a:t>35</a:t>
            </a:fld>
            <a:endParaRPr lang="en-US" altLang="en-US" sz="1200" smtClean="0"/>
          </a:p>
        </p:txBody>
      </p:sp>
      <p:sp>
        <p:nvSpPr>
          <p:cNvPr id="71683" name="Rectangle 2"/>
          <p:cNvSpPr>
            <a:spLocks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65896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2A949DA-D098-4FEB-9CA9-56468E1D363A}" type="slidenum">
              <a:rPr lang="en-US" altLang="en-US" sz="1200" smtClean="0"/>
              <a:pPr/>
              <a:t>36</a:t>
            </a:fld>
            <a:endParaRPr lang="en-US" altLang="en-US" sz="1200" smtClean="0"/>
          </a:p>
        </p:txBody>
      </p:sp>
      <p:sp>
        <p:nvSpPr>
          <p:cNvPr id="73731" name="Rectangle 2"/>
          <p:cNvSpPr>
            <a:spLocks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8771314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79AAAC9-FB8E-4C4E-AD53-43B90704006A}" type="slidenum">
              <a:rPr lang="en-US" altLang="en-US" sz="1200" smtClean="0"/>
              <a:pPr/>
              <a:t>37</a:t>
            </a:fld>
            <a:endParaRPr lang="en-US" altLang="en-US" sz="1200" smtClean="0"/>
          </a:p>
        </p:txBody>
      </p:sp>
      <p:sp>
        <p:nvSpPr>
          <p:cNvPr id="75779" name="Rectangle 2"/>
          <p:cNvSpPr>
            <a:spLocks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9747895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5188A66-EC89-4265-BED7-8518FB025DA8}" type="slidenum">
              <a:rPr lang="en-US" altLang="en-US" sz="1200" smtClean="0"/>
              <a:pPr/>
              <a:t>38</a:t>
            </a:fld>
            <a:endParaRPr lang="en-US" altLang="en-US" sz="1200" smtClean="0"/>
          </a:p>
        </p:txBody>
      </p:sp>
      <p:sp>
        <p:nvSpPr>
          <p:cNvPr id="77827" name="Rectangle 2"/>
          <p:cNvSpPr>
            <a:spLocks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280682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7F3B8A0-7395-4B95-90DB-6DA91BAD8DF4}" type="slidenum">
              <a:rPr lang="en-US" altLang="en-US" sz="1200" smtClean="0"/>
              <a:pPr/>
              <a:t>39</a:t>
            </a:fld>
            <a:endParaRPr lang="en-US" altLang="en-US" sz="1200" smtClean="0"/>
          </a:p>
        </p:txBody>
      </p:sp>
      <p:sp>
        <p:nvSpPr>
          <p:cNvPr id="79875" name="Rectangle 2"/>
          <p:cNvSpPr>
            <a:spLocks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9586770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D75A585-290C-4436-9709-9C285BD60E40}" type="slidenum">
              <a:rPr lang="en-US" altLang="en-US" sz="1200" smtClean="0"/>
              <a:pPr/>
              <a:t>40</a:t>
            </a:fld>
            <a:endParaRPr lang="en-US" altLang="en-US" sz="1200" smtClean="0"/>
          </a:p>
        </p:txBody>
      </p:sp>
      <p:sp>
        <p:nvSpPr>
          <p:cNvPr id="81923" name="Rectangle 2"/>
          <p:cNvSpPr>
            <a:spLocks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55591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56296B7-2C88-48C1-A6DB-26866B028EBA}" type="slidenum">
              <a:rPr lang="en-US" altLang="en-US" sz="1200" smtClean="0"/>
              <a:pPr/>
              <a:t>41</a:t>
            </a:fld>
            <a:endParaRPr lang="en-US" altLang="en-US" sz="1200" smtClean="0"/>
          </a:p>
        </p:txBody>
      </p:sp>
      <p:sp>
        <p:nvSpPr>
          <p:cNvPr id="83971" name="Rectangle 2"/>
          <p:cNvSpPr>
            <a:spLocks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82022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93C116F-45DE-4121-90CD-3CEB6D573491}" type="slidenum">
              <a:rPr lang="en-US" altLang="en-US" sz="1200" smtClean="0"/>
              <a:pPr/>
              <a:t>42</a:t>
            </a:fld>
            <a:endParaRPr lang="en-US" altLang="en-US" sz="1200" smtClean="0"/>
          </a:p>
        </p:txBody>
      </p:sp>
      <p:sp>
        <p:nvSpPr>
          <p:cNvPr id="86019" name="Rectangle 2"/>
          <p:cNvSpPr>
            <a:spLocks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0808110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4583683-07A0-4055-8762-9A2BDB1BB6C8}" type="slidenum">
              <a:rPr lang="en-US" altLang="en-US" sz="1200" smtClean="0"/>
              <a:pPr/>
              <a:t>43</a:t>
            </a:fld>
            <a:endParaRPr lang="en-US" altLang="en-US" sz="1200" smtClean="0"/>
          </a:p>
        </p:txBody>
      </p:sp>
      <p:sp>
        <p:nvSpPr>
          <p:cNvPr id="88067" name="Rectangle 2"/>
          <p:cNvSpPr>
            <a:spLocks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444388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7CFADAE-4B9D-4EB4-B940-3951BC960BF7}" type="slidenum">
              <a:rPr lang="en-US" altLang="en-US" sz="1200" smtClean="0"/>
              <a:pPr/>
              <a:t>4</a:t>
            </a:fld>
            <a:endParaRPr lang="en-US" altLang="en-US" sz="1200" smtClean="0"/>
          </a:p>
        </p:txBody>
      </p:sp>
      <p:sp>
        <p:nvSpPr>
          <p:cNvPr id="12291" name="Rectangle 2"/>
          <p:cNvSpPr>
            <a:spLocks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836137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168A163-9C8D-4664-8A75-84A1C03D22C2}" type="slidenum">
              <a:rPr lang="en-US" altLang="en-US" sz="1200" smtClean="0"/>
              <a:pPr/>
              <a:t>9</a:t>
            </a:fld>
            <a:endParaRPr lang="en-US" altLang="en-US" sz="1200" smtClean="0"/>
          </a:p>
        </p:txBody>
      </p:sp>
      <p:sp>
        <p:nvSpPr>
          <p:cNvPr id="18435" name="Rectangle 2"/>
          <p:cNvSpPr>
            <a:spLocks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181673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C7FFA52-7CF3-4250-8293-660275D8ADC0}" type="slidenum">
              <a:rPr lang="en-US" altLang="en-US" sz="1200" smtClean="0"/>
              <a:pPr/>
              <a:t>10</a:t>
            </a:fld>
            <a:endParaRPr lang="en-US" altLang="en-US" sz="1200" smtClean="0"/>
          </a:p>
        </p:txBody>
      </p:sp>
      <p:sp>
        <p:nvSpPr>
          <p:cNvPr id="20483" name="Rectangle 2"/>
          <p:cNvSpPr>
            <a:spLocks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441925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1E38633-7D99-42A6-9ED2-EFE2AD8037E5}" type="slidenum">
              <a:rPr lang="en-US" altLang="en-US" sz="1200" smtClean="0"/>
              <a:pPr/>
              <a:t>11</a:t>
            </a:fld>
            <a:endParaRPr lang="en-US" altLang="en-US" sz="1200" smtClean="0"/>
          </a:p>
        </p:txBody>
      </p:sp>
      <p:sp>
        <p:nvSpPr>
          <p:cNvPr id="22531" name="Rectangle 2"/>
          <p:cNvSpPr>
            <a:spLocks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36501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DE7C744-3E54-4768-89DC-5D090391DBD5}" type="slidenum">
              <a:rPr lang="en-US" altLang="en-US" sz="1200" smtClean="0"/>
              <a:pPr/>
              <a:t>12</a:t>
            </a:fld>
            <a:endParaRPr lang="en-US" altLang="en-US" sz="1200" smtClean="0"/>
          </a:p>
        </p:txBody>
      </p:sp>
      <p:sp>
        <p:nvSpPr>
          <p:cNvPr id="24579" name="Rectangle 2"/>
          <p:cNvSpPr>
            <a:spLocks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3838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47B9F06-5906-4901-8CBC-B4433E81D0AA}" type="slidenum">
              <a:rPr lang="en-US" altLang="en-US" sz="1200" smtClean="0"/>
              <a:pPr/>
              <a:t>13</a:t>
            </a:fld>
            <a:endParaRPr lang="en-US" altLang="en-US" sz="1200" smtClean="0"/>
          </a:p>
        </p:txBody>
      </p:sp>
      <p:sp>
        <p:nvSpPr>
          <p:cNvPr id="26627" name="Rectangle 2"/>
          <p:cNvSpPr>
            <a:spLocks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280653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96237"/>
            <a:ext cx="7772400" cy="23876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8/18/2021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a:xfrm>
            <a:off x="7085013" y="6381752"/>
            <a:ext cx="2057400" cy="365125"/>
          </a:xfrm>
        </p:spPr>
        <p:txBody>
          <a:bodyPr/>
          <a:lstStyle>
            <a:lvl1pPr>
              <a:defRPr sz="1200" b="1">
                <a:solidFill>
                  <a:schemeClr val="bg1"/>
                </a:solidFill>
                <a:latin typeface="Cambria" panose="02040503050406030204" pitchFamily="18" charset="0"/>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420955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8/18/2021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548273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8/18/2021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77934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83237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306287"/>
            <a:ext cx="7886700" cy="3879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8/18/2021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a:xfrm>
            <a:off x="7061200" y="6429377"/>
            <a:ext cx="2057400" cy="365125"/>
          </a:xfrm>
        </p:spPr>
        <p:txBody>
          <a:bodyPr/>
          <a:lstStyle>
            <a:lvl1pPr>
              <a:defRPr sz="1050" b="1">
                <a:solidFill>
                  <a:schemeClr val="bg1"/>
                </a:solidFill>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23203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730025"/>
            <a:ext cx="7886700" cy="2852737"/>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727317"/>
            <a:ext cx="78867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8/18/2021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556422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a:extLst/>
          </p:cNvPr>
          <p:cNvSpPr>
            <a:spLocks noGrp="1"/>
          </p:cNvSpPr>
          <p:nvPr>
            <p:ph type="dt" sz="half" idx="10"/>
          </p:nvPr>
        </p:nvSpPr>
        <p:spPr/>
        <p:txBody>
          <a:bodyPr/>
          <a:lstStyle>
            <a:lvl1pPr>
              <a:defRPr/>
            </a:lvl1pPr>
          </a:lstStyle>
          <a:p>
            <a:fld id="{485F59C9-6D13-4897-9013-6BC095605F96}" type="datetimeFigureOut">
              <a:rPr lang="en-US" smtClean="0"/>
              <a:t>8/18/2021</a:t>
            </a:fld>
            <a:endParaRPr lang="en-US"/>
          </a:p>
        </p:txBody>
      </p:sp>
      <p:sp>
        <p:nvSpPr>
          <p:cNvPr id="6" name="Footer Placeholder 4">
            <a:extLst/>
          </p:cNvPr>
          <p:cNvSpPr>
            <a:spLocks noGrp="1"/>
          </p:cNvSpPr>
          <p:nvPr>
            <p:ph type="ftr" sz="quarter" idx="11"/>
          </p:nvPr>
        </p:nvSpPr>
        <p:spPr/>
        <p:txBody>
          <a:bodyPr/>
          <a:lstStyle>
            <a:lvl1pPr>
              <a:defRPr/>
            </a:lvl1pPr>
          </a:lstStyle>
          <a:p>
            <a:endParaRPr lang="en-US"/>
          </a:p>
        </p:txBody>
      </p:sp>
      <p:sp>
        <p:nvSpPr>
          <p:cNvPr id="7"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318616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a:extLst/>
          </p:cNvPr>
          <p:cNvSpPr>
            <a:spLocks noGrp="1"/>
          </p:cNvSpPr>
          <p:nvPr>
            <p:ph type="dt" sz="half" idx="10"/>
          </p:nvPr>
        </p:nvSpPr>
        <p:spPr/>
        <p:txBody>
          <a:bodyPr/>
          <a:lstStyle>
            <a:lvl1pPr>
              <a:defRPr/>
            </a:lvl1pPr>
          </a:lstStyle>
          <a:p>
            <a:fld id="{485F59C9-6D13-4897-9013-6BC095605F96}" type="datetimeFigureOut">
              <a:rPr lang="en-US" smtClean="0"/>
              <a:t>8/18/2021</a:t>
            </a:fld>
            <a:endParaRPr lang="en-US"/>
          </a:p>
        </p:txBody>
      </p:sp>
      <p:sp>
        <p:nvSpPr>
          <p:cNvPr id="8" name="Footer Placeholder 4">
            <a:extLst/>
          </p:cNvPr>
          <p:cNvSpPr>
            <a:spLocks noGrp="1"/>
          </p:cNvSpPr>
          <p:nvPr>
            <p:ph type="ftr" sz="quarter" idx="11"/>
          </p:nvPr>
        </p:nvSpPr>
        <p:spPr/>
        <p:txBody>
          <a:bodyPr/>
          <a:lstStyle>
            <a:lvl1pPr>
              <a:defRPr/>
            </a:lvl1pPr>
          </a:lstStyle>
          <a:p>
            <a:endParaRPr lang="en-US"/>
          </a:p>
        </p:txBody>
      </p:sp>
      <p:sp>
        <p:nvSpPr>
          <p:cNvPr id="9"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4074427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a:extLst/>
          </p:cNvPr>
          <p:cNvSpPr>
            <a:spLocks noGrp="1"/>
          </p:cNvSpPr>
          <p:nvPr>
            <p:ph type="dt" sz="half" idx="10"/>
          </p:nvPr>
        </p:nvSpPr>
        <p:spPr/>
        <p:txBody>
          <a:bodyPr/>
          <a:lstStyle>
            <a:lvl1pPr>
              <a:defRPr/>
            </a:lvl1pPr>
          </a:lstStyle>
          <a:p>
            <a:fld id="{485F59C9-6D13-4897-9013-6BC095605F96}" type="datetimeFigureOut">
              <a:rPr lang="en-US" smtClean="0"/>
              <a:t>8/18/2021</a:t>
            </a:fld>
            <a:endParaRPr lang="en-US"/>
          </a:p>
        </p:txBody>
      </p:sp>
      <p:sp>
        <p:nvSpPr>
          <p:cNvPr id="4" name="Footer Placeholder 4">
            <a:extLst/>
          </p:cNvPr>
          <p:cNvSpPr>
            <a:spLocks noGrp="1"/>
          </p:cNvSpPr>
          <p:nvPr>
            <p:ph type="ftr" sz="quarter" idx="11"/>
          </p:nvPr>
        </p:nvSpPr>
        <p:spPr/>
        <p:txBody>
          <a:bodyPr/>
          <a:lstStyle>
            <a:lvl1pPr>
              <a:defRPr/>
            </a:lvl1pPr>
          </a:lstStyle>
          <a:p>
            <a:endParaRPr lang="en-US"/>
          </a:p>
        </p:txBody>
      </p:sp>
      <p:sp>
        <p:nvSpPr>
          <p:cNvPr id="5"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57072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p:cNvPr>
          <p:cNvSpPr>
            <a:spLocks noGrp="1"/>
          </p:cNvSpPr>
          <p:nvPr>
            <p:ph type="dt" sz="half" idx="10"/>
          </p:nvPr>
        </p:nvSpPr>
        <p:spPr/>
        <p:txBody>
          <a:bodyPr/>
          <a:lstStyle>
            <a:lvl1pPr>
              <a:defRPr/>
            </a:lvl1pPr>
          </a:lstStyle>
          <a:p>
            <a:fld id="{485F59C9-6D13-4897-9013-6BC095605F96}" type="datetimeFigureOut">
              <a:rPr lang="en-US" smtClean="0"/>
              <a:t>8/18/2021</a:t>
            </a:fld>
            <a:endParaRPr lang="en-US"/>
          </a:p>
        </p:txBody>
      </p:sp>
      <p:sp>
        <p:nvSpPr>
          <p:cNvPr id="3" name="Footer Placeholder 4">
            <a:extLst/>
          </p:cNvPr>
          <p:cNvSpPr>
            <a:spLocks noGrp="1"/>
          </p:cNvSpPr>
          <p:nvPr>
            <p:ph type="ftr" sz="quarter" idx="11"/>
          </p:nvPr>
        </p:nvSpPr>
        <p:spPr/>
        <p:txBody>
          <a:bodyPr/>
          <a:lstStyle>
            <a:lvl1pPr>
              <a:defRPr/>
            </a:lvl1pPr>
          </a:lstStyle>
          <a:p>
            <a:endParaRPr lang="en-US"/>
          </a:p>
        </p:txBody>
      </p:sp>
      <p:sp>
        <p:nvSpPr>
          <p:cNvPr id="4"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330170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a:extLst/>
          </p:cNvPr>
          <p:cNvSpPr>
            <a:spLocks noGrp="1"/>
          </p:cNvSpPr>
          <p:nvPr>
            <p:ph type="dt" sz="half" idx="10"/>
          </p:nvPr>
        </p:nvSpPr>
        <p:spPr/>
        <p:txBody>
          <a:bodyPr/>
          <a:lstStyle>
            <a:lvl1pPr>
              <a:defRPr/>
            </a:lvl1pPr>
          </a:lstStyle>
          <a:p>
            <a:fld id="{485F59C9-6D13-4897-9013-6BC095605F96}" type="datetimeFigureOut">
              <a:rPr lang="en-US" smtClean="0"/>
              <a:t>8/18/2021</a:t>
            </a:fld>
            <a:endParaRPr lang="en-US"/>
          </a:p>
        </p:txBody>
      </p:sp>
      <p:sp>
        <p:nvSpPr>
          <p:cNvPr id="6" name="Footer Placeholder 4">
            <a:extLst/>
          </p:cNvPr>
          <p:cNvSpPr>
            <a:spLocks noGrp="1"/>
          </p:cNvSpPr>
          <p:nvPr>
            <p:ph type="ftr" sz="quarter" idx="11"/>
          </p:nvPr>
        </p:nvSpPr>
        <p:spPr/>
        <p:txBody>
          <a:bodyPr/>
          <a:lstStyle>
            <a:lvl1pPr>
              <a:defRPr/>
            </a:lvl1pPr>
          </a:lstStyle>
          <a:p>
            <a:endParaRPr lang="en-US"/>
          </a:p>
        </p:txBody>
      </p:sp>
      <p:sp>
        <p:nvSpPr>
          <p:cNvPr id="7"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837698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a:extLst/>
          </p:cNvPr>
          <p:cNvSpPr>
            <a:spLocks noGrp="1"/>
          </p:cNvSpPr>
          <p:nvPr>
            <p:ph type="dt" sz="half" idx="10"/>
          </p:nvPr>
        </p:nvSpPr>
        <p:spPr/>
        <p:txBody>
          <a:bodyPr/>
          <a:lstStyle>
            <a:lvl1pPr>
              <a:defRPr/>
            </a:lvl1pPr>
          </a:lstStyle>
          <a:p>
            <a:fld id="{485F59C9-6D13-4897-9013-6BC095605F96}" type="datetimeFigureOut">
              <a:rPr lang="en-US" smtClean="0"/>
              <a:t>8/18/2021</a:t>
            </a:fld>
            <a:endParaRPr lang="en-US"/>
          </a:p>
        </p:txBody>
      </p:sp>
      <p:sp>
        <p:nvSpPr>
          <p:cNvPr id="6" name="Footer Placeholder 4">
            <a:extLst/>
          </p:cNvPr>
          <p:cNvSpPr>
            <a:spLocks noGrp="1"/>
          </p:cNvSpPr>
          <p:nvPr>
            <p:ph type="ftr" sz="quarter" idx="11"/>
          </p:nvPr>
        </p:nvSpPr>
        <p:spPr/>
        <p:txBody>
          <a:bodyPr/>
          <a:lstStyle>
            <a:lvl1pPr>
              <a:defRPr/>
            </a:lvl1pPr>
          </a:lstStyle>
          <a:p>
            <a:endParaRPr lang="en-US"/>
          </a:p>
        </p:txBody>
      </p:sp>
      <p:sp>
        <p:nvSpPr>
          <p:cNvPr id="7"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50777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7"/>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a:extLst/>
          </p:cNvPr>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cs typeface="+mn-cs"/>
              </a:defRPr>
            </a:lvl1pPr>
          </a:lstStyle>
          <a:p>
            <a:fld id="{485F59C9-6D13-4897-9013-6BC095605F96}" type="datetimeFigureOut">
              <a:rPr lang="en-US" smtClean="0"/>
              <a:t>8/18/2021</a:t>
            </a:fld>
            <a:endParaRPr lang="en-US"/>
          </a:p>
        </p:txBody>
      </p:sp>
      <p:sp>
        <p:nvSpPr>
          <p:cNvPr id="5" name="Footer Placeholder 4">
            <a:extLst/>
          </p:cNvPr>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cs typeface="+mn-cs"/>
              </a:defRPr>
            </a:lvl1pPr>
          </a:lstStyle>
          <a:p>
            <a:endParaRPr lang="en-US"/>
          </a:p>
        </p:txBody>
      </p:sp>
      <p:sp>
        <p:nvSpPr>
          <p:cNvPr id="6" name="Slide Number Placeholder 5">
            <a:extLst/>
          </p:cNvPr>
          <p:cNvSpPr>
            <a:spLocks noGrp="1"/>
          </p:cNvSpPr>
          <p:nvPr>
            <p:ph type="sldNum" sz="quarter" idx="4"/>
          </p:nvPr>
        </p:nvSpPr>
        <p:spPr>
          <a:xfrm>
            <a:off x="6457950" y="6356352"/>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13ABD382-F0A5-4293-B13F-B6F89B84FFAB}" type="slidenum">
              <a:rPr lang="en-US" smtClean="0"/>
              <a:t>‹#›</a:t>
            </a:fld>
            <a:endParaRPr lang="en-US"/>
          </a:p>
        </p:txBody>
      </p:sp>
      <p:pic>
        <p:nvPicPr>
          <p:cNvPr id="1031" name="Picture 7"/>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5153027"/>
            <a:ext cx="9144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7884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rtl="0" eaLnBrk="1" fontAlgn="base" hangingPunct="1">
        <a:lnSpc>
          <a:spcPct val="90000"/>
        </a:lnSpc>
        <a:spcBef>
          <a:spcPct val="0"/>
        </a:spcBef>
        <a:spcAft>
          <a:spcPct val="0"/>
        </a:spcAft>
        <a:defRPr sz="33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3429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6858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0287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3716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171450" indent="-171450" algn="l"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14350" indent="-171450" algn="l" rtl="0" eaLnBrk="1" fontAlgn="base" hangingPunct="1">
        <a:lnSpc>
          <a:spcPct val="90000"/>
        </a:lnSpc>
        <a:spcBef>
          <a:spcPts val="375"/>
        </a:spcBef>
        <a:spcAft>
          <a:spcPct val="0"/>
        </a:spcAft>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96838" y="608013"/>
            <a:ext cx="9220200" cy="2076450"/>
          </a:xfrm>
        </p:spPr>
        <p:txBody>
          <a:bodyPr rtlCol="0">
            <a:normAutofit/>
          </a:bodyPr>
          <a:lstStyle/>
          <a:p>
            <a:pPr fontAlgn="auto">
              <a:spcAft>
                <a:spcPts val="0"/>
              </a:spcAft>
              <a:defRPr/>
            </a:pPr>
            <a:r>
              <a:rPr lang="en-US" altLang="en-US" sz="4400" b="1" smtClean="0"/>
              <a:t>SOFTWARE ENGINEERING AND PROJECT MANAGEMENT </a:t>
            </a:r>
            <a:br>
              <a:rPr lang="en-US" altLang="en-US" sz="4400" b="1" smtClean="0"/>
            </a:br>
            <a:r>
              <a:rPr lang="en-US" altLang="en-US" sz="4400" b="1" smtClean="0"/>
              <a:t>(CSE 227)</a:t>
            </a:r>
          </a:p>
        </p:txBody>
      </p:sp>
      <p:sp>
        <p:nvSpPr>
          <p:cNvPr id="7171" name="Subtitle 2"/>
          <p:cNvSpPr>
            <a:spLocks noGrp="1"/>
          </p:cNvSpPr>
          <p:nvPr>
            <p:ph type="subTitle" idx="1"/>
          </p:nvPr>
        </p:nvSpPr>
        <p:spPr>
          <a:xfrm>
            <a:off x="1087438" y="2622550"/>
            <a:ext cx="7239000" cy="2549525"/>
          </a:xfrm>
        </p:spPr>
        <p:txBody>
          <a:bodyPr/>
          <a:lstStyle/>
          <a:p>
            <a:pPr>
              <a:buFont typeface="Wingdings 3" panose="05040102010807070707" pitchFamily="18" charset="2"/>
              <a:buNone/>
            </a:pPr>
            <a:endParaRPr lang="en-US" altLang="en-US" dirty="0" smtClean="0"/>
          </a:p>
          <a:p>
            <a:pPr>
              <a:buFont typeface="Wingdings 3" panose="05040102010807070707" pitchFamily="18" charset="2"/>
              <a:buNone/>
            </a:pPr>
            <a:endParaRPr lang="en-US" altLang="en-US" dirty="0" smtClean="0"/>
          </a:p>
        </p:txBody>
      </p:sp>
      <p:pic>
        <p:nvPicPr>
          <p:cNvPr id="717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Subtitle 2"/>
          <p:cNvSpPr txBox="1">
            <a:spLocks/>
          </p:cNvSpPr>
          <p:nvPr/>
        </p:nvSpPr>
        <p:spPr bwMode="auto">
          <a:xfrm>
            <a:off x="1371600" y="3897312"/>
            <a:ext cx="7239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buClr>
                <a:schemeClr val="folHlink"/>
              </a:buClr>
              <a:buSzPct val="75000"/>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Department of Computer Science and Engineering</a:t>
            </a:r>
          </a:p>
          <a:p>
            <a:pPr algn="ctr" eaLnBrk="1" hangingPunct="1">
              <a:spcBef>
                <a:spcPct val="20000"/>
              </a:spcBef>
              <a:buClr>
                <a:schemeClr val="folHlink"/>
              </a:buClr>
              <a:buSzPct val="75000"/>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School of Engineering, </a:t>
            </a:r>
          </a:p>
          <a:p>
            <a:pPr algn="ctr" eaLnBrk="1" hangingPunct="1">
              <a:spcBef>
                <a:spcPct val="20000"/>
              </a:spcBef>
              <a:buClr>
                <a:schemeClr val="folHlink"/>
              </a:buClr>
              <a:buSzPct val="75000"/>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PRESIDENCY UNIVERSITY</a:t>
            </a:r>
          </a:p>
        </p:txBody>
      </p:sp>
    </p:spTree>
    <p:extLst>
      <p:ext uri="{BB962C8B-B14F-4D97-AF65-F5344CB8AC3E}">
        <p14:creationId xmlns:p14="http://schemas.microsoft.com/office/powerpoint/2010/main" val="2873687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09600" y="479425"/>
            <a:ext cx="7924800" cy="668338"/>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r>
              <a:rPr lang="en-US" altLang="en-US" b="1" smtClean="0">
                <a:ln>
                  <a:noFill/>
                </a:ln>
                <a:solidFill>
                  <a:srgbClr val="002060"/>
                </a:solidFill>
              </a:rPr>
              <a:t>What is Software Process Model</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194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EE9648E-70C2-4102-AC88-56068BDA7473}" type="slidenum">
              <a:rPr lang="en-US" altLang="en-US" sz="900" smtClean="0">
                <a:solidFill>
                  <a:schemeClr val="accent1"/>
                </a:solidFill>
              </a:rPr>
              <a:pPr/>
              <a:t>10</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295" name="Text Box 36"/>
          <p:cNvSpPr txBox="1">
            <a:spLocks noChangeArrowheads="1"/>
          </p:cNvSpPr>
          <p:nvPr/>
        </p:nvSpPr>
        <p:spPr bwMode="auto">
          <a:xfrm>
            <a:off x="838200" y="1516063"/>
            <a:ext cx="7124700" cy="477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just" eaLnBrk="1" hangingPunct="1">
              <a:lnSpc>
                <a:spcPct val="150000"/>
              </a:lnSpc>
              <a:defRPr/>
            </a:pPr>
            <a:r>
              <a:rPr lang="en-US" sz="1800" b="1" dirty="0" smtClean="0">
                <a:solidFill>
                  <a:srgbClr val="C00000"/>
                </a:solidFill>
                <a:latin typeface="Times New Roman" panose="02020603050405020304" pitchFamily="18" charset="0"/>
                <a:cs typeface="Times New Roman" panose="02020603050405020304" pitchFamily="18" charset="0"/>
              </a:rPr>
              <a:t>What Work products</a:t>
            </a:r>
            <a:r>
              <a:rPr lang="en-US" sz="1800" dirty="0" smtClean="0">
                <a:latin typeface="Times New Roman" panose="02020603050405020304" pitchFamily="18" charset="0"/>
                <a:cs typeface="Times New Roman" panose="02020603050405020304" pitchFamily="18" charset="0"/>
              </a:rPr>
              <a:t>: </a:t>
            </a:r>
            <a:r>
              <a:rPr lang="en-US" sz="1800" dirty="0" smtClean="0">
                <a:solidFill>
                  <a:srgbClr val="002060"/>
                </a:solidFill>
                <a:latin typeface="Times New Roman" panose="02020603050405020304" pitchFamily="18" charset="0"/>
                <a:cs typeface="Times New Roman" panose="02020603050405020304" pitchFamily="18" charset="0"/>
              </a:rPr>
              <a:t>Programs, documents, and data </a:t>
            </a:r>
          </a:p>
          <a:p>
            <a:pPr algn="just" eaLnBrk="1" hangingPunct="1">
              <a:lnSpc>
                <a:spcPct val="150000"/>
              </a:lnSpc>
              <a:defRPr/>
            </a:pPr>
            <a:r>
              <a:rPr lang="en-US" sz="1800" b="1" dirty="0" smtClean="0">
                <a:solidFill>
                  <a:srgbClr val="C00000"/>
                </a:solidFill>
                <a:latin typeface="Times New Roman" panose="02020603050405020304" pitchFamily="18" charset="0"/>
                <a:cs typeface="Times New Roman" panose="02020603050405020304" pitchFamily="18" charset="0"/>
              </a:rPr>
              <a:t>What are the steps</a:t>
            </a:r>
            <a:r>
              <a:rPr lang="en-US" sz="1800" b="1"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r>
              <a:rPr lang="en-US" sz="1800" dirty="0" smtClean="0">
                <a:solidFill>
                  <a:srgbClr val="002060"/>
                </a:solidFill>
                <a:latin typeface="Times New Roman" panose="02020603050405020304" pitchFamily="18" charset="0"/>
                <a:cs typeface="Times New Roman" panose="02020603050405020304" pitchFamily="18" charset="0"/>
              </a:rPr>
              <a:t>The process you adopt depends on the software that you are building. One process might be good for aircraft avionic system, while an entirely different process would be used for website creation.  </a:t>
            </a:r>
          </a:p>
          <a:p>
            <a:pPr algn="just" eaLnBrk="1" hangingPunct="1">
              <a:lnSpc>
                <a:spcPct val="150000"/>
              </a:lnSpc>
              <a:defRPr/>
            </a:pPr>
            <a:r>
              <a:rPr lang="en-US" sz="1800" b="1" dirty="0" smtClean="0">
                <a:solidFill>
                  <a:srgbClr val="C00000"/>
                </a:solidFill>
                <a:latin typeface="Times New Roman" panose="02020603050405020304" pitchFamily="18" charset="0"/>
                <a:cs typeface="Times New Roman" panose="02020603050405020304" pitchFamily="18" charset="0"/>
              </a:rPr>
              <a:t>How to ensure right</a:t>
            </a:r>
            <a:r>
              <a:rPr lang="en-US" sz="1800" b="1" dirty="0" smtClean="0">
                <a:latin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cs typeface="Times New Roman" panose="02020603050405020304" pitchFamily="18" charset="0"/>
              </a:rPr>
              <a:t> </a:t>
            </a:r>
            <a:r>
              <a:rPr lang="en-US" sz="1800" dirty="0" smtClean="0">
                <a:solidFill>
                  <a:srgbClr val="002060"/>
                </a:solidFill>
                <a:latin typeface="Times New Roman" panose="02020603050405020304" pitchFamily="18" charset="0"/>
                <a:cs typeface="Times New Roman" panose="02020603050405020304" pitchFamily="18" charset="0"/>
              </a:rPr>
              <a:t>A number of software process assessment mechanisms that enable us to determine the maturity of the software process. However, the quality, timeliness and long-term viability of the software are the best indicators of the efficacy of the process you use.</a:t>
            </a:r>
          </a:p>
          <a:p>
            <a:pPr marL="0" indent="0">
              <a:lnSpc>
                <a:spcPct val="150000"/>
              </a:lnSpc>
              <a:spcBef>
                <a:spcPct val="0"/>
              </a:spcBef>
              <a:buClrTx/>
              <a:buSzTx/>
              <a:buFont typeface="Wingdings" panose="05000000000000000000" pitchFamily="2" charset="2"/>
              <a:buNone/>
              <a:defRPr/>
            </a:pPr>
            <a:endParaRPr lang="en-US" sz="1800" dirty="0" smtClean="0">
              <a:latin typeface="Palatino" pitchFamily="-128" charset="0"/>
            </a:endParaRPr>
          </a:p>
        </p:txBody>
      </p:sp>
      <p:pic>
        <p:nvPicPr>
          <p:cNvPr id="19466"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366892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46113" y="441325"/>
            <a:ext cx="6311900" cy="604838"/>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r>
              <a:rPr lang="en-US" altLang="en-US" b="1" smtClean="0">
                <a:ln>
                  <a:noFill/>
                </a:ln>
                <a:solidFill>
                  <a:srgbClr val="002060"/>
                </a:solidFill>
              </a:rPr>
              <a:t>IV. Generic Process Model</a:t>
            </a:r>
          </a:p>
        </p:txBody>
      </p:sp>
      <p:sp>
        <p:nvSpPr>
          <p:cNvPr id="3" name="Footer Placeholder 2"/>
          <p:cNvSpPr>
            <a:spLocks noGrp="1"/>
          </p:cNvSpPr>
          <p:nvPr>
            <p:ph type="ftr" sz="quarter" idx="11"/>
          </p:nvPr>
        </p:nvSpPr>
        <p:spPr>
          <a:xfrm>
            <a:off x="646113" y="6262688"/>
            <a:ext cx="4622800" cy="365125"/>
          </a:xfrm>
        </p:spPr>
        <p:txBody>
          <a:bodyPr/>
          <a:lstStyle/>
          <a:p>
            <a:pPr>
              <a:defRPr/>
            </a:pPr>
            <a:r>
              <a:rPr lang="en-US" dirty="0"/>
              <a:t>Dept. of CSE, SOE, Presidency University</a:t>
            </a:r>
          </a:p>
        </p:txBody>
      </p:sp>
      <p:sp>
        <p:nvSpPr>
          <p:cNvPr id="21508" name="Slide Number Placeholder 3"/>
          <p:cNvSpPr>
            <a:spLocks noGrp="1"/>
          </p:cNvSpPr>
          <p:nvPr>
            <p:ph type="sldNum" sz="quarter" idx="12"/>
          </p:nvPr>
        </p:nvSpPr>
        <p:spPr bwMode="auto">
          <a:xfrm>
            <a:off x="6450013" y="6262688"/>
            <a:ext cx="511175"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F0E965D-D611-41B4-B481-A49F86515643}" type="slidenum">
              <a:rPr lang="en-US" altLang="en-US" sz="900" smtClean="0">
                <a:solidFill>
                  <a:schemeClr val="accent1"/>
                </a:solidFill>
              </a:rPr>
              <a:pPr/>
              <a:t>11</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2151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4" name="Picture 4" descr="Fig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7125" y="1300163"/>
            <a:ext cx="4308475" cy="474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791030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395288"/>
            <a:ext cx="6348413" cy="604837"/>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r>
              <a:rPr lang="en-US" altLang="en-US" b="1" smtClean="0">
                <a:ln>
                  <a:noFill/>
                </a:ln>
                <a:solidFill>
                  <a:srgbClr val="002060"/>
                </a:solidFill>
              </a:rPr>
              <a:t>Generic Process Model</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235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5D6253A-9CD1-4CA2-A714-39D4EACB7106}" type="slidenum">
              <a:rPr lang="en-US" altLang="en-US" sz="900" smtClean="0">
                <a:solidFill>
                  <a:schemeClr val="accent1"/>
                </a:solidFill>
              </a:rPr>
              <a:pPr/>
              <a:t>12</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2356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36"/>
          <p:cNvSpPr txBox="1">
            <a:spLocks noChangeArrowheads="1"/>
          </p:cNvSpPr>
          <p:nvPr/>
        </p:nvSpPr>
        <p:spPr bwMode="auto">
          <a:xfrm>
            <a:off x="609600" y="986270"/>
            <a:ext cx="712470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just" eaLnBrk="1" hangingPunct="1">
              <a:defRPr/>
            </a:pPr>
            <a:r>
              <a:rPr lang="en-US" sz="2000" dirty="0" smtClean="0">
                <a:solidFill>
                  <a:srgbClr val="002060"/>
                </a:solidFill>
                <a:latin typeface="Times New Roman" panose="02020603050405020304" pitchFamily="18" charset="0"/>
                <a:cs typeface="Times New Roman" panose="02020603050405020304" pitchFamily="18" charset="0"/>
              </a:rPr>
              <a:t>A generic process framework for software engineering defines five framework activities - </a:t>
            </a:r>
            <a:r>
              <a:rPr lang="en-US" sz="2000" b="1" i="1" dirty="0" smtClean="0">
                <a:solidFill>
                  <a:srgbClr val="FF0000"/>
                </a:solidFill>
                <a:latin typeface="Times New Roman" panose="02020603050405020304" pitchFamily="18" charset="0"/>
                <a:cs typeface="Times New Roman" panose="02020603050405020304" pitchFamily="18" charset="0"/>
              </a:rPr>
              <a:t>communication, planning, modeling, construction, and deployment. </a:t>
            </a:r>
          </a:p>
          <a:p>
            <a:pPr marL="0" indent="0" algn="just" eaLnBrk="1" hangingPunct="1">
              <a:buFont typeface="Wingdings" panose="05000000000000000000" pitchFamily="2" charset="2"/>
              <a:buNone/>
              <a:defRPr/>
            </a:pPr>
            <a:endParaRPr lang="en-US" sz="2000" dirty="0" smtClean="0">
              <a:solidFill>
                <a:schemeClr val="folHlink"/>
              </a:solidFill>
              <a:latin typeface="Times New Roman" panose="02020603050405020304" pitchFamily="18" charset="0"/>
              <a:cs typeface="Times New Roman" panose="02020603050405020304" pitchFamily="18" charset="0"/>
            </a:endParaRPr>
          </a:p>
          <a:p>
            <a:pPr algn="just" eaLnBrk="1" hangingPunct="1">
              <a:defRPr/>
            </a:pPr>
            <a:r>
              <a:rPr lang="en-US" sz="2000" dirty="0" smtClean="0">
                <a:solidFill>
                  <a:srgbClr val="002060"/>
                </a:solidFill>
                <a:latin typeface="Times New Roman" panose="02020603050405020304" pitchFamily="18" charset="0"/>
                <a:cs typeface="Times New Roman" panose="02020603050405020304" pitchFamily="18" charset="0"/>
              </a:rPr>
              <a:t>In addition, a set of umbrella activities - project tracking and control, risk management, quality assurance, configuration management, technical reviews, and others are applied throughout the process. </a:t>
            </a:r>
          </a:p>
          <a:p>
            <a:pPr algn="just" eaLnBrk="1" hangingPunct="1">
              <a:defRPr/>
            </a:pPr>
            <a:endParaRPr lang="en-US" sz="2000" dirty="0" smtClean="0">
              <a:latin typeface="Times New Roman" panose="02020603050405020304" pitchFamily="18" charset="0"/>
              <a:cs typeface="Times New Roman" panose="02020603050405020304" pitchFamily="18" charset="0"/>
            </a:endParaRPr>
          </a:p>
          <a:p>
            <a:pPr algn="just" eaLnBrk="1" hangingPunct="1">
              <a:defRPr/>
            </a:pPr>
            <a:r>
              <a:rPr lang="en-US" sz="2000" dirty="0" smtClean="0">
                <a:solidFill>
                  <a:srgbClr val="002060"/>
                </a:solidFill>
                <a:latin typeface="Times New Roman" panose="02020603050405020304" pitchFamily="18" charset="0"/>
                <a:cs typeface="Times New Roman" panose="02020603050405020304" pitchFamily="18" charset="0"/>
              </a:rPr>
              <a:t>Next question is: how the framework activities and the actions and tasks that occur within each activity are organized with respect to sequence and time? See the </a:t>
            </a:r>
            <a:r>
              <a:rPr lang="en-US" sz="2000" b="1" dirty="0" smtClean="0">
                <a:solidFill>
                  <a:srgbClr val="FF0000"/>
                </a:solidFill>
                <a:latin typeface="Times New Roman" panose="02020603050405020304" pitchFamily="18" charset="0"/>
                <a:cs typeface="Times New Roman" panose="02020603050405020304" pitchFamily="18" charset="0"/>
              </a:rPr>
              <a:t>process flow </a:t>
            </a:r>
            <a:r>
              <a:rPr lang="en-US" sz="2000" dirty="0" smtClean="0">
                <a:solidFill>
                  <a:srgbClr val="002060"/>
                </a:solidFill>
                <a:latin typeface="Times New Roman" panose="02020603050405020304" pitchFamily="18" charset="0"/>
                <a:cs typeface="Times New Roman" panose="02020603050405020304" pitchFamily="18" charset="0"/>
              </a:rPr>
              <a:t>for answer. </a:t>
            </a:r>
          </a:p>
          <a:p>
            <a:pPr marL="0" indent="0">
              <a:lnSpc>
                <a:spcPct val="150000"/>
              </a:lnSpc>
              <a:spcBef>
                <a:spcPct val="0"/>
              </a:spcBef>
              <a:buClrTx/>
              <a:buSzTx/>
              <a:buFont typeface="Wingdings" panose="05000000000000000000" pitchFamily="2" charset="2"/>
              <a:buNone/>
              <a:defRPr/>
            </a:pPr>
            <a:endParaRPr lang="en-US" sz="1800" dirty="0" smtClean="0">
              <a:solidFill>
                <a:srgbClr val="002060"/>
              </a:solidFill>
              <a:latin typeface="Palatino" pitchFamily="-128" charset="0"/>
            </a:endParaRPr>
          </a:p>
        </p:txBody>
      </p:sp>
    </p:spTree>
    <p:extLst>
      <p:ext uri="{BB962C8B-B14F-4D97-AF65-F5344CB8AC3E}">
        <p14:creationId xmlns:p14="http://schemas.microsoft.com/office/powerpoint/2010/main" val="247739541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52400" y="311150"/>
            <a:ext cx="8574088" cy="544513"/>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r>
              <a:rPr lang="en-US" altLang="en-US" sz="3200" b="1" smtClean="0">
                <a:ln>
                  <a:noFill/>
                </a:ln>
                <a:solidFill>
                  <a:srgbClr val="002060"/>
                </a:solidFill>
              </a:rPr>
              <a:t>Process Flow in a Generic Process Model</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256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F2722B9-21F9-4DE4-A15A-1E6361D9D65E}" type="slidenum">
              <a:rPr lang="en-US" altLang="en-US" sz="900" smtClean="0">
                <a:solidFill>
                  <a:schemeClr val="accent1"/>
                </a:solidFill>
              </a:rPr>
              <a:pPr/>
              <a:t>13</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2560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0"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44613" y="1168400"/>
            <a:ext cx="6189662" cy="441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20114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4800" y="369888"/>
            <a:ext cx="8534400" cy="544512"/>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r>
              <a:rPr lang="en-US" altLang="en-US" sz="3200" b="1" smtClean="0">
                <a:ln>
                  <a:noFill/>
                </a:ln>
                <a:solidFill>
                  <a:srgbClr val="002060"/>
                </a:solidFill>
              </a:rPr>
              <a:t>Process Flow in a Generic Process Model</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276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FBB1643-13AF-400E-A344-82544F2C28BA}" type="slidenum">
              <a:rPr lang="en-US" altLang="en-US" sz="900" smtClean="0">
                <a:solidFill>
                  <a:schemeClr val="accent1"/>
                </a:solidFill>
              </a:rPr>
              <a:pPr/>
              <a:t>14</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2765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774700" y="649288"/>
            <a:ext cx="7315200" cy="5078412"/>
          </a:xfrm>
          <a:prstGeom prst="rect">
            <a:avLst/>
          </a:prstGeom>
        </p:spPr>
        <p:txBody>
          <a:bodyPr>
            <a:spAutoFit/>
          </a:bodyPr>
          <a:lstStyle/>
          <a:p>
            <a:pPr marL="285750" indent="-285750" algn="just" eaLnBrk="1" hangingPunct="1">
              <a:lnSpc>
                <a:spcPct val="150000"/>
              </a:lnSpc>
              <a:buFont typeface="Wingdings" panose="05000000000000000000" pitchFamily="2" charset="2"/>
              <a:buChar char="q"/>
              <a:defRPr/>
            </a:pPr>
            <a:r>
              <a:rPr lang="en-US" sz="2000" b="1" i="1" dirty="0">
                <a:latin typeface="Times New Roman" panose="02020603050405020304" pitchFamily="18" charset="0"/>
                <a:cs typeface="Times New Roman" panose="02020603050405020304" pitchFamily="18" charset="0"/>
              </a:rPr>
              <a:t> </a:t>
            </a:r>
            <a:r>
              <a:rPr lang="en-US" sz="2000" b="1" i="1" dirty="0">
                <a:solidFill>
                  <a:srgbClr val="C00000"/>
                </a:solidFill>
                <a:latin typeface="Times New Roman" panose="02020603050405020304" pitchFamily="18" charset="0"/>
                <a:cs typeface="Times New Roman" panose="02020603050405020304" pitchFamily="18" charset="0"/>
              </a:rPr>
              <a:t>Linear process flow</a:t>
            </a:r>
            <a:r>
              <a:rPr lang="en-US" sz="2000" i="1" dirty="0">
                <a:solidFill>
                  <a:srgbClr val="C0000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executes each of the five activities in sequence. </a:t>
            </a:r>
          </a:p>
          <a:p>
            <a:pPr marL="285750" indent="-285750" algn="just" eaLnBrk="1" hangingPunct="1">
              <a:lnSpc>
                <a:spcPct val="150000"/>
              </a:lnSpc>
              <a:buFont typeface="Wingdings" panose="05000000000000000000" pitchFamily="2" charset="2"/>
              <a:buChar char="q"/>
              <a:defRPr/>
            </a:pPr>
            <a:r>
              <a:rPr lang="en-US" sz="2000" dirty="0">
                <a:latin typeface="Times New Roman" panose="02020603050405020304" pitchFamily="18" charset="0"/>
                <a:cs typeface="Times New Roman" panose="02020603050405020304" pitchFamily="18" charset="0"/>
              </a:rPr>
              <a:t>An </a:t>
            </a:r>
            <a:r>
              <a:rPr lang="en-US" sz="2000" b="1" i="1" dirty="0">
                <a:solidFill>
                  <a:srgbClr val="C00000"/>
                </a:solidFill>
                <a:latin typeface="Times New Roman" panose="02020603050405020304" pitchFamily="18" charset="0"/>
                <a:cs typeface="Times New Roman" panose="02020603050405020304" pitchFamily="18" charset="0"/>
              </a:rPr>
              <a:t>iterative process flow</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repeats one or more of the activities before proceeding to the next.</a:t>
            </a:r>
          </a:p>
          <a:p>
            <a:pPr marL="285750" indent="-285750" algn="just" eaLnBrk="1" hangingPunct="1">
              <a:lnSpc>
                <a:spcPct val="150000"/>
              </a:lnSpc>
              <a:buFont typeface="Wingdings" panose="05000000000000000000" pitchFamily="2" charset="2"/>
              <a:buChar char="q"/>
              <a:defRPr/>
            </a:pPr>
            <a:r>
              <a:rPr lang="en-US" sz="2000" dirty="0">
                <a:solidFill>
                  <a:srgbClr val="002060"/>
                </a:solidFill>
                <a:latin typeface="Times New Roman" panose="02020603050405020304" pitchFamily="18" charset="0"/>
                <a:cs typeface="Times New Roman" panose="02020603050405020304" pitchFamily="18" charset="0"/>
              </a:rPr>
              <a:t>An</a:t>
            </a:r>
            <a:r>
              <a:rPr lang="en-US" sz="2000" dirty="0">
                <a:latin typeface="Times New Roman" panose="02020603050405020304" pitchFamily="18" charset="0"/>
                <a:cs typeface="Times New Roman" panose="02020603050405020304" pitchFamily="18" charset="0"/>
              </a:rPr>
              <a:t> </a:t>
            </a:r>
            <a:r>
              <a:rPr lang="en-US" sz="2000" b="1" i="1" dirty="0">
                <a:solidFill>
                  <a:srgbClr val="C00000"/>
                </a:solidFill>
                <a:latin typeface="Times New Roman" panose="02020603050405020304" pitchFamily="18" charset="0"/>
                <a:cs typeface="Times New Roman" panose="02020603050405020304" pitchFamily="18" charset="0"/>
              </a:rPr>
              <a:t>evolutionary process flow</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executes the activities in a circular manner. Each circuit leads to a more complete version of the software. </a:t>
            </a:r>
          </a:p>
          <a:p>
            <a:pPr marL="285750" indent="-285750" algn="just" eaLnBrk="1" hangingPunct="1">
              <a:lnSpc>
                <a:spcPct val="150000"/>
              </a:lnSpc>
              <a:buFont typeface="Wingdings" panose="05000000000000000000" pitchFamily="2" charset="2"/>
              <a:buChar char="q"/>
              <a:defRPr/>
            </a:pPr>
            <a:r>
              <a:rPr lang="en-US" sz="2000" dirty="0">
                <a:solidFill>
                  <a:srgbClr val="002060"/>
                </a:solidFill>
                <a:latin typeface="Times New Roman" panose="02020603050405020304" pitchFamily="18" charset="0"/>
                <a:cs typeface="Times New Roman" panose="02020603050405020304" pitchFamily="18" charset="0"/>
              </a:rPr>
              <a:t>A</a:t>
            </a:r>
            <a:r>
              <a:rPr lang="en-US" sz="2000" dirty="0">
                <a:latin typeface="Times New Roman" panose="02020603050405020304" pitchFamily="18" charset="0"/>
                <a:cs typeface="Times New Roman" panose="02020603050405020304" pitchFamily="18" charset="0"/>
              </a:rPr>
              <a:t> </a:t>
            </a:r>
            <a:r>
              <a:rPr lang="en-US" sz="2000" b="1" i="1" dirty="0">
                <a:solidFill>
                  <a:srgbClr val="C00000"/>
                </a:solidFill>
                <a:latin typeface="Times New Roman" panose="02020603050405020304" pitchFamily="18" charset="0"/>
                <a:cs typeface="Times New Roman" panose="02020603050405020304" pitchFamily="18" charset="0"/>
              </a:rPr>
              <a:t>parallel process flow</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executes one or more activities in parallel with other activities (Ex: modeling for one aspect of the software in parallel with construction of another aspect of the software). </a:t>
            </a:r>
          </a:p>
          <a:p>
            <a:pPr eaLnBrk="1" hangingPunct="1">
              <a:buFont typeface="Wingdings" panose="05000000000000000000" pitchFamily="2" charset="2"/>
              <a:buChar char="n"/>
              <a:defRPr/>
            </a:pPr>
            <a:endParaRPr lang="en-US" dirty="0">
              <a:latin typeface="Palatino" pitchFamily="-128" charset="0"/>
            </a:endParaRPr>
          </a:p>
        </p:txBody>
      </p:sp>
    </p:spTree>
    <p:extLst>
      <p:ext uri="{BB962C8B-B14F-4D97-AF65-F5344CB8AC3E}">
        <p14:creationId xmlns:p14="http://schemas.microsoft.com/office/powerpoint/2010/main" val="51673648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62000" y="388938"/>
            <a:ext cx="5257800" cy="544512"/>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spcAft>
                <a:spcPts val="600"/>
              </a:spcAft>
            </a:pPr>
            <a:r>
              <a:rPr lang="en-US" altLang="en-US" sz="3200" b="1" smtClean="0">
                <a:ln>
                  <a:noFill/>
                </a:ln>
                <a:solidFill>
                  <a:srgbClr val="002060"/>
                </a:solidFill>
              </a:rPr>
              <a:t>V. Identifying a Task Set</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297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8446274-E9F9-43B5-83D8-A062F79E4300}" type="slidenum">
              <a:rPr lang="en-US" altLang="en-US" sz="900" smtClean="0">
                <a:solidFill>
                  <a:schemeClr val="accent1"/>
                </a:solidFill>
              </a:rPr>
              <a:pPr/>
              <a:t>15</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2970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6" name="Rectangle 1"/>
          <p:cNvSpPr>
            <a:spLocks noChangeArrowheads="1"/>
          </p:cNvSpPr>
          <p:nvPr/>
        </p:nvSpPr>
        <p:spPr bwMode="auto">
          <a:xfrm>
            <a:off x="785813" y="1479550"/>
            <a:ext cx="6934200"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eaLnBrk="1" hangingPunct="1">
              <a:buFont typeface="Wingdings" panose="05000000000000000000" pitchFamily="2" charset="2"/>
              <a:buChar char="n"/>
            </a:pPr>
            <a:r>
              <a:rPr lang="en-US" altLang="en-US">
                <a:latin typeface="Times New Roman" panose="02020603050405020304" pitchFamily="18" charset="0"/>
                <a:cs typeface="Times New Roman" panose="02020603050405020304" pitchFamily="18" charset="0"/>
              </a:rPr>
              <a:t> </a:t>
            </a:r>
            <a:r>
              <a:rPr lang="en-US" altLang="en-US" sz="2200">
                <a:solidFill>
                  <a:srgbClr val="002060"/>
                </a:solidFill>
                <a:latin typeface="Times New Roman" panose="02020603050405020304" pitchFamily="18" charset="0"/>
                <a:cs typeface="Times New Roman" panose="02020603050405020304" pitchFamily="18" charset="0"/>
              </a:rPr>
              <a:t>Before you can proceed with the process model, a key question: what </a:t>
            </a:r>
            <a:r>
              <a:rPr lang="en-US" altLang="en-US" sz="2200" b="1">
                <a:solidFill>
                  <a:srgbClr val="C00000"/>
                </a:solidFill>
                <a:latin typeface="Times New Roman" panose="02020603050405020304" pitchFamily="18" charset="0"/>
                <a:cs typeface="Times New Roman" panose="02020603050405020304" pitchFamily="18" charset="0"/>
              </a:rPr>
              <a:t>actions</a:t>
            </a:r>
            <a:r>
              <a:rPr lang="en-US" altLang="en-US" sz="2200">
                <a:latin typeface="Times New Roman" panose="02020603050405020304" pitchFamily="18" charset="0"/>
                <a:cs typeface="Times New Roman" panose="02020603050405020304" pitchFamily="18" charset="0"/>
              </a:rPr>
              <a:t> </a:t>
            </a:r>
            <a:r>
              <a:rPr lang="en-US" altLang="en-US" sz="2200">
                <a:solidFill>
                  <a:srgbClr val="002060"/>
                </a:solidFill>
                <a:latin typeface="Times New Roman" panose="02020603050405020304" pitchFamily="18" charset="0"/>
                <a:cs typeface="Times New Roman" panose="02020603050405020304" pitchFamily="18" charset="0"/>
              </a:rPr>
              <a:t>are appropriate for a framework activity given the nature of the problem, the characteristics of the people and the stakeholders? </a:t>
            </a:r>
          </a:p>
          <a:p>
            <a:pPr algn="just" eaLnBrk="1" hangingPunct="1"/>
            <a:endParaRPr lang="en-US" altLang="en-US" sz="220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Char char="n"/>
            </a:pPr>
            <a:r>
              <a:rPr lang="en-US" altLang="en-US" sz="2200">
                <a:solidFill>
                  <a:srgbClr val="002060"/>
                </a:solidFill>
                <a:latin typeface="Times New Roman" panose="02020603050405020304" pitchFamily="18" charset="0"/>
                <a:cs typeface="Times New Roman" panose="02020603050405020304" pitchFamily="18" charset="0"/>
              </a:rPr>
              <a:t> A task set defines the actual work to be done to accomplish the objectives of a software engineering action.</a:t>
            </a:r>
          </a:p>
          <a:p>
            <a:pPr lvl="1" algn="just" eaLnBrk="1" hangingPunct="1">
              <a:buFont typeface="Wingdings" panose="05000000000000000000" pitchFamily="2" charset="2"/>
              <a:buChar char="n"/>
            </a:pPr>
            <a:r>
              <a:rPr lang="en-US" altLang="en-US" sz="2200">
                <a:solidFill>
                  <a:srgbClr val="C00000"/>
                </a:solidFill>
                <a:latin typeface="Times New Roman" panose="02020603050405020304" pitchFamily="18" charset="0"/>
                <a:cs typeface="Times New Roman" panose="02020603050405020304" pitchFamily="18" charset="0"/>
              </a:rPr>
              <a:t> A list of the task to be accomplished</a:t>
            </a:r>
          </a:p>
          <a:p>
            <a:pPr lvl="1" algn="just" eaLnBrk="1" hangingPunct="1">
              <a:buFont typeface="Wingdings" panose="05000000000000000000" pitchFamily="2" charset="2"/>
              <a:buChar char="n"/>
            </a:pPr>
            <a:r>
              <a:rPr lang="en-US" altLang="en-US" sz="2200">
                <a:solidFill>
                  <a:srgbClr val="C00000"/>
                </a:solidFill>
                <a:latin typeface="Times New Roman" panose="02020603050405020304" pitchFamily="18" charset="0"/>
                <a:cs typeface="Times New Roman" panose="02020603050405020304" pitchFamily="18" charset="0"/>
              </a:rPr>
              <a:t> A list of the work products to be produced</a:t>
            </a:r>
          </a:p>
          <a:p>
            <a:pPr lvl="1" algn="just" eaLnBrk="1" hangingPunct="1">
              <a:buFont typeface="Wingdings" panose="05000000000000000000" pitchFamily="2" charset="2"/>
              <a:buChar char="n"/>
            </a:pPr>
            <a:r>
              <a:rPr lang="en-US" altLang="en-US" sz="2200">
                <a:solidFill>
                  <a:srgbClr val="C00000"/>
                </a:solidFill>
                <a:latin typeface="Times New Roman" panose="02020603050405020304" pitchFamily="18" charset="0"/>
                <a:cs typeface="Times New Roman" panose="02020603050405020304" pitchFamily="18" charset="0"/>
              </a:rPr>
              <a:t> A list of the quality assurance filters to be applied</a:t>
            </a:r>
          </a:p>
          <a:p>
            <a:pPr eaLnBrk="1" hangingPunct="1">
              <a:buFont typeface="Wingdings" panose="05000000000000000000" pitchFamily="2" charset="2"/>
              <a:buChar char="n"/>
            </a:pPr>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03118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14325" y="527050"/>
            <a:ext cx="8220075" cy="544513"/>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spcAft>
                <a:spcPts val="600"/>
              </a:spcAft>
            </a:pPr>
            <a:r>
              <a:rPr lang="en-US" altLang="en-US" sz="3200" b="1" smtClean="0">
                <a:ln>
                  <a:noFill/>
                </a:ln>
                <a:solidFill>
                  <a:srgbClr val="002060"/>
                </a:solidFill>
              </a:rPr>
              <a:t>Identifying a Task Set – Example 1</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317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9AAA009-6909-4E02-9C46-CB8644A8C1C2}" type="slidenum">
              <a:rPr lang="en-US" altLang="en-US" sz="900" smtClean="0">
                <a:solidFill>
                  <a:schemeClr val="accent1"/>
                </a:solidFill>
              </a:rPr>
              <a:pPr/>
              <a:t>16</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3175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4" name="Rectangle 1"/>
          <p:cNvSpPr>
            <a:spLocks noChangeArrowheads="1"/>
          </p:cNvSpPr>
          <p:nvPr/>
        </p:nvSpPr>
        <p:spPr bwMode="auto">
          <a:xfrm>
            <a:off x="712788" y="1636713"/>
            <a:ext cx="6934200" cy="418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eaLnBrk="1" hangingPunct="1"/>
            <a:r>
              <a:rPr lang="en-US" altLang="en-US" sz="2200">
                <a:solidFill>
                  <a:srgbClr val="002060"/>
                </a:solidFill>
                <a:latin typeface="Times New Roman" panose="02020603050405020304" pitchFamily="18" charset="0"/>
                <a:cs typeface="Times New Roman" panose="02020603050405020304" pitchFamily="18" charset="0"/>
              </a:rPr>
              <a:t>For a small software project requested by one person with simple requirements, the communication activity might encompass little more than a phone call with the stakeholder. Therefore, the only necessary action is phone conversation, the </a:t>
            </a:r>
            <a:r>
              <a:rPr lang="en-US" altLang="en-US" sz="2200">
                <a:solidFill>
                  <a:srgbClr val="FF0000"/>
                </a:solidFill>
                <a:latin typeface="Times New Roman" panose="02020603050405020304" pitchFamily="18" charset="0"/>
                <a:cs typeface="Times New Roman" panose="02020603050405020304" pitchFamily="18" charset="0"/>
              </a:rPr>
              <a:t>task set for communication</a:t>
            </a:r>
            <a:r>
              <a:rPr lang="en-US" altLang="en-US" sz="2200">
                <a:latin typeface="Times New Roman" panose="02020603050405020304" pitchFamily="18" charset="0"/>
                <a:cs typeface="Times New Roman" panose="02020603050405020304" pitchFamily="18" charset="0"/>
              </a:rPr>
              <a:t> </a:t>
            </a:r>
            <a:r>
              <a:rPr lang="en-US" altLang="en-US" sz="2200">
                <a:solidFill>
                  <a:srgbClr val="FF0000"/>
                </a:solidFill>
                <a:latin typeface="Times New Roman" panose="02020603050405020304" pitchFamily="18" charset="0"/>
                <a:cs typeface="Times New Roman" panose="02020603050405020304" pitchFamily="18" charset="0"/>
              </a:rPr>
              <a:t>action</a:t>
            </a:r>
            <a:r>
              <a:rPr lang="en-US" altLang="en-US" sz="2200">
                <a:latin typeface="Times New Roman" panose="02020603050405020304" pitchFamily="18" charset="0"/>
                <a:cs typeface="Times New Roman" panose="02020603050405020304" pitchFamily="18" charset="0"/>
              </a:rPr>
              <a:t> </a:t>
            </a:r>
            <a:r>
              <a:rPr lang="en-US" altLang="en-US" sz="2200">
                <a:solidFill>
                  <a:srgbClr val="002060"/>
                </a:solidFill>
                <a:latin typeface="Times New Roman" panose="02020603050405020304" pitchFamily="18" charset="0"/>
                <a:cs typeface="Times New Roman" panose="02020603050405020304" pitchFamily="18" charset="0"/>
              </a:rPr>
              <a:t>includes:</a:t>
            </a:r>
          </a:p>
          <a:p>
            <a:pPr lvl="1" algn="just" eaLnBrk="1" hangingPunct="1"/>
            <a:r>
              <a:rPr lang="en-US" altLang="en-US" sz="2200">
                <a:solidFill>
                  <a:srgbClr val="002060"/>
                </a:solidFill>
                <a:latin typeface="Times New Roman" panose="02020603050405020304" pitchFamily="18" charset="0"/>
                <a:cs typeface="Times New Roman" panose="02020603050405020304" pitchFamily="18" charset="0"/>
              </a:rPr>
              <a:t>1. Make contact with stakeholder via telephone. </a:t>
            </a:r>
          </a:p>
          <a:p>
            <a:pPr lvl="1" algn="just" eaLnBrk="1" hangingPunct="1"/>
            <a:r>
              <a:rPr lang="en-US" altLang="en-US" sz="2200">
                <a:solidFill>
                  <a:srgbClr val="002060"/>
                </a:solidFill>
                <a:latin typeface="Times New Roman" panose="02020603050405020304" pitchFamily="18" charset="0"/>
                <a:cs typeface="Times New Roman" panose="02020603050405020304" pitchFamily="18" charset="0"/>
              </a:rPr>
              <a:t>2. Discuss requirements and take notes. </a:t>
            </a:r>
          </a:p>
          <a:p>
            <a:pPr lvl="1" algn="just" eaLnBrk="1" hangingPunct="1"/>
            <a:r>
              <a:rPr lang="en-US" altLang="en-US" sz="2200">
                <a:solidFill>
                  <a:srgbClr val="002060"/>
                </a:solidFill>
                <a:latin typeface="Times New Roman" panose="02020603050405020304" pitchFamily="18" charset="0"/>
                <a:cs typeface="Times New Roman" panose="02020603050405020304" pitchFamily="18" charset="0"/>
              </a:rPr>
              <a:t>3. Organize notes into a brief written statement          </a:t>
            </a:r>
          </a:p>
          <a:p>
            <a:pPr lvl="1" algn="just" eaLnBrk="1" hangingPunct="1"/>
            <a:r>
              <a:rPr lang="en-US" altLang="en-US" sz="2200">
                <a:solidFill>
                  <a:srgbClr val="002060"/>
                </a:solidFill>
                <a:latin typeface="Times New Roman" panose="02020603050405020304" pitchFamily="18" charset="0"/>
                <a:cs typeface="Times New Roman" panose="02020603050405020304" pitchFamily="18" charset="0"/>
              </a:rPr>
              <a:t>     of requirements. </a:t>
            </a:r>
          </a:p>
          <a:p>
            <a:pPr lvl="1" algn="just" eaLnBrk="1" hangingPunct="1"/>
            <a:r>
              <a:rPr lang="en-US" altLang="en-US" sz="2200">
                <a:solidFill>
                  <a:srgbClr val="002060"/>
                </a:solidFill>
                <a:latin typeface="Times New Roman" panose="02020603050405020304" pitchFamily="18" charset="0"/>
                <a:cs typeface="Times New Roman" panose="02020603050405020304" pitchFamily="18" charset="0"/>
              </a:rPr>
              <a:t>4. E-mail to stakeholder for review and approval. </a:t>
            </a:r>
          </a:p>
          <a:p>
            <a:pPr algn="just" eaLnBrk="1" hangingPunct="1"/>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603423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81000" y="514350"/>
            <a:ext cx="7162800" cy="542925"/>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spcAft>
                <a:spcPts val="600"/>
              </a:spcAft>
            </a:pPr>
            <a:r>
              <a:rPr lang="en-US" altLang="en-US" sz="3200" b="1" smtClean="0">
                <a:ln>
                  <a:noFill/>
                </a:ln>
                <a:solidFill>
                  <a:srgbClr val="002060"/>
                </a:solidFill>
              </a:rPr>
              <a:t>Identifying a Task Set – Example 2</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337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46E1058-DAD8-4AA6-9847-8C4F42877F79}" type="slidenum">
              <a:rPr lang="en-US" altLang="en-US" sz="900" smtClean="0">
                <a:solidFill>
                  <a:schemeClr val="accent1"/>
                </a:solidFill>
              </a:rPr>
              <a:pPr/>
              <a:t>17</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3380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2" name="Rectangle 1"/>
          <p:cNvSpPr>
            <a:spLocks noChangeArrowheads="1"/>
          </p:cNvSpPr>
          <p:nvPr/>
        </p:nvSpPr>
        <p:spPr bwMode="auto">
          <a:xfrm>
            <a:off x="609600" y="1825625"/>
            <a:ext cx="69342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77875" indent="-45720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eaLnBrk="1" hangingPunct="1"/>
            <a:r>
              <a:rPr lang="en-US" altLang="en-US">
                <a:solidFill>
                  <a:srgbClr val="002060"/>
                </a:solidFill>
                <a:latin typeface="Times New Roman" panose="02020603050405020304" pitchFamily="18" charset="0"/>
                <a:cs typeface="Times New Roman" panose="02020603050405020304" pitchFamily="18" charset="0"/>
              </a:rPr>
              <a:t>The</a:t>
            </a:r>
            <a:r>
              <a:rPr lang="en-US" altLang="en-US">
                <a:latin typeface="Times New Roman" panose="02020603050405020304" pitchFamily="18" charset="0"/>
                <a:cs typeface="Times New Roman" panose="02020603050405020304" pitchFamily="18" charset="0"/>
              </a:rPr>
              <a:t> </a:t>
            </a:r>
            <a:r>
              <a:rPr lang="en-US" altLang="en-US">
                <a:solidFill>
                  <a:srgbClr val="FF0000"/>
                </a:solidFill>
                <a:latin typeface="Times New Roman" panose="02020603050405020304" pitchFamily="18" charset="0"/>
                <a:cs typeface="Times New Roman" panose="02020603050405020304" pitchFamily="18" charset="0"/>
              </a:rPr>
              <a:t>task sets for requirements elicitation action</a:t>
            </a:r>
            <a:r>
              <a:rPr lang="en-US" altLang="en-US">
                <a:latin typeface="Times New Roman" panose="02020603050405020304" pitchFamily="18" charset="0"/>
                <a:cs typeface="Times New Roman" panose="02020603050405020304" pitchFamily="18" charset="0"/>
              </a:rPr>
              <a:t> </a:t>
            </a:r>
            <a:r>
              <a:rPr lang="en-US" altLang="en-US">
                <a:solidFill>
                  <a:srgbClr val="002060"/>
                </a:solidFill>
                <a:latin typeface="Times New Roman" panose="02020603050405020304" pitchFamily="18" charset="0"/>
                <a:cs typeface="Times New Roman" panose="02020603050405020304" pitchFamily="18" charset="0"/>
              </a:rPr>
              <a:t>for a </a:t>
            </a:r>
            <a:r>
              <a:rPr lang="en-US" altLang="en-US" b="1">
                <a:solidFill>
                  <a:srgbClr val="002060"/>
                </a:solidFill>
                <a:latin typeface="Times New Roman" panose="02020603050405020304" pitchFamily="18" charset="0"/>
                <a:cs typeface="Times New Roman" panose="02020603050405020304" pitchFamily="18" charset="0"/>
              </a:rPr>
              <a:t>simple</a:t>
            </a:r>
            <a:r>
              <a:rPr lang="en-US" altLang="en-US">
                <a:solidFill>
                  <a:srgbClr val="002060"/>
                </a:solidFill>
                <a:latin typeface="Times New Roman" panose="02020603050405020304" pitchFamily="18" charset="0"/>
                <a:cs typeface="Times New Roman" panose="02020603050405020304" pitchFamily="18" charset="0"/>
              </a:rPr>
              <a:t> project may include:</a:t>
            </a:r>
          </a:p>
          <a:p>
            <a:pPr lvl="1" algn="just" eaLnBrk="1" hangingPunct="1">
              <a:buFont typeface="Impact" panose="020B0806030902050204" pitchFamily="34" charset="0"/>
              <a:buAutoNum type="arabicPeriod"/>
            </a:pPr>
            <a:r>
              <a:rPr lang="en-US" altLang="en-US">
                <a:solidFill>
                  <a:srgbClr val="002060"/>
                </a:solidFill>
                <a:latin typeface="Times New Roman" panose="02020603050405020304" pitchFamily="18" charset="0"/>
                <a:cs typeface="Times New Roman" panose="02020603050405020304" pitchFamily="18" charset="0"/>
              </a:rPr>
              <a:t>Make a list of stakeholders for the project.</a:t>
            </a:r>
          </a:p>
          <a:p>
            <a:pPr lvl="1" algn="just" eaLnBrk="1" hangingPunct="1">
              <a:buFont typeface="Impact" panose="020B0806030902050204" pitchFamily="34" charset="0"/>
              <a:buAutoNum type="arabicPeriod"/>
            </a:pPr>
            <a:r>
              <a:rPr lang="en-US" altLang="en-US">
                <a:solidFill>
                  <a:srgbClr val="002060"/>
                </a:solidFill>
                <a:latin typeface="Times New Roman" panose="02020603050405020304" pitchFamily="18" charset="0"/>
                <a:cs typeface="Times New Roman" panose="02020603050405020304" pitchFamily="18" charset="0"/>
              </a:rPr>
              <a:t>Invite all stakeholders to an informal meeting.</a:t>
            </a:r>
          </a:p>
          <a:p>
            <a:pPr lvl="1" algn="just" eaLnBrk="1" hangingPunct="1">
              <a:buFont typeface="Impact" panose="020B0806030902050204" pitchFamily="34" charset="0"/>
              <a:buAutoNum type="arabicPeriod"/>
            </a:pPr>
            <a:r>
              <a:rPr lang="en-US" altLang="en-US">
                <a:solidFill>
                  <a:srgbClr val="002060"/>
                </a:solidFill>
                <a:latin typeface="Times New Roman" panose="02020603050405020304" pitchFamily="18" charset="0"/>
                <a:cs typeface="Times New Roman" panose="02020603050405020304" pitchFamily="18" charset="0"/>
              </a:rPr>
              <a:t>Ask each stakeholder to make a list of features and functions required.</a:t>
            </a:r>
          </a:p>
          <a:p>
            <a:pPr lvl="1" algn="just" eaLnBrk="1" hangingPunct="1">
              <a:buFont typeface="Impact" panose="020B0806030902050204" pitchFamily="34" charset="0"/>
              <a:buAutoNum type="arabicPeriod"/>
            </a:pPr>
            <a:r>
              <a:rPr lang="en-US" altLang="en-US">
                <a:solidFill>
                  <a:srgbClr val="002060"/>
                </a:solidFill>
                <a:latin typeface="Times New Roman" panose="02020603050405020304" pitchFamily="18" charset="0"/>
                <a:cs typeface="Times New Roman" panose="02020603050405020304" pitchFamily="18" charset="0"/>
              </a:rPr>
              <a:t>Discuss requirements and build a final list.</a:t>
            </a:r>
          </a:p>
          <a:p>
            <a:pPr lvl="1" algn="just" eaLnBrk="1" hangingPunct="1">
              <a:buFont typeface="Impact" panose="020B0806030902050204" pitchFamily="34" charset="0"/>
              <a:buAutoNum type="arabicPeriod"/>
            </a:pPr>
            <a:r>
              <a:rPr lang="en-US" altLang="en-US">
                <a:solidFill>
                  <a:srgbClr val="002060"/>
                </a:solidFill>
                <a:latin typeface="Times New Roman" panose="02020603050405020304" pitchFamily="18" charset="0"/>
                <a:cs typeface="Times New Roman" panose="02020603050405020304" pitchFamily="18" charset="0"/>
              </a:rPr>
              <a:t>Prioritize requirements.</a:t>
            </a:r>
          </a:p>
          <a:p>
            <a:pPr lvl="1" algn="just" eaLnBrk="1" hangingPunct="1">
              <a:buFont typeface="Impact" panose="020B0806030902050204" pitchFamily="34" charset="0"/>
              <a:buAutoNum type="arabicPeriod"/>
            </a:pPr>
            <a:r>
              <a:rPr lang="en-US" altLang="en-US">
                <a:solidFill>
                  <a:srgbClr val="002060"/>
                </a:solidFill>
                <a:latin typeface="Times New Roman" panose="02020603050405020304" pitchFamily="18" charset="0"/>
                <a:cs typeface="Times New Roman" panose="02020603050405020304" pitchFamily="18" charset="0"/>
              </a:rPr>
              <a:t>Note areas of uncertainty. </a:t>
            </a:r>
          </a:p>
          <a:p>
            <a:pPr eaLnBrk="1" hangingPunct="1"/>
            <a:endParaRPr lang="en-US"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117517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400050"/>
            <a:ext cx="8001000" cy="542925"/>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spcAft>
                <a:spcPts val="600"/>
              </a:spcAft>
            </a:pPr>
            <a:r>
              <a:rPr lang="en-US" altLang="en-US" sz="3200" b="1" smtClean="0">
                <a:ln>
                  <a:noFill/>
                </a:ln>
                <a:solidFill>
                  <a:srgbClr val="002060"/>
                </a:solidFill>
              </a:rPr>
              <a:t>Identifying a Task Set – Example 3</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358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CEDB0BA-AF4A-43DD-A4A6-C0F479BFFF8F}" type="slidenum">
              <a:rPr lang="en-US" altLang="en-US" sz="900" smtClean="0">
                <a:solidFill>
                  <a:schemeClr val="accent1"/>
                </a:solidFill>
              </a:rPr>
              <a:pPr/>
              <a:t>18</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3584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0" name="Rectangle 1"/>
          <p:cNvSpPr>
            <a:spLocks noChangeArrowheads="1"/>
          </p:cNvSpPr>
          <p:nvPr/>
        </p:nvSpPr>
        <p:spPr bwMode="auto">
          <a:xfrm>
            <a:off x="530225" y="1454150"/>
            <a:ext cx="6934200" cy="403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77875" indent="-45720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eaLnBrk="1" hangingPunct="1"/>
            <a:r>
              <a:rPr lang="en-US" altLang="en-US" sz="1600">
                <a:solidFill>
                  <a:srgbClr val="002060"/>
                </a:solidFill>
                <a:latin typeface="Times New Roman" panose="02020603050405020304" pitchFamily="18" charset="0"/>
                <a:cs typeface="Times New Roman" panose="02020603050405020304" pitchFamily="18" charset="0"/>
              </a:rPr>
              <a:t>The</a:t>
            </a:r>
            <a:r>
              <a:rPr lang="en-US" altLang="en-US" sz="1600">
                <a:latin typeface="Times New Roman" panose="02020603050405020304" pitchFamily="18" charset="0"/>
                <a:cs typeface="Times New Roman" panose="02020603050405020304" pitchFamily="18" charset="0"/>
              </a:rPr>
              <a:t> </a:t>
            </a:r>
            <a:r>
              <a:rPr lang="en-US" altLang="en-US" sz="1600">
                <a:solidFill>
                  <a:srgbClr val="FF0000"/>
                </a:solidFill>
                <a:latin typeface="Times New Roman" panose="02020603050405020304" pitchFamily="18" charset="0"/>
                <a:cs typeface="Times New Roman" panose="02020603050405020304" pitchFamily="18" charset="0"/>
              </a:rPr>
              <a:t>task sets for requirements elicitation action</a:t>
            </a:r>
            <a:r>
              <a:rPr lang="en-US" altLang="en-US" sz="1600">
                <a:latin typeface="Times New Roman" panose="02020603050405020304" pitchFamily="18" charset="0"/>
                <a:cs typeface="Times New Roman" panose="02020603050405020304" pitchFamily="18" charset="0"/>
              </a:rPr>
              <a:t> </a:t>
            </a:r>
            <a:r>
              <a:rPr lang="en-US" altLang="en-US" sz="1600">
                <a:solidFill>
                  <a:srgbClr val="002060"/>
                </a:solidFill>
                <a:latin typeface="Times New Roman" panose="02020603050405020304" pitchFamily="18" charset="0"/>
                <a:cs typeface="Times New Roman" panose="02020603050405020304" pitchFamily="18" charset="0"/>
              </a:rPr>
              <a:t>for a BIG project may include:</a:t>
            </a:r>
          </a:p>
          <a:p>
            <a:pPr lvl="1" algn="just" eaLnBrk="1" hangingPunct="1">
              <a:buFont typeface="Impact" panose="020B0806030902050204" pitchFamily="34" charset="0"/>
              <a:buAutoNum type="arabicPeriod"/>
            </a:pPr>
            <a:r>
              <a:rPr lang="en-US" altLang="en-US" sz="1600">
                <a:solidFill>
                  <a:srgbClr val="002060"/>
                </a:solidFill>
                <a:latin typeface="Times New Roman" panose="02020603050405020304" pitchFamily="18" charset="0"/>
                <a:cs typeface="Times New Roman" panose="02020603050405020304" pitchFamily="18" charset="0"/>
              </a:rPr>
              <a:t>Make a list of stakeholders for the project.</a:t>
            </a:r>
          </a:p>
          <a:p>
            <a:pPr lvl="1" algn="just" eaLnBrk="1" hangingPunct="1">
              <a:buFont typeface="Impact" panose="020B0806030902050204" pitchFamily="34" charset="0"/>
              <a:buAutoNum type="arabicPeriod"/>
            </a:pPr>
            <a:r>
              <a:rPr lang="en-US" altLang="en-US" sz="1600">
                <a:solidFill>
                  <a:srgbClr val="002060"/>
                </a:solidFill>
                <a:latin typeface="Times New Roman" panose="02020603050405020304" pitchFamily="18" charset="0"/>
                <a:cs typeface="Times New Roman" panose="02020603050405020304" pitchFamily="18" charset="0"/>
              </a:rPr>
              <a:t>Interview each stakeholders separately to determine overall wants and needs. </a:t>
            </a:r>
          </a:p>
          <a:p>
            <a:pPr lvl="1" algn="just" eaLnBrk="1" hangingPunct="1">
              <a:buFont typeface="Impact" panose="020B0806030902050204" pitchFamily="34" charset="0"/>
              <a:buAutoNum type="arabicPeriod"/>
            </a:pPr>
            <a:r>
              <a:rPr lang="en-US" altLang="en-US" sz="1600">
                <a:solidFill>
                  <a:srgbClr val="002060"/>
                </a:solidFill>
                <a:latin typeface="Times New Roman" panose="02020603050405020304" pitchFamily="18" charset="0"/>
                <a:cs typeface="Times New Roman" panose="02020603050405020304" pitchFamily="18" charset="0"/>
              </a:rPr>
              <a:t>Build a preliminary list of functions and features based on stakeholder input.</a:t>
            </a:r>
          </a:p>
          <a:p>
            <a:pPr lvl="1" algn="just" eaLnBrk="1" hangingPunct="1">
              <a:buFont typeface="Impact" panose="020B0806030902050204" pitchFamily="34" charset="0"/>
              <a:buAutoNum type="arabicPeriod"/>
            </a:pPr>
            <a:r>
              <a:rPr lang="en-US" altLang="en-US" sz="1600">
                <a:solidFill>
                  <a:srgbClr val="002060"/>
                </a:solidFill>
                <a:latin typeface="Times New Roman" panose="02020603050405020304" pitchFamily="18" charset="0"/>
                <a:cs typeface="Times New Roman" panose="02020603050405020304" pitchFamily="18" charset="0"/>
              </a:rPr>
              <a:t>Schedule a series of facilitated application specification meetings.</a:t>
            </a:r>
          </a:p>
          <a:p>
            <a:pPr lvl="1" algn="just" eaLnBrk="1" hangingPunct="1">
              <a:buFont typeface="Impact" panose="020B0806030902050204" pitchFamily="34" charset="0"/>
              <a:buAutoNum type="arabicPeriod"/>
            </a:pPr>
            <a:r>
              <a:rPr lang="en-US" altLang="en-US" sz="1600">
                <a:solidFill>
                  <a:srgbClr val="002060"/>
                </a:solidFill>
                <a:latin typeface="Times New Roman" panose="02020603050405020304" pitchFamily="18" charset="0"/>
                <a:cs typeface="Times New Roman" panose="02020603050405020304" pitchFamily="18" charset="0"/>
              </a:rPr>
              <a:t>Conduct meetings.</a:t>
            </a:r>
          </a:p>
          <a:p>
            <a:pPr lvl="1" algn="just" eaLnBrk="1" hangingPunct="1">
              <a:buFont typeface="Impact" panose="020B0806030902050204" pitchFamily="34" charset="0"/>
              <a:buAutoNum type="arabicPeriod"/>
            </a:pPr>
            <a:r>
              <a:rPr lang="en-US" altLang="en-US" sz="1600">
                <a:solidFill>
                  <a:srgbClr val="002060"/>
                </a:solidFill>
                <a:latin typeface="Times New Roman" panose="02020603050405020304" pitchFamily="18" charset="0"/>
                <a:cs typeface="Times New Roman" panose="02020603050405020304" pitchFamily="18" charset="0"/>
              </a:rPr>
              <a:t>Produce informal user scenarios as part of each meeting. </a:t>
            </a:r>
          </a:p>
          <a:p>
            <a:pPr lvl="1" algn="just" eaLnBrk="1" hangingPunct="1">
              <a:buFont typeface="Impact" panose="020B0806030902050204" pitchFamily="34" charset="0"/>
              <a:buAutoNum type="arabicPeriod"/>
            </a:pPr>
            <a:r>
              <a:rPr lang="en-US" altLang="en-US" sz="1600">
                <a:solidFill>
                  <a:srgbClr val="002060"/>
                </a:solidFill>
                <a:latin typeface="Times New Roman" panose="02020603050405020304" pitchFamily="18" charset="0"/>
                <a:cs typeface="Times New Roman" panose="02020603050405020304" pitchFamily="18" charset="0"/>
              </a:rPr>
              <a:t>Refine user scenarios based on stakeholder feedback.</a:t>
            </a:r>
          </a:p>
          <a:p>
            <a:pPr lvl="1" algn="just" eaLnBrk="1" hangingPunct="1">
              <a:buFont typeface="Impact" panose="020B0806030902050204" pitchFamily="34" charset="0"/>
              <a:buAutoNum type="arabicPeriod"/>
            </a:pPr>
            <a:r>
              <a:rPr lang="en-US" altLang="en-US" sz="1600">
                <a:solidFill>
                  <a:srgbClr val="002060"/>
                </a:solidFill>
                <a:latin typeface="Times New Roman" panose="02020603050405020304" pitchFamily="18" charset="0"/>
                <a:cs typeface="Times New Roman" panose="02020603050405020304" pitchFamily="18" charset="0"/>
              </a:rPr>
              <a:t>Build a revised list of stakeholder requirements.</a:t>
            </a:r>
          </a:p>
          <a:p>
            <a:pPr lvl="1" algn="just" eaLnBrk="1" hangingPunct="1">
              <a:buFont typeface="Impact" panose="020B0806030902050204" pitchFamily="34" charset="0"/>
              <a:buAutoNum type="arabicPeriod"/>
            </a:pPr>
            <a:r>
              <a:rPr lang="en-US" altLang="en-US" sz="1600">
                <a:solidFill>
                  <a:srgbClr val="002060"/>
                </a:solidFill>
                <a:latin typeface="Times New Roman" panose="02020603050405020304" pitchFamily="18" charset="0"/>
                <a:cs typeface="Times New Roman" panose="02020603050405020304" pitchFamily="18" charset="0"/>
              </a:rPr>
              <a:t>Use quality function deployment techniques to prioritize requirements.</a:t>
            </a:r>
          </a:p>
          <a:p>
            <a:pPr lvl="1" algn="just" eaLnBrk="1" hangingPunct="1">
              <a:buFont typeface="Impact" panose="020B0806030902050204" pitchFamily="34" charset="0"/>
              <a:buAutoNum type="arabicPeriod"/>
            </a:pPr>
            <a:r>
              <a:rPr lang="en-US" altLang="en-US" sz="1600">
                <a:solidFill>
                  <a:srgbClr val="002060"/>
                </a:solidFill>
                <a:latin typeface="Times New Roman" panose="02020603050405020304" pitchFamily="18" charset="0"/>
                <a:cs typeface="Times New Roman" panose="02020603050405020304" pitchFamily="18" charset="0"/>
              </a:rPr>
              <a:t>Package requirements so that they can be delivered incrementally.</a:t>
            </a:r>
          </a:p>
          <a:p>
            <a:pPr lvl="1" algn="just" eaLnBrk="1" hangingPunct="1">
              <a:buFont typeface="Impact" panose="020B0806030902050204" pitchFamily="34" charset="0"/>
              <a:buAutoNum type="arabicPeriod"/>
            </a:pPr>
            <a:r>
              <a:rPr lang="en-US" altLang="en-US" sz="1600">
                <a:solidFill>
                  <a:srgbClr val="002060"/>
                </a:solidFill>
                <a:latin typeface="Times New Roman" panose="02020603050405020304" pitchFamily="18" charset="0"/>
                <a:cs typeface="Times New Roman" panose="02020603050405020304" pitchFamily="18" charset="0"/>
              </a:rPr>
              <a:t>Note constraints and restrictions that will be placed on the system.</a:t>
            </a:r>
          </a:p>
          <a:p>
            <a:pPr lvl="1" algn="just" eaLnBrk="1" hangingPunct="1">
              <a:buFont typeface="Impact" panose="020B0806030902050204" pitchFamily="34" charset="0"/>
              <a:buAutoNum type="arabicPeriod"/>
            </a:pPr>
            <a:r>
              <a:rPr lang="en-US" altLang="en-US" sz="1600">
                <a:solidFill>
                  <a:srgbClr val="002060"/>
                </a:solidFill>
                <a:latin typeface="Times New Roman" panose="02020603050405020304" pitchFamily="18" charset="0"/>
                <a:cs typeface="Times New Roman" panose="02020603050405020304" pitchFamily="18" charset="0"/>
              </a:rPr>
              <a:t>Discuss methods for validating the system. </a:t>
            </a:r>
          </a:p>
          <a:p>
            <a:pPr eaLnBrk="1" hangingPunct="1"/>
            <a:endParaRPr lang="en-US" alt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56200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38200" y="485775"/>
            <a:ext cx="4283075"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eaLnBrk="1" hangingPunct="1">
              <a:spcAft>
                <a:spcPts val="600"/>
              </a:spcAft>
            </a:pPr>
            <a:r>
              <a:rPr lang="en-US" altLang="en-US" sz="3200" b="1" smtClean="0">
                <a:ln>
                  <a:noFill/>
                </a:ln>
                <a:solidFill>
                  <a:srgbClr val="002060"/>
                </a:solidFill>
              </a:rPr>
              <a:t>VI. Prescriptive Models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378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2F4948F-22BA-412A-BC69-CDAEA81784E2}" type="slidenum">
              <a:rPr lang="en-US" altLang="en-US" sz="900" smtClean="0">
                <a:solidFill>
                  <a:schemeClr val="accent1"/>
                </a:solidFill>
              </a:rPr>
              <a:pPr/>
              <a:t>19</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3789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8" name="Rectangle 1"/>
          <p:cNvSpPr>
            <a:spLocks noChangeArrowheads="1"/>
          </p:cNvSpPr>
          <p:nvPr/>
        </p:nvSpPr>
        <p:spPr bwMode="auto">
          <a:xfrm>
            <a:off x="742950" y="1822450"/>
            <a:ext cx="69342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eaLnBrk="1" hangingPunct="1"/>
            <a:r>
              <a:rPr lang="en-US" altLang="en-US" b="1">
                <a:solidFill>
                  <a:srgbClr val="C00000"/>
                </a:solidFill>
                <a:latin typeface="Times New Roman" panose="02020603050405020304" pitchFamily="18" charset="0"/>
                <a:cs typeface="Times New Roman" panose="02020603050405020304" pitchFamily="18" charset="0"/>
              </a:rPr>
              <a:t>Prescriptive models</a:t>
            </a:r>
            <a:r>
              <a:rPr lang="en-US" altLang="en-US">
                <a:latin typeface="Times New Roman" panose="02020603050405020304" pitchFamily="18" charset="0"/>
                <a:cs typeface="Times New Roman" panose="02020603050405020304" pitchFamily="18" charset="0"/>
              </a:rPr>
              <a:t> </a:t>
            </a:r>
            <a:r>
              <a:rPr lang="en-US" altLang="en-US">
                <a:solidFill>
                  <a:srgbClr val="002060"/>
                </a:solidFill>
                <a:latin typeface="Times New Roman" panose="02020603050405020304" pitchFamily="18" charset="0"/>
                <a:cs typeface="Times New Roman" panose="02020603050405020304" pitchFamily="18" charset="0"/>
              </a:rPr>
              <a:t>are used as </a:t>
            </a:r>
            <a:r>
              <a:rPr lang="en-US" altLang="en-US" b="1">
                <a:solidFill>
                  <a:srgbClr val="C00000"/>
                </a:solidFill>
                <a:latin typeface="Times New Roman" panose="02020603050405020304" pitchFamily="18" charset="0"/>
                <a:cs typeface="Times New Roman" panose="02020603050405020304" pitchFamily="18" charset="0"/>
              </a:rPr>
              <a:t>guidelines</a:t>
            </a:r>
            <a:r>
              <a:rPr lang="en-US" altLang="en-US">
                <a:latin typeface="Times New Roman" panose="02020603050405020304" pitchFamily="18" charset="0"/>
                <a:cs typeface="Times New Roman" panose="02020603050405020304" pitchFamily="18" charset="0"/>
              </a:rPr>
              <a:t> </a:t>
            </a:r>
            <a:r>
              <a:rPr lang="en-US" altLang="en-US">
                <a:solidFill>
                  <a:srgbClr val="002060"/>
                </a:solidFill>
                <a:latin typeface="Times New Roman" panose="02020603050405020304" pitchFamily="18" charset="0"/>
                <a:cs typeface="Times New Roman" panose="02020603050405020304" pitchFamily="18" charset="0"/>
              </a:rPr>
              <a:t>to organize and structure how software developmental activities should be performed, and in what order. </a:t>
            </a:r>
          </a:p>
          <a:p>
            <a:pPr algn="just" eaLnBrk="1" hangingPunct="1"/>
            <a:endParaRPr lang="en-US" altLang="en-US">
              <a:latin typeface="Times New Roman" panose="02020603050405020304" pitchFamily="18" charset="0"/>
              <a:cs typeface="Times New Roman" panose="02020603050405020304" pitchFamily="18" charset="0"/>
            </a:endParaRPr>
          </a:p>
          <a:p>
            <a:pPr algn="just" eaLnBrk="1" hangingPunct="1"/>
            <a:r>
              <a:rPr lang="en-US" altLang="en-US">
                <a:solidFill>
                  <a:srgbClr val="002060"/>
                </a:solidFill>
                <a:latin typeface="Times New Roman" panose="02020603050405020304" pitchFamily="18" charset="0"/>
                <a:cs typeface="Times New Roman" panose="02020603050405020304" pitchFamily="18" charset="0"/>
              </a:rPr>
              <a:t>The name 'prescriptive' is given because the model prescribes a set of activities, actions, tasks, quality assurance and change the mechanism for every project</a:t>
            </a:r>
            <a:r>
              <a:rPr lang="en-US" altLang="en-US">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7598265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855663" y="1447800"/>
            <a:ext cx="7678737" cy="1295400"/>
          </a:xfrm>
        </p:spPr>
        <p:txBody>
          <a:bodyPr rtlCol="0">
            <a:normAutofit fontScale="90000"/>
          </a:bodyPr>
          <a:lstStyle/>
          <a:p>
            <a:pPr eaLnBrk="1" fontAlgn="auto" hangingPunct="1">
              <a:spcAft>
                <a:spcPts val="0"/>
              </a:spcAft>
              <a:defRPr/>
            </a:pPr>
            <a:r>
              <a:rPr lang="en-US" b="1" dirty="0" smtClean="0">
                <a:solidFill>
                  <a:srgbClr val="FF0000"/>
                </a:solidFill>
                <a:latin typeface="Algerian" panose="04020705040A02060702" pitchFamily="82" charset="0"/>
              </a:rPr>
              <a:t/>
            </a:r>
            <a:br>
              <a:rPr lang="en-US" b="1" dirty="0" smtClean="0">
                <a:solidFill>
                  <a:srgbClr val="FF0000"/>
                </a:solidFill>
                <a:latin typeface="Algerian" panose="04020705040A02060702" pitchFamily="82" charset="0"/>
              </a:rPr>
            </a:br>
            <a:r>
              <a:rPr lang="en-US" b="1" dirty="0">
                <a:solidFill>
                  <a:srgbClr val="FF0000"/>
                </a:solidFill>
                <a:latin typeface="Algerian" panose="04020705040A02060702" pitchFamily="82" charset="0"/>
              </a:rPr>
              <a:t/>
            </a:r>
            <a:br>
              <a:rPr lang="en-US" b="1" dirty="0">
                <a:solidFill>
                  <a:srgbClr val="FF0000"/>
                </a:solidFill>
                <a:latin typeface="Algerian" panose="04020705040A02060702" pitchFamily="82" charset="0"/>
              </a:rPr>
            </a:br>
            <a:r>
              <a:rPr lang="en-US" b="1" dirty="0" smtClean="0">
                <a:solidFill>
                  <a:srgbClr val="FF0000"/>
                </a:solidFill>
                <a:latin typeface="Algerian" panose="04020705040A02060702" pitchFamily="82" charset="0"/>
              </a:rPr>
              <a:t/>
            </a:r>
            <a:br>
              <a:rPr lang="en-US" b="1" dirty="0" smtClean="0">
                <a:solidFill>
                  <a:srgbClr val="FF0000"/>
                </a:solidFill>
                <a:latin typeface="Algerian" panose="04020705040A02060702" pitchFamily="82" charset="0"/>
              </a:rPr>
            </a:br>
            <a:r>
              <a:rPr lang="en-US" b="1" dirty="0">
                <a:solidFill>
                  <a:srgbClr val="FF0000"/>
                </a:solidFill>
                <a:latin typeface="Algerian" panose="04020705040A02060702" pitchFamily="82" charset="0"/>
              </a:rPr>
              <a:t/>
            </a:r>
            <a:br>
              <a:rPr lang="en-US" b="1" dirty="0">
                <a:solidFill>
                  <a:srgbClr val="FF0000"/>
                </a:solidFill>
                <a:latin typeface="Algerian" panose="04020705040A02060702" pitchFamily="82" charset="0"/>
              </a:rPr>
            </a:br>
            <a:r>
              <a:rPr lang="en-US" b="1" dirty="0" smtClean="0">
                <a:solidFill>
                  <a:srgbClr val="FF0000"/>
                </a:solidFill>
                <a:latin typeface="Algerian" panose="04020705040A02060702" pitchFamily="82" charset="0"/>
              </a:rPr>
              <a:t/>
            </a:r>
            <a:br>
              <a:rPr lang="en-US" b="1" dirty="0" smtClean="0">
                <a:solidFill>
                  <a:srgbClr val="FF0000"/>
                </a:solidFill>
                <a:latin typeface="Algerian" panose="04020705040A02060702" pitchFamily="82" charset="0"/>
              </a:rPr>
            </a:br>
            <a:r>
              <a:rPr lang="en-US" b="1" dirty="0">
                <a:solidFill>
                  <a:srgbClr val="FF0000"/>
                </a:solidFill>
                <a:latin typeface="Algerian" panose="04020705040A02060702" pitchFamily="82" charset="0"/>
              </a:rPr>
              <a:t/>
            </a:r>
            <a:br>
              <a:rPr lang="en-US" b="1" dirty="0">
                <a:solidFill>
                  <a:srgbClr val="FF0000"/>
                </a:solidFill>
                <a:latin typeface="Algerian" panose="04020705040A02060702" pitchFamily="82" charset="0"/>
              </a:rPr>
            </a:br>
            <a:r>
              <a:rPr lang="en-US" b="1" dirty="0" smtClean="0">
                <a:solidFill>
                  <a:srgbClr val="FF0000"/>
                </a:solidFill>
                <a:latin typeface="Algerian" panose="04020705040A02060702" pitchFamily="82" charset="0"/>
              </a:rPr>
              <a:t/>
            </a:r>
            <a:br>
              <a:rPr lang="en-US" b="1" dirty="0" smtClean="0">
                <a:solidFill>
                  <a:srgbClr val="FF0000"/>
                </a:solidFill>
                <a:latin typeface="Algerian" panose="04020705040A02060702" pitchFamily="82" charset="0"/>
              </a:rPr>
            </a:br>
            <a:r>
              <a:rPr lang="en-US" b="1" dirty="0">
                <a:solidFill>
                  <a:srgbClr val="FF0000"/>
                </a:solidFill>
                <a:latin typeface="Algerian" panose="04020705040A02060702" pitchFamily="82" charset="0"/>
              </a:rPr>
              <a:t/>
            </a:r>
            <a:br>
              <a:rPr lang="en-US" b="1" dirty="0">
                <a:solidFill>
                  <a:srgbClr val="FF0000"/>
                </a:solidFill>
                <a:latin typeface="Algerian" panose="04020705040A02060702" pitchFamily="82" charset="0"/>
              </a:rPr>
            </a:br>
            <a:r>
              <a:rPr lang="en-US" b="1" dirty="0" smtClean="0">
                <a:solidFill>
                  <a:srgbClr val="FF0000"/>
                </a:solidFill>
                <a:latin typeface="Algerian" panose="04020705040A02060702" pitchFamily="82" charset="0"/>
              </a:rPr>
              <a:t/>
            </a:r>
            <a:br>
              <a:rPr lang="en-US" b="1" dirty="0" smtClean="0">
                <a:solidFill>
                  <a:srgbClr val="FF0000"/>
                </a:solidFill>
                <a:latin typeface="Algerian" panose="04020705040A02060702" pitchFamily="82" charset="0"/>
              </a:rPr>
            </a:br>
            <a:r>
              <a:rPr lang="en-US" b="1" dirty="0">
                <a:solidFill>
                  <a:srgbClr val="FF0000"/>
                </a:solidFill>
                <a:latin typeface="Algerian" panose="04020705040A02060702" pitchFamily="82" charset="0"/>
              </a:rPr>
              <a:t/>
            </a:r>
            <a:br>
              <a:rPr lang="en-US" b="1" dirty="0">
                <a:solidFill>
                  <a:srgbClr val="FF0000"/>
                </a:solidFill>
                <a:latin typeface="Algerian" panose="04020705040A02060702" pitchFamily="82" charset="0"/>
              </a:rPr>
            </a:br>
            <a:r>
              <a:rPr lang="en-US" b="1" dirty="0" smtClean="0">
                <a:solidFill>
                  <a:srgbClr val="FF0000"/>
                </a:solidFill>
                <a:latin typeface="Algerian" panose="04020705040A02060702" pitchFamily="82" charset="0"/>
              </a:rPr>
              <a:t/>
            </a:r>
            <a:br>
              <a:rPr lang="en-US" b="1" dirty="0" smtClean="0">
                <a:solidFill>
                  <a:srgbClr val="FF0000"/>
                </a:solidFill>
                <a:latin typeface="Algerian" panose="04020705040A02060702" pitchFamily="82" charset="0"/>
              </a:rPr>
            </a:br>
            <a:r>
              <a:rPr lang="en-US" b="1" dirty="0">
                <a:solidFill>
                  <a:srgbClr val="FF0000"/>
                </a:solidFill>
                <a:latin typeface="Algerian" panose="04020705040A02060702" pitchFamily="82" charset="0"/>
              </a:rPr>
              <a:t/>
            </a:r>
            <a:br>
              <a:rPr lang="en-US" b="1" dirty="0">
                <a:solidFill>
                  <a:srgbClr val="FF0000"/>
                </a:solidFill>
                <a:latin typeface="Algerian" panose="04020705040A02060702" pitchFamily="82" charset="0"/>
              </a:rPr>
            </a:br>
            <a:r>
              <a:rPr lang="en-US" b="1" dirty="0" smtClean="0">
                <a:solidFill>
                  <a:srgbClr val="FF0000"/>
                </a:solidFill>
                <a:latin typeface="Algerian" panose="04020705040A02060702" pitchFamily="82" charset="0"/>
              </a:rPr>
              <a:t/>
            </a:r>
            <a:br>
              <a:rPr lang="en-US" b="1" dirty="0" smtClean="0">
                <a:solidFill>
                  <a:srgbClr val="FF0000"/>
                </a:solidFill>
                <a:latin typeface="Algerian" panose="04020705040A02060702" pitchFamily="82" charset="0"/>
              </a:rPr>
            </a:br>
            <a:r>
              <a:rPr lang="en-US" b="1" dirty="0">
                <a:solidFill>
                  <a:srgbClr val="FF0000"/>
                </a:solidFill>
                <a:latin typeface="Algerian" panose="04020705040A02060702" pitchFamily="82" charset="0"/>
              </a:rPr>
              <a:t/>
            </a:r>
            <a:br>
              <a:rPr lang="en-US" b="1" dirty="0">
                <a:solidFill>
                  <a:srgbClr val="FF0000"/>
                </a:solidFill>
                <a:latin typeface="Algerian" panose="04020705040A02060702" pitchFamily="82" charset="0"/>
              </a:rPr>
            </a:br>
            <a:r>
              <a:rPr lang="en-US" sz="5300" b="1" dirty="0" smtClean="0">
                <a:solidFill>
                  <a:srgbClr val="002060"/>
                </a:solidFill>
              </a:rPr>
              <a:t>CHAPTER 2</a:t>
            </a:r>
            <a:br>
              <a:rPr lang="en-US" sz="5300" b="1" dirty="0" smtClean="0">
                <a:solidFill>
                  <a:srgbClr val="002060"/>
                </a:solidFill>
              </a:rPr>
            </a:br>
            <a:r>
              <a:rPr lang="en-US" sz="5300" b="1" dirty="0" smtClean="0">
                <a:solidFill>
                  <a:srgbClr val="002060"/>
                </a:solidFill>
              </a:rPr>
              <a:t>Process Models </a:t>
            </a:r>
            <a:br>
              <a:rPr lang="en-US" sz="5300" b="1" dirty="0" smtClean="0">
                <a:solidFill>
                  <a:srgbClr val="002060"/>
                </a:solidFill>
              </a:rPr>
            </a:br>
            <a:endParaRPr lang="en-US" sz="5300" b="1" dirty="0" smtClean="0">
              <a:solidFill>
                <a:srgbClr val="002060"/>
              </a:solidFill>
            </a:endParaRPr>
          </a:p>
        </p:txBody>
      </p:sp>
      <p:pic>
        <p:nvPicPr>
          <p:cNvPr id="717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Subtitle 2"/>
          <p:cNvSpPr txBox="1">
            <a:spLocks/>
          </p:cNvSpPr>
          <p:nvPr/>
        </p:nvSpPr>
        <p:spPr bwMode="auto">
          <a:xfrm>
            <a:off x="1981200" y="4038600"/>
            <a:ext cx="7239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buClr>
                <a:schemeClr val="folHlink"/>
              </a:buClr>
              <a:buSzPct val="75000"/>
              <a:buFont typeface="Wingdings" panose="05000000000000000000" pitchFamily="2" charset="2"/>
              <a:buNone/>
            </a:pPr>
            <a:r>
              <a:rPr lang="en-US" altLang="en-US" sz="2000" b="1">
                <a:latin typeface="Arial Black" panose="020B0A04020102020204" pitchFamily="34" charset="0"/>
                <a:cs typeface="Times New Roman" panose="02020603050405020304" pitchFamily="18" charset="0"/>
              </a:rPr>
              <a:t>Department of Computer Science and Engineering</a:t>
            </a:r>
          </a:p>
          <a:p>
            <a:pPr algn="ctr" eaLnBrk="1" hangingPunct="1">
              <a:spcBef>
                <a:spcPct val="20000"/>
              </a:spcBef>
              <a:buClr>
                <a:schemeClr val="folHlink"/>
              </a:buClr>
              <a:buSzPct val="75000"/>
              <a:buFont typeface="Wingdings" panose="05000000000000000000" pitchFamily="2" charset="2"/>
              <a:buNone/>
            </a:pPr>
            <a:r>
              <a:rPr lang="en-US" altLang="en-US" b="1">
                <a:latin typeface="Times New Roman" panose="02020603050405020304" pitchFamily="18" charset="0"/>
                <a:cs typeface="Times New Roman" panose="02020603050405020304" pitchFamily="18" charset="0"/>
              </a:rPr>
              <a:t>School of Engineering, Presidency University</a:t>
            </a:r>
          </a:p>
        </p:txBody>
      </p:sp>
    </p:spTree>
    <p:extLst>
      <p:ext uri="{BB962C8B-B14F-4D97-AF65-F5344CB8AC3E}">
        <p14:creationId xmlns:p14="http://schemas.microsoft.com/office/powerpoint/2010/main" val="46621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82650" y="679450"/>
            <a:ext cx="3722688"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eaLnBrk="1" hangingPunct="1">
              <a:spcAft>
                <a:spcPts val="600"/>
              </a:spcAft>
            </a:pPr>
            <a:r>
              <a:rPr lang="en-US" altLang="en-US" sz="3200" b="1" smtClean="0">
                <a:ln>
                  <a:noFill/>
                </a:ln>
                <a:solidFill>
                  <a:srgbClr val="002060"/>
                </a:solidFill>
              </a:rPr>
              <a:t>6.1. Waterfall Model</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399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0968D51-7185-4178-8AE7-653BC2040C10}" type="slidenum">
              <a:rPr lang="en-US" altLang="en-US" sz="900" smtClean="0">
                <a:solidFill>
                  <a:schemeClr val="accent1"/>
                </a:solidFill>
              </a:rPr>
              <a:pPr/>
              <a:t>20</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3994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6" name="Picture 2" descr="waterfall mode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1860550"/>
            <a:ext cx="5565775"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962959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1913" y="523875"/>
            <a:ext cx="4670425" cy="544513"/>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spcAft>
                <a:spcPts val="600"/>
              </a:spcAft>
            </a:pPr>
            <a:r>
              <a:rPr lang="en-US" altLang="en-US" sz="3200" b="1" smtClean="0">
                <a:ln>
                  <a:noFill/>
                </a:ln>
                <a:solidFill>
                  <a:srgbClr val="002060"/>
                </a:solidFill>
              </a:rPr>
              <a:t>       6.1. Waterfall Model</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419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7ACBD72-250E-4ABC-ABC6-DBEA629A5F75}" type="slidenum">
              <a:rPr lang="en-US" altLang="en-US" sz="900" smtClean="0">
                <a:solidFill>
                  <a:schemeClr val="accent1"/>
                </a:solidFill>
              </a:rPr>
              <a:pPr/>
              <a:t>21</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4199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4" name="Rectangle 10"/>
          <p:cNvSpPr>
            <a:spLocks noChangeArrowheads="1"/>
          </p:cNvSpPr>
          <p:nvPr/>
        </p:nvSpPr>
        <p:spPr bwMode="auto">
          <a:xfrm>
            <a:off x="1427163" y="1760538"/>
            <a:ext cx="69342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150000"/>
              </a:lnSpc>
              <a:buFont typeface="Arial" panose="020B0604020202020204" pitchFamily="34" charset="0"/>
              <a:buChar char="•"/>
            </a:pPr>
            <a:r>
              <a:rPr lang="en-US" altLang="en-US" sz="2000">
                <a:solidFill>
                  <a:srgbClr val="002060"/>
                </a:solidFill>
                <a:latin typeface="Times New Roman" panose="02020603050405020304" pitchFamily="18" charset="0"/>
                <a:cs typeface="Times New Roman" panose="02020603050405020304" pitchFamily="18" charset="0"/>
              </a:rPr>
              <a:t>The waterfall model is also called as</a:t>
            </a:r>
            <a:r>
              <a:rPr lang="en-US" altLang="en-US" sz="2000">
                <a:latin typeface="Times New Roman" panose="02020603050405020304" pitchFamily="18" charset="0"/>
                <a:cs typeface="Times New Roman" panose="02020603050405020304" pitchFamily="18" charset="0"/>
              </a:rPr>
              <a:t> </a:t>
            </a:r>
            <a:r>
              <a:rPr lang="en-US" altLang="en-US" sz="2000" b="1">
                <a:solidFill>
                  <a:srgbClr val="002060"/>
                </a:solidFill>
                <a:latin typeface="Times New Roman" panose="02020603050405020304" pitchFamily="18" charset="0"/>
                <a:cs typeface="Times New Roman" panose="02020603050405020304" pitchFamily="18" charset="0"/>
              </a:rPr>
              <a:t>'Linear sequential model'.</a:t>
            </a:r>
            <a:endParaRPr lang="en-US" altLang="en-US" sz="2000">
              <a:solidFill>
                <a:srgbClr val="002060"/>
              </a:solidFill>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altLang="en-US" sz="2000">
                <a:solidFill>
                  <a:srgbClr val="002060"/>
                </a:solidFill>
                <a:latin typeface="Times New Roman" panose="02020603050405020304" pitchFamily="18" charset="0"/>
                <a:cs typeface="Times New Roman" panose="02020603050405020304" pitchFamily="18" charset="0"/>
              </a:rPr>
              <a:t>In this model, </a:t>
            </a:r>
            <a:r>
              <a:rPr lang="en-US" altLang="en-US" sz="2000" i="1">
                <a:solidFill>
                  <a:srgbClr val="FF0000"/>
                </a:solidFill>
                <a:latin typeface="Times New Roman" panose="02020603050405020304" pitchFamily="18" charset="0"/>
                <a:cs typeface="Times New Roman" panose="02020603050405020304" pitchFamily="18" charset="0"/>
              </a:rPr>
              <a:t>each phase is fully completed</a:t>
            </a:r>
            <a:r>
              <a:rPr lang="en-US" altLang="en-US" sz="2000">
                <a:solidFill>
                  <a:srgbClr val="FF0000"/>
                </a:solidFill>
                <a:latin typeface="Times New Roman" panose="02020603050405020304" pitchFamily="18" charset="0"/>
                <a:cs typeface="Times New Roman" panose="02020603050405020304" pitchFamily="18" charset="0"/>
              </a:rPr>
              <a:t> </a:t>
            </a:r>
            <a:r>
              <a:rPr lang="en-US" altLang="en-US" sz="2000">
                <a:solidFill>
                  <a:srgbClr val="002060"/>
                </a:solidFill>
                <a:latin typeface="Times New Roman" panose="02020603050405020304" pitchFamily="18" charset="0"/>
                <a:cs typeface="Times New Roman" panose="02020603050405020304" pitchFamily="18" charset="0"/>
              </a:rPr>
              <a:t>before the beginning of the next phase.</a:t>
            </a:r>
          </a:p>
          <a:p>
            <a:pPr>
              <a:lnSpc>
                <a:spcPct val="150000"/>
              </a:lnSpc>
              <a:buFont typeface="Arial" panose="020B0604020202020204" pitchFamily="34" charset="0"/>
              <a:buChar char="•"/>
            </a:pPr>
            <a:r>
              <a:rPr lang="en-US" altLang="en-US" sz="2000">
                <a:solidFill>
                  <a:srgbClr val="002060"/>
                </a:solidFill>
                <a:latin typeface="Times New Roman" panose="02020603050405020304" pitchFamily="18" charset="0"/>
                <a:cs typeface="Times New Roman" panose="02020603050405020304" pitchFamily="18" charset="0"/>
              </a:rPr>
              <a:t>This model is used for small projects.</a:t>
            </a:r>
          </a:p>
          <a:p>
            <a:pPr>
              <a:lnSpc>
                <a:spcPct val="150000"/>
              </a:lnSpc>
              <a:buFont typeface="Arial" panose="020B0604020202020204" pitchFamily="34" charset="0"/>
              <a:buChar char="•"/>
            </a:pPr>
            <a:r>
              <a:rPr lang="en-US" altLang="en-US" sz="2000">
                <a:solidFill>
                  <a:srgbClr val="002060"/>
                </a:solidFill>
                <a:latin typeface="Times New Roman" panose="02020603050405020304" pitchFamily="18" charset="0"/>
                <a:cs typeface="Times New Roman" panose="02020603050405020304" pitchFamily="18" charset="0"/>
              </a:rPr>
              <a:t>Assumes that requirements are defined and reasonably stable.</a:t>
            </a:r>
          </a:p>
          <a:p>
            <a:pPr>
              <a:lnSpc>
                <a:spcPct val="150000"/>
              </a:lnSpc>
              <a:buFont typeface="Arial" panose="020B0604020202020204" pitchFamily="34" charset="0"/>
              <a:buChar char="•"/>
            </a:pPr>
            <a:r>
              <a:rPr lang="en-US" altLang="en-US" sz="2000">
                <a:solidFill>
                  <a:srgbClr val="002060"/>
                </a:solidFill>
                <a:latin typeface="Times New Roman" panose="02020603050405020304" pitchFamily="18" charset="0"/>
                <a:cs typeface="Times New Roman" panose="02020603050405020304" pitchFamily="18" charset="0"/>
              </a:rPr>
              <a:t>Testing part starts only after the development is complete.</a:t>
            </a:r>
          </a:p>
        </p:txBody>
      </p:sp>
    </p:spTree>
    <p:extLst>
      <p:ext uri="{BB962C8B-B14F-4D97-AF65-F5344CB8AC3E}">
        <p14:creationId xmlns:p14="http://schemas.microsoft.com/office/powerpoint/2010/main" val="3136376260"/>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0" y="742950"/>
            <a:ext cx="6248400" cy="544513"/>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spcAft>
                <a:spcPts val="600"/>
              </a:spcAft>
            </a:pPr>
            <a:r>
              <a:rPr lang="en-US" altLang="en-US" sz="3200" b="1" smtClean="0">
                <a:ln>
                  <a:noFill/>
                </a:ln>
                <a:solidFill>
                  <a:srgbClr val="002060"/>
                </a:solidFill>
              </a:rPr>
              <a:t>       6.2. The V-Model </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440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12E48CB-EA18-4D78-B975-B37CB7A0F8CD}" type="slidenum">
              <a:rPr lang="en-US" altLang="en-US" sz="900" smtClean="0">
                <a:solidFill>
                  <a:schemeClr val="accent1"/>
                </a:solidFill>
              </a:rPr>
              <a:pPr/>
              <a:t>22</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4404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2" name="Picture 1030" descr="Fig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606550"/>
            <a:ext cx="47752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615743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0" y="663575"/>
            <a:ext cx="4648200" cy="544513"/>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spcAft>
                <a:spcPts val="600"/>
              </a:spcAft>
            </a:pPr>
            <a:r>
              <a:rPr lang="en-US" altLang="en-US" sz="3200" b="1" smtClean="0">
                <a:ln>
                  <a:noFill/>
                </a:ln>
                <a:solidFill>
                  <a:srgbClr val="002060"/>
                </a:solidFill>
              </a:rPr>
              <a:t>       6.2. The V-Model </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460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8CED3B9-283E-4514-A0BE-4C2B30112606}" type="slidenum">
              <a:rPr lang="en-US" altLang="en-US" sz="900" smtClean="0">
                <a:solidFill>
                  <a:schemeClr val="accent1"/>
                </a:solidFill>
              </a:rPr>
              <a:pPr/>
              <a:t>23</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4608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5"/>
          <p:cNvSpPr>
            <a:spLocks noChangeArrowheads="1"/>
          </p:cNvSpPr>
          <p:nvPr/>
        </p:nvSpPr>
        <p:spPr bwMode="auto">
          <a:xfrm>
            <a:off x="941388" y="1751013"/>
            <a:ext cx="67056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85750" indent="-285750" algn="just">
              <a:lnSpc>
                <a:spcPct val="150000"/>
              </a:lnSpc>
              <a:buFont typeface="Arial" panose="020B0604020202020204" pitchFamily="34" charset="0"/>
              <a:buChar char="•"/>
              <a:defRPr/>
            </a:pPr>
            <a:r>
              <a:rPr lang="en-US" sz="1800" dirty="0" smtClean="0">
                <a:solidFill>
                  <a:srgbClr val="002060"/>
                </a:solidFill>
                <a:latin typeface="Times New Roman" panose="02020603050405020304" pitchFamily="18" charset="0"/>
                <a:cs typeface="Times New Roman" panose="02020603050405020304" pitchFamily="18" charset="0"/>
              </a:rPr>
              <a:t>A variation of waterfall model depicts the relationship of quality assurance actions to the actions associated with communication, modeling and early code construction activates. </a:t>
            </a:r>
          </a:p>
          <a:p>
            <a:pPr algn="just">
              <a:lnSpc>
                <a:spcPct val="150000"/>
              </a:lnSpc>
              <a:defRPr/>
            </a:pPr>
            <a:endParaRPr lang="en-US" sz="18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defRPr/>
            </a:pPr>
            <a:r>
              <a:rPr lang="en-US" sz="1800" dirty="0" smtClean="0">
                <a:solidFill>
                  <a:srgbClr val="002060"/>
                </a:solidFill>
                <a:latin typeface="Times New Roman" panose="02020603050405020304" pitchFamily="18" charset="0"/>
                <a:cs typeface="Times New Roman" panose="02020603050405020304" pitchFamily="18" charset="0"/>
              </a:rPr>
              <a:t>Team first moves down the left side of the V to refine the problem requirements. Once code is generated, the team moves up the right side of the V, performing a series of tests that validate each of the models created as the team moved down the left side. </a:t>
            </a:r>
          </a:p>
        </p:txBody>
      </p:sp>
    </p:spTree>
    <p:extLst>
      <p:ext uri="{BB962C8B-B14F-4D97-AF65-F5344CB8AC3E}">
        <p14:creationId xmlns:p14="http://schemas.microsoft.com/office/powerpoint/2010/main" val="272381468"/>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752475" y="396875"/>
            <a:ext cx="5700713"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eaLnBrk="1" hangingPunct="1">
              <a:spcAft>
                <a:spcPts val="600"/>
              </a:spcAft>
            </a:pPr>
            <a:r>
              <a:rPr lang="en-US" altLang="en-US" sz="3200" b="1" smtClean="0">
                <a:ln>
                  <a:noFill/>
                </a:ln>
                <a:solidFill>
                  <a:srgbClr val="002060"/>
                </a:solidFill>
              </a:rPr>
              <a:t>       6.3. The Incremental Model</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481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DD61B60-2FA9-4681-AB27-5157A71622CD}" type="slidenum">
              <a:rPr lang="en-US" altLang="en-US" sz="900" smtClean="0">
                <a:solidFill>
                  <a:schemeClr val="accent1"/>
                </a:solidFill>
              </a:rPr>
              <a:pPr/>
              <a:t>24</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4813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575" y="1617663"/>
            <a:ext cx="7743825" cy="4067175"/>
          </a:xfrm>
          <a:prstGeom prst="rect">
            <a:avLst/>
          </a:prstGeom>
          <a:solidFill>
            <a:srgbClr val="96E3FE"/>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762324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41288" y="517525"/>
            <a:ext cx="5699125"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eaLnBrk="1" hangingPunct="1">
              <a:spcAft>
                <a:spcPts val="600"/>
              </a:spcAft>
            </a:pPr>
            <a:r>
              <a:rPr lang="en-US" altLang="en-US" sz="3200" b="1" smtClean="0">
                <a:ln>
                  <a:noFill/>
                </a:ln>
                <a:solidFill>
                  <a:srgbClr val="002060"/>
                </a:solidFill>
              </a:rPr>
              <a:t>       6.3. The Incremental Model</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501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3BF3268-372B-4414-8098-A165C374F6FB}" type="slidenum">
              <a:rPr lang="en-US" altLang="en-US" sz="900" smtClean="0">
                <a:solidFill>
                  <a:schemeClr val="accent1"/>
                </a:solidFill>
              </a:rPr>
              <a:pPr/>
              <a:t>25</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5018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6" name="Rectangle 5"/>
          <p:cNvSpPr>
            <a:spLocks noChangeArrowheads="1"/>
          </p:cNvSpPr>
          <p:nvPr/>
        </p:nvSpPr>
        <p:spPr bwMode="auto">
          <a:xfrm>
            <a:off x="762000" y="1617663"/>
            <a:ext cx="8077200"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spcAft>
                <a:spcPts val="600"/>
              </a:spcAft>
              <a:buClr>
                <a:srgbClr val="1287C3"/>
              </a:buClr>
              <a:buSzPct val="145000"/>
              <a:buFont typeface="Arial" panose="020B0604020202020204" pitchFamily="34" charset="0"/>
              <a:buChar char="•"/>
              <a:defRPr sz="2400">
                <a:solidFill>
                  <a:schemeClr val="tx1"/>
                </a:solidFill>
                <a:latin typeface="Corbel" panose="020B0503020204020204" pitchFamily="34" charset="0"/>
              </a:defRPr>
            </a:lvl1pPr>
            <a:lvl2pPr marL="742950" indent="-285750">
              <a:spcBef>
                <a:spcPct val="20000"/>
              </a:spcBef>
              <a:spcAft>
                <a:spcPts val="600"/>
              </a:spcAft>
              <a:buClr>
                <a:srgbClr val="1287C3"/>
              </a:buClr>
              <a:buSzPct val="145000"/>
              <a:buFont typeface="Arial" panose="020B0604020202020204" pitchFamily="34" charset="0"/>
              <a:buChar char="•"/>
              <a:defRPr sz="2000">
                <a:solidFill>
                  <a:schemeClr val="tx1"/>
                </a:solidFill>
                <a:latin typeface="Corbel" panose="020B0503020204020204" pitchFamily="34" charset="0"/>
              </a:defRPr>
            </a:lvl2pPr>
            <a:lvl3pPr marL="1143000" indent="-228600">
              <a:spcBef>
                <a:spcPct val="20000"/>
              </a:spcBef>
              <a:spcAft>
                <a:spcPts val="600"/>
              </a:spcAft>
              <a:buClr>
                <a:srgbClr val="1287C3"/>
              </a:buClr>
              <a:buSzPct val="145000"/>
              <a:buFont typeface="Arial" panose="020B0604020202020204" pitchFamily="34" charset="0"/>
              <a:buChar char="•"/>
              <a:defRPr>
                <a:solidFill>
                  <a:schemeClr val="tx1"/>
                </a:solidFill>
                <a:latin typeface="Corbel" panose="020B0503020204020204" pitchFamily="34" charset="0"/>
              </a:defRPr>
            </a:lvl3pPr>
            <a:lvl4pPr marL="1600200" indent="-228600">
              <a:spcBef>
                <a:spcPct val="20000"/>
              </a:spcBef>
              <a:spcAft>
                <a:spcPts val="600"/>
              </a:spcAft>
              <a:buClr>
                <a:srgbClr val="1287C3"/>
              </a:buClr>
              <a:buSzPct val="145000"/>
              <a:buFont typeface="Arial" panose="020B0604020202020204" pitchFamily="34" charset="0"/>
              <a:buChar char="•"/>
              <a:defRPr sz="1600">
                <a:solidFill>
                  <a:schemeClr val="tx1"/>
                </a:solidFill>
                <a:latin typeface="Corbel" panose="020B0503020204020204" pitchFamily="34" charset="0"/>
              </a:defRPr>
            </a:lvl4pPr>
            <a:lvl5pPr marL="2057400" indent="-228600">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5pPr>
            <a:lvl6pPr marL="2514600" indent="-228600" eaLnBrk="0" fontAlgn="base" hangingPunct="0">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6pPr>
            <a:lvl7pPr marL="2971800" indent="-228600" eaLnBrk="0" fontAlgn="base" hangingPunct="0">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7pPr>
            <a:lvl8pPr marL="3429000" indent="-228600" eaLnBrk="0" fontAlgn="base" hangingPunct="0">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8pPr>
            <a:lvl9pPr marL="3886200" indent="-228600" eaLnBrk="0" fontAlgn="base" hangingPunct="0">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9pPr>
          </a:lstStyle>
          <a:p>
            <a:pPr algn="just">
              <a:lnSpc>
                <a:spcPct val="150000"/>
              </a:lnSpc>
              <a:spcBef>
                <a:spcPct val="0"/>
              </a:spcBef>
              <a:spcAft>
                <a:spcPct val="0"/>
              </a:spcAft>
              <a:buClrTx/>
              <a:buSzTx/>
            </a:pPr>
            <a:r>
              <a:rPr lang="en-US" altLang="en-US" sz="2000">
                <a:solidFill>
                  <a:srgbClr val="002060"/>
                </a:solidFill>
                <a:latin typeface="Times New Roman" panose="02020603050405020304" pitchFamily="18" charset="0"/>
                <a:cs typeface="Times New Roman" panose="02020603050405020304" pitchFamily="18" charset="0"/>
              </a:rPr>
              <a:t>When initial requirements are reasonably well defined, but the overall scope of the development effort precludes a purely linear process. A compelling need to expand a limited set of new functions to a later system release. </a:t>
            </a:r>
          </a:p>
          <a:p>
            <a:pPr algn="just">
              <a:lnSpc>
                <a:spcPct val="150000"/>
              </a:lnSpc>
              <a:spcBef>
                <a:spcPct val="0"/>
              </a:spcBef>
              <a:spcAft>
                <a:spcPct val="0"/>
              </a:spcAft>
              <a:buClrTx/>
              <a:buSzTx/>
            </a:pPr>
            <a:r>
              <a:rPr lang="en-US" altLang="en-US" sz="2000">
                <a:solidFill>
                  <a:srgbClr val="002060"/>
                </a:solidFill>
                <a:latin typeface="Times New Roman" panose="02020603050405020304" pitchFamily="18" charset="0"/>
                <a:cs typeface="Times New Roman" panose="02020603050405020304" pitchFamily="18" charset="0"/>
              </a:rPr>
              <a:t>It combines elements of linear and parallel process flows. Each linear sequence produces deliverable increments of the software. </a:t>
            </a:r>
          </a:p>
          <a:p>
            <a:pPr algn="just">
              <a:lnSpc>
                <a:spcPct val="150000"/>
              </a:lnSpc>
              <a:spcBef>
                <a:spcPct val="0"/>
              </a:spcBef>
              <a:spcAft>
                <a:spcPct val="0"/>
              </a:spcAft>
              <a:buClrTx/>
              <a:buSzTx/>
            </a:pPr>
            <a:r>
              <a:rPr lang="en-US" altLang="en-US" sz="2000">
                <a:solidFill>
                  <a:srgbClr val="002060"/>
                </a:solidFill>
                <a:latin typeface="Times New Roman" panose="02020603050405020304" pitchFamily="18" charset="0"/>
                <a:cs typeface="Times New Roman" panose="02020603050405020304" pitchFamily="18" charset="0"/>
              </a:rPr>
              <a:t>The first increment is often a core product with many supplementary features. Users use it and evaluate it with more modifications to better meet the needs. </a:t>
            </a:r>
          </a:p>
        </p:txBody>
      </p:sp>
    </p:spTree>
    <p:extLst>
      <p:ext uri="{BB962C8B-B14F-4D97-AF65-F5344CB8AC3E}">
        <p14:creationId xmlns:p14="http://schemas.microsoft.com/office/powerpoint/2010/main" val="327121803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14338" y="454025"/>
            <a:ext cx="5449887"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eaLnBrk="1" hangingPunct="1">
              <a:spcAft>
                <a:spcPts val="600"/>
              </a:spcAft>
            </a:pPr>
            <a:r>
              <a:rPr lang="en-US" altLang="en-US" sz="3200" smtClean="0">
                <a:ln>
                  <a:noFill/>
                </a:ln>
              </a:rPr>
              <a:t>       </a:t>
            </a:r>
            <a:r>
              <a:rPr lang="en-US" altLang="en-US" sz="3200" b="1" smtClean="0">
                <a:ln>
                  <a:noFill/>
                </a:ln>
                <a:solidFill>
                  <a:srgbClr val="002060"/>
                </a:solidFill>
              </a:rPr>
              <a:t>6.4. Evolutionary Models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522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6AC6BF7-EE3E-463C-8341-E969613E8762}" type="slidenum">
              <a:rPr lang="en-US" altLang="en-US" sz="900" smtClean="0">
                <a:solidFill>
                  <a:schemeClr val="accent1"/>
                </a:solidFill>
              </a:rPr>
              <a:pPr/>
              <a:t>26</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5223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4" name="Rectangle 5"/>
          <p:cNvSpPr>
            <a:spLocks noChangeArrowheads="1"/>
          </p:cNvSpPr>
          <p:nvPr/>
        </p:nvSpPr>
        <p:spPr bwMode="auto">
          <a:xfrm>
            <a:off x="1371600" y="1733550"/>
            <a:ext cx="6705600"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spcAft>
                <a:spcPts val="600"/>
              </a:spcAft>
              <a:buClr>
                <a:srgbClr val="1287C3"/>
              </a:buClr>
              <a:buSzPct val="145000"/>
              <a:buFont typeface="Arial" panose="020B0604020202020204" pitchFamily="34" charset="0"/>
              <a:buChar char="•"/>
              <a:defRPr sz="2400">
                <a:solidFill>
                  <a:schemeClr val="tx1"/>
                </a:solidFill>
                <a:latin typeface="Corbel" panose="020B0503020204020204" pitchFamily="34" charset="0"/>
              </a:defRPr>
            </a:lvl1pPr>
            <a:lvl2pPr marL="742950" indent="-285750">
              <a:spcBef>
                <a:spcPct val="20000"/>
              </a:spcBef>
              <a:spcAft>
                <a:spcPts val="600"/>
              </a:spcAft>
              <a:buClr>
                <a:srgbClr val="1287C3"/>
              </a:buClr>
              <a:buSzPct val="145000"/>
              <a:buFont typeface="Arial" panose="020B0604020202020204" pitchFamily="34" charset="0"/>
              <a:buChar char="•"/>
              <a:defRPr sz="2000">
                <a:solidFill>
                  <a:schemeClr val="tx1"/>
                </a:solidFill>
                <a:latin typeface="Corbel" panose="020B0503020204020204" pitchFamily="34" charset="0"/>
              </a:defRPr>
            </a:lvl2pPr>
            <a:lvl3pPr marL="1143000" indent="-228600">
              <a:spcBef>
                <a:spcPct val="20000"/>
              </a:spcBef>
              <a:spcAft>
                <a:spcPts val="600"/>
              </a:spcAft>
              <a:buClr>
                <a:srgbClr val="1287C3"/>
              </a:buClr>
              <a:buSzPct val="145000"/>
              <a:buFont typeface="Arial" panose="020B0604020202020204" pitchFamily="34" charset="0"/>
              <a:buChar char="•"/>
              <a:defRPr>
                <a:solidFill>
                  <a:schemeClr val="tx1"/>
                </a:solidFill>
                <a:latin typeface="Corbel" panose="020B0503020204020204" pitchFamily="34" charset="0"/>
              </a:defRPr>
            </a:lvl3pPr>
            <a:lvl4pPr marL="1600200" indent="-228600">
              <a:spcBef>
                <a:spcPct val="20000"/>
              </a:spcBef>
              <a:spcAft>
                <a:spcPts val="600"/>
              </a:spcAft>
              <a:buClr>
                <a:srgbClr val="1287C3"/>
              </a:buClr>
              <a:buSzPct val="145000"/>
              <a:buFont typeface="Arial" panose="020B0604020202020204" pitchFamily="34" charset="0"/>
              <a:buChar char="•"/>
              <a:defRPr sz="1600">
                <a:solidFill>
                  <a:schemeClr val="tx1"/>
                </a:solidFill>
                <a:latin typeface="Corbel" panose="020B0503020204020204" pitchFamily="34" charset="0"/>
              </a:defRPr>
            </a:lvl4pPr>
            <a:lvl5pPr marL="2057400" indent="-228600">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5pPr>
            <a:lvl6pPr marL="2514600" indent="-228600" eaLnBrk="0" fontAlgn="base" hangingPunct="0">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6pPr>
            <a:lvl7pPr marL="2971800" indent="-228600" eaLnBrk="0" fontAlgn="base" hangingPunct="0">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7pPr>
            <a:lvl8pPr marL="3429000" indent="-228600" eaLnBrk="0" fontAlgn="base" hangingPunct="0">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8pPr>
            <a:lvl9pPr marL="3886200" indent="-228600" eaLnBrk="0" fontAlgn="base" hangingPunct="0">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9pPr>
          </a:lstStyle>
          <a:p>
            <a:pPr eaLnBrk="1" hangingPunct="1">
              <a:spcBef>
                <a:spcPct val="0"/>
              </a:spcBef>
              <a:spcAft>
                <a:spcPct val="0"/>
              </a:spcAft>
              <a:buClrTx/>
              <a:buSzTx/>
            </a:pPr>
            <a:r>
              <a:rPr lang="en-US" altLang="en-US" sz="1800">
                <a:solidFill>
                  <a:srgbClr val="002060"/>
                </a:solidFill>
                <a:latin typeface="Times New Roman" panose="02020603050405020304" pitchFamily="18" charset="0"/>
                <a:cs typeface="Times New Roman" panose="02020603050405020304" pitchFamily="18" charset="0"/>
              </a:rPr>
              <a:t>Software system evolves over time as requirements often change as development proceeds. </a:t>
            </a:r>
            <a:br>
              <a:rPr lang="en-US" altLang="en-US" sz="1800">
                <a:solidFill>
                  <a:srgbClr val="002060"/>
                </a:solidFill>
                <a:latin typeface="Times New Roman" panose="02020603050405020304" pitchFamily="18" charset="0"/>
                <a:cs typeface="Times New Roman" panose="02020603050405020304" pitchFamily="18" charset="0"/>
              </a:rPr>
            </a:br>
            <a:endParaRPr lang="en-US" altLang="en-US" sz="1800">
              <a:solidFill>
                <a:srgbClr val="002060"/>
              </a:solidFill>
              <a:latin typeface="Times New Roman" panose="02020603050405020304" pitchFamily="18" charset="0"/>
              <a:cs typeface="Times New Roman" panose="02020603050405020304" pitchFamily="18" charset="0"/>
            </a:endParaRPr>
          </a:p>
          <a:p>
            <a:pPr algn="just" eaLnBrk="1" hangingPunct="1">
              <a:spcBef>
                <a:spcPct val="0"/>
              </a:spcBef>
              <a:spcAft>
                <a:spcPct val="0"/>
              </a:spcAft>
              <a:buClrTx/>
              <a:buSzTx/>
            </a:pPr>
            <a:r>
              <a:rPr lang="en-US" altLang="en-US" sz="1800">
                <a:solidFill>
                  <a:srgbClr val="002060"/>
                </a:solidFill>
                <a:latin typeface="Times New Roman" panose="02020603050405020304" pitchFamily="18" charset="0"/>
                <a:cs typeface="Times New Roman" panose="02020603050405020304" pitchFamily="18" charset="0"/>
              </a:rPr>
              <a:t>Usually a set of core product or system requirements is well understood, but the details and extension have yet to be defined. </a:t>
            </a:r>
          </a:p>
          <a:p>
            <a:pPr algn="just" eaLnBrk="1" hangingPunct="1">
              <a:spcBef>
                <a:spcPct val="0"/>
              </a:spcBef>
              <a:spcAft>
                <a:spcPct val="0"/>
              </a:spcAft>
              <a:buClrTx/>
              <a:buSzTx/>
            </a:pPr>
            <a:endParaRPr lang="en-US" altLang="en-US" sz="1800">
              <a:solidFill>
                <a:srgbClr val="002060"/>
              </a:solidFill>
              <a:latin typeface="Times New Roman" panose="02020603050405020304" pitchFamily="18" charset="0"/>
              <a:cs typeface="Times New Roman" panose="02020603050405020304" pitchFamily="18" charset="0"/>
            </a:endParaRPr>
          </a:p>
          <a:p>
            <a:pPr algn="just" eaLnBrk="1" hangingPunct="1">
              <a:spcBef>
                <a:spcPct val="0"/>
              </a:spcBef>
              <a:spcAft>
                <a:spcPct val="0"/>
              </a:spcAft>
              <a:buClrTx/>
              <a:buSzTx/>
            </a:pPr>
            <a:r>
              <a:rPr lang="en-US" altLang="en-US" sz="1800">
                <a:solidFill>
                  <a:srgbClr val="002060"/>
                </a:solidFill>
                <a:latin typeface="Times New Roman" panose="02020603050405020304" pitchFamily="18" charset="0"/>
                <a:cs typeface="Times New Roman" panose="02020603050405020304" pitchFamily="18" charset="0"/>
              </a:rPr>
              <a:t>You need a process model that has been explicitly designed to accommodate a product that evolved over time. </a:t>
            </a:r>
          </a:p>
          <a:p>
            <a:pPr algn="just" eaLnBrk="1" hangingPunct="1">
              <a:spcBef>
                <a:spcPct val="0"/>
              </a:spcBef>
              <a:spcAft>
                <a:spcPct val="0"/>
              </a:spcAft>
              <a:buClrTx/>
              <a:buSzTx/>
            </a:pPr>
            <a:endParaRPr lang="en-US" altLang="en-US" sz="1800">
              <a:solidFill>
                <a:srgbClr val="002060"/>
              </a:solidFill>
              <a:latin typeface="Times New Roman" panose="02020603050405020304" pitchFamily="18" charset="0"/>
              <a:cs typeface="Times New Roman" panose="02020603050405020304" pitchFamily="18" charset="0"/>
            </a:endParaRPr>
          </a:p>
          <a:p>
            <a:pPr algn="just" eaLnBrk="1" hangingPunct="1">
              <a:spcBef>
                <a:spcPct val="0"/>
              </a:spcBef>
              <a:spcAft>
                <a:spcPct val="0"/>
              </a:spcAft>
              <a:buClrTx/>
              <a:buSzTx/>
            </a:pPr>
            <a:r>
              <a:rPr lang="en-US" altLang="en-US" sz="1800">
                <a:solidFill>
                  <a:srgbClr val="002060"/>
                </a:solidFill>
                <a:latin typeface="Times New Roman" panose="02020603050405020304" pitchFamily="18" charset="0"/>
                <a:cs typeface="Times New Roman" panose="02020603050405020304" pitchFamily="18" charset="0"/>
              </a:rPr>
              <a:t>It is iterative that enables you to develop increasingly more complete version of the software. </a:t>
            </a:r>
          </a:p>
          <a:p>
            <a:pPr algn="just" eaLnBrk="1" hangingPunct="1">
              <a:spcBef>
                <a:spcPct val="0"/>
              </a:spcBef>
              <a:spcAft>
                <a:spcPct val="0"/>
              </a:spcAft>
              <a:buClrTx/>
              <a:buSzTx/>
            </a:pPr>
            <a:endParaRPr lang="en-US" altLang="en-US" sz="1800">
              <a:latin typeface="Arial" panose="020B0604020202020204" pitchFamily="34" charset="0"/>
              <a:cs typeface="Times New Roman" panose="02020603050405020304" pitchFamily="18" charset="0"/>
            </a:endParaRPr>
          </a:p>
          <a:p>
            <a:pPr algn="just" eaLnBrk="1" hangingPunct="1">
              <a:spcBef>
                <a:spcPct val="0"/>
              </a:spcBef>
              <a:spcAft>
                <a:spcPct val="0"/>
              </a:spcAft>
              <a:buClrTx/>
              <a:buSzTx/>
            </a:pPr>
            <a:r>
              <a:rPr lang="en-US" altLang="en-US" sz="1800">
                <a:solidFill>
                  <a:srgbClr val="002060"/>
                </a:solidFill>
                <a:latin typeface="Times New Roman" panose="02020603050405020304" pitchFamily="18" charset="0"/>
                <a:cs typeface="Times New Roman" panose="02020603050405020304" pitchFamily="18" charset="0"/>
              </a:rPr>
              <a:t>Types: </a:t>
            </a:r>
            <a:r>
              <a:rPr lang="en-US" altLang="en-US" sz="1800">
                <a:solidFill>
                  <a:srgbClr val="C00000"/>
                </a:solidFill>
                <a:latin typeface="Times New Roman" panose="02020603050405020304" pitchFamily="18" charset="0"/>
                <a:cs typeface="Times New Roman" panose="02020603050405020304" pitchFamily="18" charset="0"/>
              </a:rPr>
              <a:t>Prototyping and Spiral models. </a:t>
            </a:r>
          </a:p>
        </p:txBody>
      </p:sp>
    </p:spTree>
    <p:extLst>
      <p:ext uri="{BB962C8B-B14F-4D97-AF65-F5344CB8AC3E}">
        <p14:creationId xmlns:p14="http://schemas.microsoft.com/office/powerpoint/2010/main" val="288859097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90488" y="396875"/>
            <a:ext cx="7880351"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eaLnBrk="1" hangingPunct="1">
              <a:spcAft>
                <a:spcPts val="600"/>
              </a:spcAft>
            </a:pPr>
            <a:r>
              <a:rPr lang="en-US" altLang="en-US" sz="3200" b="1" smtClean="0">
                <a:ln>
                  <a:noFill/>
                </a:ln>
                <a:solidFill>
                  <a:srgbClr val="002060"/>
                </a:solidFill>
              </a:rPr>
              <a:t>       6.4a. Evolutionary Models - Prototyping</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542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0F13D39-9283-437B-AF0B-184410DA4799}" type="slidenum">
              <a:rPr lang="en-US" altLang="en-US" sz="900" smtClean="0">
                <a:solidFill>
                  <a:schemeClr val="accent1"/>
                </a:solidFill>
              </a:rPr>
              <a:pPr/>
              <a:t>27</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5428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2" name="Rectangle 5"/>
          <p:cNvSpPr>
            <a:spLocks noChangeArrowheads="1"/>
          </p:cNvSpPr>
          <p:nvPr/>
        </p:nvSpPr>
        <p:spPr bwMode="auto">
          <a:xfrm>
            <a:off x="1143000" y="1547813"/>
            <a:ext cx="6705600" cy="440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just" eaLnBrk="1" hangingPunct="1">
              <a:spcBef>
                <a:spcPct val="0"/>
              </a:spcBef>
              <a:buClrTx/>
              <a:buSzTx/>
              <a:buFont typeface="Arial" panose="020B0604020202020204" pitchFamily="34" charset="0"/>
              <a:buChar char="•"/>
              <a:defRPr/>
            </a:pPr>
            <a:r>
              <a:rPr lang="en-US" sz="2000" b="1" dirty="0" smtClean="0">
                <a:solidFill>
                  <a:srgbClr val="002060"/>
                </a:solidFill>
                <a:latin typeface="Times New Roman" panose="02020603050405020304" pitchFamily="18" charset="0"/>
                <a:cs typeface="Times New Roman" panose="02020603050405020304" pitchFamily="18" charset="0"/>
              </a:rPr>
              <a:t>When to use</a:t>
            </a:r>
            <a:r>
              <a:rPr lang="en-US" sz="2000" dirty="0" smtClean="0">
                <a:solidFill>
                  <a:schemeClr val="tx1"/>
                </a:solidFill>
                <a:latin typeface="Arial" panose="020B0604020202020204" pitchFamily="34" charset="0"/>
              </a:rPr>
              <a:t>: </a:t>
            </a:r>
            <a:r>
              <a:rPr lang="en-US" sz="2000" dirty="0" smtClean="0">
                <a:solidFill>
                  <a:srgbClr val="002060"/>
                </a:solidFill>
                <a:latin typeface="Times New Roman" panose="02020603050405020304" pitchFamily="18" charset="0"/>
                <a:cs typeface="Times New Roman" panose="02020603050405020304" pitchFamily="18" charset="0"/>
              </a:rPr>
              <a:t>Customer defines a set of general objectives but does not identify detailed requirements for functions and features. Or Developer may be unsure of the efficiency of an algorithm, the form that human computer interaction should take. </a:t>
            </a:r>
          </a:p>
          <a:p>
            <a:pPr marL="0" indent="0" algn="just" eaLnBrk="1" hangingPunct="1">
              <a:spcBef>
                <a:spcPct val="0"/>
              </a:spcBef>
              <a:buClrTx/>
              <a:buSzTx/>
              <a:buFont typeface="Wingdings 3" panose="05040102010807070707" pitchFamily="18" charset="2"/>
              <a:buNone/>
              <a:defRPr/>
            </a:pPr>
            <a:endParaRPr lang="en-US" sz="2000" dirty="0" smtClean="0">
              <a:solidFill>
                <a:schemeClr val="tx1"/>
              </a:solidFill>
              <a:latin typeface="Arial" panose="020B0604020202020204" pitchFamily="34" charset="0"/>
            </a:endParaRPr>
          </a:p>
          <a:p>
            <a:pPr algn="just" eaLnBrk="1" hangingPunct="1">
              <a:spcBef>
                <a:spcPct val="0"/>
              </a:spcBef>
              <a:buClrTx/>
              <a:buSzTx/>
              <a:buFont typeface="Arial" panose="020B0604020202020204" pitchFamily="34" charset="0"/>
              <a:buChar char="•"/>
              <a:defRPr/>
            </a:pPr>
            <a:r>
              <a:rPr lang="en-US" sz="2000" b="1" dirty="0" smtClean="0">
                <a:solidFill>
                  <a:srgbClr val="002060"/>
                </a:solidFill>
                <a:latin typeface="Times New Roman" panose="02020603050405020304" pitchFamily="18" charset="0"/>
                <a:cs typeface="Times New Roman" panose="02020603050405020304" pitchFamily="18" charset="0"/>
              </a:rPr>
              <a:t>Advantages</a:t>
            </a:r>
            <a:r>
              <a:rPr lang="en-US" sz="2000" dirty="0" smtClean="0">
                <a:solidFill>
                  <a:srgbClr val="002060"/>
                </a:solidFill>
                <a:latin typeface="Times New Roman" panose="02020603050405020304" pitchFamily="18" charset="0"/>
                <a:cs typeface="Times New Roman" panose="02020603050405020304" pitchFamily="18" charset="0"/>
              </a:rPr>
              <a:t>: Both stakeholders and software engineers like the prototyping paradigm. Users get a feel for the actual system, and developers get to build something immediately. However, engineers may make compromises in order to get a prototype working quickly. The less-than-ideal choice may be adopted forever after you get used to it. </a:t>
            </a:r>
          </a:p>
          <a:p>
            <a:pPr algn="just" eaLnBrk="1" hangingPunct="1">
              <a:spcBef>
                <a:spcPct val="0"/>
              </a:spcBef>
              <a:buClrTx/>
              <a:buSzTx/>
              <a:buFont typeface="Arial" panose="020B0604020202020204" pitchFamily="34" charset="0"/>
              <a:buChar char="•"/>
              <a:defRPr/>
            </a:pPr>
            <a:endParaRPr lang="en-US" sz="2000" dirty="0" smtClean="0">
              <a:solidFill>
                <a:schemeClr val="tx1"/>
              </a:solidFill>
              <a:latin typeface="Arial" panose="020B0604020202020204" pitchFamily="34" charset="0"/>
            </a:endParaRPr>
          </a:p>
          <a:p>
            <a:pPr algn="just" eaLnBrk="1" hangingPunct="1">
              <a:spcBef>
                <a:spcPct val="0"/>
              </a:spcBef>
              <a:buClrTx/>
              <a:buSzTx/>
              <a:buFont typeface="Arial" panose="020B0604020202020204" pitchFamily="34" charset="0"/>
              <a:buChar char="•"/>
              <a:defRPr/>
            </a:pPr>
            <a:endParaRPr lang="en-US" sz="2000" dirty="0" smtClean="0">
              <a:solidFill>
                <a:srgbClr val="C00000"/>
              </a:solidFill>
              <a:latin typeface="Arial" panose="020B0604020202020204" pitchFamily="34" charset="0"/>
            </a:endParaRPr>
          </a:p>
        </p:txBody>
      </p:sp>
    </p:spTree>
    <p:extLst>
      <p:ext uri="{BB962C8B-B14F-4D97-AF65-F5344CB8AC3E}">
        <p14:creationId xmlns:p14="http://schemas.microsoft.com/office/powerpoint/2010/main" val="101439350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7938" y="598488"/>
            <a:ext cx="8755062" cy="544512"/>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spcAft>
                <a:spcPts val="600"/>
              </a:spcAft>
            </a:pPr>
            <a:r>
              <a:rPr lang="en-US" altLang="en-US" sz="3200" b="1" smtClean="0">
                <a:ln>
                  <a:noFill/>
                </a:ln>
                <a:solidFill>
                  <a:srgbClr val="002060"/>
                </a:solidFill>
              </a:rPr>
              <a:t>      6.4a. Evolutionary Models - Prototyping</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563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A9EF900-A36A-4A6C-9892-FFA0846E51BB}" type="slidenum">
              <a:rPr lang="en-US" altLang="en-US" sz="900" smtClean="0">
                <a:solidFill>
                  <a:schemeClr val="accent1"/>
                </a:solidFill>
              </a:rPr>
              <a:pPr/>
              <a:t>28</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5632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330" name="Group 27"/>
          <p:cNvGrpSpPr>
            <a:grpSpLocks/>
          </p:cNvGrpSpPr>
          <p:nvPr/>
        </p:nvGrpSpPr>
        <p:grpSpPr bwMode="auto">
          <a:xfrm>
            <a:off x="1752600" y="1371600"/>
            <a:ext cx="4883150" cy="4240213"/>
            <a:chOff x="1536" y="1152"/>
            <a:chExt cx="2920" cy="2864"/>
          </a:xfrm>
        </p:grpSpPr>
        <p:pic>
          <p:nvPicPr>
            <p:cNvPr id="56331"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6" y="1152"/>
              <a:ext cx="2920" cy="2864"/>
            </a:xfrm>
            <a:prstGeom prst="rect">
              <a:avLst/>
            </a:prstGeom>
            <a:solidFill>
              <a:srgbClr val="96E3FE"/>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6332" name="Rectangle 16"/>
            <p:cNvSpPr>
              <a:spLocks noChangeArrowheads="1"/>
            </p:cNvSpPr>
            <p:nvPr/>
          </p:nvSpPr>
          <p:spPr bwMode="auto">
            <a:xfrm>
              <a:off x="1894" y="1675"/>
              <a:ext cx="662" cy="367"/>
            </a:xfrm>
            <a:prstGeom prst="rect">
              <a:avLst/>
            </a:prstGeom>
            <a:solidFill>
              <a:schemeClr val="tx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endParaRPr lang="en-US" altLang="en-US" sz="1800" b="1">
                <a:latin typeface="Helvetica" panose="020B0604020202020204" pitchFamily="34" charset="0"/>
              </a:endParaRPr>
            </a:p>
          </p:txBody>
        </p:sp>
        <p:sp>
          <p:nvSpPr>
            <p:cNvPr id="56333" name="Text Box 17"/>
            <p:cNvSpPr txBox="1">
              <a:spLocks noChangeArrowheads="1"/>
            </p:cNvSpPr>
            <p:nvPr/>
          </p:nvSpPr>
          <p:spPr bwMode="auto">
            <a:xfrm>
              <a:off x="1849" y="1772"/>
              <a:ext cx="799"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200">
                  <a:solidFill>
                    <a:schemeClr val="bg2"/>
                  </a:solidFill>
                  <a:latin typeface="Helvetica" panose="020B0604020202020204" pitchFamily="34" charset="0"/>
                </a:rPr>
                <a:t>communication</a:t>
              </a:r>
              <a:endParaRPr lang="en-US" altLang="en-US" sz="1800" b="1">
                <a:latin typeface="Helvetica" panose="020B0604020202020204" pitchFamily="34" charset="0"/>
              </a:endParaRPr>
            </a:p>
          </p:txBody>
        </p:sp>
        <p:sp>
          <p:nvSpPr>
            <p:cNvPr id="56334" name="Rectangle 18"/>
            <p:cNvSpPr>
              <a:spLocks noChangeArrowheads="1"/>
            </p:cNvSpPr>
            <p:nvPr/>
          </p:nvSpPr>
          <p:spPr bwMode="auto">
            <a:xfrm>
              <a:off x="3357" y="1532"/>
              <a:ext cx="492" cy="273"/>
            </a:xfrm>
            <a:prstGeom prst="rect">
              <a:avLst/>
            </a:prstGeom>
            <a:solidFill>
              <a:schemeClr val="tx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56335" name="Text Box 19"/>
            <p:cNvSpPr txBox="1">
              <a:spLocks noChangeArrowheads="1"/>
            </p:cNvSpPr>
            <p:nvPr/>
          </p:nvSpPr>
          <p:spPr bwMode="auto">
            <a:xfrm>
              <a:off x="3418" y="1532"/>
              <a:ext cx="38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n-US" sz="1200">
                  <a:solidFill>
                    <a:schemeClr val="bg2"/>
                  </a:solidFill>
                  <a:latin typeface="Helvetica" panose="020B0604020202020204" pitchFamily="34" charset="0"/>
                </a:rPr>
                <a:t>Quick</a:t>
              </a:r>
            </a:p>
            <a:p>
              <a:pPr algn="ctr">
                <a:lnSpc>
                  <a:spcPct val="90000"/>
                </a:lnSpc>
              </a:pPr>
              <a:r>
                <a:rPr lang="en-US" altLang="en-US" sz="1200">
                  <a:solidFill>
                    <a:schemeClr val="bg2"/>
                  </a:solidFill>
                  <a:latin typeface="Helvetica" panose="020B0604020202020204" pitchFamily="34" charset="0"/>
                </a:rPr>
                <a:t>plan</a:t>
              </a:r>
            </a:p>
          </p:txBody>
        </p:sp>
        <p:sp>
          <p:nvSpPr>
            <p:cNvPr id="56336" name="Rectangle 20"/>
            <p:cNvSpPr>
              <a:spLocks noChangeArrowheads="1"/>
            </p:cNvSpPr>
            <p:nvPr/>
          </p:nvSpPr>
          <p:spPr bwMode="auto">
            <a:xfrm>
              <a:off x="3713" y="1983"/>
              <a:ext cx="541" cy="315"/>
            </a:xfrm>
            <a:prstGeom prst="rect">
              <a:avLst/>
            </a:prstGeom>
            <a:solidFill>
              <a:schemeClr val="tx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56337" name="Rectangle 21"/>
            <p:cNvSpPr>
              <a:spLocks noChangeArrowheads="1"/>
            </p:cNvSpPr>
            <p:nvPr/>
          </p:nvSpPr>
          <p:spPr bwMode="auto">
            <a:xfrm>
              <a:off x="4301" y="2053"/>
              <a:ext cx="41" cy="183"/>
            </a:xfrm>
            <a:prstGeom prst="rect">
              <a:avLst/>
            </a:prstGeom>
            <a:solidFill>
              <a:srgbClr val="96E3FE"/>
            </a:solidFill>
            <a:ln w="12700">
              <a:solidFill>
                <a:srgbClr val="96E3FE"/>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56338" name="Text Box 22"/>
            <p:cNvSpPr txBox="1">
              <a:spLocks noChangeArrowheads="1"/>
            </p:cNvSpPr>
            <p:nvPr/>
          </p:nvSpPr>
          <p:spPr bwMode="auto">
            <a:xfrm>
              <a:off x="3638" y="2004"/>
              <a:ext cx="70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n-US" sz="1200">
                  <a:solidFill>
                    <a:schemeClr val="bg2"/>
                  </a:solidFill>
                  <a:latin typeface="Helvetica" panose="020B0604020202020204" pitchFamily="34" charset="0"/>
                </a:rPr>
                <a:t>Modeling</a:t>
              </a:r>
            </a:p>
            <a:p>
              <a:pPr algn="ctr">
                <a:lnSpc>
                  <a:spcPct val="90000"/>
                </a:lnSpc>
              </a:pPr>
              <a:r>
                <a:rPr lang="en-US" altLang="en-US" sz="1200">
                  <a:solidFill>
                    <a:schemeClr val="bg2"/>
                  </a:solidFill>
                  <a:latin typeface="Helvetica" panose="020B0604020202020204" pitchFamily="34" charset="0"/>
                </a:rPr>
                <a:t>Quick design</a:t>
              </a:r>
            </a:p>
          </p:txBody>
        </p:sp>
        <p:sp>
          <p:nvSpPr>
            <p:cNvPr id="56339" name="Rectangle 23"/>
            <p:cNvSpPr>
              <a:spLocks noChangeArrowheads="1"/>
            </p:cNvSpPr>
            <p:nvPr/>
          </p:nvSpPr>
          <p:spPr bwMode="auto">
            <a:xfrm>
              <a:off x="3508" y="3091"/>
              <a:ext cx="637" cy="390"/>
            </a:xfrm>
            <a:prstGeom prst="rect">
              <a:avLst/>
            </a:prstGeom>
            <a:solidFill>
              <a:schemeClr val="tx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56340" name="Text Box 24"/>
            <p:cNvSpPr txBox="1">
              <a:spLocks noChangeArrowheads="1"/>
            </p:cNvSpPr>
            <p:nvPr/>
          </p:nvSpPr>
          <p:spPr bwMode="auto">
            <a:xfrm>
              <a:off x="3476" y="3153"/>
              <a:ext cx="687"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n-US" sz="1200">
                  <a:solidFill>
                    <a:schemeClr val="bg2"/>
                  </a:solidFill>
                  <a:latin typeface="Helvetica" panose="020B0604020202020204" pitchFamily="34" charset="0"/>
                </a:rPr>
                <a:t>Construction</a:t>
              </a:r>
            </a:p>
            <a:p>
              <a:pPr algn="ctr">
                <a:lnSpc>
                  <a:spcPct val="90000"/>
                </a:lnSpc>
              </a:pPr>
              <a:r>
                <a:rPr lang="en-US" altLang="en-US" sz="1200">
                  <a:solidFill>
                    <a:schemeClr val="bg2"/>
                  </a:solidFill>
                  <a:latin typeface="Helvetica" panose="020B0604020202020204" pitchFamily="34" charset="0"/>
                </a:rPr>
                <a:t>of prototype</a:t>
              </a:r>
            </a:p>
          </p:txBody>
        </p:sp>
        <p:sp>
          <p:nvSpPr>
            <p:cNvPr id="56341" name="Rectangle 25"/>
            <p:cNvSpPr>
              <a:spLocks noChangeArrowheads="1"/>
            </p:cNvSpPr>
            <p:nvPr/>
          </p:nvSpPr>
          <p:spPr bwMode="auto">
            <a:xfrm>
              <a:off x="1819" y="2934"/>
              <a:ext cx="642" cy="402"/>
            </a:xfrm>
            <a:prstGeom prst="rect">
              <a:avLst/>
            </a:prstGeom>
            <a:solidFill>
              <a:schemeClr val="tx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56342" name="Text Box 26"/>
            <p:cNvSpPr txBox="1">
              <a:spLocks noChangeArrowheads="1"/>
            </p:cNvSpPr>
            <p:nvPr/>
          </p:nvSpPr>
          <p:spPr bwMode="auto">
            <a:xfrm>
              <a:off x="1812" y="2961"/>
              <a:ext cx="659"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lnSpc>
                  <a:spcPct val="90000"/>
                </a:lnSpc>
              </a:pPr>
              <a:r>
                <a:rPr lang="en-US" altLang="en-US" sz="1200">
                  <a:solidFill>
                    <a:schemeClr val="bg2"/>
                  </a:solidFill>
                  <a:latin typeface="Helvetica" panose="020B0604020202020204" pitchFamily="34" charset="0"/>
                </a:rPr>
                <a:t>Deployment</a:t>
              </a:r>
            </a:p>
            <a:p>
              <a:pPr algn="ctr">
                <a:lnSpc>
                  <a:spcPct val="90000"/>
                </a:lnSpc>
              </a:pPr>
              <a:r>
                <a:rPr lang="en-US" altLang="en-US" sz="1200">
                  <a:solidFill>
                    <a:schemeClr val="bg2"/>
                  </a:solidFill>
                  <a:latin typeface="Helvetica" panose="020B0604020202020204" pitchFamily="34" charset="0"/>
                </a:rPr>
                <a:t>delivery &amp;</a:t>
              </a:r>
            </a:p>
            <a:p>
              <a:pPr algn="ctr">
                <a:lnSpc>
                  <a:spcPct val="90000"/>
                </a:lnSpc>
              </a:pPr>
              <a:r>
                <a:rPr lang="en-US" altLang="en-US" sz="1200">
                  <a:solidFill>
                    <a:schemeClr val="bg2"/>
                  </a:solidFill>
                  <a:latin typeface="Helvetica" panose="020B0604020202020204" pitchFamily="34" charset="0"/>
                </a:rPr>
                <a:t>feedback</a:t>
              </a:r>
            </a:p>
          </p:txBody>
        </p:sp>
      </p:grpSp>
    </p:spTree>
    <p:extLst>
      <p:ext uri="{BB962C8B-B14F-4D97-AF65-F5344CB8AC3E}">
        <p14:creationId xmlns:p14="http://schemas.microsoft.com/office/powerpoint/2010/main" val="416299611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28625" y="554038"/>
            <a:ext cx="6886575"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eaLnBrk="1" hangingPunct="1">
              <a:spcAft>
                <a:spcPts val="600"/>
              </a:spcAft>
            </a:pPr>
            <a:r>
              <a:rPr lang="en-US" altLang="en-US" sz="3200" b="1" smtClean="0">
                <a:ln>
                  <a:noFill/>
                </a:ln>
                <a:solidFill>
                  <a:srgbClr val="002060"/>
                </a:solidFill>
              </a:rPr>
              <a:t>       6.4b. Evolutionary Models - Spiral</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583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CB099A1-10B0-40BC-9DD4-B516E3B21198}" type="slidenum">
              <a:rPr lang="en-US" altLang="en-US" sz="900" smtClean="0">
                <a:solidFill>
                  <a:schemeClr val="accent1"/>
                </a:solidFill>
              </a:rPr>
              <a:pPr/>
              <a:t>29</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5837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5"/>
          <p:cNvSpPr>
            <a:spLocks noChangeArrowheads="1"/>
          </p:cNvSpPr>
          <p:nvPr/>
        </p:nvSpPr>
        <p:spPr bwMode="auto">
          <a:xfrm>
            <a:off x="1371600" y="1617663"/>
            <a:ext cx="655320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42900" indent="-342900" algn="just" eaLnBrk="1" hangingPunct="1">
              <a:buFont typeface="Arial" panose="020B0604020202020204" pitchFamily="34" charset="0"/>
              <a:buChar char="•"/>
              <a:defRPr/>
            </a:pPr>
            <a:r>
              <a:rPr lang="en-US" sz="2000" dirty="0" smtClean="0">
                <a:solidFill>
                  <a:srgbClr val="002060"/>
                </a:solidFill>
                <a:latin typeface="Times New Roman" panose="02020603050405020304" pitchFamily="18" charset="0"/>
                <a:cs typeface="Times New Roman" panose="02020603050405020304" pitchFamily="18" charset="0"/>
              </a:rPr>
              <a:t>It couples the iterative nature of prototyping with the controlled and systematic aspects of the waterfall model and is a risk-driven process model generator that is used to guide multi-stakeholder concurrent engineering of software intensive systems. </a:t>
            </a:r>
          </a:p>
          <a:p>
            <a:pPr marL="285750" indent="-285750" algn="just" eaLnBrk="1" hangingPunct="1">
              <a:buFont typeface="Arial" panose="020B0604020202020204" pitchFamily="34" charset="0"/>
              <a:buChar char="•"/>
              <a:defRPr/>
            </a:pPr>
            <a:endParaRPr lang="en-US" sz="2000" dirty="0" smtClean="0"/>
          </a:p>
          <a:p>
            <a:pPr marL="342900" indent="-342900" algn="just" eaLnBrk="1" hangingPunct="1">
              <a:buFont typeface="Arial" panose="020B0604020202020204" pitchFamily="34" charset="0"/>
              <a:buChar char="•"/>
              <a:defRPr/>
            </a:pPr>
            <a:r>
              <a:rPr lang="en-US" sz="2000" dirty="0" smtClean="0">
                <a:solidFill>
                  <a:srgbClr val="C00000"/>
                </a:solidFill>
                <a:latin typeface="Times New Roman" panose="02020603050405020304" pitchFamily="18" charset="0"/>
                <a:cs typeface="Times New Roman" panose="02020603050405020304" pitchFamily="18" charset="0"/>
              </a:rPr>
              <a:t>Two main distinguishing features: </a:t>
            </a:r>
            <a:r>
              <a:rPr lang="en-US" sz="2000" dirty="0" smtClean="0">
                <a:solidFill>
                  <a:srgbClr val="002060"/>
                </a:solidFill>
                <a:latin typeface="Times New Roman" panose="02020603050405020304" pitchFamily="18" charset="0"/>
                <a:cs typeface="Times New Roman" panose="02020603050405020304" pitchFamily="18" charset="0"/>
              </a:rPr>
              <a:t>one is </a:t>
            </a:r>
            <a:r>
              <a:rPr lang="en-US" sz="2000" dirty="0" smtClean="0">
                <a:solidFill>
                  <a:srgbClr val="C00000"/>
                </a:solidFill>
                <a:latin typeface="Times New Roman" panose="02020603050405020304" pitchFamily="18" charset="0"/>
                <a:cs typeface="Times New Roman" panose="02020603050405020304" pitchFamily="18" charset="0"/>
              </a:rPr>
              <a:t>cyclic approach </a:t>
            </a:r>
            <a:r>
              <a:rPr lang="en-US" sz="2000" dirty="0" smtClean="0">
                <a:solidFill>
                  <a:srgbClr val="002060"/>
                </a:solidFill>
                <a:latin typeface="Times New Roman" panose="02020603050405020304" pitchFamily="18" charset="0"/>
                <a:cs typeface="Times New Roman" panose="02020603050405020304" pitchFamily="18" charset="0"/>
              </a:rPr>
              <a:t>for incrementally growing a system</a:t>
            </a:r>
            <a:r>
              <a:rPr lang="ja-JP" altLang="en-US" sz="2000" dirty="0" smtClean="0">
                <a:solidFill>
                  <a:srgbClr val="002060"/>
                </a:solidFill>
                <a:latin typeface="Times New Roman" panose="02020603050405020304" pitchFamily="18" charset="0"/>
                <a:cs typeface="Times New Roman" panose="02020603050405020304" pitchFamily="18" charset="0"/>
              </a:rPr>
              <a:t>’</a:t>
            </a:r>
            <a:r>
              <a:rPr lang="en-US" altLang="ja-JP" sz="2000" dirty="0" smtClean="0">
                <a:solidFill>
                  <a:srgbClr val="002060"/>
                </a:solidFill>
                <a:latin typeface="Times New Roman" panose="02020603050405020304" pitchFamily="18" charset="0"/>
                <a:cs typeface="Times New Roman" panose="02020603050405020304" pitchFamily="18" charset="0"/>
              </a:rPr>
              <a:t>s degree of definition and implementation while decreasing its degree of risk. The other is a set of </a:t>
            </a:r>
            <a:r>
              <a:rPr lang="en-US" altLang="ja-JP" sz="2000" dirty="0" smtClean="0">
                <a:solidFill>
                  <a:srgbClr val="C00000"/>
                </a:solidFill>
                <a:latin typeface="Times New Roman" panose="02020603050405020304" pitchFamily="18" charset="0"/>
                <a:cs typeface="Times New Roman" panose="02020603050405020304" pitchFamily="18" charset="0"/>
              </a:rPr>
              <a:t>anchor point milestones </a:t>
            </a:r>
            <a:r>
              <a:rPr lang="en-US" altLang="ja-JP" sz="2000" dirty="0" smtClean="0">
                <a:solidFill>
                  <a:srgbClr val="002060"/>
                </a:solidFill>
                <a:latin typeface="Times New Roman" panose="02020603050405020304" pitchFamily="18" charset="0"/>
                <a:cs typeface="Times New Roman" panose="02020603050405020304" pitchFamily="18" charset="0"/>
              </a:rPr>
              <a:t>for ensuring stakeholder commitment to feasible and mutually satisfactory system solutions</a:t>
            </a:r>
            <a:r>
              <a:rPr lang="en-US" altLang="ja-JP" sz="2000" dirty="0" smtClean="0">
                <a:solidFill>
                  <a:srgbClr val="002060"/>
                </a:solidFill>
              </a:rPr>
              <a:t>. </a:t>
            </a:r>
          </a:p>
          <a:p>
            <a:pPr marL="285750" indent="-285750" algn="just" eaLnBrk="1" hangingPunct="1">
              <a:buFont typeface="Arial" panose="020B0604020202020204" pitchFamily="34" charset="0"/>
              <a:buChar char="•"/>
              <a:defRPr/>
            </a:pPr>
            <a:endParaRPr lang="en-US" sz="2000" dirty="0" smtClean="0"/>
          </a:p>
          <a:p>
            <a:pPr marL="285750" indent="-285750" algn="just" eaLnBrk="1" hangingPunct="1">
              <a:buFont typeface="Arial" panose="020B0604020202020204" pitchFamily="34" charset="0"/>
              <a:buChar char="•"/>
              <a:defRPr/>
            </a:pPr>
            <a:endParaRPr lang="en-US" sz="2000" dirty="0" smtClean="0">
              <a:solidFill>
                <a:srgbClr val="C00000"/>
              </a:solidFill>
            </a:endParaRPr>
          </a:p>
        </p:txBody>
      </p:sp>
    </p:spTree>
    <p:extLst>
      <p:ext uri="{BB962C8B-B14F-4D97-AF65-F5344CB8AC3E}">
        <p14:creationId xmlns:p14="http://schemas.microsoft.com/office/powerpoint/2010/main" val="134341333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320800" y="211138"/>
            <a:ext cx="5116513" cy="604837"/>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eaLnBrk="1" hangingPunct="1"/>
            <a:r>
              <a:rPr lang="en-US" altLang="en-US" smtClean="0">
                <a:ln>
                  <a:noFill/>
                </a:ln>
                <a:solidFill>
                  <a:srgbClr val="002060"/>
                </a:solidFill>
                <a:latin typeface="Algerian" panose="04020705040A02060702" pitchFamily="82" charset="0"/>
              </a:rPr>
              <a:t>Chapter 2 - Contents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92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71F0BB3-5391-418A-A378-79B0608A9F8A}" type="slidenum">
              <a:rPr lang="en-US" altLang="en-US" sz="900" smtClean="0">
                <a:solidFill>
                  <a:schemeClr val="accent1"/>
                </a:solidFill>
              </a:rPr>
              <a:pPr/>
              <a:t>3</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9225" name="Text Box 36"/>
          <p:cNvSpPr txBox="1">
            <a:spLocks noChangeArrowheads="1"/>
          </p:cNvSpPr>
          <p:nvPr/>
        </p:nvSpPr>
        <p:spPr bwMode="auto">
          <a:xfrm>
            <a:off x="1670050" y="1089025"/>
            <a:ext cx="7124700" cy="54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150000"/>
              </a:lnSpc>
              <a:buFont typeface="Helvetica" panose="020B0604020202020204" pitchFamily="34" charset="0"/>
              <a:buAutoNum type="arabicPeriod"/>
            </a:pPr>
            <a:r>
              <a:rPr lang="en-US" altLang="en-US" sz="1800" b="1">
                <a:solidFill>
                  <a:srgbClr val="002060"/>
                </a:solidFill>
                <a:latin typeface="Times New Roman" panose="02020603050405020304" pitchFamily="18" charset="0"/>
                <a:cs typeface="Times New Roman" panose="02020603050405020304" pitchFamily="18" charset="0"/>
              </a:rPr>
              <a:t>What is Software Process?</a:t>
            </a:r>
          </a:p>
          <a:p>
            <a:pPr>
              <a:lnSpc>
                <a:spcPct val="150000"/>
              </a:lnSpc>
              <a:buFont typeface="Helvetica" panose="020B0604020202020204" pitchFamily="34" charset="0"/>
              <a:buAutoNum type="arabicPeriod"/>
            </a:pPr>
            <a:r>
              <a:rPr lang="en-US" altLang="en-US" sz="1800" b="1">
                <a:solidFill>
                  <a:srgbClr val="002060"/>
                </a:solidFill>
                <a:latin typeface="Times New Roman" panose="02020603050405020304" pitchFamily="18" charset="0"/>
                <a:cs typeface="Times New Roman" panose="02020603050405020304" pitchFamily="18" charset="0"/>
              </a:rPr>
              <a:t>SDLC – Software Development Life cycle</a:t>
            </a:r>
          </a:p>
          <a:p>
            <a:pPr>
              <a:lnSpc>
                <a:spcPct val="150000"/>
              </a:lnSpc>
              <a:buFont typeface="Helvetica" panose="020B0604020202020204" pitchFamily="34" charset="0"/>
              <a:buAutoNum type="arabicPeriod"/>
            </a:pPr>
            <a:r>
              <a:rPr lang="en-US" altLang="en-US" sz="1800" b="1">
                <a:solidFill>
                  <a:srgbClr val="002060"/>
                </a:solidFill>
                <a:latin typeface="Times New Roman" panose="02020603050405020304" pitchFamily="18" charset="0"/>
                <a:cs typeface="Times New Roman" panose="02020603050405020304" pitchFamily="18" charset="0"/>
              </a:rPr>
              <a:t>What is Software Process Model?</a:t>
            </a:r>
          </a:p>
          <a:p>
            <a:pPr>
              <a:lnSpc>
                <a:spcPct val="150000"/>
              </a:lnSpc>
              <a:buFont typeface="Helvetica" panose="020B0604020202020204" pitchFamily="34" charset="0"/>
              <a:buAutoNum type="arabicPeriod"/>
            </a:pPr>
            <a:r>
              <a:rPr lang="en-US" altLang="en-US" sz="1800" b="1">
                <a:solidFill>
                  <a:srgbClr val="002060"/>
                </a:solidFill>
                <a:latin typeface="Times New Roman" panose="02020603050405020304" pitchFamily="18" charset="0"/>
                <a:cs typeface="Times New Roman" panose="02020603050405020304" pitchFamily="18" charset="0"/>
              </a:rPr>
              <a:t>Generic Process Model</a:t>
            </a:r>
          </a:p>
          <a:p>
            <a:pPr>
              <a:lnSpc>
                <a:spcPct val="150000"/>
              </a:lnSpc>
              <a:buFont typeface="Helvetica" panose="020B0604020202020204" pitchFamily="34" charset="0"/>
              <a:buAutoNum type="arabicPeriod"/>
            </a:pPr>
            <a:r>
              <a:rPr lang="en-US" altLang="en-US" sz="1800" b="1">
                <a:solidFill>
                  <a:srgbClr val="002060"/>
                </a:solidFill>
                <a:latin typeface="Times New Roman" panose="02020603050405020304" pitchFamily="18" charset="0"/>
                <a:cs typeface="Times New Roman" panose="02020603050405020304" pitchFamily="18" charset="0"/>
              </a:rPr>
              <a:t>Identifying a Task Set within a Process Model</a:t>
            </a:r>
          </a:p>
          <a:p>
            <a:pPr>
              <a:lnSpc>
                <a:spcPct val="150000"/>
              </a:lnSpc>
              <a:buFont typeface="Helvetica" panose="020B0604020202020204" pitchFamily="34" charset="0"/>
              <a:buAutoNum type="arabicPeriod"/>
            </a:pPr>
            <a:r>
              <a:rPr lang="en-US" altLang="en-US" sz="1800" b="1">
                <a:solidFill>
                  <a:srgbClr val="002060"/>
                </a:solidFill>
                <a:latin typeface="Times New Roman" panose="02020603050405020304" pitchFamily="18" charset="0"/>
                <a:cs typeface="Times New Roman" panose="02020603050405020304" pitchFamily="18" charset="0"/>
              </a:rPr>
              <a:t>Prescriptive Models</a:t>
            </a:r>
          </a:p>
          <a:p>
            <a:pPr lvl="1">
              <a:lnSpc>
                <a:spcPct val="150000"/>
              </a:lnSpc>
              <a:buFont typeface="Helvetica" panose="020B0604020202020204" pitchFamily="34" charset="0"/>
              <a:buAutoNum type="arabicPeriod"/>
            </a:pPr>
            <a:r>
              <a:rPr lang="en-US" altLang="en-US" sz="1400" b="1" i="1">
                <a:solidFill>
                  <a:srgbClr val="002060"/>
                </a:solidFill>
                <a:latin typeface="Times New Roman" panose="02020603050405020304" pitchFamily="18" charset="0"/>
                <a:cs typeface="Times New Roman" panose="02020603050405020304" pitchFamily="18" charset="0"/>
              </a:rPr>
              <a:t>Waterfall Model</a:t>
            </a:r>
          </a:p>
          <a:p>
            <a:pPr lvl="1">
              <a:lnSpc>
                <a:spcPct val="150000"/>
              </a:lnSpc>
              <a:buFont typeface="Helvetica" panose="020B0604020202020204" pitchFamily="34" charset="0"/>
              <a:buAutoNum type="arabicPeriod"/>
            </a:pPr>
            <a:r>
              <a:rPr lang="en-US" altLang="en-US" sz="1400" b="1" i="1">
                <a:solidFill>
                  <a:srgbClr val="002060"/>
                </a:solidFill>
                <a:latin typeface="Times New Roman" panose="02020603050405020304" pitchFamily="18" charset="0"/>
                <a:cs typeface="Times New Roman" panose="02020603050405020304" pitchFamily="18" charset="0"/>
              </a:rPr>
              <a:t>V-Model</a:t>
            </a:r>
          </a:p>
          <a:p>
            <a:pPr lvl="1">
              <a:lnSpc>
                <a:spcPct val="150000"/>
              </a:lnSpc>
              <a:buFont typeface="Helvetica" panose="020B0604020202020204" pitchFamily="34" charset="0"/>
              <a:buAutoNum type="arabicPeriod"/>
            </a:pPr>
            <a:r>
              <a:rPr lang="en-US" altLang="en-US" sz="1400" b="1" i="1">
                <a:solidFill>
                  <a:srgbClr val="002060"/>
                </a:solidFill>
                <a:latin typeface="Times New Roman" panose="02020603050405020304" pitchFamily="18" charset="0"/>
                <a:cs typeface="Times New Roman" panose="02020603050405020304" pitchFamily="18" charset="0"/>
              </a:rPr>
              <a:t>Incremental Model</a:t>
            </a:r>
          </a:p>
          <a:p>
            <a:pPr lvl="1">
              <a:lnSpc>
                <a:spcPct val="150000"/>
              </a:lnSpc>
              <a:buFont typeface="Helvetica" panose="020B0604020202020204" pitchFamily="34" charset="0"/>
              <a:buAutoNum type="arabicPeriod"/>
            </a:pPr>
            <a:r>
              <a:rPr lang="en-US" altLang="en-US" sz="1400" b="1" i="1">
                <a:solidFill>
                  <a:srgbClr val="002060"/>
                </a:solidFill>
                <a:latin typeface="Times New Roman" panose="02020603050405020304" pitchFamily="18" charset="0"/>
                <a:cs typeface="Times New Roman" panose="02020603050405020304" pitchFamily="18" charset="0"/>
              </a:rPr>
              <a:t>Evolutionary Models - Prototyping and Spiral</a:t>
            </a:r>
          </a:p>
          <a:p>
            <a:pPr lvl="1">
              <a:lnSpc>
                <a:spcPct val="150000"/>
              </a:lnSpc>
              <a:buFont typeface="Helvetica" panose="020B0604020202020204" pitchFamily="34" charset="0"/>
              <a:buAutoNum type="arabicPeriod"/>
            </a:pPr>
            <a:r>
              <a:rPr lang="en-US" altLang="en-US" sz="1400" b="1" i="1">
                <a:solidFill>
                  <a:srgbClr val="002060"/>
                </a:solidFill>
                <a:latin typeface="Times New Roman" panose="02020603050405020304" pitchFamily="18" charset="0"/>
                <a:cs typeface="Times New Roman" panose="02020603050405020304" pitchFamily="18" charset="0"/>
              </a:rPr>
              <a:t>Concurrent Model</a:t>
            </a:r>
          </a:p>
          <a:p>
            <a:pPr>
              <a:lnSpc>
                <a:spcPct val="150000"/>
              </a:lnSpc>
              <a:buFont typeface="Helvetica" panose="020B0604020202020204" pitchFamily="34" charset="0"/>
              <a:buAutoNum type="arabicPeriod"/>
            </a:pPr>
            <a:r>
              <a:rPr lang="en-US" altLang="en-US" sz="1800" b="1">
                <a:solidFill>
                  <a:srgbClr val="002060"/>
                </a:solidFill>
                <a:latin typeface="Times New Roman" panose="02020603050405020304" pitchFamily="18" charset="0"/>
                <a:cs typeface="Times New Roman" panose="02020603050405020304" pitchFamily="18" charset="0"/>
              </a:rPr>
              <a:t>Unified Process</a:t>
            </a:r>
          </a:p>
          <a:p>
            <a:pPr>
              <a:lnSpc>
                <a:spcPct val="150000"/>
              </a:lnSpc>
              <a:buFont typeface="Helvetica" panose="020B0604020202020204" pitchFamily="34" charset="0"/>
              <a:buAutoNum type="arabicPeriod"/>
            </a:pPr>
            <a:r>
              <a:rPr lang="en-US" altLang="en-US" sz="1800" b="1">
                <a:solidFill>
                  <a:srgbClr val="002060"/>
                </a:solidFill>
                <a:latin typeface="Times New Roman" panose="02020603050405020304" pitchFamily="18" charset="0"/>
                <a:cs typeface="Times New Roman" panose="02020603050405020304" pitchFamily="18" charset="0"/>
              </a:rPr>
              <a:t>Personal Software Process</a:t>
            </a:r>
          </a:p>
          <a:p>
            <a:pPr>
              <a:lnSpc>
                <a:spcPct val="150000"/>
              </a:lnSpc>
              <a:buFont typeface="Helvetica" panose="020B0604020202020204" pitchFamily="34" charset="0"/>
              <a:buAutoNum type="arabicPeriod"/>
            </a:pPr>
            <a:r>
              <a:rPr lang="en-US" altLang="en-US" sz="1800" b="1">
                <a:solidFill>
                  <a:srgbClr val="002060"/>
                </a:solidFill>
                <a:latin typeface="Times New Roman" panose="02020603050405020304" pitchFamily="18" charset="0"/>
                <a:cs typeface="Times New Roman" panose="02020603050405020304" pitchFamily="18" charset="0"/>
              </a:rPr>
              <a:t>Team Software Process</a:t>
            </a:r>
          </a:p>
        </p:txBody>
      </p:sp>
      <p:pic>
        <p:nvPicPr>
          <p:cNvPr id="9226"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635320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31750" y="444500"/>
            <a:ext cx="7678738" cy="544513"/>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spcAft>
                <a:spcPts val="600"/>
              </a:spcAft>
            </a:pPr>
            <a:r>
              <a:rPr lang="en-US" altLang="en-US" sz="3200" b="1" smtClean="0">
                <a:ln>
                  <a:noFill/>
                </a:ln>
                <a:solidFill>
                  <a:srgbClr val="002060"/>
                </a:solidFill>
              </a:rPr>
              <a:t>       6.4b. Evolutionary Models - Spiral</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604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774C902-5812-4B97-A55B-83950F24811B}" type="slidenum">
              <a:rPr lang="en-US" altLang="en-US" sz="900" smtClean="0">
                <a:solidFill>
                  <a:schemeClr val="accent1"/>
                </a:solidFill>
              </a:rPr>
              <a:pPr/>
              <a:t>30</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6042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890713"/>
            <a:ext cx="5651500" cy="3829050"/>
          </a:xfrm>
          <a:prstGeom prst="rect">
            <a:avLst/>
          </a:prstGeom>
          <a:solidFill>
            <a:srgbClr val="96E3FE"/>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081845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52400" y="465138"/>
            <a:ext cx="8839200" cy="542925"/>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spcAft>
                <a:spcPts val="600"/>
              </a:spcAft>
            </a:pPr>
            <a:r>
              <a:rPr lang="en-US" altLang="en-US" sz="3200" b="1" smtClean="0">
                <a:ln>
                  <a:noFill/>
                </a:ln>
                <a:solidFill>
                  <a:srgbClr val="002060"/>
                </a:solidFill>
              </a:rPr>
              <a:t>       Three Concerns of Evolutionary Models</a:t>
            </a:r>
          </a:p>
        </p:txBody>
      </p:sp>
      <p:sp>
        <p:nvSpPr>
          <p:cNvPr id="3" name="Footer Placeholder 2"/>
          <p:cNvSpPr>
            <a:spLocks noGrp="1"/>
          </p:cNvSpPr>
          <p:nvPr>
            <p:ph type="ftr" sz="quarter" idx="11"/>
          </p:nvPr>
        </p:nvSpPr>
        <p:spPr>
          <a:xfrm>
            <a:off x="609600" y="6042025"/>
            <a:ext cx="6248400" cy="365125"/>
          </a:xfrm>
        </p:spPr>
        <p:txBody>
          <a:bodyPr/>
          <a:lstStyle/>
          <a:p>
            <a:pPr>
              <a:defRPr/>
            </a:pPr>
            <a:r>
              <a:rPr lang="en-US" dirty="0"/>
              <a:t>Dept. of CSE, SOE, Presidency University</a:t>
            </a:r>
          </a:p>
        </p:txBody>
      </p:sp>
      <p:sp>
        <p:nvSpPr>
          <p:cNvPr id="624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C5B445A-A46F-4E0C-ADB8-BA4E6629B567}" type="slidenum">
              <a:rPr lang="en-US" altLang="en-US" sz="900" smtClean="0">
                <a:solidFill>
                  <a:schemeClr val="accent1"/>
                </a:solidFill>
              </a:rPr>
              <a:pPr/>
              <a:t>31</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6247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4" name="Rectangle 5"/>
          <p:cNvSpPr>
            <a:spLocks noChangeArrowheads="1"/>
          </p:cNvSpPr>
          <p:nvPr/>
        </p:nvSpPr>
        <p:spPr bwMode="auto">
          <a:xfrm>
            <a:off x="1066800" y="1503363"/>
            <a:ext cx="708660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just" eaLnBrk="1" hangingPunct="1">
              <a:spcBef>
                <a:spcPct val="0"/>
              </a:spcBef>
              <a:buClrTx/>
              <a:buSzTx/>
              <a:defRPr/>
            </a:pPr>
            <a:r>
              <a:rPr lang="en-US" sz="1800" dirty="0" smtClean="0">
                <a:solidFill>
                  <a:srgbClr val="002060"/>
                </a:solidFill>
                <a:latin typeface="Times New Roman" panose="02020603050405020304" pitchFamily="18" charset="0"/>
                <a:cs typeface="Times New Roman" panose="02020603050405020304" pitchFamily="18" charset="0"/>
              </a:rPr>
              <a:t>First concern is that prototyping poses a problem to project planning because of the uncertain number of cycles required to construct the product. </a:t>
            </a:r>
          </a:p>
          <a:p>
            <a:pPr marL="0" indent="0" algn="just" eaLnBrk="1" hangingPunct="1">
              <a:spcBef>
                <a:spcPct val="0"/>
              </a:spcBef>
              <a:buClrTx/>
              <a:buSzTx/>
              <a:buFont typeface="Wingdings 3" panose="05040102010807070707" pitchFamily="18" charset="2"/>
              <a:buNone/>
              <a:defRPr/>
            </a:pPr>
            <a:endParaRPr lang="en-US" sz="1800" dirty="0" smtClean="0">
              <a:solidFill>
                <a:srgbClr val="002060"/>
              </a:solidFill>
              <a:latin typeface="Times New Roman" panose="02020603050405020304" pitchFamily="18" charset="0"/>
              <a:cs typeface="Times New Roman" panose="02020603050405020304" pitchFamily="18" charset="0"/>
            </a:endParaRPr>
          </a:p>
          <a:p>
            <a:pPr algn="just" eaLnBrk="1" hangingPunct="1">
              <a:spcBef>
                <a:spcPct val="0"/>
              </a:spcBef>
              <a:buClrTx/>
              <a:buSzTx/>
              <a:defRPr/>
            </a:pPr>
            <a:r>
              <a:rPr lang="en-US" sz="1800" dirty="0" smtClean="0">
                <a:solidFill>
                  <a:srgbClr val="002060"/>
                </a:solidFill>
                <a:latin typeface="Times New Roman" panose="02020603050405020304" pitchFamily="18" charset="0"/>
                <a:cs typeface="Times New Roman" panose="02020603050405020304" pitchFamily="18" charset="0"/>
              </a:rPr>
              <a:t>Second, it does not establish the maximum speed of the evolution. If the evolution occur too fast, without a period of relaxation, it is certain that the process will fall into chaos. On the other hand if the speed is too slow then productivity could be affected. </a:t>
            </a:r>
          </a:p>
          <a:p>
            <a:pPr marL="0" indent="0" algn="just" eaLnBrk="1" hangingPunct="1">
              <a:spcBef>
                <a:spcPct val="0"/>
              </a:spcBef>
              <a:buClrTx/>
              <a:buSzTx/>
              <a:buFont typeface="Wingdings 3" panose="05040102010807070707" pitchFamily="18" charset="2"/>
              <a:buNone/>
              <a:defRPr/>
            </a:pPr>
            <a:endParaRPr lang="en-US" sz="1800" dirty="0" smtClean="0">
              <a:solidFill>
                <a:srgbClr val="002060"/>
              </a:solidFill>
              <a:latin typeface="Times New Roman" panose="02020603050405020304" pitchFamily="18" charset="0"/>
              <a:cs typeface="Times New Roman" panose="02020603050405020304" pitchFamily="18" charset="0"/>
            </a:endParaRPr>
          </a:p>
          <a:p>
            <a:pPr algn="just" eaLnBrk="1" hangingPunct="1">
              <a:spcBef>
                <a:spcPct val="0"/>
              </a:spcBef>
              <a:buClrTx/>
              <a:buSzTx/>
              <a:defRPr/>
            </a:pPr>
            <a:r>
              <a:rPr lang="en-US" sz="1800" dirty="0" smtClean="0">
                <a:solidFill>
                  <a:srgbClr val="002060"/>
                </a:solidFill>
                <a:latin typeface="Times New Roman" panose="02020603050405020304" pitchFamily="18" charset="0"/>
                <a:cs typeface="Times New Roman" panose="02020603050405020304" pitchFamily="18" charset="0"/>
              </a:rPr>
              <a:t>Third, software processes should be focused on flexibility and extensibility rather than on high quality. We should prioritize the speed of the development over zero defects. Extending the development in order to reach high quality could result in a late delivery of the product when the opportunity niche has disappeared. </a:t>
            </a:r>
          </a:p>
        </p:txBody>
      </p:sp>
    </p:spTree>
    <p:extLst>
      <p:ext uri="{BB962C8B-B14F-4D97-AF65-F5344CB8AC3E}">
        <p14:creationId xmlns:p14="http://schemas.microsoft.com/office/powerpoint/2010/main" val="195215817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82588" y="388938"/>
            <a:ext cx="5027612" cy="544512"/>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spcAft>
                <a:spcPts val="600"/>
              </a:spcAft>
            </a:pPr>
            <a:r>
              <a:rPr lang="en-US" altLang="en-US" sz="3200" b="1" smtClean="0">
                <a:ln>
                  <a:noFill/>
                </a:ln>
                <a:solidFill>
                  <a:srgbClr val="002060"/>
                </a:solidFill>
              </a:rPr>
              <a:t>6.5. Concurrent Model</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645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58BBFBC-9419-4325-988E-EE5EFAFD7B81}" type="slidenum">
              <a:rPr lang="en-US" altLang="en-US" sz="900" smtClean="0">
                <a:solidFill>
                  <a:schemeClr val="accent1"/>
                </a:solidFill>
              </a:rPr>
              <a:pPr/>
              <a:t>32</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6452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2" name="Rectangle 5"/>
          <p:cNvSpPr>
            <a:spLocks noChangeArrowheads="1"/>
          </p:cNvSpPr>
          <p:nvPr/>
        </p:nvSpPr>
        <p:spPr bwMode="auto">
          <a:xfrm>
            <a:off x="1143000" y="1476375"/>
            <a:ext cx="67056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spcAft>
                <a:spcPts val="600"/>
              </a:spcAft>
              <a:buClr>
                <a:srgbClr val="1287C3"/>
              </a:buClr>
              <a:buSzPct val="145000"/>
              <a:buFont typeface="Arial" panose="020B0604020202020204" pitchFamily="34" charset="0"/>
              <a:buChar char="•"/>
              <a:defRPr sz="2400">
                <a:solidFill>
                  <a:schemeClr val="tx1"/>
                </a:solidFill>
                <a:latin typeface="Corbel" panose="020B0503020204020204" pitchFamily="34" charset="0"/>
              </a:defRPr>
            </a:lvl1pPr>
            <a:lvl2pPr marL="742950" indent="-285750">
              <a:spcBef>
                <a:spcPct val="20000"/>
              </a:spcBef>
              <a:spcAft>
                <a:spcPts val="600"/>
              </a:spcAft>
              <a:buClr>
                <a:srgbClr val="1287C3"/>
              </a:buClr>
              <a:buSzPct val="145000"/>
              <a:buFont typeface="Arial" panose="020B0604020202020204" pitchFamily="34" charset="0"/>
              <a:buChar char="•"/>
              <a:defRPr sz="2000">
                <a:solidFill>
                  <a:schemeClr val="tx1"/>
                </a:solidFill>
                <a:latin typeface="Corbel" panose="020B0503020204020204" pitchFamily="34" charset="0"/>
              </a:defRPr>
            </a:lvl2pPr>
            <a:lvl3pPr marL="1143000" indent="-228600">
              <a:spcBef>
                <a:spcPct val="20000"/>
              </a:spcBef>
              <a:spcAft>
                <a:spcPts val="600"/>
              </a:spcAft>
              <a:buClr>
                <a:srgbClr val="1287C3"/>
              </a:buClr>
              <a:buSzPct val="145000"/>
              <a:buFont typeface="Arial" panose="020B0604020202020204" pitchFamily="34" charset="0"/>
              <a:buChar char="•"/>
              <a:defRPr>
                <a:solidFill>
                  <a:schemeClr val="tx1"/>
                </a:solidFill>
                <a:latin typeface="Corbel" panose="020B0503020204020204" pitchFamily="34" charset="0"/>
              </a:defRPr>
            </a:lvl3pPr>
            <a:lvl4pPr marL="1600200" indent="-228600">
              <a:spcBef>
                <a:spcPct val="20000"/>
              </a:spcBef>
              <a:spcAft>
                <a:spcPts val="600"/>
              </a:spcAft>
              <a:buClr>
                <a:srgbClr val="1287C3"/>
              </a:buClr>
              <a:buSzPct val="145000"/>
              <a:buFont typeface="Arial" panose="020B0604020202020204" pitchFamily="34" charset="0"/>
              <a:buChar char="•"/>
              <a:defRPr sz="1600">
                <a:solidFill>
                  <a:schemeClr val="tx1"/>
                </a:solidFill>
                <a:latin typeface="Corbel" panose="020B0503020204020204" pitchFamily="34" charset="0"/>
              </a:defRPr>
            </a:lvl4pPr>
            <a:lvl5pPr marL="2057400" indent="-228600">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5pPr>
            <a:lvl6pPr marL="2514600" indent="-228600" eaLnBrk="0" fontAlgn="base" hangingPunct="0">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6pPr>
            <a:lvl7pPr marL="2971800" indent="-228600" eaLnBrk="0" fontAlgn="base" hangingPunct="0">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7pPr>
            <a:lvl8pPr marL="3429000" indent="-228600" eaLnBrk="0" fontAlgn="base" hangingPunct="0">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8pPr>
            <a:lvl9pPr marL="3886200" indent="-228600" eaLnBrk="0" fontAlgn="base" hangingPunct="0">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9pPr>
          </a:lstStyle>
          <a:p>
            <a:pPr algn="just" eaLnBrk="1" hangingPunct="1">
              <a:spcBef>
                <a:spcPct val="0"/>
              </a:spcBef>
              <a:spcAft>
                <a:spcPct val="0"/>
              </a:spcAft>
              <a:buClrTx/>
              <a:buSzTx/>
            </a:pPr>
            <a:r>
              <a:rPr lang="en-US" altLang="en-US" sz="1800">
                <a:solidFill>
                  <a:srgbClr val="002060"/>
                </a:solidFill>
                <a:latin typeface="Times New Roman" panose="02020603050405020304" pitchFamily="18" charset="0"/>
                <a:cs typeface="Times New Roman" panose="02020603050405020304" pitchFamily="18" charset="0"/>
              </a:rPr>
              <a:t>Allow a software team to represent iterative and concurrent elements of any of the process models. For example, the modeling activity defined for the spiral model is accomplished by invoking one or more of the following actions: prototyping, analysis and design.  </a:t>
            </a:r>
          </a:p>
          <a:p>
            <a:pPr algn="just" eaLnBrk="1" hangingPunct="1">
              <a:spcBef>
                <a:spcPct val="0"/>
              </a:spcBef>
              <a:spcAft>
                <a:spcPct val="0"/>
              </a:spcAft>
              <a:buClrTx/>
              <a:buSzTx/>
            </a:pPr>
            <a:endParaRPr lang="en-US" altLang="en-US" sz="1800">
              <a:solidFill>
                <a:srgbClr val="002060"/>
              </a:solidFill>
              <a:latin typeface="Times New Roman" panose="02020603050405020304" pitchFamily="18" charset="0"/>
              <a:cs typeface="Times New Roman" panose="02020603050405020304" pitchFamily="18" charset="0"/>
            </a:endParaRPr>
          </a:p>
          <a:p>
            <a:pPr algn="just" eaLnBrk="1" hangingPunct="1">
              <a:spcBef>
                <a:spcPct val="0"/>
              </a:spcBef>
              <a:spcAft>
                <a:spcPct val="0"/>
              </a:spcAft>
              <a:buClrTx/>
              <a:buSzTx/>
            </a:pPr>
            <a:r>
              <a:rPr lang="en-US" altLang="en-US" sz="1800">
                <a:solidFill>
                  <a:srgbClr val="002060"/>
                </a:solidFill>
                <a:latin typeface="Times New Roman" panose="02020603050405020304" pitchFamily="18" charset="0"/>
                <a:cs typeface="Times New Roman" panose="02020603050405020304" pitchFamily="18" charset="0"/>
              </a:rPr>
              <a:t>Concurrent modeling is applicable to all types of software development and provides an accurate picture of the current state of a project. Rather than confining software engineering activities, actions and tasks to a sequence of events, it defines a process network. Each activity, action or task on the network exists simultaneously with other activities, actions or tasks. Events generated at one point trigger transitions among the states. </a:t>
            </a:r>
          </a:p>
          <a:p>
            <a:pPr algn="just" eaLnBrk="1" hangingPunct="1">
              <a:spcBef>
                <a:spcPct val="0"/>
              </a:spcBef>
              <a:spcAft>
                <a:spcPct val="0"/>
              </a:spcAft>
              <a:buClrTx/>
              <a:buSzTx/>
            </a:pPr>
            <a:endParaRPr lang="en-US" altLang="en-US" sz="180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535604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95275" y="420688"/>
            <a:ext cx="5876925" cy="544512"/>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spcAft>
                <a:spcPts val="600"/>
              </a:spcAft>
            </a:pPr>
            <a:r>
              <a:rPr lang="en-US" altLang="en-US" sz="3200" b="1" smtClean="0">
                <a:ln>
                  <a:noFill/>
                </a:ln>
                <a:solidFill>
                  <a:srgbClr val="002060"/>
                </a:solidFill>
              </a:rPr>
              <a:t>6.5. Concurrent Model</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665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BE594FE-B72D-4AA4-BEFE-7F3D92292AED}" type="slidenum">
              <a:rPr lang="en-US" altLang="en-US" sz="900" smtClean="0">
                <a:solidFill>
                  <a:schemeClr val="accent1"/>
                </a:solidFill>
              </a:rPr>
              <a:pPr/>
              <a:t>33</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6656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0"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16175" y="1284288"/>
            <a:ext cx="4289425" cy="47577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27519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36575" y="442913"/>
            <a:ext cx="6016625" cy="544512"/>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spcAft>
                <a:spcPts val="600"/>
              </a:spcAft>
            </a:pPr>
            <a:r>
              <a:rPr lang="en-US" altLang="en-US" sz="3200" b="1" smtClean="0">
                <a:ln>
                  <a:noFill/>
                </a:ln>
                <a:solidFill>
                  <a:srgbClr val="002060"/>
                </a:solidFill>
              </a:rPr>
              <a:t>Other Process Models…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686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C51CC7D-3D62-4393-9361-42A18A505A11}" type="slidenum">
              <a:rPr lang="en-US" altLang="en-US" sz="900" smtClean="0">
                <a:solidFill>
                  <a:schemeClr val="accent1"/>
                </a:solidFill>
              </a:rPr>
              <a:pPr/>
              <a:t>34</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6861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8" name="Rectangle 5"/>
          <p:cNvSpPr>
            <a:spLocks noChangeArrowheads="1"/>
          </p:cNvSpPr>
          <p:nvPr/>
        </p:nvSpPr>
        <p:spPr bwMode="auto">
          <a:xfrm>
            <a:off x="1219200" y="1590675"/>
            <a:ext cx="67056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spcAft>
                <a:spcPts val="600"/>
              </a:spcAft>
              <a:buClr>
                <a:srgbClr val="1287C3"/>
              </a:buClr>
              <a:buSzPct val="145000"/>
              <a:buFont typeface="Arial" panose="020B0604020202020204" pitchFamily="34" charset="0"/>
              <a:buChar char="•"/>
              <a:defRPr sz="2400">
                <a:solidFill>
                  <a:schemeClr val="tx1"/>
                </a:solidFill>
                <a:latin typeface="Corbel" panose="020B0503020204020204" pitchFamily="34" charset="0"/>
              </a:defRPr>
            </a:lvl1pPr>
            <a:lvl2pPr marL="742950" indent="-285750">
              <a:spcBef>
                <a:spcPct val="20000"/>
              </a:spcBef>
              <a:spcAft>
                <a:spcPts val="600"/>
              </a:spcAft>
              <a:buClr>
                <a:srgbClr val="1287C3"/>
              </a:buClr>
              <a:buSzPct val="145000"/>
              <a:buFont typeface="Arial" panose="020B0604020202020204" pitchFamily="34" charset="0"/>
              <a:buChar char="•"/>
              <a:defRPr sz="2000">
                <a:solidFill>
                  <a:schemeClr val="tx1"/>
                </a:solidFill>
                <a:latin typeface="Corbel" panose="020B0503020204020204" pitchFamily="34" charset="0"/>
              </a:defRPr>
            </a:lvl2pPr>
            <a:lvl3pPr marL="1143000" indent="-228600">
              <a:spcBef>
                <a:spcPct val="20000"/>
              </a:spcBef>
              <a:spcAft>
                <a:spcPts val="600"/>
              </a:spcAft>
              <a:buClr>
                <a:srgbClr val="1287C3"/>
              </a:buClr>
              <a:buSzPct val="145000"/>
              <a:buFont typeface="Arial" panose="020B0604020202020204" pitchFamily="34" charset="0"/>
              <a:buChar char="•"/>
              <a:defRPr>
                <a:solidFill>
                  <a:schemeClr val="tx1"/>
                </a:solidFill>
                <a:latin typeface="Corbel" panose="020B0503020204020204" pitchFamily="34" charset="0"/>
              </a:defRPr>
            </a:lvl3pPr>
            <a:lvl4pPr marL="1600200" indent="-228600">
              <a:spcBef>
                <a:spcPct val="20000"/>
              </a:spcBef>
              <a:spcAft>
                <a:spcPts val="600"/>
              </a:spcAft>
              <a:buClr>
                <a:srgbClr val="1287C3"/>
              </a:buClr>
              <a:buSzPct val="145000"/>
              <a:buFont typeface="Arial" panose="020B0604020202020204" pitchFamily="34" charset="0"/>
              <a:buChar char="•"/>
              <a:defRPr sz="1600">
                <a:solidFill>
                  <a:schemeClr val="tx1"/>
                </a:solidFill>
                <a:latin typeface="Corbel" panose="020B0503020204020204" pitchFamily="34" charset="0"/>
              </a:defRPr>
            </a:lvl4pPr>
            <a:lvl5pPr marL="2057400" indent="-228600">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5pPr>
            <a:lvl6pPr marL="2514600" indent="-228600" eaLnBrk="0" fontAlgn="base" hangingPunct="0">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6pPr>
            <a:lvl7pPr marL="2971800" indent="-228600" eaLnBrk="0" fontAlgn="base" hangingPunct="0">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7pPr>
            <a:lvl8pPr marL="3429000" indent="-228600" eaLnBrk="0" fontAlgn="base" hangingPunct="0">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8pPr>
            <a:lvl9pPr marL="3886200" indent="-228600" eaLnBrk="0" fontAlgn="base" hangingPunct="0">
              <a:spcBef>
                <a:spcPct val="20000"/>
              </a:spcBef>
              <a:spcAft>
                <a:spcPts val="600"/>
              </a:spcAft>
              <a:buClr>
                <a:srgbClr val="1287C3"/>
              </a:buClr>
              <a:buSzPct val="145000"/>
              <a:buFont typeface="Arial" panose="020B0604020202020204" pitchFamily="34" charset="0"/>
              <a:buChar char="•"/>
              <a:defRPr sz="1400">
                <a:solidFill>
                  <a:schemeClr val="tx1"/>
                </a:solidFill>
                <a:latin typeface="Corbel" panose="020B0503020204020204" pitchFamily="34" charset="0"/>
              </a:defRPr>
            </a:lvl9pPr>
          </a:lstStyle>
          <a:p>
            <a:pPr algn="just" eaLnBrk="1" hangingPunct="1">
              <a:spcBef>
                <a:spcPct val="0"/>
              </a:spcBef>
              <a:buClrTx/>
              <a:buSzTx/>
            </a:pPr>
            <a:r>
              <a:rPr lang="en-US" altLang="en-US" sz="1800" b="1">
                <a:solidFill>
                  <a:srgbClr val="C00000"/>
                </a:solidFill>
                <a:latin typeface="Times New Roman" panose="02020603050405020304" pitchFamily="18" charset="0"/>
                <a:cs typeface="Times New Roman" panose="02020603050405020304" pitchFamily="18" charset="0"/>
              </a:rPr>
              <a:t>Component based development </a:t>
            </a:r>
            <a:r>
              <a:rPr lang="en-US" altLang="en-US" sz="1800">
                <a:latin typeface="Arial" panose="020B0604020202020204" pitchFamily="34" charset="0"/>
                <a:cs typeface="Times New Roman" panose="02020603050405020304" pitchFamily="18" charset="0"/>
              </a:rPr>
              <a:t>- </a:t>
            </a:r>
            <a:r>
              <a:rPr lang="en-US" altLang="en-US" sz="1800">
                <a:solidFill>
                  <a:srgbClr val="002060"/>
                </a:solidFill>
                <a:latin typeface="Times New Roman" panose="02020603050405020304" pitchFamily="18" charset="0"/>
                <a:cs typeface="Times New Roman" panose="02020603050405020304" pitchFamily="18" charset="0"/>
              </a:rPr>
              <a:t>the process to apply when reuse is a development objective ( like spiral model)</a:t>
            </a:r>
          </a:p>
          <a:p>
            <a:pPr algn="just" eaLnBrk="1" hangingPunct="1">
              <a:spcBef>
                <a:spcPct val="0"/>
              </a:spcBef>
              <a:buClrTx/>
              <a:buSzTx/>
            </a:pPr>
            <a:r>
              <a:rPr lang="en-US" altLang="en-US" sz="1800" b="1">
                <a:solidFill>
                  <a:srgbClr val="C00000"/>
                </a:solidFill>
                <a:latin typeface="Times New Roman" panose="02020603050405020304" pitchFamily="18" charset="0"/>
                <a:cs typeface="Times New Roman" panose="02020603050405020304" pitchFamily="18" charset="0"/>
              </a:rPr>
              <a:t>Formal methods </a:t>
            </a:r>
            <a:r>
              <a:rPr lang="en-US" altLang="en-US" sz="1800">
                <a:latin typeface="Arial" panose="020B0604020202020204" pitchFamily="34" charset="0"/>
                <a:cs typeface="Times New Roman" panose="02020603050405020304" pitchFamily="18" charset="0"/>
              </a:rPr>
              <a:t>- </a:t>
            </a:r>
            <a:r>
              <a:rPr lang="en-US" altLang="en-US" sz="1800">
                <a:solidFill>
                  <a:srgbClr val="002060"/>
                </a:solidFill>
                <a:latin typeface="Times New Roman" panose="02020603050405020304" pitchFamily="18" charset="0"/>
                <a:cs typeface="Times New Roman" panose="02020603050405020304" pitchFamily="18" charset="0"/>
              </a:rPr>
              <a:t>emphasizes the mathematical specification of requirements ( easy to discover and eliminate ambiguity, incompleteness and inconsistency)</a:t>
            </a:r>
          </a:p>
          <a:p>
            <a:pPr algn="just" eaLnBrk="1" hangingPunct="1">
              <a:spcBef>
                <a:spcPct val="0"/>
              </a:spcBef>
              <a:buClrTx/>
              <a:buSzTx/>
            </a:pPr>
            <a:r>
              <a:rPr lang="en-US" altLang="en-US" sz="1800" b="1">
                <a:solidFill>
                  <a:srgbClr val="C00000"/>
                </a:solidFill>
                <a:latin typeface="Times New Roman" panose="02020603050405020304" pitchFamily="18" charset="0"/>
                <a:cs typeface="Times New Roman" panose="02020603050405020304" pitchFamily="18" charset="0"/>
              </a:rPr>
              <a:t>Aspect Oriented software development (AOSD)</a:t>
            </a:r>
            <a:r>
              <a:rPr lang="en-US" altLang="en-US" sz="1800">
                <a:latin typeface="Arial" panose="020B0604020202020204" pitchFamily="34" charset="0"/>
                <a:cs typeface="Times New Roman" panose="02020603050405020304" pitchFamily="18" charset="0"/>
              </a:rPr>
              <a:t> - </a:t>
            </a:r>
            <a:r>
              <a:rPr lang="en-US" altLang="en-US" sz="1800">
                <a:solidFill>
                  <a:srgbClr val="002060"/>
                </a:solidFill>
                <a:latin typeface="Times New Roman" panose="02020603050405020304" pitchFamily="18" charset="0"/>
                <a:cs typeface="Times New Roman" panose="02020603050405020304" pitchFamily="18" charset="0"/>
              </a:rPr>
              <a:t>provides a process and methodological approach for defining, specifying, designing, and constructing </a:t>
            </a:r>
            <a:r>
              <a:rPr lang="en-US" altLang="en-US" sz="1800" i="1">
                <a:solidFill>
                  <a:srgbClr val="002060"/>
                </a:solidFill>
                <a:latin typeface="Times New Roman" panose="02020603050405020304" pitchFamily="18" charset="0"/>
                <a:cs typeface="Times New Roman" panose="02020603050405020304" pitchFamily="18" charset="0"/>
              </a:rPr>
              <a:t>aspects</a:t>
            </a:r>
          </a:p>
          <a:p>
            <a:pPr algn="just" eaLnBrk="1" hangingPunct="1">
              <a:spcBef>
                <a:spcPct val="0"/>
              </a:spcBef>
              <a:buClrTx/>
              <a:buSzTx/>
            </a:pPr>
            <a:r>
              <a:rPr lang="en-US" altLang="en-US" sz="1800" b="1">
                <a:solidFill>
                  <a:srgbClr val="C00000"/>
                </a:solidFill>
                <a:latin typeface="Times New Roman" panose="02020603050405020304" pitchFamily="18" charset="0"/>
                <a:cs typeface="Times New Roman" panose="02020603050405020304" pitchFamily="18" charset="0"/>
              </a:rPr>
              <a:t>Unified Process </a:t>
            </a:r>
            <a:r>
              <a:rPr lang="en-US" altLang="en-US" sz="1800">
                <a:latin typeface="Arial" panose="020B0604020202020204" pitchFamily="34" charset="0"/>
                <a:cs typeface="Times New Roman" panose="02020603050405020304" pitchFamily="18" charset="0"/>
              </a:rPr>
              <a:t>- </a:t>
            </a:r>
            <a:r>
              <a:rPr lang="en-US" altLang="en-US" sz="1800">
                <a:solidFill>
                  <a:srgbClr val="002060"/>
                </a:solidFill>
                <a:latin typeface="Times New Roman" panose="02020603050405020304" pitchFamily="18" charset="0"/>
                <a:cs typeface="Times New Roman" panose="02020603050405020304" pitchFamily="18" charset="0"/>
              </a:rPr>
              <a:t>a </a:t>
            </a:r>
            <a:r>
              <a:rPr lang="ja-JP" altLang="en-US" sz="1800">
                <a:solidFill>
                  <a:srgbClr val="002060"/>
                </a:solidFill>
                <a:latin typeface="Times New Roman" panose="02020603050405020304" pitchFamily="18" charset="0"/>
                <a:ea typeface="MS PMincho" pitchFamily="18" charset="-128"/>
                <a:cs typeface="Times New Roman" panose="02020603050405020304" pitchFamily="18" charset="0"/>
              </a:rPr>
              <a:t>“</a:t>
            </a:r>
            <a:r>
              <a:rPr lang="en-US" altLang="ja-JP" sz="1800">
                <a:solidFill>
                  <a:srgbClr val="002060"/>
                </a:solidFill>
                <a:latin typeface="Times New Roman" panose="02020603050405020304" pitchFamily="18" charset="0"/>
                <a:ea typeface="MS PMincho" pitchFamily="18" charset="-128"/>
                <a:cs typeface="Times New Roman" panose="02020603050405020304" pitchFamily="18" charset="0"/>
              </a:rPr>
              <a:t>use-case driven, architecture-centric, iterative and incremental</a:t>
            </a:r>
            <a:r>
              <a:rPr lang="ja-JP" altLang="en-US" sz="1800">
                <a:solidFill>
                  <a:srgbClr val="002060"/>
                </a:solidFill>
                <a:latin typeface="Times New Roman" panose="02020603050405020304" pitchFamily="18" charset="0"/>
                <a:ea typeface="MS PMincho" pitchFamily="18" charset="-128"/>
                <a:cs typeface="Times New Roman" panose="02020603050405020304" pitchFamily="18" charset="0"/>
              </a:rPr>
              <a:t>”</a:t>
            </a:r>
            <a:r>
              <a:rPr lang="en-US" altLang="ja-JP" sz="1800">
                <a:solidFill>
                  <a:srgbClr val="002060"/>
                </a:solidFill>
                <a:latin typeface="Times New Roman" panose="02020603050405020304" pitchFamily="18" charset="0"/>
                <a:ea typeface="MS PMincho" pitchFamily="18" charset="-128"/>
                <a:cs typeface="Times New Roman" panose="02020603050405020304" pitchFamily="18" charset="0"/>
              </a:rPr>
              <a:t> software process closely aligned with the Unified Modeling Language (UML) to model and develop object-oriented system iteratively and incrementally. </a:t>
            </a:r>
            <a:endParaRPr lang="en-US" altLang="en-US" sz="1800">
              <a:solidFill>
                <a:srgbClr val="002060"/>
              </a:solidFill>
              <a:latin typeface="Times New Roman" panose="02020603050405020304" pitchFamily="18" charset="0"/>
              <a:cs typeface="Times New Roman" panose="02020603050405020304" pitchFamily="18" charset="0"/>
            </a:endParaRPr>
          </a:p>
          <a:p>
            <a:pPr algn="just" eaLnBrk="1" hangingPunct="1">
              <a:spcBef>
                <a:spcPct val="0"/>
              </a:spcBef>
              <a:buClrTx/>
              <a:buSzTx/>
            </a:pPr>
            <a:endParaRPr lang="en-US" altLang="en-US" sz="180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71926467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39763" y="493713"/>
            <a:ext cx="6142037" cy="544512"/>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spcAft>
                <a:spcPts val="600"/>
              </a:spcAft>
            </a:pPr>
            <a:r>
              <a:rPr lang="en-US" altLang="en-US" sz="3200" b="1" smtClean="0">
                <a:ln>
                  <a:noFill/>
                </a:ln>
                <a:solidFill>
                  <a:srgbClr val="002060"/>
                </a:solidFill>
              </a:rPr>
              <a:t>7. The Unified Process (UP)</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706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5EAD92A-4F98-4FD8-B61B-C6D33CFBA8D0}" type="slidenum">
              <a:rPr lang="en-US" altLang="en-US" sz="900" smtClean="0">
                <a:solidFill>
                  <a:schemeClr val="accent1"/>
                </a:solidFill>
              </a:rPr>
              <a:pPr/>
              <a:t>35</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7066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6"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25600" y="1393825"/>
            <a:ext cx="5991225" cy="42116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3334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527050"/>
            <a:ext cx="4495800" cy="542925"/>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spcAft>
                <a:spcPts val="600"/>
              </a:spcAft>
            </a:pPr>
            <a:r>
              <a:rPr lang="en-US" altLang="en-US" sz="3200" b="1" smtClean="0">
                <a:ln>
                  <a:noFill/>
                </a:ln>
                <a:solidFill>
                  <a:srgbClr val="002060"/>
                </a:solidFill>
              </a:rPr>
              <a:t>UP Phases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727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96F6C94-23C6-434A-9343-75F9B70BE262}" type="slidenum">
              <a:rPr lang="en-US" altLang="en-US" sz="900" smtClean="0">
                <a:solidFill>
                  <a:schemeClr val="accent1"/>
                </a:solidFill>
              </a:rPr>
              <a:pPr/>
              <a:t>36</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7271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2714" name="Group 5"/>
          <p:cNvGrpSpPr>
            <a:grpSpLocks/>
          </p:cNvGrpSpPr>
          <p:nvPr/>
        </p:nvGrpSpPr>
        <p:grpSpPr bwMode="auto">
          <a:xfrm>
            <a:off x="1008063" y="1341438"/>
            <a:ext cx="7408862" cy="4416425"/>
            <a:chOff x="421" y="674"/>
            <a:chExt cx="5043" cy="3143"/>
          </a:xfrm>
        </p:grpSpPr>
        <p:sp>
          <p:nvSpPr>
            <p:cNvPr id="18" name="Rectangle 2"/>
            <p:cNvSpPr>
              <a:spLocks noChangeArrowheads="1"/>
            </p:cNvSpPr>
            <p:nvPr/>
          </p:nvSpPr>
          <p:spPr bwMode="auto">
            <a:xfrm>
              <a:off x="421" y="674"/>
              <a:ext cx="5043" cy="3143"/>
            </a:xfrm>
            <a:prstGeom prst="rect">
              <a:avLst/>
            </a:prstGeom>
            <a:solidFill>
              <a:srgbClr val="96E3FE"/>
            </a:solidFill>
            <a:ln>
              <a:noFill/>
            </a:ln>
            <a:effectLst>
              <a:outerShdw blurRad="63500" dist="38099" dir="2700000" algn="ctr" rotWithShape="0">
                <a:schemeClr val="bg2">
                  <a:alpha val="74997"/>
                </a:schemeClr>
              </a:outerShdw>
            </a:effectLst>
            <a:extLst>
              <a:ext uri="{91240B29-F687-4f45-9708-019B960494DF}"/>
            </a:extLst>
          </p:spPr>
          <p:txBody>
            <a:bodyPr wrap="none" anchor="ctr"/>
            <a:lstStyle/>
            <a:p>
              <a:pPr>
                <a:defRPr/>
              </a:pPr>
              <a:endParaRPr lang="en-US">
                <a:latin typeface="Arial" charset="0"/>
                <a:ea typeface="ＭＳ Ｐゴシック" charset="0"/>
                <a:cs typeface="ＭＳ Ｐゴシック" charset="0"/>
              </a:endParaRPr>
            </a:p>
          </p:txBody>
        </p:sp>
        <p:pic>
          <p:nvPicPr>
            <p:cNvPr id="727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 y="689"/>
              <a:ext cx="4256" cy="2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1564285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473075" y="500063"/>
            <a:ext cx="4327525" cy="544512"/>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spcAft>
                <a:spcPts val="600"/>
              </a:spcAft>
            </a:pPr>
            <a:r>
              <a:rPr lang="en-US" altLang="en-US" sz="3200" b="1" smtClean="0">
                <a:ln>
                  <a:noFill/>
                </a:ln>
                <a:solidFill>
                  <a:srgbClr val="002060"/>
                </a:solidFill>
              </a:rPr>
              <a:t>UP Work Products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747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AEE8BBD-599B-4DE5-8667-5BDBD0AFFD7C}" type="slidenum">
              <a:rPr lang="en-US" altLang="en-US" sz="900" smtClean="0">
                <a:solidFill>
                  <a:schemeClr val="accent1"/>
                </a:solidFill>
              </a:rPr>
              <a:pPr/>
              <a:t>37</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7476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588" y="1371600"/>
            <a:ext cx="7378700"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995953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381000" y="393700"/>
            <a:ext cx="7265988" cy="544513"/>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spcAft>
                <a:spcPts val="600"/>
              </a:spcAft>
            </a:pPr>
            <a:r>
              <a:rPr lang="en-US" altLang="en-US" sz="3200" b="1" smtClean="0">
                <a:ln>
                  <a:noFill/>
                </a:ln>
                <a:solidFill>
                  <a:srgbClr val="002060"/>
                </a:solidFill>
              </a:rPr>
              <a:t>8. Personal Software Process (PSP)</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7680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C0ACD2E-8279-42B1-B057-9B45A2BFE215}" type="slidenum">
              <a:rPr lang="en-US" altLang="en-US" sz="900" smtClean="0">
                <a:solidFill>
                  <a:schemeClr val="accent1"/>
                </a:solidFill>
              </a:rPr>
              <a:pPr/>
              <a:t>38</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7680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5"/>
          <p:cNvSpPr>
            <a:spLocks noChangeArrowheads="1"/>
          </p:cNvSpPr>
          <p:nvPr/>
        </p:nvSpPr>
        <p:spPr bwMode="auto">
          <a:xfrm>
            <a:off x="1037793" y="833437"/>
            <a:ext cx="6705600" cy="471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eaLnBrk="1" hangingPunct="1">
              <a:lnSpc>
                <a:spcPct val="150000"/>
              </a:lnSpc>
              <a:spcBef>
                <a:spcPts val="600"/>
              </a:spcBef>
              <a:defRPr/>
            </a:pPr>
            <a:r>
              <a:rPr lang="en-US" sz="1600" dirty="0">
                <a:solidFill>
                  <a:srgbClr val="002060"/>
                </a:solidFill>
                <a:latin typeface="Times New Roman" panose="02020603050405020304" pitchFamily="18" charset="0"/>
                <a:cs typeface="Times New Roman" panose="02020603050405020304" pitchFamily="18" charset="0"/>
              </a:rPr>
              <a:t>The</a:t>
            </a:r>
            <a:r>
              <a:rPr lang="en-US" sz="1600" dirty="0">
                <a:latin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cs typeface="Times New Roman" panose="02020603050405020304" pitchFamily="18" charset="0"/>
              </a:rPr>
              <a:t>Personal Software Process</a:t>
            </a:r>
            <a:r>
              <a:rPr lang="en-US" sz="1600" dirty="0">
                <a:solidFill>
                  <a:srgbClr val="FF0000"/>
                </a:solidFill>
                <a:latin typeface="Times New Roman" panose="02020603050405020304" pitchFamily="18" charset="0"/>
                <a:cs typeface="Times New Roman" panose="02020603050405020304" pitchFamily="18" charset="0"/>
              </a:rPr>
              <a:t> (PSP)</a:t>
            </a:r>
            <a:r>
              <a:rPr lang="en-US" sz="1600" dirty="0">
                <a:solidFill>
                  <a:srgbClr val="002060"/>
                </a:solidFill>
                <a:latin typeface="Times New Roman" panose="02020603050405020304" pitchFamily="18" charset="0"/>
                <a:cs typeface="Times New Roman" panose="02020603050405020304" pitchFamily="18" charset="0"/>
              </a:rPr>
              <a:t> is a structured </a:t>
            </a:r>
            <a:r>
              <a:rPr lang="en-US" sz="1600" b="1" dirty="0">
                <a:solidFill>
                  <a:srgbClr val="002060"/>
                </a:solidFill>
                <a:latin typeface="Times New Roman" panose="02020603050405020304" pitchFamily="18" charset="0"/>
                <a:cs typeface="Times New Roman" panose="02020603050405020304" pitchFamily="18" charset="0"/>
              </a:rPr>
              <a:t>software development process</a:t>
            </a:r>
            <a:r>
              <a:rPr lang="en-US" sz="1600" dirty="0">
                <a:solidFill>
                  <a:srgbClr val="002060"/>
                </a:solidFill>
                <a:latin typeface="Times New Roman" panose="02020603050405020304" pitchFamily="18" charset="0"/>
                <a:cs typeface="Times New Roman" panose="02020603050405020304" pitchFamily="18" charset="0"/>
              </a:rPr>
              <a:t> that is intended (planned) to help </a:t>
            </a:r>
            <a:r>
              <a:rPr lang="en-US" sz="1600" b="1" dirty="0">
                <a:solidFill>
                  <a:srgbClr val="002060"/>
                </a:solidFill>
                <a:latin typeface="Times New Roman" panose="02020603050405020304" pitchFamily="18" charset="0"/>
                <a:cs typeface="Times New Roman" panose="02020603050405020304" pitchFamily="18" charset="0"/>
              </a:rPr>
              <a:t>software</a:t>
            </a:r>
            <a:r>
              <a:rPr lang="en-US" sz="1600" dirty="0">
                <a:solidFill>
                  <a:srgbClr val="002060"/>
                </a:solidFill>
                <a:latin typeface="Times New Roman" panose="02020603050405020304" pitchFamily="18" charset="0"/>
                <a:cs typeface="Times New Roman" panose="02020603050405020304" pitchFamily="18" charset="0"/>
              </a:rPr>
              <a:t> engineers better understand and improve their performance by tracking their predicted and actual </a:t>
            </a:r>
            <a:r>
              <a:rPr lang="en-US" sz="1600" b="1" dirty="0">
                <a:solidFill>
                  <a:srgbClr val="002060"/>
                </a:solidFill>
                <a:latin typeface="Times New Roman" panose="02020603050405020304" pitchFamily="18" charset="0"/>
                <a:cs typeface="Times New Roman" panose="02020603050405020304" pitchFamily="18" charset="0"/>
              </a:rPr>
              <a:t>development</a:t>
            </a:r>
            <a:r>
              <a:rPr lang="en-US" sz="1600" dirty="0">
                <a:solidFill>
                  <a:srgbClr val="002060"/>
                </a:solidFill>
                <a:latin typeface="Times New Roman" panose="02020603050405020304" pitchFamily="18" charset="0"/>
                <a:cs typeface="Times New Roman" panose="02020603050405020304" pitchFamily="18" charset="0"/>
              </a:rPr>
              <a:t> of code</a:t>
            </a:r>
            <a:r>
              <a:rPr lang="en-US" sz="1600" dirty="0" smtClean="0">
                <a:solidFill>
                  <a:srgbClr val="002060"/>
                </a:solidFill>
                <a:latin typeface="Times New Roman" panose="02020603050405020304" pitchFamily="18" charset="0"/>
                <a:cs typeface="Times New Roman" panose="02020603050405020304" pitchFamily="18" charset="0"/>
              </a:rPr>
              <a:t>.</a:t>
            </a:r>
          </a:p>
          <a:p>
            <a:pPr algn="just" eaLnBrk="1" hangingPunct="1">
              <a:lnSpc>
                <a:spcPct val="150000"/>
              </a:lnSpc>
              <a:spcBef>
                <a:spcPts val="600"/>
              </a:spcBef>
              <a:defRPr/>
            </a:pPr>
            <a:endParaRPr lang="en-US" sz="1600" dirty="0" smtClean="0">
              <a:solidFill>
                <a:srgbClr val="002060"/>
              </a:solidFill>
              <a:latin typeface="Times New Roman" panose="02020603050405020304" pitchFamily="18" charset="0"/>
              <a:cs typeface="Times New Roman" panose="02020603050405020304" pitchFamily="18" charset="0"/>
            </a:endParaRPr>
          </a:p>
          <a:p>
            <a:pPr algn="just" eaLnBrk="1" hangingPunct="1">
              <a:lnSpc>
                <a:spcPct val="150000"/>
              </a:lnSpc>
              <a:spcBef>
                <a:spcPts val="600"/>
              </a:spcBef>
              <a:defRPr/>
            </a:pPr>
            <a:r>
              <a:rPr lang="en-US" sz="1600" dirty="0" smtClean="0">
                <a:solidFill>
                  <a:srgbClr val="002060"/>
                </a:solidFill>
                <a:latin typeface="Times New Roman" panose="02020603050405020304" pitchFamily="18" charset="0"/>
                <a:cs typeface="Times New Roman" panose="02020603050405020304" pitchFamily="18" charset="0"/>
              </a:rPr>
              <a:t>PSP helps software engineers to:</a:t>
            </a:r>
          </a:p>
          <a:p>
            <a:pPr marL="285750" indent="-285750" algn="just">
              <a:lnSpc>
                <a:spcPct val="150000"/>
              </a:lnSpc>
              <a:buFont typeface="Arial" panose="020B0604020202020204" pitchFamily="34" charset="0"/>
              <a:buChar char="•"/>
              <a:defRPr/>
            </a:pPr>
            <a:r>
              <a:rPr lang="en-US" sz="1600" dirty="0">
                <a:solidFill>
                  <a:srgbClr val="002060"/>
                </a:solidFill>
                <a:latin typeface="Times New Roman" panose="02020603050405020304" pitchFamily="18" charset="0"/>
                <a:cs typeface="Times New Roman" panose="02020603050405020304" pitchFamily="18" charset="0"/>
              </a:rPr>
              <a:t>Improve their estimating and planning skills.</a:t>
            </a:r>
          </a:p>
          <a:p>
            <a:pPr marL="285750" indent="-285750" algn="just">
              <a:lnSpc>
                <a:spcPct val="150000"/>
              </a:lnSpc>
              <a:buFont typeface="Arial" panose="020B0604020202020204" pitchFamily="34" charset="0"/>
              <a:buChar char="•"/>
              <a:defRPr/>
            </a:pPr>
            <a:r>
              <a:rPr lang="en-US" sz="1600" dirty="0">
                <a:solidFill>
                  <a:srgbClr val="002060"/>
                </a:solidFill>
                <a:latin typeface="Times New Roman" panose="02020603050405020304" pitchFamily="18" charset="0"/>
                <a:cs typeface="Times New Roman" panose="02020603050405020304" pitchFamily="18" charset="0"/>
              </a:rPr>
              <a:t>Make commitments they can keep.</a:t>
            </a:r>
          </a:p>
          <a:p>
            <a:pPr marL="285750" indent="-285750" algn="just">
              <a:lnSpc>
                <a:spcPct val="150000"/>
              </a:lnSpc>
              <a:buFont typeface="Arial" panose="020B0604020202020204" pitchFamily="34" charset="0"/>
              <a:buChar char="•"/>
              <a:defRPr/>
            </a:pPr>
            <a:r>
              <a:rPr lang="en-US" sz="1600" dirty="0">
                <a:solidFill>
                  <a:srgbClr val="002060"/>
                </a:solidFill>
                <a:latin typeface="Times New Roman" panose="02020603050405020304" pitchFamily="18" charset="0"/>
                <a:cs typeface="Times New Roman" panose="02020603050405020304" pitchFamily="18" charset="0"/>
              </a:rPr>
              <a:t>Manage the quality of their projects.</a:t>
            </a:r>
          </a:p>
          <a:p>
            <a:pPr marL="285750" indent="-285750" algn="just">
              <a:lnSpc>
                <a:spcPct val="150000"/>
              </a:lnSpc>
              <a:buFont typeface="Arial" panose="020B0604020202020204" pitchFamily="34" charset="0"/>
              <a:buChar char="•"/>
              <a:defRPr/>
            </a:pPr>
            <a:r>
              <a:rPr lang="en-US" sz="1600" dirty="0">
                <a:solidFill>
                  <a:srgbClr val="002060"/>
                </a:solidFill>
                <a:latin typeface="Times New Roman" panose="02020603050405020304" pitchFamily="18" charset="0"/>
                <a:cs typeface="Times New Roman" panose="02020603050405020304" pitchFamily="18" charset="0"/>
              </a:rPr>
              <a:t>Reduce the number of defects in their work</a:t>
            </a:r>
            <a:r>
              <a:rPr lang="en-US" sz="1600" dirty="0" smtClean="0">
                <a:solidFill>
                  <a:srgbClr val="002060"/>
                </a:solidFill>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defRPr/>
            </a:pPr>
            <a:r>
              <a:rPr lang="en-US" sz="1600" dirty="0" smtClean="0">
                <a:solidFill>
                  <a:srgbClr val="002060"/>
                </a:solidFill>
                <a:latin typeface="Times New Roman" panose="02020603050405020304" pitchFamily="18" charset="0"/>
                <a:cs typeface="Times New Roman" panose="02020603050405020304" pitchFamily="18" charset="0"/>
              </a:rPr>
              <a:t>Develop metrics for all project related activities, i.e., code, test etc.</a:t>
            </a:r>
            <a:endParaRPr lang="en-US" sz="1600" dirty="0">
              <a:solidFill>
                <a:srgbClr val="002060"/>
              </a:solidFill>
              <a:latin typeface="Times New Roman" panose="02020603050405020304" pitchFamily="18" charset="0"/>
              <a:cs typeface="Times New Roman" panose="02020603050405020304" pitchFamily="18" charset="0"/>
            </a:endParaRPr>
          </a:p>
          <a:p>
            <a:pPr algn="just" eaLnBrk="1" hangingPunct="1">
              <a:lnSpc>
                <a:spcPct val="150000"/>
              </a:lnSpc>
              <a:spcBef>
                <a:spcPts val="600"/>
              </a:spcBef>
              <a:defRPr/>
            </a:pPr>
            <a:endParaRPr lang="en-US" sz="1400" dirty="0" smtClean="0">
              <a:latin typeface="+mj-lt"/>
            </a:endParaRPr>
          </a:p>
        </p:txBody>
      </p:sp>
    </p:spTree>
    <p:extLst>
      <p:ext uri="{BB962C8B-B14F-4D97-AF65-F5344CB8AC3E}">
        <p14:creationId xmlns:p14="http://schemas.microsoft.com/office/powerpoint/2010/main" val="180402142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533400" y="496888"/>
            <a:ext cx="6934200" cy="544512"/>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spcAft>
                <a:spcPts val="600"/>
              </a:spcAft>
            </a:pPr>
            <a:r>
              <a:rPr lang="en-US" altLang="en-US" sz="3200" b="1" smtClean="0">
                <a:ln>
                  <a:noFill/>
                </a:ln>
                <a:solidFill>
                  <a:srgbClr val="002060"/>
                </a:solidFill>
              </a:rPr>
              <a:t>9. Team Software Process (TSP)</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7885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D0EAD2A-2778-44D4-A1CB-8C46D565635F}" type="slidenum">
              <a:rPr lang="en-US" altLang="en-US" sz="900" smtClean="0">
                <a:solidFill>
                  <a:schemeClr val="accent1"/>
                </a:solidFill>
              </a:rPr>
              <a:pPr/>
              <a:t>39</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7885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8" name="Rectangle 5"/>
          <p:cNvSpPr>
            <a:spLocks noChangeArrowheads="1"/>
          </p:cNvSpPr>
          <p:nvPr/>
        </p:nvSpPr>
        <p:spPr bwMode="auto">
          <a:xfrm>
            <a:off x="1143000" y="1360488"/>
            <a:ext cx="7243763"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eaLnBrk="1" hangingPunct="1">
              <a:lnSpc>
                <a:spcPct val="150000"/>
              </a:lnSpc>
              <a:spcBef>
                <a:spcPts val="600"/>
              </a:spcBef>
              <a:buFont typeface="Arial" panose="020B0604020202020204" pitchFamily="34" charset="0"/>
              <a:buChar char="•"/>
            </a:pPr>
            <a:r>
              <a:rPr lang="en-US" altLang="en-US" sz="1600">
                <a:solidFill>
                  <a:srgbClr val="002060"/>
                </a:solidFill>
                <a:latin typeface="Times New Roman" panose="02020603050405020304" pitchFamily="18" charset="0"/>
                <a:cs typeface="Times New Roman" panose="02020603050405020304" pitchFamily="18" charset="0"/>
              </a:rPr>
              <a:t>Is Intended to </a:t>
            </a:r>
            <a:r>
              <a:rPr lang="en-US" altLang="en-US" sz="1600" b="1">
                <a:solidFill>
                  <a:srgbClr val="C00000"/>
                </a:solidFill>
                <a:latin typeface="Times New Roman" panose="02020603050405020304" pitchFamily="18" charset="0"/>
                <a:cs typeface="Times New Roman" panose="02020603050405020304" pitchFamily="18" charset="0"/>
              </a:rPr>
              <a:t>improve the levels of quality</a:t>
            </a:r>
            <a:r>
              <a:rPr lang="en-US" altLang="en-US" sz="1600">
                <a:solidFill>
                  <a:srgbClr val="C00000"/>
                </a:solidFill>
                <a:latin typeface="Times New Roman" panose="02020603050405020304" pitchFamily="18" charset="0"/>
                <a:cs typeface="Times New Roman" panose="02020603050405020304" pitchFamily="18" charset="0"/>
              </a:rPr>
              <a:t> </a:t>
            </a:r>
            <a:r>
              <a:rPr lang="en-US" altLang="en-US" sz="1600">
                <a:solidFill>
                  <a:srgbClr val="002060"/>
                </a:solidFill>
                <a:latin typeface="Times New Roman" panose="02020603050405020304" pitchFamily="18" charset="0"/>
                <a:cs typeface="Times New Roman" panose="02020603050405020304" pitchFamily="18" charset="0"/>
              </a:rPr>
              <a:t>and </a:t>
            </a:r>
            <a:r>
              <a:rPr lang="en-US" altLang="en-US" sz="1600" b="1">
                <a:solidFill>
                  <a:srgbClr val="C00000"/>
                </a:solidFill>
                <a:latin typeface="Times New Roman" panose="02020603050405020304" pitchFamily="18" charset="0"/>
                <a:cs typeface="Times New Roman" panose="02020603050405020304" pitchFamily="18" charset="0"/>
              </a:rPr>
              <a:t>productivity</a:t>
            </a:r>
            <a:r>
              <a:rPr lang="en-US" altLang="en-US" sz="1600">
                <a:solidFill>
                  <a:srgbClr val="002060"/>
                </a:solidFill>
                <a:latin typeface="Times New Roman" panose="02020603050405020304" pitchFamily="18" charset="0"/>
                <a:cs typeface="Times New Roman" panose="02020603050405020304" pitchFamily="18" charset="0"/>
              </a:rPr>
              <a:t> of a team's software development project</a:t>
            </a:r>
          </a:p>
          <a:p>
            <a:pPr algn="just" eaLnBrk="1" hangingPunct="1">
              <a:lnSpc>
                <a:spcPct val="150000"/>
              </a:lnSpc>
              <a:spcBef>
                <a:spcPts val="600"/>
              </a:spcBef>
              <a:buFont typeface="Arial" panose="020B0604020202020204" pitchFamily="34" charset="0"/>
              <a:buChar char="•"/>
            </a:pPr>
            <a:r>
              <a:rPr lang="en-US" altLang="en-US" sz="1600">
                <a:solidFill>
                  <a:srgbClr val="002060"/>
                </a:solidFill>
                <a:latin typeface="Times New Roman" panose="02020603050405020304" pitchFamily="18" charset="0"/>
                <a:cs typeface="Times New Roman" panose="02020603050405020304" pitchFamily="18" charset="0"/>
              </a:rPr>
              <a:t>Build self-directed teams that plan and track their work, establish goals, and own their processes and plans. These can be pure software teams or integrated product teams (IPT) of three to about 20 engineers. </a:t>
            </a:r>
          </a:p>
          <a:p>
            <a:pPr algn="just" eaLnBrk="1" hangingPunct="1">
              <a:lnSpc>
                <a:spcPct val="150000"/>
              </a:lnSpc>
              <a:buFont typeface="Arial" panose="020B0604020202020204" pitchFamily="34" charset="0"/>
              <a:buChar char="•"/>
            </a:pPr>
            <a:r>
              <a:rPr lang="en-US" altLang="en-US" sz="1600">
                <a:solidFill>
                  <a:srgbClr val="002060"/>
                </a:solidFill>
                <a:latin typeface="Times New Roman" panose="02020603050405020304" pitchFamily="18" charset="0"/>
                <a:cs typeface="Times New Roman" panose="02020603050405020304" pitchFamily="18" charset="0"/>
              </a:rPr>
              <a:t>Show managers how to coach and motivate their teams and how to help them sustain peak performance. </a:t>
            </a:r>
          </a:p>
          <a:p>
            <a:pPr algn="just" eaLnBrk="1" hangingPunct="1">
              <a:lnSpc>
                <a:spcPct val="150000"/>
              </a:lnSpc>
              <a:buFont typeface="Arial" panose="020B0604020202020204" pitchFamily="34" charset="0"/>
              <a:buChar char="•"/>
            </a:pPr>
            <a:r>
              <a:rPr lang="en-US" altLang="en-US" sz="1600">
                <a:solidFill>
                  <a:srgbClr val="002060"/>
                </a:solidFill>
                <a:latin typeface="Times New Roman" panose="02020603050405020304" pitchFamily="18" charset="0"/>
                <a:cs typeface="Times New Roman" panose="02020603050405020304" pitchFamily="18" charset="0"/>
              </a:rPr>
              <a:t>Accelerate software process improvement by making CMM Level 5 behavior normal and expected. </a:t>
            </a:r>
          </a:p>
          <a:p>
            <a:pPr algn="just" eaLnBrk="1" hangingPunct="1">
              <a:lnSpc>
                <a:spcPct val="150000"/>
              </a:lnSpc>
              <a:buFont typeface="Arial" panose="020B0604020202020204" pitchFamily="34" charset="0"/>
              <a:buChar char="•"/>
            </a:pPr>
            <a:r>
              <a:rPr lang="en-US" altLang="en-US" sz="1600">
                <a:solidFill>
                  <a:srgbClr val="002060"/>
                </a:solidFill>
                <a:latin typeface="Times New Roman" panose="02020603050405020304" pitchFamily="18" charset="0"/>
                <a:cs typeface="Times New Roman" panose="02020603050405020304" pitchFamily="18" charset="0"/>
              </a:rPr>
              <a:t>Provide improvement guidance to high-maturity organizations. </a:t>
            </a:r>
          </a:p>
        </p:txBody>
      </p:sp>
    </p:spTree>
    <p:extLst>
      <p:ext uri="{BB962C8B-B14F-4D97-AF65-F5344CB8AC3E}">
        <p14:creationId xmlns:p14="http://schemas.microsoft.com/office/powerpoint/2010/main" val="387096916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524000" y="552450"/>
            <a:ext cx="6248400" cy="668338"/>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r>
              <a:rPr lang="en-US" altLang="en-US" b="1" smtClean="0">
                <a:ln>
                  <a:noFill/>
                </a:ln>
                <a:solidFill>
                  <a:srgbClr val="002060"/>
                </a:solidFill>
              </a:rPr>
              <a:t>I. What is Software Process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112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25BFE04-280F-4240-9F45-DB74A5B8CCE5}" type="slidenum">
              <a:rPr lang="en-US" altLang="en-US" sz="900" smtClean="0">
                <a:solidFill>
                  <a:schemeClr val="accent1"/>
                </a:solidFill>
              </a:rPr>
              <a:pPr/>
              <a:t>4</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295" name="Text Box 36"/>
          <p:cNvSpPr txBox="1">
            <a:spLocks noChangeArrowheads="1"/>
          </p:cNvSpPr>
          <p:nvPr/>
        </p:nvSpPr>
        <p:spPr bwMode="auto">
          <a:xfrm>
            <a:off x="914400" y="1808163"/>
            <a:ext cx="712470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just" eaLnBrk="1" hangingPunct="1">
              <a:defRPr/>
            </a:pPr>
            <a:r>
              <a:rPr lang="en-US" sz="2000" dirty="0" smtClean="0">
                <a:solidFill>
                  <a:srgbClr val="002060"/>
                </a:solidFill>
                <a:latin typeface="Times New Roman" panose="02020603050405020304" pitchFamily="18" charset="0"/>
                <a:cs typeface="Times New Roman" panose="02020603050405020304" pitchFamily="18" charset="0"/>
              </a:rPr>
              <a:t>Software Process (SP) is a </a:t>
            </a:r>
            <a:r>
              <a:rPr lang="en-US" sz="2000" b="1" dirty="0" smtClean="0">
                <a:solidFill>
                  <a:srgbClr val="FF0000"/>
                </a:solidFill>
                <a:latin typeface="Times New Roman" panose="02020603050405020304" pitchFamily="18" charset="0"/>
                <a:cs typeface="Times New Roman" panose="02020603050405020304" pitchFamily="18" charset="0"/>
              </a:rPr>
              <a:t>framework</a:t>
            </a:r>
            <a:r>
              <a:rPr lang="en-US" sz="2000" dirty="0" smtClean="0">
                <a:solidFill>
                  <a:srgbClr val="002060"/>
                </a:solidFill>
                <a:latin typeface="Times New Roman" panose="02020603050405020304" pitchFamily="18" charset="0"/>
                <a:cs typeface="Times New Roman" panose="02020603050405020304" pitchFamily="18" charset="0"/>
              </a:rPr>
              <a:t> for the activities, actions, and tasks that are required to build high-quality software. </a:t>
            </a:r>
          </a:p>
          <a:p>
            <a:pPr algn="just" eaLnBrk="1" hangingPunct="1">
              <a:defRPr/>
            </a:pPr>
            <a:endParaRPr lang="en-US" sz="2000" dirty="0" smtClean="0">
              <a:solidFill>
                <a:srgbClr val="002060"/>
              </a:solidFill>
              <a:latin typeface="Times New Roman" panose="02020603050405020304" pitchFamily="18" charset="0"/>
              <a:cs typeface="Times New Roman" panose="02020603050405020304" pitchFamily="18" charset="0"/>
            </a:endParaRPr>
          </a:p>
          <a:p>
            <a:pPr algn="just" eaLnBrk="1" hangingPunct="1">
              <a:defRPr/>
            </a:pPr>
            <a:r>
              <a:rPr lang="en-US" sz="2000" dirty="0" smtClean="0">
                <a:solidFill>
                  <a:srgbClr val="002060"/>
                </a:solidFill>
                <a:latin typeface="Times New Roman" panose="02020603050405020304" pitchFamily="18" charset="0"/>
                <a:cs typeface="Times New Roman" panose="02020603050405020304" pitchFamily="18" charset="0"/>
              </a:rPr>
              <a:t>SP defines the approach that is taken as software is </a:t>
            </a:r>
            <a:r>
              <a:rPr lang="en-US" sz="2000" b="1" dirty="0" smtClean="0">
                <a:solidFill>
                  <a:srgbClr val="FF0000"/>
                </a:solidFill>
                <a:latin typeface="Times New Roman" panose="02020603050405020304" pitchFamily="18" charset="0"/>
                <a:cs typeface="Times New Roman" panose="02020603050405020304" pitchFamily="18" charset="0"/>
              </a:rPr>
              <a:t>engineered</a:t>
            </a:r>
            <a:r>
              <a:rPr lang="en-US" sz="2000" dirty="0" smtClean="0">
                <a:solidFill>
                  <a:srgbClr val="002060"/>
                </a:solidFill>
                <a:latin typeface="Times New Roman" panose="02020603050405020304" pitchFamily="18" charset="0"/>
                <a:cs typeface="Times New Roman" panose="02020603050405020304" pitchFamily="18" charset="0"/>
              </a:rPr>
              <a:t>. </a:t>
            </a:r>
          </a:p>
          <a:p>
            <a:pPr algn="just" eaLnBrk="1" hangingPunct="1">
              <a:defRPr/>
            </a:pPr>
            <a:endParaRPr lang="en-US" sz="2000" dirty="0" smtClean="0">
              <a:solidFill>
                <a:srgbClr val="002060"/>
              </a:solidFill>
              <a:latin typeface="Times New Roman" panose="02020603050405020304" pitchFamily="18" charset="0"/>
              <a:cs typeface="Times New Roman" panose="02020603050405020304" pitchFamily="18" charset="0"/>
            </a:endParaRPr>
          </a:p>
          <a:p>
            <a:pPr algn="just" eaLnBrk="1" hangingPunct="1">
              <a:defRPr/>
            </a:pPr>
            <a:r>
              <a:rPr lang="en-US" sz="2000" dirty="0" smtClean="0">
                <a:solidFill>
                  <a:srgbClr val="002060"/>
                </a:solidFill>
                <a:latin typeface="Times New Roman" panose="02020603050405020304" pitchFamily="18" charset="0"/>
                <a:cs typeface="Times New Roman" panose="02020603050405020304" pitchFamily="18" charset="0"/>
              </a:rPr>
              <a:t>Is not equal to software engineering, which also encompasses </a:t>
            </a:r>
            <a:r>
              <a:rPr lang="en-US" sz="2000" b="1" dirty="0" smtClean="0">
                <a:solidFill>
                  <a:srgbClr val="FF0000"/>
                </a:solidFill>
                <a:latin typeface="Times New Roman" panose="02020603050405020304" pitchFamily="18" charset="0"/>
                <a:cs typeface="Times New Roman" panose="02020603050405020304" pitchFamily="18" charset="0"/>
              </a:rPr>
              <a:t>technologies</a:t>
            </a:r>
            <a:r>
              <a:rPr lang="en-US" sz="2000" dirty="0" smtClean="0">
                <a:solidFill>
                  <a:srgbClr val="002060"/>
                </a:solidFill>
                <a:latin typeface="Times New Roman" panose="02020603050405020304" pitchFamily="18" charset="0"/>
                <a:cs typeface="Times New Roman" panose="02020603050405020304" pitchFamily="18" charset="0"/>
              </a:rPr>
              <a:t> that populate the process - technical methods and automated tools. </a:t>
            </a:r>
          </a:p>
          <a:p>
            <a:pPr marL="0" indent="0">
              <a:lnSpc>
                <a:spcPct val="150000"/>
              </a:lnSpc>
              <a:spcBef>
                <a:spcPct val="0"/>
              </a:spcBef>
              <a:buClrTx/>
              <a:buSzTx/>
              <a:buFont typeface="Wingdings" panose="05000000000000000000" pitchFamily="2" charset="2"/>
              <a:buNone/>
              <a:defRPr/>
            </a:pPr>
            <a:endParaRPr lang="en-US" sz="1800" dirty="0" smtClean="0">
              <a:latin typeface="Palatino" pitchFamily="-128" charset="0"/>
            </a:endParaRPr>
          </a:p>
        </p:txBody>
      </p:sp>
      <p:pic>
        <p:nvPicPr>
          <p:cNvPr id="11274"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025957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295400" y="487363"/>
            <a:ext cx="7270750" cy="1036637"/>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spcAft>
                <a:spcPts val="600"/>
              </a:spcAft>
            </a:pPr>
            <a:r>
              <a:rPr lang="en-US" altLang="en-US" sz="3200" b="1" smtClean="0">
                <a:ln>
                  <a:noFill/>
                </a:ln>
                <a:solidFill>
                  <a:srgbClr val="002060"/>
                </a:solidFill>
              </a:rPr>
              <a:t>Criteria for selecting the right process model</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809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BC0A879-A0B4-4313-8D9C-42FE92E307EC}" type="slidenum">
              <a:rPr lang="en-US" altLang="en-US" sz="900" smtClean="0">
                <a:solidFill>
                  <a:schemeClr val="accent1"/>
                </a:solidFill>
              </a:rPr>
              <a:pPr/>
              <a:t>40</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8090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p:cNvGraphicFramePr>
            <a:graphicFrameLocks noGrp="1"/>
          </p:cNvGraphicFramePr>
          <p:nvPr/>
        </p:nvGraphicFramePr>
        <p:xfrm>
          <a:off x="1066800" y="1447800"/>
          <a:ext cx="7391402" cy="4594224"/>
        </p:xfrm>
        <a:graphic>
          <a:graphicData uri="http://schemas.openxmlformats.org/drawingml/2006/table">
            <a:tbl>
              <a:tblPr/>
              <a:tblGrid>
                <a:gridCol w="1279501">
                  <a:extLst>
                    <a:ext uri="{9D8B030D-6E8A-4147-A177-3AD203B41FA5}">
                      <a16:colId xmlns:a16="http://schemas.microsoft.com/office/drawing/2014/main" val="20000"/>
                    </a:ext>
                  </a:extLst>
                </a:gridCol>
                <a:gridCol w="788264">
                  <a:extLst>
                    <a:ext uri="{9D8B030D-6E8A-4147-A177-3AD203B41FA5}">
                      <a16:colId xmlns:a16="http://schemas.microsoft.com/office/drawing/2014/main" val="20001"/>
                    </a:ext>
                  </a:extLst>
                </a:gridCol>
                <a:gridCol w="959626">
                  <a:extLst>
                    <a:ext uri="{9D8B030D-6E8A-4147-A177-3AD203B41FA5}">
                      <a16:colId xmlns:a16="http://schemas.microsoft.com/office/drawing/2014/main" val="20002"/>
                    </a:ext>
                  </a:extLst>
                </a:gridCol>
                <a:gridCol w="1302349">
                  <a:extLst>
                    <a:ext uri="{9D8B030D-6E8A-4147-A177-3AD203B41FA5}">
                      <a16:colId xmlns:a16="http://schemas.microsoft.com/office/drawing/2014/main" val="20003"/>
                    </a:ext>
                  </a:extLst>
                </a:gridCol>
                <a:gridCol w="753992">
                  <a:extLst>
                    <a:ext uri="{9D8B030D-6E8A-4147-A177-3AD203B41FA5}">
                      <a16:colId xmlns:a16="http://schemas.microsoft.com/office/drawing/2014/main" val="20004"/>
                    </a:ext>
                  </a:extLst>
                </a:gridCol>
                <a:gridCol w="1233803">
                  <a:extLst>
                    <a:ext uri="{9D8B030D-6E8A-4147-A177-3AD203B41FA5}">
                      <a16:colId xmlns:a16="http://schemas.microsoft.com/office/drawing/2014/main" val="20005"/>
                    </a:ext>
                  </a:extLst>
                </a:gridCol>
                <a:gridCol w="1073867">
                  <a:extLst>
                    <a:ext uri="{9D8B030D-6E8A-4147-A177-3AD203B41FA5}">
                      <a16:colId xmlns:a16="http://schemas.microsoft.com/office/drawing/2014/main" val="20006"/>
                    </a:ext>
                  </a:extLst>
                </a:gridCol>
              </a:tblGrid>
              <a:tr h="556876">
                <a:tc>
                  <a:txBody>
                    <a:bodyPr/>
                    <a:lstStyle/>
                    <a:p>
                      <a:pPr algn="l" fontAlgn="base"/>
                      <a:r>
                        <a:rPr lang="en-US" sz="800" b="1" dirty="0">
                          <a:effectLst/>
                          <a:latin typeface="inherit"/>
                        </a:rPr>
                        <a:t>Factors</a:t>
                      </a:r>
                      <a:endParaRPr lang="en-US" sz="800" dirty="0">
                        <a:effectLst/>
                        <a:latin typeface="inherit"/>
                      </a:endParaRP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b="1">
                          <a:effectLst/>
                          <a:latin typeface="inherit"/>
                        </a:rPr>
                        <a:t>Waterfall</a:t>
                      </a:r>
                      <a:endParaRPr lang="en-US" sz="800">
                        <a:effectLst/>
                        <a:latin typeface="inherit"/>
                      </a:endParaRP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b="1">
                          <a:effectLst/>
                          <a:latin typeface="inherit"/>
                        </a:rPr>
                        <a:t>V-Shaped</a:t>
                      </a:r>
                      <a:endParaRPr lang="en-US" sz="800">
                        <a:effectLst/>
                        <a:latin typeface="inherit"/>
                      </a:endParaRP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b="1">
                          <a:effectLst/>
                          <a:latin typeface="inherit"/>
                        </a:rPr>
                        <a:t>Evolutionary Prototyping</a:t>
                      </a:r>
                      <a:endParaRPr lang="en-US" sz="800">
                        <a:effectLst/>
                        <a:latin typeface="inherit"/>
                      </a:endParaRP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b="1">
                          <a:effectLst/>
                          <a:latin typeface="inherit"/>
                        </a:rPr>
                        <a:t>Spiral</a:t>
                      </a:r>
                      <a:endParaRPr lang="en-US" sz="800">
                        <a:effectLst/>
                        <a:latin typeface="inherit"/>
                      </a:endParaRP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b="1">
                          <a:effectLst/>
                          <a:latin typeface="inherit"/>
                        </a:rPr>
                        <a:t>Iterative and Incremental</a:t>
                      </a:r>
                      <a:endParaRPr lang="en-US" sz="800">
                        <a:effectLst/>
                        <a:latin typeface="inherit"/>
                      </a:endParaRP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b="1">
                          <a:effectLst/>
                          <a:latin typeface="inherit"/>
                        </a:rPr>
                        <a:t>Agile</a:t>
                      </a:r>
                      <a:endParaRPr lang="en-US" sz="800">
                        <a:effectLst/>
                        <a:latin typeface="inherit"/>
                      </a:endParaRP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56876">
                <a:tc>
                  <a:txBody>
                    <a:bodyPr/>
                    <a:lstStyle/>
                    <a:p>
                      <a:pPr algn="l" fontAlgn="base"/>
                      <a:r>
                        <a:rPr lang="en-US" sz="800" b="1">
                          <a:effectLst/>
                          <a:latin typeface="inherit"/>
                        </a:rPr>
                        <a:t>Unclear User Requirement</a:t>
                      </a:r>
                      <a:endParaRPr lang="en-US" sz="800">
                        <a:effectLst/>
                        <a:latin typeface="inherit"/>
                      </a:endParaRP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Poor</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Poor</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Good</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Excellent</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Good</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Excellent</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17658">
                <a:tc>
                  <a:txBody>
                    <a:bodyPr/>
                    <a:lstStyle/>
                    <a:p>
                      <a:pPr algn="l" fontAlgn="base"/>
                      <a:r>
                        <a:rPr lang="en-US" sz="800" b="1">
                          <a:effectLst/>
                          <a:latin typeface="inherit"/>
                        </a:rPr>
                        <a:t>Unfamiliar Technology</a:t>
                      </a:r>
                      <a:endParaRPr lang="en-US" sz="800">
                        <a:effectLst/>
                        <a:latin typeface="inherit"/>
                      </a:endParaRP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dirty="0">
                          <a:effectLst/>
                          <a:latin typeface="inherit"/>
                        </a:rPr>
                        <a:t>Poor</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Poor</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Excellent</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Excellent</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Good</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Poor</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78437">
                <a:tc>
                  <a:txBody>
                    <a:bodyPr/>
                    <a:lstStyle/>
                    <a:p>
                      <a:pPr algn="l" fontAlgn="base"/>
                      <a:r>
                        <a:rPr lang="en-US" sz="800" b="1">
                          <a:effectLst/>
                          <a:latin typeface="inherit"/>
                        </a:rPr>
                        <a:t>Complex System</a:t>
                      </a:r>
                      <a:endParaRPr lang="en-US" sz="800">
                        <a:effectLst/>
                        <a:latin typeface="inherit"/>
                      </a:endParaRP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Good</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Good</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Excellent</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Excellent</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Good</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Poor</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78437">
                <a:tc>
                  <a:txBody>
                    <a:bodyPr/>
                    <a:lstStyle/>
                    <a:p>
                      <a:pPr algn="l" fontAlgn="base"/>
                      <a:r>
                        <a:rPr lang="en-US" sz="800" b="1">
                          <a:effectLst/>
                          <a:latin typeface="inherit"/>
                        </a:rPr>
                        <a:t>Reliable system</a:t>
                      </a:r>
                      <a:endParaRPr lang="en-US" sz="800">
                        <a:effectLst/>
                        <a:latin typeface="inherit"/>
                      </a:endParaRP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Good</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Good</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Poor</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Excellent</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Good</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Good</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78437">
                <a:tc>
                  <a:txBody>
                    <a:bodyPr/>
                    <a:lstStyle/>
                    <a:p>
                      <a:pPr algn="l" fontAlgn="base"/>
                      <a:r>
                        <a:rPr lang="en-US" sz="800" b="1">
                          <a:effectLst/>
                          <a:latin typeface="inherit"/>
                        </a:rPr>
                        <a:t>Short Time Schedule</a:t>
                      </a:r>
                      <a:endParaRPr lang="en-US" sz="800">
                        <a:effectLst/>
                        <a:latin typeface="inherit"/>
                      </a:endParaRP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Poor</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Poor</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Good</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Poor</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Excellent</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Excellent</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56876">
                <a:tc>
                  <a:txBody>
                    <a:bodyPr/>
                    <a:lstStyle/>
                    <a:p>
                      <a:pPr algn="l" fontAlgn="base"/>
                      <a:r>
                        <a:rPr lang="en-US" sz="800" b="1">
                          <a:effectLst/>
                          <a:latin typeface="inherit"/>
                        </a:rPr>
                        <a:t>Strong Project Management</a:t>
                      </a:r>
                      <a:endParaRPr lang="en-US" sz="800">
                        <a:effectLst/>
                        <a:latin typeface="inherit"/>
                      </a:endParaRP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Excellent</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Excellent</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Excellent</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Excellent</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Excellent</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Excellent</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78437">
                <a:tc>
                  <a:txBody>
                    <a:bodyPr/>
                    <a:lstStyle/>
                    <a:p>
                      <a:pPr algn="l" fontAlgn="base"/>
                      <a:r>
                        <a:rPr lang="en-US" sz="800" b="1">
                          <a:effectLst/>
                          <a:latin typeface="inherit"/>
                        </a:rPr>
                        <a:t>Cost limitation</a:t>
                      </a:r>
                      <a:endParaRPr lang="en-US" sz="800">
                        <a:effectLst/>
                        <a:latin typeface="inherit"/>
                      </a:endParaRP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Poor</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Poor</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Poor</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Poor</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Excellent</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Excellent</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17658">
                <a:tc>
                  <a:txBody>
                    <a:bodyPr/>
                    <a:lstStyle/>
                    <a:p>
                      <a:pPr algn="l" fontAlgn="base"/>
                      <a:r>
                        <a:rPr lang="en-US" sz="800" b="1">
                          <a:effectLst/>
                          <a:latin typeface="inherit"/>
                        </a:rPr>
                        <a:t>Visibility of Stakeholders</a:t>
                      </a:r>
                      <a:endParaRPr lang="en-US" sz="800">
                        <a:effectLst/>
                        <a:latin typeface="inherit"/>
                      </a:endParaRP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Good</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Good</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Excellent</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Excellent</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Good</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Excellent</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78437">
                <a:tc>
                  <a:txBody>
                    <a:bodyPr/>
                    <a:lstStyle/>
                    <a:p>
                      <a:pPr algn="l" fontAlgn="base"/>
                      <a:r>
                        <a:rPr lang="en-US" sz="800" b="1">
                          <a:effectLst/>
                          <a:latin typeface="inherit"/>
                        </a:rPr>
                        <a:t>Skills limitation</a:t>
                      </a:r>
                      <a:endParaRPr lang="en-US" sz="800">
                        <a:effectLst/>
                        <a:latin typeface="inherit"/>
                      </a:endParaRP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Good</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Good</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Poor</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Poor</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Good</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Poor</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278437">
                <a:tc>
                  <a:txBody>
                    <a:bodyPr/>
                    <a:lstStyle/>
                    <a:p>
                      <a:pPr algn="l" fontAlgn="base"/>
                      <a:r>
                        <a:rPr lang="en-US" sz="800" b="1">
                          <a:effectLst/>
                          <a:latin typeface="inherit"/>
                        </a:rPr>
                        <a:t>Documentation</a:t>
                      </a:r>
                      <a:endParaRPr lang="en-US" sz="800">
                        <a:effectLst/>
                        <a:latin typeface="inherit"/>
                      </a:endParaRP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Excellent</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Excellent</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Good</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Good</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Excellent</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Poor</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417658">
                <a:tc>
                  <a:txBody>
                    <a:bodyPr/>
                    <a:lstStyle/>
                    <a:p>
                      <a:pPr algn="l" fontAlgn="base"/>
                      <a:r>
                        <a:rPr lang="en-US" sz="800" b="1">
                          <a:effectLst/>
                          <a:latin typeface="inherit"/>
                        </a:rPr>
                        <a:t>Component reusability</a:t>
                      </a:r>
                      <a:endParaRPr lang="en-US" sz="800">
                        <a:effectLst/>
                        <a:latin typeface="inherit"/>
                      </a:endParaRP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Excellent</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Excellent</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Poor</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Poor</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a:effectLst/>
                          <a:latin typeface="inherit"/>
                        </a:rPr>
                        <a:t>Excellent</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tc>
                  <a:txBody>
                    <a:bodyPr/>
                    <a:lstStyle/>
                    <a:p>
                      <a:pPr algn="l" fontAlgn="base"/>
                      <a:r>
                        <a:rPr lang="en-US" sz="800" dirty="0">
                          <a:effectLst/>
                          <a:latin typeface="inherit"/>
                        </a:rPr>
                        <a:t>Poor</a:t>
                      </a:r>
                    </a:p>
                  </a:txBody>
                  <a:tcPr marL="22049" marR="0" marT="0" marB="0">
                    <a:lnL w="9525" cap="flat" cmpd="sng" algn="ctr">
                      <a:solidFill>
                        <a:srgbClr val="EAEAEA"/>
                      </a:solidFill>
                      <a:prstDash val="solid"/>
                      <a:round/>
                      <a:headEnd type="none" w="med" len="med"/>
                      <a:tailEnd type="none" w="med" len="med"/>
                    </a:lnL>
                    <a:lnR w="9525" cap="flat" cmpd="sng" algn="ctr">
                      <a:solidFill>
                        <a:srgbClr val="EAEAEA"/>
                      </a:solidFill>
                      <a:prstDash val="solid"/>
                      <a:round/>
                      <a:headEnd type="none" w="med" len="med"/>
                      <a:tailEnd type="none" w="med" len="med"/>
                    </a:lnR>
                    <a:lnT w="9525" cap="flat" cmpd="sng" algn="ctr">
                      <a:solidFill>
                        <a:srgbClr val="EAEAEA"/>
                      </a:solidFill>
                      <a:prstDash val="solid"/>
                      <a:round/>
                      <a:headEnd type="none" w="med" len="med"/>
                      <a:tailEnd type="none" w="med" len="med"/>
                    </a:lnT>
                    <a:lnB w="9525" cap="flat" cmpd="sng" algn="ctr">
                      <a:solidFill>
                        <a:srgbClr val="EAEAEA"/>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63022198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85800" y="584200"/>
            <a:ext cx="4814888" cy="544513"/>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spcAft>
                <a:spcPts val="600"/>
              </a:spcAft>
            </a:pPr>
            <a:r>
              <a:rPr lang="en-US" altLang="en-US" sz="3200" b="1" smtClean="0">
                <a:ln>
                  <a:noFill/>
                </a:ln>
                <a:solidFill>
                  <a:srgbClr val="002060"/>
                </a:solidFill>
              </a:rPr>
              <a:t>CASE STUDIES…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829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153866C-5C2B-4528-A9C0-A3ABE3F2C304}" type="slidenum">
              <a:rPr lang="en-US" altLang="en-US" sz="900" smtClean="0">
                <a:solidFill>
                  <a:schemeClr val="accent1"/>
                </a:solidFill>
              </a:rPr>
              <a:pPr/>
              <a:t>41</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8295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6" name="Rectangle 5"/>
          <p:cNvSpPr>
            <a:spLocks noChangeArrowheads="1"/>
          </p:cNvSpPr>
          <p:nvPr/>
        </p:nvSpPr>
        <p:spPr bwMode="auto">
          <a:xfrm>
            <a:off x="685800" y="1447800"/>
            <a:ext cx="8153400"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eaLnBrk="1" hangingPunct="1">
              <a:lnSpc>
                <a:spcPct val="150000"/>
              </a:lnSpc>
              <a:spcBef>
                <a:spcPts val="600"/>
              </a:spcBef>
              <a:buFont typeface="Wingdings" panose="05000000000000000000" pitchFamily="2" charset="2"/>
              <a:buNone/>
            </a:pPr>
            <a:r>
              <a:rPr lang="en-US" altLang="en-US" sz="1600" b="1">
                <a:solidFill>
                  <a:srgbClr val="002060"/>
                </a:solidFill>
                <a:latin typeface="Palatino" pitchFamily="-128" charset="0"/>
              </a:rPr>
              <a:t>Case 1:</a:t>
            </a:r>
            <a:r>
              <a:rPr lang="en-US" altLang="en-US" sz="1600">
                <a:solidFill>
                  <a:srgbClr val="000000"/>
                </a:solidFill>
                <a:latin typeface="Palatino" pitchFamily="-128" charset="0"/>
              </a:rPr>
              <a:t> </a:t>
            </a:r>
            <a:r>
              <a:rPr lang="en-US" altLang="en-US" sz="1600">
                <a:solidFill>
                  <a:srgbClr val="002060"/>
                </a:solidFill>
                <a:latin typeface="Times New Roman" panose="02020603050405020304" pitchFamily="18" charset="0"/>
                <a:cs typeface="Times New Roman" panose="02020603050405020304" pitchFamily="18" charset="0"/>
              </a:rPr>
              <a:t>Company X has purchased a CRM (Customer Relationship Management) solution to handle its FMCG (Fast Moving Consumer Goods) operations. The CRM solution is deployed within Company X, but needs to be customized according to its needs. The customized requirements are defined thoroughly by the company management. What process model is right for this requirement?</a:t>
            </a:r>
          </a:p>
          <a:p>
            <a:pPr algn="just" eaLnBrk="1" hangingPunct="1">
              <a:lnSpc>
                <a:spcPct val="150000"/>
              </a:lnSpc>
              <a:spcBef>
                <a:spcPts val="600"/>
              </a:spcBef>
              <a:buFont typeface="Wingdings" panose="05000000000000000000" pitchFamily="2" charset="2"/>
              <a:buNone/>
            </a:pPr>
            <a:r>
              <a:rPr lang="en-US" altLang="en-US" sz="1600" b="1">
                <a:solidFill>
                  <a:srgbClr val="002060"/>
                </a:solidFill>
                <a:latin typeface="Palatino" pitchFamily="-128" charset="0"/>
              </a:rPr>
              <a:t>Best fit model</a:t>
            </a:r>
            <a:r>
              <a:rPr lang="en-US" altLang="en-US" sz="1600">
                <a:solidFill>
                  <a:srgbClr val="000000"/>
                </a:solidFill>
                <a:latin typeface="Palatino" pitchFamily="-128" charset="0"/>
              </a:rPr>
              <a:t> – </a:t>
            </a:r>
            <a:r>
              <a:rPr lang="en-US" altLang="en-US" sz="1600" b="1">
                <a:solidFill>
                  <a:srgbClr val="FF0000"/>
                </a:solidFill>
                <a:latin typeface="Times New Roman" panose="02020603050405020304" pitchFamily="18" charset="0"/>
              </a:rPr>
              <a:t>Waterfall model.</a:t>
            </a:r>
          </a:p>
          <a:p>
            <a:pPr algn="just" eaLnBrk="1" hangingPunct="1">
              <a:lnSpc>
                <a:spcPct val="150000"/>
              </a:lnSpc>
              <a:spcBef>
                <a:spcPts val="600"/>
              </a:spcBef>
              <a:buFont typeface="Wingdings" panose="05000000000000000000" pitchFamily="2" charset="2"/>
              <a:buNone/>
            </a:pPr>
            <a:r>
              <a:rPr lang="en-US" altLang="en-US" sz="1600" b="1">
                <a:solidFill>
                  <a:srgbClr val="002060"/>
                </a:solidFill>
                <a:latin typeface="Palatino" pitchFamily="-128" charset="0"/>
              </a:rPr>
              <a:t>Rationale</a:t>
            </a:r>
            <a:r>
              <a:rPr lang="en-US" altLang="en-US" sz="1600" b="1">
                <a:latin typeface="Palatino" pitchFamily="-128" charset="0"/>
              </a:rPr>
              <a:t>: </a:t>
            </a:r>
            <a:r>
              <a:rPr lang="en-US" altLang="en-US" sz="1600">
                <a:solidFill>
                  <a:srgbClr val="002060"/>
                </a:solidFill>
                <a:latin typeface="Times New Roman" panose="02020603050405020304" pitchFamily="18" charset="0"/>
              </a:rPr>
              <a:t>Since the </a:t>
            </a:r>
            <a:r>
              <a:rPr lang="en-US" altLang="en-US" sz="1600" b="1">
                <a:solidFill>
                  <a:srgbClr val="002060"/>
                </a:solidFill>
                <a:latin typeface="Times New Roman" panose="02020603050405020304" pitchFamily="18" charset="0"/>
              </a:rPr>
              <a:t>requirements</a:t>
            </a:r>
            <a:r>
              <a:rPr lang="en-US" altLang="en-US" sz="1600">
                <a:solidFill>
                  <a:srgbClr val="002060"/>
                </a:solidFill>
                <a:latin typeface="Times New Roman" panose="02020603050405020304" pitchFamily="18" charset="0"/>
              </a:rPr>
              <a:t> for the </a:t>
            </a:r>
            <a:r>
              <a:rPr lang="en-US" altLang="en-US" sz="1600" b="1">
                <a:solidFill>
                  <a:srgbClr val="002060"/>
                </a:solidFill>
                <a:latin typeface="Times New Roman" panose="02020603050405020304" pitchFamily="18" charset="0"/>
              </a:rPr>
              <a:t>customization</a:t>
            </a:r>
            <a:r>
              <a:rPr lang="en-US" altLang="en-US" sz="1600">
                <a:solidFill>
                  <a:srgbClr val="002060"/>
                </a:solidFill>
                <a:latin typeface="Times New Roman" panose="02020603050405020304" pitchFamily="18" charset="0"/>
              </a:rPr>
              <a:t> of the </a:t>
            </a:r>
            <a:r>
              <a:rPr lang="en-US" altLang="en-US" sz="1600" b="1">
                <a:solidFill>
                  <a:srgbClr val="002060"/>
                </a:solidFill>
                <a:latin typeface="Times New Roman" panose="02020603050405020304" pitchFamily="18" charset="0"/>
              </a:rPr>
              <a:t>CRM</a:t>
            </a:r>
            <a:r>
              <a:rPr lang="en-US" altLang="en-US" sz="1600">
                <a:solidFill>
                  <a:srgbClr val="002060"/>
                </a:solidFill>
                <a:latin typeface="Times New Roman" panose="02020603050405020304" pitchFamily="18" charset="0"/>
              </a:rPr>
              <a:t> solutions is </a:t>
            </a:r>
            <a:r>
              <a:rPr lang="en-US" altLang="en-US" sz="1600" b="1">
                <a:solidFill>
                  <a:srgbClr val="002060"/>
                </a:solidFill>
                <a:latin typeface="Times New Roman" panose="02020603050405020304" pitchFamily="18" charset="0"/>
              </a:rPr>
              <a:t>well defined</a:t>
            </a:r>
            <a:r>
              <a:rPr lang="en-US" altLang="en-US" sz="1600">
                <a:solidFill>
                  <a:srgbClr val="002060"/>
                </a:solidFill>
                <a:latin typeface="Times New Roman" panose="02020603050405020304" pitchFamily="18" charset="0"/>
              </a:rPr>
              <a:t>, the </a:t>
            </a:r>
            <a:r>
              <a:rPr lang="en-US" altLang="en-US" sz="1600" b="1">
                <a:solidFill>
                  <a:srgbClr val="002060"/>
                </a:solidFill>
                <a:latin typeface="Times New Roman" panose="02020603050405020304" pitchFamily="18" charset="0"/>
              </a:rPr>
              <a:t>complexity</a:t>
            </a:r>
            <a:r>
              <a:rPr lang="en-US" altLang="en-US" sz="1600">
                <a:solidFill>
                  <a:srgbClr val="002060"/>
                </a:solidFill>
                <a:latin typeface="Times New Roman" panose="02020603050405020304" pitchFamily="18" charset="0"/>
              </a:rPr>
              <a:t> and </a:t>
            </a:r>
            <a:r>
              <a:rPr lang="en-US" altLang="en-US" sz="1600" b="1">
                <a:solidFill>
                  <a:srgbClr val="002060"/>
                </a:solidFill>
                <a:latin typeface="Times New Roman" panose="02020603050405020304" pitchFamily="18" charset="0"/>
              </a:rPr>
              <a:t>risk</a:t>
            </a:r>
            <a:r>
              <a:rPr lang="en-US" altLang="en-US" sz="1600">
                <a:solidFill>
                  <a:srgbClr val="002060"/>
                </a:solidFill>
                <a:latin typeface="Times New Roman" panose="02020603050405020304" pitchFamily="18" charset="0"/>
              </a:rPr>
              <a:t> of project execution is </a:t>
            </a:r>
            <a:r>
              <a:rPr lang="en-US" altLang="en-US" sz="1600" b="1">
                <a:solidFill>
                  <a:srgbClr val="002060"/>
                </a:solidFill>
                <a:latin typeface="Times New Roman" panose="02020603050405020304" pitchFamily="18" charset="0"/>
              </a:rPr>
              <a:t>low</a:t>
            </a:r>
            <a:r>
              <a:rPr lang="en-US" altLang="en-US" sz="1600">
                <a:solidFill>
                  <a:srgbClr val="002060"/>
                </a:solidFill>
                <a:latin typeface="Times New Roman" panose="02020603050405020304" pitchFamily="18" charset="0"/>
              </a:rPr>
              <a:t>, hence waterfall model is a good fit solution.  </a:t>
            </a:r>
            <a:endParaRPr lang="en-US" altLang="en-US" sz="1600" b="1">
              <a:solidFill>
                <a:srgbClr val="002060"/>
              </a:solidFill>
              <a:latin typeface="Times New Roman" panose="02020603050405020304" pitchFamily="18" charset="0"/>
            </a:endParaRPr>
          </a:p>
        </p:txBody>
      </p:sp>
    </p:spTree>
    <p:extLst>
      <p:ext uri="{BB962C8B-B14F-4D97-AF65-F5344CB8AC3E}">
        <p14:creationId xmlns:p14="http://schemas.microsoft.com/office/powerpoint/2010/main" val="40019720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57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578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609600" y="584200"/>
            <a:ext cx="4891088" cy="544513"/>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spcAft>
                <a:spcPts val="600"/>
              </a:spcAft>
            </a:pPr>
            <a:r>
              <a:rPr lang="en-US" altLang="en-US" sz="3200" b="1" smtClean="0">
                <a:ln>
                  <a:noFill/>
                </a:ln>
                <a:solidFill>
                  <a:srgbClr val="002060"/>
                </a:solidFill>
              </a:rPr>
              <a:t>CASE STUDIES…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849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01B86E3-7C87-4151-AC99-FD27E924AA16}" type="slidenum">
              <a:rPr lang="en-US" altLang="en-US" sz="900" smtClean="0">
                <a:solidFill>
                  <a:schemeClr val="accent1"/>
                </a:solidFill>
              </a:rPr>
              <a:pPr/>
              <a:t>42</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8500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4" name="Rectangle 5"/>
          <p:cNvSpPr>
            <a:spLocks noChangeArrowheads="1"/>
          </p:cNvSpPr>
          <p:nvPr/>
        </p:nvSpPr>
        <p:spPr bwMode="auto">
          <a:xfrm>
            <a:off x="914400" y="1357313"/>
            <a:ext cx="7848600"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eaLnBrk="1" hangingPunct="1">
              <a:lnSpc>
                <a:spcPct val="150000"/>
              </a:lnSpc>
              <a:spcBef>
                <a:spcPts val="600"/>
              </a:spcBef>
              <a:buFont typeface="Wingdings" panose="05000000000000000000" pitchFamily="2" charset="2"/>
              <a:buNone/>
            </a:pPr>
            <a:r>
              <a:rPr lang="en-US" altLang="en-US" sz="1600" b="1">
                <a:solidFill>
                  <a:srgbClr val="002060"/>
                </a:solidFill>
                <a:latin typeface="Palatino" pitchFamily="-128" charset="0"/>
              </a:rPr>
              <a:t>Case 2:</a:t>
            </a:r>
            <a:r>
              <a:rPr lang="en-US" altLang="en-US" sz="1600">
                <a:solidFill>
                  <a:srgbClr val="000000"/>
                </a:solidFill>
                <a:latin typeface="Palatino" pitchFamily="-128" charset="0"/>
              </a:rPr>
              <a:t> </a:t>
            </a:r>
            <a:r>
              <a:rPr lang="en-US" altLang="en-US" sz="1600">
                <a:solidFill>
                  <a:srgbClr val="002060"/>
                </a:solidFill>
                <a:latin typeface="Times New Roman" panose="02020603050405020304" pitchFamily="18" charset="0"/>
                <a:cs typeface="Times New Roman" panose="02020603050405020304" pitchFamily="18" charset="0"/>
              </a:rPr>
              <a:t>A banking customer needs a website to be developed. The basic set of features are well defined, however, the advanced features are thought to be evolving in nature. The basic feature set includes development of retail portal for customer login, checking of account status and account balance. Advanced features include: account transfer, change of customer pin etc. What process model is right for this requirement? </a:t>
            </a:r>
          </a:p>
          <a:p>
            <a:pPr algn="just" eaLnBrk="1" hangingPunct="1">
              <a:lnSpc>
                <a:spcPct val="150000"/>
              </a:lnSpc>
              <a:spcBef>
                <a:spcPts val="600"/>
              </a:spcBef>
              <a:buFont typeface="Wingdings" panose="05000000000000000000" pitchFamily="2" charset="2"/>
              <a:buNone/>
            </a:pPr>
            <a:r>
              <a:rPr lang="en-US" altLang="en-US" sz="1600" b="1">
                <a:solidFill>
                  <a:srgbClr val="002060"/>
                </a:solidFill>
                <a:latin typeface="Palatino" pitchFamily="-128" charset="0"/>
              </a:rPr>
              <a:t>Best fit model:</a:t>
            </a:r>
            <a:r>
              <a:rPr lang="en-US" altLang="en-US" sz="1600">
                <a:solidFill>
                  <a:srgbClr val="000000"/>
                </a:solidFill>
                <a:latin typeface="Palatino" pitchFamily="-128" charset="0"/>
              </a:rPr>
              <a:t> </a:t>
            </a:r>
            <a:r>
              <a:rPr lang="en-US" altLang="en-US" sz="1600" b="1">
                <a:solidFill>
                  <a:srgbClr val="FF0000"/>
                </a:solidFill>
                <a:latin typeface="Times New Roman" panose="02020603050405020304" pitchFamily="18" charset="0"/>
              </a:rPr>
              <a:t>Incremental model</a:t>
            </a:r>
            <a:r>
              <a:rPr lang="en-US" altLang="en-US" sz="1600">
                <a:solidFill>
                  <a:srgbClr val="000000"/>
                </a:solidFill>
                <a:latin typeface="Times New Roman" panose="02020603050405020304" pitchFamily="18" charset="0"/>
              </a:rPr>
              <a:t> </a:t>
            </a:r>
          </a:p>
          <a:p>
            <a:pPr algn="just" eaLnBrk="1" hangingPunct="1">
              <a:lnSpc>
                <a:spcPct val="150000"/>
              </a:lnSpc>
              <a:spcBef>
                <a:spcPts val="600"/>
              </a:spcBef>
              <a:buFont typeface="Wingdings" panose="05000000000000000000" pitchFamily="2" charset="2"/>
              <a:buNone/>
            </a:pPr>
            <a:r>
              <a:rPr lang="en-US" altLang="en-US" sz="1600" b="1">
                <a:solidFill>
                  <a:srgbClr val="002060"/>
                </a:solidFill>
                <a:latin typeface="Palatino" pitchFamily="-128" charset="0"/>
              </a:rPr>
              <a:t>Rationale:</a:t>
            </a:r>
            <a:r>
              <a:rPr lang="en-US" altLang="en-US" sz="1600">
                <a:solidFill>
                  <a:srgbClr val="000000"/>
                </a:solidFill>
                <a:latin typeface="Palatino" pitchFamily="-128" charset="0"/>
              </a:rPr>
              <a:t> </a:t>
            </a:r>
            <a:r>
              <a:rPr lang="en-US" altLang="en-US" sz="1600">
                <a:solidFill>
                  <a:srgbClr val="002060"/>
                </a:solidFill>
                <a:latin typeface="Times New Roman" panose="02020603050405020304" pitchFamily="18" charset="0"/>
              </a:rPr>
              <a:t>All the basic features of the website can be developed and deployed as Iteration 1, so that customers can start using the website. Subsequent evolving requirements can be handled in other iteration phases, as and when the features are freezed.</a:t>
            </a:r>
          </a:p>
        </p:txBody>
      </p:sp>
    </p:spTree>
    <p:extLst>
      <p:ext uri="{BB962C8B-B14F-4D97-AF65-F5344CB8AC3E}">
        <p14:creationId xmlns:p14="http://schemas.microsoft.com/office/powerpoint/2010/main" val="6840748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83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783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78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609600" y="682625"/>
            <a:ext cx="3492500"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eaLnBrk="1" hangingPunct="1">
              <a:spcAft>
                <a:spcPts val="600"/>
              </a:spcAft>
            </a:pPr>
            <a:r>
              <a:rPr lang="en-US" altLang="en-US" sz="3200" b="1" smtClean="0">
                <a:ln>
                  <a:noFill/>
                </a:ln>
                <a:solidFill>
                  <a:srgbClr val="002060"/>
                </a:solidFill>
              </a:rPr>
              <a:t>CASE STUDIES…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870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3BFA47C-9B61-42FD-9915-9F4F75051ACD}" type="slidenum">
              <a:rPr lang="en-US" altLang="en-US" sz="900" smtClean="0">
                <a:solidFill>
                  <a:schemeClr val="accent1"/>
                </a:solidFill>
              </a:rPr>
              <a:pPr/>
              <a:t>43</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8704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2" name="Rectangle 5"/>
          <p:cNvSpPr>
            <a:spLocks noChangeArrowheads="1"/>
          </p:cNvSpPr>
          <p:nvPr/>
        </p:nvSpPr>
        <p:spPr bwMode="auto">
          <a:xfrm>
            <a:off x="762000" y="1617663"/>
            <a:ext cx="8077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eaLnBrk="1" hangingPunct="1">
              <a:lnSpc>
                <a:spcPct val="150000"/>
              </a:lnSpc>
              <a:spcBef>
                <a:spcPts val="600"/>
              </a:spcBef>
              <a:buFont typeface="Wingdings" panose="05000000000000000000" pitchFamily="2" charset="2"/>
              <a:buNone/>
            </a:pPr>
            <a:r>
              <a:rPr lang="en-US" altLang="en-US" sz="1600" b="1">
                <a:solidFill>
                  <a:srgbClr val="002060"/>
                </a:solidFill>
                <a:latin typeface="Palatino" pitchFamily="-128" charset="0"/>
              </a:rPr>
              <a:t>Case 3:</a:t>
            </a:r>
            <a:r>
              <a:rPr lang="en-US" altLang="en-US" sz="1600">
                <a:solidFill>
                  <a:srgbClr val="000000"/>
                </a:solidFill>
                <a:latin typeface="Palatino" pitchFamily="-128" charset="0"/>
              </a:rPr>
              <a:t> </a:t>
            </a:r>
            <a:r>
              <a:rPr lang="en-US" altLang="en-US" sz="1600">
                <a:solidFill>
                  <a:srgbClr val="002060"/>
                </a:solidFill>
                <a:latin typeface="Times New Roman" panose="02020603050405020304" pitchFamily="18" charset="0"/>
                <a:cs typeface="Times New Roman" panose="02020603050405020304" pitchFamily="18" charset="0"/>
              </a:rPr>
              <a:t>A Company Y which is a manufacturer of medical equipments’ wants to model a three-dimensional visualization of anatomical part, which improves the quality of preoperative planning and assists in the selection of optimal surgical approach for prosthetic implants. What process model is right for this requirement? </a:t>
            </a:r>
          </a:p>
          <a:p>
            <a:pPr algn="just" eaLnBrk="1" hangingPunct="1">
              <a:lnSpc>
                <a:spcPct val="150000"/>
              </a:lnSpc>
              <a:spcBef>
                <a:spcPts val="600"/>
              </a:spcBef>
              <a:buFont typeface="Wingdings" panose="05000000000000000000" pitchFamily="2" charset="2"/>
              <a:buNone/>
            </a:pPr>
            <a:r>
              <a:rPr lang="en-US" altLang="en-US" sz="1600" b="1">
                <a:solidFill>
                  <a:srgbClr val="002060"/>
                </a:solidFill>
                <a:latin typeface="Palatino" pitchFamily="-128" charset="0"/>
              </a:rPr>
              <a:t>Best fit model</a:t>
            </a:r>
            <a:r>
              <a:rPr lang="en-US" altLang="en-US" sz="1600" b="1">
                <a:solidFill>
                  <a:srgbClr val="002060"/>
                </a:solidFill>
                <a:latin typeface="Times New Roman" panose="02020603050405020304" pitchFamily="18" charset="0"/>
              </a:rPr>
              <a:t>:</a:t>
            </a:r>
            <a:r>
              <a:rPr lang="en-US" altLang="en-US" sz="1600">
                <a:solidFill>
                  <a:srgbClr val="000000"/>
                </a:solidFill>
                <a:latin typeface="Times New Roman" panose="02020603050405020304" pitchFamily="18" charset="0"/>
              </a:rPr>
              <a:t> </a:t>
            </a:r>
            <a:r>
              <a:rPr lang="en-US" altLang="en-US" sz="1600" b="1">
                <a:solidFill>
                  <a:srgbClr val="FF0000"/>
                </a:solidFill>
                <a:latin typeface="Times New Roman" panose="02020603050405020304" pitchFamily="18" charset="0"/>
              </a:rPr>
              <a:t>Evolutionary Model - Prototyping</a:t>
            </a:r>
            <a:endParaRPr lang="en-US" altLang="en-US" sz="1600">
              <a:solidFill>
                <a:srgbClr val="000000"/>
              </a:solidFill>
              <a:latin typeface="Times New Roman" panose="02020603050405020304" pitchFamily="18" charset="0"/>
            </a:endParaRPr>
          </a:p>
          <a:p>
            <a:pPr algn="just" eaLnBrk="1" hangingPunct="1">
              <a:lnSpc>
                <a:spcPct val="150000"/>
              </a:lnSpc>
              <a:spcBef>
                <a:spcPts val="600"/>
              </a:spcBef>
              <a:buFont typeface="Wingdings" panose="05000000000000000000" pitchFamily="2" charset="2"/>
              <a:buNone/>
            </a:pPr>
            <a:r>
              <a:rPr lang="en-US" altLang="en-US" sz="1600" b="1">
                <a:solidFill>
                  <a:srgbClr val="002060"/>
                </a:solidFill>
                <a:latin typeface="Palatino" pitchFamily="-128" charset="0"/>
              </a:rPr>
              <a:t>Rationale: </a:t>
            </a:r>
            <a:r>
              <a:rPr lang="en-US" altLang="en-US" sz="1600">
                <a:solidFill>
                  <a:srgbClr val="002060"/>
                </a:solidFill>
                <a:latin typeface="Times New Roman" panose="02020603050405020304" pitchFamily="18" charset="0"/>
              </a:rPr>
              <a:t>A </a:t>
            </a:r>
            <a:r>
              <a:rPr lang="en-US" altLang="en-US" sz="1600" b="1">
                <a:solidFill>
                  <a:srgbClr val="C00000"/>
                </a:solidFill>
                <a:latin typeface="Times New Roman" panose="02020603050405020304" pitchFamily="18" charset="0"/>
              </a:rPr>
              <a:t>3D prototype</a:t>
            </a:r>
            <a:r>
              <a:rPr lang="en-US" altLang="en-US" sz="1600">
                <a:solidFill>
                  <a:srgbClr val="002060"/>
                </a:solidFill>
                <a:latin typeface="Times New Roman" panose="02020603050405020304" pitchFamily="18" charset="0"/>
              </a:rPr>
              <a:t> of </a:t>
            </a:r>
            <a:r>
              <a:rPr lang="en-US" altLang="en-US" sz="1600" b="1">
                <a:solidFill>
                  <a:srgbClr val="C00000"/>
                </a:solidFill>
                <a:latin typeface="Times New Roman" panose="02020603050405020304" pitchFamily="18" charset="0"/>
              </a:rPr>
              <a:t>any</a:t>
            </a:r>
            <a:r>
              <a:rPr lang="en-US" altLang="en-US" sz="1600">
                <a:solidFill>
                  <a:srgbClr val="C00000"/>
                </a:solidFill>
                <a:latin typeface="Times New Roman" panose="02020603050405020304" pitchFamily="18" charset="0"/>
              </a:rPr>
              <a:t> </a:t>
            </a:r>
            <a:r>
              <a:rPr lang="en-US" altLang="en-US" sz="1600" b="1">
                <a:solidFill>
                  <a:srgbClr val="C00000"/>
                </a:solidFill>
                <a:latin typeface="Times New Roman" panose="02020603050405020304" pitchFamily="18" charset="0"/>
              </a:rPr>
              <a:t>anatomical part</a:t>
            </a:r>
            <a:r>
              <a:rPr lang="en-US" altLang="en-US" sz="1600">
                <a:solidFill>
                  <a:srgbClr val="002060"/>
                </a:solidFill>
                <a:latin typeface="Times New Roman" panose="02020603050405020304" pitchFamily="18" charset="0"/>
              </a:rPr>
              <a:t> can be developed based on the requirements and examined. Once the 3D prototype is approved, the system can be developed to incorporate other anatomical parts. </a:t>
            </a:r>
          </a:p>
        </p:txBody>
      </p:sp>
    </p:spTree>
    <p:extLst>
      <p:ext uri="{BB962C8B-B14F-4D97-AF65-F5344CB8AC3E}">
        <p14:creationId xmlns:p14="http://schemas.microsoft.com/office/powerpoint/2010/main" val="826110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8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988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98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5"/>
          <p:cNvSpPr>
            <a:spLocks noGrp="1"/>
          </p:cNvSpPr>
          <p:nvPr>
            <p:ph type="title"/>
          </p:nvPr>
        </p:nvSpPr>
        <p:spPr>
          <a:xfrm>
            <a:off x="982663" y="457200"/>
            <a:ext cx="7704137" cy="1981200"/>
          </a:xfrm>
        </p:spPr>
        <p:txBody>
          <a:bodyPr/>
          <a:lstStyle/>
          <a:p>
            <a:pPr eaLnBrk="1" hangingPunct="1"/>
            <a:r>
              <a:rPr lang="en-US" altLang="en-US" b="1" smtClean="0">
                <a:ln>
                  <a:noFill/>
                </a:ln>
                <a:solidFill>
                  <a:srgbClr val="002060"/>
                </a:solidFill>
              </a:rPr>
              <a:t>II. Software Development Life Cycle(SDLC)</a:t>
            </a:r>
          </a:p>
        </p:txBody>
      </p:sp>
      <p:sp>
        <p:nvSpPr>
          <p:cNvPr id="13315" name="Content Placeholder 2"/>
          <p:cNvSpPr>
            <a:spLocks noGrp="1"/>
          </p:cNvSpPr>
          <p:nvPr>
            <p:ph idx="1"/>
          </p:nvPr>
        </p:nvSpPr>
        <p:spPr>
          <a:xfrm>
            <a:off x="609600" y="2160588"/>
            <a:ext cx="7924800" cy="3881437"/>
          </a:xfrm>
        </p:spPr>
        <p:txBody>
          <a:bodyPr anchor="t"/>
          <a:lstStyle/>
          <a:p>
            <a:pPr algn="just" eaLnBrk="1" hangingPunct="1"/>
            <a:r>
              <a:rPr lang="en-US" altLang="en-US" sz="2000" smtClean="0">
                <a:solidFill>
                  <a:srgbClr val="002060"/>
                </a:solidFill>
              </a:rPr>
              <a:t>Software Development Life Cycle (SDLC) is a process </a:t>
            </a:r>
            <a:r>
              <a:rPr lang="en-US" altLang="en-US" sz="2000" smtClean="0">
                <a:solidFill>
                  <a:srgbClr val="FF0000"/>
                </a:solidFill>
              </a:rPr>
              <a:t>used</a:t>
            </a:r>
            <a:r>
              <a:rPr lang="en-US" altLang="en-US" sz="2000" smtClean="0">
                <a:solidFill>
                  <a:srgbClr val="002060"/>
                </a:solidFill>
              </a:rPr>
              <a:t> by the </a:t>
            </a:r>
            <a:r>
              <a:rPr lang="en-US" altLang="en-US" sz="2000" smtClean="0">
                <a:solidFill>
                  <a:srgbClr val="FF0000"/>
                </a:solidFill>
              </a:rPr>
              <a:t>software industry </a:t>
            </a:r>
            <a:r>
              <a:rPr lang="en-US" altLang="en-US" sz="2000" smtClean="0">
                <a:solidFill>
                  <a:srgbClr val="002060"/>
                </a:solidFill>
              </a:rPr>
              <a:t>to </a:t>
            </a:r>
            <a:r>
              <a:rPr lang="en-US" altLang="en-US" sz="2000" smtClean="0">
                <a:solidFill>
                  <a:srgbClr val="FF0000"/>
                </a:solidFill>
              </a:rPr>
              <a:t>design</a:t>
            </a:r>
            <a:r>
              <a:rPr lang="en-US" altLang="en-US" sz="2000" smtClean="0">
                <a:solidFill>
                  <a:srgbClr val="002060"/>
                </a:solidFill>
              </a:rPr>
              <a:t>, </a:t>
            </a:r>
            <a:r>
              <a:rPr lang="en-US" altLang="en-US" sz="2000" smtClean="0">
                <a:solidFill>
                  <a:srgbClr val="FF0000"/>
                </a:solidFill>
              </a:rPr>
              <a:t>develop</a:t>
            </a:r>
            <a:r>
              <a:rPr lang="en-US" altLang="en-US" sz="2000" smtClean="0">
                <a:solidFill>
                  <a:srgbClr val="002060"/>
                </a:solidFill>
              </a:rPr>
              <a:t> and </a:t>
            </a:r>
            <a:r>
              <a:rPr lang="en-US" altLang="en-US" sz="2000" smtClean="0">
                <a:solidFill>
                  <a:srgbClr val="FF0000"/>
                </a:solidFill>
              </a:rPr>
              <a:t>test high quality software's</a:t>
            </a:r>
            <a:r>
              <a:rPr lang="en-US" altLang="en-US" sz="2000" smtClean="0">
                <a:solidFill>
                  <a:srgbClr val="002060"/>
                </a:solidFill>
              </a:rPr>
              <a:t>. </a:t>
            </a:r>
          </a:p>
          <a:p>
            <a:pPr algn="just" eaLnBrk="1" hangingPunct="1"/>
            <a:endParaRPr lang="en-US" altLang="en-US" sz="2000" smtClean="0">
              <a:solidFill>
                <a:srgbClr val="002060"/>
              </a:solidFill>
            </a:endParaRPr>
          </a:p>
          <a:p>
            <a:pPr algn="just" eaLnBrk="1" hangingPunct="1"/>
            <a:r>
              <a:rPr lang="en-US" altLang="en-US" sz="2000" smtClean="0">
                <a:solidFill>
                  <a:srgbClr val="002060"/>
                </a:solidFill>
              </a:rPr>
              <a:t>The </a:t>
            </a:r>
            <a:r>
              <a:rPr lang="en-US" altLang="en-US" sz="2000" smtClean="0">
                <a:solidFill>
                  <a:srgbClr val="FF0000"/>
                </a:solidFill>
              </a:rPr>
              <a:t>SDLC aims </a:t>
            </a:r>
            <a:r>
              <a:rPr lang="en-US" altLang="en-US" sz="2000" smtClean="0">
                <a:solidFill>
                  <a:srgbClr val="002060"/>
                </a:solidFill>
              </a:rPr>
              <a:t>to </a:t>
            </a:r>
            <a:r>
              <a:rPr lang="en-US" altLang="en-US" sz="2000" smtClean="0">
                <a:solidFill>
                  <a:srgbClr val="FF0000"/>
                </a:solidFill>
              </a:rPr>
              <a:t>produce a high-quality software </a:t>
            </a:r>
            <a:r>
              <a:rPr lang="en-US" altLang="en-US" sz="2000" smtClean="0">
                <a:solidFill>
                  <a:srgbClr val="002060"/>
                </a:solidFill>
              </a:rPr>
              <a:t>that </a:t>
            </a:r>
            <a:r>
              <a:rPr lang="en-US" altLang="en-US" sz="2000" smtClean="0">
                <a:solidFill>
                  <a:srgbClr val="FF0000"/>
                </a:solidFill>
              </a:rPr>
              <a:t>meets or exceeds customer expectations</a:t>
            </a:r>
            <a:r>
              <a:rPr lang="en-US" altLang="en-US" sz="2000" smtClean="0">
                <a:solidFill>
                  <a:srgbClr val="002060"/>
                </a:solidFill>
              </a:rPr>
              <a:t>, reaches completion within times and cost estimates.</a:t>
            </a:r>
          </a:p>
          <a:p>
            <a:pPr algn="just" eaLnBrk="1" hangingPunct="1"/>
            <a:endParaRPr lang="en-US" altLang="en-US" sz="2000" smtClean="0">
              <a:solidFill>
                <a:srgbClr val="002060"/>
              </a:solidFill>
            </a:endParaRPr>
          </a:p>
          <a:p>
            <a:pPr algn="just" eaLnBrk="1" hangingPunct="1"/>
            <a:r>
              <a:rPr lang="en-US" altLang="en-US" sz="2000" smtClean="0">
                <a:solidFill>
                  <a:srgbClr val="002060"/>
                </a:solidFill>
              </a:rPr>
              <a:t>It is also called as </a:t>
            </a:r>
            <a:r>
              <a:rPr lang="en-US" altLang="en-US" sz="2000" smtClean="0">
                <a:solidFill>
                  <a:srgbClr val="FF0000"/>
                </a:solidFill>
              </a:rPr>
              <a:t>Software Development Process.</a:t>
            </a:r>
          </a:p>
          <a:p>
            <a:pPr eaLnBrk="1" hangingPunct="1"/>
            <a:endParaRPr lang="en-US" altLang="en-US" smtClean="0"/>
          </a:p>
        </p:txBody>
      </p:sp>
      <p:sp>
        <p:nvSpPr>
          <p:cNvPr id="4" name="Footer Placeholder 3"/>
          <p:cNvSpPr>
            <a:spLocks noGrp="1"/>
          </p:cNvSpPr>
          <p:nvPr>
            <p:ph type="ftr" sz="quarter" idx="11"/>
          </p:nvPr>
        </p:nvSpPr>
        <p:spPr/>
        <p:txBody>
          <a:bodyPr/>
          <a:lstStyle/>
          <a:p>
            <a:pPr>
              <a:defRPr/>
            </a:pPr>
            <a:r>
              <a:rPr lang="en-US"/>
              <a:t>Dept. of CSE, SOE, Presidency University</a:t>
            </a:r>
          </a:p>
        </p:txBody>
      </p:sp>
      <p:sp>
        <p:nvSpPr>
          <p:cNvPr id="1331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53ACE1B-7585-439E-8480-1043B0EFAFA3}" type="slidenum">
              <a:rPr lang="en-US" altLang="en-US" sz="900" smtClean="0">
                <a:solidFill>
                  <a:schemeClr val="accent1"/>
                </a:solidFill>
              </a:rPr>
              <a:pPr/>
              <a:t>5</a:t>
            </a:fld>
            <a:endParaRPr lang="en-US" altLang="en-US" sz="900" smtClean="0">
              <a:solidFill>
                <a:schemeClr val="accent1"/>
              </a:solidFill>
            </a:endParaRPr>
          </a:p>
        </p:txBody>
      </p:sp>
    </p:spTree>
    <p:extLst>
      <p:ext uri="{BB962C8B-B14F-4D97-AF65-F5344CB8AC3E}">
        <p14:creationId xmlns:p14="http://schemas.microsoft.com/office/powerpoint/2010/main" val="3756132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Content Placeholder 5" descr="Stages of SDLC"/>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0" y="1447800"/>
            <a:ext cx="5267325" cy="4029075"/>
          </a:xfrm>
        </p:spPr>
      </p:pic>
      <p:sp>
        <p:nvSpPr>
          <p:cNvPr id="4" name="Footer Placeholder 3"/>
          <p:cNvSpPr>
            <a:spLocks noGrp="1"/>
          </p:cNvSpPr>
          <p:nvPr>
            <p:ph type="ftr" sz="quarter" idx="11"/>
          </p:nvPr>
        </p:nvSpPr>
        <p:spPr/>
        <p:txBody>
          <a:bodyPr/>
          <a:lstStyle/>
          <a:p>
            <a:pPr>
              <a:defRPr/>
            </a:pPr>
            <a:r>
              <a:rPr lang="en-US"/>
              <a:t>Dept. of CSE, SOE, Presidency University</a:t>
            </a:r>
          </a:p>
        </p:txBody>
      </p:sp>
      <p:sp>
        <p:nvSpPr>
          <p:cNvPr id="1434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2839C79-C1FC-42CE-B2CA-2C6EBA73BDE4}" type="slidenum">
              <a:rPr lang="en-US" altLang="en-US" sz="900" smtClean="0">
                <a:solidFill>
                  <a:schemeClr val="accent1"/>
                </a:solidFill>
              </a:rPr>
              <a:pPr/>
              <a:t>6</a:t>
            </a:fld>
            <a:endParaRPr lang="en-US" altLang="en-US" sz="900" smtClean="0">
              <a:solidFill>
                <a:schemeClr val="accent1"/>
              </a:solidFill>
            </a:endParaRPr>
          </a:p>
        </p:txBody>
      </p:sp>
      <p:sp>
        <p:nvSpPr>
          <p:cNvPr id="14341" name="Rectangle 6"/>
          <p:cNvSpPr>
            <a:spLocks noChangeArrowheads="1"/>
          </p:cNvSpPr>
          <p:nvPr/>
        </p:nvSpPr>
        <p:spPr bwMode="auto">
          <a:xfrm>
            <a:off x="914400" y="466725"/>
            <a:ext cx="6400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solidFill>
                  <a:srgbClr val="002060"/>
                </a:solidFill>
                <a:latin typeface="Times New Roman" panose="02020603050405020304" pitchFamily="18" charset="0"/>
                <a:cs typeface="Times New Roman" panose="02020603050405020304" pitchFamily="18" charset="0"/>
              </a:rPr>
              <a:t>Software Development Life Cycle(SDLC)</a:t>
            </a:r>
            <a:endParaRPr lang="en-US" altLang="en-US"/>
          </a:p>
        </p:txBody>
      </p:sp>
    </p:spTree>
    <p:extLst>
      <p:ext uri="{BB962C8B-B14F-4D97-AF65-F5344CB8AC3E}">
        <p14:creationId xmlns:p14="http://schemas.microsoft.com/office/powerpoint/2010/main" val="1106649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09600" y="457200"/>
            <a:ext cx="8001000" cy="1473200"/>
          </a:xfrm>
        </p:spPr>
        <p:txBody>
          <a:bodyPr rtlCol="0">
            <a:normAutofit fontScale="90000"/>
          </a:bodyPr>
          <a:lstStyle/>
          <a:p>
            <a:pPr eaLnBrk="1" fontAlgn="auto" hangingPunct="1">
              <a:spcAft>
                <a:spcPts val="0"/>
              </a:spcAft>
              <a:defRPr/>
            </a:pPr>
            <a:r>
              <a:rPr lang="en-US" b="1" smtClean="0">
                <a:solidFill>
                  <a:srgbClr val="002060"/>
                </a:solidFill>
              </a:rPr>
              <a:t>LIFE CYCLE STAGES</a:t>
            </a:r>
            <a:r>
              <a:rPr lang="en-US" smtClean="0"/>
              <a:t>−</a:t>
            </a:r>
            <a:br>
              <a:rPr lang="en-US" smtClean="0"/>
            </a:br>
            <a:r>
              <a:rPr lang="en-US" smtClean="0"/>
              <a:t/>
            </a:r>
            <a:br>
              <a:rPr lang="en-US" smtClean="0"/>
            </a:br>
            <a:r>
              <a:rPr lang="en-US" smtClean="0"/>
              <a:t/>
            </a:r>
            <a:br>
              <a:rPr lang="en-US" smtClean="0"/>
            </a:br>
            <a:endParaRPr lang="en-US" smtClean="0"/>
          </a:p>
        </p:txBody>
      </p:sp>
      <p:sp>
        <p:nvSpPr>
          <p:cNvPr id="15363" name="Content Placeholder 2"/>
          <p:cNvSpPr>
            <a:spLocks noGrp="1"/>
          </p:cNvSpPr>
          <p:nvPr>
            <p:ph idx="1"/>
          </p:nvPr>
        </p:nvSpPr>
        <p:spPr>
          <a:xfrm>
            <a:off x="609600" y="2160588"/>
            <a:ext cx="7772400" cy="3881437"/>
          </a:xfrm>
        </p:spPr>
        <p:txBody>
          <a:bodyPr anchor="t"/>
          <a:lstStyle/>
          <a:p>
            <a:pPr eaLnBrk="1" hangingPunct="1"/>
            <a:r>
              <a:rPr lang="en-US" altLang="en-US" sz="2500" smtClean="0">
                <a:solidFill>
                  <a:srgbClr val="002060"/>
                </a:solidFill>
              </a:rPr>
              <a:t>Stage 1: Planning and Requirement Analysis</a:t>
            </a:r>
          </a:p>
          <a:p>
            <a:pPr eaLnBrk="1" hangingPunct="1"/>
            <a:r>
              <a:rPr lang="en-US" altLang="en-US" sz="2500" smtClean="0">
                <a:solidFill>
                  <a:srgbClr val="002060"/>
                </a:solidFill>
              </a:rPr>
              <a:t>Stage 2: Defining Requirements</a:t>
            </a:r>
          </a:p>
          <a:p>
            <a:pPr eaLnBrk="1" hangingPunct="1"/>
            <a:r>
              <a:rPr lang="en-US" altLang="en-US" sz="2500" smtClean="0">
                <a:solidFill>
                  <a:srgbClr val="002060"/>
                </a:solidFill>
              </a:rPr>
              <a:t>Stage 3: Designing the Product Architecture</a:t>
            </a:r>
          </a:p>
          <a:p>
            <a:pPr eaLnBrk="1" hangingPunct="1"/>
            <a:r>
              <a:rPr lang="en-US" altLang="en-US" sz="2500" smtClean="0">
                <a:solidFill>
                  <a:srgbClr val="002060"/>
                </a:solidFill>
              </a:rPr>
              <a:t>Stage 4: Building or Developing the Product</a:t>
            </a:r>
          </a:p>
          <a:p>
            <a:pPr eaLnBrk="1" hangingPunct="1"/>
            <a:r>
              <a:rPr lang="en-US" altLang="en-US" sz="2500" smtClean="0">
                <a:solidFill>
                  <a:srgbClr val="002060"/>
                </a:solidFill>
              </a:rPr>
              <a:t>Stage 5: Testing the Product</a:t>
            </a:r>
          </a:p>
          <a:p>
            <a:pPr eaLnBrk="1" hangingPunct="1"/>
            <a:r>
              <a:rPr lang="en-US" altLang="en-US" sz="2500" smtClean="0">
                <a:solidFill>
                  <a:srgbClr val="002060"/>
                </a:solidFill>
              </a:rPr>
              <a:t>Stage 6: Deployment in the Market and Maintenance</a:t>
            </a:r>
          </a:p>
          <a:p>
            <a:pPr eaLnBrk="1" hangingPunct="1"/>
            <a:endParaRPr lang="en-US" altLang="en-US" smtClean="0"/>
          </a:p>
        </p:txBody>
      </p:sp>
      <p:sp>
        <p:nvSpPr>
          <p:cNvPr id="4" name="Footer Placeholder 3"/>
          <p:cNvSpPr>
            <a:spLocks noGrp="1"/>
          </p:cNvSpPr>
          <p:nvPr>
            <p:ph type="ftr" sz="quarter" idx="11"/>
          </p:nvPr>
        </p:nvSpPr>
        <p:spPr/>
        <p:txBody>
          <a:bodyPr/>
          <a:lstStyle/>
          <a:p>
            <a:pPr>
              <a:defRPr/>
            </a:pPr>
            <a:r>
              <a:rPr lang="en-US"/>
              <a:t>Dept. of CSE, SOE, Presidency University</a:t>
            </a:r>
          </a:p>
        </p:txBody>
      </p:sp>
      <p:sp>
        <p:nvSpPr>
          <p:cNvPr id="1536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47B03A9-588F-46FB-832C-D71D0C68C9CC}" type="slidenum">
              <a:rPr lang="en-US" altLang="en-US" sz="900" smtClean="0">
                <a:solidFill>
                  <a:schemeClr val="accent1"/>
                </a:solidFill>
              </a:rPr>
              <a:pPr/>
              <a:t>7</a:t>
            </a:fld>
            <a:endParaRPr lang="en-US" altLang="en-US" sz="900" smtClean="0">
              <a:solidFill>
                <a:schemeClr val="accent1"/>
              </a:solidFill>
            </a:endParaRPr>
          </a:p>
        </p:txBody>
      </p:sp>
    </p:spTree>
    <p:extLst>
      <p:ext uri="{BB962C8B-B14F-4D97-AF65-F5344CB8AC3E}">
        <p14:creationId xmlns:p14="http://schemas.microsoft.com/office/powerpoint/2010/main" val="4205640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982663" y="457200"/>
            <a:ext cx="7704137" cy="1981200"/>
          </a:xfrm>
        </p:spPr>
        <p:txBody>
          <a:bodyPr/>
          <a:lstStyle/>
          <a:p>
            <a:pPr eaLnBrk="1" hangingPunct="1"/>
            <a:r>
              <a:rPr lang="en-US" altLang="en-US" b="1" smtClean="0">
                <a:ln>
                  <a:noFill/>
                </a:ln>
                <a:solidFill>
                  <a:srgbClr val="002060"/>
                </a:solidFill>
              </a:rPr>
              <a:t>SDLC models followed in the industry</a:t>
            </a:r>
          </a:p>
        </p:txBody>
      </p:sp>
      <p:sp>
        <p:nvSpPr>
          <p:cNvPr id="16387" name="Content Placeholder 2"/>
          <p:cNvSpPr>
            <a:spLocks noGrp="1"/>
          </p:cNvSpPr>
          <p:nvPr>
            <p:ph idx="1"/>
          </p:nvPr>
        </p:nvSpPr>
        <p:spPr>
          <a:xfrm>
            <a:off x="609600" y="2160588"/>
            <a:ext cx="7391400" cy="3881437"/>
          </a:xfrm>
        </p:spPr>
        <p:txBody>
          <a:bodyPr anchor="t"/>
          <a:lstStyle/>
          <a:p>
            <a:pPr algn="just" eaLnBrk="1" hangingPunct="1"/>
            <a:r>
              <a:rPr lang="en-US" altLang="en-US" sz="2200" smtClean="0">
                <a:solidFill>
                  <a:srgbClr val="002060"/>
                </a:solidFill>
              </a:rPr>
              <a:t>Waterfall Model</a:t>
            </a:r>
          </a:p>
          <a:p>
            <a:pPr algn="just" eaLnBrk="1" hangingPunct="1"/>
            <a:r>
              <a:rPr lang="en-US" altLang="en-US" sz="2200" smtClean="0">
                <a:solidFill>
                  <a:srgbClr val="002060"/>
                </a:solidFill>
              </a:rPr>
              <a:t>Iterative Model</a:t>
            </a:r>
          </a:p>
          <a:p>
            <a:pPr algn="just" eaLnBrk="1" hangingPunct="1"/>
            <a:r>
              <a:rPr lang="en-US" altLang="en-US" sz="2200" smtClean="0">
                <a:solidFill>
                  <a:srgbClr val="002060"/>
                </a:solidFill>
              </a:rPr>
              <a:t>Spiral Model</a:t>
            </a:r>
          </a:p>
          <a:p>
            <a:pPr algn="just" eaLnBrk="1" hangingPunct="1"/>
            <a:r>
              <a:rPr lang="en-US" altLang="en-US" sz="2200" smtClean="0">
                <a:solidFill>
                  <a:srgbClr val="002060"/>
                </a:solidFill>
              </a:rPr>
              <a:t>V-Model</a:t>
            </a:r>
          </a:p>
          <a:p>
            <a:pPr algn="just" eaLnBrk="1" hangingPunct="1"/>
            <a:r>
              <a:rPr lang="en-US" altLang="en-US" sz="2200" smtClean="0">
                <a:solidFill>
                  <a:srgbClr val="002060"/>
                </a:solidFill>
              </a:rPr>
              <a:t>Big Bang Model</a:t>
            </a:r>
          </a:p>
          <a:p>
            <a:pPr algn="just" eaLnBrk="1" hangingPunct="1"/>
            <a:endParaRPr lang="en-US" altLang="en-US" smtClean="0"/>
          </a:p>
        </p:txBody>
      </p:sp>
      <p:sp>
        <p:nvSpPr>
          <p:cNvPr id="4" name="Footer Placeholder 3"/>
          <p:cNvSpPr>
            <a:spLocks noGrp="1"/>
          </p:cNvSpPr>
          <p:nvPr>
            <p:ph type="ftr" sz="quarter" idx="11"/>
          </p:nvPr>
        </p:nvSpPr>
        <p:spPr/>
        <p:txBody>
          <a:bodyPr/>
          <a:lstStyle/>
          <a:p>
            <a:pPr>
              <a:defRPr/>
            </a:pPr>
            <a:r>
              <a:rPr lang="en-US"/>
              <a:t>Dept. of CSE, SOE, Presidency University</a:t>
            </a:r>
          </a:p>
        </p:txBody>
      </p:sp>
      <p:sp>
        <p:nvSpPr>
          <p:cNvPr id="1638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9CCFE32-2132-4C80-AA96-60A46A2E9210}" type="slidenum">
              <a:rPr lang="en-US" altLang="en-US" sz="900" smtClean="0">
                <a:solidFill>
                  <a:schemeClr val="accent1"/>
                </a:solidFill>
              </a:rPr>
              <a:pPr/>
              <a:t>8</a:t>
            </a:fld>
            <a:endParaRPr lang="en-US" altLang="en-US" sz="900" smtClean="0">
              <a:solidFill>
                <a:schemeClr val="accent1"/>
              </a:solidFill>
            </a:endParaRPr>
          </a:p>
        </p:txBody>
      </p:sp>
    </p:spTree>
    <p:extLst>
      <p:ext uri="{BB962C8B-B14F-4D97-AF65-F5344CB8AC3E}">
        <p14:creationId xmlns:p14="http://schemas.microsoft.com/office/powerpoint/2010/main" val="3285041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81025" y="436563"/>
            <a:ext cx="8562975" cy="668337"/>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r>
              <a:rPr lang="en-US" altLang="en-US" b="1" smtClean="0">
                <a:ln>
                  <a:noFill/>
                </a:ln>
                <a:solidFill>
                  <a:srgbClr val="002060"/>
                </a:solidFill>
              </a:rPr>
              <a:t>III. What is Software Process Model</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174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D15F830-9131-455B-BC6C-D3ED7D13824F}" type="slidenum">
              <a:rPr lang="en-US" altLang="en-US" sz="900" smtClean="0">
                <a:solidFill>
                  <a:schemeClr val="accent1"/>
                </a:solidFill>
              </a:rPr>
              <a:pPr/>
              <a:t>9</a:t>
            </a:fld>
            <a:endParaRPr lang="en-US" alt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295" name="Text Box 36"/>
          <p:cNvSpPr txBox="1">
            <a:spLocks noChangeArrowheads="1"/>
          </p:cNvSpPr>
          <p:nvPr/>
        </p:nvSpPr>
        <p:spPr bwMode="auto">
          <a:xfrm>
            <a:off x="712787" y="911227"/>
            <a:ext cx="7377113"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just" eaLnBrk="1" hangingPunct="1">
              <a:lnSpc>
                <a:spcPct val="150000"/>
              </a:lnSpc>
              <a:defRPr/>
            </a:pPr>
            <a:r>
              <a:rPr lang="en-US" sz="2000" b="1" dirty="0" smtClean="0">
                <a:solidFill>
                  <a:srgbClr val="C00000"/>
                </a:solidFill>
                <a:latin typeface="Times New Roman" panose="02020603050405020304" pitchFamily="18" charset="0"/>
                <a:cs typeface="Times New Roman" panose="02020603050405020304" pitchFamily="18" charset="0"/>
              </a:rPr>
              <a:t>What</a:t>
            </a:r>
            <a:r>
              <a:rPr lang="en-US" sz="2000" dirty="0" smtClean="0">
                <a:solidFill>
                  <a:srgbClr val="002060"/>
                </a:solidFill>
                <a:latin typeface="Times New Roman" panose="02020603050405020304" pitchFamily="18" charset="0"/>
                <a:cs typeface="Times New Roman" panose="02020603050405020304" pitchFamily="18" charset="0"/>
              </a:rPr>
              <a:t>: Go through a series of predictable steps - a </a:t>
            </a:r>
            <a:r>
              <a:rPr lang="en-US" sz="2000" b="1" dirty="0" smtClean="0">
                <a:solidFill>
                  <a:srgbClr val="C00000"/>
                </a:solidFill>
                <a:latin typeface="Times New Roman" panose="02020603050405020304" pitchFamily="18" charset="0"/>
                <a:cs typeface="Times New Roman" panose="02020603050405020304" pitchFamily="18" charset="0"/>
              </a:rPr>
              <a:t>road map</a:t>
            </a:r>
            <a:r>
              <a:rPr lang="en-US" sz="2000" dirty="0" smtClean="0">
                <a:solidFill>
                  <a:srgbClr val="002060"/>
                </a:solidFill>
                <a:latin typeface="Times New Roman" panose="02020603050405020304" pitchFamily="18" charset="0"/>
                <a:cs typeface="Times New Roman" panose="02020603050405020304" pitchFamily="18" charset="0"/>
              </a:rPr>
              <a:t> that helps you create a timely, high-quality results. </a:t>
            </a:r>
          </a:p>
          <a:p>
            <a:pPr algn="just" eaLnBrk="1" hangingPunct="1">
              <a:lnSpc>
                <a:spcPct val="150000"/>
              </a:lnSpc>
              <a:defRPr/>
            </a:pPr>
            <a:r>
              <a:rPr lang="en-US" sz="2000" b="1" dirty="0" smtClean="0">
                <a:solidFill>
                  <a:srgbClr val="C00000"/>
                </a:solidFill>
                <a:latin typeface="Times New Roman" panose="02020603050405020304" pitchFamily="18" charset="0"/>
                <a:cs typeface="Times New Roman" panose="02020603050405020304" pitchFamily="18" charset="0"/>
              </a:rPr>
              <a:t>Who</a:t>
            </a:r>
            <a:r>
              <a:rPr lang="en-US" sz="2000" dirty="0" smtClean="0">
                <a:solidFill>
                  <a:srgbClr val="002060"/>
                </a:solidFill>
                <a:latin typeface="Times New Roman" panose="02020603050405020304" pitchFamily="18" charset="0"/>
                <a:cs typeface="Times New Roman" panose="02020603050405020304" pitchFamily="18" charset="0"/>
              </a:rPr>
              <a:t>: Software engineers and their managers, clients also. People adapt the process to their needs and follow it. </a:t>
            </a:r>
          </a:p>
          <a:p>
            <a:pPr algn="just" eaLnBrk="1" hangingPunct="1">
              <a:lnSpc>
                <a:spcPct val="150000"/>
              </a:lnSpc>
              <a:defRPr/>
            </a:pPr>
            <a:r>
              <a:rPr lang="en-US" sz="2000" b="1" dirty="0" smtClean="0">
                <a:solidFill>
                  <a:srgbClr val="C00000"/>
                </a:solidFill>
                <a:latin typeface="Times New Roman" panose="02020603050405020304" pitchFamily="18" charset="0"/>
                <a:cs typeface="Times New Roman" panose="02020603050405020304" pitchFamily="18" charset="0"/>
              </a:rPr>
              <a:t>Why</a:t>
            </a:r>
            <a:r>
              <a:rPr lang="en-US" sz="2000" dirty="0" smtClean="0">
                <a:solidFill>
                  <a:srgbClr val="002060"/>
                </a:solidFill>
                <a:latin typeface="Times New Roman" panose="02020603050405020304" pitchFamily="18" charset="0"/>
                <a:cs typeface="Times New Roman" panose="02020603050405020304" pitchFamily="18" charset="0"/>
              </a:rPr>
              <a:t>: Provides stability, control, and organization to an activity that can if left uncontrolled, become quite chaotic. However, modern software engineering approaches must be agile and </a:t>
            </a:r>
            <a:r>
              <a:rPr lang="en-US" sz="2000" b="1" dirty="0" smtClean="0">
                <a:solidFill>
                  <a:srgbClr val="C00000"/>
                </a:solidFill>
                <a:latin typeface="Times New Roman" panose="02020603050405020304" pitchFamily="18" charset="0"/>
                <a:cs typeface="Times New Roman" panose="02020603050405020304" pitchFamily="18" charset="0"/>
              </a:rPr>
              <a:t>demand ONLY </a:t>
            </a:r>
            <a:r>
              <a:rPr lang="en-US" sz="2000" dirty="0" smtClean="0">
                <a:solidFill>
                  <a:srgbClr val="002060"/>
                </a:solidFill>
                <a:latin typeface="Times New Roman" panose="02020603050405020304" pitchFamily="18" charset="0"/>
                <a:cs typeface="Times New Roman" panose="02020603050405020304" pitchFamily="18" charset="0"/>
              </a:rPr>
              <a:t>those activities, controls and work products that are appropriate. </a:t>
            </a:r>
          </a:p>
          <a:p>
            <a:pPr marL="0" indent="0">
              <a:lnSpc>
                <a:spcPct val="150000"/>
              </a:lnSpc>
              <a:spcBef>
                <a:spcPct val="0"/>
              </a:spcBef>
              <a:buClrTx/>
              <a:buSzTx/>
              <a:buFont typeface="Wingdings" panose="05000000000000000000" pitchFamily="2" charset="2"/>
              <a:buNone/>
              <a:defRPr/>
            </a:pPr>
            <a:endParaRPr lang="en-US" dirty="0" smtClean="0">
              <a:latin typeface="Palatino" pitchFamily="-128" charset="0"/>
            </a:endParaRPr>
          </a:p>
        </p:txBody>
      </p:sp>
      <p:pic>
        <p:nvPicPr>
          <p:cNvPr id="17418"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929154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8B5AD61E-EFE3-46CD-BB09-B9CB8FD715DA}" vid="{2146E19F-BDE7-4735-A695-7EF2D4734C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200D99626505468815249BBCE5CBE2" ma:contentTypeVersion="10" ma:contentTypeDescription="Create a new document." ma:contentTypeScope="" ma:versionID="530fa68265af1afd78c5f75de43d89ec">
  <xsd:schema xmlns:xsd="http://www.w3.org/2001/XMLSchema" xmlns:xs="http://www.w3.org/2001/XMLSchema" xmlns:p="http://schemas.microsoft.com/office/2006/metadata/properties" xmlns:ns2="b9ddce48-4927-49d3-9c8d-0a4b2e223357" xmlns:ns3="97366e1e-3f04-441e-b6c8-11d4a868ca9a" targetNamespace="http://schemas.microsoft.com/office/2006/metadata/properties" ma:root="true" ma:fieldsID="093de6fd644dc5749ef4e25b998f45ad" ns2:_="" ns3:_="">
    <xsd:import namespace="b9ddce48-4927-49d3-9c8d-0a4b2e223357"/>
    <xsd:import namespace="97366e1e-3f04-441e-b6c8-11d4a868ca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e48-4927-49d3-9c8d-0a4b2e2233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366e1e-3f04-441e-b6c8-11d4a868ca9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BCEAC5A-C0BF-4555-9207-6EA6980ED910}"/>
</file>

<file path=customXml/itemProps2.xml><?xml version="1.0" encoding="utf-8"?>
<ds:datastoreItem xmlns:ds="http://schemas.openxmlformats.org/officeDocument/2006/customXml" ds:itemID="{891F433B-9546-4D83-945D-40AD8C0361AE}"/>
</file>

<file path=customXml/itemProps3.xml><?xml version="1.0" encoding="utf-8"?>
<ds:datastoreItem xmlns:ds="http://schemas.openxmlformats.org/officeDocument/2006/customXml" ds:itemID="{429FF274-4949-47AD-888C-24C8548F282D}"/>
</file>

<file path=docProps/app.xml><?xml version="1.0" encoding="utf-8"?>
<Properties xmlns="http://schemas.openxmlformats.org/officeDocument/2006/extended-properties" xmlns:vt="http://schemas.openxmlformats.org/officeDocument/2006/docPropsVTypes">
  <Template>Theme1</Template>
  <TotalTime>1473</TotalTime>
  <Words>2920</Words>
  <Application>Microsoft Office PowerPoint</Application>
  <PresentationFormat>On-screen Show (4:3)</PresentationFormat>
  <Paragraphs>407</Paragraphs>
  <Slides>43</Slides>
  <Notes>39</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43</vt:i4>
      </vt:variant>
    </vt:vector>
  </HeadingPairs>
  <TitlesOfParts>
    <vt:vector size="59" baseType="lpstr">
      <vt:lpstr>ＭＳ Ｐゴシック</vt:lpstr>
      <vt:lpstr>MS PMincho</vt:lpstr>
      <vt:lpstr>Algerian</vt:lpstr>
      <vt:lpstr>Arial</vt:lpstr>
      <vt:lpstr>Arial Black</vt:lpstr>
      <vt:lpstr>Calibri</vt:lpstr>
      <vt:lpstr>Calibri Light</vt:lpstr>
      <vt:lpstr>Cambria</vt:lpstr>
      <vt:lpstr>Helvetica</vt:lpstr>
      <vt:lpstr>Impact</vt:lpstr>
      <vt:lpstr>inherit</vt:lpstr>
      <vt:lpstr>Palatino</vt:lpstr>
      <vt:lpstr>Times New Roman</vt:lpstr>
      <vt:lpstr>Wingdings</vt:lpstr>
      <vt:lpstr>Wingdings 3</vt:lpstr>
      <vt:lpstr>Theme1</vt:lpstr>
      <vt:lpstr>SOFTWARE ENGINEERING AND PROJECT MANAGEMENT  (CSE 227)</vt:lpstr>
      <vt:lpstr>              CHAPTER 2 Process Models  </vt:lpstr>
      <vt:lpstr>Chapter 2 - Contents</vt:lpstr>
      <vt:lpstr>I. What is Software Process</vt:lpstr>
      <vt:lpstr>II. Software Development Life Cycle(SDLC)</vt:lpstr>
      <vt:lpstr>PowerPoint Presentation</vt:lpstr>
      <vt:lpstr>LIFE CYCLE STAGES−   </vt:lpstr>
      <vt:lpstr>SDLC models followed in the industry</vt:lpstr>
      <vt:lpstr>III. What is Software Process Model</vt:lpstr>
      <vt:lpstr>What is Software Process Model</vt:lpstr>
      <vt:lpstr>IV. Generic Process Model</vt:lpstr>
      <vt:lpstr>Generic Process Model</vt:lpstr>
      <vt:lpstr>Process Flow in a Generic Process Model</vt:lpstr>
      <vt:lpstr>Process Flow in a Generic Process Model</vt:lpstr>
      <vt:lpstr>V. Identifying a Task Set</vt:lpstr>
      <vt:lpstr>Identifying a Task Set – Example 1</vt:lpstr>
      <vt:lpstr>Identifying a Task Set – Example 2</vt:lpstr>
      <vt:lpstr>Identifying a Task Set – Example 3</vt:lpstr>
      <vt:lpstr>VI. Prescriptive Models</vt:lpstr>
      <vt:lpstr>6.1. Waterfall Model</vt:lpstr>
      <vt:lpstr>       6.1. Waterfall Model</vt:lpstr>
      <vt:lpstr>       6.2. The V-Model </vt:lpstr>
      <vt:lpstr>       6.2. The V-Model </vt:lpstr>
      <vt:lpstr>       6.3. The Incremental Model</vt:lpstr>
      <vt:lpstr>       6.3. The Incremental Model</vt:lpstr>
      <vt:lpstr>       6.4. Evolutionary Models</vt:lpstr>
      <vt:lpstr>       6.4a. Evolutionary Models - Prototyping</vt:lpstr>
      <vt:lpstr>      6.4a. Evolutionary Models - Prototyping</vt:lpstr>
      <vt:lpstr>       6.4b. Evolutionary Models - Spiral</vt:lpstr>
      <vt:lpstr>       6.4b. Evolutionary Models - Spiral</vt:lpstr>
      <vt:lpstr>       Three Concerns of Evolutionary Models</vt:lpstr>
      <vt:lpstr>6.5. Concurrent Model</vt:lpstr>
      <vt:lpstr>6.5. Concurrent Model</vt:lpstr>
      <vt:lpstr>Other Process Models…</vt:lpstr>
      <vt:lpstr>7. The Unified Process (UP)</vt:lpstr>
      <vt:lpstr>UP Phases</vt:lpstr>
      <vt:lpstr>UP Work Products</vt:lpstr>
      <vt:lpstr>8. Personal Software Process (PSP)</vt:lpstr>
      <vt:lpstr>9. Team Software Process (TSP)</vt:lpstr>
      <vt:lpstr>Criteria for selecting the right process model</vt:lpstr>
      <vt:lpstr>CASE STUDIES…</vt:lpstr>
      <vt:lpstr>CASE STUDIES…</vt:lpstr>
      <vt:lpstr>CASE STUDIES…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103</cp:revision>
  <dcterms:created xsi:type="dcterms:W3CDTF">2016-07-09T03:52:32Z</dcterms:created>
  <dcterms:modified xsi:type="dcterms:W3CDTF">2021-08-18T10:17:13Z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0x010100E7200D99626505468815249BBCE5CBE2</vt:lpwstr>
  </property>
</Properties>
</file>