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404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005F5E8C-B044-43C6-B2F5-81446AEDAE8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6D8FC8E6-5ED4-4BB0-BF37-760C024F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08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F3FB75-0C0D-40C6-9D7D-80AA7EB02784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237153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522652-69C4-4204-8A2A-DFB955A051D7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2260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11D778-E145-4A06-B7F6-5E317B033DB3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4515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ACBB1C-5220-41DE-AFAA-0B978C0743A0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4834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C6CECA-4BFE-451E-B89E-B3596AF02CF5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0472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998E4E-386C-42D2-99BD-D6CFA874EE28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1792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14A126-387D-45C4-8B78-5DDFC3683A40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7253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5C2EC5-DD9F-444D-BAA8-5526434B5607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5474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8E9C1F-3302-49A5-AF72-92B456B08F51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5242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D7EB33-B6BD-4535-9F78-FAA80B31F1C7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8281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92B40C-9B21-40C5-AAE6-B4F44985AD25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399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0DE546-9A04-406C-8D9D-FE10581A1E5C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531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D2AB07-68D5-465C-9BE8-86E71FA0E250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0947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2CFBCD-1124-4C05-970C-FF45A2A99597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307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BE6D85-725B-482F-9947-B8867CF2ACD9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97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70DC1E-8850-4456-A378-0B666D1ED7C0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227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171A33-2759-4327-B459-43095CDBC263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527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6A0A6C-A4E8-4F9E-B8BD-949151249F0D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730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17775DA-164D-4A63-8F20-3A49A1039647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490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84C4C2-7C3F-4FA6-9570-840CA5CF386F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2644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2ED07A-74A0-45C1-8314-713AFC0F1E97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440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237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7085013" y="6381752"/>
            <a:ext cx="20574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875"/>
            <a:ext cx="7886700" cy="832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7"/>
            <a:ext cx="7886700" cy="3879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7061200" y="6429377"/>
            <a:ext cx="2057400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02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27317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9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7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88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8316913" cy="1320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300" b="1" dirty="0" smtClean="0">
                <a:solidFill>
                  <a:srgbClr val="002060"/>
                </a:solidFill>
              </a:rPr>
              <a:t>(Chapter 3)</a:t>
            </a:r>
            <a:br>
              <a:rPr lang="en-US" sz="5300" b="1" dirty="0" smtClean="0">
                <a:solidFill>
                  <a:srgbClr val="002060"/>
                </a:solidFill>
              </a:rPr>
            </a:br>
            <a:r>
              <a:rPr lang="en-US" sz="5300" b="1" dirty="0" smtClean="0">
                <a:solidFill>
                  <a:srgbClr val="002060"/>
                </a:solidFill>
              </a:rPr>
              <a:t>Agile Software Development</a:t>
            </a:r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/>
            </a:r>
            <a:b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</a:br>
            <a:endParaRPr lang="en-US" sz="4000" b="1" dirty="0" smtClean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717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Subtitle 2"/>
          <p:cNvSpPr txBox="1">
            <a:spLocks/>
          </p:cNvSpPr>
          <p:nvPr/>
        </p:nvSpPr>
        <p:spPr bwMode="auto">
          <a:xfrm>
            <a:off x="304800" y="4495800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Engineering, Presidency University</a:t>
            </a:r>
          </a:p>
        </p:txBody>
      </p:sp>
    </p:spTree>
    <p:extLst>
      <p:ext uri="{BB962C8B-B14F-4D97-AF65-F5344CB8AC3E}">
        <p14:creationId xmlns:p14="http://schemas.microsoft.com/office/powerpoint/2010/main" val="94813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522288"/>
            <a:ext cx="7372350" cy="15287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5. AGILE MODELS</a:t>
            </a:r>
            <a:b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</a:br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/>
            </a:r>
            <a:b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</a:br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5.1 Extreme Programming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DE069-DFD6-42B4-8FFB-64B12FB8C022}" type="slidenum">
              <a:rPr lang="en-US" altLang="en-US" sz="900">
                <a:solidFill>
                  <a:schemeClr val="accent1"/>
                </a:solidFill>
              </a:rPr>
              <a:pPr/>
              <a:t>10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22535" name="Text Box 36"/>
          <p:cNvSpPr txBox="1">
            <a:spLocks noChangeArrowheads="1"/>
          </p:cNvSpPr>
          <p:nvPr/>
        </p:nvSpPr>
        <p:spPr bwMode="auto">
          <a:xfrm>
            <a:off x="1066800" y="2119313"/>
            <a:ext cx="7124700" cy="342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defRPr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widely used agile process, originally proposed by Kent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Beck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 Planning</a:t>
            </a:r>
          </a:p>
          <a:p>
            <a:pPr lvl="1" algn="just">
              <a:defRPr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Begins with the creation of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“user stories”</a:t>
            </a:r>
          </a:p>
          <a:p>
            <a:pPr lvl="1" algn="just">
              <a:defRPr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team assesses each story and assigns a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lvl="1" algn="just">
              <a:defRPr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Stories are grouped to form a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 increment</a:t>
            </a:r>
          </a:p>
          <a:p>
            <a:pPr lvl="1" algn="just">
              <a:defRPr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made on delivery date</a:t>
            </a:r>
          </a:p>
          <a:p>
            <a:pPr lvl="1" algn="just">
              <a:defRPr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the first increment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“project velocity”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help define subsequent delivery dates for other increments</a:t>
            </a:r>
          </a:p>
        </p:txBody>
      </p:sp>
      <p:pic>
        <p:nvPicPr>
          <p:cNvPr id="256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843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481013"/>
            <a:ext cx="5865812" cy="54451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Extreme Programming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777685-BE15-4F14-8F8D-4AB85ABAE61A}" type="slidenum">
              <a:rPr lang="en-US" altLang="en-US" sz="900">
                <a:solidFill>
                  <a:schemeClr val="accent1"/>
                </a:solidFill>
              </a:rPr>
              <a:pPr/>
              <a:t>11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27657" name="Text Box 36"/>
          <p:cNvSpPr txBox="1">
            <a:spLocks noChangeArrowheads="1"/>
          </p:cNvSpPr>
          <p:nvPr/>
        </p:nvSpPr>
        <p:spPr bwMode="auto">
          <a:xfrm>
            <a:off x="625475" y="1531938"/>
            <a:ext cx="729932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1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 Design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Follows the </a:t>
            </a: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KISS principle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 the use of </a:t>
            </a: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 cards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difficult design problems, suggests the creation of </a:t>
            </a: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“spike solutions”</a:t>
            </a:r>
            <a:r>
              <a:rPr lang="en-US" altLang="en-US" sz="1600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design prototype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Encourages</a:t>
            </a:r>
            <a:r>
              <a:rPr lang="en-US" altLang="en-US" sz="1600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“refactoring” </a:t>
            </a:r>
            <a:r>
              <a:rPr lang="en-US" altLang="en-US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 iterative refinement of the internal program design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1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 Coding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Recommends the </a:t>
            </a: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a unit test </a:t>
            </a:r>
            <a:r>
              <a:rPr lang="en-US" altLang="en-US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user story </a:t>
            </a:r>
            <a:r>
              <a:rPr lang="en-US" altLang="en-US" sz="16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coding commences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Encourages</a:t>
            </a:r>
            <a:r>
              <a:rPr lang="en-US" altLang="en-US" sz="1600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“pair programming”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1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 Testing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1600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tests are executed daily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“Acceptance tests” </a:t>
            </a:r>
            <a:r>
              <a:rPr lang="en-US" altLang="en-US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defined by the customer and executed to assess customer visible functionality</a:t>
            </a:r>
          </a:p>
        </p:txBody>
      </p:sp>
      <p:pic>
        <p:nvPicPr>
          <p:cNvPr id="27658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78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546100"/>
            <a:ext cx="6872287" cy="5445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Extreme Programming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1A76C0-47F6-4238-9B5C-3F46FE323303}" type="slidenum">
              <a:rPr lang="en-US" altLang="en-US" sz="900">
                <a:solidFill>
                  <a:schemeClr val="accent1"/>
                </a:solidFill>
              </a:rPr>
              <a:pPr/>
              <a:t>12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pic>
        <p:nvPicPr>
          <p:cNvPr id="2970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66850"/>
            <a:ext cx="7010400" cy="408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07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644525"/>
            <a:ext cx="7534275" cy="482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2800" b="1" smtClean="0">
                <a:ln>
                  <a:noFill/>
                </a:ln>
                <a:solidFill>
                  <a:srgbClr val="002060"/>
                </a:solidFill>
              </a:rPr>
              <a:t>5.2. Adaptive Software Development (ASD)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248400"/>
            <a:ext cx="5486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9A2E3D-2F81-4FAB-8740-4A300257F4C5}" type="slidenum">
              <a:rPr lang="en-US" altLang="en-US" sz="900">
                <a:solidFill>
                  <a:schemeClr val="accent1"/>
                </a:solidFill>
              </a:rPr>
              <a:pPr/>
              <a:t>13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31753" name="Text Box 36"/>
          <p:cNvSpPr txBox="1">
            <a:spLocks noChangeArrowheads="1"/>
          </p:cNvSpPr>
          <p:nvPr/>
        </p:nvSpPr>
        <p:spPr bwMode="auto">
          <a:xfrm>
            <a:off x="1295400" y="2008188"/>
            <a:ext cx="7620000" cy="349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Originally proposed by Jim Highsmith for building complex software and systems.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Distinguishing features of ASD: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Mission-driven</a:t>
            </a:r>
            <a:r>
              <a:rPr lang="en-US" altLang="en-US" sz="2000">
                <a:latin typeface="Helvetica" panose="020B0604020202020204" pitchFamily="34" charset="0"/>
              </a:rPr>
              <a:t> 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planning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Component-based focus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Uses</a:t>
            </a:r>
            <a:r>
              <a:rPr lang="en-US" altLang="en-US" sz="2000">
                <a:latin typeface="Helvetica" panose="020B0604020202020204" pitchFamily="34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“time-boxing”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Explicit consideration of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risks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Emphasizes</a:t>
            </a:r>
            <a:r>
              <a:rPr lang="en-US" altLang="en-US" sz="2000">
                <a:latin typeface="Helvetica" panose="020B0604020202020204" pitchFamily="34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collaboration</a:t>
            </a:r>
            <a:r>
              <a:rPr lang="en-US" altLang="en-US" sz="2000">
                <a:latin typeface="Helvetica" panose="020B0604020202020204" pitchFamily="34" charset="0"/>
              </a:rPr>
              <a:t> 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for requirements gathering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Emphasizes</a:t>
            </a:r>
            <a:r>
              <a:rPr lang="en-US" altLang="en-US" sz="2000">
                <a:latin typeface="Helvetica" panose="020B0604020202020204" pitchFamily="34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“learning” 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throughout the process</a:t>
            </a:r>
          </a:p>
        </p:txBody>
      </p:sp>
      <p:pic>
        <p:nvPicPr>
          <p:cNvPr id="3175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34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579438"/>
            <a:ext cx="8054975" cy="54451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Adaptive Software Development (ASD)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E5FC34-291D-4C82-9511-2F1D0E55BCDC}" type="slidenum">
              <a:rPr lang="en-US" altLang="en-US" sz="900">
                <a:solidFill>
                  <a:schemeClr val="accent1"/>
                </a:solidFill>
              </a:rPr>
              <a:pPr/>
              <a:t>14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pic>
        <p:nvPicPr>
          <p:cNvPr id="3380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1625600"/>
            <a:ext cx="5983287" cy="409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76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481013"/>
            <a:ext cx="4197350" cy="54451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5.3. SCRUM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D034A2-FA46-4176-8253-A69FFE37B2AF}" type="slidenum">
              <a:rPr lang="en-US" altLang="en-US" sz="900">
                <a:solidFill>
                  <a:schemeClr val="accent1"/>
                </a:solidFill>
              </a:rPr>
              <a:pPr/>
              <a:t>15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35849" name="Text Box 36"/>
          <p:cNvSpPr txBox="1">
            <a:spLocks noChangeArrowheads="1"/>
          </p:cNvSpPr>
          <p:nvPr/>
        </p:nvSpPr>
        <p:spPr bwMode="auto">
          <a:xfrm>
            <a:off x="1271588" y="1503363"/>
            <a:ext cx="7124700" cy="424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Originally proposed by Schwaber and Beedle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Scrum—distinguishing features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work is partitioned into “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documentation are on-going 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product is constructed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occurs in “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sprints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is derived from a “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of existing requirements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 can be added to backlogs anytime, introducing changes to the system.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Meetings are very short 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sometimes conducted without chairs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demos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are delivered to the customer with the time-box allocated</a:t>
            </a:r>
          </a:p>
        </p:txBody>
      </p:sp>
      <p:pic>
        <p:nvPicPr>
          <p:cNvPr id="3585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83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584200"/>
            <a:ext cx="2747962" cy="5445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SCRUM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A8714A5-EA1A-4D42-B319-DC1B417DA410}" type="slidenum">
              <a:rPr lang="en-US" altLang="en-US" sz="900">
                <a:solidFill>
                  <a:schemeClr val="accent1"/>
                </a:solidFill>
              </a:rPr>
              <a:pPr/>
              <a:t>16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pic>
        <p:nvPicPr>
          <p:cNvPr id="3789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1454150"/>
            <a:ext cx="6400800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944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584200"/>
            <a:ext cx="7137400" cy="5445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5.4. Feature Driven Development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4D7E664-FE63-428E-8F25-C9012A94408A}" type="slidenum">
              <a:rPr lang="en-US" altLang="en-US" sz="900">
                <a:solidFill>
                  <a:schemeClr val="accent1"/>
                </a:solidFill>
              </a:rPr>
              <a:pPr/>
              <a:t>17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39945" name="Text Box 36"/>
          <p:cNvSpPr txBox="1">
            <a:spLocks noChangeArrowheads="1"/>
          </p:cNvSpPr>
          <p:nvPr/>
        </p:nvSpPr>
        <p:spPr bwMode="auto">
          <a:xfrm>
            <a:off x="1271588" y="1792288"/>
            <a:ext cx="7124700" cy="325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Originally proposed by Peter Coad et al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FDD - distinguishing features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Emphasis is on defining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“features”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>
                <a:solidFill>
                  <a:srgbClr val="F3FF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altLang="en-US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“is a client-valued function that can be implemented in two weeks or less.”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is a small block of deliverable functionality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a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template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&lt;action&gt; the &lt;result&gt; &lt;by | for | of | to&gt; a(n) &lt;object&gt;</a:t>
            </a:r>
            <a:endParaRPr lang="en-US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94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0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84200"/>
            <a:ext cx="7697787" cy="5445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5.4. Feature Driven Development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CF7068-2AEB-4FAF-BB3B-B2A6451ADB3B}" type="slidenum">
              <a:rPr lang="en-US" altLang="en-US" sz="900">
                <a:solidFill>
                  <a:schemeClr val="accent1"/>
                </a:solidFill>
              </a:rPr>
              <a:pPr/>
              <a:t>18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36871" name="Text Box 36"/>
          <p:cNvSpPr txBox="1">
            <a:spLocks noChangeArrowheads="1"/>
          </p:cNvSpPr>
          <p:nvPr/>
        </p:nvSpPr>
        <p:spPr bwMode="auto">
          <a:xfrm>
            <a:off x="914400" y="1881188"/>
            <a:ext cx="7124700" cy="334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a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template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&lt;action&gt; the &lt;result&gt; &lt;by | for | of | to&gt; a(n) &lt;object&gt;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 1: Add the Product to shopping cart</a:t>
            </a:r>
          </a:p>
          <a:p>
            <a:pPr marL="914400" lvl="2" indent="0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 2: Display the technical specifications of the product</a:t>
            </a:r>
          </a:p>
          <a:p>
            <a:pPr marL="914400" lvl="2" indent="0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 3: Store the shipping information for the customer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created and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“plan by feature”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conducted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construction merge in FDD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 smtClean="0">
              <a:solidFill>
                <a:schemeClr val="folHlink"/>
              </a:solidFill>
            </a:endParaRPr>
          </a:p>
        </p:txBody>
      </p:sp>
      <p:pic>
        <p:nvPicPr>
          <p:cNvPr id="4199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84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466725"/>
            <a:ext cx="7007225" cy="5429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Feature Driven Development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7B4FB2-0E6E-40E8-AB1A-174656F832F6}" type="slidenum">
              <a:rPr lang="en-US" altLang="en-US" sz="900">
                <a:solidFill>
                  <a:schemeClr val="accent1"/>
                </a:solidFill>
              </a:rPr>
              <a:pPr/>
              <a:t>19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pic>
        <p:nvPicPr>
          <p:cNvPr id="4404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981200"/>
            <a:ext cx="7991475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3" name="TextBox 1"/>
          <p:cNvSpPr txBox="1">
            <a:spLocks noChangeArrowheads="1"/>
          </p:cNvSpPr>
          <p:nvPr/>
        </p:nvSpPr>
        <p:spPr bwMode="auto">
          <a:xfrm>
            <a:off x="4114800" y="5438775"/>
            <a:ext cx="5375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walkthrough, Design, Design Inspection, Code, Code inspection</a:t>
            </a:r>
          </a:p>
        </p:txBody>
      </p:sp>
      <p:cxnSp>
        <p:nvCxnSpPr>
          <p:cNvPr id="44044" name="Straight Arrow Connector 5"/>
          <p:cNvCxnSpPr>
            <a:cxnSpLocks noChangeShapeType="1"/>
          </p:cNvCxnSpPr>
          <p:nvPr/>
        </p:nvCxnSpPr>
        <p:spPr bwMode="auto">
          <a:xfrm flipH="1">
            <a:off x="5181600" y="3546475"/>
            <a:ext cx="1295400" cy="1892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5" name="Straight Arrow Connector 7"/>
          <p:cNvCxnSpPr>
            <a:cxnSpLocks noChangeShapeType="1"/>
          </p:cNvCxnSpPr>
          <p:nvPr/>
        </p:nvCxnSpPr>
        <p:spPr bwMode="auto">
          <a:xfrm flipH="1">
            <a:off x="5562600" y="3511550"/>
            <a:ext cx="2084388" cy="2279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33586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571500"/>
            <a:ext cx="5562600" cy="668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Chapter 3 - Contents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40F934-2AE8-4883-9BF7-8D1E7805D27D}" type="slidenum">
              <a:rPr lang="en-US" altLang="en-US" sz="900">
                <a:solidFill>
                  <a:schemeClr val="accent1"/>
                </a:solidFill>
              </a:rPr>
              <a:pPr/>
              <a:t>2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9225" name="Text Box 36"/>
          <p:cNvSpPr txBox="1">
            <a:spLocks noChangeArrowheads="1"/>
          </p:cNvSpPr>
          <p:nvPr/>
        </p:nvSpPr>
        <p:spPr bwMode="auto">
          <a:xfrm>
            <a:off x="1905000" y="1239838"/>
            <a:ext cx="8077200" cy="429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Manifesto for Agile Software development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“Agility”?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Agility and the Cost of Change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Process and Principles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Models</a:t>
            </a:r>
          </a:p>
          <a:p>
            <a:pPr lvl="1"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 (XP)</a:t>
            </a:r>
          </a:p>
          <a:p>
            <a:pPr lvl="1"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Software Development (ASD)</a:t>
            </a:r>
          </a:p>
          <a:p>
            <a:pPr lvl="1"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</a:p>
          <a:p>
            <a:pPr lvl="1"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Driven Development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Modelling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 for selecting the right Process Model</a:t>
            </a:r>
          </a:p>
        </p:txBody>
      </p:sp>
      <p:pic>
        <p:nvPicPr>
          <p:cNvPr id="922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614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584200"/>
            <a:ext cx="4872037" cy="5445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6. Agile Modelling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67A0DA-FDD1-4470-90D3-A1CF46C47303}" type="slidenum">
              <a:rPr lang="en-US" altLang="en-US" sz="900">
                <a:solidFill>
                  <a:schemeClr val="accent1"/>
                </a:solidFill>
              </a:rPr>
              <a:pPr/>
              <a:t>20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46089" name="Text Box 36"/>
          <p:cNvSpPr txBox="1">
            <a:spLocks noChangeArrowheads="1"/>
          </p:cNvSpPr>
          <p:nvPr/>
        </p:nvSpPr>
        <p:spPr bwMode="auto">
          <a:xfrm>
            <a:off x="1243085" y="1128713"/>
            <a:ext cx="7124700" cy="437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Originally proposed by Scott Ambler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practice-based methodology for effective modeling and documentation of software-based systems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Suggests a set of agile modeling principles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with a purpose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multiple models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light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is more important than representation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 the models and the tools you use to create them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 locally</a:t>
            </a:r>
          </a:p>
        </p:txBody>
      </p:sp>
      <p:pic>
        <p:nvPicPr>
          <p:cNvPr id="4609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680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6425" y="584200"/>
            <a:ext cx="7789863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b="1" smtClean="0">
                <a:ln>
                  <a:noFill/>
                </a:ln>
                <a:solidFill>
                  <a:srgbClr val="002060"/>
                </a:solidFill>
              </a:rPr>
              <a:t>7. Criteria for selecting the right Process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46FDB6-E8C7-4D75-A4F9-B2BC2F12252B}" type="slidenum">
              <a:rPr lang="en-US" altLang="en-US" sz="900">
                <a:solidFill>
                  <a:schemeClr val="accent1"/>
                </a:solidFill>
              </a:rPr>
              <a:pPr/>
              <a:t>21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pic>
        <p:nvPicPr>
          <p:cNvPr id="4813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6800" y="1538288"/>
          <a:ext cx="7329489" cy="4343400"/>
        </p:xfrm>
        <a:graphic>
          <a:graphicData uri="http://schemas.openxmlformats.org/drawingml/2006/table">
            <a:tbl>
              <a:tblPr/>
              <a:tblGrid>
                <a:gridCol w="1268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8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647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  <a:latin typeface="inherit"/>
                        </a:rPr>
                        <a:t>Factors</a:t>
                      </a:r>
                      <a:endParaRPr lang="en-US" sz="800" dirty="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  <a:latin typeface="inherit"/>
                        </a:rPr>
                        <a:t>Waterfall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  <a:latin typeface="inherit"/>
                        </a:rPr>
                        <a:t>V-Shaped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  <a:latin typeface="inherit"/>
                        </a:rPr>
                        <a:t>Evolutionary Prototyping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  <a:latin typeface="inherit"/>
                        </a:rPr>
                        <a:t>Spiral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  <a:latin typeface="inherit"/>
                        </a:rPr>
                        <a:t>Iterative and Incremental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  <a:latin typeface="inherit"/>
                        </a:rPr>
                        <a:t>Agile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  <a:latin typeface="inherit"/>
                        </a:rPr>
                        <a:t>Unclear User Requirement</a:t>
                      </a:r>
                      <a:endParaRPr lang="en-US" sz="800" dirty="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  <a:latin typeface="inherit"/>
                        </a:rPr>
                        <a:t>Unfamiliar Technology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  <a:latin typeface="inherit"/>
                        </a:rPr>
                        <a:t>Complex System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  <a:latin typeface="inherit"/>
                        </a:rPr>
                        <a:t>Reliable system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  <a:latin typeface="inherit"/>
                        </a:rPr>
                        <a:t>Short Time Schedule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  <a:latin typeface="inherit"/>
                        </a:rPr>
                        <a:t>Strong Project Management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  <a:latin typeface="inherit"/>
                        </a:rPr>
                        <a:t>Cost limitation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  <a:latin typeface="inherit"/>
                        </a:rPr>
                        <a:t>Visibility of Stakeholders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  <a:latin typeface="inherit"/>
                        </a:rPr>
                        <a:t>Skills limitation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  <a:latin typeface="inherit"/>
                        </a:rPr>
                        <a:t>Documentation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  <a:latin typeface="inherit"/>
                        </a:rPr>
                        <a:t>Component reusability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effectLst/>
                          <a:latin typeface="inherit"/>
                        </a:rPr>
                        <a:t>Poor</a:t>
                      </a:r>
                    </a:p>
                  </a:txBody>
                  <a:tcPr marL="22051" marR="0" marT="0" marB="0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558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50838"/>
            <a:ext cx="6275388" cy="103663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1. Manifesto for Agile S/W Development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73FE63B-6130-4552-8DF4-9E9133A2EFEF}" type="slidenum">
              <a:rPr lang="en-US" altLang="en-US" sz="900">
                <a:solidFill>
                  <a:schemeClr val="accent1"/>
                </a:solidFill>
              </a:rPr>
              <a:pPr/>
              <a:t>3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295" name="Text Box 36"/>
          <p:cNvSpPr txBox="1">
            <a:spLocks noChangeArrowheads="1"/>
          </p:cNvSpPr>
          <p:nvPr/>
        </p:nvSpPr>
        <p:spPr bwMode="auto">
          <a:xfrm>
            <a:off x="1066800" y="1741488"/>
            <a:ext cx="712470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“We are uncovering better ways of developing software by doing it and helping others do it.  Through this work we have come to value: 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Tx/>
              <a:buChar char="•"/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and interactions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processes and tools 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Tx/>
              <a:buChar char="•"/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software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comprehensive documentation 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Tx/>
              <a:buChar char="•"/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collaboration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contract negotiation 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Tx/>
              <a:buChar char="•"/>
              <a:defRPr/>
            </a:pP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Responding to change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following a plan </a:t>
            </a:r>
          </a:p>
          <a:p>
            <a:pPr marL="0" indent="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endParaRPr lang="en-US" sz="20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is, while there is value in the items on the right, we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value the items on the left more</a:t>
            </a: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Kent Beck et al. </a:t>
            </a: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US" sz="1800" dirty="0" smtClean="0">
              <a:latin typeface="Palatino" pitchFamily="-128" charset="0"/>
            </a:endParaRPr>
          </a:p>
        </p:txBody>
      </p:sp>
      <p:pic>
        <p:nvPicPr>
          <p:cNvPr id="1127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840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584200"/>
            <a:ext cx="5851525" cy="5445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2. What is “Agility”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A1E91B8-37EF-4F4A-A43F-C7F0593A18AA}" type="slidenum">
              <a:rPr lang="en-US" altLang="en-US" sz="900">
                <a:solidFill>
                  <a:schemeClr val="accent1"/>
                </a:solidFill>
              </a:rPr>
              <a:pPr/>
              <a:t>4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3321" name="Text Box 36"/>
          <p:cNvSpPr txBox="1">
            <a:spLocks noChangeArrowheads="1"/>
          </p:cNvSpPr>
          <p:nvPr/>
        </p:nvSpPr>
        <p:spPr bwMode="auto">
          <a:xfrm>
            <a:off x="1295400" y="1833563"/>
            <a:ext cx="7124700" cy="27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(rapid and adaptive) response to change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 among all stakeholders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Drawing the customer onto the team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Organizing a team so that it is in control of the work performed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Yielding …</a:t>
            </a:r>
            <a:endParaRPr lang="en-US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Rapid, incremental delivery of software</a:t>
            </a:r>
          </a:p>
        </p:txBody>
      </p:sp>
      <p:pic>
        <p:nvPicPr>
          <p:cNvPr id="13322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315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92100"/>
            <a:ext cx="4641850" cy="10366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3. Agility and the Cost of Change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794EF2-66CC-4277-8E3A-F3EB8B8B1893}" type="slidenum">
              <a:rPr lang="en-US" altLang="en-US" sz="900">
                <a:solidFill>
                  <a:schemeClr val="accent1"/>
                </a:solidFill>
              </a:rPr>
              <a:pPr/>
              <a:t>5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pic>
        <p:nvPicPr>
          <p:cNvPr id="1536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43050"/>
            <a:ext cx="6858000" cy="417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982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14363"/>
            <a:ext cx="4865687" cy="54451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4. An Agile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B1397A-414A-4813-8495-AD2FC51DC719}" type="slidenum">
              <a:rPr lang="en-US" altLang="en-US" sz="900">
                <a:solidFill>
                  <a:schemeClr val="accent1"/>
                </a:solidFill>
              </a:rPr>
              <a:pPr/>
              <a:t>6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7417" name="Text Box 36"/>
          <p:cNvSpPr txBox="1">
            <a:spLocks noChangeArrowheads="1"/>
          </p:cNvSpPr>
          <p:nvPr/>
        </p:nvSpPr>
        <p:spPr bwMode="auto">
          <a:xfrm>
            <a:off x="1143000" y="1701800"/>
            <a:ext cx="7124700" cy="297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driven by customer descriptions of what is required (scenarios)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Recognizes that plans are short-lived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Develops software iteratively with a heavy emphasis on construction activities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Delivers multiple ‘software increments’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Adapts as changes occur</a:t>
            </a:r>
          </a:p>
        </p:txBody>
      </p:sp>
      <p:pic>
        <p:nvPicPr>
          <p:cNvPr id="17418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562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557213"/>
            <a:ext cx="4754562" cy="5429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Agile Principles - 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4BB577-4912-4D54-B498-8498BA37E06D}" type="slidenum">
              <a:rPr lang="en-US" altLang="en-US" sz="900">
                <a:solidFill>
                  <a:schemeClr val="accent1"/>
                </a:solidFill>
              </a:rPr>
              <a:pPr/>
              <a:t>7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914400" y="1617663"/>
            <a:ext cx="7177088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Our highest priority is to satisfy the customer through early and continuous delivery of valuable software.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Welcome changing requirements, even late in development. Agile processes harness change for the customer's competitive advantage.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Deliver working software frequently, from a couple of weeks to a couple of months, with a preference to the shorter timescale.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Business people and developers must work together daily throughout the project. 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	Build projects around motivated individuals. Give them the environment and support they need, and trust them to get the job done.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10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	The most efficient and effective method of conveying information to and within a development team is face–to–face conversation.</a:t>
            </a:r>
          </a:p>
        </p:txBody>
      </p:sp>
      <p:pic>
        <p:nvPicPr>
          <p:cNvPr id="1946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760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95325"/>
            <a:ext cx="5029200" cy="5429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Agile Principles - II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BCB1E8-DB09-4AA6-8015-469C1806E791}" type="slidenum">
              <a:rPr lang="en-US" altLang="en-US" sz="900">
                <a:solidFill>
                  <a:schemeClr val="accent1"/>
                </a:solidFill>
              </a:rPr>
              <a:pPr/>
              <a:t>8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21513" name="Text Box 36"/>
          <p:cNvSpPr txBox="1">
            <a:spLocks noChangeArrowheads="1"/>
          </p:cNvSpPr>
          <p:nvPr/>
        </p:nvSpPr>
        <p:spPr bwMode="auto">
          <a:xfrm>
            <a:off x="1066800" y="1698625"/>
            <a:ext cx="7124700" cy="346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   Working software is the primary measure of progress.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	Agile processes promote sustainable development. The sponsors, developers, and users should be able to maintain a constant pace indefinitely. 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	Continuous attention to technical excellence and good design enhances agility. 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Simplicity – the art of maximizing the amount of work not done – is essential. 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The best architectures, requirements, and designs emerge from self–organizing teams.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At regular intervals, the team reflects on how to become more effective, then tunes and adjusts its behavior accordingly.</a:t>
            </a:r>
          </a:p>
        </p:txBody>
      </p:sp>
      <p:pic>
        <p:nvPicPr>
          <p:cNvPr id="2151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816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13" y="554038"/>
            <a:ext cx="4484687" cy="5429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smtClean="0">
                <a:ln>
                  <a:noFill/>
                </a:ln>
                <a:solidFill>
                  <a:srgbClr val="002060"/>
                </a:solidFill>
              </a:rPr>
              <a:t>Human Factors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1B2E02-15AF-45C8-B977-D922BD10E362}" type="slidenum">
              <a:rPr lang="en-US" altLang="en-US" sz="900">
                <a:solidFill>
                  <a:schemeClr val="accent1"/>
                </a:solidFill>
              </a:rPr>
              <a:pPr/>
              <a:t>9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23561" name="Text Box 36"/>
          <p:cNvSpPr txBox="1">
            <a:spLocks noChangeArrowheads="1"/>
          </p:cNvSpPr>
          <p:nvPr/>
        </p:nvSpPr>
        <p:spPr bwMode="auto">
          <a:xfrm>
            <a:off x="1143000" y="1416050"/>
            <a:ext cx="71247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molds to the needs of the people</a:t>
            </a: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team,</a:t>
            </a: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the other way around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traits must exist among the people on an agile team and the team itself: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Competence.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focus.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Collaboration.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ability.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problem-solving ability.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trust and respect.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Self-organization.</a:t>
            </a:r>
          </a:p>
        </p:txBody>
      </p:sp>
      <p:pic>
        <p:nvPicPr>
          <p:cNvPr id="23562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87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5AD61E-EFE3-46CD-BB09-B9CB8FD715DA}" vid="{2146E19F-BDE7-4735-A695-7EF2D4734C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00D99626505468815249BBCE5CBE2" ma:contentTypeVersion="10" ma:contentTypeDescription="Create a new document." ma:contentTypeScope="" ma:versionID="530fa68265af1afd78c5f75de43d89ec">
  <xsd:schema xmlns:xsd="http://www.w3.org/2001/XMLSchema" xmlns:xs="http://www.w3.org/2001/XMLSchema" xmlns:p="http://schemas.microsoft.com/office/2006/metadata/properties" xmlns:ns2="b9ddce48-4927-49d3-9c8d-0a4b2e223357" xmlns:ns3="97366e1e-3f04-441e-b6c8-11d4a868ca9a" targetNamespace="http://schemas.microsoft.com/office/2006/metadata/properties" ma:root="true" ma:fieldsID="093de6fd644dc5749ef4e25b998f45ad" ns2:_="" ns3:_="">
    <xsd:import namespace="b9ddce48-4927-49d3-9c8d-0a4b2e223357"/>
    <xsd:import namespace="97366e1e-3f04-441e-b6c8-11d4a868ca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dce48-4927-49d3-9c8d-0a4b2e223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66e1e-3f04-441e-b6c8-11d4a868ca9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90D3FF-F1D1-4627-916A-134436D858D9}"/>
</file>

<file path=customXml/itemProps2.xml><?xml version="1.0" encoding="utf-8"?>
<ds:datastoreItem xmlns:ds="http://schemas.openxmlformats.org/officeDocument/2006/customXml" ds:itemID="{D4525377-F45F-419E-9055-8199163EFE72}"/>
</file>

<file path=customXml/itemProps3.xml><?xml version="1.0" encoding="utf-8"?>
<ds:datastoreItem xmlns:ds="http://schemas.openxmlformats.org/officeDocument/2006/customXml" ds:itemID="{EA9B0E37-2699-4A0C-B8D2-6C0A8C78441D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1475</TotalTime>
  <Words>1204</Words>
  <Application>Microsoft Office PowerPoint</Application>
  <PresentationFormat>On-screen Show (4:3)</PresentationFormat>
  <Paragraphs>280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ＭＳ Ｐゴシック</vt:lpstr>
      <vt:lpstr>Algerian</vt:lpstr>
      <vt:lpstr>Arial</vt:lpstr>
      <vt:lpstr>Calibri</vt:lpstr>
      <vt:lpstr>Cambria</vt:lpstr>
      <vt:lpstr>Helvetica</vt:lpstr>
      <vt:lpstr>inherit</vt:lpstr>
      <vt:lpstr>Palatino</vt:lpstr>
      <vt:lpstr>Times New Roman</vt:lpstr>
      <vt:lpstr>Wingdings</vt:lpstr>
      <vt:lpstr>Theme1</vt:lpstr>
      <vt:lpstr>(Chapter 3) Agile Software Development </vt:lpstr>
      <vt:lpstr>Chapter 3 - Contents</vt:lpstr>
      <vt:lpstr>1. Manifesto for Agile S/W Development</vt:lpstr>
      <vt:lpstr>2. What is “Agility”</vt:lpstr>
      <vt:lpstr>3. Agility and the Cost of Change</vt:lpstr>
      <vt:lpstr>4. An Agile Process</vt:lpstr>
      <vt:lpstr>Agile Principles - I</vt:lpstr>
      <vt:lpstr>Agile Principles - II</vt:lpstr>
      <vt:lpstr>Human Factors </vt:lpstr>
      <vt:lpstr>5. AGILE MODELS  5.1 Extreme Programming</vt:lpstr>
      <vt:lpstr>Extreme Programming</vt:lpstr>
      <vt:lpstr>Extreme Programming Process</vt:lpstr>
      <vt:lpstr>5.2. Adaptive Software Development (ASD)</vt:lpstr>
      <vt:lpstr>Adaptive Software Development (ASD)</vt:lpstr>
      <vt:lpstr>5.3. SCRUM</vt:lpstr>
      <vt:lpstr>SCRUM</vt:lpstr>
      <vt:lpstr>5.4. Feature Driven Development</vt:lpstr>
      <vt:lpstr>5.4. Feature Driven Development</vt:lpstr>
      <vt:lpstr>Feature Driven Development</vt:lpstr>
      <vt:lpstr>6. Agile Modelling</vt:lpstr>
      <vt:lpstr>7. Criteria for selecting the right Process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104</cp:revision>
  <dcterms:created xsi:type="dcterms:W3CDTF">2016-07-09T03:52:32Z</dcterms:created>
  <dcterms:modified xsi:type="dcterms:W3CDTF">2021-08-18T10:19:15Z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0x010100E7200D99626505468815249BBCE5CBE2</vt:lpwstr>
  </property>
</Properties>
</file>