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8.xml" ContentType="application/vnd.openxmlformats-officedocument.presentationml.notes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32"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89E46C5-23F4-42A9-ACAA-DEF824F49ABB}" type="slidenum">
              <a:rPr lang="en-US" sz="1200" smtClean="0"/>
              <a:pPr/>
              <a:t>20</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940792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A27591-A2D2-4A79-9822-8F6E2DE776F4}" type="slidenum">
              <a:rPr lang="en-US" sz="1200" smtClean="0"/>
              <a:pPr/>
              <a:t>21</a:t>
            </a:fld>
            <a:endParaRPr 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5673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A39E1E8-1BF1-4609-8D35-A29EC17CBF47}" type="slidenum">
              <a:rPr lang="en-US" sz="1200" smtClean="0"/>
              <a:pPr/>
              <a:t>22</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60270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844510-E81E-4B58-8825-CDBC3C4EC0F1}" type="slidenum">
              <a:rPr lang="en-US" sz="1200" smtClean="0"/>
              <a:pPr/>
              <a:t>23</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66488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466FEA-2F5B-4379-911A-1E9A486E7A18}" type="slidenum">
              <a:rPr lang="en-US" sz="1200" smtClean="0"/>
              <a:pPr/>
              <a:t>24</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74102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9878FA-E92A-41C1-B1C4-E297A6D4F296}" type="slidenum">
              <a:rPr lang="en-US" sz="1200" smtClean="0"/>
              <a:pPr/>
              <a:t>25</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6179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C88DFD-0949-470A-B386-87008F800780}" type="slidenum">
              <a:rPr lang="en-US" sz="1200" smtClean="0"/>
              <a:pPr/>
              <a:t>28</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6487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10FD13-159E-4974-8A38-5F7FAE5131CF}" type="slidenum">
              <a:rPr lang="en-US" sz="1200" smtClean="0"/>
              <a:pPr/>
              <a:t>29</a:t>
            </a:fld>
            <a:endParaRPr lang="en-US" sz="120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310648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18A430-EEE5-40C3-B875-F98F5D3C779C}" type="slidenum">
              <a:rPr lang="en-US" sz="1200" smtClean="0"/>
              <a:pPr/>
              <a:t>30</a:t>
            </a:fld>
            <a:endParaRPr lang="en-US" sz="120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2864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pPr eaLnBrk="1" hangingPunct="1"/>
            <a:endParaRPr lang="en-US" smtClean="0"/>
          </a:p>
        </p:txBody>
      </p:sp>
      <p:sp>
        <p:nvSpPr>
          <p:cNvPr id="5124"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4BEB8B-B978-4C7C-B9DB-E666BCF0EBAC}" type="slidenum">
              <a:rPr lang="en-US" sz="1200" smtClean="0"/>
              <a:pPr/>
              <a:t>2</a:t>
            </a:fld>
            <a:endParaRPr lang="en-US" sz="1200" smtClean="0"/>
          </a:p>
        </p:txBody>
      </p:sp>
    </p:spTree>
    <p:extLst>
      <p:ext uri="{BB962C8B-B14F-4D97-AF65-F5344CB8AC3E}">
        <p14:creationId xmlns:p14="http://schemas.microsoft.com/office/powerpoint/2010/main" val="2272358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BAF4D0-C88E-4A98-9E6B-C930A5105ABD}" type="slidenum">
              <a:rPr lang="en-US" sz="1200" smtClean="0"/>
              <a:pPr/>
              <a:t>4</a:t>
            </a:fld>
            <a:endParaRPr 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7155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60DEA2-0193-4A78-893B-20236FB5DAE4}" type="slidenum">
              <a:rPr lang="en-US" sz="1200" smtClean="0"/>
              <a:pPr/>
              <a:t>5</a:t>
            </a:fld>
            <a:endParaRPr lang="en-US" sz="1200" smtClean="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2100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213696-4339-4E50-AC49-CB77F9C06A7F}" type="slidenum">
              <a:rPr lang="en-US" sz="1200" smtClean="0"/>
              <a:pPr/>
              <a:t>6</a:t>
            </a:fld>
            <a:endParaRPr 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3418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8691FF-1EF4-47E6-9CE8-93B0FF361A98}" type="slidenum">
              <a:rPr lang="en-US" sz="1200" smtClean="0"/>
              <a:pPr/>
              <a:t>11</a:t>
            </a:fld>
            <a:endParaRPr 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08325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E66E6F2-B2CB-4EEF-B5AD-479107193544}" type="slidenum">
              <a:rPr lang="en-US" sz="1200" smtClean="0"/>
              <a:pPr/>
              <a:t>12</a:t>
            </a:fld>
            <a:endParaRPr 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30287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5CD62D9-A0A2-425C-9120-87B8CC3A7AE8}" type="slidenum">
              <a:rPr lang="en-US" sz="1200" smtClean="0"/>
              <a:pPr/>
              <a:t>18</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760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2AC2CB-BA52-4D8B-B42A-AF476644F942}" type="slidenum">
              <a:rPr lang="en-US" sz="1200" smtClean="0"/>
              <a:pPr/>
              <a:t>19</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14832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agilemodeling.com/artifacts/usageScenario.htm#HighLevelScenario" TargetMode="External"/><Relationship Id="rId2" Type="http://schemas.openxmlformats.org/officeDocument/2006/relationships/hyperlink" Target="http://agilemodeling.com/artifacts/usageScenario.htm#DetailedScenario"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gilemodeling.com/artifacts/sequenceDiagram.htm" TargetMode="External"/><Relationship Id="rId2" Type="http://schemas.openxmlformats.org/officeDocument/2006/relationships/hyperlink" Target="http://agilemodeling.com/artifacts/systemUseCase.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04800"/>
            <a:ext cx="8077200" cy="5562600"/>
          </a:xfrm>
        </p:spPr>
        <p:txBody>
          <a:bodyPr rtlCol="0">
            <a:normAutofit/>
          </a:bodyPr>
          <a:lstStyle/>
          <a:p>
            <a:pPr eaLnBrk="1" hangingPunct="1">
              <a:defRPr/>
            </a:pPr>
            <a:r>
              <a:rPr lang="en-US" sz="1600" dirty="0" smtClean="0">
                <a:solidFill>
                  <a:srgbClr val="002060"/>
                </a:solidFill>
              </a:rPr>
              <a:t>2.5 </a:t>
            </a:r>
            <a:r>
              <a:rPr lang="en-US" sz="1600" dirty="0">
                <a:solidFill>
                  <a:srgbClr val="002060"/>
                </a:solidFill>
              </a:rPr>
              <a:t>Design and Implementation Constraints</a:t>
            </a:r>
          </a:p>
          <a:p>
            <a:pPr eaLnBrk="1" hangingPunct="1">
              <a:defRPr/>
            </a:pPr>
            <a:r>
              <a:rPr lang="en-US" sz="1600" dirty="0">
                <a:solidFill>
                  <a:srgbClr val="002060"/>
                </a:solidFill>
              </a:rPr>
              <a:t>2.6 User Documentation</a:t>
            </a:r>
          </a:p>
          <a:p>
            <a:pPr eaLnBrk="1" hangingPunct="1">
              <a:defRPr/>
            </a:pPr>
            <a:r>
              <a:rPr lang="en-US" sz="1600" dirty="0">
                <a:solidFill>
                  <a:srgbClr val="002060"/>
                </a:solidFill>
              </a:rPr>
              <a:t>2.7 Assumptions and Dependencies</a:t>
            </a:r>
          </a:p>
          <a:p>
            <a:pPr marL="0" indent="0" eaLnBrk="1" hangingPunct="1">
              <a:buFont typeface="Wingdings 3" panose="05040102010807070707" pitchFamily="18" charset="2"/>
              <a:buNone/>
              <a:defRPr/>
            </a:pPr>
            <a:r>
              <a:rPr lang="en-US" sz="1600" b="1" dirty="0">
                <a:solidFill>
                  <a:srgbClr val="002060"/>
                </a:solidFill>
              </a:rPr>
              <a:t>3. System Features</a:t>
            </a:r>
          </a:p>
          <a:p>
            <a:pPr eaLnBrk="1" hangingPunct="1">
              <a:defRPr/>
            </a:pPr>
            <a:r>
              <a:rPr lang="en-US" sz="1600" dirty="0">
                <a:solidFill>
                  <a:srgbClr val="002060"/>
                </a:solidFill>
              </a:rPr>
              <a:t>3.1 System Feature 1</a:t>
            </a:r>
          </a:p>
          <a:p>
            <a:pPr eaLnBrk="1" hangingPunct="1">
              <a:defRPr/>
            </a:pPr>
            <a:r>
              <a:rPr lang="en-US" sz="1600" dirty="0">
                <a:solidFill>
                  <a:srgbClr val="002060"/>
                </a:solidFill>
              </a:rPr>
              <a:t>3.2 System Feature 2 (and so on)</a:t>
            </a:r>
          </a:p>
          <a:p>
            <a:pPr marL="0" indent="0" eaLnBrk="1" hangingPunct="1">
              <a:buFont typeface="Wingdings 3" panose="05040102010807070707" pitchFamily="18" charset="2"/>
              <a:buNone/>
              <a:defRPr/>
            </a:pPr>
            <a:r>
              <a:rPr lang="en-US" sz="1600" b="1" dirty="0">
                <a:solidFill>
                  <a:srgbClr val="002060"/>
                </a:solidFill>
              </a:rPr>
              <a:t>4. External Interface Requirements</a:t>
            </a:r>
          </a:p>
          <a:p>
            <a:pPr eaLnBrk="1" hangingPunct="1">
              <a:defRPr/>
            </a:pPr>
            <a:r>
              <a:rPr lang="en-US" sz="1600" dirty="0">
                <a:solidFill>
                  <a:srgbClr val="002060"/>
                </a:solidFill>
              </a:rPr>
              <a:t>4.1 User Interfaces</a:t>
            </a:r>
          </a:p>
          <a:p>
            <a:pPr eaLnBrk="1" hangingPunct="1">
              <a:defRPr/>
            </a:pPr>
            <a:r>
              <a:rPr lang="en-US" sz="1600" dirty="0">
                <a:solidFill>
                  <a:srgbClr val="002060"/>
                </a:solidFill>
              </a:rPr>
              <a:t>4.2 Hardware Interfaces</a:t>
            </a:r>
          </a:p>
          <a:p>
            <a:pPr eaLnBrk="1" hangingPunct="1">
              <a:defRPr/>
            </a:pPr>
            <a:r>
              <a:rPr lang="en-US" sz="1600" dirty="0">
                <a:solidFill>
                  <a:srgbClr val="002060"/>
                </a:solidFill>
              </a:rPr>
              <a:t>4.3 Software Interfaces</a:t>
            </a:r>
          </a:p>
          <a:p>
            <a:pPr algn="just" eaLnBrk="1" hangingPunct="1">
              <a:defRPr/>
            </a:pPr>
            <a:r>
              <a:rPr lang="en-US" sz="1600" dirty="0">
                <a:solidFill>
                  <a:srgbClr val="002060"/>
                </a:solidFill>
              </a:rPr>
              <a:t>4.4 Communications Interfaces</a:t>
            </a:r>
          </a:p>
          <a:p>
            <a:pPr marL="0" indent="0" eaLnBrk="1" hangingPunct="1">
              <a:buFont typeface="Wingdings 3" panose="05040102010807070707" pitchFamily="18" charset="2"/>
              <a:buNone/>
              <a:defRPr/>
            </a:pPr>
            <a:r>
              <a:rPr lang="en-US" sz="1600" b="1" dirty="0">
                <a:solidFill>
                  <a:srgbClr val="002060"/>
                </a:solidFill>
              </a:rPr>
              <a:t>5. Other Nonfunctional Requirements</a:t>
            </a:r>
          </a:p>
          <a:p>
            <a:pPr eaLnBrk="1" hangingPunct="1">
              <a:defRPr/>
            </a:pPr>
            <a:r>
              <a:rPr lang="en-US" sz="1600" dirty="0">
                <a:solidFill>
                  <a:srgbClr val="002060"/>
                </a:solidFill>
              </a:rPr>
              <a:t>5.1 Performance Requirements</a:t>
            </a:r>
          </a:p>
          <a:p>
            <a:pPr eaLnBrk="1" hangingPunct="1">
              <a:defRPr/>
            </a:pPr>
            <a:r>
              <a:rPr lang="en-US" sz="1600" dirty="0">
                <a:solidFill>
                  <a:srgbClr val="002060"/>
                </a:solidFill>
              </a:rPr>
              <a:t>5.2 Safety </a:t>
            </a:r>
            <a:r>
              <a:rPr lang="en-US" sz="1600" dirty="0" smtClean="0">
                <a:solidFill>
                  <a:srgbClr val="002060"/>
                </a:solidFill>
              </a:rPr>
              <a:t>Requirements</a:t>
            </a:r>
          </a:p>
          <a:p>
            <a:pPr eaLnBrk="1" hangingPunct="1">
              <a:defRPr/>
            </a:pPr>
            <a:r>
              <a:rPr lang="en-US" sz="1600" dirty="0" smtClean="0">
                <a:solidFill>
                  <a:srgbClr val="002060"/>
                </a:solidFill>
              </a:rPr>
              <a:t>5.3 </a:t>
            </a:r>
            <a:r>
              <a:rPr lang="en-US" sz="1600" dirty="0">
                <a:solidFill>
                  <a:srgbClr val="002060"/>
                </a:solidFill>
              </a:rPr>
              <a:t>Security </a:t>
            </a:r>
            <a:r>
              <a:rPr lang="en-US" sz="1600" dirty="0" smtClean="0">
                <a:solidFill>
                  <a:srgbClr val="002060"/>
                </a:solidFill>
              </a:rPr>
              <a:t>Requirements</a:t>
            </a:r>
          </a:p>
          <a:p>
            <a:pPr eaLnBrk="1" hangingPunct="1">
              <a:defRPr/>
            </a:pPr>
            <a:r>
              <a:rPr lang="en-US" sz="1600" dirty="0" smtClean="0">
                <a:solidFill>
                  <a:srgbClr val="002060"/>
                </a:solidFill>
              </a:rPr>
              <a:t>5.4 </a:t>
            </a:r>
            <a:r>
              <a:rPr lang="en-US" sz="1600" dirty="0">
                <a:solidFill>
                  <a:srgbClr val="002060"/>
                </a:solidFill>
              </a:rPr>
              <a:t>Software Quality Attributes</a:t>
            </a:r>
          </a:p>
          <a:p>
            <a:pPr marL="0" indent="0" eaLnBrk="1" hangingPunct="1">
              <a:buFont typeface="Wingdings 3" panose="05040102010807070707" pitchFamily="18" charset="2"/>
              <a:buNone/>
              <a:defRPr/>
            </a:pPr>
            <a:r>
              <a:rPr lang="en-US" sz="1600" b="1" dirty="0">
                <a:solidFill>
                  <a:srgbClr val="002060"/>
                </a:solidFill>
              </a:rPr>
              <a:t>6. Other Requirements</a:t>
            </a:r>
            <a:endParaRPr lang="en-US" sz="1600" dirty="0">
              <a:solidFill>
                <a:srgbClr val="002060"/>
              </a:solidFill>
            </a:endParaRPr>
          </a:p>
        </p:txBody>
      </p:sp>
      <p:sp>
        <p:nvSpPr>
          <p:cNvPr id="4" name="Footer Placeholder 3"/>
          <p:cNvSpPr>
            <a:spLocks noGrp="1"/>
          </p:cNvSpPr>
          <p:nvPr>
            <p:ph type="ftr" sz="quarter" idx="11"/>
          </p:nvPr>
        </p:nvSpPr>
        <p:spPr>
          <a:xfrm>
            <a:off x="615950" y="6529388"/>
            <a:ext cx="4622800" cy="365125"/>
          </a:xfrm>
        </p:spPr>
        <p:txBody>
          <a:bodyPr/>
          <a:lstStyle/>
          <a:p>
            <a:pPr>
              <a:defRPr/>
            </a:pPr>
            <a:r>
              <a:rPr lang="en-US" dirty="0" smtClean="0"/>
              <a:t>Dept. of CSE, SOE, Presidency University</a:t>
            </a:r>
            <a:endParaRPr lang="en-US" dirty="0"/>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3F1BF9F-A34B-45E2-9836-900B59644898}" type="slidenum">
              <a:rPr lang="en-US" sz="900" smtClean="0">
                <a:solidFill>
                  <a:schemeClr val="accent1"/>
                </a:solidFill>
              </a:rPr>
              <a:pPr/>
              <a:t>10</a:t>
            </a:fld>
            <a:endParaRPr lang="en-US" sz="900" smtClean="0">
              <a:solidFill>
                <a:schemeClr val="accent1"/>
              </a:solidFill>
            </a:endParaRPr>
          </a:p>
        </p:txBody>
      </p:sp>
      <p:pic>
        <p:nvPicPr>
          <p:cNvPr id="16389"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804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6613" y="569913"/>
            <a:ext cx="5738812" cy="7905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lnSpc>
                <a:spcPct val="150000"/>
              </a:lnSpc>
            </a:pPr>
            <a:r>
              <a:rPr lang="en-US" sz="3200" b="1" smtClean="0">
                <a:solidFill>
                  <a:srgbClr val="002060"/>
                </a:solidFill>
              </a:rPr>
              <a:t>2. Establishing the ground work</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CA2592-1B0B-4826-992D-A9301BEF1075}" type="slidenum">
              <a:rPr lang="en-US" sz="900" smtClean="0">
                <a:solidFill>
                  <a:schemeClr val="accent1"/>
                </a:solidFill>
              </a:rPr>
              <a:pPr/>
              <a:t>11</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7417" name="Text Box 36"/>
          <p:cNvSpPr txBox="1">
            <a:spLocks noChangeArrowheads="1"/>
          </p:cNvSpPr>
          <p:nvPr/>
        </p:nvSpPr>
        <p:spPr bwMode="auto">
          <a:xfrm>
            <a:off x="836613" y="1766888"/>
            <a:ext cx="7559675"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ct val="20000"/>
              </a:spcBef>
              <a:buClr>
                <a:schemeClr val="folHlink"/>
              </a:buClr>
              <a:buSzPct val="75000"/>
              <a:buFont typeface="Wingdings" panose="05000000000000000000" pitchFamily="2" charset="2"/>
              <a:buChar char="n"/>
            </a:pPr>
            <a:r>
              <a:rPr lang="en-US" sz="2000">
                <a:solidFill>
                  <a:srgbClr val="FF0000"/>
                </a:solidFill>
                <a:latin typeface="Times New Roman" panose="02020603050405020304" pitchFamily="18" charset="0"/>
                <a:cs typeface="Times New Roman" panose="02020603050405020304" pitchFamily="18" charset="0"/>
              </a:rPr>
              <a:t>Identify stakeholders</a:t>
            </a:r>
          </a:p>
          <a:p>
            <a:pPr lvl="1" algn="just">
              <a:lnSpc>
                <a:spcPct val="90000"/>
              </a:lnSpc>
              <a:spcBef>
                <a:spcPct val="20000"/>
              </a:spcBef>
              <a:buClr>
                <a:schemeClr val="folHlink"/>
              </a:buClr>
              <a:buSzPct val="70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“who else do you think I should talk to?”</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FF0000"/>
                </a:solidFill>
                <a:latin typeface="Times New Roman" panose="02020603050405020304" pitchFamily="18" charset="0"/>
                <a:cs typeface="Times New Roman" panose="02020603050405020304" pitchFamily="18" charset="0"/>
              </a:rPr>
              <a:t>Recognize multiple points of view</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FF0000"/>
                </a:solidFill>
                <a:latin typeface="Times New Roman" panose="02020603050405020304" pitchFamily="18" charset="0"/>
                <a:cs typeface="Times New Roman" panose="02020603050405020304" pitchFamily="18" charset="0"/>
              </a:rPr>
              <a:t>Work toward collaboration</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FF0000"/>
                </a:solidFill>
                <a:latin typeface="Times New Roman" panose="02020603050405020304" pitchFamily="18" charset="0"/>
                <a:cs typeface="Times New Roman" panose="02020603050405020304" pitchFamily="18" charset="0"/>
              </a:rPr>
              <a:t>The first questions</a:t>
            </a:r>
            <a:endParaRPr lang="en-US" sz="200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lvl="1" algn="just">
              <a:lnSpc>
                <a:spcPct val="90000"/>
              </a:lnSpc>
              <a:spcBef>
                <a:spcPct val="20000"/>
              </a:spcBef>
              <a:buClr>
                <a:schemeClr val="folHlink"/>
              </a:buClr>
              <a:buSzPct val="70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Who is behind the request for this work?</a:t>
            </a:r>
          </a:p>
          <a:p>
            <a:pPr lvl="1" algn="just">
              <a:lnSpc>
                <a:spcPct val="90000"/>
              </a:lnSpc>
              <a:spcBef>
                <a:spcPct val="20000"/>
              </a:spcBef>
              <a:buClr>
                <a:schemeClr val="folHlink"/>
              </a:buClr>
              <a:buSzPct val="70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Who will use the solution?</a:t>
            </a:r>
          </a:p>
          <a:p>
            <a:pPr lvl="1" algn="just">
              <a:lnSpc>
                <a:spcPct val="90000"/>
              </a:lnSpc>
              <a:spcBef>
                <a:spcPct val="20000"/>
              </a:spcBef>
              <a:buClr>
                <a:schemeClr val="folHlink"/>
              </a:buClr>
              <a:buSzPct val="70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What will be the economic benefit of a successful solution</a:t>
            </a:r>
          </a:p>
          <a:p>
            <a:pPr lvl="1" algn="just">
              <a:lnSpc>
                <a:spcPct val="90000"/>
              </a:lnSpc>
              <a:spcBef>
                <a:spcPct val="20000"/>
              </a:spcBef>
              <a:buClr>
                <a:schemeClr val="folHlink"/>
              </a:buClr>
              <a:buSzPct val="70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Is there another source for the solution that you need?</a:t>
            </a:r>
          </a:p>
        </p:txBody>
      </p:sp>
      <p:pic>
        <p:nvPicPr>
          <p:cNvPr id="1741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037008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00050" y="584200"/>
            <a:ext cx="4576763"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3. Eliciting Requirements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E1CF792-9B9D-4EBB-B438-15D90F7981DE}" type="slidenum">
              <a:rPr lang="en-US" sz="900" smtClean="0">
                <a:solidFill>
                  <a:schemeClr val="accent1"/>
                </a:solidFill>
              </a:rPr>
              <a:pPr/>
              <a:t>12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6393" name="Text Box 36"/>
          <p:cNvSpPr txBox="1">
            <a:spLocks noChangeArrowheads="1"/>
          </p:cNvSpPr>
          <p:nvPr/>
        </p:nvSpPr>
        <p:spPr bwMode="auto">
          <a:xfrm>
            <a:off x="762000" y="1566863"/>
            <a:ext cx="7634288"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marL="0" indent="0">
              <a:lnSpc>
                <a:spcPct val="90000"/>
              </a:lnSpc>
              <a:spcBef>
                <a:spcPts val="300"/>
              </a:spcBef>
              <a:buClr>
                <a:schemeClr val="folHlink"/>
              </a:buClr>
              <a:buSzPct val="75000"/>
              <a:buFont typeface="Wingdings 3" panose="05040102010807070707" pitchFamily="18" charset="2"/>
              <a:buNone/>
              <a:defRPr/>
            </a:pPr>
            <a:r>
              <a:rPr lang="en-US" sz="2000" b="1" i="1" u="sng" dirty="0" smtClean="0">
                <a:solidFill>
                  <a:srgbClr val="002060"/>
                </a:solidFill>
                <a:latin typeface="Times New Roman" panose="02020603050405020304" pitchFamily="18" charset="0"/>
                <a:cs typeface="Times New Roman" panose="02020603050405020304" pitchFamily="18" charset="0"/>
              </a:rPr>
              <a:t>3.1 Collaborative Requirements Gathering</a:t>
            </a:r>
          </a:p>
          <a:p>
            <a:pPr marL="0" indent="0">
              <a:lnSpc>
                <a:spcPct val="90000"/>
              </a:lnSpc>
              <a:spcBef>
                <a:spcPts val="300"/>
              </a:spcBef>
              <a:buClr>
                <a:schemeClr val="folHlink"/>
              </a:buClr>
              <a:buSzPct val="75000"/>
              <a:buFont typeface="Wingdings 3" panose="05040102010807070707" pitchFamily="18" charset="2"/>
              <a:buNone/>
              <a:defRPr/>
            </a:pPr>
            <a:endParaRPr lang="en-US" sz="2000" b="1" i="1" dirty="0" smtClean="0">
              <a:solidFill>
                <a:srgbClr val="002060"/>
              </a:solidFill>
              <a:latin typeface="Times New Roman" panose="02020603050405020304" pitchFamily="18" charset="0"/>
              <a:cs typeface="Times New Roman" panose="02020603050405020304" pitchFamily="18" charset="0"/>
            </a:endParaRPr>
          </a:p>
          <a:p>
            <a:pPr>
              <a:lnSpc>
                <a:spcPct val="90000"/>
              </a:lnSpc>
              <a:spcBef>
                <a:spcPts val="300"/>
              </a:spcBef>
              <a:buClr>
                <a:schemeClr val="folHlink"/>
              </a:buClr>
              <a:buSzPct val="75000"/>
              <a:buFont typeface="Wingdings" panose="05000000000000000000" pitchFamily="2" charset="2"/>
              <a:buChar char="n"/>
              <a:defRPr/>
            </a:pPr>
            <a:r>
              <a:rPr lang="en-US" sz="1800" dirty="0" smtClean="0">
                <a:solidFill>
                  <a:srgbClr val="002060"/>
                </a:solidFill>
                <a:latin typeface="Times New Roman" panose="02020603050405020304" pitchFamily="18" charset="0"/>
                <a:cs typeface="Times New Roman" panose="02020603050405020304" pitchFamily="18" charset="0"/>
              </a:rPr>
              <a:t>meetings are conducted and attended by both software engineers and customers</a:t>
            </a:r>
          </a:p>
          <a:p>
            <a:pPr>
              <a:lnSpc>
                <a:spcPct val="90000"/>
              </a:lnSpc>
              <a:spcBef>
                <a:spcPct val="20000"/>
              </a:spcBef>
              <a:buClr>
                <a:schemeClr val="folHlink"/>
              </a:buClr>
              <a:buSzPct val="75000"/>
              <a:buFont typeface="Wingdings" panose="05000000000000000000" pitchFamily="2" charset="2"/>
              <a:buChar char="n"/>
              <a:defRPr/>
            </a:pPr>
            <a:r>
              <a:rPr lang="en-US" sz="1800" dirty="0" smtClean="0">
                <a:solidFill>
                  <a:srgbClr val="002060"/>
                </a:solidFill>
                <a:latin typeface="Times New Roman" panose="02020603050405020304" pitchFamily="18" charset="0"/>
                <a:cs typeface="Times New Roman" panose="02020603050405020304" pitchFamily="18" charset="0"/>
              </a:rPr>
              <a:t>rules for preparation and participation are established</a:t>
            </a:r>
          </a:p>
          <a:p>
            <a:pPr algn="just">
              <a:lnSpc>
                <a:spcPct val="90000"/>
              </a:lnSpc>
              <a:spcBef>
                <a:spcPct val="20000"/>
              </a:spcBef>
              <a:buClr>
                <a:schemeClr val="folHlink"/>
              </a:buClr>
              <a:buSzPct val="75000"/>
              <a:buFont typeface="Wingdings" panose="05000000000000000000" pitchFamily="2" charset="2"/>
              <a:buChar char="n"/>
              <a:defRPr/>
            </a:pPr>
            <a:r>
              <a:rPr lang="en-US" sz="1800" dirty="0" smtClean="0">
                <a:solidFill>
                  <a:srgbClr val="002060"/>
                </a:solidFill>
                <a:latin typeface="Times New Roman" panose="02020603050405020304" pitchFamily="18" charset="0"/>
                <a:cs typeface="Times New Roman" panose="02020603050405020304" pitchFamily="18" charset="0"/>
              </a:rPr>
              <a:t>an agenda is suggested </a:t>
            </a:r>
          </a:p>
          <a:p>
            <a:pPr>
              <a:lnSpc>
                <a:spcPct val="90000"/>
              </a:lnSpc>
              <a:spcBef>
                <a:spcPct val="20000"/>
              </a:spcBef>
              <a:buClr>
                <a:schemeClr val="folHlink"/>
              </a:buClr>
              <a:buSzPct val="75000"/>
              <a:buFont typeface="Wingdings" panose="05000000000000000000" pitchFamily="2" charset="2"/>
              <a:buChar char="n"/>
              <a:defRPr/>
            </a:pPr>
            <a:r>
              <a:rPr lang="en-US" sz="1800" dirty="0" smtClean="0">
                <a:solidFill>
                  <a:srgbClr val="002060"/>
                </a:solidFill>
                <a:latin typeface="Times New Roman" panose="02020603050405020304" pitchFamily="18" charset="0"/>
                <a:cs typeface="Times New Roman" panose="02020603050405020304" pitchFamily="18" charset="0"/>
              </a:rPr>
              <a:t>a "facilitator" (can be a customer, a developer, or an outsider) controls the meeting</a:t>
            </a:r>
          </a:p>
          <a:p>
            <a:pPr>
              <a:lnSpc>
                <a:spcPct val="90000"/>
              </a:lnSpc>
              <a:spcBef>
                <a:spcPct val="20000"/>
              </a:spcBef>
              <a:buClr>
                <a:schemeClr val="folHlink"/>
              </a:buClr>
              <a:buSzPct val="75000"/>
              <a:buFont typeface="Wingdings" panose="05000000000000000000" pitchFamily="2" charset="2"/>
              <a:buChar char="n"/>
              <a:defRPr/>
            </a:pPr>
            <a:r>
              <a:rPr lang="en-US" sz="1800" dirty="0" smtClean="0">
                <a:solidFill>
                  <a:srgbClr val="002060"/>
                </a:solidFill>
                <a:latin typeface="Times New Roman" panose="02020603050405020304" pitchFamily="18" charset="0"/>
                <a:cs typeface="Times New Roman" panose="02020603050405020304" pitchFamily="18" charset="0"/>
              </a:rPr>
              <a:t>a "definition mechanism" (can be work sheets, flip charts, or wall stickers or an electronic bulletin board, chat room or virtual forum) is used</a:t>
            </a:r>
          </a:p>
          <a:p>
            <a:pPr>
              <a:lnSpc>
                <a:spcPct val="90000"/>
              </a:lnSpc>
              <a:spcBef>
                <a:spcPct val="20000"/>
              </a:spcBef>
              <a:buClr>
                <a:schemeClr val="folHlink"/>
              </a:buClr>
              <a:buSzPct val="75000"/>
              <a:buFont typeface="Wingdings" panose="05000000000000000000" pitchFamily="2" charset="2"/>
              <a:buChar char="n"/>
              <a:defRPr/>
            </a:pPr>
            <a:r>
              <a:rPr lang="en-US" sz="1800" dirty="0" smtClean="0">
                <a:solidFill>
                  <a:srgbClr val="002060"/>
                </a:solidFill>
                <a:latin typeface="Times New Roman" panose="02020603050405020304" pitchFamily="18" charset="0"/>
                <a:cs typeface="Times New Roman" panose="02020603050405020304" pitchFamily="18" charset="0"/>
              </a:rPr>
              <a:t>the goal is </a:t>
            </a:r>
          </a:p>
          <a:p>
            <a:pPr lvl="1">
              <a:lnSpc>
                <a:spcPct val="90000"/>
              </a:lnSpc>
              <a:spcBef>
                <a:spcPct val="20000"/>
              </a:spcBef>
              <a:buClr>
                <a:schemeClr val="folHlink"/>
              </a:buClr>
              <a:buSzPct val="70000"/>
              <a:buFont typeface="Wingdings" panose="05000000000000000000" pitchFamily="2" charset="2"/>
              <a:buChar char="n"/>
              <a:defRPr/>
            </a:pPr>
            <a:r>
              <a:rPr lang="en-US" i="1" dirty="0" smtClean="0">
                <a:solidFill>
                  <a:srgbClr val="FF0000"/>
                </a:solidFill>
                <a:latin typeface="Times New Roman" panose="02020603050405020304" pitchFamily="18" charset="0"/>
                <a:cs typeface="Times New Roman" panose="02020603050405020304" pitchFamily="18" charset="0"/>
              </a:rPr>
              <a:t>to identify the problem</a:t>
            </a:r>
          </a:p>
          <a:p>
            <a:pPr lvl="1">
              <a:lnSpc>
                <a:spcPct val="90000"/>
              </a:lnSpc>
              <a:spcBef>
                <a:spcPct val="20000"/>
              </a:spcBef>
              <a:buClr>
                <a:schemeClr val="folHlink"/>
              </a:buClr>
              <a:buSzPct val="70000"/>
              <a:buFont typeface="Wingdings" panose="05000000000000000000" pitchFamily="2" charset="2"/>
              <a:buChar char="n"/>
              <a:defRPr/>
            </a:pPr>
            <a:r>
              <a:rPr lang="en-US" i="1" dirty="0" smtClean="0">
                <a:solidFill>
                  <a:srgbClr val="FF0000"/>
                </a:solidFill>
                <a:latin typeface="Times New Roman" panose="02020603050405020304" pitchFamily="18" charset="0"/>
                <a:cs typeface="Times New Roman" panose="02020603050405020304" pitchFamily="18" charset="0"/>
              </a:rPr>
              <a:t>propose elements of the solution</a:t>
            </a:r>
          </a:p>
          <a:p>
            <a:pPr lvl="1">
              <a:lnSpc>
                <a:spcPct val="90000"/>
              </a:lnSpc>
              <a:spcBef>
                <a:spcPct val="20000"/>
              </a:spcBef>
              <a:buClr>
                <a:schemeClr val="folHlink"/>
              </a:buClr>
              <a:buSzPct val="70000"/>
              <a:buFont typeface="Wingdings" panose="05000000000000000000" pitchFamily="2" charset="2"/>
              <a:buChar char="n"/>
              <a:defRPr/>
            </a:pPr>
            <a:r>
              <a:rPr lang="en-US" i="1" dirty="0" smtClean="0">
                <a:solidFill>
                  <a:srgbClr val="FF0000"/>
                </a:solidFill>
                <a:latin typeface="Times New Roman" panose="02020603050405020304" pitchFamily="18" charset="0"/>
                <a:cs typeface="Times New Roman" panose="02020603050405020304" pitchFamily="18" charset="0"/>
              </a:rPr>
              <a:t>negotiate different approaches, and</a:t>
            </a:r>
          </a:p>
          <a:p>
            <a:pPr lvl="1">
              <a:lnSpc>
                <a:spcPct val="90000"/>
              </a:lnSpc>
              <a:spcBef>
                <a:spcPct val="20000"/>
              </a:spcBef>
              <a:buClr>
                <a:schemeClr val="folHlink"/>
              </a:buClr>
              <a:buSzPct val="70000"/>
              <a:buFont typeface="Wingdings" panose="05000000000000000000" pitchFamily="2" charset="2"/>
              <a:buChar char="n"/>
              <a:defRPr/>
            </a:pPr>
            <a:r>
              <a:rPr lang="en-US" i="1" dirty="0" smtClean="0">
                <a:solidFill>
                  <a:srgbClr val="FF0000"/>
                </a:solidFill>
                <a:latin typeface="Times New Roman" panose="02020603050405020304" pitchFamily="18" charset="0"/>
                <a:cs typeface="Times New Roman" panose="02020603050405020304" pitchFamily="18" charset="0"/>
              </a:rPr>
              <a:t> specify a preliminary set of solution requirements</a:t>
            </a:r>
            <a:endParaRPr lang="en-US" sz="1800" i="1" dirty="0" smtClean="0">
              <a:solidFill>
                <a:srgbClr val="FF0000"/>
              </a:solidFill>
              <a:latin typeface="Times New Roman" panose="02020603050405020304" pitchFamily="18" charset="0"/>
              <a:cs typeface="Times New Roman" panose="02020603050405020304" pitchFamily="18" charset="0"/>
            </a:endParaRPr>
          </a:p>
        </p:txBody>
      </p:sp>
      <p:pic>
        <p:nvPicPr>
          <p:cNvPr id="1946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31415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381000"/>
            <a:ext cx="6348413" cy="533400"/>
          </a:xfrm>
        </p:spPr>
        <p:txBody>
          <a:bodyPr/>
          <a:lstStyle/>
          <a:p>
            <a:pPr eaLnBrk="1" hangingPunct="1"/>
            <a:r>
              <a:rPr lang="en-US" sz="2000" b="1" i="1" u="sng" smtClean="0">
                <a:solidFill>
                  <a:srgbClr val="002060"/>
                </a:solidFill>
              </a:rPr>
              <a:t>3.2 Quality Function Deployment</a:t>
            </a:r>
            <a:endParaRPr lang="en-US" smtClean="0"/>
          </a:p>
        </p:txBody>
      </p:sp>
      <p:sp>
        <p:nvSpPr>
          <p:cNvPr id="3" name="Content Placeholder 2"/>
          <p:cNvSpPr>
            <a:spLocks noGrp="1"/>
          </p:cNvSpPr>
          <p:nvPr>
            <p:ph idx="1"/>
          </p:nvPr>
        </p:nvSpPr>
        <p:spPr>
          <a:xfrm>
            <a:off x="609600" y="914400"/>
            <a:ext cx="8001000" cy="4876800"/>
          </a:xfrm>
        </p:spPr>
        <p:txBody>
          <a:bodyPr rtlCol="0">
            <a:normAutofit/>
          </a:bodyPr>
          <a:lstStyle/>
          <a:p>
            <a:pPr marL="0" indent="0" algn="just" eaLnBrk="1" hangingPunct="1">
              <a:buFont typeface="Wingdings 3" panose="05040102010807070707" pitchFamily="18" charset="2"/>
              <a:buNone/>
              <a:defRPr/>
            </a:pPr>
            <a:r>
              <a:rPr lang="en-US" b="1" i="1" dirty="0" smtClean="0">
                <a:solidFill>
                  <a:srgbClr val="FF0000"/>
                </a:solidFill>
              </a:rPr>
              <a:t>Normal requirements: </a:t>
            </a:r>
            <a:r>
              <a:rPr lang="en-US" i="1" dirty="0" smtClean="0">
                <a:solidFill>
                  <a:srgbClr val="002060"/>
                </a:solidFill>
              </a:rPr>
              <a:t>Requirements which are stated during the meeting with the customer</a:t>
            </a:r>
          </a:p>
          <a:p>
            <a:pPr marL="0" indent="0" algn="just" eaLnBrk="1" hangingPunct="1">
              <a:buFont typeface="Wingdings 3" panose="05040102010807070707" pitchFamily="18" charset="2"/>
              <a:buNone/>
              <a:defRPr/>
            </a:pPr>
            <a:r>
              <a:rPr lang="en-US" b="1" i="1" dirty="0" smtClean="0">
                <a:solidFill>
                  <a:srgbClr val="002060"/>
                </a:solidFill>
              </a:rPr>
              <a:t>Example:) </a:t>
            </a:r>
            <a:r>
              <a:rPr lang="en-US" dirty="0">
                <a:solidFill>
                  <a:srgbClr val="002060"/>
                </a:solidFill>
              </a:rPr>
              <a:t>normal requirements might </a:t>
            </a:r>
            <a:r>
              <a:rPr lang="en-US" dirty="0" smtClean="0">
                <a:solidFill>
                  <a:srgbClr val="002060"/>
                </a:solidFill>
              </a:rPr>
              <a:t>be requested </a:t>
            </a:r>
            <a:r>
              <a:rPr lang="en-US" dirty="0">
                <a:solidFill>
                  <a:srgbClr val="002060"/>
                </a:solidFill>
              </a:rPr>
              <a:t>types of graphical displays, specific system functions</a:t>
            </a:r>
            <a:endParaRPr lang="en-US" b="1" i="1" dirty="0" smtClean="0">
              <a:solidFill>
                <a:srgbClr val="002060"/>
              </a:solidFill>
            </a:endParaRPr>
          </a:p>
          <a:p>
            <a:pPr marL="0" indent="0" algn="just" eaLnBrk="1" hangingPunct="1">
              <a:buFont typeface="Wingdings 3" panose="05040102010807070707" pitchFamily="18" charset="2"/>
              <a:buNone/>
              <a:defRPr/>
            </a:pPr>
            <a:r>
              <a:rPr lang="en-US" b="1" i="1" dirty="0" smtClean="0">
                <a:solidFill>
                  <a:srgbClr val="FF0000"/>
                </a:solidFill>
              </a:rPr>
              <a:t>Expected requirements: </a:t>
            </a:r>
            <a:r>
              <a:rPr lang="en-US" i="1" dirty="0" smtClean="0">
                <a:solidFill>
                  <a:srgbClr val="002060"/>
                </a:solidFill>
              </a:rPr>
              <a:t>Requirements are implicit to the product or system that are not explicitly stated by the customer.</a:t>
            </a:r>
          </a:p>
          <a:p>
            <a:pPr marL="0" indent="0" algn="just" eaLnBrk="1" hangingPunct="1">
              <a:buFont typeface="Wingdings 3" panose="05040102010807070707" pitchFamily="18" charset="2"/>
              <a:buNone/>
              <a:defRPr/>
            </a:pPr>
            <a:r>
              <a:rPr lang="en-US" b="1" i="1" dirty="0" smtClean="0">
                <a:solidFill>
                  <a:srgbClr val="FF0000"/>
                </a:solidFill>
              </a:rPr>
              <a:t>Exciting requirements: </a:t>
            </a:r>
            <a:r>
              <a:rPr lang="en-US" i="1" dirty="0">
                <a:solidFill>
                  <a:srgbClr val="002060"/>
                </a:solidFill>
              </a:rPr>
              <a:t>features go beyond the customer’s </a:t>
            </a:r>
            <a:r>
              <a:rPr lang="en-US" i="1" dirty="0" smtClean="0">
                <a:solidFill>
                  <a:srgbClr val="002060"/>
                </a:solidFill>
              </a:rPr>
              <a:t>expectations and </a:t>
            </a:r>
            <a:r>
              <a:rPr lang="en-US" i="1" dirty="0">
                <a:solidFill>
                  <a:srgbClr val="002060"/>
                </a:solidFill>
              </a:rPr>
              <a:t>prove to be very satisfying when </a:t>
            </a:r>
            <a:r>
              <a:rPr lang="en-US" i="1" dirty="0" smtClean="0">
                <a:solidFill>
                  <a:srgbClr val="002060"/>
                </a:solidFill>
              </a:rPr>
              <a:t>present.</a:t>
            </a:r>
          </a:p>
          <a:p>
            <a:pPr marL="0" indent="0" algn="just" eaLnBrk="1" hangingPunct="1">
              <a:buFont typeface="Wingdings 3" panose="05040102010807070707" pitchFamily="18" charset="2"/>
              <a:buNone/>
              <a:defRPr/>
            </a:pPr>
            <a:r>
              <a:rPr lang="en-US" b="1" i="1" dirty="0" smtClean="0">
                <a:solidFill>
                  <a:srgbClr val="002060"/>
                </a:solidFill>
              </a:rPr>
              <a:t>Example:) </a:t>
            </a:r>
            <a:r>
              <a:rPr lang="en-US" i="1" dirty="0">
                <a:solidFill>
                  <a:srgbClr val="002060"/>
                </a:solidFill>
              </a:rPr>
              <a:t>software </a:t>
            </a:r>
            <a:r>
              <a:rPr lang="en-US" i="1" dirty="0" smtClean="0">
                <a:solidFill>
                  <a:srgbClr val="002060"/>
                </a:solidFill>
              </a:rPr>
              <a:t>for a </a:t>
            </a:r>
            <a:r>
              <a:rPr lang="en-US" i="1" dirty="0">
                <a:solidFill>
                  <a:srgbClr val="002060"/>
                </a:solidFill>
              </a:rPr>
              <a:t>new mobile phone comes with standard features, but is coupled with a </a:t>
            </a:r>
            <a:r>
              <a:rPr lang="en-US" i="1" dirty="0" smtClean="0">
                <a:solidFill>
                  <a:srgbClr val="002060"/>
                </a:solidFill>
              </a:rPr>
              <a:t>set of </a:t>
            </a:r>
            <a:r>
              <a:rPr lang="en-US" i="1" dirty="0">
                <a:solidFill>
                  <a:srgbClr val="002060"/>
                </a:solidFill>
              </a:rPr>
              <a:t>unexpected capabilities (e.g., </a:t>
            </a:r>
            <a:r>
              <a:rPr lang="en-US" i="1" dirty="0" err="1">
                <a:solidFill>
                  <a:srgbClr val="002060"/>
                </a:solidFill>
              </a:rPr>
              <a:t>multitouch</a:t>
            </a:r>
            <a:r>
              <a:rPr lang="en-US" i="1" dirty="0">
                <a:solidFill>
                  <a:srgbClr val="002060"/>
                </a:solidFill>
              </a:rPr>
              <a:t> screen, visual voice mail) </a:t>
            </a:r>
            <a:r>
              <a:rPr lang="en-US" i="1" dirty="0" smtClean="0">
                <a:solidFill>
                  <a:srgbClr val="002060"/>
                </a:solidFill>
              </a:rPr>
              <a:t>that delight </a:t>
            </a:r>
            <a:r>
              <a:rPr lang="en-US" i="1" dirty="0">
                <a:solidFill>
                  <a:srgbClr val="002060"/>
                </a:solidFill>
              </a:rPr>
              <a:t>every user of the product.</a:t>
            </a:r>
            <a:endParaRPr lang="en-US" i="1" dirty="0" smtClean="0">
              <a:solidFill>
                <a:srgbClr val="002060"/>
              </a:solidFill>
            </a:endParaRPr>
          </a:p>
          <a:p>
            <a:pPr algn="just" eaLnBrk="1" hangingPunct="1">
              <a:defRPr/>
            </a:pPr>
            <a:endParaRPr lang="en-US" b="1" i="1" dirty="0" smtClean="0">
              <a:solidFill>
                <a:srgbClr val="002060"/>
              </a:solidFill>
            </a:endParaRPr>
          </a:p>
          <a:p>
            <a:pPr marL="0" indent="0" algn="just" eaLnBrk="1" hangingPunct="1">
              <a:buFont typeface="Wingdings 3" panose="05040102010807070707" pitchFamily="18" charset="2"/>
              <a:buNone/>
              <a:defRPr/>
            </a:pPr>
            <a:endParaRPr lang="en-US" b="1" i="1" u="sng" dirty="0" smtClean="0">
              <a:solidFill>
                <a:srgbClr val="002060"/>
              </a:solidFill>
            </a:endParaRPr>
          </a:p>
        </p:txBody>
      </p:sp>
      <p:sp>
        <p:nvSpPr>
          <p:cNvPr id="4" name="Footer Placeholder 3"/>
          <p:cNvSpPr>
            <a:spLocks noGrp="1"/>
          </p:cNvSpPr>
          <p:nvPr>
            <p:ph type="ftr" sz="quarter" idx="11"/>
          </p:nvPr>
        </p:nvSpPr>
        <p:spPr>
          <a:xfrm>
            <a:off x="615950" y="6321425"/>
            <a:ext cx="4622800" cy="365125"/>
          </a:xfrm>
        </p:spPr>
        <p:txBody>
          <a:bodyPr/>
          <a:lstStyle/>
          <a:p>
            <a:pPr>
              <a:defRPr/>
            </a:pPr>
            <a:r>
              <a:rPr lang="en-US" dirty="0" smtClean="0"/>
              <a:t>Dept. of CSE, SOE, Presidency University</a:t>
            </a:r>
            <a:endParaRPr lang="en-US" dirty="0"/>
          </a:p>
        </p:txBody>
      </p:sp>
      <p:sp>
        <p:nvSpPr>
          <p:cNvPr id="215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7277771-3C68-4AE0-9C55-D0A71D26446E}" type="slidenum">
              <a:rPr lang="en-US" sz="900" smtClean="0">
                <a:solidFill>
                  <a:schemeClr val="accent1"/>
                </a:solidFill>
              </a:rPr>
              <a:pPr/>
              <a:t>13</a:t>
            </a:fld>
            <a:endParaRPr lang="en-US" sz="900" smtClean="0">
              <a:solidFill>
                <a:schemeClr val="accent1"/>
              </a:solidFill>
            </a:endParaRPr>
          </a:p>
        </p:txBody>
      </p:sp>
      <p:pic>
        <p:nvPicPr>
          <p:cNvPr id="21510"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153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b="1" smtClean="0">
                <a:solidFill>
                  <a:srgbClr val="002060"/>
                </a:solidFill>
              </a:rPr>
              <a:t>3.3 Usage Scenarios</a:t>
            </a:r>
          </a:p>
        </p:txBody>
      </p:sp>
      <p:sp>
        <p:nvSpPr>
          <p:cNvPr id="22531" name="Content Placeholder 2"/>
          <p:cNvSpPr>
            <a:spLocks noGrp="1"/>
          </p:cNvSpPr>
          <p:nvPr>
            <p:ph idx="1"/>
          </p:nvPr>
        </p:nvSpPr>
        <p:spPr/>
        <p:txBody>
          <a:bodyPr/>
          <a:lstStyle/>
          <a:p>
            <a:r>
              <a:rPr lang="en-US" smtClean="0"/>
              <a:t>A usage scenario, or scenario for short, describes a real-world example of how one or more people or organizations interact with a system. </a:t>
            </a:r>
          </a:p>
          <a:p>
            <a:r>
              <a:rPr lang="en-US" smtClean="0"/>
              <a:t>They describe the steps, events, and/or actions which occur during the interaction. </a:t>
            </a:r>
          </a:p>
          <a:p>
            <a:r>
              <a:rPr lang="en-US" smtClean="0"/>
              <a:t>Usage scenarios can be </a:t>
            </a:r>
            <a:r>
              <a:rPr lang="en-US" smtClean="0">
                <a:hlinkClick r:id="rId2"/>
              </a:rPr>
              <a:t>very detailed</a:t>
            </a:r>
            <a:r>
              <a:rPr lang="en-US" smtClean="0"/>
              <a:t>, indicating exactly how someone works with the user interface, or reasonably </a:t>
            </a:r>
            <a:r>
              <a:rPr lang="en-US" smtClean="0">
                <a:hlinkClick r:id="rId3"/>
              </a:rPr>
              <a:t>high-level</a:t>
            </a:r>
            <a:r>
              <a:rPr lang="en-US" smtClean="0"/>
              <a:t> describing the critical business actions but not the indicating how they're performed.</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EFF8D8B8-A9A2-4464-9D4D-942CD5D5EB87}" type="slidenum">
              <a:rPr lang="en-US" smtClean="0"/>
              <a:pPr>
                <a:defRPr/>
              </a:pPr>
              <a:t>14</a:t>
            </a:fld>
            <a:endParaRPr lang="en-US"/>
          </a:p>
        </p:txBody>
      </p:sp>
    </p:spTree>
    <p:extLst>
      <p:ext uri="{BB962C8B-B14F-4D97-AF65-F5344CB8AC3E}">
        <p14:creationId xmlns:p14="http://schemas.microsoft.com/office/powerpoint/2010/main" val="315691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661988" y="381000"/>
            <a:ext cx="7886700" cy="4351338"/>
          </a:xfrm>
        </p:spPr>
        <p:txBody>
          <a:bodyPr/>
          <a:lstStyle/>
          <a:p>
            <a:r>
              <a:rPr lang="en-US" smtClean="0"/>
              <a:t>Usage scenarios are applied in several development processes, often in different ways. </a:t>
            </a:r>
          </a:p>
          <a:p>
            <a:r>
              <a:rPr lang="en-US" smtClean="0"/>
              <a:t>In derivatives of the Unified Process (UP) they are used the help move from </a:t>
            </a:r>
            <a:r>
              <a:rPr lang="en-US" smtClean="0">
                <a:hlinkClick r:id="rId2"/>
              </a:rPr>
              <a:t>use cases</a:t>
            </a:r>
            <a:r>
              <a:rPr lang="en-US" smtClean="0"/>
              <a:t> to </a:t>
            </a:r>
            <a:r>
              <a:rPr lang="en-US" smtClean="0">
                <a:hlinkClick r:id="rId3"/>
              </a:rPr>
              <a:t>sequence diagrams</a:t>
            </a:r>
            <a:r>
              <a:rPr lang="en-US" smtClean="0"/>
              <a:t>. </a:t>
            </a:r>
          </a:p>
          <a:p>
            <a:r>
              <a:rPr lang="en-US" smtClean="0"/>
              <a:t>The basic strategy is to identify a path though a use case, or through a portion of a use case, and then write the scenario as an instance of that path. </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C4BB081E-204C-4DCD-BCC1-F7F7D4DDB450}" type="slidenum">
              <a:rPr lang="en-US" smtClean="0"/>
              <a:pPr>
                <a:defRPr/>
              </a:pPr>
              <a:t>15</a:t>
            </a:fld>
            <a:endParaRPr lang="en-US"/>
          </a:p>
        </p:txBody>
      </p:sp>
    </p:spTree>
    <p:extLst>
      <p:ext uri="{BB962C8B-B14F-4D97-AF65-F5344CB8AC3E}">
        <p14:creationId xmlns:p14="http://schemas.microsoft.com/office/powerpoint/2010/main" val="82253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661988" y="381000"/>
            <a:ext cx="7886700" cy="4351338"/>
          </a:xfrm>
        </p:spPr>
        <p:txBody>
          <a:bodyPr/>
          <a:lstStyle/>
          <a:p>
            <a:r>
              <a:rPr lang="en-US" sz="2400" smtClean="0"/>
              <a:t>For example, the text of the "Withdraw Funds" use case would indicate what should happens when everything goes right, in this case the funds exist in the account and the ATM has the funds. </a:t>
            </a:r>
          </a:p>
          <a:p>
            <a:r>
              <a:rPr lang="en-US" sz="2400" smtClean="0"/>
              <a:t>This would be referred to as the "happy path" or basic course of action. </a:t>
            </a:r>
          </a:p>
          <a:p>
            <a:r>
              <a:rPr lang="en-US" sz="2400" smtClean="0"/>
              <a:t>The use case would include alternate paths describing what happens when mistakes occur, such as there being insufficient funds in the account or the ATM being short of cash to disburse to customers. </a:t>
            </a:r>
          </a:p>
          <a:p>
            <a:r>
              <a:rPr lang="en-US" sz="2400" smtClean="0"/>
              <a:t>You would write usage scenarios that would explore the happy path, such as the first scenario above, as well as each of the alternate courses. You would then develop a sequence diagram exploring the implementation logic for each scenario.</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29E94E03-D985-4CD5-A30B-7000122CDA0D}" type="slidenum">
              <a:rPr lang="en-US" smtClean="0"/>
              <a:pPr>
                <a:defRPr/>
              </a:pPr>
              <a:t>16</a:t>
            </a:fld>
            <a:endParaRPr lang="en-US"/>
          </a:p>
        </p:txBody>
      </p:sp>
    </p:spTree>
    <p:extLst>
      <p:ext uri="{BB962C8B-B14F-4D97-AF65-F5344CB8AC3E}">
        <p14:creationId xmlns:p14="http://schemas.microsoft.com/office/powerpoint/2010/main" val="1581220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b="1" smtClean="0"/>
              <a:t>3.4 Elicitation work product</a:t>
            </a:r>
            <a:endParaRPr lang="en-US" smtClean="0"/>
          </a:p>
        </p:txBody>
      </p:sp>
      <p:sp>
        <p:nvSpPr>
          <p:cNvPr id="25603" name="Content Placeholder 2"/>
          <p:cNvSpPr>
            <a:spLocks noGrp="1"/>
          </p:cNvSpPr>
          <p:nvPr>
            <p:ph idx="1"/>
          </p:nvPr>
        </p:nvSpPr>
        <p:spPr/>
        <p:txBody>
          <a:bodyPr/>
          <a:lstStyle/>
          <a:p>
            <a:r>
              <a:rPr lang="en-US" smtClean="0"/>
              <a:t>The work product created as a result of requirement elicitation that is depending on the size of the system or product to be  built.</a:t>
            </a:r>
          </a:p>
          <a:p>
            <a:r>
              <a:rPr lang="en-US" smtClean="0"/>
              <a:t>The work product consists of a statement need, feasibility, statement scope for the system.</a:t>
            </a:r>
          </a:p>
          <a:p>
            <a:r>
              <a:rPr lang="en-US" smtClean="0"/>
              <a:t>It also consists of a list of users participate in the requirement elicitation.</a:t>
            </a:r>
          </a:p>
          <a:p>
            <a:endParaRPr lang="en-US"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6CB1B7C9-F3C6-41B9-BA98-6949B821E56D}" type="slidenum">
              <a:rPr lang="en-US" smtClean="0"/>
              <a:pPr>
                <a:defRPr/>
              </a:pPr>
              <a:t>17</a:t>
            </a:fld>
            <a:endParaRPr lang="en-US"/>
          </a:p>
        </p:txBody>
      </p:sp>
    </p:spTree>
    <p:extLst>
      <p:ext uri="{BB962C8B-B14F-4D97-AF65-F5344CB8AC3E}">
        <p14:creationId xmlns:p14="http://schemas.microsoft.com/office/powerpoint/2010/main" val="2589229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66675"/>
            <a:ext cx="8763000" cy="1681163"/>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sz="2800" b="1" smtClean="0">
                <a:solidFill>
                  <a:srgbClr val="002060"/>
                </a:solidFill>
              </a:rPr>
              <a:t>4. Developing use cases</a:t>
            </a:r>
            <a:br>
              <a:rPr lang="en-US" sz="2800" b="1" smtClean="0">
                <a:solidFill>
                  <a:srgbClr val="002060"/>
                </a:solidFill>
              </a:rPr>
            </a:br>
            <a:r>
              <a:rPr lang="en-US" sz="2800" b="1" smtClean="0">
                <a:solidFill>
                  <a:srgbClr val="002060"/>
                </a:solidFill>
              </a:rPr>
              <a:t/>
            </a:r>
            <a:br>
              <a:rPr lang="en-US" sz="2800" b="1" smtClean="0">
                <a:solidFill>
                  <a:srgbClr val="002060"/>
                </a:solidFill>
              </a:rPr>
            </a:br>
            <a:r>
              <a:rPr lang="en-US" sz="2500" b="1" smtClean="0">
                <a:solidFill>
                  <a:srgbClr val="FF0000"/>
                </a:solidFill>
              </a:rPr>
              <a:t>Use Case Methodology (UCM) </a:t>
            </a:r>
            <a:r>
              <a:rPr lang="en-US" sz="2500" b="1" smtClean="0">
                <a:solidFill>
                  <a:srgbClr val="002060"/>
                </a:solidFill>
              </a:rPr>
              <a:t> (for Requirements Elicitation)</a:t>
            </a:r>
            <a:br>
              <a:rPr lang="en-US" sz="2500" b="1" smtClean="0">
                <a:solidFill>
                  <a:srgbClr val="002060"/>
                </a:solidFill>
              </a:rPr>
            </a:br>
            <a:r>
              <a:rPr lang="en-US" sz="2500" b="1" smtClean="0">
                <a:solidFill>
                  <a:srgbClr val="002060"/>
                </a:solidFill>
              </a:rPr>
              <a:t>Key Terms in UCM</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9D1D67-A196-4C6F-8AD5-34A18CD24BEB}" type="slidenum">
              <a:rPr lang="en-US" sz="900" smtClean="0">
                <a:solidFill>
                  <a:schemeClr val="accent1"/>
                </a:solidFill>
              </a:rPr>
              <a:pPr/>
              <a:t>18</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24583" name="Text Box 36"/>
          <p:cNvSpPr txBox="1">
            <a:spLocks noChangeArrowheads="1"/>
          </p:cNvSpPr>
          <p:nvPr/>
        </p:nvSpPr>
        <p:spPr bwMode="auto">
          <a:xfrm>
            <a:off x="1243013" y="1736725"/>
            <a:ext cx="7124700"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defRPr/>
            </a:pPr>
            <a:r>
              <a:rPr lang="en-US" sz="1400" b="1" dirty="0">
                <a:solidFill>
                  <a:srgbClr val="002060"/>
                </a:solidFill>
                <a:latin typeface="Times New Roman" panose="02020603050405020304" pitchFamily="18" charset="0"/>
                <a:cs typeface="Times New Roman" panose="02020603050405020304" pitchFamily="18" charset="0"/>
              </a:rPr>
              <a:t>SUD</a:t>
            </a:r>
            <a:r>
              <a:rPr lang="en-US" sz="1400" dirty="0">
                <a:solidFill>
                  <a:srgbClr val="002060"/>
                </a:solidFill>
                <a:latin typeface="Times New Roman" panose="02020603050405020304" pitchFamily="18" charset="0"/>
                <a:cs typeface="Times New Roman" panose="02020603050405020304" pitchFamily="18" charset="0"/>
              </a:rPr>
              <a:t> – System under Discussion</a:t>
            </a:r>
          </a:p>
          <a:p>
            <a:pPr algn="just">
              <a:buFont typeface="Wingdings" panose="05000000000000000000" pitchFamily="2" charset="2"/>
              <a:buNone/>
              <a:defRPr/>
            </a:pPr>
            <a:endParaRPr lang="en-US" sz="1400" dirty="0">
              <a:solidFill>
                <a:srgbClr val="002060"/>
              </a:solidFill>
              <a:latin typeface="Times New Roman" panose="02020603050405020304" pitchFamily="18" charset="0"/>
              <a:cs typeface="Times New Roman" panose="02020603050405020304" pitchFamily="18" charset="0"/>
            </a:endParaRPr>
          </a:p>
          <a:p>
            <a:pPr algn="just">
              <a:defRPr/>
            </a:pPr>
            <a:r>
              <a:rPr lang="en-US" sz="1400" b="1" dirty="0">
                <a:solidFill>
                  <a:srgbClr val="002060"/>
                </a:solidFill>
                <a:latin typeface="Times New Roman" panose="02020603050405020304" pitchFamily="18" charset="0"/>
                <a:cs typeface="Times New Roman" panose="02020603050405020304" pitchFamily="18" charset="0"/>
              </a:rPr>
              <a:t>Actor</a:t>
            </a:r>
          </a:p>
          <a:p>
            <a:pPr algn="just">
              <a:buFont typeface="Wingdings" panose="05000000000000000000" pitchFamily="2" charset="2"/>
              <a:buNone/>
              <a:defRPr/>
            </a:pPr>
            <a:r>
              <a:rPr lang="en-US" sz="1400" dirty="0" smtClean="0">
                <a:solidFill>
                  <a:srgbClr val="002060"/>
                </a:solidFill>
                <a:latin typeface="Times New Roman" panose="02020603050405020304" pitchFamily="18" charset="0"/>
                <a:cs typeface="Times New Roman" panose="02020603050405020304" pitchFamily="18" charset="0"/>
              </a:rPr>
              <a:t>	Actors </a:t>
            </a:r>
            <a:r>
              <a:rPr lang="en-US" sz="1400" dirty="0">
                <a:solidFill>
                  <a:srgbClr val="002060"/>
                </a:solidFill>
                <a:latin typeface="Times New Roman" panose="02020603050405020304" pitchFamily="18" charset="0"/>
                <a:cs typeface="Times New Roman" panose="02020603050405020304" pitchFamily="18" charset="0"/>
              </a:rPr>
              <a:t>are basically users of the SUD who are </a:t>
            </a:r>
            <a:r>
              <a:rPr lang="en-US" sz="1400" b="1" dirty="0">
                <a:solidFill>
                  <a:srgbClr val="002060"/>
                </a:solidFill>
                <a:latin typeface="Times New Roman" panose="02020603050405020304" pitchFamily="18" charset="0"/>
                <a:cs typeface="Times New Roman" panose="02020603050405020304" pitchFamily="18" charset="0"/>
              </a:rPr>
              <a:t>external</a:t>
            </a:r>
            <a:r>
              <a:rPr lang="en-US" sz="1400" dirty="0">
                <a:solidFill>
                  <a:srgbClr val="002060"/>
                </a:solidFill>
                <a:latin typeface="Times New Roman" panose="02020603050405020304" pitchFamily="18" charset="0"/>
                <a:cs typeface="Times New Roman" panose="02020603050405020304" pitchFamily="18" charset="0"/>
              </a:rPr>
              <a:t> </a:t>
            </a:r>
            <a:r>
              <a:rPr lang="en-US" sz="1400" b="1" dirty="0">
                <a:solidFill>
                  <a:srgbClr val="002060"/>
                </a:solidFill>
                <a:latin typeface="Times New Roman" panose="02020603050405020304" pitchFamily="18" charset="0"/>
                <a:cs typeface="Times New Roman" panose="02020603050405020304" pitchFamily="18" charset="0"/>
              </a:rPr>
              <a:t>entities</a:t>
            </a:r>
            <a:r>
              <a:rPr lang="en-US" sz="1400" dirty="0">
                <a:solidFill>
                  <a:srgbClr val="002060"/>
                </a:solidFill>
                <a:latin typeface="Times New Roman" panose="02020603050405020304" pitchFamily="18" charset="0"/>
                <a:cs typeface="Times New Roman" panose="02020603050405020304" pitchFamily="18" charset="0"/>
              </a:rPr>
              <a:t> (people or other systems) who interact with the SUD to achieve a desired goal. Actors are represented as stick figures.</a:t>
            </a:r>
          </a:p>
          <a:p>
            <a:pPr algn="just">
              <a:buFont typeface="Wingdings" panose="05000000000000000000" pitchFamily="2" charset="2"/>
              <a:buNone/>
              <a:defRPr/>
            </a:pPr>
            <a:r>
              <a:rPr lang="en-US" sz="1400" dirty="0" smtClean="0">
                <a:solidFill>
                  <a:srgbClr val="002060"/>
                </a:solidFill>
                <a:latin typeface="Times New Roman" panose="02020603050405020304" pitchFamily="18" charset="0"/>
                <a:cs typeface="Times New Roman" panose="02020603050405020304" pitchFamily="18" charset="0"/>
              </a:rPr>
              <a:t>	Types </a:t>
            </a:r>
            <a:r>
              <a:rPr lang="en-US" sz="1400" dirty="0">
                <a:solidFill>
                  <a:srgbClr val="002060"/>
                </a:solidFill>
                <a:latin typeface="Times New Roman" panose="02020603050405020304" pitchFamily="18" charset="0"/>
                <a:cs typeface="Times New Roman" panose="02020603050405020304" pitchFamily="18" charset="0"/>
              </a:rPr>
              <a:t>of Actors:</a:t>
            </a:r>
          </a:p>
          <a:p>
            <a:pPr lvl="1" algn="just">
              <a:defRPr/>
            </a:pPr>
            <a:r>
              <a:rPr lang="en-US" sz="1400" b="1" dirty="0">
                <a:solidFill>
                  <a:srgbClr val="002060"/>
                </a:solidFill>
                <a:latin typeface="Times New Roman" panose="02020603050405020304" pitchFamily="18" charset="0"/>
                <a:cs typeface="Times New Roman" panose="02020603050405020304" pitchFamily="18" charset="0"/>
              </a:rPr>
              <a:t>Primary Actor</a:t>
            </a:r>
          </a:p>
          <a:p>
            <a:pPr lvl="1" algn="just">
              <a:buFont typeface="Wingdings" panose="05000000000000000000" pitchFamily="2" charset="2"/>
              <a:buNone/>
              <a:defRPr/>
            </a:pPr>
            <a:r>
              <a:rPr lang="en-US" sz="1400" dirty="0">
                <a:solidFill>
                  <a:srgbClr val="002060"/>
                </a:solidFill>
                <a:latin typeface="Times New Roman" panose="02020603050405020304" pitchFamily="18" charset="0"/>
                <a:cs typeface="Times New Roman" panose="02020603050405020304" pitchFamily="18" charset="0"/>
              </a:rPr>
              <a:t>The Actor(s) using the system to achieve a goal.</a:t>
            </a:r>
          </a:p>
          <a:p>
            <a:pPr lvl="1" algn="just">
              <a:defRPr/>
            </a:pPr>
            <a:r>
              <a:rPr lang="en-US" sz="1400" b="1" dirty="0">
                <a:solidFill>
                  <a:srgbClr val="002060"/>
                </a:solidFill>
                <a:latin typeface="Times New Roman" panose="02020603050405020304" pitchFamily="18" charset="0"/>
                <a:cs typeface="Times New Roman" panose="02020603050405020304" pitchFamily="18" charset="0"/>
              </a:rPr>
              <a:t>Secondary Actor</a:t>
            </a:r>
          </a:p>
          <a:p>
            <a:pPr lvl="1" algn="just">
              <a:buFont typeface="Wingdings" panose="05000000000000000000" pitchFamily="2" charset="2"/>
              <a:buNone/>
              <a:defRPr/>
            </a:pPr>
            <a:r>
              <a:rPr lang="en-US" sz="1400" dirty="0">
                <a:solidFill>
                  <a:srgbClr val="002060"/>
                </a:solidFill>
                <a:latin typeface="Times New Roman" panose="02020603050405020304" pitchFamily="18" charset="0"/>
                <a:cs typeface="Times New Roman" panose="02020603050405020304" pitchFamily="18" charset="0"/>
              </a:rPr>
              <a:t>Actors that the system needs assistance from to achieve the primary actors goal.</a:t>
            </a:r>
          </a:p>
          <a:p>
            <a:pPr lvl="1" algn="just">
              <a:buFont typeface="Wingdings" panose="05000000000000000000" pitchFamily="2" charset="2"/>
              <a:buNone/>
              <a:defRPr/>
            </a:pPr>
            <a:endParaRPr lang="en-US" sz="1400" dirty="0">
              <a:solidFill>
                <a:srgbClr val="002060"/>
              </a:solidFill>
              <a:latin typeface="Times New Roman" panose="02020603050405020304" pitchFamily="18" charset="0"/>
              <a:cs typeface="Times New Roman" panose="02020603050405020304" pitchFamily="18" charset="0"/>
            </a:endParaRPr>
          </a:p>
          <a:p>
            <a:pPr algn="just">
              <a:defRPr/>
            </a:pPr>
            <a:r>
              <a:rPr lang="en-US" sz="1400" b="1" dirty="0">
                <a:solidFill>
                  <a:srgbClr val="002060"/>
                </a:solidFill>
                <a:latin typeface="Times New Roman" panose="02020603050405020304" pitchFamily="18" charset="0"/>
                <a:cs typeface="Times New Roman" panose="02020603050405020304" pitchFamily="18" charset="0"/>
              </a:rPr>
              <a:t>Use Case</a:t>
            </a:r>
          </a:p>
          <a:p>
            <a:pPr algn="just">
              <a:buFont typeface="Wingdings" panose="05000000000000000000" pitchFamily="2" charset="2"/>
              <a:buNone/>
              <a:defRPr/>
            </a:pPr>
            <a:r>
              <a:rPr lang="en-US" sz="1400" dirty="0" smtClean="0">
                <a:solidFill>
                  <a:srgbClr val="002060"/>
                </a:solidFill>
                <a:latin typeface="Times New Roman" panose="02020603050405020304" pitchFamily="18" charset="0"/>
                <a:cs typeface="Times New Roman" panose="02020603050405020304" pitchFamily="18" charset="0"/>
              </a:rPr>
              <a:t>	A </a:t>
            </a:r>
            <a:r>
              <a:rPr lang="en-US" sz="1400" dirty="0">
                <a:solidFill>
                  <a:srgbClr val="002060"/>
                </a:solidFill>
                <a:latin typeface="Times New Roman" panose="02020603050405020304" pitchFamily="18" charset="0"/>
                <a:cs typeface="Times New Roman" panose="02020603050405020304" pitchFamily="18" charset="0"/>
              </a:rPr>
              <a:t>use case is a collection of possible sequences of interactions between the SUD and its </a:t>
            </a:r>
            <a:r>
              <a:rPr lang="en-US" sz="1400" dirty="0" smtClean="0">
                <a:solidFill>
                  <a:srgbClr val="002060"/>
                </a:solidFill>
                <a:latin typeface="Times New Roman" panose="02020603050405020304" pitchFamily="18" charset="0"/>
                <a:cs typeface="Times New Roman" panose="02020603050405020304" pitchFamily="18" charset="0"/>
              </a:rPr>
              <a:t>Actors, </a:t>
            </a:r>
            <a:r>
              <a:rPr lang="en-US" sz="1400" dirty="0">
                <a:solidFill>
                  <a:srgbClr val="002060"/>
                </a:solidFill>
                <a:latin typeface="Times New Roman" panose="02020603050405020304" pitchFamily="18" charset="0"/>
                <a:cs typeface="Times New Roman" panose="02020603050405020304" pitchFamily="18" charset="0"/>
              </a:rPr>
              <a:t>relating to a particular goal. The collection of Use Cases should define all system behavior relevant to the actors to assure them that their goals will be carried out properly.</a:t>
            </a:r>
          </a:p>
          <a:p>
            <a:pPr algn="just">
              <a:buFont typeface="Wingdings" panose="05000000000000000000" pitchFamily="2" charset="2"/>
              <a:buNone/>
              <a:defRPr/>
            </a:pPr>
            <a:r>
              <a:rPr lang="en-US" sz="1400" dirty="0" smtClean="0">
                <a:solidFill>
                  <a:srgbClr val="002060"/>
                </a:solidFill>
                <a:latin typeface="Times New Roman" panose="02020603050405020304" pitchFamily="18" charset="0"/>
                <a:cs typeface="Times New Roman" panose="02020603050405020304" pitchFamily="18" charset="0"/>
              </a:rPr>
              <a:t>	A </a:t>
            </a:r>
            <a:r>
              <a:rPr lang="en-US" sz="1400" dirty="0">
                <a:solidFill>
                  <a:srgbClr val="002060"/>
                </a:solidFill>
                <a:latin typeface="Times New Roman" panose="02020603050405020304" pitchFamily="18" charset="0"/>
                <a:cs typeface="Times New Roman" panose="02020603050405020304" pitchFamily="18" charset="0"/>
              </a:rPr>
              <a:t>use case is drawn as a horizontal ellipse.</a:t>
            </a:r>
          </a:p>
          <a:p>
            <a:pPr marL="0" indent="0" algn="just">
              <a:lnSpc>
                <a:spcPct val="90000"/>
              </a:lnSpc>
              <a:buFont typeface="Wingdings" panose="05000000000000000000" pitchFamily="2" charset="2"/>
              <a:buNone/>
              <a:defRPr/>
            </a:pPr>
            <a:endParaRPr lang="en-US" sz="1400" b="1" dirty="0" smtClean="0">
              <a:solidFill>
                <a:srgbClr val="002060"/>
              </a:solidFill>
              <a:latin typeface="Times New Roman" panose="02020603050405020304" pitchFamily="18" charset="0"/>
              <a:cs typeface="Times New Roman" panose="02020603050405020304" pitchFamily="18" charset="0"/>
            </a:endParaRPr>
          </a:p>
        </p:txBody>
      </p:sp>
      <p:pic>
        <p:nvPicPr>
          <p:cNvPr id="2663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189288"/>
            <a:ext cx="42386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45063" y="5802313"/>
            <a:ext cx="920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13805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5950" y="466725"/>
            <a:ext cx="3562350" cy="542925"/>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Key Terms in UCM</a:t>
            </a:r>
            <a:endParaRPr lang="en-US" sz="2000" b="1" smtClean="0">
              <a:solidFill>
                <a:srgbClr val="00206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C2FEAC5-E0E2-45DB-80CF-0507CEA88C73}" type="slidenum">
              <a:rPr lang="en-US" sz="900" smtClean="0">
                <a:solidFill>
                  <a:schemeClr val="accent1"/>
                </a:solidFill>
              </a:rPr>
              <a:pPr/>
              <a:t>19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24583" name="Text Box 36"/>
          <p:cNvSpPr txBox="1">
            <a:spLocks noChangeArrowheads="1"/>
          </p:cNvSpPr>
          <p:nvPr/>
        </p:nvSpPr>
        <p:spPr bwMode="auto">
          <a:xfrm>
            <a:off x="685800" y="1306513"/>
            <a:ext cx="7886700"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buFont typeface="Wingdings" panose="05000000000000000000" pitchFamily="2" charset="2"/>
              <a:buNone/>
              <a:defRPr/>
            </a:pPr>
            <a:r>
              <a:rPr lang="en-US" sz="1400" b="1" dirty="0">
                <a:solidFill>
                  <a:srgbClr val="002060"/>
                </a:solidFill>
                <a:latin typeface="Times New Roman" panose="02020603050405020304" pitchFamily="18" charset="0"/>
                <a:cs typeface="Times New Roman" panose="02020603050405020304" pitchFamily="18" charset="0"/>
              </a:rPr>
              <a:t>Use Cases:</a:t>
            </a:r>
          </a:p>
          <a:p>
            <a:pPr algn="just">
              <a:defRPr/>
            </a:pPr>
            <a:r>
              <a:rPr lang="en-US" sz="1400" dirty="0">
                <a:solidFill>
                  <a:srgbClr val="002060"/>
                </a:solidFill>
                <a:latin typeface="Times New Roman" panose="02020603050405020304" pitchFamily="18" charset="0"/>
                <a:cs typeface="Times New Roman" panose="02020603050405020304" pitchFamily="18" charset="0"/>
              </a:rPr>
              <a:t>Hold Functional Requirements in an easy to read, easy to track text format. </a:t>
            </a:r>
          </a:p>
          <a:p>
            <a:pPr algn="just">
              <a:defRPr/>
            </a:pPr>
            <a:r>
              <a:rPr lang="en-US" sz="1400" dirty="0">
                <a:solidFill>
                  <a:srgbClr val="002060"/>
                </a:solidFill>
                <a:latin typeface="Times New Roman" panose="02020603050405020304" pitchFamily="18" charset="0"/>
                <a:cs typeface="Times New Roman" panose="02020603050405020304" pitchFamily="18" charset="0"/>
              </a:rPr>
              <a:t>Represents the goal of an interaction between an actor and the system. The goal represents a meaningful and measurable objective for the actor. </a:t>
            </a:r>
          </a:p>
          <a:p>
            <a:pPr algn="just">
              <a:defRPr/>
            </a:pPr>
            <a:r>
              <a:rPr lang="en-US" sz="1400" dirty="0">
                <a:solidFill>
                  <a:srgbClr val="002060"/>
                </a:solidFill>
                <a:latin typeface="Times New Roman" panose="02020603050405020304" pitchFamily="18" charset="0"/>
                <a:cs typeface="Times New Roman" panose="02020603050405020304" pitchFamily="18" charset="0"/>
              </a:rPr>
              <a:t>Records a set of paths (scenarios) that traverse an actor from a trigger event (start of the use case) to the goal (success scenarios). </a:t>
            </a:r>
          </a:p>
          <a:p>
            <a:pPr algn="just">
              <a:defRPr/>
            </a:pPr>
            <a:r>
              <a:rPr lang="en-US" sz="1400" dirty="0">
                <a:solidFill>
                  <a:srgbClr val="002060"/>
                </a:solidFill>
                <a:latin typeface="Times New Roman" panose="02020603050405020304" pitchFamily="18" charset="0"/>
                <a:cs typeface="Times New Roman" panose="02020603050405020304" pitchFamily="18" charset="0"/>
              </a:rPr>
              <a:t>Records a set of scenarios that traverse an actor from a trigger event toward a goal but fall short of the goal (failure scenarios). </a:t>
            </a:r>
          </a:p>
          <a:p>
            <a:pPr algn="just">
              <a:defRPr/>
            </a:pPr>
            <a:r>
              <a:rPr lang="en-US" sz="1400" dirty="0">
                <a:solidFill>
                  <a:srgbClr val="002060"/>
                </a:solidFill>
                <a:latin typeface="Times New Roman" panose="02020603050405020304" pitchFamily="18" charset="0"/>
                <a:cs typeface="Times New Roman" panose="02020603050405020304" pitchFamily="18" charset="0"/>
              </a:rPr>
              <a:t>Are multi-level: one use case can use/extend the functionality of another. </a:t>
            </a:r>
          </a:p>
          <a:p>
            <a:pPr algn="just">
              <a:defRPr/>
            </a:pPr>
            <a:r>
              <a:rPr lang="en-US" sz="1400" dirty="0">
                <a:solidFill>
                  <a:srgbClr val="002060"/>
                </a:solidFill>
                <a:latin typeface="Times New Roman" panose="02020603050405020304" pitchFamily="18" charset="0"/>
                <a:cs typeface="Times New Roman" panose="02020603050405020304" pitchFamily="18" charset="0"/>
              </a:rPr>
              <a:t>Use Case Names Begin With a Strong Verb </a:t>
            </a:r>
          </a:p>
          <a:p>
            <a:pPr algn="just">
              <a:defRPr/>
            </a:pPr>
            <a:r>
              <a:rPr lang="en-US" sz="1400" dirty="0" smtClean="0">
                <a:solidFill>
                  <a:srgbClr val="002060"/>
                </a:solidFill>
                <a:latin typeface="Times New Roman" panose="02020603050405020304" pitchFamily="18" charset="0"/>
                <a:cs typeface="Times New Roman" panose="02020603050405020304" pitchFamily="18" charset="0"/>
              </a:rPr>
              <a:t>Use </a:t>
            </a:r>
            <a:r>
              <a:rPr lang="en-US" sz="1400" dirty="0">
                <a:solidFill>
                  <a:srgbClr val="002060"/>
                </a:solidFill>
                <a:latin typeface="Times New Roman" panose="02020603050405020304" pitchFamily="18" charset="0"/>
                <a:cs typeface="Times New Roman" panose="02020603050405020304" pitchFamily="18" charset="0"/>
              </a:rPr>
              <a:t>Cases </a:t>
            </a:r>
            <a:r>
              <a:rPr lang="en-US" sz="1400" dirty="0" smtClean="0">
                <a:solidFill>
                  <a:srgbClr val="002060"/>
                </a:solidFill>
                <a:latin typeface="Times New Roman" panose="02020603050405020304" pitchFamily="18" charset="0"/>
                <a:cs typeface="Times New Roman" panose="02020603050405020304" pitchFamily="18" charset="0"/>
              </a:rPr>
              <a:t>are named using the domain terminologies </a:t>
            </a:r>
            <a:endParaRPr lang="en-US" sz="1400"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None/>
              <a:defRPr/>
            </a:pPr>
            <a:endParaRPr lang="en-US" sz="1400" b="1" dirty="0">
              <a:solidFill>
                <a:srgbClr val="00206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None/>
              <a:defRPr/>
            </a:pPr>
            <a:r>
              <a:rPr lang="en-US" sz="1400" b="1" dirty="0">
                <a:solidFill>
                  <a:srgbClr val="002060"/>
                </a:solidFill>
                <a:latin typeface="Times New Roman" panose="02020603050405020304" pitchFamily="18" charset="0"/>
                <a:cs typeface="Times New Roman" panose="02020603050405020304" pitchFamily="18" charset="0"/>
              </a:rPr>
              <a:t>Use Cases Do Not…</a:t>
            </a:r>
          </a:p>
          <a:p>
            <a:pPr algn="just">
              <a:defRPr/>
            </a:pPr>
            <a:r>
              <a:rPr lang="en-US" sz="1400" dirty="0">
                <a:solidFill>
                  <a:srgbClr val="002060"/>
                </a:solidFill>
                <a:latin typeface="Times New Roman" panose="02020603050405020304" pitchFamily="18" charset="0"/>
                <a:cs typeface="Times New Roman" panose="02020603050405020304" pitchFamily="18" charset="0"/>
              </a:rPr>
              <a:t>Specify user interface design. They specify the intent, not the action </a:t>
            </a:r>
            <a:r>
              <a:rPr lang="en-US" sz="1400" dirty="0" smtClean="0">
                <a:solidFill>
                  <a:srgbClr val="002060"/>
                </a:solidFill>
                <a:latin typeface="Times New Roman" panose="02020603050405020304" pitchFamily="18" charset="0"/>
                <a:cs typeface="Times New Roman" panose="02020603050405020304" pitchFamily="18" charset="0"/>
              </a:rPr>
              <a:t>detail </a:t>
            </a:r>
          </a:p>
          <a:p>
            <a:pPr algn="just">
              <a:buFont typeface="Wingdings" panose="05000000000000000000" pitchFamily="2" charset="2"/>
              <a:buNone/>
              <a:defRPr/>
            </a:pPr>
            <a:r>
              <a:rPr lang="en-US" sz="1400" dirty="0" smtClean="0">
                <a:solidFill>
                  <a:srgbClr val="002060"/>
                </a:solidFill>
                <a:latin typeface="Times New Roman" panose="02020603050405020304" pitchFamily="18" charset="0"/>
                <a:cs typeface="Times New Roman" panose="02020603050405020304" pitchFamily="18" charset="0"/>
              </a:rPr>
              <a:t>	Mock up screens/ Prototype may be included depicting the functionality</a:t>
            </a:r>
          </a:p>
          <a:p>
            <a:pPr algn="just">
              <a:defRPr/>
            </a:pPr>
            <a:r>
              <a:rPr lang="en-US" sz="1400" dirty="0" smtClean="0">
                <a:solidFill>
                  <a:srgbClr val="002060"/>
                </a:solidFill>
                <a:latin typeface="Times New Roman" panose="02020603050405020304" pitchFamily="18" charset="0"/>
                <a:cs typeface="Times New Roman" panose="02020603050405020304" pitchFamily="18" charset="0"/>
              </a:rPr>
              <a:t>Specify implementation detail (unless it is of particular importance to the actor to be assured that the goal is properly met) </a:t>
            </a:r>
          </a:p>
          <a:p>
            <a:pPr marL="0" indent="0" algn="just">
              <a:lnSpc>
                <a:spcPct val="90000"/>
              </a:lnSpc>
              <a:buFont typeface="Wingdings" panose="05000000000000000000" pitchFamily="2" charset="2"/>
              <a:buNone/>
              <a:defRPr/>
            </a:pPr>
            <a:endParaRPr lang="en-US" sz="1400" b="1" dirty="0" smtClean="0">
              <a:solidFill>
                <a:srgbClr val="002060"/>
              </a:solidFill>
              <a:latin typeface="Times New Roman" panose="02020603050405020304" pitchFamily="18" charset="0"/>
              <a:cs typeface="Times New Roman" panose="02020603050405020304" pitchFamily="18" charset="0"/>
            </a:endParaRPr>
          </a:p>
        </p:txBody>
      </p:sp>
      <p:pic>
        <p:nvPicPr>
          <p:cNvPr id="2868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5048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381000"/>
            <a:ext cx="8545513" cy="2819400"/>
          </a:xfrm>
        </p:spPr>
        <p:txBody>
          <a:bodyPr/>
          <a:lstStyle/>
          <a:p>
            <a:pPr eaLnBrk="1" hangingPunct="1"/>
            <a:r>
              <a:rPr lang="en-US" sz="3800" b="1" smtClean="0">
                <a:solidFill>
                  <a:srgbClr val="002060"/>
                </a:solidFill>
                <a:latin typeface="Algerian" panose="04020705040A02060702" pitchFamily="82" charset="0"/>
              </a:rPr>
              <a:t/>
            </a:r>
            <a:br>
              <a:rPr lang="en-US" sz="3800" b="1" smtClean="0">
                <a:solidFill>
                  <a:srgbClr val="002060"/>
                </a:solidFill>
                <a:latin typeface="Algerian" panose="04020705040A02060702" pitchFamily="82" charset="0"/>
              </a:rPr>
            </a:br>
            <a:r>
              <a:rPr lang="en-US" sz="3800" b="1" smtClean="0">
                <a:solidFill>
                  <a:srgbClr val="002060"/>
                </a:solidFill>
                <a:latin typeface="Algerian" panose="04020705040A02060702" pitchFamily="82" charset="0"/>
              </a:rPr>
              <a:t>MODULE II</a:t>
            </a:r>
            <a:br>
              <a:rPr lang="en-US" sz="3800" b="1" smtClean="0">
                <a:solidFill>
                  <a:srgbClr val="002060"/>
                </a:solidFill>
                <a:latin typeface="Algerian" panose="04020705040A02060702" pitchFamily="82" charset="0"/>
              </a:rPr>
            </a:br>
            <a:r>
              <a:rPr lang="en-US" sz="3800" b="1" smtClean="0">
                <a:solidFill>
                  <a:srgbClr val="002060"/>
                </a:solidFill>
                <a:latin typeface="Algerian" panose="04020705040A02060702" pitchFamily="82" charset="0"/>
              </a:rPr>
              <a:t/>
            </a:r>
            <a:br>
              <a:rPr lang="en-US" sz="3800" b="1" smtClean="0">
                <a:solidFill>
                  <a:srgbClr val="002060"/>
                </a:solidFill>
                <a:latin typeface="Algerian" panose="04020705040A02060702" pitchFamily="82" charset="0"/>
              </a:rPr>
            </a:br>
            <a:r>
              <a:rPr lang="en-US" sz="3800" b="1" smtClean="0">
                <a:solidFill>
                  <a:srgbClr val="002060"/>
                </a:solidFill>
                <a:latin typeface="Algerian" panose="04020705040A02060702" pitchFamily="82" charset="0"/>
              </a:rPr>
              <a:t>Understanding Requirements (Chapter 4)</a:t>
            </a:r>
          </a:p>
        </p:txBody>
      </p:sp>
      <p:pic>
        <p:nvPicPr>
          <p:cNvPr id="409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sz="2000">
                <a:solidFill>
                  <a:srgbClr val="002060"/>
                </a:solidFill>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solidFill>
                  <a:srgbClr val="002060"/>
                </a:solidFill>
                <a:latin typeface="Times New Roman" panose="02020603050405020304" pitchFamily="18" charset="0"/>
                <a:cs typeface="Times New Roman" panose="02020603050405020304" pitchFamily="18" charset="0"/>
              </a:rPr>
              <a:t>School of Engineering, Presidency University</a:t>
            </a:r>
          </a:p>
        </p:txBody>
      </p:sp>
    </p:spTree>
    <p:extLst>
      <p:ext uri="{BB962C8B-B14F-4D97-AF65-F5344CB8AC3E}">
        <p14:creationId xmlns:p14="http://schemas.microsoft.com/office/powerpoint/2010/main" val="250168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92138" y="492125"/>
            <a:ext cx="3562350" cy="544513"/>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Key Terms in UCM</a:t>
            </a:r>
            <a:endParaRPr lang="en-US" sz="2000" b="1" smtClean="0">
              <a:solidFill>
                <a:srgbClr val="00206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A27C372-7DA5-4304-8780-7710C07C5E87}" type="slidenum">
              <a:rPr lang="en-US" sz="900" smtClean="0">
                <a:solidFill>
                  <a:schemeClr val="accent1"/>
                </a:solidFill>
              </a:rPr>
              <a:pPr/>
              <a:t>20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24583" name="Text Box 36"/>
          <p:cNvSpPr txBox="1">
            <a:spLocks noChangeArrowheads="1"/>
          </p:cNvSpPr>
          <p:nvPr/>
        </p:nvSpPr>
        <p:spPr bwMode="auto">
          <a:xfrm>
            <a:off x="609600" y="1806575"/>
            <a:ext cx="7658100" cy="383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defRPr/>
            </a:pPr>
            <a:r>
              <a:rPr lang="en-US" sz="1800" b="1" dirty="0">
                <a:solidFill>
                  <a:srgbClr val="002060"/>
                </a:solidFill>
                <a:latin typeface="Times New Roman" panose="02020603050405020304" pitchFamily="18" charset="0"/>
                <a:cs typeface="Times New Roman" panose="02020603050405020304" pitchFamily="18" charset="0"/>
              </a:rPr>
              <a:t>Use Case Relationships (Associations)</a:t>
            </a:r>
          </a:p>
          <a:p>
            <a:pPr algn="just">
              <a:buFont typeface="Wingdings" panose="05000000000000000000" pitchFamily="2" charset="2"/>
              <a:buNone/>
              <a:defRPr/>
            </a:pPr>
            <a:r>
              <a:rPr lang="en-US" sz="1800" dirty="0">
                <a:solidFill>
                  <a:srgbClr val="002060"/>
                </a:solidFill>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	Associations </a:t>
            </a:r>
            <a:r>
              <a:rPr lang="en-US" sz="1800" dirty="0">
                <a:solidFill>
                  <a:srgbClr val="002060"/>
                </a:solidFill>
                <a:latin typeface="Times New Roman" panose="02020603050405020304" pitchFamily="18" charset="0"/>
                <a:cs typeface="Times New Roman" panose="02020603050405020304" pitchFamily="18" charset="0"/>
              </a:rPr>
              <a:t>between actors and use cases are indicated in use case diagrams by solid lines. An association exists whenever an actor is involved with an interaction described by a use case. </a:t>
            </a:r>
          </a:p>
          <a:p>
            <a:pPr algn="just">
              <a:buFont typeface="Wingdings" panose="05000000000000000000" pitchFamily="2" charset="2"/>
              <a:buNone/>
              <a:defRPr/>
            </a:pPr>
            <a:r>
              <a:rPr lang="en-US" sz="1800" dirty="0" smtClean="0">
                <a:solidFill>
                  <a:srgbClr val="002060"/>
                </a:solidFill>
                <a:latin typeface="Times New Roman" panose="02020603050405020304" pitchFamily="18" charset="0"/>
                <a:cs typeface="Times New Roman" panose="02020603050405020304" pitchFamily="18" charset="0"/>
              </a:rPr>
              <a:t>	There </a:t>
            </a:r>
            <a:r>
              <a:rPr lang="en-US" sz="1800" dirty="0">
                <a:solidFill>
                  <a:srgbClr val="002060"/>
                </a:solidFill>
                <a:latin typeface="Times New Roman" panose="02020603050405020304" pitchFamily="18" charset="0"/>
                <a:cs typeface="Times New Roman" panose="02020603050405020304" pitchFamily="18" charset="0"/>
              </a:rPr>
              <a:t>are several types of relationships that may appear on a use case diagram:</a:t>
            </a:r>
          </a:p>
          <a:p>
            <a:pPr algn="just">
              <a:defRPr/>
            </a:pPr>
            <a:r>
              <a:rPr lang="en-US" sz="1800" dirty="0">
                <a:solidFill>
                  <a:srgbClr val="002060"/>
                </a:solidFill>
                <a:latin typeface="Times New Roman" panose="02020603050405020304" pitchFamily="18" charset="0"/>
                <a:cs typeface="Times New Roman" panose="02020603050405020304" pitchFamily="18" charset="0"/>
              </a:rPr>
              <a:t>An association between an actor and a use case </a:t>
            </a:r>
          </a:p>
          <a:p>
            <a:pPr algn="just">
              <a:defRPr/>
            </a:pPr>
            <a:r>
              <a:rPr lang="en-US" sz="1800" dirty="0">
                <a:solidFill>
                  <a:srgbClr val="002060"/>
                </a:solidFill>
                <a:latin typeface="Times New Roman" panose="02020603050405020304" pitchFamily="18" charset="0"/>
                <a:cs typeface="Times New Roman" panose="02020603050405020304" pitchFamily="18" charset="0"/>
              </a:rPr>
              <a:t>An association between two use cases </a:t>
            </a:r>
          </a:p>
          <a:p>
            <a:pPr algn="just">
              <a:defRPr/>
            </a:pPr>
            <a:r>
              <a:rPr lang="en-US" sz="1800" dirty="0">
                <a:solidFill>
                  <a:srgbClr val="002060"/>
                </a:solidFill>
                <a:latin typeface="Times New Roman" panose="02020603050405020304" pitchFamily="18" charset="0"/>
                <a:cs typeface="Times New Roman" panose="02020603050405020304" pitchFamily="18" charset="0"/>
              </a:rPr>
              <a:t>A generalization between two actors </a:t>
            </a:r>
          </a:p>
          <a:p>
            <a:pPr algn="just">
              <a:defRPr/>
            </a:pPr>
            <a:r>
              <a:rPr lang="en-US" sz="1800" dirty="0">
                <a:solidFill>
                  <a:srgbClr val="002060"/>
                </a:solidFill>
                <a:latin typeface="Times New Roman" panose="02020603050405020304" pitchFamily="18" charset="0"/>
                <a:cs typeface="Times New Roman" panose="02020603050405020304" pitchFamily="18" charset="0"/>
              </a:rPr>
              <a:t>A generalization between two use cases </a:t>
            </a:r>
          </a:p>
          <a:p>
            <a:pPr algn="just">
              <a:defRPr/>
            </a:pPr>
            <a:endParaRPr lang="en-US" sz="1800" dirty="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buFont typeface="Wingdings" panose="05000000000000000000" pitchFamily="2" charset="2"/>
              <a:buNone/>
              <a:defRPr/>
            </a:pPr>
            <a:endParaRPr lang="en-US" sz="1800" b="1" dirty="0" smtClean="0">
              <a:solidFill>
                <a:srgbClr val="002060"/>
              </a:solidFill>
              <a:latin typeface="Times New Roman" panose="02020603050405020304" pitchFamily="18" charset="0"/>
              <a:cs typeface="Times New Roman" panose="02020603050405020304" pitchFamily="18" charset="0"/>
            </a:endParaRPr>
          </a:p>
        </p:txBody>
      </p:sp>
      <p:pic>
        <p:nvPicPr>
          <p:cNvPr id="30730"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473965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5950" y="498475"/>
            <a:ext cx="3562350" cy="544513"/>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Key Terms in UCM</a:t>
            </a:r>
            <a:endParaRPr lang="en-US" sz="2000" b="1" smtClean="0">
              <a:solidFill>
                <a:srgbClr val="00206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2EFD4B-B1E1-4311-8D2C-DCAD9C4F6E78}" type="slidenum">
              <a:rPr lang="en-US" sz="900" smtClean="0">
                <a:solidFill>
                  <a:schemeClr val="accent1"/>
                </a:solidFill>
              </a:rPr>
              <a:pPr/>
              <a:t>21</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24583" name="Text Box 36"/>
          <p:cNvSpPr txBox="1">
            <a:spLocks noChangeArrowheads="1"/>
          </p:cNvSpPr>
          <p:nvPr/>
        </p:nvSpPr>
        <p:spPr bwMode="auto">
          <a:xfrm>
            <a:off x="838200" y="1617663"/>
            <a:ext cx="7277100" cy="354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defRPr/>
            </a:pPr>
            <a:r>
              <a:rPr lang="en-US" sz="1800" b="1" dirty="0" smtClean="0">
                <a:solidFill>
                  <a:srgbClr val="002060"/>
                </a:solidFill>
                <a:latin typeface="Times New Roman" panose="02020603050405020304" pitchFamily="18" charset="0"/>
                <a:cs typeface="Times New Roman" panose="02020603050405020304" pitchFamily="18" charset="0"/>
              </a:rPr>
              <a:t>Includes </a:t>
            </a:r>
            <a:r>
              <a:rPr lang="en-US" sz="1800" b="1" dirty="0">
                <a:solidFill>
                  <a:srgbClr val="002060"/>
                </a:solidFill>
                <a:latin typeface="Times New Roman" panose="02020603050405020304" pitchFamily="18" charset="0"/>
                <a:cs typeface="Times New Roman" panose="02020603050405020304" pitchFamily="18" charset="0"/>
              </a:rPr>
              <a:t>Relationship</a:t>
            </a:r>
          </a:p>
          <a:p>
            <a:pPr algn="just">
              <a:buFont typeface="Wingdings" panose="05000000000000000000" pitchFamily="2" charset="2"/>
              <a:buNone/>
              <a:defRPr/>
            </a:pPr>
            <a:r>
              <a:rPr lang="en-US" sz="1800" dirty="0">
                <a:solidFill>
                  <a:srgbClr val="002060"/>
                </a:solidFill>
                <a:latin typeface="Times New Roman" panose="02020603050405020304" pitchFamily="18" charset="0"/>
                <a:cs typeface="Times New Roman" panose="02020603050405020304" pitchFamily="18" charset="0"/>
              </a:rPr>
              <a:t>       "X </a:t>
            </a:r>
            <a:r>
              <a:rPr lang="en-US" sz="1800" i="1" dirty="0" smtClean="0">
                <a:solidFill>
                  <a:srgbClr val="002060"/>
                </a:solidFill>
                <a:latin typeface="Times New Roman" panose="02020603050405020304" pitchFamily="18" charset="0"/>
                <a:cs typeface="Times New Roman" panose="02020603050405020304" pitchFamily="18" charset="0"/>
              </a:rPr>
              <a:t>includes </a:t>
            </a:r>
            <a:r>
              <a:rPr lang="en-US" sz="1800" dirty="0" smtClean="0">
                <a:solidFill>
                  <a:srgbClr val="002060"/>
                </a:solidFill>
                <a:latin typeface="Times New Roman" panose="02020603050405020304" pitchFamily="18" charset="0"/>
                <a:cs typeface="Times New Roman" panose="02020603050405020304" pitchFamily="18" charset="0"/>
              </a:rPr>
              <a:t>Y</a:t>
            </a:r>
            <a:r>
              <a:rPr lang="en-US" sz="1800" dirty="0">
                <a:solidFill>
                  <a:srgbClr val="002060"/>
                </a:solidFill>
                <a:latin typeface="Times New Roman" panose="02020603050405020304" pitchFamily="18" charset="0"/>
                <a:cs typeface="Times New Roman" panose="02020603050405020304" pitchFamily="18" charset="0"/>
              </a:rPr>
              <a:t>" indicates that the task "X" </a:t>
            </a:r>
            <a:r>
              <a:rPr lang="en-US" sz="1800" b="1" dirty="0">
                <a:solidFill>
                  <a:srgbClr val="002060"/>
                </a:solidFill>
                <a:latin typeface="Times New Roman" panose="02020603050405020304" pitchFamily="18" charset="0"/>
                <a:cs typeface="Times New Roman" panose="02020603050405020304" pitchFamily="18" charset="0"/>
              </a:rPr>
              <a:t>has a</a:t>
            </a:r>
            <a:r>
              <a:rPr lang="en-US" sz="1800" dirty="0">
                <a:solidFill>
                  <a:srgbClr val="002060"/>
                </a:solidFill>
                <a:latin typeface="Times New Roman" panose="02020603050405020304" pitchFamily="18" charset="0"/>
                <a:cs typeface="Times New Roman" panose="02020603050405020304" pitchFamily="18" charset="0"/>
              </a:rPr>
              <a:t> subtask "Y"; that is, in the process of completing task "X", task "Y" will be completed at least once. </a:t>
            </a:r>
            <a:br>
              <a:rPr lang="en-US" sz="1800" dirty="0">
                <a:solidFill>
                  <a:srgbClr val="002060"/>
                </a:solidFill>
                <a:latin typeface="Times New Roman" panose="02020603050405020304" pitchFamily="18" charset="0"/>
                <a:cs typeface="Times New Roman" panose="02020603050405020304" pitchFamily="18" charset="0"/>
              </a:rPr>
            </a:br>
            <a:endParaRPr lang="en-US" sz="1800" dirty="0">
              <a:solidFill>
                <a:srgbClr val="002060"/>
              </a:solidFill>
              <a:latin typeface="Times New Roman" panose="02020603050405020304" pitchFamily="18" charset="0"/>
              <a:cs typeface="Times New Roman" panose="02020603050405020304" pitchFamily="18" charset="0"/>
            </a:endParaRPr>
          </a:p>
          <a:p>
            <a:pPr algn="just">
              <a:defRPr/>
            </a:pPr>
            <a:r>
              <a:rPr lang="en-US" sz="1800" b="1" dirty="0">
                <a:solidFill>
                  <a:srgbClr val="002060"/>
                </a:solidFill>
                <a:latin typeface="Times New Roman" panose="02020603050405020304" pitchFamily="18" charset="0"/>
                <a:cs typeface="Times New Roman" panose="02020603050405020304" pitchFamily="18" charset="0"/>
              </a:rPr>
              <a:t>Extends Relationship</a:t>
            </a:r>
          </a:p>
          <a:p>
            <a:pPr algn="just">
              <a:buFont typeface="Wingdings" panose="05000000000000000000" pitchFamily="2" charset="2"/>
              <a:buNone/>
              <a:defRPr/>
            </a:pPr>
            <a:r>
              <a:rPr lang="en-US" sz="1800" dirty="0">
                <a:solidFill>
                  <a:srgbClr val="002060"/>
                </a:solidFill>
                <a:latin typeface="Times New Roman" panose="02020603050405020304" pitchFamily="18" charset="0"/>
                <a:cs typeface="Times New Roman" panose="02020603050405020304" pitchFamily="18" charset="0"/>
              </a:rPr>
              <a:t>      "X </a:t>
            </a:r>
            <a:r>
              <a:rPr lang="en-US" sz="1800" i="1" dirty="0">
                <a:solidFill>
                  <a:srgbClr val="002060"/>
                </a:solidFill>
                <a:latin typeface="Times New Roman" panose="02020603050405020304" pitchFamily="18" charset="0"/>
                <a:cs typeface="Times New Roman" panose="02020603050405020304" pitchFamily="18" charset="0"/>
              </a:rPr>
              <a:t>extends</a:t>
            </a:r>
            <a:r>
              <a:rPr lang="en-US" sz="1800" dirty="0">
                <a:solidFill>
                  <a:srgbClr val="002060"/>
                </a:solidFill>
                <a:latin typeface="Times New Roman" panose="02020603050405020304" pitchFamily="18" charset="0"/>
                <a:cs typeface="Times New Roman" panose="02020603050405020304" pitchFamily="18" charset="0"/>
              </a:rPr>
              <a:t> Y" indicates that "X" </a:t>
            </a:r>
            <a:r>
              <a:rPr lang="en-US" sz="1800" b="1" dirty="0">
                <a:solidFill>
                  <a:srgbClr val="002060"/>
                </a:solidFill>
                <a:latin typeface="Times New Roman" panose="02020603050405020304" pitchFamily="18" charset="0"/>
                <a:cs typeface="Times New Roman" panose="02020603050405020304" pitchFamily="18" charset="0"/>
              </a:rPr>
              <a:t>is a</a:t>
            </a:r>
            <a:r>
              <a:rPr lang="en-US" sz="1800" dirty="0">
                <a:solidFill>
                  <a:srgbClr val="002060"/>
                </a:solidFill>
                <a:latin typeface="Times New Roman" panose="02020603050405020304" pitchFamily="18" charset="0"/>
                <a:cs typeface="Times New Roman" panose="02020603050405020304" pitchFamily="18" charset="0"/>
              </a:rPr>
              <a:t> task of the same type as "Y", but "X" is a special, more specific case of doing "Y". That is, doing X is a lot like doing Y, but X has a few extra processes to it that go above and beyond the things that must be done in order to complete Y. </a:t>
            </a:r>
            <a:br>
              <a:rPr lang="en-US" sz="1800" dirty="0">
                <a:solidFill>
                  <a:srgbClr val="002060"/>
                </a:solidFill>
                <a:latin typeface="Times New Roman" panose="02020603050405020304" pitchFamily="18" charset="0"/>
                <a:cs typeface="Times New Roman" panose="02020603050405020304" pitchFamily="18" charset="0"/>
              </a:rPr>
            </a:br>
            <a:endParaRPr lang="en-US" sz="1800" dirty="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buFont typeface="Wingdings" panose="05000000000000000000" pitchFamily="2" charset="2"/>
              <a:buNone/>
              <a:defRPr/>
            </a:pPr>
            <a:endParaRPr lang="en-US" sz="1400" b="1" dirty="0" smtClean="0">
              <a:solidFill>
                <a:srgbClr val="002060"/>
              </a:solidFill>
              <a:latin typeface="Times New Roman" panose="02020603050405020304" pitchFamily="18" charset="0"/>
              <a:cs typeface="Times New Roman" panose="02020603050405020304" pitchFamily="18" charset="0"/>
            </a:endParaRPr>
          </a:p>
        </p:txBody>
      </p:sp>
      <p:pic>
        <p:nvPicPr>
          <p:cNvPr id="3277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36981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15950" y="482600"/>
            <a:ext cx="3562350" cy="544513"/>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Key Terms in UCM</a:t>
            </a:r>
            <a:endParaRPr lang="en-US" sz="2000" b="1" smtClean="0">
              <a:solidFill>
                <a:srgbClr val="00206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4FBF3F-1F62-4B4B-802E-35A31E2D692D}" type="slidenum">
              <a:rPr lang="en-US" sz="900" smtClean="0">
                <a:solidFill>
                  <a:schemeClr val="accent1"/>
                </a:solidFill>
              </a:rPr>
              <a:pPr/>
              <a:t>22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24583" name="Text Box 36"/>
          <p:cNvSpPr txBox="1">
            <a:spLocks noChangeArrowheads="1"/>
          </p:cNvSpPr>
          <p:nvPr/>
        </p:nvSpPr>
        <p:spPr bwMode="auto">
          <a:xfrm>
            <a:off x="838200" y="1673225"/>
            <a:ext cx="742950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defRPr/>
            </a:pPr>
            <a:r>
              <a:rPr lang="en-US" sz="1800" b="1" dirty="0">
                <a:solidFill>
                  <a:srgbClr val="002060"/>
                </a:solidFill>
                <a:latin typeface="Times New Roman" panose="02020603050405020304" pitchFamily="18" charset="0"/>
                <a:cs typeface="Times New Roman" panose="02020603050405020304" pitchFamily="18" charset="0"/>
              </a:rPr>
              <a:t>Use Case Diagram </a:t>
            </a:r>
          </a:p>
          <a:p>
            <a:pPr algn="just">
              <a:buFont typeface="Wingdings" panose="05000000000000000000" pitchFamily="2" charset="2"/>
              <a:buNone/>
              <a:defRPr/>
            </a:pPr>
            <a:r>
              <a:rPr lang="en-US" sz="1800" dirty="0">
                <a:solidFill>
                  <a:srgbClr val="002060"/>
                </a:solidFill>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 A </a:t>
            </a:r>
            <a:r>
              <a:rPr lang="en-US" sz="1800" dirty="0">
                <a:solidFill>
                  <a:srgbClr val="002060"/>
                </a:solidFill>
                <a:latin typeface="Times New Roman" panose="02020603050405020304" pitchFamily="18" charset="0"/>
                <a:cs typeface="Times New Roman" panose="02020603050405020304" pitchFamily="18" charset="0"/>
              </a:rPr>
              <a:t>use case diagram shows the relationships among actors and use cases within a </a:t>
            </a:r>
            <a:r>
              <a:rPr lang="en-US" sz="1800" dirty="0" smtClean="0">
                <a:solidFill>
                  <a:srgbClr val="002060"/>
                </a:solidFill>
                <a:latin typeface="Times New Roman" panose="02020603050405020304" pitchFamily="18" charset="0"/>
                <a:cs typeface="Times New Roman" panose="02020603050405020304" pitchFamily="18" charset="0"/>
              </a:rPr>
              <a:t>SUD.</a:t>
            </a:r>
            <a:endParaRPr lang="en-US" sz="1800" dirty="0">
              <a:solidFill>
                <a:srgbClr val="002060"/>
              </a:solidFill>
              <a:latin typeface="Times New Roman" panose="02020603050405020304" pitchFamily="18" charset="0"/>
              <a:cs typeface="Times New Roman" panose="02020603050405020304" pitchFamily="18" charset="0"/>
            </a:endParaRPr>
          </a:p>
          <a:p>
            <a:pPr>
              <a:defRPr/>
            </a:pPr>
            <a:endParaRPr lang="en-US" sz="1800" b="1" dirty="0">
              <a:solidFill>
                <a:srgbClr val="002060"/>
              </a:solidFill>
              <a:latin typeface="Times New Roman" panose="02020603050405020304" pitchFamily="18" charset="0"/>
              <a:cs typeface="Times New Roman" panose="02020603050405020304" pitchFamily="18" charset="0"/>
            </a:endParaRPr>
          </a:p>
          <a:p>
            <a:pPr>
              <a:defRPr/>
            </a:pPr>
            <a:r>
              <a:rPr lang="en-US" sz="1800" b="1" dirty="0">
                <a:solidFill>
                  <a:srgbClr val="002060"/>
                </a:solidFill>
                <a:latin typeface="Times New Roman" panose="02020603050405020304" pitchFamily="18" charset="0"/>
                <a:cs typeface="Times New Roman" panose="02020603050405020304" pitchFamily="18" charset="0"/>
              </a:rPr>
              <a:t>Use Case Model</a:t>
            </a:r>
          </a:p>
          <a:p>
            <a:pPr>
              <a:buFont typeface="Wingdings" panose="05000000000000000000" pitchFamily="2" charset="2"/>
              <a:buNone/>
              <a:defRPr/>
            </a:pPr>
            <a:r>
              <a:rPr lang="en-US" sz="1800" dirty="0">
                <a:solidFill>
                  <a:srgbClr val="002060"/>
                </a:solidFill>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  A </a:t>
            </a:r>
            <a:r>
              <a:rPr lang="en-US" sz="1800" dirty="0">
                <a:solidFill>
                  <a:srgbClr val="002060"/>
                </a:solidFill>
                <a:latin typeface="Times New Roman" panose="02020603050405020304" pitchFamily="18" charset="0"/>
                <a:cs typeface="Times New Roman" panose="02020603050405020304" pitchFamily="18" charset="0"/>
              </a:rPr>
              <a:t>use case model is comprised of one or more use case diagrams and any supporting documentation such as use case specifications and actor definitions.  Within most use case models the use case specifications tend to be the primary artifact with use case diagrams filling a supporting role as the “glue” that keeps the requirements model together.</a:t>
            </a:r>
          </a:p>
          <a:p>
            <a:pPr marL="0" indent="0" algn="just">
              <a:lnSpc>
                <a:spcPct val="90000"/>
              </a:lnSpc>
              <a:buFont typeface="Wingdings" panose="05000000000000000000" pitchFamily="2" charset="2"/>
              <a:buNone/>
              <a:defRPr/>
            </a:pPr>
            <a:endParaRPr lang="en-US" sz="1400" b="1" dirty="0" smtClean="0">
              <a:solidFill>
                <a:srgbClr val="002060"/>
              </a:solidFill>
              <a:latin typeface="Times New Roman" panose="02020603050405020304" pitchFamily="18" charset="0"/>
              <a:cs typeface="Times New Roman" panose="02020603050405020304" pitchFamily="18" charset="0"/>
            </a:endParaRPr>
          </a:p>
        </p:txBody>
      </p:sp>
      <p:pic>
        <p:nvPicPr>
          <p:cNvPr id="3482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328447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47800" y="712788"/>
            <a:ext cx="5632450" cy="544512"/>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algn="ctr" eaLnBrk="1" hangingPunct="1"/>
            <a:r>
              <a:rPr lang="en-US" sz="3200" b="1" smtClean="0">
                <a:solidFill>
                  <a:srgbClr val="002060"/>
                </a:solidFill>
              </a:rPr>
              <a:t>Use Case Diagram</a:t>
            </a:r>
            <a:endParaRPr lang="en-US" sz="2000" b="1" smtClean="0">
              <a:solidFill>
                <a:srgbClr val="002060"/>
              </a:solidFill>
            </a:endParaRPr>
          </a:p>
        </p:txBody>
      </p:sp>
      <p:sp>
        <p:nvSpPr>
          <p:cNvPr id="20" name="Footer Placeholder 2"/>
          <p:cNvSpPr>
            <a:spLocks noGrp="1"/>
          </p:cNvSpPr>
          <p:nvPr>
            <p:ph type="ftr" sz="quarter" idx="11"/>
          </p:nvPr>
        </p:nvSpPr>
        <p:spPr/>
        <p:txBody>
          <a:bodyPr/>
          <a:lstStyle/>
          <a:p>
            <a:pPr>
              <a:defRPr/>
            </a:pPr>
            <a:r>
              <a:rPr lang="en-US" dirty="0"/>
              <a:t>Dept. of CSE, SOE, Presidency University</a:t>
            </a:r>
          </a:p>
        </p:txBody>
      </p:sp>
      <p:pic>
        <p:nvPicPr>
          <p:cNvPr id="3686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27263"/>
            <a:ext cx="5838825"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1113"/>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82750" y="609600"/>
            <a:ext cx="5632450" cy="1036638"/>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algn="ctr" eaLnBrk="1" hangingPunct="1"/>
            <a:r>
              <a:rPr lang="en-US" sz="3200" b="1" smtClean="0">
                <a:solidFill>
                  <a:srgbClr val="002060"/>
                </a:solidFill>
              </a:rPr>
              <a:t>Use Case Diagram </a:t>
            </a:r>
            <a:br>
              <a:rPr lang="en-US" sz="3200" b="1" smtClean="0">
                <a:solidFill>
                  <a:srgbClr val="002060"/>
                </a:solidFill>
              </a:rPr>
            </a:br>
            <a:r>
              <a:rPr lang="en-US" sz="3200" b="1" smtClean="0">
                <a:solidFill>
                  <a:srgbClr val="002060"/>
                </a:solidFill>
              </a:rPr>
              <a:t>Airline Reservation System</a:t>
            </a:r>
            <a:endParaRPr lang="en-US" sz="2000" b="1" smtClean="0">
              <a:solidFill>
                <a:srgbClr val="002060"/>
              </a:solidFill>
            </a:endParaRPr>
          </a:p>
        </p:txBody>
      </p:sp>
      <p:sp>
        <p:nvSpPr>
          <p:cNvPr id="6" name="Footer Placeholder 2"/>
          <p:cNvSpPr>
            <a:spLocks noGrp="1"/>
          </p:cNvSpPr>
          <p:nvPr>
            <p:ph type="ftr" sz="quarter" idx="11"/>
          </p:nvPr>
        </p:nvSpPr>
        <p:spPr/>
        <p:txBody>
          <a:bodyPr/>
          <a:lstStyle/>
          <a:p>
            <a:pPr>
              <a:defRPr/>
            </a:pPr>
            <a:r>
              <a:rPr lang="en-US" dirty="0"/>
              <a:t>Dept. of CSE, SOE, Presidency University</a:t>
            </a:r>
          </a:p>
        </p:txBody>
      </p:sp>
      <p:pic>
        <p:nvPicPr>
          <p:cNvPr id="3891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58950" y="2209800"/>
            <a:ext cx="548005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578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71600" y="292100"/>
            <a:ext cx="5632450" cy="1036638"/>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rtlCol="0">
            <a:spAutoFit/>
          </a:bodyPr>
          <a:lstStyle/>
          <a:p>
            <a:pPr algn="ctr" eaLnBrk="1" fontAlgn="auto" hangingPunct="1">
              <a:spcAft>
                <a:spcPts val="0"/>
              </a:spcAft>
              <a:defRPr/>
            </a:pPr>
            <a:r>
              <a:rPr lang="en-US" sz="3200" b="1" dirty="0" smtClean="0">
                <a:solidFill>
                  <a:schemeClr val="tx2">
                    <a:lumMod val="50000"/>
                  </a:schemeClr>
                </a:solidFill>
              </a:rPr>
              <a:t>Use Case Diagram </a:t>
            </a:r>
            <a:br>
              <a:rPr lang="en-US" sz="3200" b="1" dirty="0" smtClean="0">
                <a:solidFill>
                  <a:schemeClr val="tx2">
                    <a:lumMod val="50000"/>
                  </a:schemeClr>
                </a:solidFill>
              </a:rPr>
            </a:br>
            <a:r>
              <a:rPr lang="en-US" sz="3200" b="1" dirty="0" smtClean="0">
                <a:solidFill>
                  <a:schemeClr val="tx2">
                    <a:lumMod val="50000"/>
                  </a:schemeClr>
                </a:solidFill>
              </a:rPr>
              <a:t>ATM Transaction</a:t>
            </a:r>
            <a:endParaRPr lang="en-US" sz="2000" b="1" dirty="0" smtClean="0">
              <a:solidFill>
                <a:schemeClr val="tx2">
                  <a:lumMod val="50000"/>
                </a:schemeClr>
              </a:solidFill>
            </a:endParaRPr>
          </a:p>
        </p:txBody>
      </p:sp>
      <p:sp>
        <p:nvSpPr>
          <p:cNvPr id="6" name="Footer Placeholder 2"/>
          <p:cNvSpPr>
            <a:spLocks noGrp="1"/>
          </p:cNvSpPr>
          <p:nvPr>
            <p:ph type="ftr" sz="quarter" idx="11"/>
          </p:nvPr>
        </p:nvSpPr>
        <p:spPr/>
        <p:txBody>
          <a:bodyPr/>
          <a:lstStyle/>
          <a:p>
            <a:pPr>
              <a:defRPr/>
            </a:pPr>
            <a:r>
              <a:rPr lang="en-US" dirty="0"/>
              <a:t>Dept. of CSE, SOE, Presidency University</a:t>
            </a:r>
          </a:p>
        </p:txBody>
      </p:sp>
      <p:pic>
        <p:nvPicPr>
          <p:cNvPr id="4096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731963"/>
            <a:ext cx="62484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497632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609600"/>
            <a:ext cx="7467600" cy="762000"/>
          </a:xfrm>
        </p:spPr>
        <p:txBody>
          <a:bodyPr/>
          <a:lstStyle/>
          <a:p>
            <a:pPr eaLnBrk="1" hangingPunct="1"/>
            <a:r>
              <a:rPr lang="en-US" sz="3000" b="1" smtClean="0">
                <a:solidFill>
                  <a:srgbClr val="002060"/>
                </a:solidFill>
              </a:rPr>
              <a:t>5. Building the Requirements Model</a:t>
            </a:r>
            <a:endParaRPr lang="en-US" sz="3000" smtClean="0"/>
          </a:p>
        </p:txBody>
      </p:sp>
      <p:sp>
        <p:nvSpPr>
          <p:cNvPr id="3" name="Content Placeholder 2"/>
          <p:cNvSpPr>
            <a:spLocks noGrp="1"/>
          </p:cNvSpPr>
          <p:nvPr>
            <p:ph idx="1"/>
          </p:nvPr>
        </p:nvSpPr>
        <p:spPr>
          <a:xfrm>
            <a:off x="609600" y="1371600"/>
            <a:ext cx="6348413" cy="4670425"/>
          </a:xfrm>
        </p:spPr>
        <p:txBody>
          <a:bodyPr rtlCol="0">
            <a:normAutofit/>
          </a:bodyPr>
          <a:lstStyle/>
          <a:p>
            <a:pPr marL="0" indent="0" eaLnBrk="1" hangingPunct="1">
              <a:buFont typeface="Wingdings 3" panose="05040102010807070707" pitchFamily="18" charset="2"/>
              <a:buNone/>
              <a:defRPr/>
            </a:pPr>
            <a:r>
              <a:rPr lang="en-US" b="1" i="1" dirty="0" smtClean="0">
                <a:solidFill>
                  <a:srgbClr val="002060"/>
                </a:solidFill>
              </a:rPr>
              <a:t>Activity Diagram for Eliciting Requirements </a:t>
            </a:r>
          </a:p>
          <a:p>
            <a:pPr eaLnBrk="1" hangingPunct="1">
              <a:defRPr/>
            </a:pPr>
            <a:endParaRPr lang="en-US" b="1" i="1" dirty="0">
              <a:solidFill>
                <a:srgbClr val="002060"/>
              </a:solidFill>
            </a:endParaRPr>
          </a:p>
          <a:p>
            <a:pPr eaLnBrk="1" hangingPunct="1">
              <a:defRPr/>
            </a:pPr>
            <a:endParaRPr lang="en-US" b="1" i="1" dirty="0">
              <a:solidFill>
                <a:srgbClr val="002060"/>
              </a:solidFill>
            </a:endParaRP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430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F2E7A0-E838-4AB3-94F5-F6BAF1C9A46F}" type="slidenum">
              <a:rPr lang="en-US" sz="900" smtClean="0">
                <a:solidFill>
                  <a:schemeClr val="accent1"/>
                </a:solidFill>
              </a:rPr>
              <a:pPr/>
              <a:t>26</a:t>
            </a:fld>
            <a:endParaRPr lang="en-US" sz="900" smtClean="0">
              <a:solidFill>
                <a:schemeClr val="accent1"/>
              </a:solidFill>
            </a:endParaRPr>
          </a:p>
        </p:txBody>
      </p:sp>
      <p:pic>
        <p:nvPicPr>
          <p:cNvPr id="4301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60588"/>
            <a:ext cx="678180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7620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9226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7772400" cy="5432425"/>
          </a:xfrm>
        </p:spPr>
        <p:txBody>
          <a:bodyPr rtlCol="0">
            <a:normAutofit/>
          </a:bodyPr>
          <a:lstStyle/>
          <a:p>
            <a:pPr marL="0" indent="0" eaLnBrk="1" hangingPunct="1">
              <a:buFont typeface="Wingdings 3" panose="05040102010807070707" pitchFamily="18" charset="2"/>
              <a:buNone/>
              <a:defRPr/>
            </a:pPr>
            <a:r>
              <a:rPr lang="en-US" sz="2500" b="1" i="1" dirty="0" smtClean="0">
                <a:solidFill>
                  <a:srgbClr val="FF0000"/>
                </a:solidFill>
              </a:rPr>
              <a:t>Elements</a:t>
            </a:r>
          </a:p>
          <a:p>
            <a:pPr eaLnBrk="1" hangingPunct="1">
              <a:defRPr/>
            </a:pPr>
            <a:r>
              <a:rPr lang="en-US" sz="2500" i="1" dirty="0" smtClean="0">
                <a:solidFill>
                  <a:srgbClr val="002060"/>
                </a:solidFill>
              </a:rPr>
              <a:t>Scenario based elements</a:t>
            </a:r>
          </a:p>
          <a:p>
            <a:pPr eaLnBrk="1" hangingPunct="1">
              <a:defRPr/>
            </a:pPr>
            <a:r>
              <a:rPr lang="en-US" sz="2500" i="1" dirty="0" smtClean="0">
                <a:solidFill>
                  <a:srgbClr val="002060"/>
                </a:solidFill>
              </a:rPr>
              <a:t>Class based elements</a:t>
            </a:r>
          </a:p>
          <a:p>
            <a:pPr eaLnBrk="1" hangingPunct="1">
              <a:defRPr/>
            </a:pPr>
            <a:r>
              <a:rPr lang="en-US" sz="2500" i="1" dirty="0" smtClean="0">
                <a:solidFill>
                  <a:srgbClr val="002060"/>
                </a:solidFill>
              </a:rPr>
              <a:t>Behavioral elements</a:t>
            </a:r>
          </a:p>
          <a:p>
            <a:pPr eaLnBrk="1" hangingPunct="1">
              <a:defRPr/>
            </a:pPr>
            <a:r>
              <a:rPr lang="en-US" sz="2500" i="1" dirty="0" smtClean="0">
                <a:solidFill>
                  <a:srgbClr val="002060"/>
                </a:solidFill>
              </a:rPr>
              <a:t>Flow – oriented elements</a:t>
            </a:r>
          </a:p>
          <a:p>
            <a:pPr algn="just" eaLnBrk="1" hangingPunct="1">
              <a:defRPr/>
            </a:pPr>
            <a:endParaRPr lang="en-US" sz="2500" i="1" dirty="0" smtClean="0">
              <a:solidFill>
                <a:srgbClr val="002060"/>
              </a:solidFill>
            </a:endParaRPr>
          </a:p>
          <a:p>
            <a:pPr marL="0" indent="0" eaLnBrk="1" hangingPunct="1">
              <a:buFont typeface="Wingdings 3" panose="05040102010807070707" pitchFamily="18" charset="2"/>
              <a:buNone/>
              <a:defRPr/>
            </a:pPr>
            <a:r>
              <a:rPr lang="en-US" sz="2500" b="1" i="1" dirty="0" smtClean="0">
                <a:solidFill>
                  <a:srgbClr val="FF0000"/>
                </a:solidFill>
              </a:rPr>
              <a:t>Analysis Patterns</a:t>
            </a:r>
          </a:p>
          <a:p>
            <a:pPr eaLnBrk="1" hangingPunct="1">
              <a:defRPr/>
            </a:pPr>
            <a:r>
              <a:rPr lang="en-US" sz="2000" dirty="0">
                <a:solidFill>
                  <a:srgbClr val="002060"/>
                </a:solidFill>
              </a:rPr>
              <a:t>suggest </a:t>
            </a:r>
            <a:r>
              <a:rPr lang="en-US" sz="2000" dirty="0" smtClean="0">
                <a:solidFill>
                  <a:srgbClr val="002060"/>
                </a:solidFill>
              </a:rPr>
              <a:t>solutions (e.g</a:t>
            </a:r>
            <a:r>
              <a:rPr lang="en-US" sz="2000" dirty="0">
                <a:solidFill>
                  <a:srgbClr val="002060"/>
                </a:solidFill>
              </a:rPr>
              <a:t>., a class, a function, a behavior) within the application domain that can </a:t>
            </a:r>
            <a:r>
              <a:rPr lang="en-US" sz="2000" dirty="0" smtClean="0">
                <a:solidFill>
                  <a:srgbClr val="002060"/>
                </a:solidFill>
              </a:rPr>
              <a:t>be reused </a:t>
            </a:r>
            <a:r>
              <a:rPr lang="en-US" sz="2000" dirty="0">
                <a:solidFill>
                  <a:srgbClr val="002060"/>
                </a:solidFill>
              </a:rPr>
              <a:t>when modeling many applications.</a:t>
            </a:r>
            <a:endParaRPr lang="en-US" sz="2000" b="1" i="1" dirty="0">
              <a:solidFill>
                <a:srgbClr val="002060"/>
              </a:solidFill>
            </a:endParaRPr>
          </a:p>
        </p:txBody>
      </p:sp>
      <p:sp>
        <p:nvSpPr>
          <p:cNvPr id="4" name="Footer Placeholder 3"/>
          <p:cNvSpPr>
            <a:spLocks noGrp="1"/>
          </p:cNvSpPr>
          <p:nvPr>
            <p:ph type="ftr" sz="quarter" idx="11"/>
          </p:nvPr>
        </p:nvSpPr>
        <p:spPr/>
        <p:txBody>
          <a:bodyPr/>
          <a:lstStyle/>
          <a:p>
            <a:pPr>
              <a:defRPr/>
            </a:pPr>
            <a:r>
              <a:rPr lang="en-US" dirty="0" smtClean="0"/>
              <a:t>Dept. of CSE, SOE, Presidency University</a:t>
            </a:r>
            <a:endParaRPr lang="en-US" dirty="0"/>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478831D-E588-4919-A5D1-B5E8C195161B}" type="slidenum">
              <a:rPr lang="en-US" sz="900" smtClean="0">
                <a:solidFill>
                  <a:schemeClr val="accent1"/>
                </a:solidFill>
              </a:rPr>
              <a:pPr/>
              <a:t>27</a:t>
            </a:fld>
            <a:endParaRPr lang="en-US" sz="900" smtClean="0">
              <a:solidFill>
                <a:schemeClr val="accent1"/>
              </a:solidFill>
            </a:endParaRPr>
          </a:p>
        </p:txBody>
      </p:sp>
      <p:pic>
        <p:nvPicPr>
          <p:cNvPr id="44037"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0012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609600" y="649288"/>
            <a:ext cx="6018213" cy="482600"/>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sz="2800" b="1" smtClean="0">
                <a:solidFill>
                  <a:srgbClr val="002060"/>
                </a:solidFill>
              </a:rPr>
              <a:t>6. Negotiating Requirements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A97DEC8-1CFC-4C81-BA6A-E794886AED6A}" type="slidenum">
              <a:rPr lang="en-US" sz="900" smtClean="0">
                <a:solidFill>
                  <a:schemeClr val="accent1"/>
                </a:solidFill>
              </a:rPr>
              <a:pPr/>
              <a:t>28</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45065" name="Text Box 36"/>
          <p:cNvSpPr txBox="1">
            <a:spLocks noChangeArrowheads="1"/>
          </p:cNvSpPr>
          <p:nvPr/>
        </p:nvSpPr>
        <p:spPr bwMode="auto">
          <a:xfrm>
            <a:off x="609600" y="1924050"/>
            <a:ext cx="7786688"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folHlink"/>
              </a:buClr>
              <a:buSzPct val="75000"/>
              <a:buFont typeface="Wingdings" panose="05000000000000000000" pitchFamily="2" charset="2"/>
              <a:buChar char="n"/>
            </a:pPr>
            <a:r>
              <a:rPr lang="en-US">
                <a:solidFill>
                  <a:srgbClr val="FF0000"/>
                </a:solidFill>
                <a:latin typeface="Times New Roman" panose="02020603050405020304" pitchFamily="18" charset="0"/>
                <a:cs typeface="Times New Roman" panose="02020603050405020304" pitchFamily="18" charset="0"/>
              </a:rPr>
              <a:t>Identify the key stakeholders</a:t>
            </a:r>
          </a:p>
          <a:p>
            <a:pPr lvl="1">
              <a:spcBef>
                <a:spcPct val="200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These are the people who will be involved in the negotiation</a:t>
            </a:r>
          </a:p>
          <a:p>
            <a:pPr>
              <a:spcBef>
                <a:spcPct val="20000"/>
              </a:spcBef>
              <a:buClr>
                <a:schemeClr val="folHlink"/>
              </a:buClr>
              <a:buSzPct val="75000"/>
              <a:buFont typeface="Wingdings" panose="05000000000000000000" pitchFamily="2" charset="2"/>
              <a:buChar char="n"/>
            </a:pPr>
            <a:r>
              <a:rPr lang="en-US">
                <a:solidFill>
                  <a:srgbClr val="FF0000"/>
                </a:solidFill>
                <a:latin typeface="Times New Roman" panose="02020603050405020304" pitchFamily="18" charset="0"/>
                <a:cs typeface="Times New Roman" panose="02020603050405020304" pitchFamily="18" charset="0"/>
              </a:rPr>
              <a:t>Determine each of the stakeholders “win conditions”</a:t>
            </a:r>
          </a:p>
          <a:p>
            <a:pPr lvl="1">
              <a:spcBef>
                <a:spcPct val="200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Win conditions are not always obvious</a:t>
            </a:r>
          </a:p>
          <a:p>
            <a:pPr algn="just">
              <a:spcBef>
                <a:spcPct val="20000"/>
              </a:spcBef>
              <a:buClr>
                <a:schemeClr val="folHlink"/>
              </a:buClr>
              <a:buSzPct val="75000"/>
              <a:buFont typeface="Wingdings" panose="05000000000000000000" pitchFamily="2" charset="2"/>
              <a:buChar char="n"/>
            </a:pPr>
            <a:r>
              <a:rPr lang="en-US">
                <a:solidFill>
                  <a:srgbClr val="FF0000"/>
                </a:solidFill>
                <a:latin typeface="Times New Roman" panose="02020603050405020304" pitchFamily="18" charset="0"/>
                <a:cs typeface="Times New Roman" panose="02020603050405020304" pitchFamily="18" charset="0"/>
              </a:rPr>
              <a:t>Negotiate</a:t>
            </a:r>
          </a:p>
          <a:p>
            <a:pPr lvl="1">
              <a:spcBef>
                <a:spcPct val="20000"/>
              </a:spcBef>
              <a:buClr>
                <a:schemeClr val="folHlink"/>
              </a:buClr>
              <a:buSzPct val="70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Work toward a set of requirements that lead to “win-win”</a:t>
            </a:r>
          </a:p>
        </p:txBody>
      </p:sp>
      <p:pic>
        <p:nvPicPr>
          <p:cNvPr id="4506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1039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595313"/>
            <a:ext cx="6480175" cy="482600"/>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sz="2800" b="1" smtClean="0">
                <a:solidFill>
                  <a:srgbClr val="002060"/>
                </a:solidFill>
              </a:rPr>
              <a:t>7. Validating Requirements - I</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71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288FB3A-D831-439D-B747-7A5C123D59E0}" type="slidenum">
              <a:rPr lang="en-US" sz="900" smtClean="0">
                <a:solidFill>
                  <a:schemeClr val="accent1"/>
                </a:solidFill>
              </a:rPr>
              <a:pPr/>
              <a:t>29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47113" name="Text Box 36"/>
          <p:cNvSpPr txBox="1">
            <a:spLocks noChangeArrowheads="1"/>
          </p:cNvSpPr>
          <p:nvPr/>
        </p:nvSpPr>
        <p:spPr bwMode="auto">
          <a:xfrm>
            <a:off x="1079500" y="1617663"/>
            <a:ext cx="7124700" cy="372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ts val="300"/>
              </a:spcBef>
              <a:buClr>
                <a:schemeClr val="folHlink"/>
              </a:buClr>
              <a:buSzPct val="75000"/>
              <a:buFont typeface="Wingdings" panose="05000000000000000000" pitchFamily="2" charset="2"/>
              <a:buChar char="n"/>
            </a:pPr>
            <a:r>
              <a:rPr lang="en-US" sz="2000" dirty="0">
                <a:solidFill>
                  <a:srgbClr val="FF0000"/>
                </a:solidFill>
                <a:latin typeface="Times New Roman" panose="02020603050405020304" pitchFamily="18" charset="0"/>
                <a:cs typeface="Times New Roman" panose="02020603050405020304" pitchFamily="18" charset="0"/>
              </a:rPr>
              <a:t>Is each requirement consistent</a:t>
            </a:r>
            <a:r>
              <a:rPr lang="en-US" sz="2000" dirty="0">
                <a:solidFill>
                  <a:srgbClr val="002060"/>
                </a:solidFill>
                <a:latin typeface="Times New Roman" panose="02020603050405020304" pitchFamily="18" charset="0"/>
                <a:cs typeface="Times New Roman" panose="02020603050405020304" pitchFamily="18" charset="0"/>
              </a:rPr>
              <a:t> with the overall objective for the system/product?</a:t>
            </a:r>
          </a:p>
          <a:p>
            <a:pPr algn="just">
              <a:lnSpc>
                <a:spcPct val="90000"/>
              </a:lnSpc>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Have </a:t>
            </a:r>
            <a:r>
              <a:rPr lang="en-US" sz="2000" dirty="0">
                <a:solidFill>
                  <a:srgbClr val="FF0000"/>
                </a:solidFill>
                <a:latin typeface="Times New Roman" panose="02020603050405020304" pitchFamily="18" charset="0"/>
                <a:cs typeface="Times New Roman" panose="02020603050405020304" pitchFamily="18" charset="0"/>
              </a:rPr>
              <a:t>all requirements been specified </a:t>
            </a:r>
            <a:r>
              <a:rPr lang="en-US" sz="2000" dirty="0">
                <a:solidFill>
                  <a:srgbClr val="002060"/>
                </a:solidFill>
                <a:latin typeface="Times New Roman" panose="02020603050405020304" pitchFamily="18" charset="0"/>
                <a:cs typeface="Times New Roman" panose="02020603050405020304" pitchFamily="18" charset="0"/>
              </a:rPr>
              <a:t>at the proper level of abstraction? That is, do some requirements provide a level of technical detail that is inappropriate at this stage?</a:t>
            </a:r>
          </a:p>
          <a:p>
            <a:pPr algn="just">
              <a:lnSpc>
                <a:spcPct val="90000"/>
              </a:lnSpc>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Is the requirement really </a:t>
            </a:r>
            <a:r>
              <a:rPr lang="en-US" sz="2000" dirty="0">
                <a:solidFill>
                  <a:srgbClr val="FF0000"/>
                </a:solidFill>
                <a:latin typeface="Times New Roman" panose="02020603050405020304" pitchFamily="18" charset="0"/>
                <a:cs typeface="Times New Roman" panose="02020603050405020304" pitchFamily="18" charset="0"/>
              </a:rPr>
              <a:t>necessary</a:t>
            </a:r>
            <a:r>
              <a:rPr lang="en-US" sz="2000" dirty="0">
                <a:solidFill>
                  <a:srgbClr val="002060"/>
                </a:solidFill>
                <a:latin typeface="Times New Roman" panose="02020603050405020304" pitchFamily="18" charset="0"/>
                <a:cs typeface="Times New Roman" panose="02020603050405020304" pitchFamily="18" charset="0"/>
              </a:rPr>
              <a:t> or does it represent an add-on feature that may not be essential to the objective of the system?</a:t>
            </a:r>
          </a:p>
          <a:p>
            <a:pPr algn="just">
              <a:lnSpc>
                <a:spcPct val="90000"/>
              </a:lnSpc>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Is each </a:t>
            </a:r>
            <a:r>
              <a:rPr lang="en-US" sz="2000" dirty="0">
                <a:solidFill>
                  <a:srgbClr val="FF0000"/>
                </a:solidFill>
                <a:latin typeface="Times New Roman" panose="02020603050405020304" pitchFamily="18" charset="0"/>
                <a:cs typeface="Times New Roman" panose="02020603050405020304" pitchFamily="18" charset="0"/>
              </a:rPr>
              <a:t>requirement bounded and unambiguous?</a:t>
            </a:r>
          </a:p>
          <a:p>
            <a:pPr algn="just">
              <a:lnSpc>
                <a:spcPct val="90000"/>
              </a:lnSpc>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Does each requirement have </a:t>
            </a:r>
            <a:r>
              <a:rPr lang="en-US" sz="2000" dirty="0">
                <a:solidFill>
                  <a:srgbClr val="FF0000"/>
                </a:solidFill>
                <a:latin typeface="Times New Roman" panose="02020603050405020304" pitchFamily="18" charset="0"/>
                <a:cs typeface="Times New Roman" panose="02020603050405020304" pitchFamily="18" charset="0"/>
              </a:rPr>
              <a:t>attribution? </a:t>
            </a:r>
            <a:r>
              <a:rPr lang="en-US" sz="2000" dirty="0">
                <a:solidFill>
                  <a:srgbClr val="002060"/>
                </a:solidFill>
                <a:latin typeface="Times New Roman" panose="02020603050405020304" pitchFamily="18" charset="0"/>
                <a:cs typeface="Times New Roman" panose="02020603050405020304" pitchFamily="18" charset="0"/>
              </a:rPr>
              <a:t>That is, is a source (generally, a specific individual) noted for each requirement? </a:t>
            </a:r>
          </a:p>
          <a:p>
            <a:pPr algn="just">
              <a:lnSpc>
                <a:spcPct val="90000"/>
              </a:lnSpc>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Do any requirements </a:t>
            </a:r>
            <a:r>
              <a:rPr lang="en-US" sz="2000" dirty="0">
                <a:solidFill>
                  <a:srgbClr val="FF0000"/>
                </a:solidFill>
                <a:latin typeface="Times New Roman" panose="02020603050405020304" pitchFamily="18" charset="0"/>
                <a:cs typeface="Times New Roman" panose="02020603050405020304" pitchFamily="18" charset="0"/>
              </a:rPr>
              <a:t>conflict with other requirements?</a:t>
            </a:r>
          </a:p>
        </p:txBody>
      </p:sp>
      <p:pic>
        <p:nvPicPr>
          <p:cNvPr id="4711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7620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599570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smtClean="0"/>
              <a:t>Module 2: Software Requirements and Design (9 hrs.) – Comprehension level</a:t>
            </a:r>
            <a:endParaRPr lang="en-US" smtClean="0"/>
          </a:p>
        </p:txBody>
      </p:sp>
      <p:sp>
        <p:nvSpPr>
          <p:cNvPr id="3" name="Content Placeholder 2"/>
          <p:cNvSpPr>
            <a:spLocks noGrp="1"/>
          </p:cNvSpPr>
          <p:nvPr>
            <p:ph idx="1"/>
          </p:nvPr>
        </p:nvSpPr>
        <p:spPr/>
        <p:txBody>
          <a:bodyPr/>
          <a:lstStyle/>
          <a:p>
            <a:pPr marL="0" indent="0" algn="just">
              <a:buFont typeface="Arial" panose="020B0604020202020204" pitchFamily="34" charset="0"/>
              <a:buNone/>
              <a:defRPr/>
            </a:pPr>
            <a:r>
              <a:rPr lang="en-US" dirty="0" smtClean="0"/>
              <a:t>Requirements </a:t>
            </a:r>
            <a:r>
              <a:rPr lang="en-US" dirty="0"/>
              <a:t>Engineering: Eliciting requirements, Functional and non- Functional requirements, SRS, Requirements modelling: Developing Use Cases, Developing Activity diagram and </a:t>
            </a:r>
            <a:r>
              <a:rPr lang="en-US" dirty="0" smtClean="0"/>
              <a:t>Swim lane </a:t>
            </a:r>
            <a:r>
              <a:rPr lang="en-US" dirty="0"/>
              <a:t>diagram, Design : Design concepts, Architectural design, Component based design, User interface design.</a:t>
            </a:r>
          </a:p>
          <a:p>
            <a:pPr>
              <a:defRPr/>
            </a:pPr>
            <a:endParaRPr lang="en-US" dirty="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353065D2-AA08-4F73-80FA-B6B578EA83F1}" type="slidenum">
              <a:rPr lang="en-US" smtClean="0"/>
              <a:pPr>
                <a:defRPr/>
              </a:pPr>
              <a:t>3</a:t>
            </a:fld>
            <a:endParaRPr lang="en-US"/>
          </a:p>
        </p:txBody>
      </p:sp>
    </p:spTree>
    <p:extLst>
      <p:ext uri="{BB962C8B-B14F-4D97-AF65-F5344CB8AC3E}">
        <p14:creationId xmlns:p14="http://schemas.microsoft.com/office/powerpoint/2010/main" val="245786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661988"/>
            <a:ext cx="6397625" cy="482600"/>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sz="2800" b="1" smtClean="0">
                <a:solidFill>
                  <a:srgbClr val="002060"/>
                </a:solidFill>
              </a:rPr>
              <a:t>Validating Requirements - I</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91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4D31536-61A8-4D4D-AFAC-164F9DA56E35}" type="slidenum">
              <a:rPr lang="en-US" sz="900" smtClean="0">
                <a:solidFill>
                  <a:schemeClr val="accent1"/>
                </a:solidFill>
              </a:rPr>
              <a:pPr/>
              <a:t>30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49161" name="Text Box 36"/>
          <p:cNvSpPr txBox="1">
            <a:spLocks noChangeArrowheads="1"/>
          </p:cNvSpPr>
          <p:nvPr/>
        </p:nvSpPr>
        <p:spPr bwMode="auto">
          <a:xfrm>
            <a:off x="838200" y="1617663"/>
            <a:ext cx="7526338" cy="33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3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Is each requirement </a:t>
            </a:r>
            <a:r>
              <a:rPr lang="en-US" sz="2000" dirty="0">
                <a:solidFill>
                  <a:srgbClr val="FF0000"/>
                </a:solidFill>
                <a:latin typeface="Times New Roman" panose="02020603050405020304" pitchFamily="18" charset="0"/>
                <a:cs typeface="Times New Roman" panose="02020603050405020304" pitchFamily="18" charset="0"/>
              </a:rPr>
              <a:t>achievable in the technical environment </a:t>
            </a:r>
            <a:r>
              <a:rPr lang="en-US" sz="2000" dirty="0">
                <a:solidFill>
                  <a:srgbClr val="002060"/>
                </a:solidFill>
                <a:latin typeface="Times New Roman" panose="02020603050405020304" pitchFamily="18" charset="0"/>
                <a:cs typeface="Times New Roman" panose="02020603050405020304" pitchFamily="18" charset="0"/>
              </a:rPr>
              <a:t>that will house the system or product?</a:t>
            </a:r>
          </a:p>
          <a:p>
            <a:pPr>
              <a:spcBef>
                <a:spcPts val="3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Is each requirement </a:t>
            </a:r>
            <a:r>
              <a:rPr lang="en-US" sz="2000" dirty="0">
                <a:solidFill>
                  <a:srgbClr val="FF0000"/>
                </a:solidFill>
                <a:latin typeface="Times New Roman" panose="02020603050405020304" pitchFamily="18" charset="0"/>
                <a:cs typeface="Times New Roman" panose="02020603050405020304" pitchFamily="18" charset="0"/>
              </a:rPr>
              <a:t>testable, once implemented</a:t>
            </a:r>
            <a:r>
              <a:rPr lang="en-US" sz="2000" dirty="0">
                <a:solidFill>
                  <a:srgbClr val="002060"/>
                </a:solidFill>
                <a:latin typeface="Times New Roman" panose="02020603050405020304" pitchFamily="18" charset="0"/>
                <a:cs typeface="Times New Roman" panose="02020603050405020304" pitchFamily="18" charset="0"/>
              </a:rPr>
              <a:t>?</a:t>
            </a:r>
          </a:p>
          <a:p>
            <a:pPr algn="just">
              <a:spcBef>
                <a:spcPts val="3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Does the requirements model properly reflect the </a:t>
            </a:r>
            <a:r>
              <a:rPr lang="en-US" sz="2000" dirty="0">
                <a:solidFill>
                  <a:srgbClr val="FF0000"/>
                </a:solidFill>
                <a:latin typeface="Times New Roman" panose="02020603050405020304" pitchFamily="18" charset="0"/>
                <a:cs typeface="Times New Roman" panose="02020603050405020304" pitchFamily="18" charset="0"/>
              </a:rPr>
              <a:t>information, function and behavior of the system to be built.</a:t>
            </a:r>
          </a:p>
          <a:p>
            <a:pPr>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Has the requirements model been </a:t>
            </a:r>
            <a:r>
              <a:rPr lang="en-US" sz="2000" dirty="0">
                <a:solidFill>
                  <a:srgbClr val="FF0000"/>
                </a:solidFill>
                <a:latin typeface="Times New Roman" panose="02020603050405020304" pitchFamily="18" charset="0"/>
                <a:cs typeface="Times New Roman" panose="02020603050405020304" pitchFamily="18" charset="0"/>
              </a:rPr>
              <a:t>“partitioned” </a:t>
            </a:r>
            <a:r>
              <a:rPr lang="en-US" sz="2000" dirty="0">
                <a:solidFill>
                  <a:srgbClr val="002060"/>
                </a:solidFill>
                <a:latin typeface="Times New Roman" panose="02020603050405020304" pitchFamily="18" charset="0"/>
                <a:cs typeface="Times New Roman" panose="02020603050405020304" pitchFamily="18" charset="0"/>
              </a:rPr>
              <a:t>in a way that exposes progressively more detailed information about the system.</a:t>
            </a:r>
          </a:p>
          <a:p>
            <a:pPr algn="just">
              <a:spcBef>
                <a:spcPct val="20000"/>
              </a:spcBef>
              <a:buClr>
                <a:schemeClr val="folHlink"/>
              </a:buClr>
              <a:buSzPct val="75000"/>
              <a:buFont typeface="Wingdings" panose="05000000000000000000" pitchFamily="2" charset="2"/>
              <a:buChar char="n"/>
            </a:pPr>
            <a:r>
              <a:rPr lang="en-US" sz="2000" dirty="0">
                <a:solidFill>
                  <a:srgbClr val="002060"/>
                </a:solidFill>
                <a:latin typeface="Times New Roman" panose="02020603050405020304" pitchFamily="18" charset="0"/>
                <a:cs typeface="Times New Roman" panose="02020603050405020304" pitchFamily="18" charset="0"/>
              </a:rPr>
              <a:t>Have requirements patterns been used to </a:t>
            </a:r>
            <a:r>
              <a:rPr lang="en-US" sz="2000" dirty="0">
                <a:solidFill>
                  <a:srgbClr val="FF0000"/>
                </a:solidFill>
                <a:latin typeface="Times New Roman" panose="02020603050405020304" pitchFamily="18" charset="0"/>
                <a:cs typeface="Times New Roman" panose="02020603050405020304" pitchFamily="18" charset="0"/>
              </a:rPr>
              <a:t>simplify the requirements </a:t>
            </a:r>
            <a:r>
              <a:rPr lang="en-US" sz="2000" dirty="0">
                <a:solidFill>
                  <a:srgbClr val="002060"/>
                </a:solidFill>
                <a:latin typeface="Times New Roman" panose="02020603050405020304" pitchFamily="18" charset="0"/>
                <a:cs typeface="Times New Roman" panose="02020603050405020304" pitchFamily="18" charset="0"/>
              </a:rPr>
              <a:t>model. Have all patterns been </a:t>
            </a:r>
            <a:r>
              <a:rPr lang="en-US" sz="2000" dirty="0">
                <a:solidFill>
                  <a:srgbClr val="FF0000"/>
                </a:solidFill>
                <a:latin typeface="Times New Roman" panose="02020603050405020304" pitchFamily="18" charset="0"/>
                <a:cs typeface="Times New Roman" panose="02020603050405020304" pitchFamily="18" charset="0"/>
              </a:rPr>
              <a:t>properly validated? </a:t>
            </a:r>
            <a:r>
              <a:rPr lang="en-US" sz="2000" dirty="0">
                <a:solidFill>
                  <a:srgbClr val="002060"/>
                </a:solidFill>
                <a:latin typeface="Times New Roman" panose="02020603050405020304" pitchFamily="18" charset="0"/>
                <a:cs typeface="Times New Roman" panose="02020603050405020304" pitchFamily="18" charset="0"/>
              </a:rPr>
              <a:t>Are all patterns </a:t>
            </a:r>
            <a:r>
              <a:rPr lang="en-US" sz="2000" dirty="0">
                <a:solidFill>
                  <a:srgbClr val="FF0000"/>
                </a:solidFill>
                <a:latin typeface="Times New Roman" panose="02020603050405020304" pitchFamily="18" charset="0"/>
                <a:cs typeface="Times New Roman" panose="02020603050405020304" pitchFamily="18" charset="0"/>
              </a:rPr>
              <a:t>consistent with customer requirements?	</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4916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303360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80988"/>
            <a:ext cx="1898650" cy="6064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r>
              <a:rPr lang="en-US" b="1" smtClean="0">
                <a:solidFill>
                  <a:srgbClr val="002060"/>
                </a:solidFill>
              </a:rPr>
              <a:t>Contents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2641EC5-8F18-430D-82F3-DCE1FFDF439E}" type="slidenum">
              <a:rPr lang="en-US" sz="900" smtClean="0">
                <a:solidFill>
                  <a:schemeClr val="accent1"/>
                </a:solidFill>
              </a:rPr>
              <a:pPr/>
              <a:t>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8201" name="Text Box 36"/>
          <p:cNvSpPr txBox="1">
            <a:spLocks noChangeArrowheads="1"/>
          </p:cNvSpPr>
          <p:nvPr/>
        </p:nvSpPr>
        <p:spPr bwMode="auto">
          <a:xfrm>
            <a:off x="990600" y="1042988"/>
            <a:ext cx="5967413" cy="584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fontAlgn="base">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a:lnSpc>
                <a:spcPct val="150000"/>
              </a:lnSpc>
              <a:spcBef>
                <a:spcPct val="0"/>
              </a:spcBef>
              <a:buClrTx/>
              <a:buSzTx/>
              <a:buFont typeface="Helvetica" panose="020B0604020202020204" pitchFamily="34" charset="0"/>
              <a:buAutoNum type="arabicPeriod"/>
              <a:defRPr/>
            </a:pPr>
            <a:r>
              <a:rPr lang="en-US" sz="1500" dirty="0" smtClean="0">
                <a:solidFill>
                  <a:srgbClr val="002060"/>
                </a:solidFill>
                <a:latin typeface="Times New Roman" panose="02020603050405020304" pitchFamily="18" charset="0"/>
                <a:cs typeface="Times New Roman" panose="02020603050405020304" pitchFamily="18" charset="0"/>
              </a:rPr>
              <a:t>Requirements Engineering</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1.1 Inception</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1.2 Elicitation</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1.3 Elaboration</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1.4 Negotiation</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1.5 Specification</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1.6 Validation</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	1.7 Requirements Management</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2. Establishing the ground work</a:t>
            </a:r>
          </a:p>
          <a:p>
            <a:pPr marL="0" indent="0" algn="just">
              <a:lnSpc>
                <a:spcPct val="150000"/>
              </a:lnSpc>
              <a:spcBef>
                <a:spcPct val="0"/>
              </a:spcBef>
              <a:buClrTx/>
              <a:buSzTx/>
              <a:buFont typeface="Wingdings 3" panose="05040102010807070707" pitchFamily="18" charset="2"/>
              <a:buNone/>
              <a:defRPr/>
            </a:pPr>
            <a:r>
              <a:rPr lang="en-US" sz="1500" dirty="0" smtClean="0">
                <a:solidFill>
                  <a:srgbClr val="002060"/>
                </a:solidFill>
                <a:latin typeface="Times New Roman" panose="02020603050405020304" pitchFamily="18" charset="0"/>
                <a:cs typeface="Times New Roman" panose="02020603050405020304" pitchFamily="18" charset="0"/>
              </a:rPr>
              <a:t>3. Eliciting requirements</a:t>
            </a:r>
          </a:p>
          <a:p>
            <a:pPr marL="0" indent="0" algn="just">
              <a:lnSpc>
                <a:spcPct val="150000"/>
              </a:lnSpc>
              <a:spcBef>
                <a:spcPct val="0"/>
              </a:spcBef>
              <a:buClrTx/>
              <a:buSzTx/>
              <a:buFont typeface="Wingdings 3" panose="05040102010807070707" pitchFamily="18" charset="2"/>
              <a:buNone/>
              <a:defRPr/>
            </a:pPr>
            <a:r>
              <a:rPr lang="en-US" sz="1600" dirty="0" smtClean="0">
                <a:solidFill>
                  <a:srgbClr val="002060"/>
                </a:solidFill>
                <a:latin typeface="Times New Roman" panose="02020603050405020304" pitchFamily="18" charset="0"/>
                <a:cs typeface="Times New Roman" panose="02020603050405020304" pitchFamily="18" charset="0"/>
              </a:rPr>
              <a:t>4. Developing Use-Case</a:t>
            </a:r>
          </a:p>
          <a:p>
            <a:pPr marL="0" indent="0" algn="just">
              <a:lnSpc>
                <a:spcPct val="150000"/>
              </a:lnSpc>
              <a:spcBef>
                <a:spcPct val="0"/>
              </a:spcBef>
              <a:buClrTx/>
              <a:buSzTx/>
              <a:buFont typeface="Wingdings 3" panose="05040102010807070707" pitchFamily="18" charset="2"/>
              <a:buNone/>
              <a:defRPr/>
            </a:pPr>
            <a:r>
              <a:rPr lang="en-US" sz="1600" dirty="0" smtClean="0">
                <a:solidFill>
                  <a:srgbClr val="002060"/>
                </a:solidFill>
                <a:latin typeface="Times New Roman" panose="02020603050405020304" pitchFamily="18" charset="0"/>
                <a:cs typeface="Times New Roman" panose="02020603050405020304" pitchFamily="18" charset="0"/>
              </a:rPr>
              <a:t>5. Building the requirements model</a:t>
            </a:r>
          </a:p>
          <a:p>
            <a:pPr marL="0" indent="0" algn="just">
              <a:lnSpc>
                <a:spcPct val="150000"/>
              </a:lnSpc>
              <a:spcBef>
                <a:spcPct val="0"/>
              </a:spcBef>
              <a:buClrTx/>
              <a:buSzTx/>
              <a:buFont typeface="Wingdings 3" panose="05040102010807070707" pitchFamily="18" charset="2"/>
              <a:buNone/>
              <a:defRPr/>
            </a:pPr>
            <a:r>
              <a:rPr lang="en-US" sz="1600" dirty="0" smtClean="0">
                <a:solidFill>
                  <a:srgbClr val="002060"/>
                </a:solidFill>
                <a:latin typeface="Times New Roman" panose="02020603050405020304" pitchFamily="18" charset="0"/>
                <a:cs typeface="Times New Roman" panose="02020603050405020304" pitchFamily="18" charset="0"/>
              </a:rPr>
              <a:t>6. Negotiating requirements</a:t>
            </a:r>
          </a:p>
          <a:p>
            <a:pPr marL="0" indent="0" algn="just">
              <a:lnSpc>
                <a:spcPct val="150000"/>
              </a:lnSpc>
              <a:spcBef>
                <a:spcPct val="0"/>
              </a:spcBef>
              <a:buClrTx/>
              <a:buSzTx/>
              <a:buFont typeface="Wingdings 3" panose="05040102010807070707" pitchFamily="18" charset="2"/>
              <a:buNone/>
              <a:defRPr/>
            </a:pPr>
            <a:r>
              <a:rPr lang="en-US" sz="1600" dirty="0" smtClean="0">
                <a:solidFill>
                  <a:srgbClr val="002060"/>
                </a:solidFill>
                <a:latin typeface="Times New Roman" panose="02020603050405020304" pitchFamily="18" charset="0"/>
                <a:cs typeface="Times New Roman" panose="02020603050405020304" pitchFamily="18" charset="0"/>
              </a:rPr>
              <a:t>7. Validating requirements</a:t>
            </a:r>
            <a:endParaRPr lang="en-US" sz="1600" dirty="0" smtClean="0"/>
          </a:p>
          <a:p>
            <a:pPr marL="0" indent="0" algn="just">
              <a:lnSpc>
                <a:spcPct val="150000"/>
              </a:lnSpc>
              <a:spcBef>
                <a:spcPct val="0"/>
              </a:spcBef>
              <a:buClrTx/>
              <a:buSzTx/>
              <a:buFont typeface="Wingdings 3" panose="05040102010807070707" pitchFamily="18" charset="2"/>
              <a:buNone/>
              <a:defRPr/>
            </a:pPr>
            <a:endParaRPr lang="en-US" sz="15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150000"/>
              </a:lnSpc>
              <a:spcBef>
                <a:spcPct val="0"/>
              </a:spcBef>
              <a:buClrTx/>
              <a:buSzTx/>
              <a:buFont typeface="Wingdings 3" panose="05040102010807070707" pitchFamily="18" charset="2"/>
              <a:buNone/>
              <a:defRPr/>
            </a:pPr>
            <a:r>
              <a:rPr lang="en-US" sz="2000" dirty="0" smtClean="0">
                <a:solidFill>
                  <a:srgbClr val="002060"/>
                </a:solidFill>
                <a:latin typeface="Times New Roman" panose="02020603050405020304" pitchFamily="18" charset="0"/>
                <a:cs typeface="Times New Roman" panose="02020603050405020304" pitchFamily="18" charset="0"/>
              </a:rPr>
              <a:t> </a:t>
            </a:r>
          </a:p>
        </p:txBody>
      </p:sp>
      <p:pic>
        <p:nvPicPr>
          <p:cNvPr id="717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31825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3700" y="584200"/>
            <a:ext cx="574198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1. Requirements Engineering - I</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22D77BA-A973-4E1D-BCF9-909F3D9295E3}" type="slidenum">
              <a:rPr lang="en-US" sz="900" smtClean="0">
                <a:solidFill>
                  <a:schemeClr val="accent1"/>
                </a:solidFill>
              </a:rPr>
              <a:pPr/>
              <a:t>5</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9225" name="Text Box 36"/>
          <p:cNvSpPr txBox="1">
            <a:spLocks noChangeArrowheads="1"/>
          </p:cNvSpPr>
          <p:nvPr/>
        </p:nvSpPr>
        <p:spPr bwMode="auto">
          <a:xfrm>
            <a:off x="990600" y="1671638"/>
            <a:ext cx="7413625" cy="352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Helvetica" panose="020B0604020202020204" pitchFamily="34" charset="0"/>
              <a:buAutoNum type="arabicPeriod"/>
            </a:pPr>
            <a:r>
              <a:rPr lang="en-US" sz="1800">
                <a:solidFill>
                  <a:srgbClr val="FF0000"/>
                </a:solidFill>
                <a:latin typeface="Times New Roman" panose="02020603050405020304" pitchFamily="18" charset="0"/>
                <a:cs typeface="Times New Roman" panose="02020603050405020304" pitchFamily="18" charset="0"/>
              </a:rPr>
              <a:t>Inception</a:t>
            </a:r>
            <a:r>
              <a:rPr lang="en-US" sz="1800">
                <a:solidFill>
                  <a:srgbClr val="002060"/>
                </a:solidFill>
                <a:latin typeface="Times New Roman" panose="02020603050405020304" pitchFamily="18" charset="0"/>
                <a:cs typeface="Times New Roman" panose="02020603050405020304" pitchFamily="18" charset="0"/>
              </a:rPr>
              <a:t> - ask a set of questions that establish …</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basic understanding of the problem</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the people who want a solution</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the nature of the solution that is desired, and </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the effectiveness of preliminary communication and collaboration between the customer and the developer</a:t>
            </a:r>
          </a:p>
          <a:p>
            <a:pPr algn="just">
              <a:spcBef>
                <a:spcPct val="20000"/>
              </a:spcBef>
              <a:buClr>
                <a:schemeClr val="folHlink"/>
              </a:buClr>
              <a:buSzPct val="75000"/>
              <a:buFont typeface="Helvetica" panose="020B0604020202020204" pitchFamily="34" charset="0"/>
              <a:buAutoNum type="arabicPeriod"/>
            </a:pPr>
            <a:r>
              <a:rPr lang="en-US" sz="1800">
                <a:solidFill>
                  <a:srgbClr val="FF0000"/>
                </a:solidFill>
                <a:latin typeface="Times New Roman" panose="02020603050405020304" pitchFamily="18" charset="0"/>
                <a:cs typeface="Times New Roman" panose="02020603050405020304" pitchFamily="18" charset="0"/>
              </a:rPr>
              <a:t>Elicitation</a:t>
            </a:r>
            <a:r>
              <a:rPr lang="en-US" sz="1800">
                <a:solidFill>
                  <a:srgbClr val="002060"/>
                </a:solidFill>
                <a:latin typeface="Times New Roman" panose="02020603050405020304" pitchFamily="18" charset="0"/>
                <a:cs typeface="Times New Roman" panose="02020603050405020304" pitchFamily="18" charset="0"/>
              </a:rPr>
              <a:t> - elicit requirements from all stakeholders</a:t>
            </a:r>
          </a:p>
          <a:p>
            <a:pPr algn="just">
              <a:spcBef>
                <a:spcPct val="20000"/>
              </a:spcBef>
              <a:buClr>
                <a:schemeClr val="folHlink"/>
              </a:buClr>
              <a:buSzPct val="75000"/>
              <a:buFont typeface="Helvetica" panose="020B0604020202020204" pitchFamily="34" charset="0"/>
              <a:buAutoNum type="arabicPeriod"/>
            </a:pPr>
            <a:r>
              <a:rPr lang="en-US" sz="1800">
                <a:solidFill>
                  <a:srgbClr val="FF0000"/>
                </a:solidFill>
                <a:latin typeface="Times New Roman" panose="02020603050405020304" pitchFamily="18" charset="0"/>
                <a:cs typeface="Times New Roman" panose="02020603050405020304" pitchFamily="18" charset="0"/>
              </a:rPr>
              <a:t>Elaboration</a:t>
            </a:r>
            <a:r>
              <a:rPr lang="en-US" sz="1800">
                <a:solidFill>
                  <a:srgbClr val="002060"/>
                </a:solidFill>
                <a:latin typeface="Times New Roman" panose="02020603050405020304" pitchFamily="18" charset="0"/>
                <a:cs typeface="Times New Roman" panose="02020603050405020304" pitchFamily="18" charset="0"/>
              </a:rPr>
              <a:t> - create an analysis model that identifies data, function and behavioral requirements</a:t>
            </a:r>
          </a:p>
          <a:p>
            <a:pPr algn="just">
              <a:spcBef>
                <a:spcPct val="20000"/>
              </a:spcBef>
              <a:buClr>
                <a:schemeClr val="folHlink"/>
              </a:buClr>
              <a:buSzPct val="75000"/>
              <a:buFont typeface="Helvetica" panose="020B0604020202020204" pitchFamily="34" charset="0"/>
              <a:buAutoNum type="arabicPeriod"/>
            </a:pPr>
            <a:r>
              <a:rPr lang="en-US" sz="1800">
                <a:solidFill>
                  <a:srgbClr val="FF0000"/>
                </a:solidFill>
                <a:latin typeface="Times New Roman" panose="02020603050405020304" pitchFamily="18" charset="0"/>
                <a:cs typeface="Times New Roman" panose="02020603050405020304" pitchFamily="18" charset="0"/>
              </a:rPr>
              <a:t>Negotiation</a:t>
            </a:r>
            <a:r>
              <a:rPr lang="en-US" sz="1800">
                <a:solidFill>
                  <a:srgbClr val="002060"/>
                </a:solidFill>
                <a:latin typeface="Times New Roman" panose="02020603050405020304" pitchFamily="18" charset="0"/>
                <a:cs typeface="Times New Roman" panose="02020603050405020304" pitchFamily="18" charset="0"/>
              </a:rPr>
              <a:t> - agree on a deliverable system that is realistic for developers and customers</a:t>
            </a:r>
          </a:p>
        </p:txBody>
      </p:sp>
      <p:pic>
        <p:nvPicPr>
          <p:cNvPr id="922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8515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36563" y="492125"/>
            <a:ext cx="5741987"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1. Requirements Engineering - I</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EAEA9AC-A073-44B0-AA93-45BC39E7044D}" type="slidenum">
              <a:rPr lang="en-US" sz="900" smtClean="0">
                <a:solidFill>
                  <a:schemeClr val="accent1"/>
                </a:solidFill>
              </a:rPr>
              <a:pPr/>
              <a:t>6</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24583" name="Text Box 36"/>
          <p:cNvSpPr txBox="1">
            <a:spLocks noChangeArrowheads="1"/>
          </p:cNvSpPr>
          <p:nvPr/>
        </p:nvSpPr>
        <p:spPr bwMode="auto">
          <a:xfrm>
            <a:off x="1143000" y="1354138"/>
            <a:ext cx="7391400" cy="445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lgn="just">
              <a:lnSpc>
                <a:spcPct val="90000"/>
              </a:lnSpc>
              <a:buFont typeface="Wingdings" panose="05000000000000000000" pitchFamily="2" charset="2"/>
              <a:buNone/>
              <a:defRPr/>
            </a:pPr>
            <a:r>
              <a:rPr lang="en-US" sz="1800" dirty="0" smtClean="0">
                <a:solidFill>
                  <a:srgbClr val="002060"/>
                </a:solidFill>
                <a:latin typeface="Times New Roman" panose="02020603050405020304" pitchFamily="18" charset="0"/>
                <a:cs typeface="Times New Roman" panose="02020603050405020304" pitchFamily="18" charset="0"/>
              </a:rPr>
              <a:t>5. </a:t>
            </a:r>
            <a:r>
              <a:rPr lang="en-US" sz="1800" dirty="0" smtClean="0">
                <a:solidFill>
                  <a:srgbClr val="FF0000"/>
                </a:solidFill>
                <a:latin typeface="Times New Roman" panose="02020603050405020304" pitchFamily="18" charset="0"/>
                <a:cs typeface="Times New Roman" panose="02020603050405020304" pitchFamily="18" charset="0"/>
              </a:rPr>
              <a:t>Specification</a:t>
            </a:r>
            <a:r>
              <a:rPr lang="en-US" sz="1800" dirty="0" smtClean="0">
                <a:solidFill>
                  <a:srgbClr val="002060"/>
                </a:solidFill>
                <a:latin typeface="Times New Roman" panose="02020603050405020304" pitchFamily="18" charset="0"/>
                <a:cs typeface="Times New Roman" panose="02020603050405020304" pitchFamily="18" charset="0"/>
              </a:rPr>
              <a:t> - can be any one (or more) of the following</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A written document</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A set of models</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A formal mathematical specification</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A collection of user scenarios (use-cases)</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A prototype</a:t>
            </a:r>
          </a:p>
          <a:p>
            <a:pPr marL="457200" lvl="1" indent="0" algn="just">
              <a:lnSpc>
                <a:spcPct val="90000"/>
              </a:lnSpc>
              <a:buFont typeface="Wingdings" panose="05000000000000000000" pitchFamily="2" charset="2"/>
              <a:buNone/>
              <a:defRPr/>
            </a:pPr>
            <a:endParaRPr lang="en-US" sz="16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buFont typeface="Wingdings" panose="05000000000000000000" pitchFamily="2" charset="2"/>
              <a:buNone/>
              <a:defRPr/>
            </a:pPr>
            <a:r>
              <a:rPr lang="en-US" sz="1800" dirty="0" smtClean="0">
                <a:solidFill>
                  <a:srgbClr val="002060"/>
                </a:solidFill>
                <a:latin typeface="Times New Roman" panose="02020603050405020304" pitchFamily="18" charset="0"/>
                <a:cs typeface="Times New Roman" panose="02020603050405020304" pitchFamily="18" charset="0"/>
              </a:rPr>
              <a:t>6. </a:t>
            </a:r>
            <a:r>
              <a:rPr lang="en-US" sz="1800" dirty="0" smtClean="0">
                <a:solidFill>
                  <a:srgbClr val="FF0000"/>
                </a:solidFill>
                <a:latin typeface="Times New Roman" panose="02020603050405020304" pitchFamily="18" charset="0"/>
                <a:cs typeface="Times New Roman" panose="02020603050405020304" pitchFamily="18" charset="0"/>
              </a:rPr>
              <a:t>Validation</a:t>
            </a:r>
            <a:r>
              <a:rPr lang="en-US" sz="1800" dirty="0" smtClean="0">
                <a:solidFill>
                  <a:srgbClr val="002060"/>
                </a:solidFill>
                <a:latin typeface="Times New Roman" panose="02020603050405020304" pitchFamily="18" charset="0"/>
                <a:cs typeface="Times New Roman" panose="02020603050405020304" pitchFamily="18" charset="0"/>
              </a:rPr>
              <a:t> - a review mechanism that looks for</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errors in content or interpretation</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areas where clarification may be required</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missing information</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inconsistencies (a major problem when large products or systems are engineered)</a:t>
            </a:r>
          </a:p>
          <a:p>
            <a:pPr lvl="1" algn="just">
              <a:lnSpc>
                <a:spcPct val="90000"/>
              </a:lnSpc>
              <a:defRPr/>
            </a:pPr>
            <a:r>
              <a:rPr lang="en-US" sz="1600" dirty="0" smtClean="0">
                <a:solidFill>
                  <a:srgbClr val="002060"/>
                </a:solidFill>
                <a:latin typeface="Times New Roman" panose="02020603050405020304" pitchFamily="18" charset="0"/>
                <a:cs typeface="Times New Roman" panose="02020603050405020304" pitchFamily="18" charset="0"/>
              </a:rPr>
              <a:t>conflicting or unrealistic (unachievable) requirements. </a:t>
            </a:r>
          </a:p>
          <a:p>
            <a:pPr marL="0" indent="0" algn="just">
              <a:lnSpc>
                <a:spcPct val="90000"/>
              </a:lnSpc>
              <a:buFont typeface="Wingdings" panose="05000000000000000000" pitchFamily="2" charset="2"/>
              <a:buNone/>
              <a:defRPr/>
            </a:pPr>
            <a:endParaRPr lang="en-US" sz="18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90000"/>
              </a:lnSpc>
              <a:buFont typeface="Wingdings" panose="05000000000000000000" pitchFamily="2" charset="2"/>
              <a:buNone/>
              <a:defRPr/>
            </a:pPr>
            <a:r>
              <a:rPr lang="en-US" sz="1800" dirty="0" smtClean="0">
                <a:solidFill>
                  <a:srgbClr val="002060"/>
                </a:solidFill>
                <a:latin typeface="Times New Roman" panose="02020603050405020304" pitchFamily="18" charset="0"/>
                <a:cs typeface="Times New Roman" panose="02020603050405020304" pitchFamily="18" charset="0"/>
              </a:rPr>
              <a:t>7. </a:t>
            </a:r>
            <a:r>
              <a:rPr lang="en-US" sz="1800" dirty="0" smtClean="0">
                <a:solidFill>
                  <a:srgbClr val="FF0000"/>
                </a:solidFill>
                <a:latin typeface="Times New Roman" panose="02020603050405020304" pitchFamily="18" charset="0"/>
                <a:cs typeface="Times New Roman" panose="02020603050405020304" pitchFamily="18" charset="0"/>
              </a:rPr>
              <a:t>Requirements management</a:t>
            </a:r>
          </a:p>
        </p:txBody>
      </p:sp>
      <p:pic>
        <p:nvPicPr>
          <p:cNvPr id="1127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473228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304800"/>
            <a:ext cx="8534400" cy="838200"/>
          </a:xfrm>
        </p:spPr>
        <p:txBody>
          <a:bodyPr/>
          <a:lstStyle/>
          <a:p>
            <a:r>
              <a:rPr lang="en-US" sz="3000" b="1" smtClean="0">
                <a:solidFill>
                  <a:srgbClr val="002060"/>
                </a:solidFill>
              </a:rPr>
              <a:t>Functional and Non functional Requirements</a:t>
            </a:r>
          </a:p>
        </p:txBody>
      </p:sp>
      <p:sp>
        <p:nvSpPr>
          <p:cNvPr id="3" name="Content Placeholder 2"/>
          <p:cNvSpPr>
            <a:spLocks noGrp="1"/>
          </p:cNvSpPr>
          <p:nvPr>
            <p:ph idx="1"/>
          </p:nvPr>
        </p:nvSpPr>
        <p:spPr>
          <a:xfrm>
            <a:off x="609600" y="1295400"/>
            <a:ext cx="8077200" cy="4746625"/>
          </a:xfrm>
        </p:spPr>
        <p:txBody>
          <a:bodyPr/>
          <a:lstStyle/>
          <a:p>
            <a:pPr marL="0" indent="0">
              <a:buFont typeface="Wingdings 3" panose="05040102010807070707" pitchFamily="18" charset="2"/>
              <a:buNone/>
              <a:defRPr/>
            </a:pPr>
            <a:r>
              <a:rPr lang="en-US" sz="2000" b="1" i="1" u="sng" dirty="0" smtClean="0">
                <a:solidFill>
                  <a:srgbClr val="002060"/>
                </a:solidFill>
              </a:rPr>
              <a:t>Functional Requirements</a:t>
            </a:r>
          </a:p>
          <a:p>
            <a:pPr>
              <a:defRPr/>
            </a:pPr>
            <a:r>
              <a:rPr lang="en-US" sz="2000" dirty="0">
                <a:solidFill>
                  <a:srgbClr val="002060"/>
                </a:solidFill>
              </a:rPr>
              <a:t>These are the requirements that the end user specifically demands as basic facilities that the system should offer</a:t>
            </a:r>
            <a:r>
              <a:rPr lang="en-US" sz="2000" dirty="0" smtClean="0">
                <a:solidFill>
                  <a:srgbClr val="002060"/>
                </a:solidFill>
              </a:rPr>
              <a:t>.</a:t>
            </a:r>
          </a:p>
          <a:p>
            <a:pPr>
              <a:defRPr/>
            </a:pPr>
            <a:r>
              <a:rPr lang="en-US" sz="2000" dirty="0">
                <a:solidFill>
                  <a:srgbClr val="002060"/>
                </a:solidFill>
              </a:rPr>
              <a:t>All these functionalities need to be necessarily incorporated into the system as a part of the contract</a:t>
            </a:r>
            <a:r>
              <a:rPr lang="en-US" sz="2000" dirty="0" smtClean="0">
                <a:solidFill>
                  <a:srgbClr val="002060"/>
                </a:solidFill>
              </a:rPr>
              <a:t>.</a:t>
            </a:r>
          </a:p>
          <a:p>
            <a:pPr>
              <a:defRPr/>
            </a:pPr>
            <a:endParaRPr lang="en-US" sz="2000" dirty="0">
              <a:solidFill>
                <a:srgbClr val="002060"/>
              </a:solidFill>
            </a:endParaRPr>
          </a:p>
          <a:p>
            <a:pPr marL="0" indent="0">
              <a:buFont typeface="Wingdings 3" panose="05040102010807070707" pitchFamily="18" charset="2"/>
              <a:buNone/>
              <a:defRPr/>
            </a:pPr>
            <a:r>
              <a:rPr lang="en-US" sz="2000" b="1" i="1" u="sng" dirty="0" smtClean="0">
                <a:solidFill>
                  <a:srgbClr val="002060"/>
                </a:solidFill>
              </a:rPr>
              <a:t>Non Functional Requirements</a:t>
            </a:r>
          </a:p>
          <a:p>
            <a:pPr>
              <a:defRPr/>
            </a:pPr>
            <a:r>
              <a:rPr lang="en-US" sz="2000" dirty="0" smtClean="0">
                <a:solidFill>
                  <a:srgbClr val="002060"/>
                </a:solidFill>
              </a:rPr>
              <a:t>These </a:t>
            </a:r>
            <a:r>
              <a:rPr lang="en-US" sz="2000" dirty="0">
                <a:solidFill>
                  <a:srgbClr val="002060"/>
                </a:solidFill>
              </a:rPr>
              <a:t>are basically the quality constraints that the system must satisfy according to the project contract</a:t>
            </a:r>
            <a:r>
              <a:rPr lang="en-US" sz="2000" dirty="0" smtClean="0">
                <a:solidFill>
                  <a:srgbClr val="002060"/>
                </a:solidFill>
              </a:rPr>
              <a:t>.</a:t>
            </a:r>
          </a:p>
          <a:p>
            <a:pPr>
              <a:defRPr/>
            </a:pPr>
            <a:r>
              <a:rPr lang="en-US" sz="2000" dirty="0">
                <a:solidFill>
                  <a:srgbClr val="002060"/>
                </a:solidFill>
              </a:rPr>
              <a:t>The priority or extent to which these factors are implemented varies from one project to other. They are also called non-behavioral requirements.</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6D455B2-CC1A-4854-848F-890A404B1EAA}" type="slidenum">
              <a:rPr lang="en-US" sz="900" smtClean="0">
                <a:solidFill>
                  <a:schemeClr val="accent1"/>
                </a:solidFill>
              </a:rPr>
              <a:pPr/>
              <a:t>7</a:t>
            </a:fld>
            <a:endParaRPr lang="en-US" sz="900" smtClean="0">
              <a:solidFill>
                <a:schemeClr val="accent1"/>
              </a:solidFill>
            </a:endParaRPr>
          </a:p>
        </p:txBody>
      </p:sp>
      <p:pic>
        <p:nvPicPr>
          <p:cNvPr id="1331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26988"/>
            <a:ext cx="1497012"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26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609600" y="152400"/>
          <a:ext cx="7924800" cy="6148387"/>
        </p:xfrm>
        <a:graphic>
          <a:graphicData uri="http://schemas.openxmlformats.org/drawingml/2006/table">
            <a:tbl>
              <a:tblPr firstRow="1" bandRow="1">
                <a:tableStyleId>{5C22544A-7EE6-4342-B048-85BDC9FD1C3A}</a:tableStyleId>
              </a:tblPr>
              <a:tblGrid>
                <a:gridCol w="3962400"/>
                <a:gridCol w="3962400"/>
              </a:tblGrid>
              <a:tr h="709927">
                <a:tc>
                  <a:txBody>
                    <a:bodyPr/>
                    <a:lstStyle/>
                    <a:p>
                      <a:pPr algn="ctr" fontAlgn="base"/>
                      <a:r>
                        <a:rPr lang="en-US" sz="1800" b="1" cap="all" dirty="0">
                          <a:solidFill>
                            <a:srgbClr val="002060"/>
                          </a:solidFill>
                          <a:effectLst/>
                          <a:latin typeface="Times New Roman" panose="02020603050405020304" pitchFamily="18" charset="0"/>
                          <a:cs typeface="Times New Roman" panose="02020603050405020304" pitchFamily="18" charset="0"/>
                        </a:rPr>
                        <a:t>FUNCTIONAL REQUIREMENTS</a:t>
                      </a:r>
                    </a:p>
                  </a:txBody>
                  <a:tcPr marL="76200" marR="76200" marT="76210" marB="76210" anchor="ctr"/>
                </a:tc>
                <a:tc>
                  <a:txBody>
                    <a:bodyPr/>
                    <a:lstStyle/>
                    <a:p>
                      <a:pPr algn="ctr" fontAlgn="base"/>
                      <a:r>
                        <a:rPr lang="en-US" sz="1800" b="1" cap="all" dirty="0">
                          <a:solidFill>
                            <a:srgbClr val="002060"/>
                          </a:solidFill>
                          <a:effectLst/>
                          <a:latin typeface="Times New Roman" panose="02020603050405020304" pitchFamily="18" charset="0"/>
                          <a:cs typeface="Times New Roman" panose="02020603050405020304" pitchFamily="18" charset="0"/>
                        </a:rPr>
                        <a:t>NON FUNCTIONAL REQUIREMENTS</a:t>
                      </a:r>
                    </a:p>
                  </a:txBody>
                  <a:tcPr marL="76200" marR="76200" marT="76210" marB="76210" anchor="ctr"/>
                </a:tc>
              </a:tr>
              <a:tr h="654164">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1. A </a:t>
                      </a:r>
                      <a:r>
                        <a:rPr lang="en-US" sz="1600" b="0" dirty="0">
                          <a:solidFill>
                            <a:srgbClr val="002060"/>
                          </a:solidFill>
                          <a:effectLst/>
                          <a:latin typeface="Times New Roman" panose="02020603050405020304" pitchFamily="18" charset="0"/>
                          <a:cs typeface="Times New Roman" panose="02020603050405020304" pitchFamily="18" charset="0"/>
                        </a:rPr>
                        <a:t>functional requirement defines a system or its component.</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A non-functional requirement defines the quality attribute of a software </a:t>
                      </a:r>
                      <a:r>
                        <a:rPr lang="en-US" sz="1600" b="0" dirty="0" smtClean="0">
                          <a:solidFill>
                            <a:srgbClr val="002060"/>
                          </a:solidFill>
                          <a:effectLst/>
                          <a:latin typeface="Times New Roman" panose="02020603050405020304" pitchFamily="18" charset="0"/>
                          <a:cs typeface="Times New Roman" panose="02020603050405020304" pitchFamily="18" charset="0"/>
                        </a:rPr>
                        <a:t>system.</a:t>
                      </a:r>
                      <a:endParaRPr lang="en-US" sz="1600" b="0" dirty="0">
                        <a:solidFill>
                          <a:srgbClr val="002060"/>
                        </a:solidFill>
                        <a:effectLst/>
                        <a:latin typeface="Times New Roman" panose="02020603050405020304" pitchFamily="18" charset="0"/>
                        <a:cs typeface="Times New Roman" panose="02020603050405020304" pitchFamily="18" charset="0"/>
                      </a:endParaRPr>
                    </a:p>
                  </a:txBody>
                  <a:tcPr marL="133350" marR="133350" marT="66683" marB="66683" anchor="ctr"/>
                </a:tc>
              </a:tr>
              <a:tr h="875835">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2. It </a:t>
                      </a:r>
                      <a:r>
                        <a:rPr lang="en-US" sz="1600" b="0" dirty="0">
                          <a:solidFill>
                            <a:srgbClr val="002060"/>
                          </a:solidFill>
                          <a:effectLst/>
                          <a:latin typeface="Times New Roman" panose="02020603050405020304" pitchFamily="18" charset="0"/>
                          <a:cs typeface="Times New Roman" panose="02020603050405020304" pitchFamily="18" charset="0"/>
                        </a:rPr>
                        <a:t>specifies “What should the software system do?”</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It places constraints on “How should the software system fulfill the functional requirements?”</a:t>
                      </a:r>
                    </a:p>
                  </a:txBody>
                  <a:tcPr marL="133350" marR="133350" marT="66683" marB="66683" anchor="ctr"/>
                </a:tc>
              </a:tr>
              <a:tr h="875835">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3. Functional </a:t>
                      </a:r>
                      <a:r>
                        <a:rPr lang="en-US" sz="1600" b="0" dirty="0">
                          <a:solidFill>
                            <a:srgbClr val="002060"/>
                          </a:solidFill>
                          <a:effectLst/>
                          <a:latin typeface="Times New Roman" panose="02020603050405020304" pitchFamily="18" charset="0"/>
                          <a:cs typeface="Times New Roman" panose="02020603050405020304" pitchFamily="18" charset="0"/>
                        </a:rPr>
                        <a:t>requirement is specified by User.</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Non-functional requirement is specified by technical peoples e.g. Architect, Technical leaders and software developers.</a:t>
                      </a:r>
                    </a:p>
                  </a:txBody>
                  <a:tcPr marL="133350" marR="133350" marT="66683" marB="66683" anchor="ctr"/>
                </a:tc>
              </a:tr>
              <a:tr h="381972">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4. It </a:t>
                      </a:r>
                      <a:r>
                        <a:rPr lang="en-US" sz="1600" b="0" dirty="0">
                          <a:solidFill>
                            <a:srgbClr val="002060"/>
                          </a:solidFill>
                          <a:effectLst/>
                          <a:latin typeface="Times New Roman" panose="02020603050405020304" pitchFamily="18" charset="0"/>
                          <a:cs typeface="Times New Roman" panose="02020603050405020304" pitchFamily="18" charset="0"/>
                        </a:rPr>
                        <a:t>is mandatory.</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It is not mandatory.</a:t>
                      </a:r>
                    </a:p>
                  </a:txBody>
                  <a:tcPr marL="133350" marR="133350" marT="66683" marB="66683" anchor="ctr"/>
                </a:tc>
              </a:tr>
              <a:tr h="381972">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5. It </a:t>
                      </a:r>
                      <a:r>
                        <a:rPr lang="en-US" sz="1600" b="0" dirty="0">
                          <a:solidFill>
                            <a:srgbClr val="002060"/>
                          </a:solidFill>
                          <a:effectLst/>
                          <a:latin typeface="Times New Roman" panose="02020603050405020304" pitchFamily="18" charset="0"/>
                          <a:cs typeface="Times New Roman" panose="02020603050405020304" pitchFamily="18" charset="0"/>
                        </a:rPr>
                        <a:t>is captured in use case.</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It is captured as a quality attribute.</a:t>
                      </a:r>
                    </a:p>
                  </a:txBody>
                  <a:tcPr marL="133350" marR="133350" marT="66683" marB="66683" anchor="ctr"/>
                </a:tc>
              </a:tr>
              <a:tr h="381972">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6. Defined </a:t>
                      </a:r>
                      <a:r>
                        <a:rPr lang="en-US" sz="1600" b="0" dirty="0">
                          <a:solidFill>
                            <a:srgbClr val="002060"/>
                          </a:solidFill>
                          <a:effectLst/>
                          <a:latin typeface="Times New Roman" panose="02020603050405020304" pitchFamily="18" charset="0"/>
                          <a:cs typeface="Times New Roman" panose="02020603050405020304" pitchFamily="18" charset="0"/>
                        </a:rPr>
                        <a:t>at a component level.</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Applied to a system as a whole.</a:t>
                      </a:r>
                    </a:p>
                  </a:txBody>
                  <a:tcPr marL="133350" marR="133350" marT="66683" marB="66683" anchor="ctr"/>
                </a:tc>
              </a:tr>
              <a:tr h="628903">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7. Helps </a:t>
                      </a:r>
                      <a:r>
                        <a:rPr lang="en-US" sz="1600" b="0" dirty="0">
                          <a:solidFill>
                            <a:srgbClr val="002060"/>
                          </a:solidFill>
                          <a:effectLst/>
                          <a:latin typeface="Times New Roman" panose="02020603050405020304" pitchFamily="18" charset="0"/>
                          <a:cs typeface="Times New Roman" panose="02020603050405020304" pitchFamily="18" charset="0"/>
                        </a:rPr>
                        <a:t>you verify the functionality of the software.</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Helps you to verify the performance of the software.</a:t>
                      </a:r>
                    </a:p>
                  </a:txBody>
                  <a:tcPr marL="133350" marR="133350" marT="66683" marB="66683" anchor="ctr"/>
                </a:tc>
              </a:tr>
              <a:tr h="875835">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8. Functional </a:t>
                      </a:r>
                      <a:r>
                        <a:rPr lang="en-US" sz="1600" b="0" dirty="0">
                          <a:solidFill>
                            <a:srgbClr val="002060"/>
                          </a:solidFill>
                          <a:effectLst/>
                          <a:latin typeface="Times New Roman" panose="02020603050405020304" pitchFamily="18" charset="0"/>
                          <a:cs typeface="Times New Roman" panose="02020603050405020304" pitchFamily="18" charset="0"/>
                        </a:rPr>
                        <a:t>Testing like System, Integration, End to End, API testing, </a:t>
                      </a:r>
                      <a:r>
                        <a:rPr lang="en-US" sz="1600" b="0" dirty="0" err="1">
                          <a:solidFill>
                            <a:srgbClr val="002060"/>
                          </a:solidFill>
                          <a:effectLst/>
                          <a:latin typeface="Times New Roman" panose="02020603050405020304" pitchFamily="18" charset="0"/>
                          <a:cs typeface="Times New Roman" panose="02020603050405020304" pitchFamily="18" charset="0"/>
                        </a:rPr>
                        <a:t>etc</a:t>
                      </a:r>
                      <a:r>
                        <a:rPr lang="en-US" sz="1600" b="0" dirty="0">
                          <a:solidFill>
                            <a:srgbClr val="002060"/>
                          </a:solidFill>
                          <a:effectLst/>
                          <a:latin typeface="Times New Roman" panose="02020603050405020304" pitchFamily="18" charset="0"/>
                          <a:cs typeface="Times New Roman" panose="02020603050405020304" pitchFamily="18" charset="0"/>
                        </a:rPr>
                        <a:t> are done.</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Non-Functional Testing like Performance, Stress, Usability, Security testing, </a:t>
                      </a:r>
                      <a:r>
                        <a:rPr lang="en-US" sz="1600" b="0" dirty="0" err="1">
                          <a:solidFill>
                            <a:srgbClr val="002060"/>
                          </a:solidFill>
                          <a:effectLst/>
                          <a:latin typeface="Times New Roman" panose="02020603050405020304" pitchFamily="18" charset="0"/>
                          <a:cs typeface="Times New Roman" panose="02020603050405020304" pitchFamily="18" charset="0"/>
                        </a:rPr>
                        <a:t>etc</a:t>
                      </a:r>
                      <a:r>
                        <a:rPr lang="en-US" sz="1600" b="0" dirty="0">
                          <a:solidFill>
                            <a:srgbClr val="002060"/>
                          </a:solidFill>
                          <a:effectLst/>
                          <a:latin typeface="Times New Roman" panose="02020603050405020304" pitchFamily="18" charset="0"/>
                          <a:cs typeface="Times New Roman" panose="02020603050405020304" pitchFamily="18" charset="0"/>
                        </a:rPr>
                        <a:t> are done.</a:t>
                      </a:r>
                    </a:p>
                  </a:txBody>
                  <a:tcPr marL="133350" marR="133350" marT="66683" marB="66683" anchor="ctr"/>
                </a:tc>
              </a:tr>
              <a:tr h="381972">
                <a:tc>
                  <a:txBody>
                    <a:bodyPr/>
                    <a:lstStyle/>
                    <a:p>
                      <a:pPr algn="l" fontAlgn="base"/>
                      <a:r>
                        <a:rPr lang="en-US" sz="1600" b="0" dirty="0" smtClean="0">
                          <a:solidFill>
                            <a:srgbClr val="002060"/>
                          </a:solidFill>
                          <a:effectLst/>
                          <a:latin typeface="Times New Roman" panose="02020603050405020304" pitchFamily="18" charset="0"/>
                          <a:cs typeface="Times New Roman" panose="02020603050405020304" pitchFamily="18" charset="0"/>
                        </a:rPr>
                        <a:t>9. Usually </a:t>
                      </a:r>
                      <a:r>
                        <a:rPr lang="en-US" sz="1600" b="0" dirty="0">
                          <a:solidFill>
                            <a:srgbClr val="002060"/>
                          </a:solidFill>
                          <a:effectLst/>
                          <a:latin typeface="Times New Roman" panose="02020603050405020304" pitchFamily="18" charset="0"/>
                          <a:cs typeface="Times New Roman" panose="02020603050405020304" pitchFamily="18" charset="0"/>
                        </a:rPr>
                        <a:t>easy to define.</a:t>
                      </a:r>
                    </a:p>
                  </a:txBody>
                  <a:tcPr marL="133350" marR="133350" marT="66683" marB="66683" anchor="ctr"/>
                </a:tc>
                <a:tc>
                  <a:txBody>
                    <a:bodyPr/>
                    <a:lstStyle/>
                    <a:p>
                      <a:pPr algn="l" fontAlgn="base"/>
                      <a:r>
                        <a:rPr lang="en-US" sz="1600" b="0" dirty="0">
                          <a:solidFill>
                            <a:srgbClr val="002060"/>
                          </a:solidFill>
                          <a:effectLst/>
                          <a:latin typeface="Times New Roman" panose="02020603050405020304" pitchFamily="18" charset="0"/>
                          <a:cs typeface="Times New Roman" panose="02020603050405020304" pitchFamily="18" charset="0"/>
                        </a:rPr>
                        <a:t>Usually more difficult to define.</a:t>
                      </a:r>
                    </a:p>
                  </a:txBody>
                  <a:tcPr marL="133350" marR="133350" marT="66683" marB="66683" anchor="ctr"/>
                </a:tc>
              </a:tr>
            </a:tbl>
          </a:graphicData>
        </a:graphic>
      </p:graphicFrame>
      <p:sp>
        <p:nvSpPr>
          <p:cNvPr id="4" name="Footer Placeholder 3"/>
          <p:cNvSpPr>
            <a:spLocks noGrp="1"/>
          </p:cNvSpPr>
          <p:nvPr>
            <p:ph type="ftr" sz="quarter" idx="11"/>
          </p:nvPr>
        </p:nvSpPr>
        <p:spPr>
          <a:xfrm>
            <a:off x="609600" y="6397625"/>
            <a:ext cx="4622800" cy="365125"/>
          </a:xfrm>
        </p:spPr>
        <p:txBody>
          <a:bodyPr/>
          <a:lstStyle/>
          <a:p>
            <a:pPr>
              <a:defRPr/>
            </a:pPr>
            <a:r>
              <a:rPr lang="en-US" dirty="0" smtClean="0"/>
              <a:t>Dept. of CSE, SOE, Presidency University</a:t>
            </a:r>
            <a:endParaRPr lang="en-US" dirty="0"/>
          </a:p>
        </p:txBody>
      </p:sp>
      <p:sp>
        <p:nvSpPr>
          <p:cNvPr id="1437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4D3D53-6D8E-4751-8EA9-CA547F2A627B}" type="slidenum">
              <a:rPr lang="en-US" sz="900" smtClean="0">
                <a:solidFill>
                  <a:schemeClr val="accent1"/>
                </a:solidFill>
              </a:rPr>
              <a:pPr/>
              <a:t>8</a:t>
            </a:fld>
            <a:endParaRPr lang="en-US" sz="900" smtClean="0">
              <a:solidFill>
                <a:schemeClr val="accent1"/>
              </a:solidFill>
            </a:endParaRPr>
          </a:p>
        </p:txBody>
      </p:sp>
      <p:pic>
        <p:nvPicPr>
          <p:cNvPr id="1437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26988"/>
            <a:ext cx="1497012"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4295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413" y="319088"/>
            <a:ext cx="8229600" cy="5943600"/>
          </a:xfrm>
        </p:spPr>
        <p:txBody>
          <a:bodyPr rtlCol="0">
            <a:normAutofit/>
          </a:bodyPr>
          <a:lstStyle/>
          <a:p>
            <a:pPr marL="0" indent="0" eaLnBrk="1" hangingPunct="1">
              <a:buFont typeface="Wingdings 3" panose="05040102010807070707" pitchFamily="18" charset="2"/>
              <a:buNone/>
              <a:defRPr/>
            </a:pPr>
            <a:r>
              <a:rPr lang="en-US" sz="3200" b="1" dirty="0" smtClean="0">
                <a:solidFill>
                  <a:srgbClr val="002060"/>
                </a:solidFill>
              </a:rPr>
              <a:t>Software Requirements Specification</a:t>
            </a:r>
          </a:p>
          <a:p>
            <a:pPr eaLnBrk="1" hangingPunct="1">
              <a:defRPr/>
            </a:pPr>
            <a:r>
              <a:rPr lang="en-US" sz="1600" dirty="0" smtClean="0">
                <a:solidFill>
                  <a:srgbClr val="002060"/>
                </a:solidFill>
              </a:rPr>
              <a:t>A </a:t>
            </a:r>
            <a:r>
              <a:rPr lang="en-US" sz="1600" b="1" i="1" dirty="0">
                <a:solidFill>
                  <a:srgbClr val="FF0000"/>
                </a:solidFill>
              </a:rPr>
              <a:t>software requirements specification </a:t>
            </a:r>
            <a:r>
              <a:rPr lang="en-US" sz="1600" b="1" dirty="0">
                <a:solidFill>
                  <a:srgbClr val="FF0000"/>
                </a:solidFill>
              </a:rPr>
              <a:t>(SRS) </a:t>
            </a:r>
            <a:r>
              <a:rPr lang="en-US" sz="1600" dirty="0" smtClean="0">
                <a:solidFill>
                  <a:srgbClr val="002060"/>
                </a:solidFill>
              </a:rPr>
              <a:t>is a </a:t>
            </a:r>
            <a:r>
              <a:rPr lang="en-US" sz="1600" dirty="0">
                <a:solidFill>
                  <a:srgbClr val="002060"/>
                </a:solidFill>
              </a:rPr>
              <a:t>document that is created when a </a:t>
            </a:r>
            <a:r>
              <a:rPr lang="en-US" sz="1600" dirty="0" smtClean="0">
                <a:solidFill>
                  <a:srgbClr val="002060"/>
                </a:solidFill>
              </a:rPr>
              <a:t>detailed description </a:t>
            </a:r>
            <a:r>
              <a:rPr lang="en-US" sz="1600" dirty="0">
                <a:solidFill>
                  <a:srgbClr val="002060"/>
                </a:solidFill>
              </a:rPr>
              <a:t>of all aspects of the software to be built must </a:t>
            </a:r>
            <a:r>
              <a:rPr lang="en-US" sz="1600" dirty="0" smtClean="0">
                <a:solidFill>
                  <a:srgbClr val="002060"/>
                </a:solidFill>
              </a:rPr>
              <a:t>be specified </a:t>
            </a:r>
            <a:r>
              <a:rPr lang="en-US" sz="1600" dirty="0">
                <a:solidFill>
                  <a:srgbClr val="002060"/>
                </a:solidFill>
              </a:rPr>
              <a:t>before the project is to commence. </a:t>
            </a:r>
            <a:endParaRPr lang="en-US" sz="1600" dirty="0" smtClean="0">
              <a:solidFill>
                <a:srgbClr val="002060"/>
              </a:solidFill>
            </a:endParaRPr>
          </a:p>
          <a:p>
            <a:pPr eaLnBrk="1" hangingPunct="1">
              <a:defRPr/>
            </a:pPr>
            <a:r>
              <a:rPr lang="en-US" sz="1600" dirty="0" smtClean="0">
                <a:solidFill>
                  <a:srgbClr val="002060"/>
                </a:solidFill>
              </a:rPr>
              <a:t>It </a:t>
            </a:r>
            <a:r>
              <a:rPr lang="en-US" sz="1600" dirty="0">
                <a:solidFill>
                  <a:srgbClr val="002060"/>
                </a:solidFill>
              </a:rPr>
              <a:t>is </a:t>
            </a:r>
            <a:r>
              <a:rPr lang="en-US" sz="1600" dirty="0" smtClean="0">
                <a:solidFill>
                  <a:srgbClr val="002060"/>
                </a:solidFill>
              </a:rPr>
              <a:t>important to </a:t>
            </a:r>
            <a:r>
              <a:rPr lang="en-US" sz="1600" dirty="0">
                <a:solidFill>
                  <a:srgbClr val="002060"/>
                </a:solidFill>
              </a:rPr>
              <a:t>note that a formal SRS is not always </a:t>
            </a:r>
            <a:r>
              <a:rPr lang="en-US" sz="1600" dirty="0" smtClean="0">
                <a:solidFill>
                  <a:srgbClr val="002060"/>
                </a:solidFill>
              </a:rPr>
              <a:t>written</a:t>
            </a:r>
          </a:p>
          <a:p>
            <a:pPr marL="0" indent="0" eaLnBrk="1" hangingPunct="1">
              <a:buFont typeface="Wingdings 3" panose="05040102010807070707" pitchFamily="18" charset="2"/>
              <a:buNone/>
              <a:defRPr/>
            </a:pPr>
            <a:r>
              <a:rPr lang="en-US" sz="1600" b="1" smtClean="0">
                <a:solidFill>
                  <a:srgbClr val="002060"/>
                </a:solidFill>
              </a:rPr>
              <a:t>1. Introduction</a:t>
            </a:r>
            <a:endParaRPr lang="en-US" sz="1600" b="1" dirty="0">
              <a:solidFill>
                <a:srgbClr val="002060"/>
              </a:solidFill>
            </a:endParaRPr>
          </a:p>
          <a:p>
            <a:pPr eaLnBrk="1" hangingPunct="1">
              <a:defRPr/>
            </a:pPr>
            <a:r>
              <a:rPr lang="en-US" sz="1600" dirty="0">
                <a:solidFill>
                  <a:srgbClr val="002060"/>
                </a:solidFill>
              </a:rPr>
              <a:t>1.1 Purpose</a:t>
            </a:r>
          </a:p>
          <a:p>
            <a:pPr eaLnBrk="1" hangingPunct="1">
              <a:defRPr/>
            </a:pPr>
            <a:r>
              <a:rPr lang="en-US" sz="1600" dirty="0">
                <a:solidFill>
                  <a:srgbClr val="002060"/>
                </a:solidFill>
              </a:rPr>
              <a:t>1.2 Document Conventions</a:t>
            </a:r>
          </a:p>
          <a:p>
            <a:pPr algn="just" eaLnBrk="1" hangingPunct="1">
              <a:defRPr/>
            </a:pPr>
            <a:r>
              <a:rPr lang="en-US" sz="1600" dirty="0">
                <a:solidFill>
                  <a:srgbClr val="002060"/>
                </a:solidFill>
              </a:rPr>
              <a:t>1.3 Intended Audience and Reading Suggestions</a:t>
            </a:r>
          </a:p>
          <a:p>
            <a:pPr eaLnBrk="1" hangingPunct="1">
              <a:defRPr/>
            </a:pPr>
            <a:r>
              <a:rPr lang="en-US" sz="1600" dirty="0">
                <a:solidFill>
                  <a:srgbClr val="002060"/>
                </a:solidFill>
              </a:rPr>
              <a:t>1.4 Project Scope</a:t>
            </a:r>
          </a:p>
          <a:p>
            <a:pPr eaLnBrk="1" hangingPunct="1">
              <a:defRPr/>
            </a:pPr>
            <a:r>
              <a:rPr lang="en-US" sz="1600" dirty="0">
                <a:solidFill>
                  <a:srgbClr val="002060"/>
                </a:solidFill>
              </a:rPr>
              <a:t>1.5 References</a:t>
            </a:r>
          </a:p>
          <a:p>
            <a:pPr marL="0" indent="0" eaLnBrk="1" hangingPunct="1">
              <a:buFont typeface="Wingdings 3" panose="05040102010807070707" pitchFamily="18" charset="2"/>
              <a:buNone/>
              <a:defRPr/>
            </a:pPr>
            <a:r>
              <a:rPr lang="en-US" sz="1600" b="1" dirty="0">
                <a:solidFill>
                  <a:srgbClr val="002060"/>
                </a:solidFill>
              </a:rPr>
              <a:t>2. Overall Description</a:t>
            </a:r>
          </a:p>
          <a:p>
            <a:pPr eaLnBrk="1" hangingPunct="1">
              <a:defRPr/>
            </a:pPr>
            <a:r>
              <a:rPr lang="en-US" sz="1600" dirty="0">
                <a:solidFill>
                  <a:srgbClr val="002060"/>
                </a:solidFill>
              </a:rPr>
              <a:t>2.1 Product </a:t>
            </a:r>
            <a:r>
              <a:rPr lang="en-US" sz="1600" dirty="0" smtClean="0">
                <a:solidFill>
                  <a:srgbClr val="002060"/>
                </a:solidFill>
              </a:rPr>
              <a:t>Perspective</a:t>
            </a:r>
          </a:p>
          <a:p>
            <a:pPr eaLnBrk="1" hangingPunct="1">
              <a:defRPr/>
            </a:pPr>
            <a:r>
              <a:rPr lang="en-US" sz="1600" dirty="0" smtClean="0">
                <a:solidFill>
                  <a:srgbClr val="002060"/>
                </a:solidFill>
              </a:rPr>
              <a:t>2.2 Product Features</a:t>
            </a:r>
          </a:p>
          <a:p>
            <a:pPr eaLnBrk="1" hangingPunct="1">
              <a:defRPr/>
            </a:pPr>
            <a:r>
              <a:rPr lang="en-US" sz="1600" dirty="0" smtClean="0">
                <a:solidFill>
                  <a:srgbClr val="002060"/>
                </a:solidFill>
              </a:rPr>
              <a:t>2.3 User Classes and Characteristics</a:t>
            </a:r>
          </a:p>
          <a:p>
            <a:pPr eaLnBrk="1" hangingPunct="1">
              <a:defRPr/>
            </a:pPr>
            <a:r>
              <a:rPr lang="en-US" sz="1600" dirty="0" smtClean="0">
                <a:solidFill>
                  <a:srgbClr val="002060"/>
                </a:solidFill>
              </a:rPr>
              <a:t>2.4 Operating Environment</a:t>
            </a:r>
          </a:p>
          <a:p>
            <a:pPr eaLnBrk="1" hangingPunct="1">
              <a:defRPr/>
            </a:pPr>
            <a:endParaRPr lang="en-US" sz="1600" dirty="0" smtClean="0">
              <a:solidFill>
                <a:srgbClr val="002060"/>
              </a:solidFill>
            </a:endParaRPr>
          </a:p>
          <a:p>
            <a:pPr eaLnBrk="1" hangingPunct="1">
              <a:defRPr/>
            </a:pPr>
            <a:endParaRPr lang="en-US" sz="1600" dirty="0">
              <a:solidFill>
                <a:srgbClr val="002060"/>
              </a:solidFill>
            </a:endParaRPr>
          </a:p>
        </p:txBody>
      </p:sp>
      <p:sp>
        <p:nvSpPr>
          <p:cNvPr id="4" name="Footer Placeholder 3"/>
          <p:cNvSpPr>
            <a:spLocks noGrp="1"/>
          </p:cNvSpPr>
          <p:nvPr>
            <p:ph type="ftr" sz="quarter" idx="11"/>
          </p:nvPr>
        </p:nvSpPr>
        <p:spPr>
          <a:xfrm>
            <a:off x="685800" y="6248400"/>
            <a:ext cx="4622800" cy="365125"/>
          </a:xfrm>
        </p:spPr>
        <p:txBody>
          <a:bodyPr/>
          <a:lstStyle/>
          <a:p>
            <a:pPr>
              <a:defRPr/>
            </a:pPr>
            <a:r>
              <a:rPr lang="en-US" dirty="0" smtClean="0"/>
              <a:t>Dept. of CSE, SOE, Presidency University</a:t>
            </a:r>
            <a:endParaRPr lang="en-US" dirty="0"/>
          </a:p>
        </p:txBody>
      </p:sp>
      <p:sp>
        <p:nvSpPr>
          <p:cNvPr id="153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C2B8673-F163-4219-AFBE-7B3D0D3F4E2D}" type="slidenum">
              <a:rPr lang="en-US" sz="900" smtClean="0">
                <a:solidFill>
                  <a:schemeClr val="accent1"/>
                </a:solidFill>
              </a:rPr>
              <a:pPr/>
              <a:t>9</a:t>
            </a:fld>
            <a:endParaRPr lang="en-US" sz="900" smtClean="0">
              <a:solidFill>
                <a:schemeClr val="accent1"/>
              </a:solidFill>
            </a:endParaRPr>
          </a:p>
        </p:txBody>
      </p:sp>
      <p:pic>
        <p:nvPicPr>
          <p:cNvPr id="1536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7764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73F0E9-AF43-46F1-9508-A353684E8A1E}"/>
</file>

<file path=customXml/itemProps2.xml><?xml version="1.0" encoding="utf-8"?>
<ds:datastoreItem xmlns:ds="http://schemas.openxmlformats.org/officeDocument/2006/customXml" ds:itemID="{80A1282F-324E-4DE6-B878-7FB1478EC5E5}"/>
</file>

<file path=customXml/itemProps3.xml><?xml version="1.0" encoding="utf-8"?>
<ds:datastoreItem xmlns:ds="http://schemas.openxmlformats.org/officeDocument/2006/customXml" ds:itemID="{7D1F3793-470A-4AD5-9C3A-AF4A414788EA}"/>
</file>

<file path=docProps/app.xml><?xml version="1.0" encoding="utf-8"?>
<Properties xmlns="http://schemas.openxmlformats.org/officeDocument/2006/extended-properties" xmlns:vt="http://schemas.openxmlformats.org/officeDocument/2006/docPropsVTypes">
  <Template>Theme1</Template>
  <TotalTime>3050</TotalTime>
  <Words>2113</Words>
  <Application>Microsoft Office PowerPoint</Application>
  <PresentationFormat>On-screen Show (4:3)</PresentationFormat>
  <Paragraphs>305</Paragraphs>
  <Slides>30</Slides>
  <Notes>18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ＭＳ Ｐゴシック</vt:lpstr>
      <vt:lpstr>Algerian</vt:lpstr>
      <vt:lpstr>Arial</vt:lpstr>
      <vt:lpstr>Calibri</vt:lpstr>
      <vt:lpstr>Cambria</vt:lpstr>
      <vt:lpstr>Helvetica</vt:lpstr>
      <vt:lpstr>Palatino</vt:lpstr>
      <vt:lpstr>Symbol</vt:lpstr>
      <vt:lpstr>Times New Roman</vt:lpstr>
      <vt:lpstr>Trebuchet MS</vt:lpstr>
      <vt:lpstr>Wingdings</vt:lpstr>
      <vt:lpstr>Wingdings 3</vt:lpstr>
      <vt:lpstr>Theme1</vt:lpstr>
      <vt:lpstr>SOFTWARE ENGINEERING AND PROJECT MANAGEMENT  (CSE 227)</vt:lpstr>
      <vt:lpstr> MODULE II  Understanding Requirements (Chapter 4)</vt:lpstr>
      <vt:lpstr>Module 2: Software Requirements and Design (9 hrs.) – Comprehension level</vt:lpstr>
      <vt:lpstr>Contents</vt:lpstr>
      <vt:lpstr>1. Requirements Engineering - I</vt:lpstr>
      <vt:lpstr>1. Requirements Engineering - I</vt:lpstr>
      <vt:lpstr>Functional and Non functional Requirements</vt:lpstr>
      <vt:lpstr>PowerPoint Presentation</vt:lpstr>
      <vt:lpstr>PowerPoint Presentation</vt:lpstr>
      <vt:lpstr>PowerPoint Presentation</vt:lpstr>
      <vt:lpstr>2. Establishing the ground work</vt:lpstr>
      <vt:lpstr>3. Eliciting Requirements</vt:lpstr>
      <vt:lpstr>3.2 Quality Function Deployment</vt:lpstr>
      <vt:lpstr>3.3 Usage Scenarios</vt:lpstr>
      <vt:lpstr>PowerPoint Presentation</vt:lpstr>
      <vt:lpstr>PowerPoint Presentation</vt:lpstr>
      <vt:lpstr>3.4 Elicitation work product</vt:lpstr>
      <vt:lpstr>4. Developing use cases  Use Case Methodology (UCM)  (for Requirements Elicitation) Key Terms in UCM</vt:lpstr>
      <vt:lpstr>Key Terms in UCM</vt:lpstr>
      <vt:lpstr>Key Terms in UCM</vt:lpstr>
      <vt:lpstr>Key Terms in UCM</vt:lpstr>
      <vt:lpstr>Key Terms in UCM</vt:lpstr>
      <vt:lpstr>Use Case Diagram</vt:lpstr>
      <vt:lpstr>Use Case Diagram  Airline Reservation System</vt:lpstr>
      <vt:lpstr>Use Case Diagram  ATM Transaction</vt:lpstr>
      <vt:lpstr>5. Building the Requirements Model</vt:lpstr>
      <vt:lpstr>PowerPoint Presentation</vt:lpstr>
      <vt:lpstr>6. Negotiating Requirements</vt:lpstr>
      <vt:lpstr>7. Validating Requirements - I</vt:lpstr>
      <vt:lpstr>Validating Requirements - 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Pravinth Raja-Asst. Prof-CSE</cp:lastModifiedBy>
  <cp:revision>107</cp:revision>
  <dcterms:created xsi:type="dcterms:W3CDTF">2016-07-09T03:52:32Z</dcterms:created>
  <dcterms:modified xsi:type="dcterms:W3CDTF">2021-09-21T03:22:21Z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