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668A76-A6C3-4038-8E6C-5A0A56036E83}" type="slidenum">
              <a:rPr lang="en-US" sz="1200" smtClean="0"/>
              <a:pPr/>
              <a:t>13</a:t>
            </a:fld>
            <a:endParaRPr 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20731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7BA9B3-2AF3-4726-BF35-86AA9FC2D00D}" type="slidenum">
              <a:rPr lang="en-US" sz="1200" smtClean="0"/>
              <a:pPr/>
              <a:t>14</a:t>
            </a:fld>
            <a:endParaRPr 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33223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72CF1C-7ADC-4492-A390-6042C324727C}" type="slidenum">
              <a:rPr lang="en-US" sz="1200" smtClean="0"/>
              <a:pPr/>
              <a:t>15</a:t>
            </a:fld>
            <a:endParaRPr 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081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9759AE-2BC6-4843-88AF-3FD0BF2EF19F}" type="slidenum">
              <a:rPr lang="en-US" sz="1200" smtClean="0"/>
              <a:pPr/>
              <a:t>16</a:t>
            </a:fld>
            <a:endParaRPr 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41275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C1D3B2-3147-490E-B935-38FF08F635F5}" type="slidenum">
              <a:rPr lang="en-US" sz="1200" smtClean="0"/>
              <a:pPr/>
              <a:t>17</a:t>
            </a:fld>
            <a:endParaRPr 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7742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698881-677D-4555-BB1D-6F1703A817D9}" type="slidenum">
              <a:rPr lang="en-US" sz="1200" smtClean="0"/>
              <a:pPr/>
              <a:t>18</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25417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2DF90B-EF1D-4202-A175-76ADEC920C7A}" type="slidenum">
              <a:rPr lang="en-US" sz="1200" smtClean="0"/>
              <a:pPr/>
              <a:t>19</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3551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CC0620-91BB-4F65-991B-0BEF86A2F135}" type="slidenum">
              <a:rPr lang="en-US" sz="1200" smtClean="0"/>
              <a:pPr/>
              <a:t>20</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65313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6F2D0F-E204-4CDC-9233-A9D49D17303F}" type="slidenum">
              <a:rPr lang="en-US" sz="1200" smtClean="0"/>
              <a:pPr/>
              <a:t>21</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944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FBF2EA-6797-4DCB-AA88-656A29483056}" type="slidenum">
              <a:rPr lang="en-US" sz="1200" smtClean="0"/>
              <a:pPr/>
              <a:t>22</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7393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pPr eaLnBrk="1" hangingPunct="1"/>
            <a:endParaRPr lang="en-US" smtClean="0"/>
          </a:p>
        </p:txBody>
      </p:sp>
      <p:sp>
        <p:nvSpPr>
          <p:cNvPr id="5124"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F5B5E6-4323-474F-B21B-113CEE46C5CA}" type="slidenum">
              <a:rPr lang="en-US" sz="1200" smtClean="0"/>
              <a:pPr/>
              <a:t>2</a:t>
            </a:fld>
            <a:endParaRPr lang="en-US" sz="1200" smtClean="0"/>
          </a:p>
        </p:txBody>
      </p:sp>
    </p:spTree>
    <p:extLst>
      <p:ext uri="{BB962C8B-B14F-4D97-AF65-F5344CB8AC3E}">
        <p14:creationId xmlns:p14="http://schemas.microsoft.com/office/powerpoint/2010/main" val="910378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47A1E78-352D-46C8-9DB9-4146DA157CAB}" type="slidenum">
              <a:rPr lang="en-US" sz="1200" smtClean="0"/>
              <a:pPr/>
              <a:t>24</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80830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9BA5D1-7329-4BF2-AF85-BC618E595A9A}" type="slidenum">
              <a:rPr lang="en-US" sz="1200" smtClean="0"/>
              <a:pPr/>
              <a:t>25</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87440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A47230-2CCF-4C81-861E-4E33756090A2}" type="slidenum">
              <a:rPr lang="en-US" sz="1200" smtClean="0"/>
              <a:pPr/>
              <a:t>26</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8120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7980DB-9612-4C99-9621-0C1AAF0AE940}" type="slidenum">
              <a:rPr lang="en-US" sz="1200" smtClean="0"/>
              <a:pPr/>
              <a:t>29</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29713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80FBD8-8A3A-4557-8B76-5C2CAF9345B9}" type="slidenum">
              <a:rPr lang="en-US" sz="1200" smtClean="0"/>
              <a:pPr/>
              <a:t>32</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9328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52B3F8E-E081-4432-A91D-7D4B559E3267}" type="slidenum">
              <a:rPr lang="en-US" sz="1200" smtClean="0"/>
              <a:pPr/>
              <a:t>33</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51360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9ED086-39B5-46CC-BCB6-3718DD3358D1}" type="slidenum">
              <a:rPr lang="en-US" sz="1200" smtClean="0"/>
              <a:pPr/>
              <a:t>34</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56188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9ED198-9125-4308-BDC6-A0B65E0B1D93}" type="slidenum">
              <a:rPr lang="en-US" sz="1200" smtClean="0"/>
              <a:pPr/>
              <a:t>35</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6768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B16AE1-9B71-46C5-A7FE-7F71808075E5}" type="slidenum">
              <a:rPr lang="en-US" sz="1200" smtClean="0"/>
              <a:pPr/>
              <a:t>36</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20454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E75F4A-390A-4A1D-8702-B4531ACA1F29}" type="slidenum">
              <a:rPr lang="en-US" sz="1200" smtClean="0"/>
              <a:pPr/>
              <a:t>37</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0714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589F93-2C53-49D3-BB79-B8ECDFE96EF4}" type="slidenum">
              <a:rPr lang="en-US" sz="1200" smtClean="0"/>
              <a:pPr/>
              <a:t>4</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374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9EA7DF-6E39-4309-A548-AF2B282A19FF}" type="slidenum">
              <a:rPr lang="en-US" sz="1200" smtClean="0"/>
              <a:pPr/>
              <a:t>38</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6561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CEA974-7FC0-4124-AE0B-E9E3F6631F16}" type="slidenum">
              <a:rPr lang="en-US" sz="1200" smtClean="0"/>
              <a:pPr/>
              <a:t>40</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07637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80959C-DDE4-49EF-ADFE-DF1DAE0F1E0D}" type="slidenum">
              <a:rPr lang="en-US" sz="1200" smtClean="0"/>
              <a:pPr/>
              <a:t>41</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61083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75CD6C-FEC2-40C3-BC92-2D24E6FE55EB}" type="slidenum">
              <a:rPr lang="en-US" sz="1200" smtClean="0"/>
              <a:pPr/>
              <a:t>42</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01347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5B5227B-C620-4BE8-8251-7399FE8F110D}" type="slidenum">
              <a:rPr lang="en-US" sz="1200" smtClean="0"/>
              <a:pPr/>
              <a:t>43</a:t>
            </a:fld>
            <a:endParaRPr 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12057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0962B2-4409-4212-966E-28D20EBD87EE}" type="slidenum">
              <a:rPr lang="en-US" sz="1200" smtClean="0"/>
              <a:pPr/>
              <a:t>44</a:t>
            </a:fld>
            <a:endParaRPr 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39607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4236C79-9A19-4D32-9C91-49C21D7ECA71}" type="slidenum">
              <a:rPr lang="en-US" sz="1200" smtClean="0"/>
              <a:pPr/>
              <a:t>45</a:t>
            </a:fld>
            <a:endParaRPr 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794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EF53A6-C914-44D5-ABF2-D21915C83949}" type="slidenum">
              <a:rPr lang="en-US" sz="1200" smtClean="0"/>
              <a:pPr/>
              <a:t>6</a:t>
            </a:fld>
            <a:endParaRPr 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4993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B04C74-3A1A-4083-9CAE-3F21F2CC4C65}" type="slidenum">
              <a:rPr lang="en-US" sz="1200" smtClean="0"/>
              <a:pPr/>
              <a:t>7</a:t>
            </a:fld>
            <a:endParaRPr lang="en-US"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734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F109DF-3A0B-44F1-A242-523190C36C9C}" type="slidenum">
              <a:rPr lang="en-US" sz="1200" smtClean="0"/>
              <a:pPr/>
              <a:t>9</a:t>
            </a:fld>
            <a:endParaRPr 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2819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43D461-8536-4BC5-A8D0-3A0930C7EDD3}" type="slidenum">
              <a:rPr lang="en-US" sz="1200" smtClean="0"/>
              <a:pPr/>
              <a:t>10</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6506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D44FEB-4600-4015-82FC-71067B1AFC51}" type="slidenum">
              <a:rPr lang="en-US" sz="1200" smtClean="0"/>
              <a:pPr/>
              <a:t>11</a:t>
            </a:fld>
            <a:endParaRPr 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7338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7BD25E-C3CE-4163-9760-F91057F65355}" type="slidenum">
              <a:rPr lang="en-US" sz="1200" smtClean="0"/>
              <a:pPr/>
              <a:t>12</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7880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9/12/2021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9/12/2021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8788" y="681038"/>
            <a:ext cx="36957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1.3 Domain Analysis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4072A7-F89A-4A15-8764-479FFB7EC787}" type="slidenum">
              <a:rPr lang="en-US" sz="900" smtClean="0">
                <a:solidFill>
                  <a:schemeClr val="accent1"/>
                </a:solidFill>
              </a:rPr>
              <a:pPr/>
              <a:t>10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74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609600" y="1870075"/>
            <a:ext cx="7815263"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spcBef>
                <a:spcPts val="600"/>
              </a:spcBef>
              <a:defRPr/>
            </a:pPr>
            <a:r>
              <a:rPr lang="en-US" dirty="0">
                <a:solidFill>
                  <a:srgbClr val="002060"/>
                </a:solidFill>
                <a:latin typeface="Times New Roman" panose="02020603050405020304" pitchFamily="18" charset="0"/>
                <a:cs typeface="Times New Roman" panose="02020603050405020304" pitchFamily="18" charset="0"/>
              </a:rPr>
              <a:t>Analysis is an </a:t>
            </a:r>
            <a:r>
              <a:rPr lang="en-US" dirty="0">
                <a:solidFill>
                  <a:srgbClr val="FF0000"/>
                </a:solidFill>
                <a:latin typeface="Times New Roman" panose="02020603050405020304" pitchFamily="18" charset="0"/>
                <a:cs typeface="Times New Roman" panose="02020603050405020304" pitchFamily="18" charset="0"/>
              </a:rPr>
              <a:t>attempt to build a model that describes the application </a:t>
            </a:r>
            <a:r>
              <a:rPr lang="en-US" dirty="0" smtClean="0">
                <a:solidFill>
                  <a:srgbClr val="FF0000"/>
                </a:solidFill>
                <a:latin typeface="Times New Roman" panose="02020603050405020304" pitchFamily="18" charset="0"/>
                <a:cs typeface="Times New Roman" panose="02020603050405020304" pitchFamily="18" charset="0"/>
              </a:rPr>
              <a:t>domain</a:t>
            </a:r>
            <a:endParaRPr lang="en-US" dirty="0" smtClean="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algn="just">
              <a:spcBef>
                <a:spcPts val="600"/>
              </a:spcBef>
              <a:defRPr/>
            </a:pPr>
            <a:r>
              <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Software domain analysis is the </a:t>
            </a:r>
            <a:r>
              <a:rPr lang="en-US" dirty="0" smtClean="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identification, analysis, and specification of common requirements from a specific application domain, typically for reuse on multiple projects within that application domain </a:t>
            </a:r>
          </a:p>
          <a:p>
            <a:pPr algn="just">
              <a:spcBef>
                <a:spcPts val="600"/>
              </a:spcBef>
              <a:defRPr/>
            </a:pPr>
            <a:r>
              <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Object-oriented domain analysis is the identification, analysis, and specification of common, </a:t>
            </a:r>
            <a:r>
              <a:rPr lang="en-US" dirty="0" smtClean="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reusable capabilities </a:t>
            </a:r>
            <a:r>
              <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within a specific application domain, in terms of common objects, classes, subassemblies, and frameworks</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93316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57250" y="671513"/>
            <a:ext cx="307975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Domain Analysis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8E212AF-2235-4844-8ACE-F70595136B4E}" type="slidenum">
              <a:rPr lang="en-US" sz="900" smtClean="0">
                <a:solidFill>
                  <a:schemeClr val="accent1"/>
                </a:solidFill>
              </a:rPr>
              <a:pPr/>
              <a:t>11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94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Text Box 36"/>
          <p:cNvSpPr txBox="1">
            <a:spLocks noChangeArrowheads="1"/>
          </p:cNvSpPr>
          <p:nvPr/>
        </p:nvSpPr>
        <p:spPr bwMode="auto">
          <a:xfrm>
            <a:off x="762000" y="2082800"/>
            <a:ext cx="75977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Helvetica" panose="020B0604020202020204" pitchFamily="34" charset="0"/>
              <a:buAutoNum type="arabicPeriod"/>
            </a:pPr>
            <a:r>
              <a:rPr lang="en-US" sz="2800">
                <a:solidFill>
                  <a:srgbClr val="002060"/>
                </a:solidFill>
                <a:latin typeface="Times New Roman" panose="02020603050405020304" pitchFamily="18" charset="0"/>
                <a:cs typeface="Times New Roman" panose="02020603050405020304" pitchFamily="18" charset="0"/>
              </a:rPr>
              <a:t>Define the domain to be </a:t>
            </a:r>
            <a:r>
              <a:rPr lang="en-US" sz="2800">
                <a:solidFill>
                  <a:srgbClr val="FF0000"/>
                </a:solidFill>
                <a:latin typeface="Times New Roman" panose="02020603050405020304" pitchFamily="18" charset="0"/>
                <a:cs typeface="Times New Roman" panose="02020603050405020304" pitchFamily="18" charset="0"/>
              </a:rPr>
              <a:t>investigated.</a:t>
            </a:r>
          </a:p>
          <a:p>
            <a:pPr>
              <a:spcBef>
                <a:spcPct val="20000"/>
              </a:spcBef>
              <a:buClr>
                <a:schemeClr val="folHlink"/>
              </a:buClr>
              <a:buSzPct val="75000"/>
              <a:buFont typeface="Helvetica" panose="020B0604020202020204" pitchFamily="34" charset="0"/>
              <a:buAutoNum type="arabicPeriod"/>
            </a:pPr>
            <a:r>
              <a:rPr lang="en-US" sz="2800">
                <a:solidFill>
                  <a:srgbClr val="002060"/>
                </a:solidFill>
                <a:latin typeface="Times New Roman" panose="02020603050405020304" pitchFamily="18" charset="0"/>
                <a:cs typeface="Times New Roman" panose="02020603050405020304" pitchFamily="18" charset="0"/>
              </a:rPr>
              <a:t>Collect a representative </a:t>
            </a:r>
            <a:r>
              <a:rPr lang="en-US" sz="2800">
                <a:solidFill>
                  <a:srgbClr val="FF0000"/>
                </a:solidFill>
                <a:latin typeface="Times New Roman" panose="02020603050405020304" pitchFamily="18" charset="0"/>
                <a:cs typeface="Times New Roman" panose="02020603050405020304" pitchFamily="18" charset="0"/>
              </a:rPr>
              <a:t>sample of applications in the domain.</a:t>
            </a:r>
          </a:p>
          <a:p>
            <a:pPr>
              <a:spcBef>
                <a:spcPct val="20000"/>
              </a:spcBef>
              <a:buClr>
                <a:schemeClr val="folHlink"/>
              </a:buClr>
              <a:buSzPct val="75000"/>
              <a:buFont typeface="Helvetica" panose="020B0604020202020204" pitchFamily="34" charset="0"/>
              <a:buAutoNum type="arabicPeriod"/>
            </a:pPr>
            <a:r>
              <a:rPr lang="en-US" sz="2800">
                <a:solidFill>
                  <a:srgbClr val="002060"/>
                </a:solidFill>
                <a:latin typeface="Times New Roman" panose="02020603050405020304" pitchFamily="18" charset="0"/>
                <a:cs typeface="Times New Roman" panose="02020603050405020304" pitchFamily="18" charset="0"/>
              </a:rPr>
              <a:t>Analyze </a:t>
            </a:r>
            <a:r>
              <a:rPr lang="en-US" sz="2800">
                <a:solidFill>
                  <a:srgbClr val="FF0000"/>
                </a:solidFill>
                <a:latin typeface="Times New Roman" panose="02020603050405020304" pitchFamily="18" charset="0"/>
                <a:cs typeface="Times New Roman" panose="02020603050405020304" pitchFamily="18" charset="0"/>
              </a:rPr>
              <a:t>each application in the sample.</a:t>
            </a:r>
          </a:p>
          <a:p>
            <a:pPr>
              <a:spcBef>
                <a:spcPct val="20000"/>
              </a:spcBef>
              <a:buClr>
                <a:schemeClr val="folHlink"/>
              </a:buClr>
              <a:buSzPct val="75000"/>
              <a:buFont typeface="Helvetica" panose="020B0604020202020204" pitchFamily="34" charset="0"/>
              <a:buAutoNum type="arabicPeriod"/>
            </a:pPr>
            <a:r>
              <a:rPr lang="en-US" sz="2800">
                <a:solidFill>
                  <a:srgbClr val="002060"/>
                </a:solidFill>
                <a:latin typeface="Times New Roman" panose="02020603050405020304" pitchFamily="18" charset="0"/>
                <a:cs typeface="Times New Roman" panose="02020603050405020304" pitchFamily="18" charset="0"/>
              </a:rPr>
              <a:t>Develop an </a:t>
            </a:r>
            <a:r>
              <a:rPr lang="en-US" sz="2800">
                <a:solidFill>
                  <a:srgbClr val="FF0000"/>
                </a:solidFill>
                <a:latin typeface="Times New Roman" panose="02020603050405020304" pitchFamily="18" charset="0"/>
                <a:cs typeface="Times New Roman" panose="02020603050405020304" pitchFamily="18" charset="0"/>
              </a:rPr>
              <a:t>analysis model for the objects. </a:t>
            </a:r>
          </a:p>
        </p:txBody>
      </p:sp>
    </p:spTree>
    <p:extLst>
      <p:ext uri="{BB962C8B-B14F-4D97-AF65-F5344CB8AC3E}">
        <p14:creationId xmlns:p14="http://schemas.microsoft.com/office/powerpoint/2010/main" val="8206214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8675" y="584200"/>
            <a:ext cx="439578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I/O for Domain Analysis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A054EA-C0BF-46FC-9EA6-A21DB4FAFF22}" type="slidenum">
              <a:rPr lang="en-US" sz="900" smtClean="0">
                <a:solidFill>
                  <a:schemeClr val="accent1"/>
                </a:solidFill>
              </a:rPr>
              <a:pPr/>
              <a:t>12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15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22488"/>
            <a:ext cx="8458200" cy="3600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67473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47700" y="525463"/>
            <a:ext cx="6149975"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Elements of Requirement Analysis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54BA6B-8FBE-4334-BB7A-AB994A73A073}" type="slidenum">
              <a:rPr lang="en-US" sz="900" smtClean="0">
                <a:solidFill>
                  <a:schemeClr val="accent1"/>
                </a:solidFill>
              </a:rPr>
              <a:pPr/>
              <a:t>13</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35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79563"/>
            <a:ext cx="566737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8013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09613" y="581025"/>
            <a:ext cx="47339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2. Scenario-Based Models </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DE0663-4DD4-4FEF-9A19-F3D7D15027CD}" type="slidenum">
              <a:rPr lang="en-US" sz="900" smtClean="0">
                <a:solidFill>
                  <a:schemeClr val="accent1"/>
                </a:solidFill>
              </a:rPr>
              <a:pPr/>
              <a:t>14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560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1009650" y="1431925"/>
            <a:ext cx="7124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lvl="1">
              <a:spcBef>
                <a:spcPts val="600"/>
              </a:spcBef>
              <a:spcAft>
                <a:spcPts val="600"/>
              </a:spcAft>
              <a:defRPr/>
            </a:pPr>
            <a:r>
              <a:rPr lang="en-US" dirty="0" smtClean="0">
                <a:solidFill>
                  <a:srgbClr val="002060"/>
                </a:solidFill>
                <a:effectLst>
                  <a:outerShdw blurRad="38100" dist="38100" dir="2700000" algn="tl">
                    <a:srgbClr val="FFFFFF"/>
                  </a:outerShdw>
                </a:effectLst>
              </a:rPr>
              <a:t>“[Use-cases] a</a:t>
            </a:r>
            <a:r>
              <a:rPr lang="en-US" sz="2400"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“[Use-cases] are simply an aid to defining what exists outside the system (actors) and what should be performed by the system (use-cases).” - </a:t>
            </a:r>
            <a:r>
              <a:rPr lang="en-US" sz="2400" dirty="0" err="1">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Ivar</a:t>
            </a:r>
            <a:r>
              <a:rPr lang="en-US" sz="2400"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Jacobson</a:t>
            </a:r>
          </a:p>
          <a:p>
            <a:pPr lvl="1">
              <a:spcBef>
                <a:spcPts val="600"/>
              </a:spcBef>
              <a:spcAft>
                <a:spcPts val="600"/>
              </a:spcAft>
              <a:defRPr/>
            </a:pPr>
            <a:r>
              <a:rPr lang="en-US" sz="2400"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Represented via use cases</a:t>
            </a:r>
          </a:p>
          <a:p>
            <a:pPr marL="0" indent="0">
              <a:spcBef>
                <a:spcPts val="600"/>
              </a:spcBef>
              <a:spcAft>
                <a:spcPts val="600"/>
              </a:spcAft>
              <a:buFont typeface="Wingdings" panose="05000000000000000000" pitchFamily="2" charset="2"/>
              <a:buNone/>
              <a:defRPr/>
            </a:pPr>
            <a:r>
              <a:rPr lang="en-US" b="1"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2.1 </a:t>
            </a:r>
            <a:r>
              <a:rPr lang="en-US" b="1" u="sng"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Creating Preliminary use case</a:t>
            </a:r>
          </a:p>
          <a:p>
            <a:pPr lvl="1">
              <a:spcBef>
                <a:spcPts val="600"/>
              </a:spcBef>
              <a:spcAft>
                <a:spcPts val="600"/>
              </a:spcAft>
              <a:defRPr/>
            </a:pPr>
            <a:r>
              <a:rPr lang="en-US" sz="2400"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What to write about? – Inception and elicitation will provide the information for begin with use cases.</a:t>
            </a:r>
          </a:p>
          <a:p>
            <a:pPr marL="0" indent="0">
              <a:spcBef>
                <a:spcPts val="600"/>
              </a:spcBef>
              <a:spcAft>
                <a:spcPts val="600"/>
              </a:spcAft>
              <a:buFont typeface="Wingdings" panose="05000000000000000000" pitchFamily="2" charset="2"/>
              <a:buNone/>
              <a:defRPr/>
            </a:pPr>
            <a:r>
              <a:rPr lang="en-US" b="1"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2.2 </a:t>
            </a:r>
            <a:r>
              <a:rPr lang="en-US" b="1" u="sng"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Refining Preliminary use case</a:t>
            </a:r>
          </a:p>
          <a:p>
            <a:pPr marL="0" indent="0">
              <a:spcBef>
                <a:spcPts val="600"/>
              </a:spcBef>
              <a:spcAft>
                <a:spcPts val="600"/>
              </a:spcAft>
              <a:buFont typeface="Wingdings" panose="05000000000000000000" pitchFamily="2" charset="2"/>
              <a:buNone/>
              <a:defRPr/>
            </a:pPr>
            <a:r>
              <a:rPr lang="en-US" b="1"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2.3 </a:t>
            </a:r>
            <a:r>
              <a:rPr lang="en-US" b="1" u="sng"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Writing a formal use </a:t>
            </a:r>
            <a:r>
              <a:rPr lang="en-US" b="1" u="sng"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case</a:t>
            </a:r>
            <a:endParaRPr lang="en-US" b="1" u="sng"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7737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38188" y="560388"/>
            <a:ext cx="422275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Scenario-Based Models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7FE8EF-6CAD-496F-8EA9-54064D62B954}" type="slidenum">
              <a:rPr lang="en-US" sz="900" smtClean="0">
                <a:solidFill>
                  <a:schemeClr val="accent1"/>
                </a:solidFill>
              </a:rPr>
              <a:pPr/>
              <a:t>15</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765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TextBox 1"/>
          <p:cNvSpPr txBox="1">
            <a:spLocks noChangeArrowheads="1"/>
          </p:cNvSpPr>
          <p:nvPr/>
        </p:nvSpPr>
        <p:spPr bwMode="auto">
          <a:xfrm>
            <a:off x="2182813" y="5722938"/>
            <a:ext cx="586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solidFill>
                  <a:srgbClr val="002060"/>
                </a:solidFill>
                <a:latin typeface="Times New Roman" panose="02020603050405020304" pitchFamily="18" charset="0"/>
                <a:cs typeface="Times New Roman" panose="02020603050405020304" pitchFamily="18" charset="0"/>
              </a:rPr>
              <a:t>Use Case Diagram of Safe Home System</a:t>
            </a:r>
          </a:p>
        </p:txBody>
      </p:sp>
      <p:pic>
        <p:nvPicPr>
          <p:cNvPr id="2765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1323975"/>
            <a:ext cx="5022850" cy="445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9634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0975" y="442913"/>
            <a:ext cx="81327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3. UML Models that supplement the Use Case</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844D91-84C4-4432-94D7-B287FDE10830}" type="slidenum">
              <a:rPr lang="en-US" sz="900" smtClean="0">
                <a:solidFill>
                  <a:schemeClr val="accent1"/>
                </a:solidFill>
              </a:rPr>
              <a:pPr/>
              <a:t>16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970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1371600" y="1458913"/>
            <a:ext cx="71247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lgn="just">
              <a:spcBef>
                <a:spcPts val="600"/>
              </a:spcBef>
              <a:spcAft>
                <a:spcPts val="600"/>
              </a:spcAft>
              <a:buFont typeface="Wingdings" panose="05000000000000000000" pitchFamily="2" charset="2"/>
              <a:buNone/>
              <a:defRPr/>
            </a:pPr>
            <a:r>
              <a:rPr lang="en-US" b="1"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3.1. Activity Diagram</a:t>
            </a:r>
          </a:p>
          <a:p>
            <a:pPr marL="0" indent="0" algn="just">
              <a:spcBef>
                <a:spcPts val="600"/>
              </a:spcBef>
              <a:spcAft>
                <a:spcPts val="600"/>
              </a:spcAft>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Supplements the use case by providing a graphical representation of the flow of interaction within a specific scenario.</a:t>
            </a:r>
          </a:p>
          <a:p>
            <a:pPr marL="0" indent="0" algn="just">
              <a:spcBef>
                <a:spcPts val="600"/>
              </a:spcBef>
              <a:spcAft>
                <a:spcPts val="600"/>
              </a:spcAft>
              <a:buFont typeface="Wingdings" panose="05000000000000000000" pitchFamily="2" charset="2"/>
              <a:buNone/>
              <a:defRPr/>
            </a:pPr>
            <a:endPar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Font typeface="Wingdings" panose="05000000000000000000" pitchFamily="2" charset="2"/>
              <a:buNone/>
              <a:defRPr/>
            </a:pPr>
            <a:r>
              <a:rPr lang="en-US" b="1"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3.2. </a:t>
            </a:r>
            <a:r>
              <a:rPr lang="en-US" b="1" dirty="0" err="1"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Swimlane</a:t>
            </a:r>
            <a:r>
              <a:rPr lang="en-US" b="1"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Diagram</a:t>
            </a:r>
          </a:p>
          <a:p>
            <a:pPr marL="0" indent="0" algn="just">
              <a:spcBef>
                <a:spcPts val="600"/>
              </a:spcBef>
              <a:spcAft>
                <a:spcPts val="600"/>
              </a:spcAft>
              <a:buFont typeface="Wingdings" panose="05000000000000000000" pitchFamily="2" charset="2"/>
              <a:buNone/>
              <a:defRPr/>
            </a:pPr>
            <a:r>
              <a:rPr lang="en-US" sz="2000"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Allows the modeler to represent the flow of activities described by the use-case and at the same time indicate which actor (if there are multiple actors involved in a specific use-case) has responsibility for the action described for an activity.</a:t>
            </a:r>
          </a:p>
          <a:p>
            <a:pPr marL="0" indent="0">
              <a:spcBef>
                <a:spcPts val="600"/>
              </a:spcBef>
              <a:spcAft>
                <a:spcPts val="600"/>
              </a:spcAft>
              <a:buFont typeface="Wingdings" panose="05000000000000000000" pitchFamily="2" charset="2"/>
              <a:buNone/>
              <a:defRPr/>
            </a:pPr>
            <a:endPar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2856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20725" y="569913"/>
            <a:ext cx="3171825"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Activity Diagram</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5CEA28-2B0F-4802-867B-A2E6B1939E75}" type="slidenum">
              <a:rPr lang="en-US" sz="900" smtClean="0">
                <a:solidFill>
                  <a:schemeClr val="accent1"/>
                </a:solidFill>
              </a:rPr>
              <a:pPr/>
              <a:t>17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175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70000"/>
            <a:ext cx="5114925" cy="4619625"/>
          </a:xfrm>
          <a:prstGeom prst="rect">
            <a:avLst/>
          </a:prstGeom>
          <a:solidFill>
            <a:schemeClr val="tx1"/>
          </a:solidFill>
          <a:ln w="9525">
            <a:solidFill>
              <a:schemeClr val="tx1"/>
            </a:solidFill>
            <a:miter lim="800000"/>
            <a:headEnd/>
            <a:tailEnd/>
          </a:ln>
        </p:spPr>
      </p:pic>
    </p:spTree>
    <p:extLst>
      <p:ext uri="{BB962C8B-B14F-4D97-AF65-F5344CB8AC3E}">
        <p14:creationId xmlns:p14="http://schemas.microsoft.com/office/powerpoint/2010/main" val="858052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01688" y="595313"/>
            <a:ext cx="3489325"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Swimlane Diagram</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CF6CA83-C908-47A0-AB80-EAD18D15D2CC}" type="slidenum">
              <a:rPr lang="en-US" sz="900" smtClean="0">
                <a:solidFill>
                  <a:schemeClr val="accent1"/>
                </a:solidFill>
              </a:rPr>
              <a:pPr/>
              <a:t>18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380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98588"/>
            <a:ext cx="5105400" cy="4633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0987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31838" y="569913"/>
            <a:ext cx="31496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4. Data Modeling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2A7E98-E7E7-4C90-A87D-B514A848E836}" type="slidenum">
              <a:rPr lang="en-US" sz="900" smtClean="0">
                <a:solidFill>
                  <a:schemeClr val="accent1"/>
                </a:solidFill>
              </a:rPr>
              <a:pPr/>
              <a:t>19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58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36"/>
          <p:cNvSpPr txBox="1">
            <a:spLocks noChangeArrowheads="1"/>
          </p:cNvSpPr>
          <p:nvPr/>
        </p:nvSpPr>
        <p:spPr bwMode="auto">
          <a:xfrm>
            <a:off x="609600" y="1781175"/>
            <a:ext cx="85344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algn="just">
              <a:spcBef>
                <a:spcPct val="20000"/>
              </a:spcBef>
              <a:buClr>
                <a:schemeClr val="folHlink"/>
              </a:buClr>
              <a:buSzPct val="75000"/>
              <a:defRPr/>
            </a:pPr>
            <a:r>
              <a:rPr lang="en-US" b="1" dirty="0" smtClean="0"/>
              <a:t>Data modeling in software engineering</a:t>
            </a:r>
            <a:r>
              <a:rPr lang="en-US" dirty="0" smtClean="0"/>
              <a:t> is the process of creating a </a:t>
            </a:r>
            <a:r>
              <a:rPr lang="en-US" b="1" dirty="0" smtClean="0"/>
              <a:t>data model</a:t>
            </a:r>
            <a:r>
              <a:rPr lang="en-US" dirty="0" smtClean="0"/>
              <a:t> by applying formal </a:t>
            </a:r>
            <a:r>
              <a:rPr lang="en-US" b="1" dirty="0" smtClean="0"/>
              <a:t>data model</a:t>
            </a:r>
            <a:r>
              <a:rPr lang="en-US" dirty="0" smtClean="0"/>
              <a:t> descriptions using </a:t>
            </a:r>
            <a:r>
              <a:rPr lang="en-US" b="1" dirty="0" smtClean="0"/>
              <a:t>data modeling</a:t>
            </a:r>
            <a:r>
              <a:rPr lang="en-US" dirty="0" smtClean="0"/>
              <a:t> techniques. ... The </a:t>
            </a:r>
            <a:r>
              <a:rPr lang="en-US" b="1" dirty="0" smtClean="0"/>
              <a:t>data model</a:t>
            </a:r>
            <a:r>
              <a:rPr lang="en-US" dirty="0" smtClean="0"/>
              <a:t> will normally consist of entity types, attributes, relationships, integrity rules, and the definitions of those objects.</a:t>
            </a:r>
            <a:endParaRPr lang="en-US" dirty="0" smtClean="0">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Char char="n"/>
              <a:defRPr/>
            </a:pPr>
            <a:r>
              <a:rPr lang="en-US" dirty="0" smtClean="0">
                <a:solidFill>
                  <a:srgbClr val="002060"/>
                </a:solidFill>
                <a:latin typeface="Times New Roman" panose="02020603050405020304" pitchFamily="18" charset="0"/>
                <a:cs typeface="Times New Roman" panose="02020603050405020304" pitchFamily="18" charset="0"/>
              </a:rPr>
              <a:t>Examines data objects independently of processing</a:t>
            </a:r>
          </a:p>
          <a:p>
            <a:pPr algn="just">
              <a:spcBef>
                <a:spcPct val="20000"/>
              </a:spcBef>
              <a:buClr>
                <a:schemeClr val="folHlink"/>
              </a:buClr>
              <a:buSzPct val="75000"/>
              <a:buFont typeface="Wingdings" panose="05000000000000000000" pitchFamily="2" charset="2"/>
              <a:buChar char="n"/>
              <a:defRPr/>
            </a:pPr>
            <a:r>
              <a:rPr lang="en-US" dirty="0" smtClean="0">
                <a:solidFill>
                  <a:srgbClr val="002060"/>
                </a:solidFill>
                <a:latin typeface="Times New Roman" panose="02020603050405020304" pitchFamily="18" charset="0"/>
                <a:cs typeface="Times New Roman" panose="02020603050405020304" pitchFamily="18" charset="0"/>
              </a:rPr>
              <a:t>Focuses attention on the data domain</a:t>
            </a:r>
          </a:p>
          <a:p>
            <a:pPr algn="just">
              <a:spcBef>
                <a:spcPct val="20000"/>
              </a:spcBef>
              <a:buClr>
                <a:schemeClr val="folHlink"/>
              </a:buClr>
              <a:buSzPct val="75000"/>
              <a:buFont typeface="Wingdings" panose="05000000000000000000" pitchFamily="2" charset="2"/>
              <a:buChar char="n"/>
              <a:defRPr/>
            </a:pPr>
            <a:r>
              <a:rPr lang="en-US" dirty="0" smtClean="0">
                <a:solidFill>
                  <a:srgbClr val="002060"/>
                </a:solidFill>
                <a:latin typeface="Times New Roman" panose="02020603050405020304" pitchFamily="18" charset="0"/>
                <a:cs typeface="Times New Roman" panose="02020603050405020304" pitchFamily="18" charset="0"/>
              </a:rPr>
              <a:t>Creates a model at the customer’s level of abstraction</a:t>
            </a:r>
          </a:p>
          <a:p>
            <a:pPr algn="just">
              <a:spcBef>
                <a:spcPct val="20000"/>
              </a:spcBef>
              <a:buClr>
                <a:schemeClr val="folHlink"/>
              </a:buClr>
              <a:buSzPct val="75000"/>
              <a:buFont typeface="Wingdings" panose="05000000000000000000" pitchFamily="2" charset="2"/>
              <a:buChar char="n"/>
              <a:defRPr/>
            </a:pPr>
            <a:r>
              <a:rPr lang="en-US" dirty="0" smtClean="0">
                <a:solidFill>
                  <a:srgbClr val="002060"/>
                </a:solidFill>
                <a:latin typeface="Times New Roman" panose="02020603050405020304" pitchFamily="18" charset="0"/>
                <a:cs typeface="Times New Roman" panose="02020603050405020304" pitchFamily="18" charset="0"/>
              </a:rPr>
              <a:t>Indicates how data objects relate to one another</a:t>
            </a:r>
          </a:p>
        </p:txBody>
      </p:sp>
    </p:spTree>
    <p:extLst>
      <p:ext uri="{BB962C8B-B14F-4D97-AF65-F5344CB8AC3E}">
        <p14:creationId xmlns:p14="http://schemas.microsoft.com/office/powerpoint/2010/main" val="40144156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52400" y="304800"/>
            <a:ext cx="8518525" cy="1752600"/>
          </a:xfrm>
        </p:spPr>
        <p:txBody>
          <a:bodyPr/>
          <a:lstStyle/>
          <a:p>
            <a:pPr eaLnBrk="1" hangingPunct="1"/>
            <a:r>
              <a:rPr lang="en-US" b="1" smtClean="0">
                <a:solidFill>
                  <a:srgbClr val="FF0000"/>
                </a:solidFill>
              </a:rPr>
              <a:t/>
            </a:r>
            <a:br>
              <a:rPr lang="en-US" b="1" smtClean="0">
                <a:solidFill>
                  <a:srgbClr val="FF0000"/>
                </a:solidFill>
              </a:rPr>
            </a:br>
            <a:r>
              <a:rPr lang="en-US" sz="3500" b="1" smtClean="0">
                <a:solidFill>
                  <a:srgbClr val="002060"/>
                </a:solidFill>
                <a:latin typeface="Algerian" panose="04020705040A02060702" pitchFamily="82" charset="0"/>
              </a:rPr>
              <a:t>Requirement Analysis</a:t>
            </a:r>
            <a:br>
              <a:rPr lang="en-US" sz="3500" b="1" smtClean="0">
                <a:solidFill>
                  <a:srgbClr val="002060"/>
                </a:solidFill>
                <a:latin typeface="Algerian" panose="04020705040A02060702" pitchFamily="82" charset="0"/>
              </a:rPr>
            </a:br>
            <a:r>
              <a:rPr lang="en-US" sz="3500" b="1" smtClean="0">
                <a:solidFill>
                  <a:srgbClr val="002060"/>
                </a:solidFill>
                <a:latin typeface="Algerian" panose="04020705040A02060702" pitchFamily="82" charset="0"/>
              </a:rPr>
              <a:t>Data Modelling</a:t>
            </a:r>
            <a:br>
              <a:rPr lang="en-US" sz="3500" b="1" smtClean="0">
                <a:solidFill>
                  <a:srgbClr val="002060"/>
                </a:solidFill>
                <a:latin typeface="Algerian" panose="04020705040A02060702" pitchFamily="82" charset="0"/>
              </a:rPr>
            </a:br>
            <a:r>
              <a:rPr lang="en-US" sz="3500" b="1" smtClean="0">
                <a:solidFill>
                  <a:srgbClr val="002060"/>
                </a:solidFill>
                <a:latin typeface="Algerian" panose="04020705040A02060702" pitchFamily="82" charset="0"/>
              </a:rPr>
              <a:t>Class Modelling</a:t>
            </a:r>
          </a:p>
        </p:txBody>
      </p:sp>
      <p:pic>
        <p:nvPicPr>
          <p:cNvPr id="40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sz="2000" b="1">
                <a:solidFill>
                  <a:srgbClr val="002060"/>
                </a:solidFill>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b="1">
                <a:solidFill>
                  <a:srgbClr val="002060"/>
                </a:solidFill>
                <a:latin typeface="Times New Roman" panose="02020603050405020304" pitchFamily="18" charset="0"/>
                <a:cs typeface="Times New Roman" panose="02020603050405020304" pitchFamily="18" charset="0"/>
              </a:rPr>
              <a:t>School of Engineering, Presidency University</a:t>
            </a:r>
          </a:p>
        </p:txBody>
      </p:sp>
    </p:spTree>
    <p:extLst>
      <p:ext uri="{BB962C8B-B14F-4D97-AF65-F5344CB8AC3E}">
        <p14:creationId xmlns:p14="http://schemas.microsoft.com/office/powerpoint/2010/main" val="4115137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54050" y="584200"/>
            <a:ext cx="40259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What is a Data Object</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6CD8BA-C007-49F7-98AD-DE7A38A57A1F}" type="slidenum">
              <a:rPr lang="en-US" sz="900" smtClean="0">
                <a:solidFill>
                  <a:schemeClr val="accent1"/>
                </a:solidFill>
              </a:rPr>
              <a:pPr/>
              <a:t>20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78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Text Box 36"/>
          <p:cNvSpPr txBox="1">
            <a:spLocks noChangeArrowheads="1"/>
          </p:cNvSpPr>
          <p:nvPr/>
        </p:nvSpPr>
        <p:spPr bwMode="auto">
          <a:xfrm>
            <a:off x="1524000" y="1446213"/>
            <a:ext cx="7124700"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Can be an </a:t>
            </a:r>
            <a:r>
              <a:rPr lang="en-US">
                <a:solidFill>
                  <a:srgbClr val="FF0000"/>
                </a:solidFill>
                <a:latin typeface="Times New Roman" panose="02020603050405020304" pitchFamily="18" charset="0"/>
                <a:cs typeface="Times New Roman" panose="02020603050405020304" pitchFamily="18" charset="0"/>
              </a:rPr>
              <a:t>external entity</a:t>
            </a:r>
            <a:r>
              <a:rPr lang="en-US">
                <a:latin typeface="Times New Roman" panose="02020603050405020304" pitchFamily="18" charset="0"/>
                <a:cs typeface="Times New Roman" panose="02020603050405020304" pitchFamily="18" charset="0"/>
              </a:rPr>
              <a:t> </a:t>
            </a:r>
            <a:r>
              <a:rPr lang="en-US">
                <a:solidFill>
                  <a:srgbClr val="002060"/>
                </a:solidFill>
                <a:latin typeface="Times New Roman" panose="02020603050405020304" pitchFamily="18" charset="0"/>
                <a:cs typeface="Times New Roman" panose="02020603050405020304" pitchFamily="18" charset="0"/>
              </a:rPr>
              <a:t>(e.g., anything that produces or consumes information), </a:t>
            </a:r>
            <a:r>
              <a:rPr lang="en-US">
                <a:solidFill>
                  <a:srgbClr val="FF0000"/>
                </a:solidFill>
                <a:latin typeface="Times New Roman" panose="02020603050405020304" pitchFamily="18" charset="0"/>
                <a:cs typeface="Times New Roman" panose="02020603050405020304" pitchFamily="18" charset="0"/>
              </a:rPr>
              <a:t>a thing </a:t>
            </a:r>
            <a:r>
              <a:rPr lang="en-US">
                <a:solidFill>
                  <a:srgbClr val="002060"/>
                </a:solidFill>
                <a:latin typeface="Times New Roman" panose="02020603050405020304" pitchFamily="18" charset="0"/>
                <a:cs typeface="Times New Roman" panose="02020603050405020304" pitchFamily="18" charset="0"/>
              </a:rPr>
              <a:t>(e.g., a report or a display), </a:t>
            </a:r>
            <a:r>
              <a:rPr lang="en-US">
                <a:solidFill>
                  <a:srgbClr val="FF0000"/>
                </a:solidFill>
                <a:latin typeface="Times New Roman" panose="02020603050405020304" pitchFamily="18" charset="0"/>
                <a:cs typeface="Times New Roman" panose="02020603050405020304" pitchFamily="18" charset="0"/>
              </a:rPr>
              <a:t>an occurrence </a:t>
            </a:r>
            <a:r>
              <a:rPr lang="en-US">
                <a:solidFill>
                  <a:srgbClr val="002060"/>
                </a:solidFill>
                <a:latin typeface="Times New Roman" panose="02020603050405020304" pitchFamily="18" charset="0"/>
                <a:cs typeface="Times New Roman" panose="02020603050405020304" pitchFamily="18" charset="0"/>
              </a:rPr>
              <a:t>(e.g., a telephone call), </a:t>
            </a:r>
            <a:r>
              <a:rPr lang="en-US">
                <a:solidFill>
                  <a:srgbClr val="FF0000"/>
                </a:solidFill>
                <a:latin typeface="Times New Roman" panose="02020603050405020304" pitchFamily="18" charset="0"/>
                <a:cs typeface="Times New Roman" panose="02020603050405020304" pitchFamily="18" charset="0"/>
              </a:rPr>
              <a:t>an</a:t>
            </a:r>
            <a:r>
              <a:rPr lang="en-US">
                <a:solidFill>
                  <a:schemeClr val="folHlink"/>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event</a:t>
            </a:r>
            <a:r>
              <a:rPr lang="en-US">
                <a:latin typeface="Times New Roman" panose="02020603050405020304" pitchFamily="18" charset="0"/>
                <a:cs typeface="Times New Roman" panose="02020603050405020304" pitchFamily="18" charset="0"/>
              </a:rPr>
              <a:t> </a:t>
            </a:r>
            <a:r>
              <a:rPr lang="en-US">
                <a:solidFill>
                  <a:srgbClr val="002060"/>
                </a:solidFill>
                <a:latin typeface="Times New Roman" panose="02020603050405020304" pitchFamily="18" charset="0"/>
                <a:cs typeface="Times New Roman" panose="02020603050405020304" pitchFamily="18" charset="0"/>
              </a:rPr>
              <a:t>(e.g., an alarm), </a:t>
            </a:r>
            <a:r>
              <a:rPr lang="en-US">
                <a:solidFill>
                  <a:srgbClr val="FF0000"/>
                </a:solidFill>
                <a:latin typeface="Times New Roman" panose="02020603050405020304" pitchFamily="18" charset="0"/>
                <a:cs typeface="Times New Roman" panose="02020603050405020304" pitchFamily="18" charset="0"/>
              </a:rPr>
              <a:t>a role </a:t>
            </a:r>
            <a:r>
              <a:rPr lang="en-US">
                <a:solidFill>
                  <a:srgbClr val="002060"/>
                </a:solidFill>
                <a:latin typeface="Times New Roman" panose="02020603050405020304" pitchFamily="18" charset="0"/>
                <a:cs typeface="Times New Roman" panose="02020603050405020304" pitchFamily="18" charset="0"/>
              </a:rPr>
              <a:t>(e.g., salesperson), </a:t>
            </a:r>
            <a:r>
              <a:rPr lang="en-US">
                <a:solidFill>
                  <a:srgbClr val="FF0000"/>
                </a:solidFill>
                <a:latin typeface="Times New Roman" panose="02020603050405020304" pitchFamily="18" charset="0"/>
                <a:cs typeface="Times New Roman" panose="02020603050405020304" pitchFamily="18" charset="0"/>
              </a:rPr>
              <a:t>an</a:t>
            </a:r>
            <a:r>
              <a:rPr lang="en-US">
                <a:solidFill>
                  <a:schemeClr val="folHlink"/>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organizational unit </a:t>
            </a:r>
            <a:r>
              <a:rPr lang="en-US">
                <a:solidFill>
                  <a:srgbClr val="002060"/>
                </a:solidFill>
                <a:latin typeface="Times New Roman" panose="02020603050405020304" pitchFamily="18" charset="0"/>
                <a:cs typeface="Times New Roman" panose="02020603050405020304" pitchFamily="18" charset="0"/>
              </a:rPr>
              <a:t>(e.g., accounting department), </a:t>
            </a:r>
            <a:r>
              <a:rPr lang="en-US">
                <a:solidFill>
                  <a:srgbClr val="FF0000"/>
                </a:solidFill>
                <a:latin typeface="Times New Roman" panose="02020603050405020304" pitchFamily="18" charset="0"/>
                <a:cs typeface="Times New Roman" panose="02020603050405020304" pitchFamily="18" charset="0"/>
              </a:rPr>
              <a:t>a</a:t>
            </a:r>
            <a:r>
              <a:rPr lang="en-US">
                <a:solidFill>
                  <a:schemeClr val="folHlink"/>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place</a:t>
            </a:r>
            <a:r>
              <a:rPr lang="en-US">
                <a:latin typeface="Times New Roman" panose="02020603050405020304" pitchFamily="18" charset="0"/>
                <a:cs typeface="Times New Roman" panose="02020603050405020304" pitchFamily="18" charset="0"/>
              </a:rPr>
              <a:t> </a:t>
            </a:r>
            <a:r>
              <a:rPr lang="en-US">
                <a:solidFill>
                  <a:srgbClr val="002060"/>
                </a:solidFill>
                <a:latin typeface="Times New Roman" panose="02020603050405020304" pitchFamily="18" charset="0"/>
                <a:cs typeface="Times New Roman" panose="02020603050405020304" pitchFamily="18" charset="0"/>
              </a:rPr>
              <a:t>(e.g., a warehouse), or </a:t>
            </a:r>
            <a:r>
              <a:rPr lang="en-US">
                <a:solidFill>
                  <a:srgbClr val="FF0000"/>
                </a:solidFill>
                <a:latin typeface="Times New Roman" panose="02020603050405020304" pitchFamily="18" charset="0"/>
                <a:cs typeface="Times New Roman" panose="02020603050405020304" pitchFamily="18" charset="0"/>
              </a:rPr>
              <a:t>a structure </a:t>
            </a:r>
            <a:r>
              <a:rPr lang="en-US">
                <a:solidFill>
                  <a:srgbClr val="002060"/>
                </a:solidFill>
                <a:latin typeface="Times New Roman" panose="02020603050405020304" pitchFamily="18" charset="0"/>
                <a:cs typeface="Times New Roman" panose="02020603050405020304" pitchFamily="18" charset="0"/>
              </a:rPr>
              <a:t>(e.g., a file). </a:t>
            </a:r>
          </a:p>
          <a:p>
            <a:pPr algn="just">
              <a:lnSpc>
                <a:spcPct val="90000"/>
              </a:lnSpc>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The description of the data object incorporates the data object and all of its attributes.</a:t>
            </a:r>
          </a:p>
          <a:p>
            <a:pPr algn="just">
              <a:lnSpc>
                <a:spcPct val="90000"/>
              </a:lnSpc>
              <a:spcBef>
                <a:spcPts val="6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A data object encapsulates data only - there is no reference within a data object to operations that act on the data.</a:t>
            </a:r>
          </a:p>
        </p:txBody>
      </p:sp>
    </p:spTree>
    <p:extLst>
      <p:ext uri="{BB962C8B-B14F-4D97-AF65-F5344CB8AC3E}">
        <p14:creationId xmlns:p14="http://schemas.microsoft.com/office/powerpoint/2010/main" val="20235459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46125" y="563563"/>
            <a:ext cx="49022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Data Object and Attributes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3028D0-597A-4742-82E0-F5C56E05B9C6}" type="slidenum">
              <a:rPr lang="en-US" sz="900" smtClean="0">
                <a:solidFill>
                  <a:schemeClr val="accent1"/>
                </a:solidFill>
              </a:rPr>
              <a:pPr/>
              <a:t>21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994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1447800" y="1574800"/>
            <a:ext cx="71247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50000"/>
              </a:spcBef>
              <a:defRPr/>
            </a:pPr>
            <a:r>
              <a:rPr lang="en-US" dirty="0" smtClean="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A data object contains a set of attributes that act as an aspect, quality, characteristic, or descriptor of the object</a:t>
            </a:r>
            <a:endParaRPr lang="en-US"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39947" name="Rectangle 5"/>
          <p:cNvSpPr>
            <a:spLocks noChangeArrowheads="1"/>
          </p:cNvSpPr>
          <p:nvPr/>
        </p:nvSpPr>
        <p:spPr bwMode="auto">
          <a:xfrm>
            <a:off x="3179763" y="2941638"/>
            <a:ext cx="2300287" cy="25828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b="1">
                <a:solidFill>
                  <a:schemeClr val="folHlink"/>
                </a:solidFill>
              </a:rPr>
              <a:t>object: Laptop</a:t>
            </a:r>
          </a:p>
          <a:p>
            <a:endParaRPr lang="en-US" b="1">
              <a:solidFill>
                <a:schemeClr val="folHlink"/>
              </a:solidFill>
            </a:endParaRPr>
          </a:p>
          <a:p>
            <a:r>
              <a:rPr lang="en-US" b="1">
                <a:solidFill>
                  <a:schemeClr val="folHlink"/>
                </a:solidFill>
              </a:rPr>
              <a:t>attributes:</a:t>
            </a:r>
          </a:p>
          <a:p>
            <a:pPr>
              <a:lnSpc>
                <a:spcPct val="75000"/>
              </a:lnSpc>
            </a:pPr>
            <a:r>
              <a:rPr lang="en-US" b="1">
                <a:solidFill>
                  <a:schemeClr val="folHlink"/>
                </a:solidFill>
              </a:rPr>
              <a:t>   model</a:t>
            </a:r>
          </a:p>
          <a:p>
            <a:pPr>
              <a:lnSpc>
                <a:spcPct val="75000"/>
              </a:lnSpc>
            </a:pPr>
            <a:r>
              <a:rPr lang="en-US" b="1">
                <a:solidFill>
                  <a:schemeClr val="folHlink"/>
                </a:solidFill>
              </a:rPr>
              <a:t>   color</a:t>
            </a:r>
          </a:p>
          <a:p>
            <a:pPr>
              <a:lnSpc>
                <a:spcPct val="75000"/>
              </a:lnSpc>
            </a:pPr>
            <a:r>
              <a:rPr lang="en-US" b="1">
                <a:solidFill>
                  <a:schemeClr val="folHlink"/>
                </a:solidFill>
              </a:rPr>
              <a:t>   price</a:t>
            </a:r>
          </a:p>
          <a:p>
            <a:pPr>
              <a:lnSpc>
                <a:spcPct val="75000"/>
              </a:lnSpc>
            </a:pPr>
            <a:r>
              <a:rPr lang="en-US" b="1">
                <a:solidFill>
                  <a:schemeClr val="folHlink"/>
                </a:solidFill>
              </a:rPr>
              <a:t>   diskspace </a:t>
            </a:r>
          </a:p>
          <a:p>
            <a:pPr>
              <a:lnSpc>
                <a:spcPct val="75000"/>
              </a:lnSpc>
            </a:pPr>
            <a:r>
              <a:rPr lang="en-US" b="1">
                <a:solidFill>
                  <a:schemeClr val="folHlink"/>
                </a:solidFill>
              </a:rPr>
              <a:t>   speed</a:t>
            </a:r>
          </a:p>
        </p:txBody>
      </p:sp>
      <p:cxnSp>
        <p:nvCxnSpPr>
          <p:cNvPr id="39948" name="Straight Connector 4"/>
          <p:cNvCxnSpPr>
            <a:cxnSpLocks noChangeShapeType="1"/>
          </p:cNvCxnSpPr>
          <p:nvPr/>
        </p:nvCxnSpPr>
        <p:spPr bwMode="auto">
          <a:xfrm>
            <a:off x="3200400" y="3810000"/>
            <a:ext cx="2297113" cy="0"/>
          </a:xfrm>
          <a:prstGeom prst="line">
            <a:avLst/>
          </a:prstGeom>
          <a:noFill/>
          <a:ln w="222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069640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74688" y="439738"/>
            <a:ext cx="3444875"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Data Relationships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0C5399-07C1-4D24-93A3-EAC6E35B2EDB}" type="slidenum">
              <a:rPr lang="en-US" sz="900" smtClean="0">
                <a:solidFill>
                  <a:schemeClr val="accent1"/>
                </a:solidFill>
              </a:rPr>
              <a:pPr/>
              <a:t>22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19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1670050" y="1452563"/>
            <a:ext cx="712470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lnSpc>
                <a:spcPct val="90000"/>
              </a:lnSpc>
              <a:defRPr/>
            </a:pPr>
            <a:r>
              <a:rPr lang="en-US" dirty="0" smtClean="0">
                <a:solidFill>
                  <a:srgbClr val="002060"/>
                </a:solidFill>
                <a:latin typeface="Times New Roman" panose="02020603050405020304" pitchFamily="18" charset="0"/>
                <a:cs typeface="Times New Roman" panose="02020603050405020304" pitchFamily="18" charset="0"/>
              </a:rPr>
              <a:t>Data objects are connected to one another in different ways.</a:t>
            </a:r>
          </a:p>
          <a:p>
            <a:pPr lvl="1" algn="just">
              <a:lnSpc>
                <a:spcPct val="90000"/>
              </a:lnSpc>
              <a:defRPr/>
            </a:pPr>
            <a:r>
              <a:rPr lang="en-US" dirty="0" smtClean="0">
                <a:solidFill>
                  <a:srgbClr val="002060"/>
                </a:solidFill>
                <a:latin typeface="Times New Roman" panose="02020603050405020304" pitchFamily="18" charset="0"/>
                <a:cs typeface="Times New Roman" panose="02020603050405020304" pitchFamily="18" charset="0"/>
              </a:rPr>
              <a:t>A cone Action is established between </a:t>
            </a:r>
            <a:r>
              <a:rPr lang="en-US" b="1" dirty="0" smtClean="0">
                <a:solidFill>
                  <a:srgbClr val="002060"/>
                </a:solidFill>
                <a:latin typeface="Times New Roman" panose="02020603050405020304" pitchFamily="18" charset="0"/>
                <a:cs typeface="Times New Roman" panose="02020603050405020304" pitchFamily="18" charset="0"/>
              </a:rPr>
              <a:t>person</a:t>
            </a:r>
            <a:r>
              <a:rPr lang="en-US" dirty="0" smtClean="0">
                <a:solidFill>
                  <a:srgbClr val="002060"/>
                </a:solidFill>
                <a:latin typeface="Times New Roman" panose="02020603050405020304" pitchFamily="18" charset="0"/>
                <a:cs typeface="Times New Roman" panose="02020603050405020304" pitchFamily="18" charset="0"/>
              </a:rPr>
              <a:t> and</a:t>
            </a:r>
            <a:r>
              <a:rPr lang="en-US" b="1" dirty="0" smtClean="0">
                <a:solidFill>
                  <a:srgbClr val="002060"/>
                </a:solidFill>
                <a:latin typeface="Times New Roman" panose="02020603050405020304" pitchFamily="18" charset="0"/>
                <a:cs typeface="Times New Roman" panose="02020603050405020304" pitchFamily="18" charset="0"/>
              </a:rPr>
              <a:t> car</a:t>
            </a:r>
            <a:r>
              <a:rPr lang="en-US" dirty="0" smtClean="0">
                <a:solidFill>
                  <a:srgbClr val="002060"/>
                </a:solidFill>
                <a:latin typeface="Times New Roman" panose="02020603050405020304" pitchFamily="18" charset="0"/>
                <a:cs typeface="Times New Roman" panose="02020603050405020304" pitchFamily="18" charset="0"/>
              </a:rPr>
              <a:t> because the two objects are related.</a:t>
            </a:r>
          </a:p>
          <a:p>
            <a:pPr lvl="2" algn="just">
              <a:lnSpc>
                <a:spcPct val="90000"/>
              </a:lnSpc>
              <a:spcBef>
                <a:spcPts val="300"/>
              </a:spcBef>
              <a:defRPr/>
            </a:pPr>
            <a:r>
              <a:rPr lang="en-US" dirty="0" smtClean="0">
                <a:solidFill>
                  <a:srgbClr val="002060"/>
                </a:solidFill>
                <a:latin typeface="Times New Roman" panose="02020603050405020304" pitchFamily="18" charset="0"/>
                <a:cs typeface="Times New Roman" panose="02020603050405020304" pitchFamily="18" charset="0"/>
              </a:rPr>
              <a:t>A person </a:t>
            </a:r>
            <a:r>
              <a:rPr lang="en-US" i="1" dirty="0" smtClean="0">
                <a:solidFill>
                  <a:srgbClr val="FF0000"/>
                </a:solidFill>
                <a:latin typeface="Times New Roman" panose="02020603050405020304" pitchFamily="18" charset="0"/>
                <a:cs typeface="Times New Roman" panose="02020603050405020304" pitchFamily="18" charset="0"/>
              </a:rPr>
              <a:t>owns</a:t>
            </a:r>
            <a:r>
              <a:rPr lang="en-US" dirty="0" smtClean="0">
                <a:solidFill>
                  <a:srgbClr val="002060"/>
                </a:solidFill>
                <a:latin typeface="Times New Roman" panose="02020603050405020304" pitchFamily="18" charset="0"/>
                <a:cs typeface="Times New Roman" panose="02020603050405020304" pitchFamily="18" charset="0"/>
              </a:rPr>
              <a:t> a car</a:t>
            </a:r>
          </a:p>
          <a:p>
            <a:pPr lvl="2"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 person </a:t>
            </a:r>
            <a:r>
              <a:rPr lang="en-US" i="1" dirty="0" smtClean="0">
                <a:solidFill>
                  <a:srgbClr val="FF0000"/>
                </a:solidFill>
                <a:latin typeface="Times New Roman" panose="02020603050405020304" pitchFamily="18" charset="0"/>
                <a:cs typeface="Times New Roman" panose="02020603050405020304" pitchFamily="18" charset="0"/>
              </a:rPr>
              <a:t>is insured</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to drive</a:t>
            </a:r>
            <a:r>
              <a:rPr lang="en-US" dirty="0" smtClean="0">
                <a:solidFill>
                  <a:srgbClr val="002060"/>
                </a:solidFill>
                <a:latin typeface="Times New Roman" panose="02020603050405020304" pitchFamily="18" charset="0"/>
                <a:cs typeface="Times New Roman" panose="02020603050405020304" pitchFamily="18" charset="0"/>
              </a:rPr>
              <a:t> a car </a:t>
            </a:r>
          </a:p>
          <a:p>
            <a:pPr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The relationships </a:t>
            </a:r>
            <a:r>
              <a:rPr lang="en-US" i="1" dirty="0" smtClean="0">
                <a:solidFill>
                  <a:srgbClr val="FF0000"/>
                </a:solidFill>
                <a:latin typeface="Times New Roman" panose="02020603050405020304" pitchFamily="18" charset="0"/>
                <a:cs typeface="Times New Roman" panose="02020603050405020304" pitchFamily="18" charset="0"/>
              </a:rPr>
              <a:t>owns</a:t>
            </a:r>
            <a:r>
              <a:rPr lang="en-US" dirty="0" smtClean="0">
                <a:solidFill>
                  <a:srgbClr val="002060"/>
                </a:solidFill>
                <a:latin typeface="Times New Roman" panose="02020603050405020304" pitchFamily="18" charset="0"/>
                <a:cs typeface="Times New Roman" panose="02020603050405020304" pitchFamily="18" charset="0"/>
              </a:rPr>
              <a:t> and</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define the relevant connections between </a:t>
            </a:r>
            <a:r>
              <a:rPr lang="en-US" b="1" dirty="0" smtClean="0">
                <a:solidFill>
                  <a:srgbClr val="002060"/>
                </a:solidFill>
                <a:latin typeface="Times New Roman" panose="02020603050405020304" pitchFamily="18" charset="0"/>
                <a:cs typeface="Times New Roman" panose="02020603050405020304" pitchFamily="18" charset="0"/>
              </a:rPr>
              <a:t>person</a:t>
            </a:r>
            <a:r>
              <a:rPr lang="en-US" dirty="0" smtClean="0">
                <a:solidFill>
                  <a:srgbClr val="002060"/>
                </a:solidFill>
                <a:latin typeface="Times New Roman" panose="02020603050405020304" pitchFamily="18" charset="0"/>
                <a:cs typeface="Times New Roman" panose="02020603050405020304" pitchFamily="18" charset="0"/>
              </a:rPr>
              <a:t> and </a:t>
            </a:r>
            <a:r>
              <a:rPr lang="en-US" b="1" dirty="0" smtClean="0">
                <a:solidFill>
                  <a:srgbClr val="002060"/>
                </a:solidFill>
                <a:latin typeface="Times New Roman" panose="02020603050405020304" pitchFamily="18" charset="0"/>
                <a:cs typeface="Times New Roman" panose="02020603050405020304" pitchFamily="18" charset="0"/>
              </a:rPr>
              <a:t>car.</a:t>
            </a:r>
          </a:p>
          <a:p>
            <a:pPr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Several instances of a relationship can exist</a:t>
            </a:r>
          </a:p>
          <a:p>
            <a:pPr algn="just">
              <a:lnSpc>
                <a:spcPct val="90000"/>
              </a:lnSpc>
              <a:defRPr/>
            </a:pPr>
            <a:r>
              <a:rPr lang="en-US" dirty="0" smtClean="0">
                <a:solidFill>
                  <a:srgbClr val="002060"/>
                </a:solidFill>
                <a:latin typeface="Times New Roman" panose="02020603050405020304" pitchFamily="18" charset="0"/>
                <a:cs typeface="Times New Roman" panose="02020603050405020304" pitchFamily="18" charset="0"/>
              </a:rPr>
              <a:t>Objects can be related in many different ways</a:t>
            </a:r>
          </a:p>
          <a:p>
            <a:pPr algn="just">
              <a:spcBef>
                <a:spcPct val="50000"/>
              </a:spcBef>
              <a:defRPr/>
            </a:pPr>
            <a:endParaRPr lang="en-US" dirty="0">
              <a:solidFill>
                <a:srgbClr val="00206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9824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ERD</a:t>
            </a:r>
          </a:p>
        </p:txBody>
      </p:sp>
      <p:sp>
        <p:nvSpPr>
          <p:cNvPr id="44035" name="Content Placeholder 2"/>
          <p:cNvSpPr>
            <a:spLocks noGrp="1"/>
          </p:cNvSpPr>
          <p:nvPr>
            <p:ph idx="1"/>
          </p:nvPr>
        </p:nvSpPr>
        <p:spPr/>
        <p:txBody>
          <a:bodyPr/>
          <a:lstStyle/>
          <a:p>
            <a:r>
              <a:rPr lang="en-US" b="1" smtClean="0"/>
              <a:t>Entity relationship diagrams</a:t>
            </a:r>
            <a:r>
              <a:rPr lang="en-US" smtClean="0"/>
              <a:t> are used in </a:t>
            </a:r>
            <a:r>
              <a:rPr lang="en-US" b="1" smtClean="0"/>
              <a:t>software engineering</a:t>
            </a:r>
            <a:r>
              <a:rPr lang="en-US" smtClean="0"/>
              <a:t> during the planning stages of the </a:t>
            </a:r>
            <a:r>
              <a:rPr lang="en-US" b="1" smtClean="0"/>
              <a:t>software</a:t>
            </a:r>
            <a:r>
              <a:rPr lang="en-US" smtClean="0"/>
              <a:t> project. They help to identify different system elements and their </a:t>
            </a:r>
            <a:r>
              <a:rPr lang="en-US" b="1" smtClean="0"/>
              <a:t>relationships</a:t>
            </a:r>
            <a:r>
              <a:rPr lang="en-US" smtClean="0"/>
              <a:t> with each other. ... In the </a:t>
            </a:r>
            <a:r>
              <a:rPr lang="en-US" b="1" smtClean="0"/>
              <a:t>diagram</a:t>
            </a:r>
            <a:r>
              <a:rPr lang="en-US" smtClean="0"/>
              <a:t>, the information inside the oval shapes are attributes of a particular </a:t>
            </a:r>
            <a:r>
              <a:rPr lang="en-US" b="1" smtClean="0"/>
              <a:t>entity</a:t>
            </a:r>
            <a:r>
              <a:rPr lang="en-US" smtClean="0"/>
              <a:t>.</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2A5A59B3-2539-47E5-8A51-EB2E93231AC0}" type="slidenum">
              <a:rPr lang="en-US" smtClean="0"/>
              <a:pPr>
                <a:defRPr/>
              </a:pPr>
              <a:t>23</a:t>
            </a:fld>
            <a:endParaRPr lang="en-US"/>
          </a:p>
        </p:txBody>
      </p:sp>
    </p:spTree>
    <p:extLst>
      <p:ext uri="{BB962C8B-B14F-4D97-AF65-F5344CB8AC3E}">
        <p14:creationId xmlns:p14="http://schemas.microsoft.com/office/powerpoint/2010/main" val="121835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88988" y="512763"/>
            <a:ext cx="262255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ERD Notation</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429C3F-B5AE-4340-A3E8-5033B96AF652}" type="slidenum">
              <a:rPr lang="en-US" sz="900" smtClean="0">
                <a:solidFill>
                  <a:schemeClr val="accent1"/>
                </a:solidFill>
              </a:rPr>
              <a:pPr/>
              <a:t>24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50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p:cNvSpPr>
            <a:spLocks noChangeArrowheads="1"/>
          </p:cNvSpPr>
          <p:nvPr/>
        </p:nvSpPr>
        <p:spPr bwMode="auto">
          <a:xfrm>
            <a:off x="1752600" y="1993900"/>
            <a:ext cx="29924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i="1" u="sng" dirty="0">
                <a:effectLst>
                  <a:outerShdw blurRad="38100" dist="38100" dir="2700000" algn="tl">
                    <a:srgbClr val="FFFFFF"/>
                  </a:outerShdw>
                </a:effectLst>
              </a:rPr>
              <a:t>One common form:</a:t>
            </a:r>
          </a:p>
        </p:txBody>
      </p:sp>
      <p:sp>
        <p:nvSpPr>
          <p:cNvPr id="45067" name="Line 3"/>
          <p:cNvSpPr>
            <a:spLocks noChangeShapeType="1"/>
          </p:cNvSpPr>
          <p:nvPr/>
        </p:nvSpPr>
        <p:spPr bwMode="auto">
          <a:xfrm>
            <a:off x="3494088" y="5262563"/>
            <a:ext cx="3073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68" name="Line 4"/>
          <p:cNvSpPr>
            <a:spLocks noChangeShapeType="1"/>
          </p:cNvSpPr>
          <p:nvPr/>
        </p:nvSpPr>
        <p:spPr bwMode="auto">
          <a:xfrm>
            <a:off x="3481388" y="5133975"/>
            <a:ext cx="228600" cy="114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69" name="Line 5"/>
          <p:cNvSpPr>
            <a:spLocks noChangeShapeType="1"/>
          </p:cNvSpPr>
          <p:nvPr/>
        </p:nvSpPr>
        <p:spPr bwMode="auto">
          <a:xfrm flipH="1">
            <a:off x="3481388" y="5276850"/>
            <a:ext cx="203200" cy="85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70" name="Line 6"/>
          <p:cNvSpPr>
            <a:spLocks noChangeShapeType="1"/>
          </p:cNvSpPr>
          <p:nvPr/>
        </p:nvSpPr>
        <p:spPr bwMode="auto">
          <a:xfrm>
            <a:off x="6211888" y="5119688"/>
            <a:ext cx="0" cy="285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71" name="Rectangle 7"/>
          <p:cNvSpPr>
            <a:spLocks noChangeArrowheads="1"/>
          </p:cNvSpPr>
          <p:nvPr/>
        </p:nvSpPr>
        <p:spPr bwMode="auto">
          <a:xfrm>
            <a:off x="3530600" y="5430838"/>
            <a:ext cx="777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sz="1800">
                <a:solidFill>
                  <a:schemeClr val="bg1"/>
                </a:solidFill>
              </a:rPr>
              <a:t>(0, m)</a:t>
            </a:r>
          </a:p>
        </p:txBody>
      </p:sp>
      <p:sp>
        <p:nvSpPr>
          <p:cNvPr id="45072" name="Oval 8"/>
          <p:cNvSpPr>
            <a:spLocks noChangeArrowheads="1"/>
          </p:cNvSpPr>
          <p:nvPr/>
        </p:nvSpPr>
        <p:spPr bwMode="auto">
          <a:xfrm>
            <a:off x="3697288" y="5176838"/>
            <a:ext cx="139700" cy="1571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45073" name="Line 9"/>
          <p:cNvSpPr>
            <a:spLocks noChangeShapeType="1"/>
          </p:cNvSpPr>
          <p:nvPr/>
        </p:nvSpPr>
        <p:spPr bwMode="auto">
          <a:xfrm>
            <a:off x="6300788" y="5119688"/>
            <a:ext cx="0" cy="285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74" name="Rectangle 10"/>
          <p:cNvSpPr>
            <a:spLocks noChangeArrowheads="1"/>
          </p:cNvSpPr>
          <p:nvPr/>
        </p:nvSpPr>
        <p:spPr bwMode="auto">
          <a:xfrm>
            <a:off x="5892800" y="5402263"/>
            <a:ext cx="714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sz="1800">
                <a:solidFill>
                  <a:schemeClr val="bg1"/>
                </a:solidFill>
              </a:rPr>
              <a:t>(1, 1)</a:t>
            </a:r>
          </a:p>
        </p:txBody>
      </p:sp>
      <p:sp>
        <p:nvSpPr>
          <p:cNvPr id="45075" name="Rectangle 11"/>
          <p:cNvSpPr>
            <a:spLocks noChangeArrowheads="1"/>
          </p:cNvSpPr>
          <p:nvPr/>
        </p:nvSpPr>
        <p:spPr bwMode="auto">
          <a:xfrm>
            <a:off x="2071688" y="27352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2" name="Rectangle 12"/>
          <p:cNvSpPr>
            <a:spLocks noChangeArrowheads="1"/>
          </p:cNvSpPr>
          <p:nvPr/>
        </p:nvSpPr>
        <p:spPr bwMode="auto">
          <a:xfrm>
            <a:off x="2120900" y="28448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rPr>
              <a:t>object</a:t>
            </a:r>
          </a:p>
        </p:txBody>
      </p:sp>
      <p:sp>
        <p:nvSpPr>
          <p:cNvPr id="45077" name="AutoShape 13"/>
          <p:cNvSpPr>
            <a:spLocks noChangeArrowheads="1"/>
          </p:cNvSpPr>
          <p:nvPr/>
        </p:nvSpPr>
        <p:spPr bwMode="auto">
          <a:xfrm>
            <a:off x="4205288" y="2709863"/>
            <a:ext cx="1536700" cy="771525"/>
          </a:xfrm>
          <a:prstGeom prst="diamond">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45078" name="Line 14"/>
          <p:cNvSpPr>
            <a:spLocks noChangeShapeType="1"/>
          </p:cNvSpPr>
          <p:nvPr/>
        </p:nvSpPr>
        <p:spPr bwMode="auto">
          <a:xfrm flipH="1">
            <a:off x="3417888" y="3090863"/>
            <a:ext cx="762000" cy="0"/>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5079" name="Line 15"/>
          <p:cNvSpPr>
            <a:spLocks noChangeShapeType="1"/>
          </p:cNvSpPr>
          <p:nvPr/>
        </p:nvSpPr>
        <p:spPr bwMode="auto">
          <a:xfrm flipH="1">
            <a:off x="5767388" y="3101975"/>
            <a:ext cx="762000" cy="0"/>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5080" name="Rectangle 16"/>
          <p:cNvSpPr>
            <a:spLocks noChangeArrowheads="1"/>
          </p:cNvSpPr>
          <p:nvPr/>
        </p:nvSpPr>
        <p:spPr bwMode="auto">
          <a:xfrm>
            <a:off x="6554788" y="27733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7" name="Rectangle 17"/>
          <p:cNvSpPr>
            <a:spLocks noChangeArrowheads="1"/>
          </p:cNvSpPr>
          <p:nvPr/>
        </p:nvSpPr>
        <p:spPr bwMode="auto">
          <a:xfrm>
            <a:off x="6616700" y="28829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28" name="Rectangle 18"/>
          <p:cNvSpPr>
            <a:spLocks noChangeArrowheads="1"/>
          </p:cNvSpPr>
          <p:nvPr/>
        </p:nvSpPr>
        <p:spPr bwMode="auto">
          <a:xfrm>
            <a:off x="4267200" y="2895600"/>
            <a:ext cx="13319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solidFill>
                  <a:schemeClr val="bg1"/>
                </a:solidFill>
                <a:effectLst>
                  <a:outerShdw blurRad="38100" dist="38100" dir="2700000" algn="tl">
                    <a:srgbClr val="000000"/>
                  </a:outerShdw>
                </a:effectLst>
              </a:rPr>
              <a:t>relationship</a:t>
            </a:r>
          </a:p>
        </p:txBody>
      </p:sp>
      <p:sp>
        <p:nvSpPr>
          <p:cNvPr id="29" name="Rectangle 19"/>
          <p:cNvSpPr>
            <a:spLocks noChangeArrowheads="1"/>
          </p:cNvSpPr>
          <p:nvPr/>
        </p:nvSpPr>
        <p:spPr bwMode="auto">
          <a:xfrm>
            <a:off x="3022600" y="3036888"/>
            <a:ext cx="3079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rPr>
              <a:t>1</a:t>
            </a:r>
          </a:p>
        </p:txBody>
      </p:sp>
      <p:sp>
        <p:nvSpPr>
          <p:cNvPr id="30" name="Rectangle 20"/>
          <p:cNvSpPr>
            <a:spLocks noChangeArrowheads="1"/>
          </p:cNvSpPr>
          <p:nvPr/>
        </p:nvSpPr>
        <p:spPr bwMode="auto">
          <a:xfrm>
            <a:off x="7531100" y="3062288"/>
            <a:ext cx="3079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rPr>
              <a:t>2</a:t>
            </a:r>
          </a:p>
        </p:txBody>
      </p:sp>
      <p:sp>
        <p:nvSpPr>
          <p:cNvPr id="31" name="Rectangle 22"/>
          <p:cNvSpPr>
            <a:spLocks noChangeArrowheads="1"/>
          </p:cNvSpPr>
          <p:nvPr/>
        </p:nvSpPr>
        <p:spPr bwMode="auto">
          <a:xfrm>
            <a:off x="3454400" y="2690813"/>
            <a:ext cx="7905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90000"/>
              </a:lnSpc>
              <a:defRPr/>
            </a:pPr>
            <a:r>
              <a:rPr lang="en-US" sz="1800" b="1">
                <a:effectLst>
                  <a:outerShdw blurRad="38100" dist="38100" dir="2700000" algn="tl">
                    <a:srgbClr val="FFFFFF"/>
                  </a:outerShdw>
                </a:effectLst>
              </a:rPr>
              <a:t>(0, m)</a:t>
            </a:r>
          </a:p>
        </p:txBody>
      </p:sp>
      <p:sp>
        <p:nvSpPr>
          <p:cNvPr id="32" name="Rectangle 23"/>
          <p:cNvSpPr>
            <a:spLocks noChangeArrowheads="1"/>
          </p:cNvSpPr>
          <p:nvPr/>
        </p:nvSpPr>
        <p:spPr bwMode="auto">
          <a:xfrm>
            <a:off x="5842000" y="3141663"/>
            <a:ext cx="714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90000"/>
              </a:lnSpc>
              <a:defRPr/>
            </a:pPr>
            <a:r>
              <a:rPr lang="en-US" sz="1800" b="1">
                <a:effectLst>
                  <a:outerShdw blurRad="38100" dist="38100" dir="2700000" algn="tl">
                    <a:srgbClr val="FFFFFF"/>
                  </a:outerShdw>
                </a:effectLst>
              </a:rPr>
              <a:t>(1, 1)</a:t>
            </a:r>
          </a:p>
        </p:txBody>
      </p:sp>
      <p:sp>
        <p:nvSpPr>
          <p:cNvPr id="45087" name="Rectangle 24"/>
          <p:cNvSpPr>
            <a:spLocks noChangeArrowheads="1"/>
          </p:cNvSpPr>
          <p:nvPr/>
        </p:nvSpPr>
        <p:spPr bwMode="auto">
          <a:xfrm>
            <a:off x="2147888" y="4819650"/>
            <a:ext cx="1295400" cy="744538"/>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 name="Rectangle 25"/>
          <p:cNvSpPr>
            <a:spLocks noChangeArrowheads="1"/>
          </p:cNvSpPr>
          <p:nvPr/>
        </p:nvSpPr>
        <p:spPr bwMode="auto">
          <a:xfrm>
            <a:off x="2197100" y="49276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35" name="Rectangle 26"/>
          <p:cNvSpPr>
            <a:spLocks noChangeArrowheads="1"/>
          </p:cNvSpPr>
          <p:nvPr/>
        </p:nvSpPr>
        <p:spPr bwMode="auto">
          <a:xfrm>
            <a:off x="3098800" y="5119688"/>
            <a:ext cx="3079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rPr>
              <a:t>1</a:t>
            </a:r>
          </a:p>
        </p:txBody>
      </p:sp>
      <p:sp>
        <p:nvSpPr>
          <p:cNvPr id="45090" name="Rectangle 27"/>
          <p:cNvSpPr>
            <a:spLocks noChangeArrowheads="1"/>
          </p:cNvSpPr>
          <p:nvPr/>
        </p:nvSpPr>
        <p:spPr bwMode="auto">
          <a:xfrm>
            <a:off x="6618288" y="48561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7" name="Rectangle 28"/>
          <p:cNvSpPr>
            <a:spLocks noChangeArrowheads="1"/>
          </p:cNvSpPr>
          <p:nvPr/>
        </p:nvSpPr>
        <p:spPr bwMode="auto">
          <a:xfrm>
            <a:off x="6680200" y="49657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38" name="Rectangle 29"/>
          <p:cNvSpPr>
            <a:spLocks noChangeArrowheads="1"/>
          </p:cNvSpPr>
          <p:nvPr/>
        </p:nvSpPr>
        <p:spPr bwMode="auto">
          <a:xfrm>
            <a:off x="7594600" y="5143500"/>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rPr>
              <a:t>2</a:t>
            </a:r>
          </a:p>
        </p:txBody>
      </p:sp>
      <p:sp>
        <p:nvSpPr>
          <p:cNvPr id="39" name="Rectangle 30"/>
          <p:cNvSpPr>
            <a:spLocks noChangeArrowheads="1"/>
          </p:cNvSpPr>
          <p:nvPr/>
        </p:nvSpPr>
        <p:spPr bwMode="auto">
          <a:xfrm>
            <a:off x="4343400" y="4891088"/>
            <a:ext cx="14763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rPr>
              <a:t>relationship</a:t>
            </a:r>
          </a:p>
        </p:txBody>
      </p:sp>
      <p:sp>
        <p:nvSpPr>
          <p:cNvPr id="40" name="Rectangle 31"/>
          <p:cNvSpPr>
            <a:spLocks noChangeArrowheads="1"/>
          </p:cNvSpPr>
          <p:nvPr/>
        </p:nvSpPr>
        <p:spPr bwMode="auto">
          <a:xfrm>
            <a:off x="1879600" y="4152900"/>
            <a:ext cx="35671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i="1" u="sng" dirty="0">
                <a:effectLst>
                  <a:outerShdw blurRad="38100" dist="38100" dir="2700000" algn="tl">
                    <a:srgbClr val="FFFFFF"/>
                  </a:outerShdw>
                </a:effectLst>
              </a:rPr>
              <a:t>Another common form:</a:t>
            </a:r>
          </a:p>
        </p:txBody>
      </p:sp>
      <p:sp>
        <p:nvSpPr>
          <p:cNvPr id="45095" name="Oval 32"/>
          <p:cNvSpPr>
            <a:spLocks noChangeArrowheads="1"/>
          </p:cNvSpPr>
          <p:nvPr/>
        </p:nvSpPr>
        <p:spPr bwMode="auto">
          <a:xfrm>
            <a:off x="6897688" y="3459163"/>
            <a:ext cx="1181100" cy="10890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42" name="Rectangle 33"/>
          <p:cNvSpPr>
            <a:spLocks noChangeArrowheads="1"/>
          </p:cNvSpPr>
          <p:nvPr/>
        </p:nvSpPr>
        <p:spPr bwMode="auto">
          <a:xfrm>
            <a:off x="6972300" y="3810000"/>
            <a:ext cx="1095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rPr>
              <a:t>attribute</a:t>
            </a:r>
          </a:p>
        </p:txBody>
      </p:sp>
      <p:cxnSp>
        <p:nvCxnSpPr>
          <p:cNvPr id="45097" name="Straight Arrow Connector 6"/>
          <p:cNvCxnSpPr>
            <a:cxnSpLocks noChangeShapeType="1"/>
          </p:cNvCxnSpPr>
          <p:nvPr/>
        </p:nvCxnSpPr>
        <p:spPr bwMode="auto">
          <a:xfrm flipV="1">
            <a:off x="3709988" y="1295400"/>
            <a:ext cx="2690812" cy="1395413"/>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98" name="TextBox 7"/>
          <p:cNvSpPr txBox="1">
            <a:spLocks noChangeArrowheads="1"/>
          </p:cNvSpPr>
          <p:nvPr/>
        </p:nvSpPr>
        <p:spPr bwMode="auto">
          <a:xfrm>
            <a:off x="3055938" y="5945188"/>
            <a:ext cx="5310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b="1"/>
              <a:t>Multiplicity = Participation + Cardinality</a:t>
            </a:r>
          </a:p>
        </p:txBody>
      </p:sp>
      <p:cxnSp>
        <p:nvCxnSpPr>
          <p:cNvPr id="45099" name="Straight Arrow Connector 9"/>
          <p:cNvCxnSpPr>
            <a:cxnSpLocks noChangeShapeType="1"/>
            <a:endCxn id="45100" idx="1"/>
          </p:cNvCxnSpPr>
          <p:nvPr/>
        </p:nvCxnSpPr>
        <p:spPr bwMode="auto">
          <a:xfrm flipV="1">
            <a:off x="3962400" y="2025650"/>
            <a:ext cx="2438400" cy="709613"/>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100" name="TextBox 47"/>
          <p:cNvSpPr txBox="1">
            <a:spLocks noChangeArrowheads="1"/>
          </p:cNvSpPr>
          <p:nvPr/>
        </p:nvSpPr>
        <p:spPr bwMode="auto">
          <a:xfrm>
            <a:off x="6400800" y="1839913"/>
            <a:ext cx="266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a:t>Cardinality (At Most)</a:t>
            </a:r>
          </a:p>
        </p:txBody>
      </p:sp>
      <p:sp>
        <p:nvSpPr>
          <p:cNvPr id="45101" name="TextBox 49"/>
          <p:cNvSpPr txBox="1">
            <a:spLocks noChangeArrowheads="1"/>
          </p:cNvSpPr>
          <p:nvPr/>
        </p:nvSpPr>
        <p:spPr bwMode="auto">
          <a:xfrm>
            <a:off x="6553200" y="11430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a:t>Participation (At Least)</a:t>
            </a:r>
          </a:p>
        </p:txBody>
      </p:sp>
    </p:spTree>
    <p:extLst>
      <p:ext uri="{BB962C8B-B14F-4D97-AF65-F5344CB8AC3E}">
        <p14:creationId xmlns:p14="http://schemas.microsoft.com/office/powerpoint/2010/main" val="16501903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8675" y="481013"/>
            <a:ext cx="31369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Building an ERD</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CBF28B2-F1FB-4C6D-B69E-40D22C30CAD0}" type="slidenum">
              <a:rPr lang="en-US" sz="900" smtClean="0">
                <a:solidFill>
                  <a:schemeClr val="accent1"/>
                </a:solidFill>
              </a:rPr>
              <a:pPr/>
              <a:t>25</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71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6"/>
          <p:cNvSpPr txBox="1">
            <a:spLocks noChangeArrowheads="1"/>
          </p:cNvSpPr>
          <p:nvPr/>
        </p:nvSpPr>
        <p:spPr bwMode="auto">
          <a:xfrm>
            <a:off x="1905000" y="1930400"/>
            <a:ext cx="71247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defRPr/>
            </a:pPr>
            <a:r>
              <a:rPr lang="en-US" i="1" dirty="0" smtClean="0">
                <a:solidFill>
                  <a:srgbClr val="FF0000"/>
                </a:solidFill>
                <a:latin typeface="Times New Roman" panose="02020603050405020304" pitchFamily="18" charset="0"/>
                <a:cs typeface="Times New Roman" panose="02020603050405020304" pitchFamily="18" charset="0"/>
              </a:rPr>
              <a:t>Level 1</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2060"/>
                </a:solidFill>
              </a:rPr>
              <a:t>- model all data objects (entities) and their “connections” to one another</a:t>
            </a:r>
          </a:p>
          <a:p>
            <a:pPr algn="just">
              <a:defRPr/>
            </a:pPr>
            <a:r>
              <a:rPr lang="en-US" i="1" dirty="0" smtClean="0">
                <a:solidFill>
                  <a:srgbClr val="FF0000"/>
                </a:solidFill>
                <a:latin typeface="Times New Roman" panose="02020603050405020304" pitchFamily="18" charset="0"/>
                <a:cs typeface="Times New Roman" panose="02020603050405020304" pitchFamily="18" charset="0"/>
              </a:rPr>
              <a:t>Level 2</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2060"/>
                </a:solidFill>
              </a:rPr>
              <a:t>- model all entities and relationships</a:t>
            </a:r>
          </a:p>
          <a:p>
            <a:pPr algn="just">
              <a:defRPr/>
            </a:pPr>
            <a:r>
              <a:rPr lang="en-US" i="1" dirty="0" smtClean="0">
                <a:solidFill>
                  <a:srgbClr val="FF0000"/>
                </a:solidFill>
                <a:latin typeface="Times New Roman" panose="02020603050405020304" pitchFamily="18" charset="0"/>
                <a:cs typeface="Times New Roman" panose="02020603050405020304" pitchFamily="18" charset="0"/>
              </a:rPr>
              <a:t>Level 3</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2060"/>
                </a:solidFill>
              </a:rPr>
              <a:t>- model all entities, relationships, and the attributes that provide further depth</a:t>
            </a:r>
            <a:endParaRPr lang="en-US" sz="2000" dirty="0" smtClean="0">
              <a:solidFill>
                <a:srgbClr val="002060"/>
              </a:solidFill>
            </a:endParaRPr>
          </a:p>
          <a:p>
            <a:pPr algn="just">
              <a:spcBef>
                <a:spcPct val="50000"/>
              </a:spcBef>
              <a:defRPr/>
            </a:pPr>
            <a:endParaRPr lang="en-US" dirty="0">
              <a:effectLst>
                <a:outerShdw blurRad="38100" dist="38100" dir="2700000" algn="tl">
                  <a:srgbClr val="FFFFFF"/>
                </a:outerShdw>
              </a:effectLst>
              <a:latin typeface="Palatino" pitchFamily="-128" charset="0"/>
            </a:endParaRPr>
          </a:p>
        </p:txBody>
      </p:sp>
    </p:spTree>
    <p:extLst>
      <p:ext uri="{BB962C8B-B14F-4D97-AF65-F5344CB8AC3E}">
        <p14:creationId xmlns:p14="http://schemas.microsoft.com/office/powerpoint/2010/main" val="1556037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12800" y="444500"/>
            <a:ext cx="3057525"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ERD – Example </a:t>
            </a:r>
          </a:p>
        </p:txBody>
      </p:sp>
      <p:pic>
        <p:nvPicPr>
          <p:cNvPr id="491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8305800" cy="541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0423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600" b="1" smtClean="0">
                <a:solidFill>
                  <a:srgbClr val="002060"/>
                </a:solidFill>
              </a:rPr>
              <a:t>Class-Based Modeling</a:t>
            </a:r>
            <a:endParaRPr lang="en-US" smtClean="0"/>
          </a:p>
        </p:txBody>
      </p:sp>
      <p:sp>
        <p:nvSpPr>
          <p:cNvPr id="51203" name="Content Placeholder 2"/>
          <p:cNvSpPr>
            <a:spLocks noGrp="1"/>
          </p:cNvSpPr>
          <p:nvPr>
            <p:ph idx="1"/>
          </p:nvPr>
        </p:nvSpPr>
        <p:spPr/>
        <p:txBody>
          <a:bodyPr/>
          <a:lstStyle/>
          <a:p>
            <a:r>
              <a:rPr lang="en-US" smtClean="0"/>
              <a:t>Class-based modeling identifies classes, attributes and relationships that the system will use. </a:t>
            </a:r>
          </a:p>
          <a:p>
            <a:r>
              <a:rPr lang="en-US" smtClean="0"/>
              <a:t>In the airline application example, the traveler/user and the boarding pass represent classes. </a:t>
            </a:r>
          </a:p>
          <a:p>
            <a:r>
              <a:rPr lang="en-US" smtClean="0"/>
              <a:t>The traveler's first and last name, and travel document type represent attributes, characteristics that describe the traveler class. </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1E348D07-DD48-49DF-97BA-119659BE2E9E}" type="slidenum">
              <a:rPr lang="en-US" smtClean="0"/>
              <a:pPr>
                <a:defRPr/>
              </a:pPr>
              <a:t>27</a:t>
            </a:fld>
            <a:endParaRPr lang="en-US"/>
          </a:p>
        </p:txBody>
      </p:sp>
    </p:spTree>
    <p:extLst>
      <p:ext uri="{BB962C8B-B14F-4D97-AF65-F5344CB8AC3E}">
        <p14:creationId xmlns:p14="http://schemas.microsoft.com/office/powerpoint/2010/main" val="28011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3600" b="1" smtClean="0">
                <a:solidFill>
                  <a:srgbClr val="002060"/>
                </a:solidFill>
              </a:rPr>
              <a:t>Class-Based Modeling</a:t>
            </a:r>
            <a:endParaRPr lang="en-US" smtClean="0"/>
          </a:p>
        </p:txBody>
      </p:sp>
      <p:sp>
        <p:nvSpPr>
          <p:cNvPr id="52227" name="Content Placeholder 2"/>
          <p:cNvSpPr>
            <a:spLocks noGrp="1"/>
          </p:cNvSpPr>
          <p:nvPr>
            <p:ph idx="1"/>
          </p:nvPr>
        </p:nvSpPr>
        <p:spPr/>
        <p:txBody>
          <a:bodyPr/>
          <a:lstStyle/>
          <a:p>
            <a:r>
              <a:rPr lang="en-US" smtClean="0"/>
              <a:t>The relationship between traveler and boarding pass classes is that the traveler must enter these details into the application in order to get the boarding pass, and that the boarding pass contains this information along with other details like the flight departure gate, seat number etc.</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1DD1FAE8-2F94-4046-AF92-82C503FCF4AE}" type="slidenum">
              <a:rPr lang="en-US" smtClean="0"/>
              <a:pPr>
                <a:defRPr/>
              </a:pPr>
              <a:t>28</a:t>
            </a:fld>
            <a:endParaRPr lang="en-US"/>
          </a:p>
        </p:txBody>
      </p:sp>
    </p:spTree>
    <p:extLst>
      <p:ext uri="{BB962C8B-B14F-4D97-AF65-F5344CB8AC3E}">
        <p14:creationId xmlns:p14="http://schemas.microsoft.com/office/powerpoint/2010/main" val="401686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77863" y="512763"/>
            <a:ext cx="44275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5. Class-Based Modeling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F7467B-3941-4C1A-BCDD-D9AE1C9B60B5}" type="slidenum">
              <a:rPr lang="en-US" sz="900" smtClean="0">
                <a:solidFill>
                  <a:schemeClr val="accent1"/>
                </a:solidFill>
              </a:rPr>
              <a:pPr/>
              <a:t>29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325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Text Box 36"/>
          <p:cNvSpPr txBox="1">
            <a:spLocks noChangeArrowheads="1"/>
          </p:cNvSpPr>
          <p:nvPr/>
        </p:nvSpPr>
        <p:spPr bwMode="auto">
          <a:xfrm>
            <a:off x="1828800" y="1841500"/>
            <a:ext cx="71247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buFont typeface="Wingdings" panose="05000000000000000000" pitchFamily="2" charset="2"/>
              <a:buNone/>
              <a:defRPr/>
            </a:pPr>
            <a:r>
              <a:rPr lang="en-US" dirty="0" smtClean="0">
                <a:solidFill>
                  <a:srgbClr val="002060"/>
                </a:solidFill>
                <a:latin typeface="Times New Roman" panose="02020603050405020304" pitchFamily="18" charset="0"/>
                <a:cs typeface="Times New Roman" panose="02020603050405020304" pitchFamily="18" charset="0"/>
              </a:rPr>
              <a:t>Class-based Modeling includes:</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Identifying classes (often from use cases as a starting point)</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Identifying associations between classes</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Identifying general attributes and responsibilities of classes</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Modeling interactions between classes</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Modeling how individual objects change state -- helps identify operations</a:t>
            </a:r>
          </a:p>
          <a:p>
            <a:pPr marL="457200" indent="-457200">
              <a:buFont typeface="+mj-lt"/>
              <a:buAutoNum type="arabicPeriod"/>
              <a:defRPr/>
            </a:pPr>
            <a:r>
              <a:rPr lang="en-US" sz="2000" dirty="0" smtClean="0">
                <a:solidFill>
                  <a:srgbClr val="002060"/>
                </a:solidFill>
                <a:latin typeface="Times New Roman" panose="02020603050405020304" pitchFamily="18" charset="0"/>
                <a:cs typeface="Times New Roman" panose="02020603050405020304" pitchFamily="18" charset="0"/>
              </a:rPr>
              <a:t>Checking the model against requirements, making adjustments, iterating through the process more than once</a:t>
            </a:r>
          </a:p>
          <a:p>
            <a:pPr algn="just">
              <a:defRPr/>
            </a:pPr>
            <a:endParaRPr lang="en-US"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3600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smtClean="0"/>
              <a:t>Module 2: Software Requirements and Design (9 hrs.) – Comprehension level</a:t>
            </a:r>
            <a:endParaRPr lang="en-US" smtClean="0"/>
          </a:p>
        </p:txBody>
      </p:sp>
      <p:sp>
        <p:nvSpPr>
          <p:cNvPr id="3" name="Content Placeholder 2"/>
          <p:cNvSpPr>
            <a:spLocks noGrp="1"/>
          </p:cNvSpPr>
          <p:nvPr>
            <p:ph idx="1"/>
          </p:nvPr>
        </p:nvSpPr>
        <p:spPr/>
        <p:txBody>
          <a:bodyPr/>
          <a:lstStyle/>
          <a:p>
            <a:pPr marL="0" indent="0" algn="just">
              <a:buFont typeface="Arial" panose="020B0604020202020204" pitchFamily="34" charset="0"/>
              <a:buNone/>
              <a:defRPr/>
            </a:pPr>
            <a:r>
              <a:rPr lang="en-US" dirty="0" smtClean="0"/>
              <a:t>Requirements </a:t>
            </a:r>
            <a:r>
              <a:rPr lang="en-US" dirty="0"/>
              <a:t>Engineering: Eliciting requirements, Functional and non- Functional requirements, SRS, Requirements modelling: Developing Use Cases, Developing Activity diagram and </a:t>
            </a:r>
            <a:r>
              <a:rPr lang="en-US" dirty="0" smtClean="0"/>
              <a:t>Swim lane </a:t>
            </a:r>
            <a:r>
              <a:rPr lang="en-US" dirty="0"/>
              <a:t>diagram, Design : Design concepts, Architectural design, Component based design, User interface design.</a:t>
            </a:r>
          </a:p>
          <a:p>
            <a:pPr>
              <a:defRPr/>
            </a:pPr>
            <a:endParaRPr lang="en-US" dirty="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11FD0CFF-CEDF-4E1E-BD6F-CCC64A7579F2}" type="slidenum">
              <a:rPr lang="en-US" smtClean="0"/>
              <a:pPr>
                <a:defRPr/>
              </a:pPr>
              <a:t>3</a:t>
            </a:fld>
            <a:endParaRPr lang="en-US"/>
          </a:p>
        </p:txBody>
      </p:sp>
    </p:spTree>
    <p:extLst>
      <p:ext uri="{BB962C8B-B14F-4D97-AF65-F5344CB8AC3E}">
        <p14:creationId xmlns:p14="http://schemas.microsoft.com/office/powerpoint/2010/main" val="32459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0877C8C1-4D53-49A3-B5D0-D0F3491896CD}" type="slidenum">
              <a:rPr lang="en-US" smtClean="0"/>
              <a:pPr>
                <a:defRPr/>
              </a:pPr>
              <a:t>30</a:t>
            </a:fld>
            <a:endParaRPr lang="en-US"/>
          </a:p>
        </p:txBody>
      </p:sp>
      <p:pic>
        <p:nvPicPr>
          <p:cNvPr id="55301" name="Picture 2" descr="Class Diagram | Types &amp; Examples | Relationship and Advant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027113"/>
            <a:ext cx="7524750" cy="4457700"/>
          </a:xfrm>
          <a:noFill/>
        </p:spPr>
      </p:pic>
    </p:spTree>
    <p:extLst>
      <p:ext uri="{BB962C8B-B14F-4D97-AF65-F5344CB8AC3E}">
        <p14:creationId xmlns:p14="http://schemas.microsoft.com/office/powerpoint/2010/main" val="31698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endParaRPr lang="en-US" smtClean="0"/>
          </a:p>
        </p:txBody>
      </p:sp>
      <p:pic>
        <p:nvPicPr>
          <p:cNvPr id="5632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B0E20E33-46EC-4158-8237-0CC052CF5968}" type="slidenum">
              <a:rPr lang="en-US" smtClean="0"/>
              <a:pPr>
                <a:defRPr/>
              </a:pPr>
              <a:t>31</a:t>
            </a:fld>
            <a:endParaRPr lang="en-US"/>
          </a:p>
        </p:txBody>
      </p:sp>
    </p:spTree>
    <p:extLst>
      <p:ext uri="{BB962C8B-B14F-4D97-AF65-F5344CB8AC3E}">
        <p14:creationId xmlns:p14="http://schemas.microsoft.com/office/powerpoint/2010/main" val="53964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08025" y="569913"/>
            <a:ext cx="50085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Identifying Analysis Classes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39C188-21ED-4DC2-B5D3-C3C10426C2C8}" type="slidenum">
              <a:rPr lang="en-US" sz="900" smtClean="0">
                <a:solidFill>
                  <a:schemeClr val="accent1"/>
                </a:solidFill>
              </a:rPr>
              <a:pPr/>
              <a:t>32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735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670050" y="1524000"/>
            <a:ext cx="7124700" cy="383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lnSpc>
                <a:spcPct val="90000"/>
              </a:lnSpc>
              <a:spcBef>
                <a:spcPts val="300"/>
              </a:spcBef>
              <a:buFont typeface="Wingdings" panose="05000000000000000000" pitchFamily="2" charset="2"/>
              <a:buNone/>
              <a:defRPr/>
            </a:pPr>
            <a:r>
              <a:rPr lang="en-US" dirty="0" smtClean="0">
                <a:solidFill>
                  <a:srgbClr val="002060"/>
                </a:solidFill>
                <a:latin typeface="Times New Roman" panose="02020603050405020304" pitchFamily="18" charset="0"/>
                <a:cs typeface="Times New Roman" panose="02020603050405020304" pitchFamily="18" charset="0"/>
              </a:rPr>
              <a:t>There are two ways to identify classes:</a:t>
            </a:r>
          </a:p>
          <a:p>
            <a:pPr marL="457200" indent="-457200">
              <a:lnSpc>
                <a:spcPct val="90000"/>
              </a:lnSpc>
              <a:spcBef>
                <a:spcPts val="300"/>
              </a:spcBef>
              <a:buFont typeface="Wingdings" panose="05000000000000000000" pitchFamily="2" charset="2"/>
              <a:buAutoNum type="arabicPeriod"/>
              <a:defRPr/>
            </a:pPr>
            <a:r>
              <a:rPr lang="en-US" dirty="0" smtClean="0">
                <a:solidFill>
                  <a:srgbClr val="FF0000"/>
                </a:solidFill>
                <a:latin typeface="Times New Roman" panose="02020603050405020304" pitchFamily="18" charset="0"/>
                <a:cs typeface="Times New Roman" panose="02020603050405020304" pitchFamily="18" charset="0"/>
              </a:rPr>
              <a:t>Natural Language Analysis Method (based on parts of speech)</a:t>
            </a:r>
          </a:p>
          <a:p>
            <a:pPr marL="457200" indent="-457200">
              <a:lnSpc>
                <a:spcPct val="90000"/>
              </a:lnSpc>
              <a:spcBef>
                <a:spcPts val="300"/>
              </a:spcBef>
              <a:buFont typeface="Wingdings" panose="05000000000000000000" pitchFamily="2" charset="2"/>
              <a:buAutoNum type="arabicPeriod"/>
              <a:defRPr/>
            </a:pPr>
            <a:r>
              <a:rPr lang="en-US" dirty="0" smtClean="0">
                <a:solidFill>
                  <a:srgbClr val="00B050"/>
                </a:solidFill>
                <a:latin typeface="Times New Roman" panose="02020603050405020304" pitchFamily="18" charset="0"/>
                <a:cs typeface="Times New Roman" panose="02020603050405020304" pitchFamily="18" charset="0"/>
              </a:rPr>
              <a:t>CRC cards</a:t>
            </a:r>
          </a:p>
          <a:p>
            <a:pPr marL="457200" indent="-457200">
              <a:lnSpc>
                <a:spcPct val="90000"/>
              </a:lnSpc>
              <a:spcBef>
                <a:spcPts val="300"/>
              </a:spcBef>
              <a:buFont typeface="Wingdings" panose="05000000000000000000" pitchFamily="2" charset="2"/>
              <a:buAutoNum type="arabicPeriod"/>
              <a:defRPr/>
            </a:pPr>
            <a:endParaRPr lang="en-US" dirty="0" smtClean="0">
              <a:latin typeface="Times New Roman" panose="02020603050405020304" pitchFamily="18" charset="0"/>
              <a:cs typeface="Times New Roman" panose="02020603050405020304" pitchFamily="18" charset="0"/>
            </a:endParaRPr>
          </a:p>
          <a:p>
            <a:pPr marL="0" indent="0">
              <a:lnSpc>
                <a:spcPct val="90000"/>
              </a:lnSpc>
              <a:spcBef>
                <a:spcPts val="300"/>
              </a:spcBef>
              <a:buFont typeface="Wingdings" panose="05000000000000000000" pitchFamily="2" charset="2"/>
              <a:buNone/>
              <a:defRPr/>
            </a:pPr>
            <a:r>
              <a:rPr lang="en-US" dirty="0" smtClean="0">
                <a:solidFill>
                  <a:srgbClr val="002060"/>
                </a:solidFill>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Natural Language Analysis method</a:t>
            </a:r>
            <a:r>
              <a:rPr lang="en-US" dirty="0" smtClean="0">
                <a:solidFill>
                  <a:srgbClr val="002060"/>
                </a:solidFill>
                <a:latin typeface="Times New Roman" panose="02020603050405020304" pitchFamily="18" charset="0"/>
                <a:cs typeface="Times New Roman" panose="02020603050405020304" pitchFamily="18" charset="0"/>
              </a:rPr>
              <a:t>, we map parts of speech to object model components:</a:t>
            </a:r>
          </a:p>
          <a:p>
            <a:pPr>
              <a:defRPr/>
            </a:pPr>
            <a:r>
              <a:rPr lang="en-US" dirty="0" smtClean="0">
                <a:solidFill>
                  <a:srgbClr val="002060"/>
                </a:solidFill>
                <a:latin typeface="Times New Roman" panose="02020603050405020304" pitchFamily="18" charset="0"/>
                <a:cs typeface="Times New Roman" panose="02020603050405020304" pitchFamily="18" charset="0"/>
              </a:rPr>
              <a:t>Nouns usually map to classes, objects, or attributes</a:t>
            </a:r>
          </a:p>
          <a:p>
            <a:pPr>
              <a:defRPr/>
            </a:pPr>
            <a:r>
              <a:rPr lang="en-US" dirty="0" smtClean="0">
                <a:solidFill>
                  <a:srgbClr val="002060"/>
                </a:solidFill>
                <a:latin typeface="Times New Roman" panose="02020603050405020304" pitchFamily="18" charset="0"/>
                <a:cs typeface="Times New Roman" panose="02020603050405020304" pitchFamily="18" charset="0"/>
              </a:rPr>
              <a:t>Verbs usually map to operations or associations</a:t>
            </a:r>
          </a:p>
          <a:p>
            <a:pPr marL="0" indent="0">
              <a:lnSpc>
                <a:spcPct val="90000"/>
              </a:lnSpc>
              <a:spcBef>
                <a:spcPts val="300"/>
              </a:spcBef>
              <a:buFont typeface="Wingdings" panose="05000000000000000000" pitchFamily="2" charset="2"/>
              <a:buNone/>
              <a:defRP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82940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577850"/>
            <a:ext cx="6316663" cy="4953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Bef>
                <a:spcPts val="300"/>
              </a:spcBef>
            </a:pPr>
            <a:r>
              <a:rPr lang="en-US" sz="3200" b="1" smtClean="0">
                <a:solidFill>
                  <a:srgbClr val="002060"/>
                </a:solidFill>
              </a:rPr>
              <a:t>Natural Language Analysis method</a:t>
            </a:r>
            <a:endParaRPr lang="en-US" sz="3200" b="1" smtClean="0"/>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C648FF-E1EA-45E4-B0DD-402AED64C2FE}" type="slidenum">
              <a:rPr lang="en-US" sz="900" smtClean="0">
                <a:solidFill>
                  <a:schemeClr val="accent1"/>
                </a:solidFill>
              </a:rPr>
              <a:pPr/>
              <a:t>33</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940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1765300" y="1619250"/>
          <a:ext cx="6934200" cy="4022848"/>
        </p:xfrm>
        <a:graphic>
          <a:graphicData uri="http://schemas.openxmlformats.org/drawingml/2006/table">
            <a:tbl>
              <a:tblPr/>
              <a:tblGrid>
                <a:gridCol w="2311400"/>
                <a:gridCol w="2311400"/>
                <a:gridCol w="2311400"/>
              </a:tblGrid>
              <a:tr h="331397">
                <a:tc>
                  <a:txBody>
                    <a:bodyPr/>
                    <a:lstStyle/>
                    <a:p>
                      <a:r>
                        <a:rPr lang="en-US" sz="1800" dirty="0"/>
                        <a:t>Part of speech</a:t>
                      </a:r>
                    </a:p>
                  </a:txBody>
                  <a:tcPr marL="28575" marR="28575" marT="28543" marB="28543" anchor="ctr">
                    <a:lnL>
                      <a:noFill/>
                    </a:lnL>
                    <a:lnR>
                      <a:noFill/>
                    </a:lnR>
                    <a:lnT>
                      <a:noFill/>
                    </a:lnT>
                    <a:lnB>
                      <a:noFill/>
                    </a:lnB>
                    <a:solidFill>
                      <a:srgbClr val="FFFFFF"/>
                    </a:solidFill>
                  </a:tcPr>
                </a:tc>
                <a:tc>
                  <a:txBody>
                    <a:bodyPr/>
                    <a:lstStyle/>
                    <a:p>
                      <a:r>
                        <a:rPr lang="en-US" sz="1800"/>
                        <a:t>model component</a:t>
                      </a:r>
                    </a:p>
                  </a:txBody>
                  <a:tcPr marL="28575" marR="28575" marT="28543" marB="28543" anchor="ctr">
                    <a:lnL>
                      <a:noFill/>
                    </a:lnL>
                    <a:lnR>
                      <a:noFill/>
                    </a:lnR>
                    <a:lnT>
                      <a:noFill/>
                    </a:lnT>
                    <a:lnB>
                      <a:noFill/>
                    </a:lnB>
                    <a:solidFill>
                      <a:srgbClr val="FFFFFF"/>
                    </a:solidFill>
                  </a:tcPr>
                </a:tc>
                <a:tc>
                  <a:txBody>
                    <a:bodyPr/>
                    <a:lstStyle/>
                    <a:p>
                      <a:r>
                        <a:rPr lang="en-US" sz="1800" dirty="0"/>
                        <a:t>Examples</a:t>
                      </a:r>
                    </a:p>
                  </a:txBody>
                  <a:tcPr marL="28575" marR="28575" marT="28543" marB="28543" anchor="ctr">
                    <a:lnL>
                      <a:noFill/>
                    </a:lnL>
                    <a:lnR>
                      <a:noFill/>
                    </a:lnR>
                    <a:lnT>
                      <a:noFill/>
                    </a:lnT>
                    <a:lnB>
                      <a:noFill/>
                    </a:lnB>
                    <a:solidFill>
                      <a:srgbClr val="FFFFFF"/>
                    </a:solidFill>
                  </a:tcPr>
                </a:tc>
              </a:tr>
              <a:tr h="331397">
                <a:tc>
                  <a:txBody>
                    <a:bodyPr/>
                    <a:lstStyle/>
                    <a:p>
                      <a:r>
                        <a:rPr lang="en-US" sz="1800" dirty="0"/>
                        <a:t>Proper noun</a:t>
                      </a:r>
                    </a:p>
                  </a:txBody>
                  <a:tcPr marL="28575" marR="28575" marT="28543" marB="28543" anchor="ctr">
                    <a:lnL>
                      <a:noFill/>
                    </a:lnL>
                    <a:lnR>
                      <a:noFill/>
                    </a:lnR>
                    <a:lnT>
                      <a:noFill/>
                    </a:lnT>
                    <a:lnB>
                      <a:noFill/>
                    </a:lnB>
                    <a:solidFill>
                      <a:srgbClr val="FFFFFF"/>
                    </a:solidFill>
                  </a:tcPr>
                </a:tc>
                <a:tc>
                  <a:txBody>
                    <a:bodyPr/>
                    <a:lstStyle/>
                    <a:p>
                      <a:r>
                        <a:rPr lang="en-US" sz="1800"/>
                        <a:t>Instance (object)</a:t>
                      </a:r>
                    </a:p>
                  </a:txBody>
                  <a:tcPr marL="28575" marR="28575" marT="28543" marB="28543" anchor="ctr">
                    <a:lnL>
                      <a:noFill/>
                    </a:lnL>
                    <a:lnR>
                      <a:noFill/>
                    </a:lnR>
                    <a:lnT>
                      <a:noFill/>
                    </a:lnT>
                    <a:lnB>
                      <a:noFill/>
                    </a:lnB>
                    <a:solidFill>
                      <a:srgbClr val="FFFFFF"/>
                    </a:solidFill>
                  </a:tcPr>
                </a:tc>
                <a:tc>
                  <a:txBody>
                    <a:bodyPr/>
                    <a:lstStyle/>
                    <a:p>
                      <a:r>
                        <a:rPr lang="en-US" sz="1800"/>
                        <a:t>Alice, Ace of Hearts</a:t>
                      </a:r>
                    </a:p>
                  </a:txBody>
                  <a:tcPr marL="28575" marR="28575" marT="28543" marB="28543" anchor="ctr">
                    <a:lnL>
                      <a:noFill/>
                    </a:lnL>
                    <a:lnR>
                      <a:noFill/>
                    </a:lnR>
                    <a:lnT>
                      <a:noFill/>
                    </a:lnT>
                    <a:lnB>
                      <a:noFill/>
                    </a:lnB>
                    <a:solidFill>
                      <a:srgbClr val="FFFFFF"/>
                    </a:solidFill>
                  </a:tcPr>
                </a:tc>
              </a:tr>
              <a:tr h="605707">
                <a:tc>
                  <a:txBody>
                    <a:bodyPr/>
                    <a:lstStyle/>
                    <a:p>
                      <a:r>
                        <a:rPr lang="en-US" sz="1800" dirty="0"/>
                        <a:t>Common noun</a:t>
                      </a:r>
                    </a:p>
                  </a:txBody>
                  <a:tcPr marL="28575" marR="28575" marT="28543" marB="28543" anchor="ctr">
                    <a:lnL>
                      <a:noFill/>
                    </a:lnL>
                    <a:lnR>
                      <a:noFill/>
                    </a:lnR>
                    <a:lnT>
                      <a:noFill/>
                    </a:lnT>
                    <a:lnB>
                      <a:noFill/>
                    </a:lnB>
                    <a:solidFill>
                      <a:srgbClr val="FFFFFF"/>
                    </a:solidFill>
                  </a:tcPr>
                </a:tc>
                <a:tc>
                  <a:txBody>
                    <a:bodyPr/>
                    <a:lstStyle/>
                    <a:p>
                      <a:r>
                        <a:rPr lang="en-US" sz="1800"/>
                        <a:t>Class (or attribute)</a:t>
                      </a:r>
                    </a:p>
                  </a:txBody>
                  <a:tcPr marL="28575" marR="28575" marT="28543" marB="28543" anchor="ctr">
                    <a:lnL>
                      <a:noFill/>
                    </a:lnL>
                    <a:lnR>
                      <a:noFill/>
                    </a:lnR>
                    <a:lnT>
                      <a:noFill/>
                    </a:lnT>
                    <a:lnB>
                      <a:noFill/>
                    </a:lnB>
                    <a:solidFill>
                      <a:srgbClr val="FFFFFF"/>
                    </a:solidFill>
                  </a:tcPr>
                </a:tc>
                <a:tc>
                  <a:txBody>
                    <a:bodyPr/>
                    <a:lstStyle/>
                    <a:p>
                      <a:r>
                        <a:rPr lang="en-US" sz="1800" dirty="0"/>
                        <a:t>Field Officer, </a:t>
                      </a:r>
                      <a:r>
                        <a:rPr lang="en-US" sz="1800" dirty="0" err="1"/>
                        <a:t>PlayingCard</a:t>
                      </a:r>
                      <a:r>
                        <a:rPr lang="en-US" sz="1800" dirty="0"/>
                        <a:t>, value</a:t>
                      </a:r>
                    </a:p>
                  </a:txBody>
                  <a:tcPr marL="28575" marR="28575" marT="28543" marB="28543" anchor="ctr">
                    <a:lnL>
                      <a:noFill/>
                    </a:lnL>
                    <a:lnR>
                      <a:noFill/>
                    </a:lnR>
                    <a:lnT>
                      <a:noFill/>
                    </a:lnT>
                    <a:lnB>
                      <a:noFill/>
                    </a:lnB>
                    <a:solidFill>
                      <a:srgbClr val="FFFFFF"/>
                    </a:solidFill>
                  </a:tcPr>
                </a:tc>
              </a:tr>
              <a:tr h="605707">
                <a:tc>
                  <a:txBody>
                    <a:bodyPr/>
                    <a:lstStyle/>
                    <a:p>
                      <a:r>
                        <a:rPr lang="en-US" sz="1800"/>
                        <a:t>Doing verb</a:t>
                      </a:r>
                    </a:p>
                  </a:txBody>
                  <a:tcPr marL="28575" marR="28575" marT="28543" marB="28543" anchor="ctr">
                    <a:lnL>
                      <a:noFill/>
                    </a:lnL>
                    <a:lnR>
                      <a:noFill/>
                    </a:lnR>
                    <a:lnT>
                      <a:noFill/>
                    </a:lnT>
                    <a:lnB>
                      <a:noFill/>
                    </a:lnB>
                    <a:solidFill>
                      <a:srgbClr val="FFFFFF"/>
                    </a:solidFill>
                  </a:tcPr>
                </a:tc>
                <a:tc>
                  <a:txBody>
                    <a:bodyPr/>
                    <a:lstStyle/>
                    <a:p>
                      <a:r>
                        <a:rPr lang="en-US" sz="1800"/>
                        <a:t>Operation</a:t>
                      </a:r>
                    </a:p>
                  </a:txBody>
                  <a:tcPr marL="28575" marR="28575" marT="28543" marB="28543" anchor="ctr">
                    <a:lnL>
                      <a:noFill/>
                    </a:lnL>
                    <a:lnR>
                      <a:noFill/>
                    </a:lnR>
                    <a:lnT>
                      <a:noFill/>
                    </a:lnT>
                    <a:lnB>
                      <a:noFill/>
                    </a:lnB>
                    <a:solidFill>
                      <a:srgbClr val="FFFFFF"/>
                    </a:solidFill>
                  </a:tcPr>
                </a:tc>
                <a:tc>
                  <a:txBody>
                    <a:bodyPr/>
                    <a:lstStyle/>
                    <a:p>
                      <a:r>
                        <a:rPr lang="en-US" sz="1800"/>
                        <a:t>Creates, submits, shuffles</a:t>
                      </a:r>
                    </a:p>
                  </a:txBody>
                  <a:tcPr marL="28575" marR="28575" marT="28543" marB="28543" anchor="ctr">
                    <a:lnL>
                      <a:noFill/>
                    </a:lnL>
                    <a:lnR>
                      <a:noFill/>
                    </a:lnR>
                    <a:lnT>
                      <a:noFill/>
                    </a:lnT>
                    <a:lnB>
                      <a:noFill/>
                    </a:lnB>
                    <a:solidFill>
                      <a:srgbClr val="FFFFFF"/>
                    </a:solidFill>
                  </a:tcPr>
                </a:tc>
              </a:tr>
              <a:tr h="605707">
                <a:tc>
                  <a:txBody>
                    <a:bodyPr/>
                    <a:lstStyle/>
                    <a:p>
                      <a:r>
                        <a:rPr lang="en-US" sz="1800"/>
                        <a:t>Being verb</a:t>
                      </a:r>
                    </a:p>
                  </a:txBody>
                  <a:tcPr marL="28575" marR="28575" marT="28543" marB="28543" anchor="ctr">
                    <a:lnL>
                      <a:noFill/>
                    </a:lnL>
                    <a:lnR>
                      <a:noFill/>
                    </a:lnR>
                    <a:lnT>
                      <a:noFill/>
                    </a:lnT>
                    <a:lnB>
                      <a:noFill/>
                    </a:lnB>
                    <a:solidFill>
                      <a:srgbClr val="FFFFFF"/>
                    </a:solidFill>
                  </a:tcPr>
                </a:tc>
                <a:tc>
                  <a:txBody>
                    <a:bodyPr/>
                    <a:lstStyle/>
                    <a:p>
                      <a:r>
                        <a:rPr lang="en-US" sz="1800"/>
                        <a:t>Inheritance</a:t>
                      </a:r>
                    </a:p>
                  </a:txBody>
                  <a:tcPr marL="28575" marR="28575" marT="28543" marB="28543" anchor="ctr">
                    <a:lnL>
                      <a:noFill/>
                    </a:lnL>
                    <a:lnR>
                      <a:noFill/>
                    </a:lnR>
                    <a:lnT>
                      <a:noFill/>
                    </a:lnT>
                    <a:lnB>
                      <a:noFill/>
                    </a:lnB>
                    <a:solidFill>
                      <a:srgbClr val="FFFFFF"/>
                    </a:solidFill>
                  </a:tcPr>
                </a:tc>
                <a:tc>
                  <a:txBody>
                    <a:bodyPr/>
                    <a:lstStyle/>
                    <a:p>
                      <a:r>
                        <a:rPr lang="en-US" sz="1800"/>
                        <a:t>Is a kind of, is one of either</a:t>
                      </a:r>
                    </a:p>
                  </a:txBody>
                  <a:tcPr marL="28575" marR="28575" marT="28543" marB="28543" anchor="ctr">
                    <a:lnL>
                      <a:noFill/>
                    </a:lnL>
                    <a:lnR>
                      <a:noFill/>
                    </a:lnR>
                    <a:lnT>
                      <a:noFill/>
                    </a:lnT>
                    <a:lnB>
                      <a:noFill/>
                    </a:lnB>
                    <a:solidFill>
                      <a:srgbClr val="FFFFFF"/>
                    </a:solidFill>
                  </a:tcPr>
                </a:tc>
              </a:tr>
              <a:tr h="605707">
                <a:tc>
                  <a:txBody>
                    <a:bodyPr/>
                    <a:lstStyle/>
                    <a:p>
                      <a:r>
                        <a:rPr lang="en-US" sz="1800"/>
                        <a:t>Having verb</a:t>
                      </a:r>
                    </a:p>
                  </a:txBody>
                  <a:tcPr marL="28575" marR="28575" marT="28543" marB="28543" anchor="ctr">
                    <a:lnL>
                      <a:noFill/>
                    </a:lnL>
                    <a:lnR>
                      <a:noFill/>
                    </a:lnR>
                    <a:lnT>
                      <a:noFill/>
                    </a:lnT>
                    <a:lnB>
                      <a:noFill/>
                    </a:lnB>
                    <a:solidFill>
                      <a:srgbClr val="FFFFFF"/>
                    </a:solidFill>
                  </a:tcPr>
                </a:tc>
                <a:tc>
                  <a:txBody>
                    <a:bodyPr/>
                    <a:lstStyle/>
                    <a:p>
                      <a:r>
                        <a:rPr lang="en-US" sz="1800"/>
                        <a:t>Aggregation/Composition</a:t>
                      </a:r>
                    </a:p>
                  </a:txBody>
                  <a:tcPr marL="28575" marR="28575" marT="28543" marB="28543" anchor="ctr">
                    <a:lnL>
                      <a:noFill/>
                    </a:lnL>
                    <a:lnR>
                      <a:noFill/>
                    </a:lnR>
                    <a:lnT>
                      <a:noFill/>
                    </a:lnT>
                    <a:lnB>
                      <a:noFill/>
                    </a:lnB>
                    <a:solidFill>
                      <a:srgbClr val="FFFFFF"/>
                    </a:solidFill>
                  </a:tcPr>
                </a:tc>
                <a:tc>
                  <a:txBody>
                    <a:bodyPr/>
                    <a:lstStyle/>
                    <a:p>
                      <a:r>
                        <a:rPr lang="en-US" sz="1800"/>
                        <a:t>Has, consists of, includes</a:t>
                      </a:r>
                    </a:p>
                  </a:txBody>
                  <a:tcPr marL="28575" marR="28575" marT="28543" marB="28543" anchor="ctr">
                    <a:lnL>
                      <a:noFill/>
                    </a:lnL>
                    <a:lnR>
                      <a:noFill/>
                    </a:lnR>
                    <a:lnT>
                      <a:noFill/>
                    </a:lnT>
                    <a:lnB>
                      <a:noFill/>
                    </a:lnB>
                    <a:solidFill>
                      <a:srgbClr val="FFFFFF"/>
                    </a:solidFill>
                  </a:tcPr>
                </a:tc>
              </a:tr>
              <a:tr h="331397">
                <a:tc>
                  <a:txBody>
                    <a:bodyPr/>
                    <a:lstStyle/>
                    <a:p>
                      <a:r>
                        <a:rPr lang="en-US" sz="1800"/>
                        <a:t>Modal verb</a:t>
                      </a:r>
                    </a:p>
                  </a:txBody>
                  <a:tcPr marL="28575" marR="28575" marT="28543" marB="28543" anchor="ctr">
                    <a:lnL>
                      <a:noFill/>
                    </a:lnL>
                    <a:lnR>
                      <a:noFill/>
                    </a:lnR>
                    <a:lnT>
                      <a:noFill/>
                    </a:lnT>
                    <a:lnB>
                      <a:noFill/>
                    </a:lnB>
                    <a:solidFill>
                      <a:srgbClr val="FFFFFF"/>
                    </a:solidFill>
                  </a:tcPr>
                </a:tc>
                <a:tc>
                  <a:txBody>
                    <a:bodyPr/>
                    <a:lstStyle/>
                    <a:p>
                      <a:r>
                        <a:rPr lang="en-US" sz="1800"/>
                        <a:t>Constraint</a:t>
                      </a:r>
                    </a:p>
                  </a:txBody>
                  <a:tcPr marL="28575" marR="28575" marT="28543" marB="28543" anchor="ctr">
                    <a:lnL>
                      <a:noFill/>
                    </a:lnL>
                    <a:lnR>
                      <a:noFill/>
                    </a:lnR>
                    <a:lnT>
                      <a:noFill/>
                    </a:lnT>
                    <a:lnB>
                      <a:noFill/>
                    </a:lnB>
                    <a:solidFill>
                      <a:srgbClr val="FFFFFF"/>
                    </a:solidFill>
                  </a:tcPr>
                </a:tc>
                <a:tc>
                  <a:txBody>
                    <a:bodyPr/>
                    <a:lstStyle/>
                    <a:p>
                      <a:r>
                        <a:rPr lang="en-US" sz="1800"/>
                        <a:t>Must be</a:t>
                      </a:r>
                    </a:p>
                  </a:txBody>
                  <a:tcPr marL="28575" marR="28575" marT="28543" marB="28543" anchor="ctr">
                    <a:lnL>
                      <a:noFill/>
                    </a:lnL>
                    <a:lnR>
                      <a:noFill/>
                    </a:lnR>
                    <a:lnT>
                      <a:noFill/>
                    </a:lnT>
                    <a:lnB>
                      <a:noFill/>
                    </a:lnB>
                    <a:solidFill>
                      <a:srgbClr val="FFFFFF"/>
                    </a:solidFill>
                  </a:tcPr>
                </a:tc>
              </a:tr>
              <a:tr h="605707">
                <a:tc>
                  <a:txBody>
                    <a:bodyPr/>
                    <a:lstStyle/>
                    <a:p>
                      <a:r>
                        <a:rPr lang="en-US" sz="1800"/>
                        <a:t>Adjective</a:t>
                      </a:r>
                    </a:p>
                  </a:txBody>
                  <a:tcPr marL="28575" marR="28575" marT="28543" marB="28543" anchor="ctr">
                    <a:lnL>
                      <a:noFill/>
                    </a:lnL>
                    <a:lnR>
                      <a:noFill/>
                    </a:lnR>
                    <a:lnT>
                      <a:noFill/>
                    </a:lnT>
                    <a:lnB>
                      <a:noFill/>
                    </a:lnB>
                    <a:solidFill>
                      <a:srgbClr val="FFFFFF"/>
                    </a:solidFill>
                  </a:tcPr>
                </a:tc>
                <a:tc>
                  <a:txBody>
                    <a:bodyPr/>
                    <a:lstStyle/>
                    <a:p>
                      <a:r>
                        <a:rPr lang="en-US" sz="1800"/>
                        <a:t>Helps identify an attribute</a:t>
                      </a:r>
                    </a:p>
                  </a:txBody>
                  <a:tcPr marL="28575" marR="28575" marT="28543" marB="28543" anchor="ctr">
                    <a:lnL>
                      <a:noFill/>
                    </a:lnL>
                    <a:lnR>
                      <a:noFill/>
                    </a:lnR>
                    <a:lnT>
                      <a:noFill/>
                    </a:lnT>
                    <a:lnB>
                      <a:noFill/>
                    </a:lnB>
                    <a:solidFill>
                      <a:srgbClr val="FFFFFF"/>
                    </a:solidFill>
                  </a:tcPr>
                </a:tc>
                <a:tc>
                  <a:txBody>
                    <a:bodyPr/>
                    <a:lstStyle/>
                    <a:p>
                      <a:r>
                        <a:rPr lang="en-US" sz="1800" dirty="0"/>
                        <a:t>a </a:t>
                      </a:r>
                      <a:r>
                        <a:rPr lang="en-US" sz="1800" i="1" dirty="0"/>
                        <a:t>yellow</a:t>
                      </a:r>
                      <a:r>
                        <a:rPr lang="en-US" sz="1800" dirty="0"/>
                        <a:t> ball (i.e. color)</a:t>
                      </a:r>
                    </a:p>
                  </a:txBody>
                  <a:tcPr marL="28575" marR="28575" marT="28543" marB="28543"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819883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62000" y="584200"/>
            <a:ext cx="6316663" cy="4937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Bef>
                <a:spcPts val="300"/>
              </a:spcBef>
            </a:pPr>
            <a:r>
              <a:rPr lang="en-US" sz="3200" b="1" smtClean="0">
                <a:solidFill>
                  <a:srgbClr val="002060"/>
                </a:solidFill>
              </a:rPr>
              <a:t>Natural Language Analysis method</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676C79-FEF3-48BD-BD87-DEB04C6A3A00}" type="slidenum">
              <a:rPr lang="en-US" sz="900" smtClean="0">
                <a:solidFill>
                  <a:schemeClr val="accent1"/>
                </a:solidFill>
              </a:rPr>
              <a:pPr/>
              <a:t>34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14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219200" y="1827213"/>
            <a:ext cx="71247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lnSpc>
                <a:spcPct val="90000"/>
              </a:lnSpc>
              <a:spcBef>
                <a:spcPts val="300"/>
              </a:spcBef>
              <a:buFont typeface="Wingdings" panose="05000000000000000000" pitchFamily="2" charset="2"/>
              <a:buNone/>
              <a:defRPr/>
            </a:pPr>
            <a:r>
              <a:rPr lang="en-US" dirty="0" smtClean="0">
                <a:solidFill>
                  <a:srgbClr val="002060"/>
                </a:solidFill>
                <a:latin typeface="Times New Roman" panose="02020603050405020304" pitchFamily="18" charset="0"/>
                <a:cs typeface="Times New Roman" panose="02020603050405020304" pitchFamily="18" charset="0"/>
              </a:rPr>
              <a:t>Categories of Classes:</a:t>
            </a:r>
          </a:p>
          <a:p>
            <a:pPr algn="just">
              <a:defRPr/>
            </a:pPr>
            <a:r>
              <a:rPr lang="en-US" sz="2000" b="1" dirty="0" smtClean="0">
                <a:solidFill>
                  <a:srgbClr val="FF0000"/>
                </a:solidFill>
                <a:latin typeface="Times New Roman" panose="02020603050405020304" pitchFamily="18" charset="0"/>
                <a:cs typeface="Times New Roman" panose="02020603050405020304" pitchFamily="18" charset="0"/>
              </a:rPr>
              <a:t>Entity class</a:t>
            </a:r>
            <a:r>
              <a:rPr lang="en-US" sz="2000" dirty="0" smtClean="0">
                <a:solidFill>
                  <a:srgbClr val="002060"/>
                </a:solidFill>
                <a:latin typeface="Times New Roman" panose="02020603050405020304" pitchFamily="18" charset="0"/>
                <a:cs typeface="Times New Roman" panose="02020603050405020304" pitchFamily="18" charset="0"/>
              </a:rPr>
              <a:t> -- these represent persistent information tracked by a system. This is the closest parallel to "real world" objects.</a:t>
            </a:r>
          </a:p>
          <a:p>
            <a:pPr algn="just">
              <a:defRPr/>
            </a:pPr>
            <a:r>
              <a:rPr lang="en-US" sz="2000" b="1" dirty="0" smtClean="0">
                <a:solidFill>
                  <a:srgbClr val="FF0000"/>
                </a:solidFill>
                <a:latin typeface="Times New Roman" panose="02020603050405020304" pitchFamily="18" charset="0"/>
                <a:cs typeface="Times New Roman" panose="02020603050405020304" pitchFamily="18" charset="0"/>
              </a:rPr>
              <a:t>Boundary class</a:t>
            </a:r>
            <a:r>
              <a:rPr lang="en-US" sz="2000" dirty="0" smtClean="0">
                <a:solidFill>
                  <a:srgbClr val="002060"/>
                </a:solidFill>
                <a:latin typeface="Times New Roman" panose="02020603050405020304" pitchFamily="18" charset="0"/>
                <a:cs typeface="Times New Roman" panose="02020603050405020304" pitchFamily="18" charset="0"/>
              </a:rPr>
              <a:t> -- these represent interactions between user and system. (For instance, a button, a form, a display)</a:t>
            </a:r>
          </a:p>
          <a:p>
            <a:pPr algn="just">
              <a:defRPr/>
            </a:pPr>
            <a:r>
              <a:rPr lang="en-US" sz="2000" b="1" dirty="0" smtClean="0">
                <a:solidFill>
                  <a:srgbClr val="FF0000"/>
                </a:solidFill>
                <a:latin typeface="Times New Roman" panose="02020603050405020304" pitchFamily="18" charset="0"/>
                <a:cs typeface="Times New Roman" panose="02020603050405020304" pitchFamily="18" charset="0"/>
              </a:rPr>
              <a:t>Control class</a:t>
            </a:r>
            <a:r>
              <a:rPr lang="en-US" sz="2000" dirty="0" smtClean="0">
                <a:solidFill>
                  <a:srgbClr val="002060"/>
                </a:solidFill>
                <a:latin typeface="Times New Roman" panose="02020603050405020304" pitchFamily="18" charset="0"/>
                <a:cs typeface="Times New Roman" panose="02020603050405020304" pitchFamily="18" charset="0"/>
              </a:rPr>
              <a:t> -- usually set up to manage a given usage of the system. Often represent the control of some activity performed by a system</a:t>
            </a:r>
          </a:p>
          <a:p>
            <a:pPr marL="0" indent="0" algn="just">
              <a:lnSpc>
                <a:spcPct val="90000"/>
              </a:lnSpc>
              <a:spcBef>
                <a:spcPts val="300"/>
              </a:spcBef>
              <a:buFont typeface="Wingdings" panose="05000000000000000000" pitchFamily="2" charset="2"/>
              <a:buNone/>
              <a:defRPr/>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7381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74700" y="512763"/>
            <a:ext cx="226060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Entity Class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C24F1F-9F85-41B4-A398-B72524E4E523}" type="slidenum">
              <a:rPr lang="en-US" sz="900" smtClean="0">
                <a:solidFill>
                  <a:schemeClr val="accent1"/>
                </a:solidFill>
              </a:rPr>
              <a:pPr/>
              <a:t>35</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34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295400" y="1328738"/>
            <a:ext cx="7734300"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Also called as “Model” or “Business” classes</a:t>
            </a:r>
          </a:p>
          <a:p>
            <a:pP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defRPr/>
            </a:pPr>
            <a:r>
              <a:rPr lang="en-US" sz="2000" dirty="0" smtClean="0">
                <a:solidFill>
                  <a:srgbClr val="002060"/>
                </a:solidFill>
                <a:latin typeface="Times New Roman" panose="02020603050405020304" pitchFamily="18" charset="0"/>
                <a:cs typeface="Times New Roman" panose="02020603050405020304" pitchFamily="18" charset="0"/>
              </a:rPr>
              <a:t>Terms that are domain-specific in use cases</a:t>
            </a:r>
          </a:p>
          <a:p>
            <a:pPr>
              <a:defRPr/>
            </a:pPr>
            <a:r>
              <a:rPr lang="en-US" sz="2000" dirty="0" smtClean="0">
                <a:solidFill>
                  <a:srgbClr val="002060"/>
                </a:solidFill>
                <a:latin typeface="Times New Roman" panose="02020603050405020304" pitchFamily="18" charset="0"/>
                <a:cs typeface="Times New Roman" panose="02020603050405020304" pitchFamily="18" charset="0"/>
              </a:rPr>
              <a:t>Recurring nouns</a:t>
            </a:r>
          </a:p>
          <a:p>
            <a:pPr>
              <a:defRPr/>
            </a:pPr>
            <a:r>
              <a:rPr lang="en-US" sz="2000" dirty="0" smtClean="0">
                <a:solidFill>
                  <a:srgbClr val="002060"/>
                </a:solidFill>
                <a:latin typeface="Times New Roman" panose="02020603050405020304" pitchFamily="18" charset="0"/>
                <a:cs typeface="Times New Roman" panose="02020603050405020304" pitchFamily="18" charset="0"/>
              </a:rPr>
              <a:t>Real-world entities and activities tracked by system</a:t>
            </a:r>
          </a:p>
          <a:p>
            <a:pPr>
              <a:defRPr/>
            </a:pPr>
            <a:r>
              <a:rPr lang="en-US" sz="2000" dirty="0" smtClean="0">
                <a:solidFill>
                  <a:srgbClr val="002060"/>
                </a:solidFill>
                <a:latin typeface="Times New Roman" panose="02020603050405020304" pitchFamily="18" charset="0"/>
                <a:cs typeface="Times New Roman" panose="02020603050405020304" pitchFamily="18" charset="0"/>
              </a:rPr>
              <a:t>They correspond to “Database Table”</a:t>
            </a:r>
          </a:p>
          <a:p>
            <a:pPr marL="0" indent="0">
              <a:buFont typeface="Wingdings" panose="05000000000000000000" pitchFamily="2" charset="2"/>
              <a:buNone/>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Examples of entity classes are: </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Employee</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Student</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Field Officer</a:t>
            </a:r>
          </a:p>
          <a:p>
            <a:pPr>
              <a:buFont typeface="Arial" panose="020B0604020202020204" pitchFamily="34" charset="0"/>
              <a:buChar cha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spcBef>
                <a:spcPts val="300"/>
              </a:spcBef>
              <a:buFont typeface="Wingdings" panose="05000000000000000000" pitchFamily="2" charset="2"/>
              <a:buNone/>
              <a:defRPr/>
            </a:pPr>
            <a:endParaRPr lang="en-US" sz="20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3559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36625" y="688975"/>
            <a:ext cx="292100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Boundary Class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ADF72A-3266-429D-9C21-69D534792AE9}" type="slidenum">
              <a:rPr lang="en-US" sz="900" smtClean="0">
                <a:solidFill>
                  <a:schemeClr val="accent1"/>
                </a:solidFill>
              </a:rPr>
              <a:pPr/>
              <a:t>36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554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905000" y="1930400"/>
            <a:ext cx="7124700"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defRPr/>
            </a:pPr>
            <a:r>
              <a:rPr lang="en-US" sz="2000" dirty="0" smtClean="0">
                <a:solidFill>
                  <a:srgbClr val="002060"/>
                </a:solidFill>
                <a:latin typeface="Times New Roman" panose="02020603050405020304" pitchFamily="18" charset="0"/>
                <a:cs typeface="Times New Roman" panose="02020603050405020304" pitchFamily="18" charset="0"/>
              </a:rPr>
              <a:t>Identify general user interface controls that initiate a use case</a:t>
            </a:r>
          </a:p>
          <a:p>
            <a:pPr>
              <a:defRPr/>
            </a:pPr>
            <a:r>
              <a:rPr lang="en-US" sz="2000" dirty="0" smtClean="0">
                <a:solidFill>
                  <a:srgbClr val="002060"/>
                </a:solidFill>
                <a:latin typeface="Times New Roman" panose="02020603050405020304" pitchFamily="18" charset="0"/>
                <a:cs typeface="Times New Roman" panose="02020603050405020304" pitchFamily="18" charset="0"/>
              </a:rPr>
              <a:t>Identify forms or windows for entering data into a system</a:t>
            </a:r>
          </a:p>
          <a:p>
            <a:pPr>
              <a:defRPr/>
            </a:pPr>
            <a:r>
              <a:rPr lang="en-US" sz="2000" dirty="0" smtClean="0">
                <a:solidFill>
                  <a:srgbClr val="002060"/>
                </a:solidFill>
                <a:latin typeface="Times New Roman" panose="02020603050405020304" pitchFamily="18" charset="0"/>
                <a:cs typeface="Times New Roman" panose="02020603050405020304" pitchFamily="18" charset="0"/>
              </a:rPr>
              <a:t>Identify messages used by system to respond to a user</a:t>
            </a:r>
          </a:p>
          <a:p>
            <a:pP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Examples of boundary classes are:</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Student Attendance Report </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Employee Details Capture Form</a:t>
            </a:r>
          </a:p>
          <a:p>
            <a:pPr>
              <a:buFont typeface="Arial" panose="020B0604020202020204" pitchFamily="34" charset="0"/>
              <a:buChar cha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spcBef>
                <a:spcPts val="300"/>
              </a:spcBef>
              <a:buFont typeface="Wingdings" panose="05000000000000000000" pitchFamily="2" charset="2"/>
              <a:buNone/>
              <a:defRPr/>
            </a:pPr>
            <a:endParaRPr lang="en-US" sz="20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70882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82663" y="596900"/>
            <a:ext cx="44672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Finding Controller Class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8EA335-419F-469A-8959-00460321B03D}" type="slidenum">
              <a:rPr lang="en-US" sz="900" smtClean="0">
                <a:solidFill>
                  <a:schemeClr val="accent1"/>
                </a:solidFill>
              </a:rPr>
              <a:pPr/>
              <a:t>37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75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670050" y="1735138"/>
            <a:ext cx="71247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lvl="1"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Creation or update of entity objects</a:t>
            </a:r>
          </a:p>
          <a:p>
            <a:pPr lvl="1"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Instantiation of boundary objects as they obtain information from entity objects</a:t>
            </a:r>
          </a:p>
          <a:p>
            <a:pPr lvl="1"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Complex communication between sets of objects</a:t>
            </a:r>
          </a:p>
          <a:p>
            <a:pPr lvl="1" algn="just">
              <a:lnSpc>
                <a:spcPct val="90000"/>
              </a:lnSpc>
              <a:spcBef>
                <a:spcPts val="600"/>
              </a:spcBef>
              <a:defRPr/>
            </a:pPr>
            <a:r>
              <a:rPr lang="en-US" dirty="0" smtClean="0">
                <a:solidFill>
                  <a:srgbClr val="002060"/>
                </a:solidFill>
                <a:latin typeface="Times New Roman" panose="02020603050405020304" pitchFamily="18" charset="0"/>
                <a:cs typeface="Times New Roman" panose="02020603050405020304" pitchFamily="18" charset="0"/>
              </a:rPr>
              <a:t>Validation of data communicated between objects or between the user and the application. </a:t>
            </a:r>
          </a:p>
          <a:p>
            <a:pP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Examples of controller classes are:</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Product Controller in a Product automation system</a:t>
            </a:r>
          </a:p>
          <a:p>
            <a:pPr>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Home Controller in a Home automation system</a:t>
            </a:r>
          </a:p>
          <a:p>
            <a:pPr>
              <a:buFont typeface="Arial" panose="020B0604020202020204" pitchFamily="34" charset="0"/>
              <a:buChar char="•"/>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spcBef>
                <a:spcPts val="300"/>
              </a:spcBef>
              <a:buFont typeface="Wingdings" panose="05000000000000000000" pitchFamily="2" charset="2"/>
              <a:buNone/>
              <a:defRPr/>
            </a:pPr>
            <a:endParaRPr lang="en-US" sz="20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5144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857375" y="319088"/>
            <a:ext cx="4843463" cy="788987"/>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algn="ctr" eaLnBrk="1" hangingPunct="1"/>
            <a:r>
              <a:rPr lang="en-US" sz="2400" b="1" smtClean="0">
                <a:solidFill>
                  <a:srgbClr val="002060"/>
                </a:solidFill>
              </a:rPr>
              <a:t>Natural Language Analysis method</a:t>
            </a:r>
            <a:br>
              <a:rPr lang="en-US" sz="2400" b="1" smtClean="0">
                <a:solidFill>
                  <a:srgbClr val="002060"/>
                </a:solidFill>
              </a:rPr>
            </a:br>
            <a:r>
              <a:rPr lang="en-US" sz="2400" b="1" smtClean="0">
                <a:solidFill>
                  <a:srgbClr val="002060"/>
                </a:solidFill>
              </a:rPr>
              <a:t>Applicability</a:t>
            </a:r>
            <a:endParaRPr lang="en-US" sz="3200" b="1" smtClean="0">
              <a:solidFill>
                <a:srgbClr val="00206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A8C908-9E99-4851-AF02-4643D22E85A6}" type="slidenum">
              <a:rPr lang="en-US" sz="900" smtClean="0">
                <a:solidFill>
                  <a:schemeClr val="accent1"/>
                </a:solidFill>
              </a:rPr>
              <a:pPr/>
              <a:t>38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964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670050" y="1671638"/>
            <a:ext cx="712470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defRPr/>
            </a:pPr>
            <a:r>
              <a:rPr lang="en-US" sz="2000" b="1" dirty="0" smtClean="0">
                <a:solidFill>
                  <a:srgbClr val="002060"/>
                </a:solidFill>
                <a:latin typeface="Times New Roman" panose="02020603050405020304" pitchFamily="18" charset="0"/>
                <a:cs typeface="Times New Roman" panose="02020603050405020304" pitchFamily="18" charset="0"/>
              </a:rPr>
              <a:t>Natural Language Analysis Method</a:t>
            </a:r>
            <a:r>
              <a:rPr lang="en-US" sz="2000" dirty="0" smtClean="0">
                <a:solidFill>
                  <a:srgbClr val="002060"/>
                </a:solidFill>
                <a:latin typeface="Times New Roman" panose="02020603050405020304" pitchFamily="18" charset="0"/>
                <a:cs typeface="Times New Roman" panose="02020603050405020304" pitchFamily="18" charset="0"/>
              </a:rPr>
              <a:t> is used in:</a:t>
            </a:r>
          </a:p>
          <a:p>
            <a:pPr marL="0" indent="0">
              <a:buFont typeface="Wingdings" panose="05000000000000000000" pitchFamily="2" charset="2"/>
              <a:buNone/>
              <a:defRPr/>
            </a:pPr>
            <a:r>
              <a:rPr lang="en-US" sz="2000" b="1" dirty="0" smtClean="0">
                <a:solidFill>
                  <a:srgbClr val="00B050"/>
                </a:solidFill>
                <a:latin typeface="Times New Roman" panose="02020603050405020304" pitchFamily="18" charset="0"/>
                <a:cs typeface="Times New Roman" panose="02020603050405020304" pitchFamily="18" charset="0"/>
              </a:rPr>
              <a:t>J2EE: Front-Controller</a:t>
            </a:r>
          </a:p>
          <a:p>
            <a:pPr>
              <a:defRPr/>
            </a:pPr>
            <a:r>
              <a:rPr lang="en-US" sz="2000" dirty="0" smtClean="0">
                <a:solidFill>
                  <a:srgbClr val="002060"/>
                </a:solidFill>
                <a:latin typeface="Times New Roman" panose="02020603050405020304" pitchFamily="18" charset="0"/>
                <a:cs typeface="Times New Roman" panose="02020603050405020304" pitchFamily="18" charset="0"/>
              </a:rPr>
              <a:t>JSP-Servlets programming</a:t>
            </a:r>
          </a:p>
          <a:p>
            <a:pPr>
              <a:defRPr/>
            </a:pPr>
            <a:r>
              <a:rPr lang="en-US" sz="2000" dirty="0" smtClean="0">
                <a:solidFill>
                  <a:srgbClr val="002060"/>
                </a:solidFill>
                <a:latin typeface="Times New Roman" panose="02020603050405020304" pitchFamily="18" charset="0"/>
                <a:cs typeface="Times New Roman" panose="02020603050405020304" pitchFamily="18" charset="0"/>
              </a:rPr>
              <a:t>Swing applications</a:t>
            </a:r>
          </a:p>
          <a:p>
            <a:pPr>
              <a:defRPr/>
            </a:pPr>
            <a:r>
              <a:rPr lang="en-US" sz="2000" dirty="0" smtClean="0">
                <a:solidFill>
                  <a:srgbClr val="002060"/>
                </a:solidFill>
                <a:latin typeface="Times New Roman" panose="02020603050405020304" pitchFamily="18" charset="0"/>
                <a:cs typeface="Times New Roman" panose="02020603050405020304" pitchFamily="18" charset="0"/>
              </a:rPr>
              <a:t>Spring Framework</a:t>
            </a:r>
          </a:p>
          <a:p>
            <a:pPr>
              <a:defRPr/>
            </a:pPr>
            <a:endParaRPr lang="en-US" sz="20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000" b="1" dirty="0" smtClean="0">
                <a:solidFill>
                  <a:srgbClr val="00B050"/>
                </a:solidFill>
                <a:latin typeface="Times New Roman" panose="02020603050405020304" pitchFamily="18" charset="0"/>
                <a:cs typeface="Times New Roman" panose="02020603050405020304" pitchFamily="18" charset="0"/>
              </a:rPr>
              <a:t>C# .NET: Page-Controller</a:t>
            </a:r>
          </a:p>
          <a:p>
            <a:pPr>
              <a:defRPr/>
            </a:pPr>
            <a:r>
              <a:rPr lang="en-US" sz="2000" dirty="0" smtClean="0">
                <a:solidFill>
                  <a:srgbClr val="002060"/>
                </a:solidFill>
                <a:latin typeface="Times New Roman" panose="02020603050405020304" pitchFamily="18" charset="0"/>
                <a:cs typeface="Times New Roman" panose="02020603050405020304" pitchFamily="18" charset="0"/>
              </a:rPr>
              <a:t>MVC (Model-View-Controller) applications</a:t>
            </a:r>
          </a:p>
          <a:p>
            <a:pPr>
              <a:defRPr/>
            </a:pPr>
            <a:r>
              <a:rPr lang="en-US" sz="2000" dirty="0" smtClean="0">
                <a:solidFill>
                  <a:srgbClr val="002060"/>
                </a:solidFill>
                <a:latin typeface="Times New Roman" panose="02020603050405020304" pitchFamily="18" charset="0"/>
                <a:cs typeface="Times New Roman" panose="02020603050405020304" pitchFamily="18" charset="0"/>
              </a:rPr>
              <a:t>Windows Forms applications</a:t>
            </a:r>
          </a:p>
          <a:p>
            <a:pPr>
              <a:defRPr/>
            </a:pPr>
            <a:r>
              <a:rPr lang="en-US" sz="2000" dirty="0" smtClean="0">
                <a:solidFill>
                  <a:srgbClr val="002060"/>
                </a:solidFill>
                <a:latin typeface="Times New Roman" panose="02020603050405020304" pitchFamily="18" charset="0"/>
                <a:cs typeface="Times New Roman" panose="02020603050405020304" pitchFamily="18" charset="0"/>
              </a:rPr>
              <a:t>Web Applications</a:t>
            </a:r>
          </a:p>
          <a:p>
            <a:pPr marL="0" indent="0">
              <a:buFont typeface="Wingdings" panose="05000000000000000000" pitchFamily="2" charset="2"/>
              <a:buNone/>
              <a:defRPr/>
            </a:pPr>
            <a:endParaRPr lang="en-US" sz="2000" b="1" dirty="0" smtClean="0">
              <a:solidFill>
                <a:srgbClr val="00B05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sz="20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8944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p:txBody>
          <a:bodyPr/>
          <a:lstStyle/>
          <a:p>
            <a:r>
              <a:rPr lang="en-US" sz="2400" smtClean="0"/>
              <a:t>The CRC stands for Class-Responsibility-Collaborator.</a:t>
            </a:r>
          </a:p>
          <a:p>
            <a:r>
              <a:rPr lang="en-US" sz="2400" smtClean="0"/>
              <a:t>It provides a simple method for identifying and organizing the classes that are applicable to the system or product requirement.</a:t>
            </a:r>
          </a:p>
          <a:p>
            <a:r>
              <a:rPr lang="en-US" sz="2400" smtClean="0"/>
              <a:t>Class is an object-oriented class name. It consists of information about sub classes and super class</a:t>
            </a:r>
          </a:p>
          <a:p>
            <a:r>
              <a:rPr lang="en-US" sz="2400" smtClean="0"/>
              <a:t>Responsibilities are the attributes and operations that are related to the class.</a:t>
            </a:r>
          </a:p>
          <a:p>
            <a:r>
              <a:rPr lang="en-US" sz="2400" smtClean="0"/>
              <a:t>Collaborations are identified and determined when a class can achieve each responsibility of it. If the class cannot identify itself, then it needs to interact with another class.</a:t>
            </a:r>
          </a:p>
          <a:p>
            <a:endParaRPr lang="en-US" sz="2400"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F75D11C7-1043-4D2F-9416-DCB2611FCAE5}" type="slidenum">
              <a:rPr lang="en-US" smtClean="0"/>
              <a:pPr>
                <a:defRPr/>
              </a:pPr>
              <a:t>39</a:t>
            </a:fld>
            <a:endParaRPr lang="en-US"/>
          </a:p>
        </p:txBody>
      </p:sp>
    </p:spTree>
    <p:extLst>
      <p:ext uri="{BB962C8B-B14F-4D97-AF65-F5344CB8AC3E}">
        <p14:creationId xmlns:p14="http://schemas.microsoft.com/office/powerpoint/2010/main" val="45779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4713" y="223838"/>
            <a:ext cx="1898650" cy="6064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r>
              <a:rPr lang="en-US" b="1" smtClean="0">
                <a:solidFill>
                  <a:srgbClr val="002060"/>
                </a:solidFill>
              </a:rPr>
              <a:t>Contents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E9A5A2-BBAE-42AB-85AC-04BA2EBD46C1}" type="slidenum">
              <a:rPr lang="en-US" sz="900" smtClean="0">
                <a:solidFill>
                  <a:schemeClr val="accent1"/>
                </a:solidFill>
              </a:rPr>
              <a:pPr/>
              <a:t>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8201" name="Text Box 36"/>
          <p:cNvSpPr txBox="1">
            <a:spLocks noChangeArrowheads="1"/>
          </p:cNvSpPr>
          <p:nvPr/>
        </p:nvSpPr>
        <p:spPr bwMode="auto">
          <a:xfrm>
            <a:off x="990600" y="993775"/>
            <a:ext cx="7812088" cy="581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800100" indent="-3429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nSpc>
                <a:spcPct val="150000"/>
              </a:lnSpc>
              <a:spcBef>
                <a:spcPct val="0"/>
              </a:spcBef>
              <a:buClrTx/>
              <a:buSzTx/>
              <a:buFont typeface="Helvetica" panose="020B0604020202020204" pitchFamily="34" charset="0"/>
              <a:buAutoNum type="arabicPeriod"/>
              <a:defRPr/>
            </a:pPr>
            <a:r>
              <a:rPr lang="en-US" sz="1800" dirty="0" smtClean="0">
                <a:solidFill>
                  <a:srgbClr val="002060"/>
                </a:solidFill>
                <a:latin typeface="Times New Roman" panose="02020603050405020304" pitchFamily="18" charset="0"/>
                <a:cs typeface="Times New Roman" panose="02020603050405020304" pitchFamily="18" charset="0"/>
              </a:rPr>
              <a:t>Requirement Analysis</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1.1 Objectives and Philosophy</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1.2 Analysis Rule of Thumb</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1.3 Domain Analysis</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1.4 Requirements modelling approach</a:t>
            </a:r>
          </a:p>
          <a:p>
            <a:pPr>
              <a:lnSpc>
                <a:spcPct val="150000"/>
              </a:lnSpc>
              <a:spcBef>
                <a:spcPct val="0"/>
              </a:spcBef>
              <a:buClrTx/>
              <a:buSzTx/>
              <a:buFont typeface="Helvetica" panose="020B0604020202020204" pitchFamily="34" charset="0"/>
              <a:buAutoNum type="arabicPeriod"/>
              <a:defRPr/>
            </a:pPr>
            <a:r>
              <a:rPr lang="en-US" sz="1800" dirty="0" smtClean="0">
                <a:solidFill>
                  <a:srgbClr val="002060"/>
                </a:solidFill>
                <a:latin typeface="Times New Roman" panose="02020603050405020304" pitchFamily="18" charset="0"/>
                <a:cs typeface="Times New Roman" panose="02020603050405020304" pitchFamily="18" charset="0"/>
              </a:rPr>
              <a:t>Scenario based Modelling</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2.1 Creating Preliminary use case</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2.2 Refining a preliminary use case</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2.3 Writing a Formal use case</a:t>
            </a:r>
          </a:p>
          <a:p>
            <a:pPr>
              <a:lnSpc>
                <a:spcPct val="150000"/>
              </a:lnSpc>
              <a:spcBef>
                <a:spcPct val="0"/>
              </a:spcBef>
              <a:buClrTx/>
              <a:buSzTx/>
              <a:buFont typeface="Helvetica" panose="020B0604020202020204" pitchFamily="34" charset="0"/>
              <a:buAutoNum type="arabicPeriod"/>
              <a:defRPr/>
            </a:pPr>
            <a:r>
              <a:rPr lang="en-US" sz="1800" dirty="0" smtClean="0">
                <a:solidFill>
                  <a:srgbClr val="002060"/>
                </a:solidFill>
                <a:latin typeface="Times New Roman" panose="02020603050405020304" pitchFamily="18" charset="0"/>
                <a:cs typeface="Times New Roman" panose="02020603050405020304" pitchFamily="18" charset="0"/>
              </a:rPr>
              <a:t>UML Models</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3.1 Developing activity Diagram</a:t>
            </a:r>
          </a:p>
          <a:p>
            <a:pPr marL="914400" lvl="2" indent="0">
              <a:lnSpc>
                <a:spcPct val="150000"/>
              </a:lnSpc>
              <a:spcBef>
                <a:spcPct val="0"/>
              </a:spcBef>
              <a:buClrTx/>
              <a:buSzTx/>
              <a:buFont typeface="Wingdings 3" panose="05040102010807070707" pitchFamily="18" charset="2"/>
              <a:buNone/>
              <a:defRPr/>
            </a:pPr>
            <a:r>
              <a:rPr lang="en-US" sz="1800" dirty="0" smtClean="0">
                <a:solidFill>
                  <a:srgbClr val="002060"/>
                </a:solidFill>
                <a:latin typeface="Times New Roman" panose="02020603050405020304" pitchFamily="18" charset="0"/>
                <a:cs typeface="Times New Roman" panose="02020603050405020304" pitchFamily="18" charset="0"/>
              </a:rPr>
              <a:t>3.2 Swim lane Diagram</a:t>
            </a:r>
          </a:p>
          <a:p>
            <a:pPr marL="0" indent="0">
              <a:lnSpc>
                <a:spcPct val="150000"/>
              </a:lnSpc>
              <a:spcBef>
                <a:spcPct val="0"/>
              </a:spcBef>
              <a:buClrTx/>
              <a:buSzTx/>
              <a:buFont typeface="Wingdings 3" panose="05040102010807070707" pitchFamily="18" charset="2"/>
              <a:buNone/>
              <a:defRPr/>
            </a:pPr>
            <a:r>
              <a:rPr lang="en-US" sz="1600" dirty="0" smtClean="0">
                <a:solidFill>
                  <a:srgbClr val="002060"/>
                </a:solidFill>
                <a:latin typeface="Times New Roman" panose="02020603050405020304" pitchFamily="18" charset="0"/>
                <a:cs typeface="Times New Roman" panose="02020603050405020304" pitchFamily="18" charset="0"/>
              </a:rPr>
              <a:t> </a:t>
            </a:r>
          </a:p>
          <a:p>
            <a:pPr>
              <a:lnSpc>
                <a:spcPct val="150000"/>
              </a:lnSpc>
              <a:spcBef>
                <a:spcPct val="0"/>
              </a:spcBef>
              <a:buClrTx/>
              <a:buSzTx/>
              <a:buFont typeface="Helvetica" panose="020B0604020202020204" pitchFamily="34" charset="0"/>
              <a:buAutoNum type="arabicPeriod"/>
              <a:defRPr/>
            </a:pPr>
            <a:endParaRPr lang="en-US" sz="1600" dirty="0" smtClean="0">
              <a:solidFill>
                <a:srgbClr val="002060"/>
              </a:solidFill>
              <a:latin typeface="Times New Roman" panose="02020603050405020304" pitchFamily="18" charset="0"/>
              <a:cs typeface="Times New Roman" panose="02020603050405020304" pitchFamily="18" charset="0"/>
            </a:endParaRPr>
          </a:p>
        </p:txBody>
      </p:sp>
      <p:pic>
        <p:nvPicPr>
          <p:cNvPr id="717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2540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1496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3913" y="587375"/>
            <a:ext cx="1677987"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Cards</a:t>
            </a:r>
            <a:endParaRPr lang="en-US" sz="3200" b="1" smtClean="0"/>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1FFADE-966A-4EE9-A2FC-30DB5B5C8DC9}" type="slidenum">
              <a:rPr lang="en-US" sz="900" smtClean="0">
                <a:solidFill>
                  <a:schemeClr val="accent1"/>
                </a:solidFill>
              </a:rPr>
              <a:pPr/>
              <a:t>40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27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4" name="Text Box 36"/>
          <p:cNvSpPr txBox="1">
            <a:spLocks noChangeArrowheads="1"/>
          </p:cNvSpPr>
          <p:nvPr/>
        </p:nvSpPr>
        <p:spPr bwMode="auto">
          <a:xfrm>
            <a:off x="1670050" y="1512888"/>
            <a:ext cx="71247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Wingdings" panose="05000000000000000000" pitchFamily="2" charset="2"/>
              <a:buNone/>
            </a:pPr>
            <a:r>
              <a:rPr lang="en-US" sz="2000">
                <a:solidFill>
                  <a:srgbClr val="002060"/>
                </a:solidFill>
                <a:latin typeface="Times New Roman" panose="02020603050405020304" pitchFamily="18" charset="0"/>
                <a:cs typeface="Times New Roman" panose="02020603050405020304" pitchFamily="18" charset="0"/>
              </a:rPr>
              <a:t>CRC (Class-Responsibility-Collaborator) modeling provides a mean for identifying and organizing the classes that are relevant to the system. </a:t>
            </a:r>
          </a:p>
          <a:p>
            <a:pPr algn="ctr">
              <a:spcBef>
                <a:spcPct val="20000"/>
              </a:spcBef>
              <a:buClr>
                <a:schemeClr val="folHlink"/>
              </a:buClr>
              <a:buSzPct val="75000"/>
              <a:buFont typeface="Wingdings" panose="05000000000000000000" pitchFamily="2" charset="2"/>
              <a:buNone/>
            </a:pPr>
            <a:r>
              <a:rPr lang="en-US" sz="2000" b="1">
                <a:solidFill>
                  <a:srgbClr val="002060"/>
                </a:solidFill>
                <a:latin typeface="Times New Roman" panose="02020603050405020304" pitchFamily="18" charset="0"/>
                <a:cs typeface="Times New Roman" panose="02020603050405020304" pitchFamily="18" charset="0"/>
              </a:rPr>
              <a:t>CRC Layout:</a:t>
            </a:r>
          </a:p>
        </p:txBody>
      </p:sp>
      <p:pic>
        <p:nvPicPr>
          <p:cNvPr id="72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2998788"/>
            <a:ext cx="6230938"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9225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103563" y="730250"/>
            <a:ext cx="2636837"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Cards - </a:t>
            </a:r>
            <a:r>
              <a:rPr lang="en-US" sz="2400" b="1" smtClean="0">
                <a:solidFill>
                  <a:srgbClr val="00B050"/>
                </a:solidFill>
              </a:rPr>
              <a:t>Class</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C854C0-F082-45DF-B4FC-669D7DE36CB8}" type="slidenum">
              <a:rPr lang="en-US" sz="900" smtClean="0">
                <a:solidFill>
                  <a:schemeClr val="accent1"/>
                </a:solidFill>
              </a:rPr>
              <a:pPr/>
              <a:t>41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47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271588" y="1957388"/>
            <a:ext cx="712470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buFont typeface="Wingdings" panose="05000000000000000000" pitchFamily="2" charset="2"/>
              <a:buNone/>
              <a:defRPr/>
            </a:pPr>
            <a:r>
              <a:rPr lang="en-US" sz="2000" dirty="0" smtClean="0">
                <a:solidFill>
                  <a:srgbClr val="002060"/>
                </a:solidFill>
                <a:latin typeface="Times New Roman" panose="02020603050405020304" pitchFamily="18" charset="0"/>
                <a:cs typeface="Times New Roman" panose="02020603050405020304" pitchFamily="18" charset="0"/>
              </a:rPr>
              <a:t>Class:</a:t>
            </a:r>
          </a:p>
          <a:p>
            <a:pPr>
              <a:defRPr/>
            </a:pPr>
            <a:r>
              <a:rPr lang="en-US" sz="2000" dirty="0" smtClean="0">
                <a:solidFill>
                  <a:srgbClr val="002060"/>
                </a:solidFill>
                <a:latin typeface="Times New Roman" panose="02020603050405020304" pitchFamily="18" charset="0"/>
                <a:cs typeface="Times New Roman" panose="02020603050405020304" pitchFamily="18" charset="0"/>
              </a:rPr>
              <a:t>Represents a type of object being modeled</a:t>
            </a:r>
          </a:p>
          <a:p>
            <a:pPr>
              <a:defRPr/>
            </a:pPr>
            <a:r>
              <a:rPr lang="en-US" sz="2000" dirty="0" smtClean="0">
                <a:solidFill>
                  <a:srgbClr val="002060"/>
                </a:solidFill>
                <a:latin typeface="Times New Roman" panose="02020603050405020304" pitchFamily="18" charset="0"/>
                <a:cs typeface="Times New Roman" panose="02020603050405020304" pitchFamily="18" charset="0"/>
              </a:rPr>
              <a:t>One card per class</a:t>
            </a:r>
          </a:p>
          <a:p>
            <a:pPr>
              <a:defRPr/>
            </a:pPr>
            <a:r>
              <a:rPr lang="en-US" sz="2000" dirty="0" smtClean="0">
                <a:solidFill>
                  <a:srgbClr val="002060"/>
                </a:solidFill>
                <a:latin typeface="Times New Roman" panose="02020603050405020304" pitchFamily="18" charset="0"/>
                <a:cs typeface="Times New Roman" panose="02020603050405020304" pitchFamily="18" charset="0"/>
              </a:rPr>
              <a:t>Can represent an entity class, boundary class or controller class</a:t>
            </a:r>
          </a:p>
        </p:txBody>
      </p:sp>
    </p:spTree>
    <p:extLst>
      <p:ext uri="{BB962C8B-B14F-4D97-AF65-F5344CB8AC3E}">
        <p14:creationId xmlns:p14="http://schemas.microsoft.com/office/powerpoint/2010/main" val="356293690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635250" y="557213"/>
            <a:ext cx="3798888"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Cards - </a:t>
            </a:r>
            <a:r>
              <a:rPr lang="en-US" sz="2400" b="1" smtClean="0">
                <a:solidFill>
                  <a:srgbClr val="00B050"/>
                </a:solidFill>
              </a:rPr>
              <a:t>Responsibility</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68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0A3995-70B9-4B3B-AAA6-E75C5C64C90F}" type="slidenum">
              <a:rPr lang="en-US" sz="900" smtClean="0">
                <a:solidFill>
                  <a:schemeClr val="accent1"/>
                </a:solidFill>
              </a:rPr>
              <a:pPr/>
              <a:t>42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680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Text Box 36"/>
          <p:cNvSpPr txBox="1">
            <a:spLocks noChangeArrowheads="1"/>
          </p:cNvSpPr>
          <p:nvPr/>
        </p:nvSpPr>
        <p:spPr bwMode="auto">
          <a:xfrm>
            <a:off x="971550" y="1771650"/>
            <a:ext cx="71247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System intelligence should be distributed across classes to best address the needs of the problem</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Each responsibility should be stated as generally as possible</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Information and the behavior related to it should reside within the same class</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Information about one thing should be localized with a single class, not distributed across multiple classes.</a:t>
            </a:r>
            <a:r>
              <a:rPr lang="en-US" sz="2000" b="1">
                <a:solidFill>
                  <a:srgbClr val="002060"/>
                </a:solidFill>
                <a:latin typeface="Times New Roman" panose="02020603050405020304" pitchFamily="18" charset="0"/>
                <a:cs typeface="Times New Roman" panose="02020603050405020304" pitchFamily="18" charset="0"/>
              </a:rPr>
              <a:t> </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Responsibilities should be shared among related classes, when appropriate. </a:t>
            </a:r>
          </a:p>
        </p:txBody>
      </p:sp>
    </p:spTree>
    <p:extLst>
      <p:ext uri="{BB962C8B-B14F-4D97-AF65-F5344CB8AC3E}">
        <p14:creationId xmlns:p14="http://schemas.microsoft.com/office/powerpoint/2010/main" val="255704984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463800" y="714375"/>
            <a:ext cx="3884613"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Cards - </a:t>
            </a:r>
            <a:r>
              <a:rPr lang="en-US" sz="2400" b="1" smtClean="0">
                <a:solidFill>
                  <a:srgbClr val="00B050"/>
                </a:solidFill>
              </a:rPr>
              <a:t>Collaborations</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88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9F7885-AF30-49FC-95C3-E0C529A8CEA4}" type="slidenum">
              <a:rPr lang="en-US" sz="900" smtClean="0">
                <a:solidFill>
                  <a:schemeClr val="accent1"/>
                </a:solidFill>
              </a:rPr>
              <a:pPr/>
              <a:t>43</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885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Text Box 36"/>
          <p:cNvSpPr txBox="1">
            <a:spLocks noChangeArrowheads="1"/>
          </p:cNvSpPr>
          <p:nvPr/>
        </p:nvSpPr>
        <p:spPr bwMode="auto">
          <a:xfrm>
            <a:off x="1371600" y="1749425"/>
            <a:ext cx="7124700"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Classes fulfill their responsibilities in one of two ways:</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 A class can use its own operations to manipulate its own attributes, thereby fulfilling a particular responsibility, or </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 a class can collaborate with other classes.</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Collaborations identify relationships between classes</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Collaborations are identified by determining whether a class can fulfill each responsibility itself</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Three different generic relationships between classes </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 the </a:t>
            </a:r>
            <a:r>
              <a:rPr lang="en-US" sz="1600" i="1">
                <a:solidFill>
                  <a:srgbClr val="002060"/>
                </a:solidFill>
                <a:latin typeface="Times New Roman" panose="02020603050405020304" pitchFamily="18" charset="0"/>
                <a:cs typeface="Times New Roman" panose="02020603050405020304" pitchFamily="18" charset="0"/>
              </a:rPr>
              <a:t>is-part-of </a:t>
            </a:r>
            <a:r>
              <a:rPr lang="en-US" sz="1600">
                <a:solidFill>
                  <a:srgbClr val="002060"/>
                </a:solidFill>
                <a:latin typeface="Times New Roman" panose="02020603050405020304" pitchFamily="18" charset="0"/>
                <a:cs typeface="Times New Roman" panose="02020603050405020304" pitchFamily="18" charset="0"/>
              </a:rPr>
              <a:t>relationship</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 the </a:t>
            </a:r>
            <a:r>
              <a:rPr lang="en-US" sz="1600" i="1">
                <a:solidFill>
                  <a:srgbClr val="002060"/>
                </a:solidFill>
                <a:latin typeface="Times New Roman" panose="02020603050405020304" pitchFamily="18" charset="0"/>
                <a:cs typeface="Times New Roman" panose="02020603050405020304" pitchFamily="18" charset="0"/>
              </a:rPr>
              <a:t>has-knowledge-of</a:t>
            </a:r>
            <a:r>
              <a:rPr lang="en-US" sz="1600">
                <a:solidFill>
                  <a:srgbClr val="002060"/>
                </a:solidFill>
                <a:latin typeface="Times New Roman" panose="02020603050405020304" pitchFamily="18" charset="0"/>
                <a:cs typeface="Times New Roman" panose="02020603050405020304" pitchFamily="18" charset="0"/>
              </a:rPr>
              <a:t> relationship</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 the </a:t>
            </a:r>
            <a:r>
              <a:rPr lang="en-US" sz="1600" i="1">
                <a:solidFill>
                  <a:srgbClr val="002060"/>
                </a:solidFill>
                <a:latin typeface="Times New Roman" panose="02020603050405020304" pitchFamily="18" charset="0"/>
                <a:cs typeface="Times New Roman" panose="02020603050405020304" pitchFamily="18" charset="0"/>
              </a:rPr>
              <a:t>depends-upon </a:t>
            </a:r>
            <a:r>
              <a:rPr lang="en-US" sz="1600">
                <a:solidFill>
                  <a:srgbClr val="002060"/>
                </a:solidFill>
                <a:latin typeface="Times New Roman" panose="02020603050405020304" pitchFamily="18" charset="0"/>
                <a:cs typeface="Times New Roman" panose="02020603050405020304" pitchFamily="18" charset="0"/>
              </a:rPr>
              <a:t>relationship</a:t>
            </a:r>
          </a:p>
        </p:txBody>
      </p:sp>
    </p:spTree>
    <p:extLst>
      <p:ext uri="{BB962C8B-B14F-4D97-AF65-F5344CB8AC3E}">
        <p14:creationId xmlns:p14="http://schemas.microsoft.com/office/powerpoint/2010/main" val="36965406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117850" y="463550"/>
            <a:ext cx="2592388"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 Session</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09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261A09-23D5-490D-A265-E9C7C3C5D261}" type="slidenum">
              <a:rPr lang="en-US" sz="900" smtClean="0">
                <a:solidFill>
                  <a:schemeClr val="accent1"/>
                </a:solidFill>
              </a:rPr>
              <a:pPr/>
              <a:t>44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090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6"/>
          <p:cNvSpPr txBox="1">
            <a:spLocks noChangeArrowheads="1"/>
          </p:cNvSpPr>
          <p:nvPr/>
        </p:nvSpPr>
        <p:spPr bwMode="auto">
          <a:xfrm>
            <a:off x="1371600" y="1420813"/>
            <a:ext cx="7124700" cy="371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buFont typeface="Wingdings" panose="05000000000000000000" pitchFamily="2" charset="2"/>
              <a:buNone/>
              <a:defRPr/>
            </a:pPr>
            <a:r>
              <a:rPr lang="en-US" sz="1800" b="1" dirty="0" smtClean="0">
                <a:solidFill>
                  <a:srgbClr val="002060"/>
                </a:solidFill>
                <a:latin typeface="Times New Roman" panose="02020603050405020304" pitchFamily="18" charset="0"/>
                <a:cs typeface="Times New Roman" panose="02020603050405020304" pitchFamily="18" charset="0"/>
              </a:rPr>
              <a:t>The general process:</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Start with a scenario (usually representing a normal course through a use case)</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Identify initial classes/objects and make cards for them (this is can often be done by picking out the nouns)</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Going through a scenario helps identify responsibilities of a chosen object</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Identify collaborations between objects that have been created</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Sometimes, we'll identify a collaboration with a new object type that doesn't have a card yet -- this helps discover new classes</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When new classes are created, walk through scenarios again to discover any new responsibilities and collaborators (it's an iterative process)</a:t>
            </a:r>
          </a:p>
          <a:p>
            <a:pPr algn="just">
              <a:defRPr/>
            </a:pPr>
            <a:r>
              <a:rPr lang="en-US" sz="1600" dirty="0" smtClean="0">
                <a:solidFill>
                  <a:srgbClr val="002060"/>
                </a:solidFill>
                <a:latin typeface="Times New Roman" panose="02020603050405020304" pitchFamily="18" charset="0"/>
                <a:cs typeface="Times New Roman" panose="02020603050405020304" pitchFamily="18" charset="0"/>
              </a:rPr>
              <a:t>More use cases/scenarios will yield more classes, responsibilities, and collaborators</a:t>
            </a:r>
          </a:p>
          <a:p>
            <a:pPr marL="0" indent="0" algn="just">
              <a:buFont typeface="Wingdings" panose="05000000000000000000" pitchFamily="2" charset="2"/>
              <a:buNone/>
              <a:defRPr/>
            </a:pP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2032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117850" y="574675"/>
            <a:ext cx="2592388"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2400" b="1" smtClean="0">
                <a:solidFill>
                  <a:srgbClr val="002060"/>
                </a:solidFill>
              </a:rPr>
              <a:t>CRC Card Session</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6FD3E8-32B7-484D-918D-CF70CA902497}" type="slidenum">
              <a:rPr lang="en-US" sz="900" smtClean="0">
                <a:solidFill>
                  <a:schemeClr val="accent1"/>
                </a:solidFill>
              </a:rPr>
              <a:pPr/>
              <a:t>45</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295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4" name="Text Box 36"/>
          <p:cNvSpPr txBox="1">
            <a:spLocks noChangeArrowheads="1"/>
          </p:cNvSpPr>
          <p:nvPr/>
        </p:nvSpPr>
        <p:spPr bwMode="auto">
          <a:xfrm>
            <a:off x="1066800" y="1455738"/>
            <a:ext cx="7124700" cy="417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None/>
            </a:pPr>
            <a:r>
              <a:rPr lang="en-US" sz="1600" b="1">
                <a:solidFill>
                  <a:srgbClr val="002060"/>
                </a:solidFill>
                <a:latin typeface="Times New Roman" panose="02020603050405020304" pitchFamily="18" charset="0"/>
                <a:cs typeface="Times New Roman" panose="02020603050405020304" pitchFamily="18" charset="0"/>
              </a:rPr>
              <a:t>Finding responsibilities</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Look for verbs in the scenario descriptions. These often tell us what an object </a:t>
            </a:r>
            <a:r>
              <a:rPr lang="en-US" sz="1600" i="1">
                <a:solidFill>
                  <a:srgbClr val="002060"/>
                </a:solidFill>
                <a:latin typeface="Times New Roman" panose="02020603050405020304" pitchFamily="18" charset="0"/>
                <a:cs typeface="Times New Roman" panose="02020603050405020304" pitchFamily="18" charset="0"/>
              </a:rPr>
              <a:t>does</a:t>
            </a:r>
            <a:endParaRPr lang="en-US" sz="1600">
              <a:solidFill>
                <a:srgbClr val="002060"/>
              </a:solidFill>
              <a:latin typeface="Times New Roman" panose="02020603050405020304" pitchFamily="18" charset="0"/>
              <a:cs typeface="Times New Roman" panose="02020603050405020304" pitchFamily="18" charset="0"/>
            </a:endParaRP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Also ask what the class </a:t>
            </a:r>
            <a:r>
              <a:rPr lang="en-US" sz="1600" i="1">
                <a:solidFill>
                  <a:srgbClr val="002060"/>
                </a:solidFill>
                <a:latin typeface="Times New Roman" panose="02020603050405020304" pitchFamily="18" charset="0"/>
                <a:cs typeface="Times New Roman" panose="02020603050405020304" pitchFamily="18" charset="0"/>
              </a:rPr>
              <a:t>knows</a:t>
            </a:r>
            <a:r>
              <a:rPr lang="en-US" sz="1600">
                <a:solidFill>
                  <a:srgbClr val="002060"/>
                </a:solidFill>
                <a:latin typeface="Times New Roman" panose="02020603050405020304" pitchFamily="18" charset="0"/>
                <a:cs typeface="Times New Roman" panose="02020603050405020304" pitchFamily="18" charset="0"/>
              </a:rPr>
              <a:t>. This tells us what an object needs to store. Sometimes a primary responsibility of a class is management of certain unique information</a:t>
            </a:r>
          </a:p>
          <a:p>
            <a:pPr algn="just">
              <a:spcBef>
                <a:spcPct val="20000"/>
              </a:spcBef>
              <a:buClr>
                <a:schemeClr val="folHlink"/>
              </a:buClr>
              <a:buSzPct val="75000"/>
              <a:buFont typeface="Wingdings" panose="05000000000000000000" pitchFamily="2" charset="2"/>
              <a:buNone/>
            </a:pPr>
            <a:r>
              <a:rPr lang="en-US" sz="1600" b="1">
                <a:solidFill>
                  <a:srgbClr val="002060"/>
                </a:solidFill>
                <a:latin typeface="Times New Roman" panose="02020603050405020304" pitchFamily="18" charset="0"/>
                <a:cs typeface="Times New Roman" panose="02020603050405020304" pitchFamily="18" charset="0"/>
              </a:rPr>
              <a:t>Finding collaborators</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If a class has a responsibility that required it to get, or modify, information it doesn't have on its own, it will need to collaborate with another class</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Most often, one class specifically initiates the collaboration</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Usually, the collaboration is a request for information or a request to do something</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The </a:t>
            </a:r>
            <a:r>
              <a:rPr lang="en-US" sz="1600" i="1">
                <a:solidFill>
                  <a:srgbClr val="002060"/>
                </a:solidFill>
                <a:latin typeface="Times New Roman" panose="02020603050405020304" pitchFamily="18" charset="0"/>
                <a:cs typeface="Times New Roman" panose="02020603050405020304" pitchFamily="18" charset="0"/>
              </a:rPr>
              <a:t>initiator's</a:t>
            </a:r>
            <a:r>
              <a:rPr lang="en-US" sz="1600">
                <a:solidFill>
                  <a:srgbClr val="002060"/>
                </a:solidFill>
                <a:latin typeface="Times New Roman" panose="02020603050405020304" pitchFamily="18" charset="0"/>
                <a:cs typeface="Times New Roman" panose="02020603050405020304" pitchFamily="18" charset="0"/>
              </a:rPr>
              <a:t> card should list the helper class as a collaborator</a:t>
            </a:r>
          </a:p>
          <a:p>
            <a:pPr lvl="1" algn="just">
              <a:spcBef>
                <a:spcPct val="200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In this case, the initiator class </a:t>
            </a:r>
            <a:r>
              <a:rPr lang="en-US" sz="1600" i="1">
                <a:solidFill>
                  <a:srgbClr val="002060"/>
                </a:solidFill>
                <a:latin typeface="Times New Roman" panose="02020603050405020304" pitchFamily="18" charset="0"/>
                <a:cs typeface="Times New Roman" panose="02020603050405020304" pitchFamily="18" charset="0"/>
              </a:rPr>
              <a:t>depends on</a:t>
            </a:r>
            <a:r>
              <a:rPr lang="en-US" sz="1600">
                <a:solidFill>
                  <a:srgbClr val="002060"/>
                </a:solidFill>
                <a:latin typeface="Times New Roman" panose="02020603050405020304" pitchFamily="18" charset="0"/>
                <a:cs typeface="Times New Roman" panose="02020603050405020304" pitchFamily="18" charset="0"/>
              </a:rPr>
              <a:t> the collaborator class to accomplish its tasks</a:t>
            </a:r>
          </a:p>
        </p:txBody>
      </p:sp>
    </p:spTree>
    <p:extLst>
      <p:ext uri="{BB962C8B-B14F-4D97-AF65-F5344CB8AC3E}">
        <p14:creationId xmlns:p14="http://schemas.microsoft.com/office/powerpoint/2010/main" val="24968153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304800"/>
            <a:ext cx="2286000" cy="762000"/>
          </a:xfrm>
        </p:spPr>
        <p:txBody>
          <a:bodyPr/>
          <a:lstStyle/>
          <a:p>
            <a:r>
              <a:rPr lang="en-US" b="1" smtClean="0">
                <a:solidFill>
                  <a:srgbClr val="002060"/>
                </a:solidFill>
              </a:rPr>
              <a:t>Contents</a:t>
            </a:r>
            <a:endParaRPr lang="en-US" smtClean="0"/>
          </a:p>
        </p:txBody>
      </p:sp>
      <p:sp>
        <p:nvSpPr>
          <p:cNvPr id="9219" name="Content Placeholder 2"/>
          <p:cNvSpPr>
            <a:spLocks noGrp="1"/>
          </p:cNvSpPr>
          <p:nvPr>
            <p:ph idx="1"/>
          </p:nvPr>
        </p:nvSpPr>
        <p:spPr>
          <a:xfrm>
            <a:off x="1027113" y="1066800"/>
            <a:ext cx="7391400" cy="4670425"/>
          </a:xfrm>
        </p:spPr>
        <p:txBody>
          <a:bodyPr/>
          <a:lstStyle/>
          <a:p>
            <a:pPr>
              <a:lnSpc>
                <a:spcPct val="150000"/>
              </a:lnSpc>
              <a:spcBef>
                <a:spcPct val="0"/>
              </a:spcBef>
              <a:buFont typeface="Wingdings 3" panose="05040102010807070707" pitchFamily="18" charset="2"/>
              <a:buAutoNum type="arabicPeriod" startAt="4"/>
            </a:pPr>
            <a:r>
              <a:rPr lang="en-US" smtClean="0">
                <a:solidFill>
                  <a:srgbClr val="002060"/>
                </a:solidFill>
                <a:ea typeface="ＭＳ Ｐゴシック" panose="020B0600070205080204" pitchFamily="34" charset="-128"/>
              </a:rPr>
              <a:t>Data Modelling concepts</a:t>
            </a:r>
          </a:p>
          <a:p>
            <a:pPr marL="457200" lvl="1" indent="0">
              <a:lnSpc>
                <a:spcPct val="150000"/>
              </a:lnSpc>
              <a:spcBef>
                <a:spcPct val="0"/>
              </a:spcBef>
              <a:buFont typeface="Wingdings 3" panose="05040102010807070707" pitchFamily="18" charset="2"/>
              <a:buNone/>
            </a:pPr>
            <a:r>
              <a:rPr lang="en-US" sz="1800" smtClean="0">
                <a:solidFill>
                  <a:srgbClr val="002060"/>
                </a:solidFill>
                <a:ea typeface="ＭＳ Ｐゴシック" panose="020B0600070205080204" pitchFamily="34" charset="-128"/>
              </a:rPr>
              <a:t>4.1 Data objects</a:t>
            </a:r>
          </a:p>
          <a:p>
            <a:pPr marL="457200" lvl="1" indent="0">
              <a:lnSpc>
                <a:spcPct val="150000"/>
              </a:lnSpc>
              <a:spcBef>
                <a:spcPct val="0"/>
              </a:spcBef>
              <a:buFont typeface="Wingdings 3" panose="05040102010807070707" pitchFamily="18" charset="2"/>
              <a:buNone/>
            </a:pPr>
            <a:r>
              <a:rPr lang="en-US" sz="1800" smtClean="0">
                <a:solidFill>
                  <a:srgbClr val="002060"/>
                </a:solidFill>
                <a:ea typeface="ＭＳ Ｐゴシック" panose="020B0600070205080204" pitchFamily="34" charset="-128"/>
              </a:rPr>
              <a:t>4.2 Data attributes</a:t>
            </a:r>
          </a:p>
          <a:p>
            <a:pPr marL="457200" lvl="1" indent="0">
              <a:lnSpc>
                <a:spcPct val="150000"/>
              </a:lnSpc>
              <a:spcBef>
                <a:spcPct val="0"/>
              </a:spcBef>
              <a:buFont typeface="Wingdings 3" panose="05040102010807070707" pitchFamily="18" charset="2"/>
              <a:buNone/>
            </a:pPr>
            <a:r>
              <a:rPr lang="en-US" sz="1800" smtClean="0">
                <a:solidFill>
                  <a:srgbClr val="002060"/>
                </a:solidFill>
                <a:ea typeface="ＭＳ Ｐゴシック" panose="020B0600070205080204" pitchFamily="34" charset="-128"/>
              </a:rPr>
              <a:t>4.3 Relationships</a:t>
            </a:r>
          </a:p>
          <a:p>
            <a:pPr marL="457200" lvl="1" indent="0">
              <a:lnSpc>
                <a:spcPct val="150000"/>
              </a:lnSpc>
              <a:spcBef>
                <a:spcPct val="0"/>
              </a:spcBef>
              <a:buFont typeface="Wingdings 3" panose="05040102010807070707" pitchFamily="18" charset="2"/>
              <a:buNone/>
            </a:pPr>
            <a:endParaRPr lang="en-US" sz="1800" smtClean="0">
              <a:solidFill>
                <a:srgbClr val="002060"/>
              </a:solidFill>
              <a:ea typeface="ＭＳ Ｐゴシック" panose="020B0600070205080204" pitchFamily="34" charset="-128"/>
            </a:endParaRPr>
          </a:p>
          <a:p>
            <a:pPr>
              <a:lnSpc>
                <a:spcPct val="150000"/>
              </a:lnSpc>
              <a:spcBef>
                <a:spcPct val="0"/>
              </a:spcBef>
              <a:buFont typeface="Wingdings 3" panose="05040102010807070707" pitchFamily="18" charset="2"/>
              <a:buAutoNum type="arabicPeriod" startAt="4"/>
            </a:pPr>
            <a:r>
              <a:rPr lang="en-US" smtClean="0">
                <a:solidFill>
                  <a:srgbClr val="002060"/>
                </a:solidFill>
              </a:rPr>
              <a:t>Class- Based Modelling</a:t>
            </a:r>
          </a:p>
          <a:p>
            <a:pPr marL="457200" lvl="1" indent="0">
              <a:lnSpc>
                <a:spcPct val="150000"/>
              </a:lnSpc>
              <a:spcBef>
                <a:spcPct val="0"/>
              </a:spcBef>
              <a:buFont typeface="Wingdings 3" panose="05040102010807070707" pitchFamily="18" charset="2"/>
              <a:buNone/>
            </a:pPr>
            <a:r>
              <a:rPr lang="en-US" sz="1800" smtClean="0">
                <a:solidFill>
                  <a:srgbClr val="002060"/>
                </a:solidFill>
              </a:rPr>
              <a:t>5.1 Identifying Analysis classes</a:t>
            </a:r>
          </a:p>
          <a:p>
            <a:pPr marL="457200" lvl="1" indent="0">
              <a:lnSpc>
                <a:spcPct val="150000"/>
              </a:lnSpc>
              <a:spcBef>
                <a:spcPct val="0"/>
              </a:spcBef>
              <a:buFont typeface="Wingdings 3" panose="05040102010807070707" pitchFamily="18" charset="2"/>
              <a:buNone/>
            </a:pPr>
            <a:r>
              <a:rPr lang="en-US" sz="1800" smtClean="0">
                <a:solidFill>
                  <a:srgbClr val="002060"/>
                </a:solidFill>
              </a:rPr>
              <a:t>5.2 Specifying attributes</a:t>
            </a:r>
          </a:p>
          <a:p>
            <a:pPr marL="457200" lvl="1" indent="0">
              <a:lnSpc>
                <a:spcPct val="150000"/>
              </a:lnSpc>
              <a:spcBef>
                <a:spcPct val="0"/>
              </a:spcBef>
              <a:buFont typeface="Wingdings 3" panose="05040102010807070707" pitchFamily="18" charset="2"/>
              <a:buNone/>
            </a:pPr>
            <a:r>
              <a:rPr lang="en-US" sz="1800" smtClean="0">
                <a:solidFill>
                  <a:srgbClr val="002060"/>
                </a:solidFill>
              </a:rPr>
              <a:t>5.3 Defining operations</a:t>
            </a:r>
          </a:p>
          <a:p>
            <a:pPr marL="457200" lvl="1" indent="0">
              <a:lnSpc>
                <a:spcPct val="150000"/>
              </a:lnSpc>
              <a:spcBef>
                <a:spcPct val="0"/>
              </a:spcBef>
              <a:buFont typeface="Wingdings 3" panose="05040102010807070707" pitchFamily="18" charset="2"/>
              <a:buNone/>
            </a:pPr>
            <a:r>
              <a:rPr lang="en-US" sz="1800" smtClean="0">
                <a:solidFill>
                  <a:srgbClr val="002060"/>
                </a:solidFill>
              </a:rPr>
              <a:t>5.4 CRC Modelling</a:t>
            </a:r>
          </a:p>
          <a:p>
            <a:pPr marL="457200" lvl="1" indent="0">
              <a:lnSpc>
                <a:spcPct val="150000"/>
              </a:lnSpc>
              <a:spcBef>
                <a:spcPct val="0"/>
              </a:spcBef>
              <a:buFont typeface="Wingdings 3" panose="05040102010807070707" pitchFamily="18" charset="2"/>
              <a:buNone/>
            </a:pPr>
            <a:r>
              <a:rPr lang="en-US" sz="1800" smtClean="0">
                <a:solidFill>
                  <a:srgbClr val="002060"/>
                </a:solidFill>
              </a:rPr>
              <a:t>5.5 Associations and dependencies</a:t>
            </a:r>
          </a:p>
          <a:p>
            <a:pPr marL="457200" lvl="1" indent="0">
              <a:lnSpc>
                <a:spcPct val="150000"/>
              </a:lnSpc>
              <a:spcBef>
                <a:spcPct val="0"/>
              </a:spcBef>
              <a:buFont typeface="Wingdings 3" panose="05040102010807070707" pitchFamily="18" charset="2"/>
              <a:buNone/>
            </a:pPr>
            <a:r>
              <a:rPr lang="en-US" sz="1800" smtClean="0">
                <a:solidFill>
                  <a:srgbClr val="002060"/>
                </a:solidFill>
              </a:rPr>
              <a:t>5.6 Analysis and packages</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92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7E608C-79EF-4663-A679-EE7AAE4E4655}" type="slidenum">
              <a:rPr lang="en-US" sz="900" smtClean="0">
                <a:solidFill>
                  <a:schemeClr val="accent1"/>
                </a:solidFill>
              </a:rPr>
              <a:pPr/>
              <a:t>5</a:t>
            </a:fld>
            <a:endParaRPr lang="en-US" sz="900" smtClean="0">
              <a:solidFill>
                <a:schemeClr val="accent1"/>
              </a:solidFill>
            </a:endParaRPr>
          </a:p>
        </p:txBody>
      </p:sp>
      <p:pic>
        <p:nvPicPr>
          <p:cNvPr id="922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30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2125" y="512763"/>
            <a:ext cx="605313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 What is Requirement Analysis?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30650E-EF40-4580-9F7A-61467790D31E}" type="slidenum">
              <a:rPr lang="en-US" sz="900" smtClean="0">
                <a:solidFill>
                  <a:schemeClr val="accent1"/>
                </a:solidFill>
              </a:rPr>
              <a:pPr/>
              <a:t>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0249" name="Text Box 36"/>
          <p:cNvSpPr txBox="1">
            <a:spLocks noChangeArrowheads="1"/>
          </p:cNvSpPr>
          <p:nvPr/>
        </p:nvSpPr>
        <p:spPr bwMode="auto">
          <a:xfrm>
            <a:off x="1196975" y="1417638"/>
            <a:ext cx="71247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ts val="3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Requirements analysis </a:t>
            </a:r>
          </a:p>
          <a:p>
            <a:pPr lvl="1" algn="just">
              <a:spcBef>
                <a:spcPts val="3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specifies software’s operational characteristics</a:t>
            </a:r>
          </a:p>
          <a:p>
            <a:pPr lvl="1" algn="just">
              <a:spcBef>
                <a:spcPts val="3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indicates software's interface with other system elements </a:t>
            </a:r>
          </a:p>
          <a:p>
            <a:pPr lvl="1" algn="just">
              <a:spcBef>
                <a:spcPts val="3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establishes constraints that software must meet</a:t>
            </a:r>
          </a:p>
          <a:p>
            <a:pPr algn="just">
              <a:spcBef>
                <a:spcPts val="3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Requirements analysis allows the software engineer (called an </a:t>
            </a:r>
            <a:r>
              <a:rPr lang="en-US" sz="2000" i="1">
                <a:solidFill>
                  <a:srgbClr val="FF0000"/>
                </a:solidFill>
                <a:latin typeface="Times New Roman" panose="02020603050405020304" pitchFamily="18" charset="0"/>
                <a:cs typeface="Times New Roman" panose="02020603050405020304" pitchFamily="18" charset="0"/>
              </a:rPr>
              <a:t>analyst</a:t>
            </a:r>
            <a:r>
              <a:rPr lang="en-US" sz="2000">
                <a:solidFill>
                  <a:srgbClr val="002060"/>
                </a:solidFill>
                <a:latin typeface="Times New Roman" panose="02020603050405020304" pitchFamily="18" charset="0"/>
                <a:cs typeface="Times New Roman" panose="02020603050405020304" pitchFamily="18" charset="0"/>
              </a:rPr>
              <a:t> or </a:t>
            </a:r>
            <a:r>
              <a:rPr lang="en-US" sz="2000" i="1">
                <a:solidFill>
                  <a:srgbClr val="FF0000"/>
                </a:solidFill>
                <a:latin typeface="Times New Roman" panose="02020603050405020304" pitchFamily="18" charset="0"/>
                <a:cs typeface="Times New Roman" panose="02020603050405020304" pitchFamily="18" charset="0"/>
              </a:rPr>
              <a:t>modeler</a:t>
            </a:r>
            <a:r>
              <a:rPr lang="en-US" sz="2000">
                <a:solidFill>
                  <a:srgbClr val="002060"/>
                </a:solidFill>
                <a:latin typeface="Times New Roman" panose="02020603050405020304" pitchFamily="18" charset="0"/>
                <a:cs typeface="Times New Roman" panose="02020603050405020304" pitchFamily="18" charset="0"/>
              </a:rPr>
              <a:t> in this role) to:</a:t>
            </a:r>
          </a:p>
          <a:p>
            <a:pPr lvl="1" algn="just">
              <a:spcBef>
                <a:spcPts val="3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elaborate on basic requirements established during earlier requirement engineering tasks</a:t>
            </a:r>
          </a:p>
          <a:p>
            <a:pPr lvl="1" algn="just">
              <a:spcBef>
                <a:spcPts val="3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build models that depict user scenarios, functional activities, problem classes and their relationships, system and class behavior, and the flow of data as it is transformed. </a:t>
            </a:r>
          </a:p>
        </p:txBody>
      </p:sp>
      <p:pic>
        <p:nvPicPr>
          <p:cNvPr id="1025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66719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42925" y="442913"/>
            <a:ext cx="58674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Requirement Analysis - A Bridge</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F1795A-117E-47B0-B949-6F49A469F9E1}" type="slidenum">
              <a:rPr lang="en-US" sz="900" smtClean="0">
                <a:solidFill>
                  <a:schemeClr val="accent1"/>
                </a:solidFill>
              </a:rPr>
              <a:pPr/>
              <a:t>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22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50" y="1636713"/>
            <a:ext cx="47879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49559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b="1" smtClean="0">
                <a:solidFill>
                  <a:srgbClr val="002060"/>
                </a:solidFill>
              </a:rPr>
              <a:t>1.1</a:t>
            </a:r>
            <a:r>
              <a:rPr lang="en-US" smtClean="0"/>
              <a:t> </a:t>
            </a:r>
            <a:r>
              <a:rPr lang="en-US" b="1" smtClean="0">
                <a:solidFill>
                  <a:srgbClr val="002060"/>
                </a:solidFill>
              </a:rPr>
              <a:t>Objectives and philosophy</a:t>
            </a:r>
          </a:p>
        </p:txBody>
      </p:sp>
      <p:sp>
        <p:nvSpPr>
          <p:cNvPr id="14339" name="Content Placeholder 2"/>
          <p:cNvSpPr>
            <a:spLocks noGrp="1"/>
          </p:cNvSpPr>
          <p:nvPr>
            <p:ph idx="1"/>
          </p:nvPr>
        </p:nvSpPr>
        <p:spPr>
          <a:xfrm>
            <a:off x="628650" y="2438400"/>
            <a:ext cx="7886700" cy="3738563"/>
          </a:xfrm>
        </p:spPr>
        <p:txBody>
          <a:bodyPr/>
          <a:lstStyle/>
          <a:p>
            <a:pPr algn="just">
              <a:buClr>
                <a:schemeClr val="folHlink"/>
              </a:buClr>
              <a:buSzPct val="75000"/>
              <a:buFont typeface="Wingdings" panose="05000000000000000000" pitchFamily="2" charset="2"/>
              <a:buChar char="n"/>
            </a:pPr>
            <a:r>
              <a:rPr lang="en-US" sz="2600" smtClean="0">
                <a:solidFill>
                  <a:srgbClr val="002060"/>
                </a:solidFill>
                <a:ea typeface="ＭＳ Ｐゴシック" panose="020B0600070205080204" pitchFamily="34" charset="-128"/>
              </a:rPr>
              <a:t>To describe what the customer requires</a:t>
            </a:r>
          </a:p>
          <a:p>
            <a:pPr algn="just">
              <a:buClr>
                <a:schemeClr val="folHlink"/>
              </a:buClr>
              <a:buSzPct val="75000"/>
              <a:buFont typeface="Wingdings" panose="05000000000000000000" pitchFamily="2" charset="2"/>
              <a:buChar char="n"/>
            </a:pPr>
            <a:r>
              <a:rPr lang="en-US" sz="2600" smtClean="0">
                <a:solidFill>
                  <a:srgbClr val="002060"/>
                </a:solidFill>
                <a:ea typeface="ＭＳ Ｐゴシック" panose="020B0600070205080204" pitchFamily="34" charset="-128"/>
              </a:rPr>
              <a:t>To establish a basis for the creation of a software design</a:t>
            </a:r>
          </a:p>
          <a:p>
            <a:pPr algn="just">
              <a:buClr>
                <a:schemeClr val="folHlink"/>
              </a:buClr>
              <a:buSzPct val="75000"/>
              <a:buFont typeface="Wingdings" panose="05000000000000000000" pitchFamily="2" charset="2"/>
              <a:buChar char="n"/>
            </a:pPr>
            <a:r>
              <a:rPr lang="en-US" sz="2600" smtClean="0">
                <a:solidFill>
                  <a:srgbClr val="002060"/>
                </a:solidFill>
                <a:ea typeface="ＭＳ Ｐゴシック" panose="020B0600070205080204" pitchFamily="34" charset="-128"/>
              </a:rPr>
              <a:t>To define a set of requirements that can be validated once the software is built.</a:t>
            </a:r>
          </a:p>
          <a:p>
            <a:endParaRPr lang="en-US"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E09DBB38-A7A3-4B1E-A297-0B633C5D14F5}" type="slidenum">
              <a:rPr lang="en-US" smtClean="0"/>
              <a:pPr>
                <a:defRPr/>
              </a:pPr>
              <a:t>8</a:t>
            </a:fld>
            <a:endParaRPr lang="en-US"/>
          </a:p>
        </p:txBody>
      </p:sp>
      <p:pic>
        <p:nvPicPr>
          <p:cNvPr id="1434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807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25463" y="584200"/>
            <a:ext cx="35623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1.2 Rules of Thumb</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3B496B3-BAD5-4489-8C56-D06CF057D966}" type="slidenum">
              <a:rPr lang="en-US" sz="900" smtClean="0">
                <a:solidFill>
                  <a:schemeClr val="accent1"/>
                </a:solidFill>
              </a:rPr>
              <a:pPr/>
              <a:t>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536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36"/>
          <p:cNvSpPr txBox="1">
            <a:spLocks noChangeArrowheads="1"/>
          </p:cNvSpPr>
          <p:nvPr/>
        </p:nvSpPr>
        <p:spPr bwMode="auto">
          <a:xfrm>
            <a:off x="525463" y="1447800"/>
            <a:ext cx="8269287"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The model should </a:t>
            </a:r>
            <a:r>
              <a:rPr lang="en-US">
                <a:solidFill>
                  <a:srgbClr val="FF0000"/>
                </a:solidFill>
                <a:latin typeface="Times New Roman" panose="02020603050405020304" pitchFamily="18" charset="0"/>
                <a:cs typeface="Times New Roman" panose="02020603050405020304" pitchFamily="18" charset="0"/>
              </a:rPr>
              <a:t>focus on requirements </a:t>
            </a:r>
            <a:r>
              <a:rPr lang="en-US">
                <a:solidFill>
                  <a:srgbClr val="002060"/>
                </a:solidFill>
                <a:latin typeface="Times New Roman" panose="02020603050405020304" pitchFamily="18" charset="0"/>
                <a:cs typeface="Times New Roman" panose="02020603050405020304" pitchFamily="18" charset="0"/>
              </a:rPr>
              <a:t>that are visible within the problem or business domain. The </a:t>
            </a:r>
            <a:r>
              <a:rPr lang="en-US">
                <a:solidFill>
                  <a:srgbClr val="FF0000"/>
                </a:solidFill>
                <a:latin typeface="Times New Roman" panose="02020603050405020304" pitchFamily="18" charset="0"/>
                <a:cs typeface="Times New Roman" panose="02020603050405020304" pitchFamily="18" charset="0"/>
              </a:rPr>
              <a:t>level of abstraction should be relatively high. </a:t>
            </a:r>
            <a:endParaRPr 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Each element of the analysis model should add to an overall understanding of software requirements and </a:t>
            </a:r>
            <a:r>
              <a:rPr lang="en-US">
                <a:solidFill>
                  <a:srgbClr val="FF0000"/>
                </a:solidFill>
                <a:latin typeface="Times New Roman" panose="02020603050405020304" pitchFamily="18" charset="0"/>
                <a:cs typeface="Times New Roman" panose="02020603050405020304" pitchFamily="18" charset="0"/>
              </a:rPr>
              <a:t>provide insight into the information domain, function and behavior of the system.</a:t>
            </a:r>
          </a:p>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Delay consideration of </a:t>
            </a:r>
            <a:r>
              <a:rPr lang="en-US">
                <a:solidFill>
                  <a:srgbClr val="FF0000"/>
                </a:solidFill>
                <a:latin typeface="Times New Roman" panose="02020603050405020304" pitchFamily="18" charset="0"/>
                <a:cs typeface="Times New Roman" panose="02020603050405020304" pitchFamily="18" charset="0"/>
              </a:rPr>
              <a:t>infrastructure and other non-functional models until design. </a:t>
            </a:r>
          </a:p>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Minimize </a:t>
            </a:r>
            <a:r>
              <a:rPr lang="en-US">
                <a:solidFill>
                  <a:srgbClr val="FF0000"/>
                </a:solidFill>
                <a:latin typeface="Times New Roman" panose="02020603050405020304" pitchFamily="18" charset="0"/>
                <a:cs typeface="Times New Roman" panose="02020603050405020304" pitchFamily="18" charset="0"/>
              </a:rPr>
              <a:t>coupling throughout the system</a:t>
            </a:r>
            <a:r>
              <a:rPr lang="en-US">
                <a:solidFill>
                  <a:srgbClr val="002060"/>
                </a:solidFill>
                <a:latin typeface="Times New Roman" panose="02020603050405020304" pitchFamily="18" charset="0"/>
                <a:cs typeface="Times New Roman" panose="02020603050405020304" pitchFamily="18" charset="0"/>
              </a:rPr>
              <a:t>. </a:t>
            </a:r>
          </a:p>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Be certain that the analysis model </a:t>
            </a:r>
            <a:r>
              <a:rPr lang="en-US">
                <a:solidFill>
                  <a:srgbClr val="FF0000"/>
                </a:solidFill>
                <a:latin typeface="Times New Roman" panose="02020603050405020304" pitchFamily="18" charset="0"/>
                <a:cs typeface="Times New Roman" panose="02020603050405020304" pitchFamily="18" charset="0"/>
              </a:rPr>
              <a:t>provides value to all stakeholders. </a:t>
            </a:r>
          </a:p>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Keep the model as </a:t>
            </a:r>
            <a:r>
              <a:rPr lang="en-US">
                <a:solidFill>
                  <a:srgbClr val="FF0000"/>
                </a:solidFill>
                <a:latin typeface="Times New Roman" panose="02020603050405020304" pitchFamily="18" charset="0"/>
                <a:cs typeface="Times New Roman" panose="02020603050405020304" pitchFamily="18" charset="0"/>
              </a:rPr>
              <a:t>simple</a:t>
            </a:r>
            <a:r>
              <a:rPr lang="en-US">
                <a:solidFill>
                  <a:srgbClr val="002060"/>
                </a:solidFill>
                <a:latin typeface="Times New Roman" panose="02020603050405020304" pitchFamily="18" charset="0"/>
                <a:cs typeface="Times New Roman" panose="02020603050405020304" pitchFamily="18" charset="0"/>
              </a:rPr>
              <a:t> as it can be. </a:t>
            </a:r>
          </a:p>
        </p:txBody>
      </p:sp>
    </p:spTree>
    <p:extLst>
      <p:ext uri="{BB962C8B-B14F-4D97-AF65-F5344CB8AC3E}">
        <p14:creationId xmlns:p14="http://schemas.microsoft.com/office/powerpoint/2010/main" val="53623687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8FB562-2861-4CB6-9AF8-4907075B7125}"/>
</file>

<file path=customXml/itemProps2.xml><?xml version="1.0" encoding="utf-8"?>
<ds:datastoreItem xmlns:ds="http://schemas.openxmlformats.org/officeDocument/2006/customXml" ds:itemID="{01F42311-A9EC-4CA6-A89B-6315C63C85F5}"/>
</file>

<file path=customXml/itemProps3.xml><?xml version="1.0" encoding="utf-8"?>
<ds:datastoreItem xmlns:ds="http://schemas.openxmlformats.org/officeDocument/2006/customXml" ds:itemID="{CF2038AD-6167-495D-9B5F-733A5AB32971}"/>
</file>

<file path=docProps/app.xml><?xml version="1.0" encoding="utf-8"?>
<Properties xmlns="http://schemas.openxmlformats.org/officeDocument/2006/extended-properties" xmlns:vt="http://schemas.openxmlformats.org/officeDocument/2006/docPropsVTypes">
  <Template>Theme1</Template>
  <TotalTime>1609</TotalTime>
  <Words>2421</Words>
  <Application>Microsoft Office PowerPoint</Application>
  <PresentationFormat>On-screen Show (4:3)</PresentationFormat>
  <Paragraphs>401</Paragraphs>
  <Slides>45</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ＭＳ Ｐゴシック</vt:lpstr>
      <vt:lpstr>Algerian</vt:lpstr>
      <vt:lpstr>Arial</vt:lpstr>
      <vt:lpstr>Calibri</vt:lpstr>
      <vt:lpstr>Cambria</vt:lpstr>
      <vt:lpstr>Helvetica</vt:lpstr>
      <vt:lpstr>Palatino</vt:lpstr>
      <vt:lpstr>Symbol</vt:lpstr>
      <vt:lpstr>Times New Roman</vt:lpstr>
      <vt:lpstr>Wingdings</vt:lpstr>
      <vt:lpstr>Wingdings 3</vt:lpstr>
      <vt:lpstr>Theme1</vt:lpstr>
      <vt:lpstr>SOFTWARE ENGINEERING AND PROJECT MANAGEMENT  (CSE 227)</vt:lpstr>
      <vt:lpstr> Requirement Analysis Data Modelling Class Modelling</vt:lpstr>
      <vt:lpstr>Module 2: Software Requirements and Design (9 hrs.) – Comprehension level</vt:lpstr>
      <vt:lpstr>Contents</vt:lpstr>
      <vt:lpstr>Contents</vt:lpstr>
      <vt:lpstr>1. What is Requirement Analysis?</vt:lpstr>
      <vt:lpstr>Requirement Analysis - A Bridge</vt:lpstr>
      <vt:lpstr>1.1 Objectives and philosophy</vt:lpstr>
      <vt:lpstr>1.2 Rules of Thumb</vt:lpstr>
      <vt:lpstr>1.3 Domain Analysis</vt:lpstr>
      <vt:lpstr>Domain Analysis</vt:lpstr>
      <vt:lpstr>I/O for Domain Analysis</vt:lpstr>
      <vt:lpstr>Elements of Requirement Analysis</vt:lpstr>
      <vt:lpstr>2. Scenario-Based Models </vt:lpstr>
      <vt:lpstr>Scenario-Based Models</vt:lpstr>
      <vt:lpstr>3. UML Models that supplement the Use Case</vt:lpstr>
      <vt:lpstr>Activity Diagram</vt:lpstr>
      <vt:lpstr>Swimlane Diagram</vt:lpstr>
      <vt:lpstr>4. Data Modeling</vt:lpstr>
      <vt:lpstr>What is a Data Object</vt:lpstr>
      <vt:lpstr>Data Object and Attributes</vt:lpstr>
      <vt:lpstr>Data Relationships</vt:lpstr>
      <vt:lpstr>ERD</vt:lpstr>
      <vt:lpstr>ERD Notation</vt:lpstr>
      <vt:lpstr>Building an ERD</vt:lpstr>
      <vt:lpstr>ERD – Example </vt:lpstr>
      <vt:lpstr>Class-Based Modeling</vt:lpstr>
      <vt:lpstr>Class-Based Modeling</vt:lpstr>
      <vt:lpstr>5. Class-Based Modeling</vt:lpstr>
      <vt:lpstr>PowerPoint Presentation</vt:lpstr>
      <vt:lpstr>PowerPoint Presentation</vt:lpstr>
      <vt:lpstr>Identifying Analysis Classes</vt:lpstr>
      <vt:lpstr>Natural Language Analysis method</vt:lpstr>
      <vt:lpstr>Natural Language Analysis method</vt:lpstr>
      <vt:lpstr>Entity Class</vt:lpstr>
      <vt:lpstr>Boundary Class</vt:lpstr>
      <vt:lpstr>Finding Controller Class</vt:lpstr>
      <vt:lpstr>Natural Language Analysis method Applicability</vt:lpstr>
      <vt:lpstr>PowerPoint Presentation</vt:lpstr>
      <vt:lpstr>CRC Cards</vt:lpstr>
      <vt:lpstr>CRC Cards - Class</vt:lpstr>
      <vt:lpstr>CRC Cards - Responsibility</vt:lpstr>
      <vt:lpstr>CRC Cards - Collaborations</vt:lpstr>
      <vt:lpstr>CRC Card Session</vt:lpstr>
      <vt:lpstr>CRC Card Session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Pravinth Raja-Asst. Prof-CSE</cp:lastModifiedBy>
  <cp:revision>107</cp:revision>
  <dcterms:created xsi:type="dcterms:W3CDTF">2016-07-09T03:52:32Z</dcterms:created>
  <dcterms:modified xsi:type="dcterms:W3CDTF">2021-09-12T04:20:36Z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