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41.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0.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29.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2.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notesSlides/notesSlide16.xml" ContentType="application/vnd.openxmlformats-officedocument.presentationml.notesSlide+xml"/>
  <Override PartName="/ppt/notesSlides/notesSlide13.xml" ContentType="application/vnd.openxmlformats-officedocument.presentationml.notesSlide+xml"/>
  <Override PartName="/ppt/notesSlides/notesSlide18.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25.xml" ContentType="application/vnd.openxmlformats-officedocument.presentationml.notesSlide+xml"/>
  <Override PartName="/ppt/notesSlides/notesSlide17.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4.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332" r:id="rId2"/>
    <p:sldId id="333" r:id="rId3"/>
    <p:sldId id="334" r:id="rId4"/>
    <p:sldId id="335" r:id="rId5"/>
    <p:sldId id="336" r:id="rId6"/>
    <p:sldId id="337" r:id="rId7"/>
    <p:sldId id="338" r:id="rId8"/>
    <p:sldId id="339" r:id="rId9"/>
    <p:sldId id="340" r:id="rId10"/>
    <p:sldId id="341" r:id="rId11"/>
    <p:sldId id="342" r:id="rId12"/>
    <p:sldId id="343" r:id="rId13"/>
    <p:sldId id="344" r:id="rId14"/>
    <p:sldId id="345" r:id="rId15"/>
    <p:sldId id="346" r:id="rId16"/>
    <p:sldId id="347" r:id="rId17"/>
    <p:sldId id="348" r:id="rId18"/>
    <p:sldId id="349" r:id="rId19"/>
    <p:sldId id="350" r:id="rId20"/>
    <p:sldId id="351" r:id="rId21"/>
    <p:sldId id="352" r:id="rId22"/>
    <p:sldId id="353" r:id="rId23"/>
    <p:sldId id="354" r:id="rId24"/>
    <p:sldId id="355" r:id="rId25"/>
    <p:sldId id="356" r:id="rId26"/>
    <p:sldId id="357" r:id="rId27"/>
    <p:sldId id="358" r:id="rId28"/>
    <p:sldId id="359" r:id="rId29"/>
    <p:sldId id="360" r:id="rId30"/>
    <p:sldId id="361" r:id="rId31"/>
    <p:sldId id="362" r:id="rId32"/>
    <p:sldId id="363" r:id="rId33"/>
    <p:sldId id="364" r:id="rId34"/>
    <p:sldId id="365" r:id="rId35"/>
    <p:sldId id="366" r:id="rId36"/>
    <p:sldId id="367" r:id="rId37"/>
    <p:sldId id="368" r:id="rId38"/>
    <p:sldId id="369" r:id="rId39"/>
    <p:sldId id="370" r:id="rId40"/>
    <p:sldId id="371" r:id="rId41"/>
    <p:sldId id="372"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1410"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50"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numCol="1"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numCol="1" rtlCol="0"/>
          <a:lstStyle>
            <a:lvl1pPr algn="r">
              <a:defRPr sz="1200"/>
            </a:lvl1pPr>
          </a:lstStyle>
          <a:p>
            <a:fld id="{005F5E8C-B044-43C6-B2F5-81446AEDAE8E}" type="datetimeFigureOut">
              <a:rPr lang="en-US" smtClean="0"/>
              <a:t>9/21/2021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numCol="1"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numCol="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numCol="1"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numCol="1" rtlCol="0" anchor="b"/>
          <a:lstStyle>
            <a:lvl1pPr algn="r">
              <a:defRPr sz="1200"/>
            </a:lvl1pPr>
          </a:lstStyle>
          <a:p>
            <a:fld id="{6D8FC8E6-5ED4-4BB0-BF37-760C024FE094}" type="slidenum">
              <a:rPr lang="en-US" smtClean="0"/>
              <a:t>‹#›</a:t>
            </a:fld>
            <a:endParaRPr lang="en-US"/>
          </a:p>
        </p:txBody>
      </p:sp>
    </p:spTree>
    <p:extLst>
      <p:ext uri="{BB962C8B-B14F-4D97-AF65-F5344CB8AC3E}">
        <p14:creationId xmlns:p14="http://schemas.microsoft.com/office/powerpoint/2010/main" val="31143084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a:ln/>
        </p:spPr>
      </p:sp>
      <p:sp>
        <p:nvSpPr>
          <p:cNvPr id="8195" name="Notes Placeholder 2"/>
          <p:cNvSpPr>
            <a:spLocks noGrp="1"/>
          </p:cNvSpPr>
          <p:nvPr>
            <p:ph type="body" idx="1"/>
          </p:nvPr>
        </p:nvSpPr>
        <p:spPr>
          <a:noFill/>
        </p:spPr>
        <p:txBody>
          <a:bodyPr/>
          <a:lstStyle/>
          <a:p>
            <a:pPr eaLnBrk="1" hangingPunct="1"/>
            <a:endParaRPr lang="en-US" altLang="en-US" smtClean="0"/>
          </a:p>
        </p:txBody>
      </p:sp>
      <p:sp>
        <p:nvSpPr>
          <p:cNvPr id="8196" name="Slide Number Placeholder 3"/>
          <p:cNvSpPr>
            <a:spLocks noGrp="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70348A0-25F4-4937-B512-9D8E5562E3D8}" type="slidenum">
              <a:rPr lang="en-US" altLang="en-US" sz="1200" smtClean="0"/>
              <a:pPr/>
              <a:t>1</a:t>
            </a:fld>
            <a:endParaRPr lang="en-US" altLang="en-US" sz="1200" smtClean="0"/>
          </a:p>
        </p:txBody>
      </p:sp>
    </p:spTree>
    <p:extLst>
      <p:ext uri="{BB962C8B-B14F-4D97-AF65-F5344CB8AC3E}">
        <p14:creationId xmlns:p14="http://schemas.microsoft.com/office/powerpoint/2010/main" val="34478281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3642C83-D55F-42B9-B9C9-E26CF4684229}" type="slidenum">
              <a:rPr lang="en-US" sz="1200" smtClean="0"/>
              <a:pPr/>
              <a:t>12</a:t>
            </a:fld>
            <a:endParaRPr lang="en-US" sz="1200" smtClean="0"/>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1016817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BDB11D1-373F-45AE-830E-7D43A5184AB9}" type="slidenum">
              <a:rPr lang="en-US" sz="1200" smtClean="0"/>
              <a:pPr/>
              <a:t>13</a:t>
            </a:fld>
            <a:endParaRPr lang="en-US" sz="1200" smtClean="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7033500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FB848B4-DFC2-4784-9B2B-AEB8FE2534E1}" type="slidenum">
              <a:rPr lang="en-US" sz="1200" smtClean="0"/>
              <a:pPr/>
              <a:t>14</a:t>
            </a:fld>
            <a:endParaRPr lang="en-US" sz="1200" smtClean="0"/>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1635916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990DC2B-7F6E-4CB4-A97B-57FC4F1CA2AA}" type="slidenum">
              <a:rPr lang="en-US" sz="1200" smtClean="0"/>
              <a:pPr/>
              <a:t>15</a:t>
            </a:fld>
            <a:endParaRPr lang="en-US" sz="1200"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737902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3820818-9B99-4DB7-869C-A29823CB52FD}" type="slidenum">
              <a:rPr lang="en-US" sz="1200" smtClean="0"/>
              <a:pPr/>
              <a:t>16</a:t>
            </a:fld>
            <a:endParaRPr lang="en-US" sz="1200"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2685003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E4064EDD-56F0-4CBD-A7D3-3F7EE266328E}" type="slidenum">
              <a:rPr lang="en-US" sz="1200" smtClean="0"/>
              <a:pPr/>
              <a:t>17</a:t>
            </a:fld>
            <a:endParaRPr lang="en-US" sz="1200"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4234188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56F138E-8B3E-43CA-AC60-F61FF6173C83}" type="slidenum">
              <a:rPr lang="en-US" sz="1200" smtClean="0"/>
              <a:pPr/>
              <a:t>18</a:t>
            </a:fld>
            <a:endParaRPr lang="en-US" sz="1200" smtClean="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14380568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6A3122B-5C4D-43DD-A94D-7FFD1CEE63B8}" type="slidenum">
              <a:rPr lang="en-US" sz="1200" smtClean="0"/>
              <a:pPr/>
              <a:t>19</a:t>
            </a:fld>
            <a:endParaRPr lang="en-US" sz="1200"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7774069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AA897EA-FDEE-491F-A32B-ADB8466BE3A6}" type="slidenum">
              <a:rPr lang="en-US" sz="1200" smtClean="0"/>
              <a:pPr/>
              <a:t>20</a:t>
            </a:fld>
            <a:endParaRPr lang="en-US" sz="1200"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1601747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FD27010-FC7C-47FA-A7EA-72C5D9DC2C37}" type="slidenum">
              <a:rPr lang="en-US" sz="1200" smtClean="0"/>
              <a:pPr/>
              <a:t>21</a:t>
            </a:fld>
            <a:endParaRPr lang="en-US" sz="1200"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1770364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a:ln/>
        </p:spPr>
      </p:sp>
      <p:sp>
        <p:nvSpPr>
          <p:cNvPr id="5123" name="Notes Placeholder 2"/>
          <p:cNvSpPr>
            <a:spLocks noGrp="1"/>
          </p:cNvSpPr>
          <p:nvPr>
            <p:ph type="body" idx="1"/>
          </p:nvPr>
        </p:nvSpPr>
        <p:spPr>
          <a:noFill/>
        </p:spPr>
        <p:txBody>
          <a:bodyPr/>
          <a:lstStyle/>
          <a:p>
            <a:pPr eaLnBrk="1" hangingPunct="1"/>
            <a:endParaRPr lang="en-US" smtClean="0"/>
          </a:p>
        </p:txBody>
      </p:sp>
      <p:sp>
        <p:nvSpPr>
          <p:cNvPr id="5124" name="Slide Number Placeholder 3"/>
          <p:cNvSpPr>
            <a:spLocks noGrp="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FCEF51A-5AFD-4C83-9F4D-58DB6814E9BA}" type="slidenum">
              <a:rPr lang="en-US" sz="1200" smtClean="0"/>
              <a:pPr/>
              <a:t>2</a:t>
            </a:fld>
            <a:endParaRPr lang="en-US" sz="1200" smtClean="0"/>
          </a:p>
        </p:txBody>
      </p:sp>
    </p:spTree>
    <p:extLst>
      <p:ext uri="{BB962C8B-B14F-4D97-AF65-F5344CB8AC3E}">
        <p14:creationId xmlns:p14="http://schemas.microsoft.com/office/powerpoint/2010/main" val="38790946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1AAB370-7178-4B01-8E6D-F29FA44C2E03}" type="slidenum">
              <a:rPr lang="en-US" sz="1200" smtClean="0"/>
              <a:pPr/>
              <a:t>22</a:t>
            </a:fld>
            <a:endParaRPr lang="en-US" sz="1200"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2738890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3A34866-F0BF-41F2-8A67-A1BB78744E2A}" type="slidenum">
              <a:rPr lang="en-US" sz="1200" smtClean="0"/>
              <a:pPr/>
              <a:t>23</a:t>
            </a:fld>
            <a:endParaRPr lang="en-US" sz="1200"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9678509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B65340C-6A1A-40B5-AB20-9073CEAEB960}" type="slidenum">
              <a:rPr lang="en-US" sz="1200" smtClean="0"/>
              <a:pPr/>
              <a:t>27</a:t>
            </a:fld>
            <a:endParaRPr lang="en-US" sz="1200" smtClean="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5082373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FE86664-03FF-480D-81DA-5198A3C1DB60}" type="slidenum">
              <a:rPr lang="en-US" sz="1200" smtClean="0"/>
              <a:pPr/>
              <a:t>28</a:t>
            </a:fld>
            <a:endParaRPr lang="en-US" sz="1200"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2974739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1A0742E-DA24-4D99-B47B-D62DC4D44CA9}" type="slidenum">
              <a:rPr lang="en-US" sz="1200" smtClean="0"/>
              <a:pPr/>
              <a:t>30</a:t>
            </a:fld>
            <a:endParaRPr lang="en-US" sz="1200"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13695805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CDC1B4C-558B-4EFA-8AD5-F96F695309EF}" type="slidenum">
              <a:rPr lang="en-US" sz="1200" smtClean="0"/>
              <a:pPr/>
              <a:t>32</a:t>
            </a:fld>
            <a:endParaRPr lang="en-US" sz="1200"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15580000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ECE6B93-1928-4C3F-BD53-E79EBBB385CD}" type="slidenum">
              <a:rPr lang="en-US" sz="1200" smtClean="0"/>
              <a:pPr/>
              <a:t>34</a:t>
            </a:fld>
            <a:endParaRPr lang="en-US" sz="1200"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12341669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A7D56AF-DC6D-4F34-A2C9-BC567518EE6A}" type="slidenum">
              <a:rPr lang="en-US" sz="1200" smtClean="0"/>
              <a:pPr/>
              <a:t>36</a:t>
            </a:fld>
            <a:endParaRPr lang="en-US" sz="1200"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9788716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379A2EC-D49A-46F2-A280-C5D931AA7C9F}" type="slidenum">
              <a:rPr lang="en-US" sz="1200" smtClean="0"/>
              <a:pPr/>
              <a:t>37</a:t>
            </a:fld>
            <a:endParaRPr lang="en-US" sz="1200"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7676284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849F9B29-C6D8-4358-98F0-9D47C71FD663}" type="slidenum">
              <a:rPr lang="en-US" sz="1200" smtClean="0"/>
              <a:pPr/>
              <a:t>38</a:t>
            </a:fld>
            <a:endParaRPr lang="en-US" sz="1200"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747583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15E8F04-5E48-48AB-B0E1-DE5C08176181}" type="slidenum">
              <a:rPr lang="en-US" sz="1200" smtClean="0"/>
              <a:pPr/>
              <a:t>4</a:t>
            </a:fld>
            <a:endParaRPr lang="en-US" sz="1200" smtClean="0"/>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40267024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B85ACE1-21EF-476F-90D7-823DF67936CF}" type="slidenum">
              <a:rPr lang="en-US" sz="1200" smtClean="0"/>
              <a:pPr/>
              <a:t>39</a:t>
            </a:fld>
            <a:endParaRPr lang="en-US" sz="1200" smtClean="0"/>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5379357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1B03C83-B413-4B4E-9002-4BDE8C7082F7}" type="slidenum">
              <a:rPr lang="en-US" sz="1200" smtClean="0"/>
              <a:pPr/>
              <a:t>40</a:t>
            </a:fld>
            <a:endParaRPr lang="en-US" sz="1200" smtClean="0"/>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42169922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AB1016C-06E3-412B-B093-052CDF56DA32}" type="slidenum">
              <a:rPr lang="en-US" sz="1200" smtClean="0"/>
              <a:pPr/>
              <a:t>41</a:t>
            </a:fld>
            <a:endParaRPr lang="en-US" sz="1200" smtClean="0"/>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10477196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EF4B84A-6011-4D8B-B01D-A2B6FE77DA3A}" type="slidenum">
              <a:rPr lang="en-US" sz="1200" smtClean="0"/>
              <a:pPr/>
              <a:t>6</a:t>
            </a:fld>
            <a:endParaRPr lang="en-US" sz="1200" smtClean="0"/>
          </a:p>
        </p:txBody>
      </p:sp>
      <p:sp>
        <p:nvSpPr>
          <p:cNvPr id="11267" name="Rectangle 2"/>
          <p:cNvSpPr>
            <a:spLocks noGrp="1" noRot="1" noChangeAspect="1" noChangeArrowheads="1" noTextEdit="1"/>
          </p:cNvSpPr>
          <p:nvPr>
            <p:ph type="sldImg"/>
          </p:nvPr>
        </p:nvSpPr>
        <p:spPr>
          <a:ln/>
        </p:spPr>
      </p:sp>
      <p:sp>
        <p:nvSpPr>
          <p:cNvPr id="11268"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961990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96CCFF1-7E2F-4FF0-AA64-E6F3074ED293}" type="slidenum">
              <a:rPr lang="en-US" sz="1200" smtClean="0"/>
              <a:pPr/>
              <a:t>7</a:t>
            </a:fld>
            <a:endParaRPr lang="en-US" sz="1200" smtClean="0"/>
          </a:p>
        </p:txBody>
      </p:sp>
      <p:sp>
        <p:nvSpPr>
          <p:cNvPr id="13315" name="Rectangle 2"/>
          <p:cNvSpPr>
            <a:spLocks noGrp="1" noRot="1" noChangeAspect="1" noChangeArrowheads="1" noTextEdit="1"/>
          </p:cNvSpPr>
          <p:nvPr>
            <p:ph type="sldImg"/>
          </p:nvPr>
        </p:nvSpPr>
        <p:spPr>
          <a:ln/>
        </p:spPr>
      </p:sp>
      <p:sp>
        <p:nvSpPr>
          <p:cNvPr id="13316"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943103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3898721-D9E7-4A9D-8C2F-1566E7D39EA2}" type="slidenum">
              <a:rPr lang="en-US" sz="1200" smtClean="0"/>
              <a:pPr/>
              <a:t>8</a:t>
            </a:fld>
            <a:endParaRPr lang="en-US" sz="1200" smtClean="0"/>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643112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956654E-5D30-4BA5-87F4-441DFA0C7690}" type="slidenum">
              <a:rPr lang="en-US" sz="1200" smtClean="0"/>
              <a:pPr/>
              <a:t>9</a:t>
            </a:fld>
            <a:endParaRPr lang="en-US" sz="1200" smtClean="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135026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2C47489-2CE0-47E8-81ED-EF3695AF289F}" type="slidenum">
              <a:rPr lang="en-US" sz="1200" smtClean="0"/>
              <a:pPr/>
              <a:t>10</a:t>
            </a:fld>
            <a:endParaRPr lang="en-US" sz="1200" smtClean="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5263849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7285EDF-955E-4216-9575-1D3E3D5381DC}" type="slidenum">
              <a:rPr lang="en-US" sz="1200" smtClean="0"/>
              <a:pPr/>
              <a:t>11</a:t>
            </a:fld>
            <a:endParaRPr lang="en-US" sz="1200" smtClean="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1464297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96237"/>
            <a:ext cx="7772400" cy="2387600"/>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a:extLst/>
          </p:cNvPr>
          <p:cNvSpPr>
            <a:spLocks noGrp="1"/>
          </p:cNvSpPr>
          <p:nvPr>
            <p:ph type="dt" sz="half" idx="10"/>
          </p:nvPr>
        </p:nvSpPr>
        <p:spPr/>
        <p:txBody>
          <a:bodyPr/>
          <a:lstStyle>
            <a:lvl1pPr>
              <a:defRPr/>
            </a:lvl1pPr>
          </a:lstStyle>
          <a:p>
            <a:fld id="{485F59C9-6D13-4897-9013-6BC095605F96}" type="datetimeFigureOut">
              <a:rPr lang="en-US" smtClean="0"/>
              <a:t>9/21/2021</a:t>
            </a:fld>
            <a:endParaRPr lang="en-US"/>
          </a:p>
        </p:txBody>
      </p:sp>
      <p:sp>
        <p:nvSpPr>
          <p:cNvPr id="5" name="Footer Placeholder 4">
            <a:extLst/>
          </p:cNvPr>
          <p:cNvSpPr>
            <a:spLocks noGrp="1"/>
          </p:cNvSpPr>
          <p:nvPr>
            <p:ph type="ftr" sz="quarter" idx="11"/>
          </p:nvPr>
        </p:nvSpPr>
        <p:spPr/>
        <p:txBody>
          <a:bodyPr/>
          <a:lstStyle>
            <a:lvl1pPr>
              <a:defRPr/>
            </a:lvl1pPr>
          </a:lstStyle>
          <a:p>
            <a:endParaRPr lang="en-US"/>
          </a:p>
        </p:txBody>
      </p:sp>
      <p:sp>
        <p:nvSpPr>
          <p:cNvPr id="6" name="Slide Number Placeholder 5">
            <a:extLst/>
          </p:cNvPr>
          <p:cNvSpPr>
            <a:spLocks noGrp="1"/>
          </p:cNvSpPr>
          <p:nvPr>
            <p:ph type="sldNum" sz="quarter" idx="12"/>
          </p:nvPr>
        </p:nvSpPr>
        <p:spPr>
          <a:xfrm>
            <a:off x="7085013" y="6381752"/>
            <a:ext cx="2057400" cy="365125"/>
          </a:xfrm>
        </p:spPr>
        <p:txBody>
          <a:bodyPr/>
          <a:lstStyle>
            <a:lvl1pPr>
              <a:defRPr sz="1200" b="1">
                <a:solidFill>
                  <a:schemeClr val="bg1"/>
                </a:solidFill>
                <a:latin typeface="Cambria" panose="02040503050406030204" pitchFamily="18" charset="0"/>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1420955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a:extLst/>
          </p:cNvPr>
          <p:cNvSpPr>
            <a:spLocks noGrp="1"/>
          </p:cNvSpPr>
          <p:nvPr>
            <p:ph type="dt" sz="half" idx="10"/>
          </p:nvPr>
        </p:nvSpPr>
        <p:spPr/>
        <p:txBody>
          <a:bodyPr/>
          <a:lstStyle>
            <a:lvl1pPr>
              <a:defRPr/>
            </a:lvl1pPr>
          </a:lstStyle>
          <a:p>
            <a:fld id="{485F59C9-6D13-4897-9013-6BC095605F96}" type="datetimeFigureOut">
              <a:rPr lang="en-US" smtClean="0"/>
              <a:t>9/21/2021</a:t>
            </a:fld>
            <a:endParaRPr lang="en-US"/>
          </a:p>
        </p:txBody>
      </p:sp>
      <p:sp>
        <p:nvSpPr>
          <p:cNvPr id="5" name="Footer Placeholder 4">
            <a:extLst/>
          </p:cNvPr>
          <p:cNvSpPr>
            <a:spLocks noGrp="1"/>
          </p:cNvSpPr>
          <p:nvPr>
            <p:ph type="ftr" sz="quarter" idx="11"/>
          </p:nvPr>
        </p:nvSpPr>
        <p:spPr/>
        <p:txBody>
          <a:bodyPr/>
          <a:lstStyle>
            <a:lvl1pPr>
              <a:defRPr/>
            </a:lvl1pPr>
          </a:lstStyle>
          <a:p>
            <a:endParaRPr lang="en-US"/>
          </a:p>
        </p:txBody>
      </p:sp>
      <p:sp>
        <p:nvSpPr>
          <p:cNvPr id="6" name="Slide Number Placeholder 5">
            <a:extLst/>
          </p:cNvPr>
          <p:cNvSpPr>
            <a:spLocks noGrp="1"/>
          </p:cNvSpPr>
          <p:nvPr>
            <p:ph type="sldNum" sz="quarter" idx="12"/>
          </p:nvPr>
        </p:nvSpPr>
        <p:spPr/>
        <p:txBody>
          <a:bodyPr/>
          <a:lstStyle>
            <a:lvl1pPr>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5482735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a:extLst/>
          </p:cNvPr>
          <p:cNvSpPr>
            <a:spLocks noGrp="1"/>
          </p:cNvSpPr>
          <p:nvPr>
            <p:ph type="dt" sz="half" idx="10"/>
          </p:nvPr>
        </p:nvSpPr>
        <p:spPr/>
        <p:txBody>
          <a:bodyPr/>
          <a:lstStyle>
            <a:lvl1pPr>
              <a:defRPr/>
            </a:lvl1pPr>
          </a:lstStyle>
          <a:p>
            <a:fld id="{485F59C9-6D13-4897-9013-6BC095605F96}" type="datetimeFigureOut">
              <a:rPr lang="en-US" smtClean="0"/>
              <a:t>9/21/2021</a:t>
            </a:fld>
            <a:endParaRPr lang="en-US"/>
          </a:p>
        </p:txBody>
      </p:sp>
      <p:sp>
        <p:nvSpPr>
          <p:cNvPr id="5" name="Footer Placeholder 4">
            <a:extLst/>
          </p:cNvPr>
          <p:cNvSpPr>
            <a:spLocks noGrp="1"/>
          </p:cNvSpPr>
          <p:nvPr>
            <p:ph type="ftr" sz="quarter" idx="11"/>
          </p:nvPr>
        </p:nvSpPr>
        <p:spPr/>
        <p:txBody>
          <a:bodyPr/>
          <a:lstStyle>
            <a:lvl1pPr>
              <a:defRPr/>
            </a:lvl1pPr>
          </a:lstStyle>
          <a:p>
            <a:endParaRPr lang="en-US"/>
          </a:p>
        </p:txBody>
      </p:sp>
      <p:sp>
        <p:nvSpPr>
          <p:cNvPr id="6" name="Slide Number Placeholder 5">
            <a:extLst/>
          </p:cNvPr>
          <p:cNvSpPr>
            <a:spLocks noGrp="1"/>
          </p:cNvSpPr>
          <p:nvPr>
            <p:ph type="sldNum" sz="quarter" idx="12"/>
          </p:nvPr>
        </p:nvSpPr>
        <p:spPr/>
        <p:txBody>
          <a:bodyPr/>
          <a:lstStyle>
            <a:lvl1pPr>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17779343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12875"/>
            <a:ext cx="7886700" cy="83237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628650" y="1306287"/>
            <a:ext cx="7886700" cy="38796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a:extLst/>
          </p:cNvPr>
          <p:cNvSpPr>
            <a:spLocks noGrp="1"/>
          </p:cNvSpPr>
          <p:nvPr>
            <p:ph type="dt" sz="half" idx="10"/>
          </p:nvPr>
        </p:nvSpPr>
        <p:spPr/>
        <p:txBody>
          <a:bodyPr/>
          <a:lstStyle>
            <a:lvl1pPr>
              <a:defRPr/>
            </a:lvl1pPr>
          </a:lstStyle>
          <a:p>
            <a:fld id="{485F59C9-6D13-4897-9013-6BC095605F96}" type="datetimeFigureOut">
              <a:rPr lang="en-US" smtClean="0"/>
              <a:t>9/21/2021</a:t>
            </a:fld>
            <a:endParaRPr lang="en-US"/>
          </a:p>
        </p:txBody>
      </p:sp>
      <p:sp>
        <p:nvSpPr>
          <p:cNvPr id="5" name="Footer Placeholder 4">
            <a:extLst/>
          </p:cNvPr>
          <p:cNvSpPr>
            <a:spLocks noGrp="1"/>
          </p:cNvSpPr>
          <p:nvPr>
            <p:ph type="ftr" sz="quarter" idx="11"/>
          </p:nvPr>
        </p:nvSpPr>
        <p:spPr/>
        <p:txBody>
          <a:bodyPr/>
          <a:lstStyle>
            <a:lvl1pPr>
              <a:defRPr/>
            </a:lvl1pPr>
          </a:lstStyle>
          <a:p>
            <a:endParaRPr lang="en-US"/>
          </a:p>
        </p:txBody>
      </p:sp>
      <p:sp>
        <p:nvSpPr>
          <p:cNvPr id="6" name="Slide Number Placeholder 5">
            <a:extLst/>
          </p:cNvPr>
          <p:cNvSpPr>
            <a:spLocks noGrp="1"/>
          </p:cNvSpPr>
          <p:nvPr>
            <p:ph type="sldNum" sz="quarter" idx="12"/>
          </p:nvPr>
        </p:nvSpPr>
        <p:spPr>
          <a:xfrm>
            <a:off x="7061200" y="6429377"/>
            <a:ext cx="2057400" cy="365125"/>
          </a:xfrm>
        </p:spPr>
        <p:txBody>
          <a:bodyPr/>
          <a:lstStyle>
            <a:lvl1pPr>
              <a:defRPr sz="1050" b="1">
                <a:solidFill>
                  <a:schemeClr val="bg1"/>
                </a:solidFill>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17232036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730025"/>
            <a:ext cx="7886700" cy="2852737"/>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623888" y="3727317"/>
            <a:ext cx="7886700" cy="150018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a:extLst/>
          </p:cNvPr>
          <p:cNvSpPr>
            <a:spLocks noGrp="1"/>
          </p:cNvSpPr>
          <p:nvPr>
            <p:ph type="dt" sz="half" idx="10"/>
          </p:nvPr>
        </p:nvSpPr>
        <p:spPr/>
        <p:txBody>
          <a:bodyPr/>
          <a:lstStyle>
            <a:lvl1pPr>
              <a:defRPr/>
            </a:lvl1pPr>
          </a:lstStyle>
          <a:p>
            <a:fld id="{485F59C9-6D13-4897-9013-6BC095605F96}" type="datetimeFigureOut">
              <a:rPr lang="en-US" smtClean="0"/>
              <a:t>9/21/2021</a:t>
            </a:fld>
            <a:endParaRPr lang="en-US"/>
          </a:p>
        </p:txBody>
      </p:sp>
      <p:sp>
        <p:nvSpPr>
          <p:cNvPr id="5" name="Footer Placeholder 4">
            <a:extLst/>
          </p:cNvPr>
          <p:cNvSpPr>
            <a:spLocks noGrp="1"/>
          </p:cNvSpPr>
          <p:nvPr>
            <p:ph type="ftr" sz="quarter" idx="11"/>
          </p:nvPr>
        </p:nvSpPr>
        <p:spPr/>
        <p:txBody>
          <a:bodyPr/>
          <a:lstStyle>
            <a:lvl1pPr>
              <a:defRPr/>
            </a:lvl1pPr>
          </a:lstStyle>
          <a:p>
            <a:endParaRPr lang="en-US"/>
          </a:p>
        </p:txBody>
      </p:sp>
      <p:sp>
        <p:nvSpPr>
          <p:cNvPr id="6" name="Slide Number Placeholder 5">
            <a:extLst/>
          </p:cNvPr>
          <p:cNvSpPr>
            <a:spLocks noGrp="1"/>
          </p:cNvSpPr>
          <p:nvPr>
            <p:ph type="sldNum" sz="quarter" idx="12"/>
          </p:nvPr>
        </p:nvSpPr>
        <p:spPr/>
        <p:txBody>
          <a:bodyPr/>
          <a:lstStyle>
            <a:lvl1pPr>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1556422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a:extLst/>
          </p:cNvPr>
          <p:cNvSpPr>
            <a:spLocks noGrp="1"/>
          </p:cNvSpPr>
          <p:nvPr>
            <p:ph type="dt" sz="half" idx="10"/>
          </p:nvPr>
        </p:nvSpPr>
        <p:spPr/>
        <p:txBody>
          <a:bodyPr/>
          <a:lstStyle>
            <a:lvl1pPr>
              <a:defRPr/>
            </a:lvl1pPr>
          </a:lstStyle>
          <a:p>
            <a:fld id="{485F59C9-6D13-4897-9013-6BC095605F96}" type="datetimeFigureOut">
              <a:rPr lang="en-US" smtClean="0"/>
              <a:t>9/21/2021</a:t>
            </a:fld>
            <a:endParaRPr lang="en-US"/>
          </a:p>
        </p:txBody>
      </p:sp>
      <p:sp>
        <p:nvSpPr>
          <p:cNvPr id="6" name="Footer Placeholder 4">
            <a:extLst/>
          </p:cNvPr>
          <p:cNvSpPr>
            <a:spLocks noGrp="1"/>
          </p:cNvSpPr>
          <p:nvPr>
            <p:ph type="ftr" sz="quarter" idx="11"/>
          </p:nvPr>
        </p:nvSpPr>
        <p:spPr/>
        <p:txBody>
          <a:bodyPr/>
          <a:lstStyle>
            <a:lvl1pPr>
              <a:defRPr/>
            </a:lvl1pPr>
          </a:lstStyle>
          <a:p>
            <a:endParaRPr lang="en-US"/>
          </a:p>
        </p:txBody>
      </p:sp>
      <p:sp>
        <p:nvSpPr>
          <p:cNvPr id="7" name="Slide Number Placeholder 5">
            <a:extLst/>
          </p:cNvPr>
          <p:cNvSpPr>
            <a:spLocks noGrp="1"/>
          </p:cNvSpPr>
          <p:nvPr>
            <p:ph type="sldNum" sz="quarter" idx="12"/>
          </p:nvPr>
        </p:nvSpPr>
        <p:spPr/>
        <p:txBody>
          <a:bodyPr/>
          <a:lstStyle>
            <a:lvl1pPr>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3186164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a:extLst/>
          </p:cNvPr>
          <p:cNvSpPr>
            <a:spLocks noGrp="1"/>
          </p:cNvSpPr>
          <p:nvPr>
            <p:ph type="dt" sz="half" idx="10"/>
          </p:nvPr>
        </p:nvSpPr>
        <p:spPr/>
        <p:txBody>
          <a:bodyPr/>
          <a:lstStyle>
            <a:lvl1pPr>
              <a:defRPr/>
            </a:lvl1pPr>
          </a:lstStyle>
          <a:p>
            <a:fld id="{485F59C9-6D13-4897-9013-6BC095605F96}" type="datetimeFigureOut">
              <a:rPr lang="en-US" smtClean="0"/>
              <a:t>9/21/2021</a:t>
            </a:fld>
            <a:endParaRPr lang="en-US"/>
          </a:p>
        </p:txBody>
      </p:sp>
      <p:sp>
        <p:nvSpPr>
          <p:cNvPr id="8" name="Footer Placeholder 4">
            <a:extLst/>
          </p:cNvPr>
          <p:cNvSpPr>
            <a:spLocks noGrp="1"/>
          </p:cNvSpPr>
          <p:nvPr>
            <p:ph type="ftr" sz="quarter" idx="11"/>
          </p:nvPr>
        </p:nvSpPr>
        <p:spPr/>
        <p:txBody>
          <a:bodyPr/>
          <a:lstStyle>
            <a:lvl1pPr>
              <a:defRPr/>
            </a:lvl1pPr>
          </a:lstStyle>
          <a:p>
            <a:endParaRPr lang="en-US"/>
          </a:p>
        </p:txBody>
      </p:sp>
      <p:sp>
        <p:nvSpPr>
          <p:cNvPr id="9" name="Slide Number Placeholder 5">
            <a:extLst/>
          </p:cNvPr>
          <p:cNvSpPr>
            <a:spLocks noGrp="1"/>
          </p:cNvSpPr>
          <p:nvPr>
            <p:ph type="sldNum" sz="quarter" idx="12"/>
          </p:nvPr>
        </p:nvSpPr>
        <p:spPr/>
        <p:txBody>
          <a:bodyPr/>
          <a:lstStyle>
            <a:lvl1pPr>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40744273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3">
            <a:extLst/>
          </p:cNvPr>
          <p:cNvSpPr>
            <a:spLocks noGrp="1"/>
          </p:cNvSpPr>
          <p:nvPr>
            <p:ph type="dt" sz="half" idx="10"/>
          </p:nvPr>
        </p:nvSpPr>
        <p:spPr/>
        <p:txBody>
          <a:bodyPr/>
          <a:lstStyle>
            <a:lvl1pPr>
              <a:defRPr/>
            </a:lvl1pPr>
          </a:lstStyle>
          <a:p>
            <a:fld id="{485F59C9-6D13-4897-9013-6BC095605F96}" type="datetimeFigureOut">
              <a:rPr lang="en-US" smtClean="0"/>
              <a:t>9/21/2021</a:t>
            </a:fld>
            <a:endParaRPr lang="en-US"/>
          </a:p>
        </p:txBody>
      </p:sp>
      <p:sp>
        <p:nvSpPr>
          <p:cNvPr id="4" name="Footer Placeholder 4">
            <a:extLst/>
          </p:cNvPr>
          <p:cNvSpPr>
            <a:spLocks noGrp="1"/>
          </p:cNvSpPr>
          <p:nvPr>
            <p:ph type="ftr" sz="quarter" idx="11"/>
          </p:nvPr>
        </p:nvSpPr>
        <p:spPr/>
        <p:txBody>
          <a:bodyPr/>
          <a:lstStyle>
            <a:lvl1pPr>
              <a:defRPr/>
            </a:lvl1pPr>
          </a:lstStyle>
          <a:p>
            <a:endParaRPr lang="en-US"/>
          </a:p>
        </p:txBody>
      </p:sp>
      <p:sp>
        <p:nvSpPr>
          <p:cNvPr id="5" name="Slide Number Placeholder 5">
            <a:extLst/>
          </p:cNvPr>
          <p:cNvSpPr>
            <a:spLocks noGrp="1"/>
          </p:cNvSpPr>
          <p:nvPr>
            <p:ph type="sldNum" sz="quarter" idx="12"/>
          </p:nvPr>
        </p:nvSpPr>
        <p:spPr/>
        <p:txBody>
          <a:bodyPr/>
          <a:lstStyle>
            <a:lvl1pPr>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17570726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p:cNvPr>
          <p:cNvSpPr>
            <a:spLocks noGrp="1"/>
          </p:cNvSpPr>
          <p:nvPr>
            <p:ph type="dt" sz="half" idx="10"/>
          </p:nvPr>
        </p:nvSpPr>
        <p:spPr/>
        <p:txBody>
          <a:bodyPr/>
          <a:lstStyle>
            <a:lvl1pPr>
              <a:defRPr/>
            </a:lvl1pPr>
          </a:lstStyle>
          <a:p>
            <a:fld id="{485F59C9-6D13-4897-9013-6BC095605F96}" type="datetimeFigureOut">
              <a:rPr lang="en-US" smtClean="0"/>
              <a:t>9/21/2021</a:t>
            </a:fld>
            <a:endParaRPr lang="en-US"/>
          </a:p>
        </p:txBody>
      </p:sp>
      <p:sp>
        <p:nvSpPr>
          <p:cNvPr id="3" name="Footer Placeholder 4">
            <a:extLst/>
          </p:cNvPr>
          <p:cNvSpPr>
            <a:spLocks noGrp="1"/>
          </p:cNvSpPr>
          <p:nvPr>
            <p:ph type="ftr" sz="quarter" idx="11"/>
          </p:nvPr>
        </p:nvSpPr>
        <p:spPr/>
        <p:txBody>
          <a:bodyPr/>
          <a:lstStyle>
            <a:lvl1pPr>
              <a:defRPr/>
            </a:lvl1pPr>
          </a:lstStyle>
          <a:p>
            <a:endParaRPr lang="en-US"/>
          </a:p>
        </p:txBody>
      </p:sp>
      <p:sp>
        <p:nvSpPr>
          <p:cNvPr id="4" name="Slide Number Placeholder 5">
            <a:extLst/>
          </p:cNvPr>
          <p:cNvSpPr>
            <a:spLocks noGrp="1"/>
          </p:cNvSpPr>
          <p:nvPr>
            <p:ph type="sldNum" sz="quarter" idx="12"/>
          </p:nvPr>
        </p:nvSpPr>
        <p:spPr/>
        <p:txBody>
          <a:bodyPr/>
          <a:lstStyle>
            <a:lvl1pPr>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3301707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3887391" y="987428"/>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3">
            <a:extLst/>
          </p:cNvPr>
          <p:cNvSpPr>
            <a:spLocks noGrp="1"/>
          </p:cNvSpPr>
          <p:nvPr>
            <p:ph type="dt" sz="half" idx="10"/>
          </p:nvPr>
        </p:nvSpPr>
        <p:spPr/>
        <p:txBody>
          <a:bodyPr/>
          <a:lstStyle>
            <a:lvl1pPr>
              <a:defRPr/>
            </a:lvl1pPr>
          </a:lstStyle>
          <a:p>
            <a:fld id="{485F59C9-6D13-4897-9013-6BC095605F96}" type="datetimeFigureOut">
              <a:rPr lang="en-US" smtClean="0"/>
              <a:t>9/21/2021</a:t>
            </a:fld>
            <a:endParaRPr lang="en-US"/>
          </a:p>
        </p:txBody>
      </p:sp>
      <p:sp>
        <p:nvSpPr>
          <p:cNvPr id="6" name="Footer Placeholder 4">
            <a:extLst/>
          </p:cNvPr>
          <p:cNvSpPr>
            <a:spLocks noGrp="1"/>
          </p:cNvSpPr>
          <p:nvPr>
            <p:ph type="ftr" sz="quarter" idx="11"/>
          </p:nvPr>
        </p:nvSpPr>
        <p:spPr/>
        <p:txBody>
          <a:bodyPr/>
          <a:lstStyle>
            <a:lvl1pPr>
              <a:defRPr/>
            </a:lvl1pPr>
          </a:lstStyle>
          <a:p>
            <a:endParaRPr lang="en-US"/>
          </a:p>
        </p:txBody>
      </p:sp>
      <p:sp>
        <p:nvSpPr>
          <p:cNvPr id="7" name="Slide Number Placeholder 5">
            <a:extLst/>
          </p:cNvPr>
          <p:cNvSpPr>
            <a:spLocks noGrp="1"/>
          </p:cNvSpPr>
          <p:nvPr>
            <p:ph type="sldNum" sz="quarter" idx="12"/>
          </p:nvPr>
        </p:nvSpPr>
        <p:spPr/>
        <p:txBody>
          <a:bodyPr/>
          <a:lstStyle>
            <a:lvl1pPr>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1837698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8"/>
            <a:ext cx="462915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3">
            <a:extLst/>
          </p:cNvPr>
          <p:cNvSpPr>
            <a:spLocks noGrp="1"/>
          </p:cNvSpPr>
          <p:nvPr>
            <p:ph type="dt" sz="half" idx="10"/>
          </p:nvPr>
        </p:nvSpPr>
        <p:spPr/>
        <p:txBody>
          <a:bodyPr/>
          <a:lstStyle>
            <a:lvl1pPr>
              <a:defRPr/>
            </a:lvl1pPr>
          </a:lstStyle>
          <a:p>
            <a:fld id="{485F59C9-6D13-4897-9013-6BC095605F96}" type="datetimeFigureOut">
              <a:rPr lang="en-US" smtClean="0"/>
              <a:t>9/21/2021</a:t>
            </a:fld>
            <a:endParaRPr lang="en-US"/>
          </a:p>
        </p:txBody>
      </p:sp>
      <p:sp>
        <p:nvSpPr>
          <p:cNvPr id="6" name="Footer Placeholder 4">
            <a:extLst/>
          </p:cNvPr>
          <p:cNvSpPr>
            <a:spLocks noGrp="1"/>
          </p:cNvSpPr>
          <p:nvPr>
            <p:ph type="ftr" sz="quarter" idx="11"/>
          </p:nvPr>
        </p:nvSpPr>
        <p:spPr/>
        <p:txBody>
          <a:bodyPr/>
          <a:lstStyle>
            <a:lvl1pPr>
              <a:defRPr/>
            </a:lvl1pPr>
          </a:lstStyle>
          <a:p>
            <a:endParaRPr lang="en-US"/>
          </a:p>
        </p:txBody>
      </p:sp>
      <p:sp>
        <p:nvSpPr>
          <p:cNvPr id="7" name="Slide Number Placeholder 5">
            <a:extLst/>
          </p:cNvPr>
          <p:cNvSpPr>
            <a:spLocks noGrp="1"/>
          </p:cNvSpPr>
          <p:nvPr>
            <p:ph type="sldNum" sz="quarter" idx="12"/>
          </p:nvPr>
        </p:nvSpPr>
        <p:spPr/>
        <p:txBody>
          <a:bodyPr/>
          <a:lstStyle>
            <a:lvl1pPr>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1507771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7"/>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a:extLst/>
          </p:cNvPr>
          <p:cNvSpPr>
            <a:spLocks noGrp="1"/>
          </p:cNvSpPr>
          <p:nvPr>
            <p:ph type="dt" sz="half" idx="2"/>
          </p:nvPr>
        </p:nvSpPr>
        <p:spPr>
          <a:xfrm>
            <a:off x="628650" y="6356352"/>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cs typeface="+mn-cs"/>
              </a:defRPr>
            </a:lvl1pPr>
          </a:lstStyle>
          <a:p>
            <a:fld id="{485F59C9-6D13-4897-9013-6BC095605F96}" type="datetimeFigureOut">
              <a:rPr lang="en-US" smtClean="0"/>
              <a:t>9/21/2021</a:t>
            </a:fld>
            <a:endParaRPr lang="en-US"/>
          </a:p>
        </p:txBody>
      </p:sp>
      <p:sp>
        <p:nvSpPr>
          <p:cNvPr id="5" name="Footer Placeholder 4">
            <a:extLst/>
          </p:cNvPr>
          <p:cNvSpPr>
            <a:spLocks noGrp="1"/>
          </p:cNvSpPr>
          <p:nvPr>
            <p:ph type="ftr" sz="quarter" idx="3"/>
          </p:nvPr>
        </p:nvSpPr>
        <p:spPr>
          <a:xfrm>
            <a:off x="3028950" y="6356352"/>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cs typeface="+mn-cs"/>
              </a:defRPr>
            </a:lvl1pPr>
          </a:lstStyle>
          <a:p>
            <a:endParaRPr lang="en-US"/>
          </a:p>
        </p:txBody>
      </p:sp>
      <p:sp>
        <p:nvSpPr>
          <p:cNvPr id="6" name="Slide Number Placeholder 5">
            <a:extLst/>
          </p:cNvPr>
          <p:cNvSpPr>
            <a:spLocks noGrp="1"/>
          </p:cNvSpPr>
          <p:nvPr>
            <p:ph type="sldNum" sz="quarter" idx="4"/>
          </p:nvPr>
        </p:nvSpPr>
        <p:spPr>
          <a:xfrm>
            <a:off x="6457950" y="6356352"/>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898989"/>
                </a:solidFill>
              </a:defRPr>
            </a:lvl1pPr>
          </a:lstStyle>
          <a:p>
            <a:fld id="{13ABD382-F0A5-4293-B13F-B6F89B84FFAB}" type="slidenum">
              <a:rPr lang="en-US" smtClean="0"/>
              <a:t>‹#›</a:t>
            </a:fld>
            <a:endParaRPr lang="en-US"/>
          </a:p>
        </p:txBody>
      </p:sp>
      <p:pic>
        <p:nvPicPr>
          <p:cNvPr id="1031" name="Picture 7"/>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5153027"/>
            <a:ext cx="9144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78845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algn="l" rtl="0" eaLnBrk="1" fontAlgn="base" hangingPunct="1">
        <a:lnSpc>
          <a:spcPct val="90000"/>
        </a:lnSpc>
        <a:spcBef>
          <a:spcPct val="0"/>
        </a:spcBef>
        <a:spcAft>
          <a:spcPct val="0"/>
        </a:spcAft>
        <a:defRPr sz="3300" kern="1200">
          <a:solidFill>
            <a:srgbClr val="203864"/>
          </a:solidFill>
          <a:latin typeface="Cambria" panose="02040503050406030204" pitchFamily="18" charset="0"/>
          <a:ea typeface="Cambria" panose="02040503050406030204" pitchFamily="18" charset="0"/>
          <a:cs typeface="Cambria" panose="02040503050406030204" pitchFamily="18" charset="0"/>
        </a:defRPr>
      </a:lvl1pPr>
      <a:lvl2pPr algn="l" rtl="0" eaLnBrk="1" fontAlgn="base" hangingPunct="1">
        <a:lnSpc>
          <a:spcPct val="90000"/>
        </a:lnSpc>
        <a:spcBef>
          <a:spcPct val="0"/>
        </a:spcBef>
        <a:spcAft>
          <a:spcPct val="0"/>
        </a:spcAft>
        <a:defRPr sz="33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algn="l" rtl="0" eaLnBrk="1" fontAlgn="base" hangingPunct="1">
        <a:lnSpc>
          <a:spcPct val="90000"/>
        </a:lnSpc>
        <a:spcBef>
          <a:spcPct val="0"/>
        </a:spcBef>
        <a:spcAft>
          <a:spcPct val="0"/>
        </a:spcAft>
        <a:defRPr sz="33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algn="l" rtl="0" eaLnBrk="1" fontAlgn="base" hangingPunct="1">
        <a:lnSpc>
          <a:spcPct val="90000"/>
        </a:lnSpc>
        <a:spcBef>
          <a:spcPct val="0"/>
        </a:spcBef>
        <a:spcAft>
          <a:spcPct val="0"/>
        </a:spcAft>
        <a:defRPr sz="33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algn="l" rtl="0" eaLnBrk="1" fontAlgn="base" hangingPunct="1">
        <a:lnSpc>
          <a:spcPct val="90000"/>
        </a:lnSpc>
        <a:spcBef>
          <a:spcPct val="0"/>
        </a:spcBef>
        <a:spcAft>
          <a:spcPct val="0"/>
        </a:spcAft>
        <a:defRPr sz="33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342900" algn="l" rtl="0" eaLnBrk="1" fontAlgn="base" hangingPunct="1">
        <a:lnSpc>
          <a:spcPct val="90000"/>
        </a:lnSpc>
        <a:spcBef>
          <a:spcPct val="0"/>
        </a:spcBef>
        <a:spcAft>
          <a:spcPct val="0"/>
        </a:spcAft>
        <a:defRPr sz="33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685800" algn="l" rtl="0" eaLnBrk="1" fontAlgn="base" hangingPunct="1">
        <a:lnSpc>
          <a:spcPct val="90000"/>
        </a:lnSpc>
        <a:spcBef>
          <a:spcPct val="0"/>
        </a:spcBef>
        <a:spcAft>
          <a:spcPct val="0"/>
        </a:spcAft>
        <a:defRPr sz="33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028700" algn="l" rtl="0" eaLnBrk="1" fontAlgn="base" hangingPunct="1">
        <a:lnSpc>
          <a:spcPct val="90000"/>
        </a:lnSpc>
        <a:spcBef>
          <a:spcPct val="0"/>
        </a:spcBef>
        <a:spcAft>
          <a:spcPct val="0"/>
        </a:spcAft>
        <a:defRPr sz="33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371600" algn="l" rtl="0" eaLnBrk="1" fontAlgn="base" hangingPunct="1">
        <a:lnSpc>
          <a:spcPct val="90000"/>
        </a:lnSpc>
        <a:spcBef>
          <a:spcPct val="0"/>
        </a:spcBef>
        <a:spcAft>
          <a:spcPct val="0"/>
        </a:spcAft>
        <a:defRPr sz="3300">
          <a:solidFill>
            <a:srgbClr val="203864"/>
          </a:solidFill>
          <a:latin typeface="Cambria" panose="02040503050406030204" pitchFamily="18" charset="0"/>
          <a:ea typeface="Cambria" panose="02040503050406030204" pitchFamily="18" charset="0"/>
          <a:cs typeface="Cambria" panose="02040503050406030204" pitchFamily="18" charset="0"/>
        </a:defRPr>
      </a:lvl9pPr>
    </p:titleStyle>
    <p:bodyStyle>
      <a:lvl1pPr marL="171450" indent="-171450" algn="l" rtl="0" eaLnBrk="1" fontAlgn="base" hangingPunct="1">
        <a:lnSpc>
          <a:spcPct val="90000"/>
        </a:lnSpc>
        <a:spcBef>
          <a:spcPts val="750"/>
        </a:spcBef>
        <a:spcAft>
          <a:spcPct val="0"/>
        </a:spcAft>
        <a:buFont typeface="Arial" panose="020B0604020202020204" pitchFamily="34" charset="0"/>
        <a:buChar char="•"/>
        <a:defRPr sz="2100" kern="12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514350" indent="-171450" algn="l" rtl="0" eaLnBrk="1" fontAlgn="base" hangingPunct="1">
        <a:lnSpc>
          <a:spcPct val="90000"/>
        </a:lnSpc>
        <a:spcBef>
          <a:spcPts val="375"/>
        </a:spcBef>
        <a:spcAft>
          <a:spcPct val="0"/>
        </a:spcAft>
        <a:buFont typeface="Arial" panose="020B0604020202020204" pitchFamily="34" charset="0"/>
        <a:buChar char="•"/>
        <a:defRPr sz="1800" kern="12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857250" indent="-171450" algn="l" rtl="0" eaLnBrk="1" fontAlgn="base" hangingPunct="1">
        <a:lnSpc>
          <a:spcPct val="90000"/>
        </a:lnSpc>
        <a:spcBef>
          <a:spcPts val="375"/>
        </a:spcBef>
        <a:spcAft>
          <a:spcPct val="0"/>
        </a:spcAft>
        <a:buFont typeface="Arial" panose="020B0604020202020204" pitchFamily="34" charset="0"/>
        <a:buChar char="•"/>
        <a:defRPr sz="1500" kern="12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200150" indent="-171450" algn="l" rtl="0" eaLnBrk="1" fontAlgn="base" hangingPunct="1">
        <a:lnSpc>
          <a:spcPct val="90000"/>
        </a:lnSpc>
        <a:spcBef>
          <a:spcPts val="375"/>
        </a:spcBef>
        <a:spcAft>
          <a:spcPct val="0"/>
        </a:spcAft>
        <a:buFont typeface="Arial" panose="020B0604020202020204" pitchFamily="34" charset="0"/>
        <a:buChar char="•"/>
        <a:defRPr sz="1500" kern="12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1543050" indent="-171450" algn="l" rtl="0" eaLnBrk="1" fontAlgn="base" hangingPunct="1">
        <a:lnSpc>
          <a:spcPct val="90000"/>
        </a:lnSpc>
        <a:spcBef>
          <a:spcPts val="375"/>
        </a:spcBef>
        <a:spcAft>
          <a:spcPct val="0"/>
        </a:spcAft>
        <a:buFont typeface="Arial" panose="020B0604020202020204" pitchFamily="34" charset="0"/>
        <a:buChar char="•"/>
        <a:defRPr sz="1500" kern="12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96838" y="608013"/>
            <a:ext cx="9220200" cy="2076450"/>
          </a:xfrm>
        </p:spPr>
        <p:txBody>
          <a:bodyPr rtlCol="0">
            <a:normAutofit/>
          </a:bodyPr>
          <a:lstStyle/>
          <a:p>
            <a:pPr fontAlgn="auto">
              <a:spcAft>
                <a:spcPts val="0"/>
              </a:spcAft>
              <a:defRPr/>
            </a:pPr>
            <a:r>
              <a:rPr lang="en-US" altLang="en-US" sz="4400" b="1" smtClean="0"/>
              <a:t>SOFTWARE ENGINEERING AND PROJECT MANAGEMENT </a:t>
            </a:r>
            <a:br>
              <a:rPr lang="en-US" altLang="en-US" sz="4400" b="1" smtClean="0"/>
            </a:br>
            <a:r>
              <a:rPr lang="en-US" altLang="en-US" sz="4400" b="1" smtClean="0"/>
              <a:t>(CSE 227)</a:t>
            </a:r>
          </a:p>
        </p:txBody>
      </p:sp>
      <p:sp>
        <p:nvSpPr>
          <p:cNvPr id="7171" name="Subtitle 2"/>
          <p:cNvSpPr>
            <a:spLocks noGrp="1"/>
          </p:cNvSpPr>
          <p:nvPr>
            <p:ph type="subTitle" idx="1"/>
          </p:nvPr>
        </p:nvSpPr>
        <p:spPr>
          <a:xfrm>
            <a:off x="1087438" y="2622550"/>
            <a:ext cx="7239000" cy="2549525"/>
          </a:xfrm>
        </p:spPr>
        <p:txBody>
          <a:bodyPr/>
          <a:lstStyle/>
          <a:p>
            <a:pPr>
              <a:buFont typeface="Wingdings 3" panose="05040102010807070707" pitchFamily="18" charset="2"/>
              <a:buNone/>
            </a:pPr>
            <a:endParaRPr lang="en-US" altLang="en-US" dirty="0" smtClean="0"/>
          </a:p>
          <a:p>
            <a:pPr>
              <a:buFont typeface="Wingdings 3" panose="05040102010807070707" pitchFamily="18" charset="2"/>
              <a:buNone/>
            </a:pPr>
            <a:endParaRPr lang="en-US" altLang="en-US" dirty="0" smtClean="0"/>
          </a:p>
        </p:txBody>
      </p:sp>
      <p:pic>
        <p:nvPicPr>
          <p:cNvPr id="7172"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3" name="Subtitle 2"/>
          <p:cNvSpPr txBox="1">
            <a:spLocks/>
          </p:cNvSpPr>
          <p:nvPr/>
        </p:nvSpPr>
        <p:spPr bwMode="auto">
          <a:xfrm>
            <a:off x="1371600" y="3897312"/>
            <a:ext cx="72390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20000"/>
              </a:spcBef>
              <a:buClr>
                <a:schemeClr val="folHlink"/>
              </a:buClr>
              <a:buSzPct val="75000"/>
              <a:buFont typeface="Wingdings" panose="05000000000000000000" pitchFamily="2" charset="2"/>
              <a:buNone/>
            </a:pPr>
            <a:r>
              <a:rPr lang="en-US" altLang="en-US" sz="2000" dirty="0">
                <a:latin typeface="Times New Roman" panose="02020603050405020304" pitchFamily="18" charset="0"/>
                <a:cs typeface="Times New Roman" panose="02020603050405020304" pitchFamily="18" charset="0"/>
              </a:rPr>
              <a:t>Department of Computer Science and Engineering</a:t>
            </a:r>
          </a:p>
          <a:p>
            <a:pPr algn="ctr" eaLnBrk="1" hangingPunct="1">
              <a:spcBef>
                <a:spcPct val="20000"/>
              </a:spcBef>
              <a:buClr>
                <a:schemeClr val="folHlink"/>
              </a:buClr>
              <a:buSzPct val="75000"/>
              <a:buFont typeface="Wingdings" panose="05000000000000000000" pitchFamily="2" charset="2"/>
              <a:buNone/>
            </a:pPr>
            <a:r>
              <a:rPr lang="en-US" altLang="en-US" dirty="0">
                <a:latin typeface="Times New Roman" panose="02020603050405020304" pitchFamily="18" charset="0"/>
                <a:cs typeface="Times New Roman" panose="02020603050405020304" pitchFamily="18" charset="0"/>
              </a:rPr>
              <a:t>School of Engineering, </a:t>
            </a:r>
          </a:p>
          <a:p>
            <a:pPr algn="ctr" eaLnBrk="1" hangingPunct="1">
              <a:spcBef>
                <a:spcPct val="20000"/>
              </a:spcBef>
              <a:buClr>
                <a:schemeClr val="folHlink"/>
              </a:buClr>
              <a:buSzPct val="75000"/>
              <a:buFont typeface="Wingdings" panose="05000000000000000000" pitchFamily="2" charset="2"/>
              <a:buNone/>
            </a:pPr>
            <a:r>
              <a:rPr lang="en-US" altLang="en-US" dirty="0">
                <a:latin typeface="Times New Roman" panose="02020603050405020304" pitchFamily="18" charset="0"/>
                <a:cs typeface="Times New Roman" panose="02020603050405020304" pitchFamily="18" charset="0"/>
              </a:rPr>
              <a:t>PRESIDENCY UNIVERSITY</a:t>
            </a:r>
          </a:p>
        </p:txBody>
      </p:sp>
    </p:spTree>
    <p:extLst>
      <p:ext uri="{BB962C8B-B14F-4D97-AF65-F5344CB8AC3E}">
        <p14:creationId xmlns:p14="http://schemas.microsoft.com/office/powerpoint/2010/main" val="28736876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506413" y="760413"/>
            <a:ext cx="3419475" cy="542925"/>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spAutoFit/>
          </a:bodyPr>
          <a:lstStyle/>
          <a:p>
            <a:pPr algn="ctr" eaLnBrk="1" hangingPunct="1"/>
            <a:r>
              <a:rPr lang="en-US" sz="3200" b="1" smtClean="0">
                <a:solidFill>
                  <a:srgbClr val="002060"/>
                </a:solidFill>
                <a:latin typeface="Times" panose="02020603050405020304" pitchFamily="18" charset="0"/>
                <a:cs typeface="Times" panose="02020603050405020304" pitchFamily="18" charset="0"/>
              </a:rPr>
              <a:t>Quality Guidelines</a:t>
            </a: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1843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191E892D-6160-49D4-B892-B91BA2B478B7}" type="slidenum">
              <a:rPr lang="en-US" sz="900" smtClean="0">
                <a:solidFill>
                  <a:schemeClr val="accent1"/>
                </a:solidFill>
              </a:rPr>
              <a:pPr/>
              <a:t>10</a:t>
            </a:fld>
            <a:endParaRPr lang="en-US" sz="900" smtClean="0">
              <a:solidFill>
                <a:schemeClr val="accent1"/>
              </a:solidFill>
            </a:endParaRPr>
          </a:p>
        </p:txBody>
      </p:sp>
      <p:sp>
        <p:nvSpPr>
          <p:cNvPr id="125983" name="Rectangle 31"/>
          <p:cNvSpPr>
            <a:spLocks noChangeArrowheads="1"/>
          </p:cNvSpPr>
          <p:nvPr/>
        </p:nvSpPr>
        <p:spPr bwMode="auto">
          <a:xfrm>
            <a:off x="2216150" y="279717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4" name="Rectangle 32"/>
          <p:cNvSpPr>
            <a:spLocks noChangeArrowheads="1"/>
          </p:cNvSpPr>
          <p:nvPr/>
        </p:nvSpPr>
        <p:spPr bwMode="auto">
          <a:xfrm>
            <a:off x="2216150" y="351155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pic>
        <p:nvPicPr>
          <p:cNvPr id="18441"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2" name="Text Box 36"/>
          <p:cNvSpPr txBox="1">
            <a:spLocks noChangeArrowheads="1"/>
          </p:cNvSpPr>
          <p:nvPr/>
        </p:nvSpPr>
        <p:spPr bwMode="auto">
          <a:xfrm>
            <a:off x="914400" y="1854200"/>
            <a:ext cx="7239000" cy="3636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just">
              <a:lnSpc>
                <a:spcPct val="90000"/>
              </a:lnSpc>
              <a:spcBef>
                <a:spcPct val="20000"/>
              </a:spcBef>
              <a:buClr>
                <a:schemeClr val="folHlink"/>
              </a:buClr>
              <a:buSzPct val="75000"/>
              <a:buFont typeface="Wingdings" panose="05000000000000000000" pitchFamily="2" charset="2"/>
              <a:buChar char="n"/>
            </a:pPr>
            <a:r>
              <a:rPr lang="en-US">
                <a:solidFill>
                  <a:srgbClr val="002060"/>
                </a:solidFill>
                <a:latin typeface="Times New Roman" panose="02020603050405020304" pitchFamily="18" charset="0"/>
                <a:cs typeface="Times New Roman" panose="02020603050405020304" pitchFamily="18" charset="0"/>
              </a:rPr>
              <a:t> A design should lead to components that exhibit </a:t>
            </a:r>
            <a:r>
              <a:rPr lang="en-US" i="1">
                <a:solidFill>
                  <a:srgbClr val="FF0000"/>
                </a:solidFill>
                <a:latin typeface="Times New Roman" panose="02020603050405020304" pitchFamily="18" charset="0"/>
                <a:cs typeface="Times New Roman" panose="02020603050405020304" pitchFamily="18" charset="0"/>
              </a:rPr>
              <a:t>independent functional characteristics.</a:t>
            </a:r>
          </a:p>
          <a:p>
            <a:pPr algn="just">
              <a:lnSpc>
                <a:spcPct val="90000"/>
              </a:lnSpc>
              <a:spcBef>
                <a:spcPct val="20000"/>
              </a:spcBef>
              <a:buClr>
                <a:schemeClr val="folHlink"/>
              </a:buClr>
              <a:buSzPct val="75000"/>
              <a:buFont typeface="Wingdings" panose="05000000000000000000" pitchFamily="2" charset="2"/>
              <a:buChar char="n"/>
            </a:pPr>
            <a:r>
              <a:rPr lang="en-US">
                <a:solidFill>
                  <a:schemeClr val="folHlink"/>
                </a:solidFill>
                <a:latin typeface="Times New Roman" panose="02020603050405020304" pitchFamily="18" charset="0"/>
                <a:cs typeface="Times New Roman" panose="02020603050405020304" pitchFamily="18" charset="0"/>
              </a:rPr>
              <a:t> </a:t>
            </a:r>
            <a:r>
              <a:rPr lang="en-US" i="1">
                <a:solidFill>
                  <a:srgbClr val="FF0000"/>
                </a:solidFill>
                <a:latin typeface="Times New Roman" panose="02020603050405020304" pitchFamily="18" charset="0"/>
                <a:cs typeface="Times New Roman" panose="02020603050405020304" pitchFamily="18" charset="0"/>
              </a:rPr>
              <a:t>A design should lead to interfaces that reduce the complexity </a:t>
            </a:r>
            <a:r>
              <a:rPr lang="en-US">
                <a:solidFill>
                  <a:srgbClr val="002060"/>
                </a:solidFill>
                <a:latin typeface="Times New Roman" panose="02020603050405020304" pitchFamily="18" charset="0"/>
                <a:cs typeface="Times New Roman" panose="02020603050405020304" pitchFamily="18" charset="0"/>
              </a:rPr>
              <a:t>of connections between components and with the external environment.</a:t>
            </a:r>
          </a:p>
          <a:p>
            <a:pPr algn="just">
              <a:lnSpc>
                <a:spcPct val="90000"/>
              </a:lnSpc>
              <a:spcBef>
                <a:spcPct val="20000"/>
              </a:spcBef>
              <a:buClr>
                <a:schemeClr val="folHlink"/>
              </a:buClr>
              <a:buSzPct val="75000"/>
              <a:buFont typeface="Wingdings" panose="05000000000000000000" pitchFamily="2" charset="2"/>
              <a:buChar char="n"/>
            </a:pPr>
            <a:r>
              <a:rPr lang="en-US">
                <a:solidFill>
                  <a:schemeClr val="folHlink"/>
                </a:solidFill>
                <a:latin typeface="Times New Roman" panose="02020603050405020304" pitchFamily="18" charset="0"/>
                <a:cs typeface="Times New Roman" panose="02020603050405020304" pitchFamily="18" charset="0"/>
              </a:rPr>
              <a:t> </a:t>
            </a:r>
            <a:r>
              <a:rPr lang="en-US" i="1">
                <a:solidFill>
                  <a:srgbClr val="FF0000"/>
                </a:solidFill>
                <a:latin typeface="Times New Roman" panose="02020603050405020304" pitchFamily="18" charset="0"/>
                <a:cs typeface="Times New Roman" panose="02020603050405020304" pitchFamily="18" charset="0"/>
              </a:rPr>
              <a:t>A design should be derived using a repeatable method </a:t>
            </a:r>
            <a:r>
              <a:rPr lang="en-US">
                <a:solidFill>
                  <a:srgbClr val="002060"/>
                </a:solidFill>
                <a:latin typeface="Times New Roman" panose="02020603050405020304" pitchFamily="18" charset="0"/>
                <a:cs typeface="Times New Roman" panose="02020603050405020304" pitchFamily="18" charset="0"/>
              </a:rPr>
              <a:t>that is driven by information obtained during software requirements analysis.</a:t>
            </a:r>
          </a:p>
          <a:p>
            <a:pPr algn="just">
              <a:lnSpc>
                <a:spcPct val="90000"/>
              </a:lnSpc>
              <a:spcBef>
                <a:spcPct val="20000"/>
              </a:spcBef>
              <a:buClr>
                <a:schemeClr val="folHlink"/>
              </a:buClr>
              <a:buSzPct val="75000"/>
              <a:buFont typeface="Wingdings" panose="05000000000000000000" pitchFamily="2" charset="2"/>
              <a:buChar char="n"/>
            </a:pPr>
            <a:r>
              <a:rPr lang="en-US">
                <a:latin typeface="Times New Roman" panose="02020603050405020304" pitchFamily="18" charset="0"/>
                <a:cs typeface="Times New Roman" panose="02020603050405020304" pitchFamily="18" charset="0"/>
              </a:rPr>
              <a:t> </a:t>
            </a:r>
            <a:r>
              <a:rPr lang="en-US">
                <a:solidFill>
                  <a:srgbClr val="002060"/>
                </a:solidFill>
                <a:latin typeface="Times New Roman" panose="02020603050405020304" pitchFamily="18" charset="0"/>
                <a:cs typeface="Times New Roman" panose="02020603050405020304" pitchFamily="18" charset="0"/>
              </a:rPr>
              <a:t>A design should be represented using a notation that </a:t>
            </a:r>
            <a:r>
              <a:rPr lang="en-US" i="1">
                <a:solidFill>
                  <a:srgbClr val="FF0000"/>
                </a:solidFill>
                <a:latin typeface="Times New Roman" panose="02020603050405020304" pitchFamily="18" charset="0"/>
                <a:cs typeface="Times New Roman" panose="02020603050405020304" pitchFamily="18" charset="0"/>
              </a:rPr>
              <a:t>effectively communicates its meaning.</a:t>
            </a:r>
            <a:endParaRPr lang="en-US" b="1" i="1">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6830809"/>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03213" y="669925"/>
            <a:ext cx="3581400" cy="544513"/>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spAutoFit/>
          </a:bodyPr>
          <a:lstStyle/>
          <a:p>
            <a:pPr algn="ctr" eaLnBrk="1" hangingPunct="1"/>
            <a:r>
              <a:rPr lang="en-US" sz="3200" b="1" smtClean="0">
                <a:solidFill>
                  <a:srgbClr val="002060"/>
                </a:solidFill>
              </a:rPr>
              <a:t>4. Design Principles</a:t>
            </a:r>
            <a:endParaRPr lang="en-US" sz="3200" b="1" smtClean="0">
              <a:solidFill>
                <a:srgbClr val="00B050"/>
              </a:solidFill>
            </a:endParaRP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2048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7D0E1E9-48A4-4116-9C5A-E95037CEEB0C}" type="slidenum">
              <a:rPr lang="en-US" sz="900" smtClean="0">
                <a:solidFill>
                  <a:schemeClr val="accent1"/>
                </a:solidFill>
              </a:rPr>
              <a:pPr/>
              <a:t>11</a:t>
            </a:fld>
            <a:endParaRPr lang="en-US" sz="900" smtClean="0">
              <a:solidFill>
                <a:schemeClr val="accent1"/>
              </a:solidFill>
            </a:endParaRPr>
          </a:p>
        </p:txBody>
      </p:sp>
      <p:sp>
        <p:nvSpPr>
          <p:cNvPr id="125983" name="Rectangle 31"/>
          <p:cNvSpPr>
            <a:spLocks noChangeArrowheads="1"/>
          </p:cNvSpPr>
          <p:nvPr/>
        </p:nvSpPr>
        <p:spPr bwMode="auto">
          <a:xfrm>
            <a:off x="2216150" y="279717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4" name="Rectangle 32"/>
          <p:cNvSpPr>
            <a:spLocks noChangeArrowheads="1"/>
          </p:cNvSpPr>
          <p:nvPr/>
        </p:nvSpPr>
        <p:spPr bwMode="auto">
          <a:xfrm>
            <a:off x="2216150" y="351155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pic>
        <p:nvPicPr>
          <p:cNvPr id="20489"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90" name="Text Box 36"/>
          <p:cNvSpPr txBox="1">
            <a:spLocks noChangeArrowheads="1"/>
          </p:cNvSpPr>
          <p:nvPr/>
        </p:nvSpPr>
        <p:spPr bwMode="auto">
          <a:xfrm>
            <a:off x="638175" y="1487488"/>
            <a:ext cx="7124700" cy="418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90000"/>
              </a:lnSpc>
              <a:spcBef>
                <a:spcPct val="20000"/>
              </a:spcBef>
              <a:buClr>
                <a:schemeClr val="folHlink"/>
              </a:buClr>
              <a:buSzPct val="75000"/>
              <a:buFont typeface="Wingdings" panose="05000000000000000000" pitchFamily="2" charset="2"/>
              <a:buChar char="n"/>
            </a:pPr>
            <a:r>
              <a:rPr lang="en-US" sz="2000">
                <a:solidFill>
                  <a:srgbClr val="002060"/>
                </a:solidFill>
                <a:latin typeface="Times New Roman" panose="02020603050405020304" pitchFamily="18" charset="0"/>
                <a:cs typeface="Times New Roman" panose="02020603050405020304" pitchFamily="18" charset="0"/>
              </a:rPr>
              <a:t> The design should be traceable to the analysis model. </a:t>
            </a:r>
          </a:p>
          <a:p>
            <a:pPr>
              <a:lnSpc>
                <a:spcPct val="90000"/>
              </a:lnSpc>
              <a:spcBef>
                <a:spcPct val="20000"/>
              </a:spcBef>
              <a:buClr>
                <a:schemeClr val="folHlink"/>
              </a:buClr>
              <a:buSzPct val="75000"/>
              <a:buFont typeface="Wingdings" panose="05000000000000000000" pitchFamily="2" charset="2"/>
              <a:buChar char="n"/>
            </a:pPr>
            <a:r>
              <a:rPr lang="en-US" sz="2000">
                <a:solidFill>
                  <a:srgbClr val="002060"/>
                </a:solidFill>
                <a:latin typeface="Times New Roman" panose="02020603050405020304" pitchFamily="18" charset="0"/>
                <a:cs typeface="Times New Roman" panose="02020603050405020304" pitchFamily="18" charset="0"/>
              </a:rPr>
              <a:t> The design should not reinvent the wheel. </a:t>
            </a:r>
          </a:p>
          <a:p>
            <a:pPr>
              <a:lnSpc>
                <a:spcPct val="90000"/>
              </a:lnSpc>
              <a:spcBef>
                <a:spcPct val="20000"/>
              </a:spcBef>
              <a:buClr>
                <a:schemeClr val="folHlink"/>
              </a:buClr>
              <a:buSzPct val="75000"/>
              <a:buFont typeface="Wingdings" panose="05000000000000000000" pitchFamily="2" charset="2"/>
              <a:buChar char="n"/>
            </a:pPr>
            <a:r>
              <a:rPr lang="en-US" sz="2000">
                <a:solidFill>
                  <a:srgbClr val="002060"/>
                </a:solidFill>
                <a:latin typeface="Times New Roman" panose="02020603050405020304" pitchFamily="18" charset="0"/>
                <a:cs typeface="Times New Roman" panose="02020603050405020304" pitchFamily="18" charset="0"/>
              </a:rPr>
              <a:t> The design should “minimize the intellectual distance” between the software and the problem as it exists in the real world. </a:t>
            </a:r>
          </a:p>
          <a:p>
            <a:pPr>
              <a:lnSpc>
                <a:spcPct val="90000"/>
              </a:lnSpc>
              <a:spcBef>
                <a:spcPct val="20000"/>
              </a:spcBef>
              <a:buClr>
                <a:schemeClr val="folHlink"/>
              </a:buClr>
              <a:buSzPct val="75000"/>
              <a:buFont typeface="Wingdings" panose="05000000000000000000" pitchFamily="2" charset="2"/>
              <a:buChar char="n"/>
            </a:pPr>
            <a:r>
              <a:rPr lang="en-US" sz="2000">
                <a:solidFill>
                  <a:srgbClr val="002060"/>
                </a:solidFill>
                <a:latin typeface="Times New Roman" panose="02020603050405020304" pitchFamily="18" charset="0"/>
                <a:cs typeface="Times New Roman" panose="02020603050405020304" pitchFamily="18" charset="0"/>
              </a:rPr>
              <a:t> The design should exhibit uniformity and integration. </a:t>
            </a:r>
          </a:p>
          <a:p>
            <a:pPr>
              <a:lnSpc>
                <a:spcPct val="90000"/>
              </a:lnSpc>
              <a:spcBef>
                <a:spcPct val="20000"/>
              </a:spcBef>
              <a:buClr>
                <a:schemeClr val="folHlink"/>
              </a:buClr>
              <a:buSzPct val="75000"/>
              <a:buFont typeface="Wingdings" panose="05000000000000000000" pitchFamily="2" charset="2"/>
              <a:buChar char="n"/>
            </a:pPr>
            <a:r>
              <a:rPr lang="en-US" sz="2000">
                <a:solidFill>
                  <a:srgbClr val="002060"/>
                </a:solidFill>
                <a:latin typeface="Times New Roman" panose="02020603050405020304" pitchFamily="18" charset="0"/>
                <a:cs typeface="Times New Roman" panose="02020603050405020304" pitchFamily="18" charset="0"/>
              </a:rPr>
              <a:t> The design should be structured to accommodate change. </a:t>
            </a:r>
          </a:p>
          <a:p>
            <a:pPr>
              <a:lnSpc>
                <a:spcPct val="90000"/>
              </a:lnSpc>
              <a:spcBef>
                <a:spcPct val="20000"/>
              </a:spcBef>
              <a:buClr>
                <a:schemeClr val="folHlink"/>
              </a:buClr>
              <a:buSzPct val="75000"/>
              <a:buFont typeface="Wingdings" panose="05000000000000000000" pitchFamily="2" charset="2"/>
              <a:buChar char="n"/>
            </a:pPr>
            <a:r>
              <a:rPr lang="en-US" sz="2000">
                <a:solidFill>
                  <a:srgbClr val="002060"/>
                </a:solidFill>
                <a:latin typeface="Times New Roman" panose="02020603050405020304" pitchFamily="18" charset="0"/>
                <a:cs typeface="Times New Roman" panose="02020603050405020304" pitchFamily="18" charset="0"/>
              </a:rPr>
              <a:t> The design should be structured to degrade gently, even when aberrant data, events, or operating conditions are encountered. </a:t>
            </a:r>
          </a:p>
          <a:p>
            <a:pPr>
              <a:lnSpc>
                <a:spcPct val="90000"/>
              </a:lnSpc>
              <a:spcBef>
                <a:spcPct val="20000"/>
              </a:spcBef>
              <a:buClr>
                <a:schemeClr val="folHlink"/>
              </a:buClr>
              <a:buSzPct val="75000"/>
              <a:buFont typeface="Wingdings" panose="05000000000000000000" pitchFamily="2" charset="2"/>
              <a:buChar char="n"/>
            </a:pPr>
            <a:r>
              <a:rPr lang="en-US" sz="2000">
                <a:solidFill>
                  <a:srgbClr val="002060"/>
                </a:solidFill>
                <a:latin typeface="Times New Roman" panose="02020603050405020304" pitchFamily="18" charset="0"/>
                <a:cs typeface="Times New Roman" panose="02020603050405020304" pitchFamily="18" charset="0"/>
              </a:rPr>
              <a:t> Design is not coding, coding is not design. </a:t>
            </a:r>
          </a:p>
          <a:p>
            <a:pPr>
              <a:lnSpc>
                <a:spcPct val="90000"/>
              </a:lnSpc>
              <a:spcBef>
                <a:spcPct val="20000"/>
              </a:spcBef>
              <a:buClr>
                <a:schemeClr val="folHlink"/>
              </a:buClr>
              <a:buSzPct val="75000"/>
              <a:buFont typeface="Wingdings" panose="05000000000000000000" pitchFamily="2" charset="2"/>
              <a:buChar char="n"/>
            </a:pPr>
            <a:r>
              <a:rPr lang="en-US" sz="2000">
                <a:solidFill>
                  <a:srgbClr val="002060"/>
                </a:solidFill>
                <a:latin typeface="Times New Roman" panose="02020603050405020304" pitchFamily="18" charset="0"/>
                <a:cs typeface="Times New Roman" panose="02020603050405020304" pitchFamily="18" charset="0"/>
              </a:rPr>
              <a:t> The design should be assessed for quality as it is being created, not after the fact. </a:t>
            </a:r>
          </a:p>
          <a:p>
            <a:pPr>
              <a:lnSpc>
                <a:spcPct val="90000"/>
              </a:lnSpc>
              <a:spcBef>
                <a:spcPct val="20000"/>
              </a:spcBef>
              <a:buClr>
                <a:schemeClr val="folHlink"/>
              </a:buClr>
              <a:buSzPct val="75000"/>
              <a:buFont typeface="Wingdings" panose="05000000000000000000" pitchFamily="2" charset="2"/>
              <a:buChar char="n"/>
            </a:pPr>
            <a:r>
              <a:rPr lang="en-US" sz="2000">
                <a:solidFill>
                  <a:srgbClr val="002060"/>
                </a:solidFill>
                <a:latin typeface="Times New Roman" panose="02020603050405020304" pitchFamily="18" charset="0"/>
                <a:cs typeface="Times New Roman" panose="02020603050405020304" pitchFamily="18" charset="0"/>
              </a:rPr>
              <a:t> The design should be reviewed to minimize conceptual (semantic) errors.</a:t>
            </a:r>
          </a:p>
        </p:txBody>
      </p:sp>
      <p:sp>
        <p:nvSpPr>
          <p:cNvPr id="20491" name="Rectangle 5"/>
          <p:cNvSpPr>
            <a:spLocks noChangeArrowheads="1"/>
          </p:cNvSpPr>
          <p:nvPr/>
        </p:nvSpPr>
        <p:spPr bwMode="auto">
          <a:xfrm>
            <a:off x="5867400" y="5586413"/>
            <a:ext cx="1890713" cy="2809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90000"/>
              </a:lnSpc>
            </a:pPr>
            <a:r>
              <a:rPr lang="en-US" sz="1400" b="1" i="1">
                <a:latin typeface="Helvetica" panose="020B0604020202020204" pitchFamily="34" charset="0"/>
              </a:rPr>
              <a:t>From Davis [DAV95]</a:t>
            </a:r>
          </a:p>
        </p:txBody>
      </p:sp>
    </p:spTree>
    <p:extLst>
      <p:ext uri="{BB962C8B-B14F-4D97-AF65-F5344CB8AC3E}">
        <p14:creationId xmlns:p14="http://schemas.microsoft.com/office/powerpoint/2010/main" val="3347696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50813" y="631825"/>
            <a:ext cx="5167312" cy="604838"/>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spAutoFit/>
          </a:bodyPr>
          <a:lstStyle/>
          <a:p>
            <a:pPr algn="ctr" eaLnBrk="1" hangingPunct="1"/>
            <a:r>
              <a:rPr lang="en-US" b="1" smtClean="0">
                <a:solidFill>
                  <a:srgbClr val="002060"/>
                </a:solidFill>
              </a:rPr>
              <a:t>5. Fundamental Concepts</a:t>
            </a:r>
            <a:endParaRPr lang="en-US" b="1" smtClean="0">
              <a:solidFill>
                <a:srgbClr val="00B050"/>
              </a:solidFill>
            </a:endParaRP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2253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F14102B-7E7D-4F09-A0FE-C6A2D53D4BCF}" type="slidenum">
              <a:rPr lang="en-US" sz="900" smtClean="0">
                <a:solidFill>
                  <a:schemeClr val="accent1"/>
                </a:solidFill>
              </a:rPr>
              <a:pPr/>
              <a:t>12</a:t>
            </a:fld>
            <a:endParaRPr lang="en-US" sz="900" smtClean="0">
              <a:solidFill>
                <a:schemeClr val="accent1"/>
              </a:solidFill>
            </a:endParaRPr>
          </a:p>
        </p:txBody>
      </p:sp>
      <p:sp>
        <p:nvSpPr>
          <p:cNvPr id="125983" name="Rectangle 31"/>
          <p:cNvSpPr>
            <a:spLocks noChangeArrowheads="1"/>
          </p:cNvSpPr>
          <p:nvPr/>
        </p:nvSpPr>
        <p:spPr bwMode="auto">
          <a:xfrm>
            <a:off x="2216150" y="279717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4" name="Rectangle 32"/>
          <p:cNvSpPr>
            <a:spLocks noChangeArrowheads="1"/>
          </p:cNvSpPr>
          <p:nvPr/>
        </p:nvSpPr>
        <p:spPr bwMode="auto">
          <a:xfrm>
            <a:off x="2216150" y="351155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pic>
        <p:nvPicPr>
          <p:cNvPr id="22537"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8" name="Text Box 36"/>
          <p:cNvSpPr txBox="1">
            <a:spLocks noChangeArrowheads="1"/>
          </p:cNvSpPr>
          <p:nvPr/>
        </p:nvSpPr>
        <p:spPr bwMode="auto">
          <a:xfrm>
            <a:off x="1044575" y="1928813"/>
            <a:ext cx="7315200" cy="2894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just">
              <a:lnSpc>
                <a:spcPct val="90000"/>
              </a:lnSpc>
              <a:spcBef>
                <a:spcPct val="20000"/>
              </a:spcBef>
              <a:buClr>
                <a:schemeClr val="folHlink"/>
              </a:buClr>
              <a:buSzPct val="75000"/>
              <a:buFont typeface="Wingdings" panose="05000000000000000000" pitchFamily="2" charset="2"/>
              <a:buChar char="n"/>
            </a:pPr>
            <a:r>
              <a:rPr lang="en-US" sz="1700" i="1">
                <a:solidFill>
                  <a:srgbClr val="FF0000"/>
                </a:solidFill>
                <a:latin typeface="Times New Roman" panose="02020603050405020304" pitchFamily="18" charset="0"/>
                <a:cs typeface="Times New Roman" panose="02020603050405020304" pitchFamily="18" charset="0"/>
              </a:rPr>
              <a:t> </a:t>
            </a:r>
            <a:r>
              <a:rPr lang="en-US" sz="2000" i="1">
                <a:solidFill>
                  <a:srgbClr val="FF0000"/>
                </a:solidFill>
                <a:latin typeface="Times New Roman" panose="02020603050405020304" pitchFamily="18" charset="0"/>
                <a:cs typeface="Times New Roman" panose="02020603050405020304" pitchFamily="18" charset="0"/>
              </a:rPr>
              <a:t>Abstraction </a:t>
            </a:r>
            <a:r>
              <a:rPr lang="en-US" sz="2000">
                <a:latin typeface="Helvetica" panose="020B0604020202020204" pitchFamily="34" charset="0"/>
                <a:cs typeface="Times New Roman" panose="02020603050405020304" pitchFamily="18" charset="0"/>
              </a:rPr>
              <a:t>- </a:t>
            </a:r>
            <a:r>
              <a:rPr lang="en-US" sz="2000">
                <a:solidFill>
                  <a:srgbClr val="002060"/>
                </a:solidFill>
                <a:latin typeface="Times New Roman" panose="02020603050405020304" pitchFamily="18" charset="0"/>
                <a:cs typeface="Times New Roman" panose="02020603050405020304" pitchFamily="18" charset="0"/>
              </a:rPr>
              <a:t>data, procedure, control</a:t>
            </a:r>
          </a:p>
          <a:p>
            <a:pPr algn="just">
              <a:lnSpc>
                <a:spcPct val="90000"/>
              </a:lnSpc>
              <a:spcBef>
                <a:spcPct val="20000"/>
              </a:spcBef>
              <a:buClr>
                <a:schemeClr val="folHlink"/>
              </a:buClr>
              <a:buSzPct val="75000"/>
              <a:buFont typeface="Wingdings" panose="05000000000000000000" pitchFamily="2" charset="2"/>
              <a:buChar char="n"/>
            </a:pPr>
            <a:r>
              <a:rPr lang="en-US" sz="2000">
                <a:solidFill>
                  <a:schemeClr val="folHlink"/>
                </a:solidFill>
                <a:latin typeface="Helvetica" panose="020B0604020202020204" pitchFamily="34" charset="0"/>
                <a:cs typeface="Times New Roman" panose="02020603050405020304" pitchFamily="18" charset="0"/>
              </a:rPr>
              <a:t> </a:t>
            </a:r>
            <a:r>
              <a:rPr lang="en-US" sz="2000" i="1">
                <a:solidFill>
                  <a:srgbClr val="FF0000"/>
                </a:solidFill>
                <a:latin typeface="Times New Roman" panose="02020603050405020304" pitchFamily="18" charset="0"/>
                <a:cs typeface="Times New Roman" panose="02020603050405020304" pitchFamily="18" charset="0"/>
              </a:rPr>
              <a:t>Architecture</a:t>
            </a:r>
            <a:r>
              <a:rPr lang="en-US" sz="2000">
                <a:latin typeface="Helvetica" panose="020B0604020202020204" pitchFamily="34" charset="0"/>
                <a:cs typeface="Times New Roman" panose="02020603050405020304" pitchFamily="18" charset="0"/>
              </a:rPr>
              <a:t> - </a:t>
            </a:r>
            <a:r>
              <a:rPr lang="en-US" sz="2000">
                <a:solidFill>
                  <a:srgbClr val="002060"/>
                </a:solidFill>
                <a:latin typeface="Times New Roman" panose="02020603050405020304" pitchFamily="18" charset="0"/>
                <a:cs typeface="Times New Roman" panose="02020603050405020304" pitchFamily="18" charset="0"/>
              </a:rPr>
              <a:t>the overall structure of the software</a:t>
            </a:r>
          </a:p>
          <a:p>
            <a:pPr algn="just">
              <a:lnSpc>
                <a:spcPct val="90000"/>
              </a:lnSpc>
              <a:spcBef>
                <a:spcPct val="20000"/>
              </a:spcBef>
              <a:buClr>
                <a:schemeClr val="folHlink"/>
              </a:buClr>
              <a:buSzPct val="75000"/>
              <a:buFont typeface="Wingdings" panose="05000000000000000000" pitchFamily="2" charset="2"/>
              <a:buChar char="n"/>
            </a:pPr>
            <a:r>
              <a:rPr lang="en-US" sz="2000">
                <a:solidFill>
                  <a:schemeClr val="folHlink"/>
                </a:solidFill>
                <a:latin typeface="Helvetica" panose="020B0604020202020204" pitchFamily="34" charset="0"/>
                <a:cs typeface="Times New Roman" panose="02020603050405020304" pitchFamily="18" charset="0"/>
              </a:rPr>
              <a:t> </a:t>
            </a:r>
            <a:r>
              <a:rPr lang="en-US" sz="2000" i="1">
                <a:solidFill>
                  <a:srgbClr val="FF0000"/>
                </a:solidFill>
                <a:latin typeface="Times New Roman" panose="02020603050405020304" pitchFamily="18" charset="0"/>
                <a:cs typeface="Times New Roman" panose="02020603050405020304" pitchFamily="18" charset="0"/>
              </a:rPr>
              <a:t>Separation of concerns </a:t>
            </a:r>
            <a:r>
              <a:rPr lang="en-US" sz="2000">
                <a:cs typeface="Times New Roman" panose="02020603050405020304" pitchFamily="18" charset="0"/>
              </a:rPr>
              <a:t>- </a:t>
            </a:r>
            <a:r>
              <a:rPr lang="en-US" sz="2000">
                <a:solidFill>
                  <a:srgbClr val="002060"/>
                </a:solidFill>
                <a:latin typeface="Times New Roman" panose="02020603050405020304" pitchFamily="18" charset="0"/>
                <a:cs typeface="Times New Roman" panose="02020603050405020304" pitchFamily="18" charset="0"/>
              </a:rPr>
              <a:t>any complex problem can be more easily handled if it is subdivided into pieces</a:t>
            </a:r>
          </a:p>
          <a:p>
            <a:pPr algn="just">
              <a:lnSpc>
                <a:spcPct val="90000"/>
              </a:lnSpc>
              <a:spcBef>
                <a:spcPct val="20000"/>
              </a:spcBef>
              <a:buClr>
                <a:schemeClr val="folHlink"/>
              </a:buClr>
              <a:buSzPct val="75000"/>
              <a:buFont typeface="Wingdings" panose="05000000000000000000" pitchFamily="2" charset="2"/>
              <a:buChar char="n"/>
            </a:pPr>
            <a:r>
              <a:rPr lang="en-US" sz="2000">
                <a:solidFill>
                  <a:schemeClr val="folHlink"/>
                </a:solidFill>
                <a:latin typeface="Helvetica" panose="020B0604020202020204" pitchFamily="34" charset="0"/>
                <a:cs typeface="Times New Roman" panose="02020603050405020304" pitchFamily="18" charset="0"/>
              </a:rPr>
              <a:t> </a:t>
            </a:r>
            <a:r>
              <a:rPr lang="en-US" sz="2000" i="1">
                <a:solidFill>
                  <a:srgbClr val="FF0000"/>
                </a:solidFill>
                <a:latin typeface="Times New Roman" panose="02020603050405020304" pitchFamily="18" charset="0"/>
                <a:cs typeface="Times New Roman" panose="02020603050405020304" pitchFamily="18" charset="0"/>
              </a:rPr>
              <a:t>Modularity</a:t>
            </a:r>
            <a:r>
              <a:rPr lang="en-US" sz="2000">
                <a:latin typeface="Helvetica" panose="020B0604020202020204" pitchFamily="34" charset="0"/>
                <a:cs typeface="Times New Roman" panose="02020603050405020304" pitchFamily="18" charset="0"/>
              </a:rPr>
              <a:t> - </a:t>
            </a:r>
            <a:r>
              <a:rPr lang="en-US" sz="2000">
                <a:solidFill>
                  <a:srgbClr val="002060"/>
                </a:solidFill>
                <a:latin typeface="Times New Roman" panose="02020603050405020304" pitchFamily="18" charset="0"/>
                <a:cs typeface="Times New Roman" panose="02020603050405020304" pitchFamily="18" charset="0"/>
              </a:rPr>
              <a:t>compartmentalization of data and function</a:t>
            </a:r>
          </a:p>
          <a:p>
            <a:pPr algn="just">
              <a:lnSpc>
                <a:spcPct val="90000"/>
              </a:lnSpc>
              <a:spcBef>
                <a:spcPct val="20000"/>
              </a:spcBef>
              <a:buClr>
                <a:schemeClr val="folHlink"/>
              </a:buClr>
              <a:buSzPct val="75000"/>
              <a:buFont typeface="Wingdings" panose="05000000000000000000" pitchFamily="2" charset="2"/>
              <a:buChar char="n"/>
            </a:pPr>
            <a:r>
              <a:rPr lang="en-US" sz="2000">
                <a:solidFill>
                  <a:schemeClr val="folHlink"/>
                </a:solidFill>
                <a:latin typeface="Helvetica" panose="020B0604020202020204" pitchFamily="34" charset="0"/>
                <a:cs typeface="Times New Roman" panose="02020603050405020304" pitchFamily="18" charset="0"/>
              </a:rPr>
              <a:t> </a:t>
            </a:r>
            <a:r>
              <a:rPr lang="en-US" sz="2000" i="1">
                <a:solidFill>
                  <a:srgbClr val="FF0000"/>
                </a:solidFill>
                <a:latin typeface="Times New Roman" panose="02020603050405020304" pitchFamily="18" charset="0"/>
                <a:cs typeface="Times New Roman" panose="02020603050405020304" pitchFamily="18" charset="0"/>
              </a:rPr>
              <a:t>Functional independence </a:t>
            </a:r>
            <a:r>
              <a:rPr lang="en-US" sz="2000">
                <a:solidFill>
                  <a:srgbClr val="002060"/>
                </a:solidFill>
                <a:latin typeface="Times New Roman" panose="02020603050405020304" pitchFamily="18" charset="0"/>
                <a:cs typeface="Times New Roman" panose="02020603050405020304" pitchFamily="18" charset="0"/>
              </a:rPr>
              <a:t>- single-minded function and low coupling</a:t>
            </a:r>
          </a:p>
          <a:p>
            <a:pPr algn="just">
              <a:lnSpc>
                <a:spcPct val="90000"/>
              </a:lnSpc>
              <a:spcBef>
                <a:spcPct val="20000"/>
              </a:spcBef>
              <a:buClr>
                <a:schemeClr val="folHlink"/>
              </a:buClr>
              <a:buSzPct val="75000"/>
              <a:buFont typeface="Wingdings" panose="05000000000000000000" pitchFamily="2" charset="2"/>
              <a:buChar char="n"/>
            </a:pPr>
            <a:r>
              <a:rPr lang="en-US" sz="2000">
                <a:solidFill>
                  <a:schemeClr val="folHlink"/>
                </a:solidFill>
                <a:cs typeface="Times New Roman" panose="02020603050405020304" pitchFamily="18" charset="0"/>
              </a:rPr>
              <a:t> </a:t>
            </a:r>
            <a:r>
              <a:rPr lang="en-US" sz="2000" i="1">
                <a:solidFill>
                  <a:srgbClr val="FF0000"/>
                </a:solidFill>
                <a:latin typeface="Times New Roman" panose="02020603050405020304" pitchFamily="18" charset="0"/>
                <a:cs typeface="Times New Roman" panose="02020603050405020304" pitchFamily="18" charset="0"/>
              </a:rPr>
              <a:t>Design Classes </a:t>
            </a:r>
            <a:r>
              <a:rPr lang="en-US" sz="2000">
                <a:cs typeface="Times New Roman" panose="02020603050405020304" pitchFamily="18" charset="0"/>
              </a:rPr>
              <a:t>- </a:t>
            </a:r>
            <a:r>
              <a:rPr lang="en-US" sz="2000">
                <a:solidFill>
                  <a:srgbClr val="002060"/>
                </a:solidFill>
                <a:latin typeface="Times New Roman" panose="02020603050405020304" pitchFamily="18" charset="0"/>
                <a:cs typeface="Times New Roman" panose="02020603050405020304" pitchFamily="18" charset="0"/>
              </a:rPr>
              <a:t>provide design detail that will enable analysis classes to be implemented</a:t>
            </a:r>
          </a:p>
        </p:txBody>
      </p:sp>
    </p:spTree>
    <p:extLst>
      <p:ext uri="{BB962C8B-B14F-4D97-AF65-F5344CB8AC3E}">
        <p14:creationId xmlns:p14="http://schemas.microsoft.com/office/powerpoint/2010/main" val="676881169"/>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09550" y="571500"/>
            <a:ext cx="4194175" cy="604838"/>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spAutoFit/>
          </a:bodyPr>
          <a:lstStyle/>
          <a:p>
            <a:pPr algn="ctr" eaLnBrk="1" hangingPunct="1"/>
            <a:r>
              <a:rPr lang="en-US" b="1" smtClean="0">
                <a:solidFill>
                  <a:srgbClr val="002060"/>
                </a:solidFill>
              </a:rPr>
              <a:t>5.1 Data Abstraction</a:t>
            </a: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2458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FEDBC67-2FFF-4CC3-A510-9BF15BEAC246}" type="slidenum">
              <a:rPr lang="en-US" sz="900" smtClean="0">
                <a:solidFill>
                  <a:schemeClr val="accent1"/>
                </a:solidFill>
              </a:rPr>
              <a:pPr/>
              <a:t>13</a:t>
            </a:fld>
            <a:endParaRPr lang="en-US" sz="900" smtClean="0">
              <a:solidFill>
                <a:schemeClr val="accent1"/>
              </a:solidFill>
            </a:endParaRPr>
          </a:p>
        </p:txBody>
      </p:sp>
      <p:sp>
        <p:nvSpPr>
          <p:cNvPr id="125983" name="Rectangle 31"/>
          <p:cNvSpPr>
            <a:spLocks noChangeArrowheads="1"/>
          </p:cNvSpPr>
          <p:nvPr/>
        </p:nvSpPr>
        <p:spPr bwMode="auto">
          <a:xfrm>
            <a:off x="2216150" y="279717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4" name="Rectangle 32"/>
          <p:cNvSpPr>
            <a:spLocks noChangeArrowheads="1"/>
          </p:cNvSpPr>
          <p:nvPr/>
        </p:nvSpPr>
        <p:spPr bwMode="auto">
          <a:xfrm>
            <a:off x="2216150" y="351155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pic>
        <p:nvPicPr>
          <p:cNvPr id="24585"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6" name="AutoShape 3"/>
          <p:cNvSpPr>
            <a:spLocks noChangeArrowheads="1"/>
          </p:cNvSpPr>
          <p:nvPr/>
        </p:nvSpPr>
        <p:spPr bwMode="auto">
          <a:xfrm>
            <a:off x="4965700" y="2100263"/>
            <a:ext cx="3263900" cy="3527425"/>
          </a:xfrm>
          <a:prstGeom prst="roundRect">
            <a:avLst>
              <a:gd name="adj" fmla="val 5843"/>
            </a:avLst>
          </a:prstGeom>
          <a:solidFill>
            <a:srgbClr val="DADADA"/>
          </a:solidFill>
          <a:ln w="25400">
            <a:solidFill>
              <a:schemeClr val="tx1"/>
            </a:solidFill>
            <a:round/>
            <a:headEnd/>
            <a:tailEnd/>
          </a:ln>
          <a:effectLst>
            <a:outerShdw dist="107763" dir="2700000" algn="ctr" rotWithShape="0">
              <a:schemeClr val="bg2"/>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24587" name="Line 4"/>
          <p:cNvSpPr>
            <a:spLocks noChangeShapeType="1"/>
          </p:cNvSpPr>
          <p:nvPr/>
        </p:nvSpPr>
        <p:spPr bwMode="auto">
          <a:xfrm>
            <a:off x="4965700" y="2555875"/>
            <a:ext cx="32512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Rectangle 5"/>
          <p:cNvSpPr>
            <a:spLocks noChangeArrowheads="1"/>
          </p:cNvSpPr>
          <p:nvPr/>
        </p:nvSpPr>
        <p:spPr bwMode="auto">
          <a:xfrm>
            <a:off x="5118100" y="2073275"/>
            <a:ext cx="790575"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r>
              <a:rPr lang="en-US">
                <a:solidFill>
                  <a:schemeClr val="folHlink"/>
                </a:solidFill>
                <a:effectLst>
                  <a:outerShdw blurRad="38100" dist="38100" dir="2700000" algn="tl">
                    <a:srgbClr val="000000"/>
                  </a:outerShdw>
                </a:effectLst>
                <a:latin typeface="Helvetica" panose="020B0604020202020204" pitchFamily="34" charset="0"/>
              </a:rPr>
              <a:t>door</a:t>
            </a:r>
            <a:endParaRPr lang="en-US">
              <a:solidFill>
                <a:srgbClr val="AD278D"/>
              </a:solidFill>
              <a:effectLst>
                <a:outerShdw blurRad="38100" dist="38100" dir="2700000" algn="tl">
                  <a:srgbClr val="000000"/>
                </a:outerShdw>
              </a:effectLst>
              <a:latin typeface="Helvetica" panose="020B0604020202020204" pitchFamily="34" charset="0"/>
            </a:endParaRPr>
          </a:p>
        </p:txBody>
      </p:sp>
      <p:sp>
        <p:nvSpPr>
          <p:cNvPr id="24589" name="Line 6"/>
          <p:cNvSpPr>
            <a:spLocks noChangeShapeType="1"/>
          </p:cNvSpPr>
          <p:nvPr/>
        </p:nvSpPr>
        <p:spPr bwMode="auto">
          <a:xfrm flipH="1">
            <a:off x="4432300" y="4354513"/>
            <a:ext cx="825500" cy="14716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90" name="Rectangle 7"/>
          <p:cNvSpPr>
            <a:spLocks noChangeArrowheads="1"/>
          </p:cNvSpPr>
          <p:nvPr/>
        </p:nvSpPr>
        <p:spPr bwMode="auto">
          <a:xfrm>
            <a:off x="4284663" y="5808663"/>
            <a:ext cx="3446462"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sz="1800">
                <a:latin typeface="Helvetica" panose="020B0604020202020204" pitchFamily="34" charset="0"/>
              </a:rPr>
              <a:t>implemented as a data structure</a:t>
            </a:r>
          </a:p>
        </p:txBody>
      </p:sp>
      <p:sp>
        <p:nvSpPr>
          <p:cNvPr id="17" name="Rectangle 8"/>
          <p:cNvSpPr>
            <a:spLocks noChangeArrowheads="1"/>
          </p:cNvSpPr>
          <p:nvPr/>
        </p:nvSpPr>
        <p:spPr bwMode="auto">
          <a:xfrm>
            <a:off x="5564188" y="2786063"/>
            <a:ext cx="1527175" cy="6111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r>
              <a:rPr lang="en-US" sz="1800">
                <a:solidFill>
                  <a:schemeClr val="folHlink"/>
                </a:solidFill>
                <a:effectLst>
                  <a:outerShdw blurRad="38100" dist="38100" dir="2700000" algn="tl">
                    <a:srgbClr val="000000"/>
                  </a:outerShdw>
                </a:effectLst>
                <a:latin typeface="Helvetica" panose="020B0604020202020204" pitchFamily="34" charset="0"/>
              </a:rPr>
              <a:t>manufacturer</a:t>
            </a:r>
          </a:p>
          <a:p>
            <a:pPr>
              <a:lnSpc>
                <a:spcPct val="90000"/>
              </a:lnSpc>
              <a:defRPr/>
            </a:pPr>
            <a:endParaRPr lang="en-US" sz="1800">
              <a:solidFill>
                <a:srgbClr val="AD278D"/>
              </a:solidFill>
              <a:effectLst>
                <a:outerShdw blurRad="38100" dist="38100" dir="2700000" algn="tl">
                  <a:srgbClr val="000000"/>
                </a:outerShdw>
              </a:effectLst>
              <a:latin typeface="Helvetica" panose="020B0604020202020204" pitchFamily="34" charset="0"/>
            </a:endParaRPr>
          </a:p>
        </p:txBody>
      </p:sp>
      <p:sp>
        <p:nvSpPr>
          <p:cNvPr id="18" name="Rectangle 9"/>
          <p:cNvSpPr>
            <a:spLocks noChangeArrowheads="1"/>
          </p:cNvSpPr>
          <p:nvPr/>
        </p:nvSpPr>
        <p:spPr bwMode="auto">
          <a:xfrm>
            <a:off x="5564188" y="3028950"/>
            <a:ext cx="1641475" cy="36353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r>
              <a:rPr lang="en-US" sz="1800">
                <a:solidFill>
                  <a:schemeClr val="folHlink"/>
                </a:solidFill>
                <a:effectLst>
                  <a:outerShdw blurRad="38100" dist="38100" dir="2700000" algn="tl">
                    <a:srgbClr val="000000"/>
                  </a:outerShdw>
                </a:effectLst>
                <a:latin typeface="Helvetica" panose="020B0604020202020204" pitchFamily="34" charset="0"/>
              </a:rPr>
              <a:t>model number</a:t>
            </a:r>
            <a:endParaRPr lang="en-US" sz="1800">
              <a:solidFill>
                <a:srgbClr val="AD278D"/>
              </a:solidFill>
              <a:effectLst>
                <a:outerShdw blurRad="38100" dist="38100" dir="2700000" algn="tl">
                  <a:srgbClr val="000000"/>
                </a:outerShdw>
              </a:effectLst>
              <a:latin typeface="Helvetica" panose="020B0604020202020204" pitchFamily="34" charset="0"/>
            </a:endParaRPr>
          </a:p>
        </p:txBody>
      </p:sp>
      <p:sp>
        <p:nvSpPr>
          <p:cNvPr id="19" name="Rectangle 10"/>
          <p:cNvSpPr>
            <a:spLocks noChangeArrowheads="1"/>
          </p:cNvSpPr>
          <p:nvPr/>
        </p:nvSpPr>
        <p:spPr bwMode="auto">
          <a:xfrm>
            <a:off x="5564188" y="3270250"/>
            <a:ext cx="612775" cy="6111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r>
              <a:rPr lang="en-US" sz="1800">
                <a:solidFill>
                  <a:schemeClr val="folHlink"/>
                </a:solidFill>
                <a:effectLst>
                  <a:outerShdw blurRad="38100" dist="38100" dir="2700000" algn="tl">
                    <a:srgbClr val="000000"/>
                  </a:outerShdw>
                </a:effectLst>
                <a:latin typeface="Helvetica" panose="020B0604020202020204" pitchFamily="34" charset="0"/>
              </a:rPr>
              <a:t>type</a:t>
            </a:r>
          </a:p>
          <a:p>
            <a:pPr>
              <a:lnSpc>
                <a:spcPct val="90000"/>
              </a:lnSpc>
              <a:defRPr/>
            </a:pPr>
            <a:endParaRPr lang="en-US" sz="1800">
              <a:solidFill>
                <a:srgbClr val="AD278D"/>
              </a:solidFill>
              <a:effectLst>
                <a:outerShdw blurRad="38100" dist="38100" dir="2700000" algn="tl">
                  <a:srgbClr val="000000"/>
                </a:outerShdw>
              </a:effectLst>
              <a:latin typeface="Helvetica" panose="020B0604020202020204" pitchFamily="34" charset="0"/>
            </a:endParaRPr>
          </a:p>
        </p:txBody>
      </p:sp>
      <p:sp>
        <p:nvSpPr>
          <p:cNvPr id="20" name="Rectangle 11"/>
          <p:cNvSpPr>
            <a:spLocks noChangeArrowheads="1"/>
          </p:cNvSpPr>
          <p:nvPr/>
        </p:nvSpPr>
        <p:spPr bwMode="auto">
          <a:xfrm>
            <a:off x="5564188" y="3511550"/>
            <a:ext cx="1692275" cy="6111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r>
              <a:rPr lang="en-US" sz="1800">
                <a:solidFill>
                  <a:schemeClr val="folHlink"/>
                </a:solidFill>
                <a:effectLst>
                  <a:outerShdw blurRad="38100" dist="38100" dir="2700000" algn="tl">
                    <a:srgbClr val="000000"/>
                  </a:outerShdw>
                </a:effectLst>
                <a:latin typeface="Helvetica" panose="020B0604020202020204" pitchFamily="34" charset="0"/>
              </a:rPr>
              <a:t>swing direction</a:t>
            </a:r>
          </a:p>
          <a:p>
            <a:pPr>
              <a:lnSpc>
                <a:spcPct val="90000"/>
              </a:lnSpc>
              <a:defRPr/>
            </a:pPr>
            <a:endParaRPr lang="en-US" sz="1800">
              <a:solidFill>
                <a:srgbClr val="AD278D"/>
              </a:solidFill>
              <a:effectLst>
                <a:outerShdw blurRad="38100" dist="38100" dir="2700000" algn="tl">
                  <a:srgbClr val="000000"/>
                </a:outerShdw>
              </a:effectLst>
              <a:latin typeface="Helvetica" panose="020B0604020202020204" pitchFamily="34" charset="0"/>
            </a:endParaRPr>
          </a:p>
        </p:txBody>
      </p:sp>
      <p:sp>
        <p:nvSpPr>
          <p:cNvPr id="21" name="Rectangle 12"/>
          <p:cNvSpPr>
            <a:spLocks noChangeArrowheads="1"/>
          </p:cNvSpPr>
          <p:nvPr/>
        </p:nvSpPr>
        <p:spPr bwMode="auto">
          <a:xfrm>
            <a:off x="5564188" y="3751263"/>
            <a:ext cx="854075" cy="6111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r>
              <a:rPr lang="en-US" sz="1800">
                <a:solidFill>
                  <a:schemeClr val="folHlink"/>
                </a:solidFill>
                <a:effectLst>
                  <a:outerShdw blurRad="38100" dist="38100" dir="2700000" algn="tl">
                    <a:srgbClr val="000000"/>
                  </a:outerShdw>
                </a:effectLst>
                <a:latin typeface="Helvetica" panose="020B0604020202020204" pitchFamily="34" charset="0"/>
              </a:rPr>
              <a:t>inserts</a:t>
            </a:r>
          </a:p>
          <a:p>
            <a:pPr>
              <a:lnSpc>
                <a:spcPct val="90000"/>
              </a:lnSpc>
              <a:defRPr/>
            </a:pPr>
            <a:endParaRPr lang="en-US" sz="1800">
              <a:solidFill>
                <a:srgbClr val="AD278D"/>
              </a:solidFill>
              <a:effectLst>
                <a:outerShdw blurRad="38100" dist="38100" dir="2700000" algn="tl">
                  <a:srgbClr val="000000"/>
                </a:outerShdw>
              </a:effectLst>
              <a:latin typeface="Helvetica" panose="020B0604020202020204" pitchFamily="34" charset="0"/>
            </a:endParaRPr>
          </a:p>
        </p:txBody>
      </p:sp>
      <p:sp>
        <p:nvSpPr>
          <p:cNvPr id="22" name="Rectangle 13"/>
          <p:cNvSpPr>
            <a:spLocks noChangeArrowheads="1"/>
          </p:cNvSpPr>
          <p:nvPr/>
        </p:nvSpPr>
        <p:spPr bwMode="auto">
          <a:xfrm>
            <a:off x="5564188" y="3992563"/>
            <a:ext cx="714375" cy="6111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r>
              <a:rPr lang="en-US" sz="1800">
                <a:solidFill>
                  <a:schemeClr val="folHlink"/>
                </a:solidFill>
                <a:effectLst>
                  <a:outerShdw blurRad="38100" dist="38100" dir="2700000" algn="tl">
                    <a:srgbClr val="000000"/>
                  </a:outerShdw>
                </a:effectLst>
                <a:latin typeface="Helvetica" panose="020B0604020202020204" pitchFamily="34" charset="0"/>
              </a:rPr>
              <a:t>lights</a:t>
            </a:r>
          </a:p>
          <a:p>
            <a:pPr>
              <a:lnSpc>
                <a:spcPct val="90000"/>
              </a:lnSpc>
              <a:defRPr/>
            </a:pPr>
            <a:endParaRPr lang="en-US" sz="1800">
              <a:solidFill>
                <a:srgbClr val="AD278D"/>
              </a:solidFill>
              <a:effectLst>
                <a:outerShdw blurRad="38100" dist="38100" dir="2700000" algn="tl">
                  <a:srgbClr val="000000"/>
                </a:outerShdw>
              </a:effectLst>
              <a:latin typeface="Helvetica" panose="020B0604020202020204" pitchFamily="34" charset="0"/>
            </a:endParaRPr>
          </a:p>
        </p:txBody>
      </p:sp>
      <p:sp>
        <p:nvSpPr>
          <p:cNvPr id="23" name="Rectangle 14"/>
          <p:cNvSpPr>
            <a:spLocks noChangeArrowheads="1"/>
          </p:cNvSpPr>
          <p:nvPr/>
        </p:nvSpPr>
        <p:spPr bwMode="auto">
          <a:xfrm>
            <a:off x="5564188" y="4233863"/>
            <a:ext cx="803275" cy="6111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r>
              <a:rPr lang="en-US" sz="1800">
                <a:solidFill>
                  <a:srgbClr val="AD278D"/>
                </a:solidFill>
                <a:effectLst>
                  <a:outerShdw blurRad="38100" dist="38100" dir="2700000" algn="tl">
                    <a:srgbClr val="000000"/>
                  </a:outerShdw>
                </a:effectLst>
                <a:latin typeface="Helvetica" panose="020B0604020202020204" pitchFamily="34" charset="0"/>
              </a:rPr>
              <a:t>   </a:t>
            </a:r>
            <a:r>
              <a:rPr lang="en-US" sz="1800">
                <a:solidFill>
                  <a:schemeClr val="folHlink"/>
                </a:solidFill>
                <a:effectLst>
                  <a:outerShdw blurRad="38100" dist="38100" dir="2700000" algn="tl">
                    <a:srgbClr val="000000"/>
                  </a:outerShdw>
                </a:effectLst>
                <a:latin typeface="Helvetica" panose="020B0604020202020204" pitchFamily="34" charset="0"/>
              </a:rPr>
              <a:t>type</a:t>
            </a:r>
          </a:p>
          <a:p>
            <a:pPr>
              <a:lnSpc>
                <a:spcPct val="90000"/>
              </a:lnSpc>
              <a:defRPr/>
            </a:pPr>
            <a:endParaRPr lang="en-US" sz="1800">
              <a:solidFill>
                <a:srgbClr val="AD278D"/>
              </a:solidFill>
              <a:effectLst>
                <a:outerShdw blurRad="38100" dist="38100" dir="2700000" algn="tl">
                  <a:srgbClr val="000000"/>
                </a:outerShdw>
              </a:effectLst>
              <a:latin typeface="Helvetica" panose="020B0604020202020204" pitchFamily="34" charset="0"/>
            </a:endParaRPr>
          </a:p>
        </p:txBody>
      </p:sp>
      <p:sp>
        <p:nvSpPr>
          <p:cNvPr id="24" name="Rectangle 15"/>
          <p:cNvSpPr>
            <a:spLocks noChangeArrowheads="1"/>
          </p:cNvSpPr>
          <p:nvPr/>
        </p:nvSpPr>
        <p:spPr bwMode="auto">
          <a:xfrm>
            <a:off x="5564188" y="4475163"/>
            <a:ext cx="1146175" cy="6111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r>
              <a:rPr lang="en-US" sz="1800">
                <a:solidFill>
                  <a:srgbClr val="AD278D"/>
                </a:solidFill>
                <a:effectLst>
                  <a:outerShdw blurRad="38100" dist="38100" dir="2700000" algn="tl">
                    <a:srgbClr val="000000"/>
                  </a:outerShdw>
                </a:effectLst>
                <a:latin typeface="Helvetica" panose="020B0604020202020204" pitchFamily="34" charset="0"/>
              </a:rPr>
              <a:t>   </a:t>
            </a:r>
            <a:r>
              <a:rPr lang="en-US" sz="1800">
                <a:solidFill>
                  <a:schemeClr val="folHlink"/>
                </a:solidFill>
                <a:effectLst>
                  <a:outerShdw blurRad="38100" dist="38100" dir="2700000" algn="tl">
                    <a:srgbClr val="000000"/>
                  </a:outerShdw>
                </a:effectLst>
                <a:latin typeface="Helvetica" panose="020B0604020202020204" pitchFamily="34" charset="0"/>
              </a:rPr>
              <a:t>number</a:t>
            </a:r>
          </a:p>
          <a:p>
            <a:pPr>
              <a:lnSpc>
                <a:spcPct val="90000"/>
              </a:lnSpc>
              <a:defRPr/>
            </a:pPr>
            <a:endParaRPr lang="en-US" sz="1800">
              <a:solidFill>
                <a:srgbClr val="AD278D"/>
              </a:solidFill>
              <a:effectLst>
                <a:outerShdw blurRad="38100" dist="38100" dir="2700000" algn="tl">
                  <a:srgbClr val="000000"/>
                </a:outerShdw>
              </a:effectLst>
              <a:latin typeface="Helvetica" panose="020B0604020202020204" pitchFamily="34" charset="0"/>
            </a:endParaRPr>
          </a:p>
        </p:txBody>
      </p:sp>
      <p:sp>
        <p:nvSpPr>
          <p:cNvPr id="25" name="Rectangle 16"/>
          <p:cNvSpPr>
            <a:spLocks noChangeArrowheads="1"/>
          </p:cNvSpPr>
          <p:nvPr/>
        </p:nvSpPr>
        <p:spPr bwMode="auto">
          <a:xfrm>
            <a:off x="5564188" y="4716463"/>
            <a:ext cx="841375" cy="61118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r>
              <a:rPr lang="en-US" sz="1800">
                <a:solidFill>
                  <a:schemeClr val="folHlink"/>
                </a:solidFill>
                <a:effectLst>
                  <a:outerShdw blurRad="38100" dist="38100" dir="2700000" algn="tl">
                    <a:srgbClr val="000000"/>
                  </a:outerShdw>
                </a:effectLst>
                <a:latin typeface="Helvetica" panose="020B0604020202020204" pitchFamily="34" charset="0"/>
              </a:rPr>
              <a:t>weight</a:t>
            </a:r>
          </a:p>
          <a:p>
            <a:pPr>
              <a:lnSpc>
                <a:spcPct val="90000"/>
              </a:lnSpc>
              <a:defRPr/>
            </a:pPr>
            <a:endParaRPr lang="en-US" sz="1800">
              <a:solidFill>
                <a:srgbClr val="AD278D"/>
              </a:solidFill>
              <a:effectLst>
                <a:outerShdw blurRad="38100" dist="38100" dir="2700000" algn="tl">
                  <a:srgbClr val="000000"/>
                </a:outerShdw>
              </a:effectLst>
              <a:latin typeface="Helvetica" panose="020B0604020202020204" pitchFamily="34" charset="0"/>
            </a:endParaRPr>
          </a:p>
        </p:txBody>
      </p:sp>
      <p:sp>
        <p:nvSpPr>
          <p:cNvPr id="26" name="Rectangle 17"/>
          <p:cNvSpPr>
            <a:spLocks noChangeArrowheads="1"/>
          </p:cNvSpPr>
          <p:nvPr/>
        </p:nvSpPr>
        <p:spPr bwMode="auto">
          <a:xfrm>
            <a:off x="5564188" y="4957763"/>
            <a:ext cx="2227262"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r>
              <a:rPr lang="en-US" sz="1800">
                <a:solidFill>
                  <a:schemeClr val="folHlink"/>
                </a:solidFill>
                <a:effectLst>
                  <a:outerShdw blurRad="38100" dist="38100" dir="2700000" algn="tl">
                    <a:srgbClr val="000000"/>
                  </a:outerShdw>
                </a:effectLst>
                <a:latin typeface="Helvetica" panose="020B0604020202020204" pitchFamily="34" charset="0"/>
              </a:rPr>
              <a:t>opening mechanism</a:t>
            </a:r>
          </a:p>
        </p:txBody>
      </p:sp>
      <p:sp>
        <p:nvSpPr>
          <p:cNvPr id="24601" name="Rectangle 18"/>
          <p:cNvSpPr>
            <a:spLocks noChangeArrowheads="1"/>
          </p:cNvSpPr>
          <p:nvPr/>
        </p:nvSpPr>
        <p:spPr bwMode="auto">
          <a:xfrm>
            <a:off x="2032000" y="2263775"/>
            <a:ext cx="1727200" cy="3505200"/>
          </a:xfrm>
          <a:prstGeom prst="rect">
            <a:avLst/>
          </a:prstGeom>
          <a:solidFill>
            <a:srgbClr val="3E1403"/>
          </a:solidFill>
          <a:ln>
            <a:noFill/>
          </a:ln>
          <a:effectLst/>
          <a:extLst>
            <a:ext uri="{91240B29-F687-4F45-9708-019B960494DF}">
              <a14:hiddenLine xmlns:a14="http://schemas.microsoft.com/office/drawing/2010/main" w="1270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24602" name="Rectangle 19"/>
          <p:cNvSpPr>
            <a:spLocks noChangeArrowheads="1"/>
          </p:cNvSpPr>
          <p:nvPr/>
        </p:nvSpPr>
        <p:spPr bwMode="auto">
          <a:xfrm>
            <a:off x="2032000" y="2265363"/>
            <a:ext cx="1727200" cy="3503612"/>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24603" name="Rectangle 20"/>
          <p:cNvSpPr>
            <a:spLocks noChangeArrowheads="1"/>
          </p:cNvSpPr>
          <p:nvPr/>
        </p:nvSpPr>
        <p:spPr bwMode="auto">
          <a:xfrm>
            <a:off x="2146300" y="2378075"/>
            <a:ext cx="1498600" cy="33909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24604" name="Rectangle 21"/>
          <p:cNvSpPr>
            <a:spLocks noChangeArrowheads="1"/>
          </p:cNvSpPr>
          <p:nvPr/>
        </p:nvSpPr>
        <p:spPr bwMode="auto">
          <a:xfrm>
            <a:off x="2146300" y="2379663"/>
            <a:ext cx="1498600" cy="3389312"/>
          </a:xfrm>
          <a:prstGeom prst="rect">
            <a:avLst/>
          </a:prstGeom>
          <a:solidFill>
            <a:schemeClr val="bg2"/>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24605" name="Freeform 22"/>
          <p:cNvSpPr>
            <a:spLocks/>
          </p:cNvSpPr>
          <p:nvPr/>
        </p:nvSpPr>
        <p:spPr bwMode="auto">
          <a:xfrm>
            <a:off x="2159000" y="2390775"/>
            <a:ext cx="1398588" cy="3570288"/>
          </a:xfrm>
          <a:custGeom>
            <a:avLst/>
            <a:gdLst>
              <a:gd name="T0" fmla="*/ 0 w 881"/>
              <a:gd name="T1" fmla="*/ 0 h 1999"/>
              <a:gd name="T2" fmla="*/ 0 w 881"/>
              <a:gd name="T3" fmla="*/ 0 h 1999"/>
              <a:gd name="T4" fmla="*/ 2147483646 w 881"/>
              <a:gd name="T5" fmla="*/ 2147483646 h 1999"/>
              <a:gd name="T6" fmla="*/ 2147483646 w 881"/>
              <a:gd name="T7" fmla="*/ 2147483646 h 1999"/>
              <a:gd name="T8" fmla="*/ 0 w 881"/>
              <a:gd name="T9" fmla="*/ 2147483646 h 1999"/>
              <a:gd name="T10" fmla="*/ 0 w 881"/>
              <a:gd name="T11" fmla="*/ 0 h 199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81" h="1999">
                <a:moveTo>
                  <a:pt x="0" y="0"/>
                </a:moveTo>
                <a:lnTo>
                  <a:pt x="0" y="0"/>
                </a:lnTo>
                <a:lnTo>
                  <a:pt x="880" y="92"/>
                </a:lnTo>
                <a:lnTo>
                  <a:pt x="880" y="1998"/>
                </a:lnTo>
                <a:lnTo>
                  <a:pt x="0" y="1906"/>
                </a:lnTo>
                <a:lnTo>
                  <a:pt x="0" y="0"/>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06" name="Freeform 23"/>
          <p:cNvSpPr>
            <a:spLocks/>
          </p:cNvSpPr>
          <p:nvPr/>
        </p:nvSpPr>
        <p:spPr bwMode="auto">
          <a:xfrm>
            <a:off x="2146300" y="2378075"/>
            <a:ext cx="1398588" cy="3570288"/>
          </a:xfrm>
          <a:custGeom>
            <a:avLst/>
            <a:gdLst>
              <a:gd name="T0" fmla="*/ 0 w 881"/>
              <a:gd name="T1" fmla="*/ 0 h 1999"/>
              <a:gd name="T2" fmla="*/ 2147483646 w 881"/>
              <a:gd name="T3" fmla="*/ 2147483646 h 1999"/>
              <a:gd name="T4" fmla="*/ 2147483646 w 881"/>
              <a:gd name="T5" fmla="*/ 2147483646 h 1999"/>
              <a:gd name="T6" fmla="*/ 0 w 881"/>
              <a:gd name="T7" fmla="*/ 2147483646 h 1999"/>
              <a:gd name="T8" fmla="*/ 0 w 881"/>
              <a:gd name="T9" fmla="*/ 0 h 19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1" h="1999">
                <a:moveTo>
                  <a:pt x="0" y="0"/>
                </a:moveTo>
                <a:lnTo>
                  <a:pt x="880" y="92"/>
                </a:lnTo>
                <a:lnTo>
                  <a:pt x="880" y="1998"/>
                </a:lnTo>
                <a:lnTo>
                  <a:pt x="0" y="1906"/>
                </a:lnTo>
                <a:lnTo>
                  <a:pt x="0" y="0"/>
                </a:lnTo>
              </a:path>
            </a:pathLst>
          </a:custGeom>
          <a:solidFill>
            <a:srgbClr val="712000"/>
          </a:solidFill>
          <a:ln w="25400" cap="rnd" cmpd="sng">
            <a:solidFill>
              <a:srgbClr val="712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607" name="Oval 24"/>
          <p:cNvSpPr>
            <a:spLocks noChangeArrowheads="1"/>
          </p:cNvSpPr>
          <p:nvPr/>
        </p:nvSpPr>
        <p:spPr bwMode="auto">
          <a:xfrm>
            <a:off x="3263900" y="4092575"/>
            <a:ext cx="127000" cy="127000"/>
          </a:xfrm>
          <a:prstGeom prst="ellipse">
            <a:avLst/>
          </a:prstGeom>
          <a:solidFill>
            <a:srgbClr val="000000"/>
          </a:solidFill>
          <a:ln>
            <a:noFill/>
          </a:ln>
          <a:effectLst/>
          <a:extLst>
            <a:ext uri="{91240B29-F687-4F45-9708-019B960494DF}">
              <a14:hiddenLine xmlns:a14="http://schemas.microsoft.com/office/drawing/2010/main" w="1270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24608" name="Oval 25"/>
          <p:cNvSpPr>
            <a:spLocks noChangeArrowheads="1"/>
          </p:cNvSpPr>
          <p:nvPr/>
        </p:nvSpPr>
        <p:spPr bwMode="auto">
          <a:xfrm>
            <a:off x="3263900" y="4094163"/>
            <a:ext cx="127000" cy="123825"/>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24609" name="Rectangle 26"/>
          <p:cNvSpPr>
            <a:spLocks noChangeArrowheads="1"/>
          </p:cNvSpPr>
          <p:nvPr/>
        </p:nvSpPr>
        <p:spPr bwMode="auto">
          <a:xfrm>
            <a:off x="3314700" y="4206875"/>
            <a:ext cx="12700" cy="304800"/>
          </a:xfrm>
          <a:prstGeom prst="rect">
            <a:avLst/>
          </a:prstGeom>
          <a:solidFill>
            <a:srgbClr val="000000"/>
          </a:solidFill>
          <a:ln>
            <a:noFill/>
          </a:ln>
          <a:effectLst/>
          <a:extLst>
            <a:ext uri="{91240B29-F687-4F45-9708-019B960494DF}">
              <a14:hiddenLine xmlns:a14="http://schemas.microsoft.com/office/drawing/2010/main" w="1270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24610" name="Rectangle 27"/>
          <p:cNvSpPr>
            <a:spLocks noChangeArrowheads="1"/>
          </p:cNvSpPr>
          <p:nvPr/>
        </p:nvSpPr>
        <p:spPr bwMode="auto">
          <a:xfrm>
            <a:off x="3314700" y="4208463"/>
            <a:ext cx="12700" cy="30321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24611" name="Line 28"/>
          <p:cNvSpPr>
            <a:spLocks noChangeShapeType="1"/>
          </p:cNvSpPr>
          <p:nvPr/>
        </p:nvSpPr>
        <p:spPr bwMode="auto">
          <a:xfrm>
            <a:off x="3898900" y="3978275"/>
            <a:ext cx="901700" cy="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418376876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836613" y="625475"/>
            <a:ext cx="4802187" cy="573088"/>
          </a:xfrm>
          <a:noFill/>
          <a:extLst>
            <a:ext uri="{91240B29-F687-4F45-9708-019B960494DF}">
              <a14:hiddenLine xmlns:a14="http://schemas.microsoft.com/office/drawing/2010/main" w="12700">
                <a:solidFill>
                  <a:schemeClr val="tx1"/>
                </a:solidFill>
                <a:miter lim="800000"/>
                <a:headEnd/>
                <a:tailEnd/>
              </a14:hiddenLine>
            </a:ext>
          </a:extLst>
        </p:spPr>
        <p:txBody>
          <a:bodyPr lIns="63500" tIns="25400" rIns="63500" bIns="25400">
            <a:spAutoFit/>
          </a:bodyPr>
          <a:lstStyle/>
          <a:p>
            <a:pPr algn="ctr" eaLnBrk="1" hangingPunct="1"/>
            <a:r>
              <a:rPr lang="en-US" sz="3400" b="1" smtClean="0">
                <a:solidFill>
                  <a:srgbClr val="002060"/>
                </a:solidFill>
              </a:rPr>
              <a:t>Procedural Abstraction</a:t>
            </a:r>
            <a:endParaRPr lang="en-US" sz="3400" b="1" smtClean="0">
              <a:solidFill>
                <a:srgbClr val="00B050"/>
              </a:solidFill>
            </a:endParaRP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2662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D8B6CF9-0BA0-43FC-BBD6-D2315E9D4D02}" type="slidenum">
              <a:rPr lang="en-US" sz="900" smtClean="0">
                <a:solidFill>
                  <a:schemeClr val="accent1"/>
                </a:solidFill>
              </a:rPr>
              <a:pPr/>
              <a:t>14</a:t>
            </a:fld>
            <a:endParaRPr lang="en-US" sz="900" smtClean="0">
              <a:solidFill>
                <a:schemeClr val="accent1"/>
              </a:solidFill>
            </a:endParaRPr>
          </a:p>
        </p:txBody>
      </p:sp>
      <p:pic>
        <p:nvPicPr>
          <p:cNvPr id="26629"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0" name="Line 3"/>
          <p:cNvSpPr>
            <a:spLocks noChangeShapeType="1"/>
          </p:cNvSpPr>
          <p:nvPr/>
        </p:nvSpPr>
        <p:spPr bwMode="auto">
          <a:xfrm flipV="1">
            <a:off x="3835400" y="4089400"/>
            <a:ext cx="952500" cy="88900"/>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31" name="Rectangle 4"/>
          <p:cNvSpPr>
            <a:spLocks noChangeArrowheads="1"/>
          </p:cNvSpPr>
          <p:nvPr/>
        </p:nvSpPr>
        <p:spPr bwMode="auto">
          <a:xfrm>
            <a:off x="1981200" y="2133600"/>
            <a:ext cx="1727200" cy="3505200"/>
          </a:xfrm>
          <a:prstGeom prst="rect">
            <a:avLst/>
          </a:prstGeom>
          <a:solidFill>
            <a:srgbClr val="3E1403"/>
          </a:solidFill>
          <a:ln>
            <a:noFill/>
          </a:ln>
          <a:effectLst/>
          <a:extLst>
            <a:ext uri="{91240B29-F687-4F45-9708-019B960494DF}">
              <a14:hiddenLine xmlns:a14="http://schemas.microsoft.com/office/drawing/2010/main" w="1270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26632" name="Rectangle 5"/>
          <p:cNvSpPr>
            <a:spLocks noChangeArrowheads="1"/>
          </p:cNvSpPr>
          <p:nvPr/>
        </p:nvSpPr>
        <p:spPr bwMode="auto">
          <a:xfrm>
            <a:off x="1981200" y="2135188"/>
            <a:ext cx="1727200" cy="3503612"/>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26633" name="Rectangle 6"/>
          <p:cNvSpPr>
            <a:spLocks noChangeArrowheads="1"/>
          </p:cNvSpPr>
          <p:nvPr/>
        </p:nvSpPr>
        <p:spPr bwMode="auto">
          <a:xfrm>
            <a:off x="2095500" y="2247900"/>
            <a:ext cx="1498600" cy="33909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26634" name="Rectangle 7"/>
          <p:cNvSpPr>
            <a:spLocks noChangeArrowheads="1"/>
          </p:cNvSpPr>
          <p:nvPr/>
        </p:nvSpPr>
        <p:spPr bwMode="auto">
          <a:xfrm>
            <a:off x="2095500" y="2249488"/>
            <a:ext cx="1498600" cy="3389312"/>
          </a:xfrm>
          <a:prstGeom prst="rect">
            <a:avLst/>
          </a:prstGeom>
          <a:solidFill>
            <a:schemeClr val="bg2"/>
          </a:solidFill>
          <a:ln w="254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26635" name="Freeform 8"/>
          <p:cNvSpPr>
            <a:spLocks/>
          </p:cNvSpPr>
          <p:nvPr/>
        </p:nvSpPr>
        <p:spPr bwMode="auto">
          <a:xfrm>
            <a:off x="2108200" y="2260600"/>
            <a:ext cx="1398588" cy="3570288"/>
          </a:xfrm>
          <a:custGeom>
            <a:avLst/>
            <a:gdLst>
              <a:gd name="T0" fmla="*/ 0 w 881"/>
              <a:gd name="T1" fmla="*/ 0 h 1999"/>
              <a:gd name="T2" fmla="*/ 0 w 881"/>
              <a:gd name="T3" fmla="*/ 0 h 1999"/>
              <a:gd name="T4" fmla="*/ 2147483646 w 881"/>
              <a:gd name="T5" fmla="*/ 2147483646 h 1999"/>
              <a:gd name="T6" fmla="*/ 2147483646 w 881"/>
              <a:gd name="T7" fmla="*/ 2147483646 h 1999"/>
              <a:gd name="T8" fmla="*/ 0 w 881"/>
              <a:gd name="T9" fmla="*/ 2147483646 h 1999"/>
              <a:gd name="T10" fmla="*/ 0 w 881"/>
              <a:gd name="T11" fmla="*/ 0 h 199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81" h="1999">
                <a:moveTo>
                  <a:pt x="0" y="0"/>
                </a:moveTo>
                <a:lnTo>
                  <a:pt x="0" y="0"/>
                </a:lnTo>
                <a:lnTo>
                  <a:pt x="880" y="92"/>
                </a:lnTo>
                <a:lnTo>
                  <a:pt x="880" y="1998"/>
                </a:lnTo>
                <a:lnTo>
                  <a:pt x="0" y="1906"/>
                </a:lnTo>
                <a:lnTo>
                  <a:pt x="0" y="0"/>
                </a:lnTo>
              </a:path>
            </a:pathLst>
          </a:custGeom>
          <a:noFill/>
          <a:ln w="25400" cap="rnd" cmpd="sng">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6" name="Freeform 9"/>
          <p:cNvSpPr>
            <a:spLocks/>
          </p:cNvSpPr>
          <p:nvPr/>
        </p:nvSpPr>
        <p:spPr bwMode="auto">
          <a:xfrm>
            <a:off x="2095500" y="2247900"/>
            <a:ext cx="1398588" cy="3570288"/>
          </a:xfrm>
          <a:custGeom>
            <a:avLst/>
            <a:gdLst>
              <a:gd name="T0" fmla="*/ 0 w 881"/>
              <a:gd name="T1" fmla="*/ 0 h 1999"/>
              <a:gd name="T2" fmla="*/ 2147483646 w 881"/>
              <a:gd name="T3" fmla="*/ 2147483646 h 1999"/>
              <a:gd name="T4" fmla="*/ 2147483646 w 881"/>
              <a:gd name="T5" fmla="*/ 2147483646 h 1999"/>
              <a:gd name="T6" fmla="*/ 0 w 881"/>
              <a:gd name="T7" fmla="*/ 2147483646 h 1999"/>
              <a:gd name="T8" fmla="*/ 0 w 881"/>
              <a:gd name="T9" fmla="*/ 0 h 19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81" h="1999">
                <a:moveTo>
                  <a:pt x="0" y="0"/>
                </a:moveTo>
                <a:lnTo>
                  <a:pt x="880" y="92"/>
                </a:lnTo>
                <a:lnTo>
                  <a:pt x="880" y="1998"/>
                </a:lnTo>
                <a:lnTo>
                  <a:pt x="0" y="1906"/>
                </a:lnTo>
                <a:lnTo>
                  <a:pt x="0" y="0"/>
                </a:lnTo>
              </a:path>
            </a:pathLst>
          </a:custGeom>
          <a:solidFill>
            <a:srgbClr val="712000"/>
          </a:solidFill>
          <a:ln w="25400" cap="rnd" cmpd="sng">
            <a:solidFill>
              <a:srgbClr val="712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7" name="Oval 10"/>
          <p:cNvSpPr>
            <a:spLocks noChangeArrowheads="1"/>
          </p:cNvSpPr>
          <p:nvPr/>
        </p:nvSpPr>
        <p:spPr bwMode="auto">
          <a:xfrm>
            <a:off x="3213100" y="3962400"/>
            <a:ext cx="127000" cy="127000"/>
          </a:xfrm>
          <a:prstGeom prst="ellipse">
            <a:avLst/>
          </a:prstGeom>
          <a:solidFill>
            <a:srgbClr val="000000"/>
          </a:solidFill>
          <a:ln>
            <a:noFill/>
          </a:ln>
          <a:effectLst/>
          <a:extLst>
            <a:ext uri="{91240B29-F687-4F45-9708-019B960494DF}">
              <a14:hiddenLine xmlns:a14="http://schemas.microsoft.com/office/drawing/2010/main" w="1270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26638" name="Oval 11"/>
          <p:cNvSpPr>
            <a:spLocks noChangeArrowheads="1"/>
          </p:cNvSpPr>
          <p:nvPr/>
        </p:nvSpPr>
        <p:spPr bwMode="auto">
          <a:xfrm>
            <a:off x="3213100" y="3963988"/>
            <a:ext cx="127000" cy="123825"/>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26639" name="Rectangle 12"/>
          <p:cNvSpPr>
            <a:spLocks noChangeArrowheads="1"/>
          </p:cNvSpPr>
          <p:nvPr/>
        </p:nvSpPr>
        <p:spPr bwMode="auto">
          <a:xfrm>
            <a:off x="3263900" y="4076700"/>
            <a:ext cx="12700" cy="304800"/>
          </a:xfrm>
          <a:prstGeom prst="rect">
            <a:avLst/>
          </a:prstGeom>
          <a:solidFill>
            <a:srgbClr val="000000"/>
          </a:solidFill>
          <a:ln>
            <a:noFill/>
          </a:ln>
          <a:effectLst/>
          <a:extLst>
            <a:ext uri="{91240B29-F687-4F45-9708-019B960494DF}">
              <a14:hiddenLine xmlns:a14="http://schemas.microsoft.com/office/drawing/2010/main" w="1270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26640" name="Rectangle 13"/>
          <p:cNvSpPr>
            <a:spLocks noChangeArrowheads="1"/>
          </p:cNvSpPr>
          <p:nvPr/>
        </p:nvSpPr>
        <p:spPr bwMode="auto">
          <a:xfrm>
            <a:off x="3263900" y="4078288"/>
            <a:ext cx="12700" cy="30321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26641" name="Oval 14"/>
          <p:cNvSpPr>
            <a:spLocks noChangeArrowheads="1"/>
          </p:cNvSpPr>
          <p:nvPr/>
        </p:nvSpPr>
        <p:spPr bwMode="auto">
          <a:xfrm>
            <a:off x="2527300" y="2846388"/>
            <a:ext cx="254000" cy="620712"/>
          </a:xfrm>
          <a:prstGeom prst="ellipse">
            <a:avLst/>
          </a:prstGeom>
          <a:solidFill>
            <a:srgbClr val="790015"/>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26642" name="Freeform 15"/>
          <p:cNvSpPr>
            <a:spLocks/>
          </p:cNvSpPr>
          <p:nvPr/>
        </p:nvSpPr>
        <p:spPr bwMode="auto">
          <a:xfrm>
            <a:off x="2400300" y="3390900"/>
            <a:ext cx="458788" cy="1271588"/>
          </a:xfrm>
          <a:custGeom>
            <a:avLst/>
            <a:gdLst>
              <a:gd name="T0" fmla="*/ 0 w 289"/>
              <a:gd name="T1" fmla="*/ 0 h 712"/>
              <a:gd name="T2" fmla="*/ 2147483646 w 289"/>
              <a:gd name="T3" fmla="*/ 2147483646 h 712"/>
              <a:gd name="T4" fmla="*/ 2147483646 w 289"/>
              <a:gd name="T5" fmla="*/ 2147483646 h 712"/>
              <a:gd name="T6" fmla="*/ 2147483646 w 289"/>
              <a:gd name="T7" fmla="*/ 2147483646 h 712"/>
              <a:gd name="T8" fmla="*/ 0 w 289"/>
              <a:gd name="T9" fmla="*/ 0 h 7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9" h="712">
                <a:moveTo>
                  <a:pt x="0" y="0"/>
                </a:moveTo>
                <a:lnTo>
                  <a:pt x="288" y="114"/>
                </a:lnTo>
                <a:lnTo>
                  <a:pt x="224" y="711"/>
                </a:lnTo>
                <a:lnTo>
                  <a:pt x="48" y="611"/>
                </a:lnTo>
                <a:lnTo>
                  <a:pt x="0" y="0"/>
                </a:lnTo>
              </a:path>
            </a:pathLst>
          </a:custGeom>
          <a:solidFill>
            <a:srgbClr val="790015"/>
          </a:solidFill>
          <a:ln w="254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43" name="Line 16"/>
          <p:cNvSpPr>
            <a:spLocks noChangeShapeType="1"/>
          </p:cNvSpPr>
          <p:nvPr/>
        </p:nvSpPr>
        <p:spPr bwMode="auto">
          <a:xfrm>
            <a:off x="2857500" y="3621088"/>
            <a:ext cx="114300" cy="8223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4" name="Line 17"/>
          <p:cNvSpPr>
            <a:spLocks noChangeShapeType="1"/>
          </p:cNvSpPr>
          <p:nvPr/>
        </p:nvSpPr>
        <p:spPr bwMode="auto">
          <a:xfrm flipV="1">
            <a:off x="2997200" y="4292600"/>
            <a:ext cx="254000" cy="1651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5" name="Line 18"/>
          <p:cNvSpPr>
            <a:spLocks noChangeShapeType="1"/>
          </p:cNvSpPr>
          <p:nvPr/>
        </p:nvSpPr>
        <p:spPr bwMode="auto">
          <a:xfrm flipH="1">
            <a:off x="2209800" y="3417888"/>
            <a:ext cx="177800" cy="5429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6" name="Line 19"/>
          <p:cNvSpPr>
            <a:spLocks noChangeShapeType="1"/>
          </p:cNvSpPr>
          <p:nvPr/>
        </p:nvSpPr>
        <p:spPr bwMode="auto">
          <a:xfrm>
            <a:off x="2222500" y="3989388"/>
            <a:ext cx="228600" cy="3016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7" name="Line 20"/>
          <p:cNvSpPr>
            <a:spLocks noChangeShapeType="1"/>
          </p:cNvSpPr>
          <p:nvPr/>
        </p:nvSpPr>
        <p:spPr bwMode="auto">
          <a:xfrm>
            <a:off x="2755900" y="4675188"/>
            <a:ext cx="177800" cy="6318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8" name="Line 21"/>
          <p:cNvSpPr>
            <a:spLocks noChangeShapeType="1"/>
          </p:cNvSpPr>
          <p:nvPr/>
        </p:nvSpPr>
        <p:spPr bwMode="auto">
          <a:xfrm flipH="1">
            <a:off x="2717800" y="5335588"/>
            <a:ext cx="228600" cy="7207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49" name="Line 22"/>
          <p:cNvSpPr>
            <a:spLocks noChangeShapeType="1"/>
          </p:cNvSpPr>
          <p:nvPr/>
        </p:nvSpPr>
        <p:spPr bwMode="auto">
          <a:xfrm flipV="1">
            <a:off x="2717800" y="6019800"/>
            <a:ext cx="63500" cy="508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50" name="Line 23"/>
          <p:cNvSpPr>
            <a:spLocks noChangeShapeType="1"/>
          </p:cNvSpPr>
          <p:nvPr/>
        </p:nvSpPr>
        <p:spPr bwMode="auto">
          <a:xfrm>
            <a:off x="2476500" y="4497388"/>
            <a:ext cx="88900" cy="6842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51" name="Line 24"/>
          <p:cNvSpPr>
            <a:spLocks noChangeShapeType="1"/>
          </p:cNvSpPr>
          <p:nvPr/>
        </p:nvSpPr>
        <p:spPr bwMode="auto">
          <a:xfrm flipH="1">
            <a:off x="2159000" y="5210175"/>
            <a:ext cx="419100" cy="63023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52" name="Line 25"/>
          <p:cNvSpPr>
            <a:spLocks noChangeShapeType="1"/>
          </p:cNvSpPr>
          <p:nvPr/>
        </p:nvSpPr>
        <p:spPr bwMode="auto">
          <a:xfrm flipV="1">
            <a:off x="2171700" y="5829300"/>
            <a:ext cx="76200" cy="254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53" name="AutoShape 26"/>
          <p:cNvSpPr>
            <a:spLocks noChangeArrowheads="1"/>
          </p:cNvSpPr>
          <p:nvPr/>
        </p:nvSpPr>
        <p:spPr bwMode="auto">
          <a:xfrm>
            <a:off x="4965700" y="2044700"/>
            <a:ext cx="2768600" cy="2768600"/>
          </a:xfrm>
          <a:prstGeom prst="roundRect">
            <a:avLst>
              <a:gd name="adj" fmla="val 6616"/>
            </a:avLst>
          </a:prstGeom>
          <a:solidFill>
            <a:srgbClr val="FFFFFF"/>
          </a:solidFill>
          <a:ln>
            <a:noFill/>
          </a:ln>
          <a:effectLst/>
          <a:extLst>
            <a:ext uri="{91240B29-F687-4F45-9708-019B960494DF}">
              <a14:hiddenLine xmlns:a14="http://schemas.microsoft.com/office/drawing/2010/main" w="12700">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26654" name="AutoShape 27"/>
          <p:cNvSpPr>
            <a:spLocks noChangeArrowheads="1"/>
          </p:cNvSpPr>
          <p:nvPr/>
        </p:nvSpPr>
        <p:spPr bwMode="auto">
          <a:xfrm>
            <a:off x="4953000" y="2032000"/>
            <a:ext cx="2794000" cy="2794000"/>
          </a:xfrm>
          <a:prstGeom prst="roundRect">
            <a:avLst>
              <a:gd name="adj" fmla="val 7005"/>
            </a:avLst>
          </a:prstGeom>
          <a:solidFill>
            <a:schemeClr val="folHlink"/>
          </a:solidFill>
          <a:ln>
            <a:noFill/>
          </a:ln>
          <a:effectLst>
            <a:outerShdw dist="107763" dir="2700000" algn="ctr" rotWithShape="0">
              <a:schemeClr val="bg2"/>
            </a:outerShdw>
          </a:effectLst>
          <a:extLst>
            <a:ext uri="{91240B29-F687-4F45-9708-019B960494DF}">
              <a14:hiddenLine xmlns:a14="http://schemas.microsoft.com/office/drawing/2010/main" w="25400">
                <a:solidFill>
                  <a:schemeClr val="tx1"/>
                </a:solidFill>
                <a:round/>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26655" name="Line 28"/>
          <p:cNvSpPr>
            <a:spLocks noChangeShapeType="1"/>
          </p:cNvSpPr>
          <p:nvPr/>
        </p:nvSpPr>
        <p:spPr bwMode="auto">
          <a:xfrm>
            <a:off x="4965700" y="2501900"/>
            <a:ext cx="2730500" cy="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Rectangle 29"/>
          <p:cNvSpPr>
            <a:spLocks noChangeArrowheads="1"/>
          </p:cNvSpPr>
          <p:nvPr/>
        </p:nvSpPr>
        <p:spPr bwMode="auto">
          <a:xfrm>
            <a:off x="5154613" y="2014538"/>
            <a:ext cx="858837" cy="4540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r>
              <a:rPr lang="en-US">
                <a:solidFill>
                  <a:schemeClr val="bg2"/>
                </a:solidFill>
                <a:effectLst>
                  <a:outerShdw blurRad="38100" dist="38100" dir="2700000" algn="tl">
                    <a:srgbClr val="000000"/>
                  </a:outerShdw>
                </a:effectLst>
                <a:latin typeface="Helvetica" panose="020B0604020202020204" pitchFamily="34" charset="0"/>
              </a:rPr>
              <a:t>open</a:t>
            </a:r>
            <a:endParaRPr lang="en-US">
              <a:solidFill>
                <a:srgbClr val="AD278D"/>
              </a:solidFill>
              <a:effectLst>
                <a:outerShdw blurRad="38100" dist="38100" dir="2700000" algn="tl">
                  <a:srgbClr val="000000"/>
                </a:outerShdw>
              </a:effectLst>
              <a:latin typeface="Helvetica" panose="020B0604020202020204" pitchFamily="34" charset="0"/>
            </a:endParaRPr>
          </a:p>
        </p:txBody>
      </p:sp>
      <p:sp>
        <p:nvSpPr>
          <p:cNvPr id="26657" name="Line 30"/>
          <p:cNvSpPr>
            <a:spLocks noChangeShapeType="1"/>
          </p:cNvSpPr>
          <p:nvPr/>
        </p:nvSpPr>
        <p:spPr bwMode="auto">
          <a:xfrm flipH="1">
            <a:off x="4889500" y="4421188"/>
            <a:ext cx="939800" cy="9620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658" name="Rectangle 31"/>
          <p:cNvSpPr>
            <a:spLocks noChangeArrowheads="1"/>
          </p:cNvSpPr>
          <p:nvPr/>
        </p:nvSpPr>
        <p:spPr bwMode="auto">
          <a:xfrm>
            <a:off x="3948113" y="5329238"/>
            <a:ext cx="4232275"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sz="1800">
                <a:latin typeface="Helvetica" panose="020B0604020202020204" pitchFamily="34" charset="0"/>
              </a:rPr>
              <a:t>implemented with a "knowledge" of the  </a:t>
            </a:r>
          </a:p>
        </p:txBody>
      </p:sp>
      <p:sp>
        <p:nvSpPr>
          <p:cNvPr id="26659" name="Rectangle 32"/>
          <p:cNvSpPr>
            <a:spLocks noChangeArrowheads="1"/>
          </p:cNvSpPr>
          <p:nvPr/>
        </p:nvSpPr>
        <p:spPr bwMode="auto">
          <a:xfrm>
            <a:off x="3960813" y="5621338"/>
            <a:ext cx="3675062"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sz="1800">
                <a:latin typeface="Helvetica" panose="020B0604020202020204" pitchFamily="34" charset="0"/>
              </a:rPr>
              <a:t>object that is associated with enter</a:t>
            </a:r>
          </a:p>
        </p:txBody>
      </p:sp>
      <p:sp>
        <p:nvSpPr>
          <p:cNvPr id="68" name="Rectangle 33"/>
          <p:cNvSpPr>
            <a:spLocks noChangeArrowheads="1"/>
          </p:cNvSpPr>
          <p:nvPr/>
        </p:nvSpPr>
        <p:spPr bwMode="auto">
          <a:xfrm>
            <a:off x="5459413" y="2928938"/>
            <a:ext cx="1744662"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r>
              <a:rPr lang="en-US" sz="1800">
                <a:solidFill>
                  <a:schemeClr val="bg2"/>
                </a:solidFill>
                <a:effectLst>
                  <a:outerShdw blurRad="38100" dist="38100" dir="2700000" algn="tl">
                    <a:srgbClr val="000000"/>
                  </a:outerShdw>
                </a:effectLst>
                <a:latin typeface="Helvetica" panose="020B0604020202020204" pitchFamily="34" charset="0"/>
              </a:rPr>
              <a:t>details of enter </a:t>
            </a:r>
          </a:p>
        </p:txBody>
      </p:sp>
      <p:sp>
        <p:nvSpPr>
          <p:cNvPr id="69" name="Rectangle 34"/>
          <p:cNvSpPr>
            <a:spLocks noChangeArrowheads="1"/>
          </p:cNvSpPr>
          <p:nvPr/>
        </p:nvSpPr>
        <p:spPr bwMode="auto">
          <a:xfrm>
            <a:off x="5459413" y="3157538"/>
            <a:ext cx="1120775"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r>
              <a:rPr lang="en-US" sz="1800">
                <a:solidFill>
                  <a:schemeClr val="bg2"/>
                </a:solidFill>
                <a:effectLst>
                  <a:outerShdw blurRad="38100" dist="38100" dir="2700000" algn="tl">
                    <a:srgbClr val="000000"/>
                  </a:outerShdw>
                </a:effectLst>
                <a:latin typeface="Helvetica" panose="020B0604020202020204" pitchFamily="34" charset="0"/>
              </a:rPr>
              <a:t>algorithm</a:t>
            </a:r>
            <a:endParaRPr lang="en-US" sz="1800">
              <a:solidFill>
                <a:srgbClr val="AD278D"/>
              </a:solidFill>
              <a:effectLst>
                <a:outerShdw blurRad="38100" dist="38100" dir="2700000" algn="tl">
                  <a:srgbClr val="000000"/>
                </a:outerShdw>
              </a:effectLst>
              <a:latin typeface="Helvetica" panose="020B0604020202020204" pitchFamily="34" charset="0"/>
            </a:endParaRPr>
          </a:p>
        </p:txBody>
      </p:sp>
    </p:spTree>
    <p:extLst>
      <p:ext uri="{BB962C8B-B14F-4D97-AF65-F5344CB8AC3E}">
        <p14:creationId xmlns:p14="http://schemas.microsoft.com/office/powerpoint/2010/main" val="2367244679"/>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88925" y="598488"/>
            <a:ext cx="4891088" cy="574675"/>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spAutoFit/>
          </a:bodyPr>
          <a:lstStyle/>
          <a:p>
            <a:pPr algn="ctr" eaLnBrk="1" hangingPunct="1"/>
            <a:r>
              <a:rPr lang="en-US" sz="3400" b="1" smtClean="0">
                <a:solidFill>
                  <a:srgbClr val="002060"/>
                </a:solidFill>
              </a:rPr>
              <a:t>5.2 Software Architecture</a:t>
            </a:r>
            <a:endParaRPr lang="en-US" sz="3400" b="1" smtClean="0">
              <a:solidFill>
                <a:srgbClr val="00B050"/>
              </a:solidFill>
            </a:endParaRP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2867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0C93946-7747-444F-B600-0FB123A6AD76}" type="slidenum">
              <a:rPr lang="en-US" sz="900" smtClean="0">
                <a:solidFill>
                  <a:schemeClr val="accent1"/>
                </a:solidFill>
              </a:rPr>
              <a:pPr/>
              <a:t>15</a:t>
            </a:fld>
            <a:endParaRPr lang="en-US" sz="900" smtClean="0">
              <a:solidFill>
                <a:schemeClr val="accent1"/>
              </a:solidFill>
            </a:endParaRPr>
          </a:p>
        </p:txBody>
      </p:sp>
      <p:pic>
        <p:nvPicPr>
          <p:cNvPr id="28677"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 name="Text Box 36"/>
          <p:cNvSpPr txBox="1">
            <a:spLocks noChangeArrowheads="1"/>
          </p:cNvSpPr>
          <p:nvPr/>
        </p:nvSpPr>
        <p:spPr bwMode="auto">
          <a:xfrm>
            <a:off x="1271588" y="1905000"/>
            <a:ext cx="7124700" cy="311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just">
              <a:lnSpc>
                <a:spcPct val="90000"/>
              </a:lnSpc>
              <a:buFont typeface="Wingdings" panose="05000000000000000000" pitchFamily="2" charset="2"/>
              <a:buNone/>
              <a:defRPr/>
            </a:pPr>
            <a:r>
              <a:rPr lang="en-US" b="1" dirty="0" smtClean="0">
                <a:solidFill>
                  <a:srgbClr val="002060"/>
                </a:solidFill>
                <a:latin typeface="Times New Roman" panose="02020603050405020304" pitchFamily="18" charset="0"/>
                <a:cs typeface="Times New Roman" panose="02020603050405020304" pitchFamily="18" charset="0"/>
              </a:rPr>
              <a:t>Software architecture</a:t>
            </a:r>
            <a:r>
              <a:rPr lang="en-US" dirty="0" smtClean="0">
                <a:solidFill>
                  <a:srgbClr val="002060"/>
                </a:solidFill>
                <a:latin typeface="Times New Roman" panose="02020603050405020304" pitchFamily="18" charset="0"/>
                <a:cs typeface="Times New Roman" panose="02020603050405020304" pitchFamily="18" charset="0"/>
              </a:rPr>
              <a:t> refers to the </a:t>
            </a:r>
            <a:r>
              <a:rPr lang="en-US" i="1" dirty="0" smtClean="0">
                <a:solidFill>
                  <a:srgbClr val="C00000"/>
                </a:solidFill>
                <a:latin typeface="Times New Roman" panose="02020603050405020304" pitchFamily="18" charset="0"/>
                <a:cs typeface="Times New Roman" panose="02020603050405020304" pitchFamily="18" charset="0"/>
              </a:rPr>
              <a:t>high level structures of a software system</a:t>
            </a:r>
            <a:r>
              <a:rPr lang="en-US" dirty="0" smtClean="0">
                <a:solidFill>
                  <a:srgbClr val="C00000"/>
                </a:solidFill>
                <a:latin typeface="Times New Roman" panose="02020603050405020304" pitchFamily="18" charset="0"/>
                <a:cs typeface="Times New Roman" panose="02020603050405020304" pitchFamily="18" charset="0"/>
              </a:rPr>
              <a:t> and the </a:t>
            </a:r>
            <a:r>
              <a:rPr lang="en-US" i="1" dirty="0" smtClean="0">
                <a:solidFill>
                  <a:srgbClr val="C00000"/>
                </a:solidFill>
                <a:latin typeface="Times New Roman" panose="02020603050405020304" pitchFamily="18" charset="0"/>
                <a:cs typeface="Times New Roman" panose="02020603050405020304" pitchFamily="18" charset="0"/>
              </a:rPr>
              <a:t>discipline of creating such structures and systems</a:t>
            </a:r>
            <a:r>
              <a:rPr lang="en-US" dirty="0" smtClean="0">
                <a:solidFill>
                  <a:srgbClr val="C00000"/>
                </a:solidFill>
                <a:latin typeface="Times New Roman" panose="02020603050405020304" pitchFamily="18" charset="0"/>
                <a:cs typeface="Times New Roman" panose="02020603050405020304" pitchFamily="18" charset="0"/>
              </a:rPr>
              <a:t>. </a:t>
            </a:r>
          </a:p>
          <a:p>
            <a:pPr algn="just">
              <a:lnSpc>
                <a:spcPct val="90000"/>
              </a:lnSpc>
              <a:buFont typeface="Wingdings" panose="05000000000000000000" pitchFamily="2" charset="2"/>
              <a:buNone/>
              <a:defRPr/>
            </a:pPr>
            <a:endParaRPr lang="en-US" dirty="0" smtClean="0">
              <a:solidFill>
                <a:srgbClr val="002060"/>
              </a:solidFill>
              <a:latin typeface="Times New Roman" panose="02020603050405020304" pitchFamily="18" charset="0"/>
              <a:cs typeface="Times New Roman" panose="02020603050405020304" pitchFamily="18" charset="0"/>
            </a:endParaRPr>
          </a:p>
          <a:p>
            <a:pPr algn="just">
              <a:lnSpc>
                <a:spcPct val="90000"/>
              </a:lnSpc>
              <a:buFont typeface="Wingdings" panose="05000000000000000000" pitchFamily="2" charset="2"/>
              <a:buNone/>
              <a:defRPr/>
            </a:pPr>
            <a:r>
              <a:rPr lang="en-US" dirty="0" smtClean="0">
                <a:solidFill>
                  <a:srgbClr val="002060"/>
                </a:solidFill>
                <a:latin typeface="Times New Roman" panose="02020603050405020304" pitchFamily="18" charset="0"/>
                <a:cs typeface="Times New Roman" panose="02020603050405020304" pitchFamily="18" charset="0"/>
              </a:rPr>
              <a:t>Each structure comprises:</a:t>
            </a:r>
          </a:p>
          <a:p>
            <a:pPr marL="342900" indent="-342900" algn="just">
              <a:lnSpc>
                <a:spcPct val="90000"/>
              </a:lnSpc>
              <a:buFontTx/>
              <a:buChar char="-"/>
              <a:defRPr/>
            </a:pPr>
            <a:r>
              <a:rPr lang="en-US" dirty="0" smtClean="0">
                <a:solidFill>
                  <a:srgbClr val="002060"/>
                </a:solidFill>
                <a:latin typeface="Times New Roman" panose="02020603050405020304" pitchFamily="18" charset="0"/>
                <a:cs typeface="Times New Roman" panose="02020603050405020304" pitchFamily="18" charset="0"/>
              </a:rPr>
              <a:t>Software elements </a:t>
            </a:r>
          </a:p>
          <a:p>
            <a:pPr marL="342900" indent="-342900" algn="just">
              <a:lnSpc>
                <a:spcPct val="90000"/>
              </a:lnSpc>
              <a:buFontTx/>
              <a:buChar char="-"/>
              <a:defRPr/>
            </a:pPr>
            <a:r>
              <a:rPr lang="en-US" dirty="0" smtClean="0">
                <a:solidFill>
                  <a:srgbClr val="002060"/>
                </a:solidFill>
                <a:latin typeface="Times New Roman" panose="02020603050405020304" pitchFamily="18" charset="0"/>
                <a:cs typeface="Times New Roman" panose="02020603050405020304" pitchFamily="18" charset="0"/>
              </a:rPr>
              <a:t>Relations among the elements </a:t>
            </a:r>
          </a:p>
          <a:p>
            <a:pPr marL="342900" indent="-342900" algn="just">
              <a:lnSpc>
                <a:spcPct val="90000"/>
              </a:lnSpc>
              <a:buFontTx/>
              <a:buChar char="-"/>
              <a:defRPr/>
            </a:pPr>
            <a:r>
              <a:rPr lang="en-US" dirty="0" smtClean="0">
                <a:solidFill>
                  <a:srgbClr val="002060"/>
                </a:solidFill>
                <a:latin typeface="Times New Roman" panose="02020603050405020304" pitchFamily="18" charset="0"/>
                <a:cs typeface="Times New Roman" panose="02020603050405020304" pitchFamily="18" charset="0"/>
              </a:rPr>
              <a:t>Properties of both elements and relations</a:t>
            </a:r>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1663184"/>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282575" y="584200"/>
            <a:ext cx="5168900" cy="574675"/>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spAutoFit/>
          </a:bodyPr>
          <a:lstStyle/>
          <a:p>
            <a:pPr algn="ctr" eaLnBrk="1" hangingPunct="1"/>
            <a:r>
              <a:rPr lang="en-US" sz="3400" b="1" smtClean="0">
                <a:solidFill>
                  <a:srgbClr val="002060"/>
                </a:solidFill>
              </a:rPr>
              <a:t>5.3 Separation of Concerns</a:t>
            </a:r>
            <a:endParaRPr lang="en-US" sz="3400" b="1" smtClean="0">
              <a:solidFill>
                <a:srgbClr val="00B050"/>
              </a:solidFill>
            </a:endParaRP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3072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58D2A70-5679-461A-9C73-E4813FE60F63}" type="slidenum">
              <a:rPr lang="en-US" sz="900" smtClean="0">
                <a:solidFill>
                  <a:schemeClr val="accent1"/>
                </a:solidFill>
              </a:rPr>
              <a:pPr/>
              <a:t>16</a:t>
            </a:fld>
            <a:endParaRPr lang="en-US" sz="900" smtClean="0">
              <a:solidFill>
                <a:schemeClr val="accent1"/>
              </a:solidFill>
            </a:endParaRPr>
          </a:p>
        </p:txBody>
      </p:sp>
      <p:pic>
        <p:nvPicPr>
          <p:cNvPr id="30725"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6" name="Text Box 36"/>
          <p:cNvSpPr txBox="1">
            <a:spLocks noChangeArrowheads="1"/>
          </p:cNvSpPr>
          <p:nvPr/>
        </p:nvSpPr>
        <p:spPr bwMode="auto">
          <a:xfrm>
            <a:off x="1371600" y="1747838"/>
            <a:ext cx="7124700" cy="3354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ts val="1200"/>
              </a:spcBef>
              <a:buClr>
                <a:schemeClr val="folHlink"/>
              </a:buClr>
              <a:buSzPct val="75000"/>
              <a:buFont typeface="Wingdings" panose="05000000000000000000" pitchFamily="2" charset="2"/>
              <a:buChar char="n"/>
            </a:pPr>
            <a:r>
              <a:rPr lang="en-US">
                <a:solidFill>
                  <a:srgbClr val="002060"/>
                </a:solidFill>
                <a:latin typeface="Times New Roman" panose="02020603050405020304" pitchFamily="18" charset="0"/>
                <a:cs typeface="Times New Roman" panose="02020603050405020304" pitchFamily="18" charset="0"/>
              </a:rPr>
              <a:t> Any complex problem can be more easily handled if it is subdivided into pieces that can each be solved and/or optimized independently</a:t>
            </a:r>
          </a:p>
          <a:p>
            <a:pPr>
              <a:spcBef>
                <a:spcPts val="1200"/>
              </a:spcBef>
              <a:buClr>
                <a:schemeClr val="folHlink"/>
              </a:buClr>
              <a:buSzPct val="75000"/>
              <a:buFont typeface="Wingdings" panose="05000000000000000000" pitchFamily="2" charset="2"/>
              <a:buChar char="n"/>
            </a:pPr>
            <a:r>
              <a:rPr lang="en-US">
                <a:solidFill>
                  <a:srgbClr val="002060"/>
                </a:solidFill>
                <a:latin typeface="Times New Roman" panose="02020603050405020304" pitchFamily="18" charset="0"/>
                <a:cs typeface="Times New Roman" panose="02020603050405020304" pitchFamily="18" charset="0"/>
              </a:rPr>
              <a:t> A </a:t>
            </a:r>
            <a:r>
              <a:rPr lang="en-US" i="1">
                <a:solidFill>
                  <a:srgbClr val="FF0000"/>
                </a:solidFill>
                <a:latin typeface="Times New Roman" panose="02020603050405020304" pitchFamily="18" charset="0"/>
                <a:cs typeface="Times New Roman" panose="02020603050405020304" pitchFamily="18" charset="0"/>
              </a:rPr>
              <a:t>concern</a:t>
            </a:r>
            <a:r>
              <a:rPr lang="en-US">
                <a:solidFill>
                  <a:srgbClr val="002060"/>
                </a:solidFill>
                <a:latin typeface="Times New Roman" panose="02020603050405020304" pitchFamily="18" charset="0"/>
                <a:cs typeface="Times New Roman" panose="02020603050405020304" pitchFamily="18" charset="0"/>
              </a:rPr>
              <a:t> is a feature or behavior that is specified as part of the requirements model for the software</a:t>
            </a:r>
          </a:p>
          <a:p>
            <a:pPr>
              <a:spcBef>
                <a:spcPts val="1200"/>
              </a:spcBef>
              <a:buClr>
                <a:schemeClr val="folHlink"/>
              </a:buClr>
              <a:buSzPct val="75000"/>
              <a:buFont typeface="Wingdings" panose="05000000000000000000" pitchFamily="2" charset="2"/>
              <a:buChar char="n"/>
            </a:pPr>
            <a:r>
              <a:rPr lang="en-US">
                <a:solidFill>
                  <a:srgbClr val="002060"/>
                </a:solidFill>
                <a:latin typeface="Times New Roman" panose="02020603050405020304" pitchFamily="18" charset="0"/>
                <a:cs typeface="Times New Roman" panose="02020603050405020304" pitchFamily="18" charset="0"/>
              </a:rPr>
              <a:t> By separating concerns into smaller, and therefore more manageable pieces, a problem takes less effort and time to solve.</a:t>
            </a:r>
          </a:p>
        </p:txBody>
      </p:sp>
    </p:spTree>
    <p:extLst>
      <p:ext uri="{BB962C8B-B14F-4D97-AF65-F5344CB8AC3E}">
        <p14:creationId xmlns:p14="http://schemas.microsoft.com/office/powerpoint/2010/main" val="3909887887"/>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09600" y="766763"/>
            <a:ext cx="2916238" cy="574675"/>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spAutoFit/>
          </a:bodyPr>
          <a:lstStyle/>
          <a:p>
            <a:pPr algn="ctr" eaLnBrk="1" hangingPunct="1"/>
            <a:r>
              <a:rPr lang="en-US" sz="3400" b="1" smtClean="0">
                <a:solidFill>
                  <a:srgbClr val="002060"/>
                </a:solidFill>
              </a:rPr>
              <a:t>5.4 Modularity</a:t>
            </a:r>
            <a:endParaRPr lang="en-US" sz="3400" b="1" smtClean="0">
              <a:solidFill>
                <a:srgbClr val="00B050"/>
              </a:solidFill>
            </a:endParaRP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3277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B8683E62-4AB9-4A8C-B06C-442CF9CA91DD}" type="slidenum">
              <a:rPr lang="en-US" sz="900" smtClean="0">
                <a:solidFill>
                  <a:schemeClr val="accent1"/>
                </a:solidFill>
              </a:rPr>
              <a:pPr/>
              <a:t>17</a:t>
            </a:fld>
            <a:endParaRPr lang="en-US" sz="900" smtClean="0">
              <a:solidFill>
                <a:schemeClr val="accent1"/>
              </a:solidFill>
            </a:endParaRPr>
          </a:p>
        </p:txBody>
      </p:sp>
      <p:pic>
        <p:nvPicPr>
          <p:cNvPr id="32773"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4" name="Text Box 36"/>
          <p:cNvSpPr txBox="1">
            <a:spLocks noChangeArrowheads="1"/>
          </p:cNvSpPr>
          <p:nvPr/>
        </p:nvSpPr>
        <p:spPr bwMode="auto">
          <a:xfrm>
            <a:off x="1066800" y="1905000"/>
            <a:ext cx="7200900" cy="464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just">
              <a:spcBef>
                <a:spcPts val="300"/>
              </a:spcBef>
              <a:buClr>
                <a:schemeClr val="folHlink"/>
              </a:buClr>
              <a:buSzPct val="75000"/>
              <a:buFont typeface="Wingdings" panose="05000000000000000000" pitchFamily="2" charset="2"/>
              <a:buChar char="n"/>
            </a:pPr>
            <a:r>
              <a:rPr lang="en-US">
                <a:solidFill>
                  <a:srgbClr val="002060"/>
                </a:solidFill>
                <a:latin typeface="Times New Roman" panose="02020603050405020304" pitchFamily="18" charset="0"/>
                <a:cs typeface="Times New Roman" panose="02020603050405020304" pitchFamily="18" charset="0"/>
              </a:rPr>
              <a:t> “</a:t>
            </a:r>
            <a:r>
              <a:rPr lang="en-US">
                <a:solidFill>
                  <a:srgbClr val="FF0000"/>
                </a:solidFill>
                <a:latin typeface="Times New Roman" panose="02020603050405020304" pitchFamily="18" charset="0"/>
                <a:cs typeface="Times New Roman" panose="02020603050405020304" pitchFamily="18" charset="0"/>
              </a:rPr>
              <a:t>Modularity</a:t>
            </a:r>
            <a:r>
              <a:rPr lang="en-US">
                <a:solidFill>
                  <a:srgbClr val="002060"/>
                </a:solidFill>
                <a:latin typeface="Times New Roman" panose="02020603050405020304" pitchFamily="18" charset="0"/>
                <a:cs typeface="Times New Roman" panose="02020603050405020304" pitchFamily="18" charset="0"/>
              </a:rPr>
              <a:t> is the single attribute of software that allows a program to be intellectually manageable”. </a:t>
            </a:r>
          </a:p>
          <a:p>
            <a:pPr algn="just">
              <a:spcBef>
                <a:spcPts val="300"/>
              </a:spcBef>
              <a:buClr>
                <a:schemeClr val="folHlink"/>
              </a:buClr>
              <a:buSzPct val="75000"/>
              <a:buFont typeface="Wingdings" panose="05000000000000000000" pitchFamily="2" charset="2"/>
              <a:buChar char="n"/>
            </a:pPr>
            <a:r>
              <a:rPr lang="en-US">
                <a:solidFill>
                  <a:srgbClr val="002060"/>
                </a:solidFill>
                <a:latin typeface="Times New Roman" panose="02020603050405020304" pitchFamily="18" charset="0"/>
                <a:cs typeface="Times New Roman" panose="02020603050405020304" pitchFamily="18" charset="0"/>
              </a:rPr>
              <a:t> </a:t>
            </a:r>
            <a:r>
              <a:rPr lang="en-US">
                <a:solidFill>
                  <a:srgbClr val="FF0000"/>
                </a:solidFill>
                <a:latin typeface="Times New Roman" panose="02020603050405020304" pitchFamily="18" charset="0"/>
                <a:cs typeface="Times New Roman" panose="02020603050405020304" pitchFamily="18" charset="0"/>
              </a:rPr>
              <a:t>Monolithic software </a:t>
            </a:r>
            <a:r>
              <a:rPr lang="en-US">
                <a:solidFill>
                  <a:srgbClr val="002060"/>
                </a:solidFill>
                <a:latin typeface="Times New Roman" panose="02020603050405020304" pitchFamily="18" charset="0"/>
                <a:cs typeface="Times New Roman" panose="02020603050405020304" pitchFamily="18" charset="0"/>
              </a:rPr>
              <a:t>(i.e., a large program composed of a single module) cannot be easily grasped by a software engineer. </a:t>
            </a:r>
          </a:p>
          <a:p>
            <a:pPr lvl="1" algn="just">
              <a:spcBef>
                <a:spcPts val="300"/>
              </a:spcBef>
              <a:buClr>
                <a:schemeClr val="folHlink"/>
              </a:buClr>
              <a:buSzPct val="70000"/>
              <a:buFont typeface="Wingdings" panose="05000000000000000000" pitchFamily="2" charset="2"/>
              <a:buChar char="n"/>
            </a:pPr>
            <a:r>
              <a:rPr lang="en-US" i="1">
                <a:solidFill>
                  <a:srgbClr val="002060"/>
                </a:solidFill>
                <a:latin typeface="Times New Roman" panose="02020603050405020304" pitchFamily="18" charset="0"/>
                <a:cs typeface="Times New Roman" panose="02020603050405020304" pitchFamily="18" charset="0"/>
              </a:rPr>
              <a:t>The number of control paths, span of reference, number of variables, and overall complexity would make understanding close to impossible. </a:t>
            </a:r>
          </a:p>
          <a:p>
            <a:pPr algn="just">
              <a:spcBef>
                <a:spcPts val="300"/>
              </a:spcBef>
              <a:buClr>
                <a:schemeClr val="folHlink"/>
              </a:buClr>
              <a:buSzPct val="75000"/>
              <a:buFont typeface="Wingdings" panose="05000000000000000000" pitchFamily="2" charset="2"/>
              <a:buChar char="n"/>
            </a:pPr>
            <a:r>
              <a:rPr lang="en-US">
                <a:solidFill>
                  <a:srgbClr val="002060"/>
                </a:solidFill>
                <a:latin typeface="Times New Roman" panose="02020603050405020304" pitchFamily="18" charset="0"/>
                <a:cs typeface="Times New Roman" panose="02020603050405020304" pitchFamily="18" charset="0"/>
              </a:rPr>
              <a:t> In almost all instances, you should break the design into many modules, hoping to make understanding easier and as a consequence, reduce the cost required to build the software.</a:t>
            </a:r>
          </a:p>
        </p:txBody>
      </p:sp>
    </p:spTree>
    <p:extLst>
      <p:ext uri="{BB962C8B-B14F-4D97-AF65-F5344CB8AC3E}">
        <p14:creationId xmlns:p14="http://schemas.microsoft.com/office/powerpoint/2010/main" val="2693468725"/>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506413" y="665163"/>
            <a:ext cx="4416425" cy="574675"/>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spAutoFit/>
          </a:bodyPr>
          <a:lstStyle/>
          <a:p>
            <a:pPr algn="ctr" eaLnBrk="1" hangingPunct="1"/>
            <a:r>
              <a:rPr lang="en-US" sz="3400" b="1" smtClean="0">
                <a:solidFill>
                  <a:srgbClr val="002060"/>
                </a:solidFill>
              </a:rPr>
              <a:t>Modularity Trade-Offs</a:t>
            </a: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3482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96876F6-3B29-452E-894F-54BAC99F6EC4}" type="slidenum">
              <a:rPr lang="en-US" sz="900" smtClean="0">
                <a:solidFill>
                  <a:schemeClr val="accent1"/>
                </a:solidFill>
              </a:rPr>
              <a:pPr/>
              <a:t>18</a:t>
            </a:fld>
            <a:endParaRPr lang="en-US" sz="900" smtClean="0">
              <a:solidFill>
                <a:schemeClr val="accent1"/>
              </a:solidFill>
            </a:endParaRPr>
          </a:p>
        </p:txBody>
      </p:sp>
      <p:pic>
        <p:nvPicPr>
          <p:cNvPr id="34821"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a:spLocks noChangeArrowheads="1"/>
          </p:cNvSpPr>
          <p:nvPr/>
        </p:nvSpPr>
        <p:spPr bwMode="auto">
          <a:xfrm>
            <a:off x="2092325" y="1990725"/>
            <a:ext cx="4908550" cy="3937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r>
              <a:rPr lang="en-US" sz="2000" b="1" i="1" dirty="0">
                <a:effectLst>
                  <a:outerShdw blurRad="38100" dist="38100" dir="2700000" algn="tl">
                    <a:srgbClr val="FFFFFF"/>
                  </a:outerShdw>
                </a:effectLst>
                <a:latin typeface="Helvetica" panose="020B0604020202020204" pitchFamily="34" charset="0"/>
              </a:rPr>
              <a:t>What is the "right" number of modules </a:t>
            </a:r>
          </a:p>
        </p:txBody>
      </p:sp>
      <p:sp>
        <p:nvSpPr>
          <p:cNvPr id="8" name="Rectangle 4"/>
          <p:cNvSpPr>
            <a:spLocks noChangeArrowheads="1"/>
          </p:cNvSpPr>
          <p:nvPr/>
        </p:nvSpPr>
        <p:spPr bwMode="auto">
          <a:xfrm>
            <a:off x="2092325" y="2308225"/>
            <a:ext cx="3906838" cy="3937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r>
              <a:rPr lang="en-US" sz="2000" b="1" i="1">
                <a:effectLst>
                  <a:outerShdw blurRad="38100" dist="38100" dir="2700000" algn="tl">
                    <a:srgbClr val="FFFFFF"/>
                  </a:outerShdw>
                </a:effectLst>
                <a:latin typeface="Helvetica" panose="020B0604020202020204" pitchFamily="34" charset="0"/>
              </a:rPr>
              <a:t>for a specific software design?</a:t>
            </a:r>
          </a:p>
        </p:txBody>
      </p:sp>
      <p:sp>
        <p:nvSpPr>
          <p:cNvPr id="34824" name="Rectangle 8"/>
          <p:cNvSpPr>
            <a:spLocks noChangeArrowheads="1"/>
          </p:cNvSpPr>
          <p:nvPr/>
        </p:nvSpPr>
        <p:spPr bwMode="auto">
          <a:xfrm>
            <a:off x="3468688" y="3341688"/>
            <a:ext cx="304800" cy="238442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34825" name="Rectangle 9"/>
          <p:cNvSpPr>
            <a:spLocks noChangeArrowheads="1"/>
          </p:cNvSpPr>
          <p:nvPr/>
        </p:nvSpPr>
        <p:spPr bwMode="auto">
          <a:xfrm>
            <a:off x="3481388" y="5754688"/>
            <a:ext cx="279400" cy="123825"/>
          </a:xfrm>
          <a:prstGeom prst="rect">
            <a:avLst/>
          </a:prstGeom>
          <a:solidFill>
            <a:srgbClr val="F76681"/>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34826" name="Rectangle 10"/>
          <p:cNvSpPr>
            <a:spLocks noChangeArrowheads="1"/>
          </p:cNvSpPr>
          <p:nvPr/>
        </p:nvSpPr>
        <p:spPr bwMode="auto">
          <a:xfrm>
            <a:off x="3468688" y="5741988"/>
            <a:ext cx="304800" cy="149225"/>
          </a:xfrm>
          <a:prstGeom prst="rect">
            <a:avLst/>
          </a:prstGeom>
          <a:solidFill>
            <a:schemeClr val="folHlink"/>
          </a:solidFill>
          <a:ln w="25400">
            <a:solidFill>
              <a:srgbClr val="000000"/>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34827" name="Rectangle 11"/>
          <p:cNvSpPr>
            <a:spLocks noChangeArrowheads="1"/>
          </p:cNvSpPr>
          <p:nvPr/>
        </p:nvSpPr>
        <p:spPr bwMode="auto">
          <a:xfrm>
            <a:off x="3798888" y="5665788"/>
            <a:ext cx="279400" cy="212725"/>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34828" name="Rectangle 12"/>
          <p:cNvSpPr>
            <a:spLocks noChangeArrowheads="1"/>
          </p:cNvSpPr>
          <p:nvPr/>
        </p:nvSpPr>
        <p:spPr bwMode="auto">
          <a:xfrm>
            <a:off x="3786188" y="5653088"/>
            <a:ext cx="304800" cy="23812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34829" name="Rectangle 13"/>
          <p:cNvSpPr>
            <a:spLocks noChangeArrowheads="1"/>
          </p:cNvSpPr>
          <p:nvPr/>
        </p:nvSpPr>
        <p:spPr bwMode="auto">
          <a:xfrm>
            <a:off x="3798888" y="3582988"/>
            <a:ext cx="279400" cy="2041525"/>
          </a:xfrm>
          <a:prstGeom prst="rect">
            <a:avLst/>
          </a:prstGeom>
          <a:solidFill>
            <a:schemeClr val="accent2"/>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34830" name="Rectangle 14"/>
          <p:cNvSpPr>
            <a:spLocks noChangeArrowheads="1"/>
          </p:cNvSpPr>
          <p:nvPr/>
        </p:nvSpPr>
        <p:spPr bwMode="auto">
          <a:xfrm>
            <a:off x="3786188" y="3570288"/>
            <a:ext cx="304800" cy="206692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34831" name="Rectangle 15"/>
          <p:cNvSpPr>
            <a:spLocks noChangeArrowheads="1"/>
          </p:cNvSpPr>
          <p:nvPr/>
        </p:nvSpPr>
        <p:spPr bwMode="auto">
          <a:xfrm>
            <a:off x="4116388" y="5551488"/>
            <a:ext cx="279400" cy="327025"/>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34832" name="Rectangle 16"/>
          <p:cNvSpPr>
            <a:spLocks noChangeArrowheads="1"/>
          </p:cNvSpPr>
          <p:nvPr/>
        </p:nvSpPr>
        <p:spPr bwMode="auto">
          <a:xfrm>
            <a:off x="4103688" y="5538788"/>
            <a:ext cx="304800" cy="35242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34833" name="Rectangle 17"/>
          <p:cNvSpPr>
            <a:spLocks noChangeArrowheads="1"/>
          </p:cNvSpPr>
          <p:nvPr/>
        </p:nvSpPr>
        <p:spPr bwMode="auto">
          <a:xfrm>
            <a:off x="4116388" y="3775075"/>
            <a:ext cx="279400" cy="1735138"/>
          </a:xfrm>
          <a:prstGeom prst="rect">
            <a:avLst/>
          </a:prstGeom>
          <a:solidFill>
            <a:schemeClr val="accent2"/>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34834" name="Rectangle 18"/>
          <p:cNvSpPr>
            <a:spLocks noChangeArrowheads="1"/>
          </p:cNvSpPr>
          <p:nvPr/>
        </p:nvSpPr>
        <p:spPr bwMode="auto">
          <a:xfrm>
            <a:off x="4103688" y="3760788"/>
            <a:ext cx="304800" cy="176212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34835" name="Rectangle 19"/>
          <p:cNvSpPr>
            <a:spLocks noChangeArrowheads="1"/>
          </p:cNvSpPr>
          <p:nvPr/>
        </p:nvSpPr>
        <p:spPr bwMode="auto">
          <a:xfrm>
            <a:off x="4433888" y="5437188"/>
            <a:ext cx="266700" cy="441325"/>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34836" name="Rectangle 20"/>
          <p:cNvSpPr>
            <a:spLocks noChangeArrowheads="1"/>
          </p:cNvSpPr>
          <p:nvPr/>
        </p:nvSpPr>
        <p:spPr bwMode="auto">
          <a:xfrm>
            <a:off x="4421188" y="5424488"/>
            <a:ext cx="292100" cy="46672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34837" name="Rectangle 21"/>
          <p:cNvSpPr>
            <a:spLocks noChangeArrowheads="1"/>
          </p:cNvSpPr>
          <p:nvPr/>
        </p:nvSpPr>
        <p:spPr bwMode="auto">
          <a:xfrm>
            <a:off x="4433888" y="3951288"/>
            <a:ext cx="266700" cy="1444625"/>
          </a:xfrm>
          <a:prstGeom prst="rect">
            <a:avLst/>
          </a:prstGeom>
          <a:solidFill>
            <a:schemeClr val="accent2"/>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34838" name="Rectangle 22"/>
          <p:cNvSpPr>
            <a:spLocks noChangeArrowheads="1"/>
          </p:cNvSpPr>
          <p:nvPr/>
        </p:nvSpPr>
        <p:spPr bwMode="auto">
          <a:xfrm>
            <a:off x="4421188" y="3938588"/>
            <a:ext cx="292100" cy="147002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34839" name="Rectangle 23"/>
          <p:cNvSpPr>
            <a:spLocks noChangeArrowheads="1"/>
          </p:cNvSpPr>
          <p:nvPr/>
        </p:nvSpPr>
        <p:spPr bwMode="auto">
          <a:xfrm>
            <a:off x="4738688" y="5322888"/>
            <a:ext cx="279400" cy="555625"/>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34840" name="Rectangle 24"/>
          <p:cNvSpPr>
            <a:spLocks noChangeArrowheads="1"/>
          </p:cNvSpPr>
          <p:nvPr/>
        </p:nvSpPr>
        <p:spPr bwMode="auto">
          <a:xfrm>
            <a:off x="4725988" y="5310188"/>
            <a:ext cx="304800" cy="58102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34841" name="Rectangle 25"/>
          <p:cNvSpPr>
            <a:spLocks noChangeArrowheads="1"/>
          </p:cNvSpPr>
          <p:nvPr/>
        </p:nvSpPr>
        <p:spPr bwMode="auto">
          <a:xfrm>
            <a:off x="4738688" y="4090988"/>
            <a:ext cx="279400" cy="1190625"/>
          </a:xfrm>
          <a:prstGeom prst="rect">
            <a:avLst/>
          </a:prstGeom>
          <a:solidFill>
            <a:schemeClr val="accent2"/>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34842" name="Rectangle 26"/>
          <p:cNvSpPr>
            <a:spLocks noChangeArrowheads="1"/>
          </p:cNvSpPr>
          <p:nvPr/>
        </p:nvSpPr>
        <p:spPr bwMode="auto">
          <a:xfrm>
            <a:off x="4725988" y="4078288"/>
            <a:ext cx="304800" cy="121602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34843" name="Rectangle 27"/>
          <p:cNvSpPr>
            <a:spLocks noChangeArrowheads="1"/>
          </p:cNvSpPr>
          <p:nvPr/>
        </p:nvSpPr>
        <p:spPr bwMode="auto">
          <a:xfrm>
            <a:off x="5056188" y="5183188"/>
            <a:ext cx="279400" cy="695325"/>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34844" name="Rectangle 28"/>
          <p:cNvSpPr>
            <a:spLocks noChangeArrowheads="1"/>
          </p:cNvSpPr>
          <p:nvPr/>
        </p:nvSpPr>
        <p:spPr bwMode="auto">
          <a:xfrm>
            <a:off x="5043488" y="5170488"/>
            <a:ext cx="304800" cy="72072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34845" name="Rectangle 29"/>
          <p:cNvSpPr>
            <a:spLocks noChangeArrowheads="1"/>
          </p:cNvSpPr>
          <p:nvPr/>
        </p:nvSpPr>
        <p:spPr bwMode="auto">
          <a:xfrm>
            <a:off x="5056188" y="4268788"/>
            <a:ext cx="279400" cy="860425"/>
          </a:xfrm>
          <a:prstGeom prst="rect">
            <a:avLst/>
          </a:prstGeom>
          <a:solidFill>
            <a:schemeClr val="accent2"/>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34846" name="Rectangle 30"/>
          <p:cNvSpPr>
            <a:spLocks noChangeArrowheads="1"/>
          </p:cNvSpPr>
          <p:nvPr/>
        </p:nvSpPr>
        <p:spPr bwMode="auto">
          <a:xfrm>
            <a:off x="5043488" y="4256088"/>
            <a:ext cx="304800" cy="88582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34847" name="Rectangle 31"/>
          <p:cNvSpPr>
            <a:spLocks noChangeArrowheads="1"/>
          </p:cNvSpPr>
          <p:nvPr/>
        </p:nvSpPr>
        <p:spPr bwMode="auto">
          <a:xfrm>
            <a:off x="5373688" y="5183188"/>
            <a:ext cx="279400" cy="695325"/>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34848" name="Rectangle 32"/>
          <p:cNvSpPr>
            <a:spLocks noChangeArrowheads="1"/>
          </p:cNvSpPr>
          <p:nvPr/>
        </p:nvSpPr>
        <p:spPr bwMode="auto">
          <a:xfrm>
            <a:off x="5360988" y="5170488"/>
            <a:ext cx="304800" cy="72072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34849" name="Rectangle 33"/>
          <p:cNvSpPr>
            <a:spLocks noChangeArrowheads="1"/>
          </p:cNvSpPr>
          <p:nvPr/>
        </p:nvSpPr>
        <p:spPr bwMode="auto">
          <a:xfrm>
            <a:off x="5373688" y="4268788"/>
            <a:ext cx="279400" cy="860425"/>
          </a:xfrm>
          <a:prstGeom prst="rect">
            <a:avLst/>
          </a:prstGeom>
          <a:solidFill>
            <a:schemeClr val="accent2"/>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34850" name="Rectangle 34"/>
          <p:cNvSpPr>
            <a:spLocks noChangeArrowheads="1"/>
          </p:cNvSpPr>
          <p:nvPr/>
        </p:nvSpPr>
        <p:spPr bwMode="auto">
          <a:xfrm>
            <a:off x="5360988" y="4256088"/>
            <a:ext cx="304800" cy="88582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34851" name="Rectangle 35"/>
          <p:cNvSpPr>
            <a:spLocks noChangeArrowheads="1"/>
          </p:cNvSpPr>
          <p:nvPr/>
        </p:nvSpPr>
        <p:spPr bwMode="auto">
          <a:xfrm>
            <a:off x="5691188" y="4979988"/>
            <a:ext cx="266700" cy="898525"/>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34852" name="Rectangle 36"/>
          <p:cNvSpPr>
            <a:spLocks noChangeArrowheads="1"/>
          </p:cNvSpPr>
          <p:nvPr/>
        </p:nvSpPr>
        <p:spPr bwMode="auto">
          <a:xfrm>
            <a:off x="5678488" y="4967288"/>
            <a:ext cx="292100" cy="92392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34853" name="Rectangle 37"/>
          <p:cNvSpPr>
            <a:spLocks noChangeArrowheads="1"/>
          </p:cNvSpPr>
          <p:nvPr/>
        </p:nvSpPr>
        <p:spPr bwMode="auto">
          <a:xfrm>
            <a:off x="5691188" y="4090988"/>
            <a:ext cx="266700" cy="847725"/>
          </a:xfrm>
          <a:prstGeom prst="rect">
            <a:avLst/>
          </a:prstGeom>
          <a:solidFill>
            <a:schemeClr val="accent2"/>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34854" name="Rectangle 38"/>
          <p:cNvSpPr>
            <a:spLocks noChangeArrowheads="1"/>
          </p:cNvSpPr>
          <p:nvPr/>
        </p:nvSpPr>
        <p:spPr bwMode="auto">
          <a:xfrm>
            <a:off x="5678488" y="4078288"/>
            <a:ext cx="292100" cy="87312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34855" name="Rectangle 39"/>
          <p:cNvSpPr>
            <a:spLocks noChangeArrowheads="1"/>
          </p:cNvSpPr>
          <p:nvPr/>
        </p:nvSpPr>
        <p:spPr bwMode="auto">
          <a:xfrm>
            <a:off x="5995988" y="4776788"/>
            <a:ext cx="279400" cy="1101725"/>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34856" name="Rectangle 40"/>
          <p:cNvSpPr>
            <a:spLocks noChangeArrowheads="1"/>
          </p:cNvSpPr>
          <p:nvPr/>
        </p:nvSpPr>
        <p:spPr bwMode="auto">
          <a:xfrm>
            <a:off x="5983288" y="4764088"/>
            <a:ext cx="304800" cy="112712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34857" name="Rectangle 41"/>
          <p:cNvSpPr>
            <a:spLocks noChangeArrowheads="1"/>
          </p:cNvSpPr>
          <p:nvPr/>
        </p:nvSpPr>
        <p:spPr bwMode="auto">
          <a:xfrm>
            <a:off x="5995988" y="3951288"/>
            <a:ext cx="279400" cy="809625"/>
          </a:xfrm>
          <a:prstGeom prst="rect">
            <a:avLst/>
          </a:prstGeom>
          <a:solidFill>
            <a:schemeClr val="accent2"/>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34858" name="Rectangle 42"/>
          <p:cNvSpPr>
            <a:spLocks noChangeArrowheads="1"/>
          </p:cNvSpPr>
          <p:nvPr/>
        </p:nvSpPr>
        <p:spPr bwMode="auto">
          <a:xfrm>
            <a:off x="5983288" y="3938588"/>
            <a:ext cx="304800" cy="836612"/>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34859" name="Rectangle 43"/>
          <p:cNvSpPr>
            <a:spLocks noChangeArrowheads="1"/>
          </p:cNvSpPr>
          <p:nvPr/>
        </p:nvSpPr>
        <p:spPr bwMode="auto">
          <a:xfrm>
            <a:off x="6313488" y="4637088"/>
            <a:ext cx="279400" cy="1241425"/>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34860" name="Rectangle 44"/>
          <p:cNvSpPr>
            <a:spLocks noChangeArrowheads="1"/>
          </p:cNvSpPr>
          <p:nvPr/>
        </p:nvSpPr>
        <p:spPr bwMode="auto">
          <a:xfrm>
            <a:off x="6300788" y="4624388"/>
            <a:ext cx="304800" cy="126682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34861" name="Rectangle 45"/>
          <p:cNvSpPr>
            <a:spLocks noChangeArrowheads="1"/>
          </p:cNvSpPr>
          <p:nvPr/>
        </p:nvSpPr>
        <p:spPr bwMode="auto">
          <a:xfrm>
            <a:off x="6313488" y="3775075"/>
            <a:ext cx="279400" cy="820738"/>
          </a:xfrm>
          <a:prstGeom prst="rect">
            <a:avLst/>
          </a:prstGeom>
          <a:solidFill>
            <a:schemeClr val="accent2"/>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34862" name="Rectangle 46"/>
          <p:cNvSpPr>
            <a:spLocks noChangeArrowheads="1"/>
          </p:cNvSpPr>
          <p:nvPr/>
        </p:nvSpPr>
        <p:spPr bwMode="auto">
          <a:xfrm>
            <a:off x="6300788" y="3760788"/>
            <a:ext cx="304800" cy="84772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34863" name="Rectangle 47"/>
          <p:cNvSpPr>
            <a:spLocks noChangeArrowheads="1"/>
          </p:cNvSpPr>
          <p:nvPr/>
        </p:nvSpPr>
        <p:spPr bwMode="auto">
          <a:xfrm>
            <a:off x="6630988" y="4408488"/>
            <a:ext cx="279400" cy="1470025"/>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34864" name="Rectangle 48"/>
          <p:cNvSpPr>
            <a:spLocks noChangeArrowheads="1"/>
          </p:cNvSpPr>
          <p:nvPr/>
        </p:nvSpPr>
        <p:spPr bwMode="auto">
          <a:xfrm>
            <a:off x="6618288" y="4395788"/>
            <a:ext cx="304800" cy="149542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34865" name="Rectangle 49"/>
          <p:cNvSpPr>
            <a:spLocks noChangeArrowheads="1"/>
          </p:cNvSpPr>
          <p:nvPr/>
        </p:nvSpPr>
        <p:spPr bwMode="auto">
          <a:xfrm>
            <a:off x="6630988" y="3582988"/>
            <a:ext cx="279400" cy="784225"/>
          </a:xfrm>
          <a:prstGeom prst="rect">
            <a:avLst/>
          </a:prstGeom>
          <a:solidFill>
            <a:schemeClr val="accent2"/>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34866" name="Rectangle 50"/>
          <p:cNvSpPr>
            <a:spLocks noChangeArrowheads="1"/>
          </p:cNvSpPr>
          <p:nvPr/>
        </p:nvSpPr>
        <p:spPr bwMode="auto">
          <a:xfrm>
            <a:off x="6618288" y="3570288"/>
            <a:ext cx="304800" cy="80962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34867" name="Rectangle 51"/>
          <p:cNvSpPr>
            <a:spLocks noChangeArrowheads="1"/>
          </p:cNvSpPr>
          <p:nvPr/>
        </p:nvSpPr>
        <p:spPr bwMode="auto">
          <a:xfrm>
            <a:off x="6948488" y="3354388"/>
            <a:ext cx="266700" cy="606425"/>
          </a:xfrm>
          <a:prstGeom prst="rect">
            <a:avLst/>
          </a:prstGeom>
          <a:solidFill>
            <a:schemeClr val="accent2"/>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34868" name="Rectangle 52"/>
          <p:cNvSpPr>
            <a:spLocks noChangeArrowheads="1"/>
          </p:cNvSpPr>
          <p:nvPr/>
        </p:nvSpPr>
        <p:spPr bwMode="auto">
          <a:xfrm>
            <a:off x="6935788" y="3341688"/>
            <a:ext cx="292100" cy="633412"/>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34869" name="Rectangle 53"/>
          <p:cNvSpPr>
            <a:spLocks noChangeArrowheads="1"/>
          </p:cNvSpPr>
          <p:nvPr/>
        </p:nvSpPr>
        <p:spPr bwMode="auto">
          <a:xfrm>
            <a:off x="6948488" y="4003675"/>
            <a:ext cx="266700" cy="1874838"/>
          </a:xfrm>
          <a:prstGeom prst="rect">
            <a:avLst/>
          </a:prstGeom>
          <a:solidFill>
            <a:schemeClr val="folHlink"/>
          </a:solidFill>
          <a:ln w="25400">
            <a:solidFill>
              <a:schemeClr val="tx1"/>
            </a:solidFill>
            <a:miter lim="800000"/>
            <a:headEnd/>
            <a:tailEn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34870" name="Rectangle 54"/>
          <p:cNvSpPr>
            <a:spLocks noChangeArrowheads="1"/>
          </p:cNvSpPr>
          <p:nvPr/>
        </p:nvSpPr>
        <p:spPr bwMode="auto">
          <a:xfrm>
            <a:off x="6935788" y="3989388"/>
            <a:ext cx="292100" cy="1901825"/>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57" name="Rectangle 55"/>
          <p:cNvSpPr>
            <a:spLocks noChangeArrowheads="1"/>
          </p:cNvSpPr>
          <p:nvPr/>
        </p:nvSpPr>
        <p:spPr bwMode="auto">
          <a:xfrm>
            <a:off x="2057400" y="3249613"/>
            <a:ext cx="1185863" cy="5778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r>
              <a:rPr lang="en-US" sz="1600" b="1">
                <a:effectLst>
                  <a:outerShdw blurRad="38100" dist="38100" dir="2700000" algn="tl">
                    <a:srgbClr val="FFFFFF"/>
                  </a:outerShdw>
                </a:effectLst>
                <a:latin typeface="Helvetica" panose="020B0604020202020204" pitchFamily="34" charset="0"/>
              </a:rPr>
              <a:t>      cost of</a:t>
            </a:r>
          </a:p>
          <a:p>
            <a:pPr>
              <a:defRPr/>
            </a:pPr>
            <a:endParaRPr lang="en-US" sz="1600" b="1">
              <a:effectLst>
                <a:outerShdw blurRad="38100" dist="38100" dir="2700000" algn="tl">
                  <a:srgbClr val="FFFFFF"/>
                </a:outerShdw>
              </a:effectLst>
              <a:latin typeface="Helvetica" panose="020B0604020202020204" pitchFamily="34" charset="0"/>
            </a:endParaRPr>
          </a:p>
        </p:txBody>
      </p:sp>
      <p:sp>
        <p:nvSpPr>
          <p:cNvPr id="58" name="Rectangle 56"/>
          <p:cNvSpPr>
            <a:spLocks noChangeArrowheads="1"/>
          </p:cNvSpPr>
          <p:nvPr/>
        </p:nvSpPr>
        <p:spPr bwMode="auto">
          <a:xfrm>
            <a:off x="2057400" y="3478213"/>
            <a:ext cx="1243013" cy="5778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r>
              <a:rPr lang="en-US" sz="1600" b="1">
                <a:effectLst>
                  <a:outerShdw blurRad="38100" dist="38100" dir="2700000" algn="tl">
                    <a:srgbClr val="FFFFFF"/>
                  </a:outerShdw>
                </a:effectLst>
                <a:latin typeface="Helvetica" panose="020B0604020202020204" pitchFamily="34" charset="0"/>
              </a:rPr>
              <a:t>    software</a:t>
            </a:r>
          </a:p>
          <a:p>
            <a:pPr>
              <a:defRPr/>
            </a:pPr>
            <a:endParaRPr lang="en-US" sz="1600" b="1">
              <a:effectLst>
                <a:outerShdw blurRad="38100" dist="38100" dir="2700000" algn="tl">
                  <a:srgbClr val="FFFFFF"/>
                </a:outerShdw>
              </a:effectLst>
              <a:latin typeface="Helvetica" panose="020B0604020202020204" pitchFamily="34" charset="0"/>
            </a:endParaRPr>
          </a:p>
        </p:txBody>
      </p:sp>
      <p:sp>
        <p:nvSpPr>
          <p:cNvPr id="59" name="Rectangle 57"/>
          <p:cNvSpPr>
            <a:spLocks noChangeArrowheads="1"/>
          </p:cNvSpPr>
          <p:nvPr/>
        </p:nvSpPr>
        <p:spPr bwMode="auto">
          <a:xfrm>
            <a:off x="6210300" y="5978525"/>
            <a:ext cx="2066925" cy="33337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r>
              <a:rPr lang="en-US" sz="1600" b="1">
                <a:effectLst>
                  <a:outerShdw blurRad="38100" dist="38100" dir="2700000" algn="tl">
                    <a:srgbClr val="FFFFFF"/>
                  </a:outerShdw>
                </a:effectLst>
                <a:latin typeface="Helvetica" panose="020B0604020202020204" pitchFamily="34" charset="0"/>
              </a:rPr>
              <a:t>number of modules</a:t>
            </a:r>
          </a:p>
        </p:txBody>
      </p:sp>
      <p:grpSp>
        <p:nvGrpSpPr>
          <p:cNvPr id="34874" name="Group 58"/>
          <p:cNvGrpSpPr>
            <a:grpSpLocks/>
          </p:cNvGrpSpPr>
          <p:nvPr/>
        </p:nvGrpSpPr>
        <p:grpSpPr bwMode="auto">
          <a:xfrm>
            <a:off x="3468688" y="5829300"/>
            <a:ext cx="4675187" cy="128588"/>
            <a:chOff x="1744" y="2971"/>
            <a:chExt cx="2945" cy="72"/>
          </a:xfrm>
        </p:grpSpPr>
        <p:sp>
          <p:nvSpPr>
            <p:cNvPr id="34883" name="Freeform 59"/>
            <p:cNvSpPr>
              <a:spLocks/>
            </p:cNvSpPr>
            <p:nvPr/>
          </p:nvSpPr>
          <p:spPr bwMode="auto">
            <a:xfrm>
              <a:off x="4512" y="2971"/>
              <a:ext cx="177" cy="72"/>
            </a:xfrm>
            <a:custGeom>
              <a:avLst/>
              <a:gdLst>
                <a:gd name="T0" fmla="*/ 176 w 177"/>
                <a:gd name="T1" fmla="*/ 39 h 72"/>
                <a:gd name="T2" fmla="*/ 0 w 177"/>
                <a:gd name="T3" fmla="*/ 71 h 72"/>
                <a:gd name="T4" fmla="*/ 0 w 177"/>
                <a:gd name="T5" fmla="*/ 39 h 72"/>
                <a:gd name="T6" fmla="*/ 0 w 177"/>
                <a:gd name="T7" fmla="*/ 0 h 72"/>
                <a:gd name="T8" fmla="*/ 176 w 177"/>
                <a:gd name="T9" fmla="*/ 39 h 7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7" h="72">
                  <a:moveTo>
                    <a:pt x="176" y="39"/>
                  </a:moveTo>
                  <a:lnTo>
                    <a:pt x="0" y="71"/>
                  </a:lnTo>
                  <a:lnTo>
                    <a:pt x="0" y="39"/>
                  </a:lnTo>
                  <a:lnTo>
                    <a:pt x="0" y="0"/>
                  </a:lnTo>
                  <a:lnTo>
                    <a:pt x="176" y="39"/>
                  </a:lnTo>
                </a:path>
              </a:pathLst>
            </a:custGeom>
            <a:solidFill>
              <a:srgbClr val="000000"/>
            </a:solidFill>
            <a:ln w="254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en-US"/>
            </a:p>
          </p:txBody>
        </p:sp>
        <p:sp>
          <p:nvSpPr>
            <p:cNvPr id="34884" name="Line 60"/>
            <p:cNvSpPr>
              <a:spLocks noChangeShapeType="1"/>
            </p:cNvSpPr>
            <p:nvPr/>
          </p:nvSpPr>
          <p:spPr bwMode="auto">
            <a:xfrm>
              <a:off x="1744" y="3013"/>
              <a:ext cx="2760"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grpSp>
        <p:nvGrpSpPr>
          <p:cNvPr id="34875" name="Group 61"/>
          <p:cNvGrpSpPr>
            <a:grpSpLocks/>
          </p:cNvGrpSpPr>
          <p:nvPr/>
        </p:nvGrpSpPr>
        <p:grpSpPr bwMode="auto">
          <a:xfrm>
            <a:off x="3392488" y="2755900"/>
            <a:ext cx="128587" cy="3136900"/>
            <a:chOff x="1696" y="1250"/>
            <a:chExt cx="81" cy="1756"/>
          </a:xfrm>
        </p:grpSpPr>
        <p:sp>
          <p:nvSpPr>
            <p:cNvPr id="34881" name="Freeform 62"/>
            <p:cNvSpPr>
              <a:spLocks/>
            </p:cNvSpPr>
            <p:nvPr/>
          </p:nvSpPr>
          <p:spPr bwMode="auto">
            <a:xfrm>
              <a:off x="1696" y="1250"/>
              <a:ext cx="81" cy="157"/>
            </a:xfrm>
            <a:custGeom>
              <a:avLst/>
              <a:gdLst>
                <a:gd name="T0" fmla="*/ 44 w 81"/>
                <a:gd name="T1" fmla="*/ 0 h 157"/>
                <a:gd name="T2" fmla="*/ 80 w 81"/>
                <a:gd name="T3" fmla="*/ 156 h 157"/>
                <a:gd name="T4" fmla="*/ 44 w 81"/>
                <a:gd name="T5" fmla="*/ 156 h 157"/>
                <a:gd name="T6" fmla="*/ 0 w 81"/>
                <a:gd name="T7" fmla="*/ 156 h 157"/>
                <a:gd name="T8" fmla="*/ 44 w 81"/>
                <a:gd name="T9" fmla="*/ 0 h 15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1" h="157">
                  <a:moveTo>
                    <a:pt x="44" y="0"/>
                  </a:moveTo>
                  <a:lnTo>
                    <a:pt x="80" y="156"/>
                  </a:lnTo>
                  <a:lnTo>
                    <a:pt x="44" y="156"/>
                  </a:lnTo>
                  <a:lnTo>
                    <a:pt x="0" y="156"/>
                  </a:lnTo>
                  <a:lnTo>
                    <a:pt x="44" y="0"/>
                  </a:lnTo>
                </a:path>
              </a:pathLst>
            </a:custGeom>
            <a:solidFill>
              <a:srgbClr val="000000"/>
            </a:solidFill>
            <a:ln w="25400" cap="rnd" cmpd="sng">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en-US"/>
            </a:p>
          </p:txBody>
        </p:sp>
        <p:sp>
          <p:nvSpPr>
            <p:cNvPr id="34882" name="Line 63"/>
            <p:cNvSpPr>
              <a:spLocks noChangeShapeType="1"/>
            </p:cNvSpPr>
            <p:nvPr/>
          </p:nvSpPr>
          <p:spPr bwMode="auto">
            <a:xfrm flipV="1">
              <a:off x="1744" y="1399"/>
              <a:ext cx="0" cy="1607"/>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sp>
        <p:nvSpPr>
          <p:cNvPr id="66" name="Rectangle 64"/>
          <p:cNvSpPr>
            <a:spLocks noChangeArrowheads="1"/>
          </p:cNvSpPr>
          <p:nvPr/>
        </p:nvSpPr>
        <p:spPr bwMode="auto">
          <a:xfrm>
            <a:off x="7316788" y="3992563"/>
            <a:ext cx="1230312" cy="6413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lgn="ctr">
              <a:lnSpc>
                <a:spcPct val="75000"/>
              </a:lnSpc>
              <a:defRPr/>
            </a:pPr>
            <a:r>
              <a:rPr lang="en-US" sz="1600" b="1">
                <a:effectLst>
                  <a:outerShdw blurRad="38100" dist="38100" dir="2700000" algn="tl">
                    <a:srgbClr val="FFFFFF"/>
                  </a:outerShdw>
                </a:effectLst>
                <a:latin typeface="Helvetica" panose="020B0604020202020204" pitchFamily="34" charset="0"/>
              </a:rPr>
              <a:t>module</a:t>
            </a:r>
          </a:p>
          <a:p>
            <a:pPr algn="ctr">
              <a:lnSpc>
                <a:spcPct val="75000"/>
              </a:lnSpc>
              <a:defRPr/>
            </a:pPr>
            <a:r>
              <a:rPr lang="en-US" sz="1600" b="1">
                <a:effectLst>
                  <a:outerShdw blurRad="38100" dist="38100" dir="2700000" algn="tl">
                    <a:srgbClr val="FFFFFF"/>
                  </a:outerShdw>
                </a:effectLst>
                <a:latin typeface="Helvetica" panose="020B0604020202020204" pitchFamily="34" charset="0"/>
              </a:rPr>
              <a:t>integration</a:t>
            </a:r>
          </a:p>
          <a:p>
            <a:pPr algn="ctr">
              <a:lnSpc>
                <a:spcPct val="75000"/>
              </a:lnSpc>
              <a:defRPr/>
            </a:pPr>
            <a:r>
              <a:rPr lang="en-US" sz="1600" b="1">
                <a:effectLst>
                  <a:outerShdw blurRad="38100" dist="38100" dir="2700000" algn="tl">
                    <a:srgbClr val="FFFFFF"/>
                  </a:outerShdw>
                </a:effectLst>
                <a:latin typeface="Helvetica" panose="020B0604020202020204" pitchFamily="34" charset="0"/>
              </a:rPr>
              <a:t>cost</a:t>
            </a:r>
          </a:p>
        </p:txBody>
      </p:sp>
      <p:sp>
        <p:nvSpPr>
          <p:cNvPr id="67" name="Rectangle 65"/>
          <p:cNvSpPr>
            <a:spLocks noChangeArrowheads="1"/>
          </p:cNvSpPr>
          <p:nvPr/>
        </p:nvSpPr>
        <p:spPr bwMode="auto">
          <a:xfrm>
            <a:off x="4394200" y="2752725"/>
            <a:ext cx="2744788" cy="5778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r>
              <a:rPr lang="en-US" sz="1600" b="1">
                <a:effectLst>
                  <a:outerShdw blurRad="38100" dist="38100" dir="2700000" algn="tl">
                    <a:srgbClr val="FFFFFF"/>
                  </a:outerShdw>
                </a:effectLst>
                <a:latin typeface="Helvetica" panose="020B0604020202020204" pitchFamily="34" charset="0"/>
              </a:rPr>
              <a:t>module development cost </a:t>
            </a:r>
          </a:p>
          <a:p>
            <a:pPr>
              <a:defRPr/>
            </a:pPr>
            <a:endParaRPr lang="en-US" sz="1600" b="1">
              <a:effectLst>
                <a:outerShdw blurRad="38100" dist="38100" dir="2700000" algn="tl">
                  <a:srgbClr val="FFFFFF"/>
                </a:outerShdw>
              </a:effectLst>
              <a:latin typeface="Helvetica" panose="020B0604020202020204" pitchFamily="34" charset="0"/>
            </a:endParaRPr>
          </a:p>
        </p:txBody>
      </p:sp>
      <p:sp>
        <p:nvSpPr>
          <p:cNvPr id="34878" name="Line 66"/>
          <p:cNvSpPr>
            <a:spLocks noChangeShapeType="1"/>
          </p:cNvSpPr>
          <p:nvPr/>
        </p:nvSpPr>
        <p:spPr bwMode="auto">
          <a:xfrm>
            <a:off x="5945188" y="3189288"/>
            <a:ext cx="520700" cy="86042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34879" name="Line 67"/>
          <p:cNvSpPr>
            <a:spLocks noChangeShapeType="1"/>
          </p:cNvSpPr>
          <p:nvPr/>
        </p:nvSpPr>
        <p:spPr bwMode="auto">
          <a:xfrm flipH="1">
            <a:off x="6503988" y="4522788"/>
            <a:ext cx="914400" cy="504825"/>
          </a:xfrm>
          <a:prstGeom prst="line">
            <a:avLst/>
          </a:prstGeom>
          <a:noFill/>
          <a:ln w="25400">
            <a:solidFill>
              <a:schemeClr val="tx1"/>
            </a:solidFill>
            <a:round/>
            <a:headEnd/>
            <a:tailEnd/>
          </a:ln>
          <a:effectLst>
            <a:outerShdw dist="107763"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en-US"/>
          </a:p>
        </p:txBody>
      </p:sp>
      <p:sp>
        <p:nvSpPr>
          <p:cNvPr id="34880" name="Arc 68"/>
          <p:cNvSpPr>
            <a:spLocks/>
          </p:cNvSpPr>
          <p:nvPr/>
        </p:nvSpPr>
        <p:spPr bwMode="auto">
          <a:xfrm>
            <a:off x="4090988" y="6034088"/>
            <a:ext cx="1193800" cy="366712"/>
          </a:xfrm>
          <a:custGeom>
            <a:avLst/>
            <a:gdLst>
              <a:gd name="T0" fmla="*/ 2147483646 w 21600"/>
              <a:gd name="T1" fmla="*/ 0 h 21705"/>
              <a:gd name="T2" fmla="*/ 0 w 21600"/>
              <a:gd name="T3" fmla="*/ 2147483646 h 21705"/>
              <a:gd name="T4" fmla="*/ 0 w 21600"/>
              <a:gd name="T5" fmla="*/ 2147483646 h 21705"/>
              <a:gd name="T6" fmla="*/ 0 60000 65536"/>
              <a:gd name="T7" fmla="*/ 0 60000 65536"/>
              <a:gd name="T8" fmla="*/ 0 60000 65536"/>
            </a:gdLst>
            <a:ahLst/>
            <a:cxnLst>
              <a:cxn ang="T6">
                <a:pos x="T0" y="T1"/>
              </a:cxn>
              <a:cxn ang="T7">
                <a:pos x="T2" y="T3"/>
              </a:cxn>
              <a:cxn ang="T8">
                <a:pos x="T4" y="T5"/>
              </a:cxn>
            </a:cxnLst>
            <a:rect l="0" t="0" r="r" b="b"/>
            <a:pathLst>
              <a:path w="21600" h="21705" fill="none" extrusionOk="0">
                <a:moveTo>
                  <a:pt x="21599" y="-1"/>
                </a:moveTo>
                <a:cubicBezTo>
                  <a:pt x="21599" y="34"/>
                  <a:pt x="21600" y="69"/>
                  <a:pt x="21600" y="105"/>
                </a:cubicBezTo>
                <a:cubicBezTo>
                  <a:pt x="21600" y="12034"/>
                  <a:pt x="11929" y="21704"/>
                  <a:pt x="0" y="21705"/>
                </a:cubicBezTo>
              </a:path>
              <a:path w="21600" h="21705" stroke="0" extrusionOk="0">
                <a:moveTo>
                  <a:pt x="21599" y="-1"/>
                </a:moveTo>
                <a:cubicBezTo>
                  <a:pt x="21599" y="34"/>
                  <a:pt x="21600" y="69"/>
                  <a:pt x="21600" y="105"/>
                </a:cubicBezTo>
                <a:cubicBezTo>
                  <a:pt x="21600" y="12034"/>
                  <a:pt x="11929" y="21704"/>
                  <a:pt x="0" y="21705"/>
                </a:cubicBezTo>
                <a:lnTo>
                  <a:pt x="0" y="105"/>
                </a:lnTo>
                <a:lnTo>
                  <a:pt x="21599" y="-1"/>
                </a:lnTo>
                <a:close/>
              </a:path>
            </a:pathLst>
          </a:custGeom>
          <a:noFill/>
          <a:ln w="25400" cap="rnd">
            <a:solidFill>
              <a:schemeClr val="tx1"/>
            </a:solidFill>
            <a:round/>
            <a:headEnd type="triangle" w="med" len="me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789195799"/>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300038" y="469900"/>
            <a:ext cx="5494337" cy="574675"/>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spAutoFit/>
          </a:bodyPr>
          <a:lstStyle/>
          <a:p>
            <a:pPr algn="ctr" eaLnBrk="1" hangingPunct="1"/>
            <a:r>
              <a:rPr lang="en-US" sz="3400" b="1" smtClean="0">
                <a:solidFill>
                  <a:srgbClr val="002060"/>
                </a:solidFill>
              </a:rPr>
              <a:t>5.5 Functional Independence</a:t>
            </a:r>
            <a:endParaRPr lang="en-US" sz="3400" b="1" smtClean="0">
              <a:solidFill>
                <a:srgbClr val="00B050"/>
              </a:solidFill>
            </a:endParaRP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3686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120774C-C4FC-4EE2-BBDA-48BA0C9E37FF}" type="slidenum">
              <a:rPr lang="en-US" sz="900" smtClean="0">
                <a:solidFill>
                  <a:schemeClr val="accent1"/>
                </a:solidFill>
              </a:rPr>
              <a:pPr/>
              <a:t>19</a:t>
            </a:fld>
            <a:endParaRPr lang="en-US" sz="900" smtClean="0">
              <a:solidFill>
                <a:schemeClr val="accent1"/>
              </a:solidFill>
            </a:endParaRPr>
          </a:p>
        </p:txBody>
      </p:sp>
      <p:pic>
        <p:nvPicPr>
          <p:cNvPr id="36869"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0" name="Text Box 36"/>
          <p:cNvSpPr txBox="1">
            <a:spLocks noChangeArrowheads="1"/>
          </p:cNvSpPr>
          <p:nvPr/>
        </p:nvSpPr>
        <p:spPr bwMode="auto">
          <a:xfrm>
            <a:off x="1066800" y="1690688"/>
            <a:ext cx="7124700" cy="3681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just">
              <a:lnSpc>
                <a:spcPct val="90000"/>
              </a:lnSpc>
              <a:spcBef>
                <a:spcPct val="20000"/>
              </a:spcBef>
              <a:buClr>
                <a:schemeClr val="folHlink"/>
              </a:buClr>
              <a:buSzPct val="75000"/>
              <a:buFont typeface="Wingdings" panose="05000000000000000000" pitchFamily="2" charset="2"/>
              <a:buChar char="n"/>
            </a:pPr>
            <a:r>
              <a:rPr lang="en-US" sz="2000">
                <a:solidFill>
                  <a:srgbClr val="002060"/>
                </a:solidFill>
                <a:latin typeface="Times New Roman" panose="02020603050405020304" pitchFamily="18" charset="0"/>
                <a:cs typeface="Times New Roman" panose="02020603050405020304" pitchFamily="18" charset="0"/>
              </a:rPr>
              <a:t> Functional independence is achieved by developing modules with "single-minded" function and an "aversion" to excessive interaction with other modules.</a:t>
            </a:r>
          </a:p>
          <a:p>
            <a:pPr algn="just">
              <a:lnSpc>
                <a:spcPct val="90000"/>
              </a:lnSpc>
              <a:spcBef>
                <a:spcPts val="300"/>
              </a:spcBef>
              <a:buClr>
                <a:schemeClr val="folHlink"/>
              </a:buClr>
              <a:buSzPct val="75000"/>
              <a:buFont typeface="Wingdings" panose="05000000000000000000" pitchFamily="2" charset="2"/>
              <a:buChar char="n"/>
            </a:pPr>
            <a:r>
              <a:rPr lang="en-US" sz="2000" i="1">
                <a:solidFill>
                  <a:srgbClr val="002060"/>
                </a:solidFill>
                <a:latin typeface="Times New Roman" panose="02020603050405020304" pitchFamily="18" charset="0"/>
                <a:cs typeface="Times New Roman" panose="02020603050405020304" pitchFamily="18" charset="0"/>
              </a:rPr>
              <a:t> </a:t>
            </a:r>
            <a:r>
              <a:rPr lang="en-US" sz="2000" i="1">
                <a:solidFill>
                  <a:srgbClr val="FF0000"/>
                </a:solidFill>
                <a:latin typeface="Times New Roman" panose="02020603050405020304" pitchFamily="18" charset="0"/>
                <a:cs typeface="Times New Roman" panose="02020603050405020304" pitchFamily="18" charset="0"/>
              </a:rPr>
              <a:t>Cohesion</a:t>
            </a:r>
            <a:r>
              <a:rPr lang="en-US" sz="2000">
                <a:solidFill>
                  <a:srgbClr val="002060"/>
                </a:solidFill>
                <a:latin typeface="Times New Roman" panose="02020603050405020304" pitchFamily="18" charset="0"/>
                <a:cs typeface="Times New Roman" panose="02020603050405020304" pitchFamily="18" charset="0"/>
              </a:rPr>
              <a:t> is an indication of the </a:t>
            </a:r>
            <a:r>
              <a:rPr lang="en-US" sz="2000">
                <a:solidFill>
                  <a:srgbClr val="FF0000"/>
                </a:solidFill>
                <a:latin typeface="Times New Roman" panose="02020603050405020304" pitchFamily="18" charset="0"/>
                <a:cs typeface="Times New Roman" panose="02020603050405020304" pitchFamily="18" charset="0"/>
              </a:rPr>
              <a:t>relative functional strength of a module.</a:t>
            </a:r>
          </a:p>
          <a:p>
            <a:pPr lvl="1" algn="just">
              <a:lnSpc>
                <a:spcPct val="90000"/>
              </a:lnSpc>
              <a:spcBef>
                <a:spcPts val="300"/>
              </a:spcBef>
              <a:buClr>
                <a:schemeClr val="folHlink"/>
              </a:buClr>
              <a:buSzPct val="70000"/>
              <a:buFont typeface="Wingdings" panose="05000000000000000000" pitchFamily="2" charset="2"/>
              <a:buChar char="n"/>
            </a:pPr>
            <a:r>
              <a:rPr lang="en-US" sz="1800">
                <a:solidFill>
                  <a:srgbClr val="002060"/>
                </a:solidFill>
                <a:latin typeface="Times New Roman" panose="02020603050405020304" pitchFamily="18" charset="0"/>
                <a:cs typeface="Times New Roman" panose="02020603050405020304" pitchFamily="18" charset="0"/>
              </a:rPr>
              <a:t>A cohesive module performs a single task, requiring little interaction with other components in other parts of a program. Stated simply, a cohesive module should (ideally) do just one thing. </a:t>
            </a:r>
          </a:p>
          <a:p>
            <a:pPr algn="just">
              <a:lnSpc>
                <a:spcPct val="90000"/>
              </a:lnSpc>
              <a:spcBef>
                <a:spcPts val="300"/>
              </a:spcBef>
              <a:buClr>
                <a:schemeClr val="folHlink"/>
              </a:buClr>
              <a:buSzPct val="75000"/>
              <a:buFont typeface="Wingdings" panose="05000000000000000000" pitchFamily="2" charset="2"/>
              <a:buChar char="n"/>
            </a:pPr>
            <a:r>
              <a:rPr lang="en-US" sz="2000" i="1">
                <a:solidFill>
                  <a:srgbClr val="002060"/>
                </a:solidFill>
                <a:latin typeface="Times New Roman" panose="02020603050405020304" pitchFamily="18" charset="0"/>
                <a:cs typeface="Times New Roman" panose="02020603050405020304" pitchFamily="18" charset="0"/>
              </a:rPr>
              <a:t> </a:t>
            </a:r>
            <a:r>
              <a:rPr lang="en-US" sz="2000" i="1">
                <a:solidFill>
                  <a:srgbClr val="FF0000"/>
                </a:solidFill>
                <a:latin typeface="Times New Roman" panose="02020603050405020304" pitchFamily="18" charset="0"/>
                <a:cs typeface="Times New Roman" panose="02020603050405020304" pitchFamily="18" charset="0"/>
              </a:rPr>
              <a:t>Coupling</a:t>
            </a:r>
            <a:r>
              <a:rPr lang="en-US" sz="2000">
                <a:solidFill>
                  <a:srgbClr val="002060"/>
                </a:solidFill>
                <a:latin typeface="Times New Roman" panose="02020603050405020304" pitchFamily="18" charset="0"/>
                <a:cs typeface="Times New Roman" panose="02020603050405020304" pitchFamily="18" charset="0"/>
              </a:rPr>
              <a:t> is an indication of the </a:t>
            </a:r>
            <a:r>
              <a:rPr lang="en-US" sz="2000">
                <a:solidFill>
                  <a:srgbClr val="FF0000"/>
                </a:solidFill>
                <a:latin typeface="Times New Roman" panose="02020603050405020304" pitchFamily="18" charset="0"/>
                <a:cs typeface="Times New Roman" panose="02020603050405020304" pitchFamily="18" charset="0"/>
              </a:rPr>
              <a:t>relative interdependence among modules.</a:t>
            </a:r>
          </a:p>
          <a:p>
            <a:pPr lvl="1" algn="just">
              <a:lnSpc>
                <a:spcPct val="90000"/>
              </a:lnSpc>
              <a:spcBef>
                <a:spcPts val="300"/>
              </a:spcBef>
              <a:buClr>
                <a:schemeClr val="folHlink"/>
              </a:buClr>
              <a:buSzPct val="70000"/>
              <a:buFont typeface="Wingdings" panose="05000000000000000000" pitchFamily="2" charset="2"/>
              <a:buChar char="n"/>
            </a:pPr>
            <a:r>
              <a:rPr lang="en-US" sz="1800">
                <a:solidFill>
                  <a:srgbClr val="002060"/>
                </a:solidFill>
                <a:latin typeface="Times New Roman" panose="02020603050405020304" pitchFamily="18" charset="0"/>
                <a:cs typeface="Times New Roman" panose="02020603050405020304" pitchFamily="18" charset="0"/>
              </a:rPr>
              <a:t>Coupling depends on the interface complexity between modules, the point at which entry or reference is made to a module, and what data pass across the interface.</a:t>
            </a:r>
          </a:p>
        </p:txBody>
      </p:sp>
    </p:spTree>
    <p:extLst>
      <p:ext uri="{BB962C8B-B14F-4D97-AF65-F5344CB8AC3E}">
        <p14:creationId xmlns:p14="http://schemas.microsoft.com/office/powerpoint/2010/main" val="3166126301"/>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222250" y="1016000"/>
            <a:ext cx="8316913" cy="1676400"/>
          </a:xfrm>
        </p:spPr>
        <p:txBody>
          <a:bodyPr/>
          <a:lstStyle/>
          <a:p>
            <a:pPr eaLnBrk="1" hangingPunct="1"/>
            <a:r>
              <a:rPr lang="en-US" sz="4800" smtClean="0">
                <a:solidFill>
                  <a:srgbClr val="002060"/>
                </a:solidFill>
                <a:latin typeface="Algerian" panose="04020705040A02060702" pitchFamily="82" charset="0"/>
              </a:rPr>
              <a:t>CHAPTER 6 &amp; 7</a:t>
            </a:r>
            <a:br>
              <a:rPr lang="en-US" sz="4800" smtClean="0">
                <a:solidFill>
                  <a:srgbClr val="002060"/>
                </a:solidFill>
                <a:latin typeface="Algerian" panose="04020705040A02060702" pitchFamily="82" charset="0"/>
              </a:rPr>
            </a:br>
            <a:r>
              <a:rPr lang="en-US" sz="4800" smtClean="0">
                <a:solidFill>
                  <a:srgbClr val="002060"/>
                </a:solidFill>
                <a:latin typeface="Algerian" panose="04020705040A02060702" pitchFamily="82" charset="0"/>
              </a:rPr>
              <a:t>DESIGN CONCEPTS &amp;</a:t>
            </a:r>
            <a:br>
              <a:rPr lang="en-US" sz="4800" smtClean="0">
                <a:solidFill>
                  <a:srgbClr val="002060"/>
                </a:solidFill>
                <a:latin typeface="Algerian" panose="04020705040A02060702" pitchFamily="82" charset="0"/>
              </a:rPr>
            </a:br>
            <a:r>
              <a:rPr lang="en-US" sz="4800" smtClean="0">
                <a:solidFill>
                  <a:srgbClr val="002060"/>
                </a:solidFill>
                <a:latin typeface="Algerian" panose="04020705040A02060702" pitchFamily="82" charset="0"/>
              </a:rPr>
              <a:t>architectural design</a:t>
            </a:r>
          </a:p>
        </p:txBody>
      </p:sp>
      <p:pic>
        <p:nvPicPr>
          <p:cNvPr id="4099"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0" name="Subtitle 2"/>
          <p:cNvSpPr txBox="1">
            <a:spLocks/>
          </p:cNvSpPr>
          <p:nvPr/>
        </p:nvSpPr>
        <p:spPr bwMode="auto">
          <a:xfrm>
            <a:off x="1295400" y="4800600"/>
            <a:ext cx="7239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20000"/>
              </a:spcBef>
              <a:buClr>
                <a:schemeClr val="folHlink"/>
              </a:buClr>
              <a:buSzPct val="75000"/>
              <a:buFont typeface="Wingdings" panose="05000000000000000000" pitchFamily="2" charset="2"/>
              <a:buNone/>
            </a:pPr>
            <a:r>
              <a:rPr lang="en-US" sz="2000">
                <a:solidFill>
                  <a:srgbClr val="002060"/>
                </a:solidFill>
                <a:latin typeface="Times New Roman" panose="02020603050405020304" pitchFamily="18" charset="0"/>
                <a:cs typeface="Times New Roman" panose="02020603050405020304" pitchFamily="18" charset="0"/>
              </a:rPr>
              <a:t>Department of Computer Science and Engineering</a:t>
            </a:r>
          </a:p>
          <a:p>
            <a:pPr algn="ctr" eaLnBrk="1" hangingPunct="1">
              <a:spcBef>
                <a:spcPct val="20000"/>
              </a:spcBef>
              <a:buClr>
                <a:schemeClr val="folHlink"/>
              </a:buClr>
              <a:buSzPct val="75000"/>
              <a:buFont typeface="Wingdings" panose="05000000000000000000" pitchFamily="2" charset="2"/>
              <a:buNone/>
            </a:pPr>
            <a:r>
              <a:rPr lang="en-US">
                <a:solidFill>
                  <a:srgbClr val="002060"/>
                </a:solidFill>
                <a:latin typeface="Times New Roman" panose="02020603050405020304" pitchFamily="18" charset="0"/>
                <a:cs typeface="Times New Roman" panose="02020603050405020304" pitchFamily="18" charset="0"/>
              </a:rPr>
              <a:t>School of Engineering, Presidency University</a:t>
            </a:r>
          </a:p>
        </p:txBody>
      </p:sp>
    </p:spTree>
    <p:extLst>
      <p:ext uri="{BB962C8B-B14F-4D97-AF65-F5344CB8AC3E}">
        <p14:creationId xmlns:p14="http://schemas.microsoft.com/office/powerpoint/2010/main" val="7956082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552450" y="776288"/>
            <a:ext cx="4659313" cy="574675"/>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spAutoFit/>
          </a:bodyPr>
          <a:lstStyle/>
          <a:p>
            <a:pPr algn="ctr" eaLnBrk="1" hangingPunct="1"/>
            <a:r>
              <a:rPr lang="en-US" sz="3400" b="1" smtClean="0">
                <a:solidFill>
                  <a:srgbClr val="002060"/>
                </a:solidFill>
              </a:rPr>
              <a:t>5.6 OO Design Concepts</a:t>
            </a:r>
            <a:endParaRPr lang="en-US" sz="3400" b="1" smtClean="0">
              <a:solidFill>
                <a:srgbClr val="00B050"/>
              </a:solidFill>
            </a:endParaRP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3891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53BBFCE-9519-499B-8B45-E7047B461DB5}" type="slidenum">
              <a:rPr lang="en-US" sz="900" smtClean="0">
                <a:solidFill>
                  <a:schemeClr val="accent1"/>
                </a:solidFill>
              </a:rPr>
              <a:pPr/>
              <a:t>20</a:t>
            </a:fld>
            <a:endParaRPr lang="en-US" sz="900" smtClean="0">
              <a:solidFill>
                <a:schemeClr val="accent1"/>
              </a:solidFill>
            </a:endParaRPr>
          </a:p>
        </p:txBody>
      </p:sp>
      <p:pic>
        <p:nvPicPr>
          <p:cNvPr id="38917"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8" name="Text Box 36"/>
          <p:cNvSpPr txBox="1">
            <a:spLocks noChangeArrowheads="1"/>
          </p:cNvSpPr>
          <p:nvPr/>
        </p:nvSpPr>
        <p:spPr bwMode="auto">
          <a:xfrm>
            <a:off x="1271588" y="2117725"/>
            <a:ext cx="7124700" cy="3224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just">
              <a:spcBef>
                <a:spcPct val="20000"/>
              </a:spcBef>
              <a:buClr>
                <a:schemeClr val="folHlink"/>
              </a:buClr>
              <a:buSzPct val="75000"/>
              <a:buFont typeface="Wingdings" panose="05000000000000000000" pitchFamily="2" charset="2"/>
              <a:buChar char="n"/>
            </a:pPr>
            <a:r>
              <a:rPr lang="en-US" sz="2000">
                <a:solidFill>
                  <a:srgbClr val="002060"/>
                </a:solidFill>
                <a:latin typeface="Palatino" pitchFamily="-128" charset="0"/>
              </a:rPr>
              <a:t> </a:t>
            </a:r>
            <a:r>
              <a:rPr lang="en-US" sz="1800">
                <a:solidFill>
                  <a:srgbClr val="FF0000"/>
                </a:solidFill>
                <a:latin typeface="Helvetica" panose="020B0604020202020204" pitchFamily="34" charset="0"/>
              </a:rPr>
              <a:t>Design classes</a:t>
            </a:r>
          </a:p>
          <a:p>
            <a:pPr lvl="1" algn="just">
              <a:spcBef>
                <a:spcPct val="20000"/>
              </a:spcBef>
              <a:buClr>
                <a:schemeClr val="folHlink"/>
              </a:buClr>
              <a:buSzPct val="70000"/>
              <a:buFont typeface="Wingdings" panose="05000000000000000000" pitchFamily="2" charset="2"/>
              <a:buChar char="n"/>
            </a:pPr>
            <a:r>
              <a:rPr lang="en-US" sz="1800">
                <a:solidFill>
                  <a:srgbClr val="002060"/>
                </a:solidFill>
                <a:latin typeface="Helvetica" panose="020B0604020202020204" pitchFamily="34" charset="0"/>
              </a:rPr>
              <a:t>Entity classes</a:t>
            </a:r>
          </a:p>
          <a:p>
            <a:pPr lvl="1" algn="just">
              <a:spcBef>
                <a:spcPct val="20000"/>
              </a:spcBef>
              <a:buClr>
                <a:schemeClr val="folHlink"/>
              </a:buClr>
              <a:buSzPct val="70000"/>
              <a:buFont typeface="Wingdings" panose="05000000000000000000" pitchFamily="2" charset="2"/>
              <a:buChar char="n"/>
            </a:pPr>
            <a:r>
              <a:rPr lang="en-US" sz="1800">
                <a:solidFill>
                  <a:srgbClr val="002060"/>
                </a:solidFill>
                <a:latin typeface="Helvetica" panose="020B0604020202020204" pitchFamily="34" charset="0"/>
              </a:rPr>
              <a:t>Boundary classes</a:t>
            </a:r>
          </a:p>
          <a:p>
            <a:pPr lvl="1" algn="just">
              <a:spcBef>
                <a:spcPct val="20000"/>
              </a:spcBef>
              <a:buClr>
                <a:schemeClr val="folHlink"/>
              </a:buClr>
              <a:buSzPct val="70000"/>
              <a:buFont typeface="Wingdings" panose="05000000000000000000" pitchFamily="2" charset="2"/>
              <a:buChar char="n"/>
            </a:pPr>
            <a:r>
              <a:rPr lang="en-US" sz="1800">
                <a:solidFill>
                  <a:srgbClr val="002060"/>
                </a:solidFill>
                <a:latin typeface="Helvetica" panose="020B0604020202020204" pitchFamily="34" charset="0"/>
              </a:rPr>
              <a:t>Controller classes</a:t>
            </a:r>
          </a:p>
          <a:p>
            <a:pPr algn="just">
              <a:spcBef>
                <a:spcPct val="20000"/>
              </a:spcBef>
              <a:buClr>
                <a:schemeClr val="folHlink"/>
              </a:buClr>
              <a:buSzPct val="75000"/>
              <a:buFont typeface="Wingdings" panose="05000000000000000000" pitchFamily="2" charset="2"/>
              <a:buChar char="n"/>
            </a:pPr>
            <a:r>
              <a:rPr lang="en-US" sz="1800">
                <a:solidFill>
                  <a:srgbClr val="002060"/>
                </a:solidFill>
                <a:latin typeface="Helvetica" panose="020B0604020202020204" pitchFamily="34" charset="0"/>
              </a:rPr>
              <a:t> </a:t>
            </a:r>
            <a:r>
              <a:rPr lang="en-US" sz="1800">
                <a:solidFill>
                  <a:srgbClr val="FF0000"/>
                </a:solidFill>
                <a:latin typeface="Helvetica" panose="020B0604020202020204" pitchFamily="34" charset="0"/>
              </a:rPr>
              <a:t>Inheritance</a:t>
            </a:r>
            <a:r>
              <a:rPr lang="en-US" sz="1800">
                <a:solidFill>
                  <a:srgbClr val="002060"/>
                </a:solidFill>
                <a:latin typeface="Helvetica" panose="020B0604020202020204" pitchFamily="34" charset="0"/>
              </a:rPr>
              <a:t> - all responsibilities of a superclass is immediately inherited by all subclasses</a:t>
            </a:r>
          </a:p>
          <a:p>
            <a:pPr algn="just">
              <a:spcBef>
                <a:spcPct val="20000"/>
              </a:spcBef>
              <a:buClr>
                <a:schemeClr val="folHlink"/>
              </a:buClr>
              <a:buSzPct val="75000"/>
              <a:buFont typeface="Wingdings" panose="05000000000000000000" pitchFamily="2" charset="2"/>
              <a:buChar char="n"/>
            </a:pPr>
            <a:r>
              <a:rPr lang="en-US" sz="1800">
                <a:solidFill>
                  <a:srgbClr val="002060"/>
                </a:solidFill>
                <a:latin typeface="Helvetica" panose="020B0604020202020204" pitchFamily="34" charset="0"/>
              </a:rPr>
              <a:t> </a:t>
            </a:r>
            <a:r>
              <a:rPr lang="en-US" sz="1800">
                <a:solidFill>
                  <a:srgbClr val="FF0000"/>
                </a:solidFill>
                <a:latin typeface="Helvetica" panose="020B0604020202020204" pitchFamily="34" charset="0"/>
              </a:rPr>
              <a:t>Messages</a:t>
            </a:r>
            <a:r>
              <a:rPr lang="en-US" sz="1800">
                <a:solidFill>
                  <a:srgbClr val="002060"/>
                </a:solidFill>
                <a:latin typeface="Helvetica" panose="020B0604020202020204" pitchFamily="34" charset="0"/>
              </a:rPr>
              <a:t> - stimulate some behavior to occur in the receiving object</a:t>
            </a:r>
          </a:p>
          <a:p>
            <a:pPr algn="just">
              <a:spcBef>
                <a:spcPct val="20000"/>
              </a:spcBef>
              <a:buClr>
                <a:schemeClr val="folHlink"/>
              </a:buClr>
              <a:buSzPct val="75000"/>
              <a:buFont typeface="Wingdings" panose="05000000000000000000" pitchFamily="2" charset="2"/>
              <a:buChar char="n"/>
            </a:pPr>
            <a:r>
              <a:rPr lang="en-US" sz="1800">
                <a:solidFill>
                  <a:srgbClr val="002060"/>
                </a:solidFill>
                <a:latin typeface="Helvetica" panose="020B0604020202020204" pitchFamily="34" charset="0"/>
              </a:rPr>
              <a:t> </a:t>
            </a:r>
            <a:r>
              <a:rPr lang="en-US" sz="1800">
                <a:solidFill>
                  <a:srgbClr val="FF0000"/>
                </a:solidFill>
                <a:latin typeface="Helvetica" panose="020B0604020202020204" pitchFamily="34" charset="0"/>
              </a:rPr>
              <a:t>Polymorphism</a:t>
            </a:r>
            <a:r>
              <a:rPr lang="en-US" sz="1800">
                <a:solidFill>
                  <a:srgbClr val="002060"/>
                </a:solidFill>
                <a:latin typeface="Helvetica" panose="020B0604020202020204" pitchFamily="34" charset="0"/>
              </a:rPr>
              <a:t> - a characteristic that greatly reduces the effort required to extend the design</a:t>
            </a:r>
          </a:p>
        </p:txBody>
      </p:sp>
    </p:spTree>
    <p:extLst>
      <p:ext uri="{BB962C8B-B14F-4D97-AF65-F5344CB8AC3E}">
        <p14:creationId xmlns:p14="http://schemas.microsoft.com/office/powerpoint/2010/main" val="2718934306"/>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2743200" y="584200"/>
            <a:ext cx="2854325" cy="574675"/>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spAutoFit/>
          </a:bodyPr>
          <a:lstStyle/>
          <a:p>
            <a:pPr algn="ctr" eaLnBrk="1" hangingPunct="1"/>
            <a:r>
              <a:rPr lang="en-US" sz="3400" b="1" smtClean="0">
                <a:solidFill>
                  <a:srgbClr val="002060"/>
                </a:solidFill>
              </a:rPr>
              <a:t>Design Classes</a:t>
            </a:r>
            <a:endParaRPr lang="en-US" sz="3400" b="1" smtClean="0">
              <a:solidFill>
                <a:srgbClr val="00B050"/>
              </a:solidFill>
            </a:endParaRP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4096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5BF26BE-0C34-4824-808B-C1A596C305D6}" type="slidenum">
              <a:rPr lang="en-US" sz="900" smtClean="0">
                <a:solidFill>
                  <a:schemeClr val="accent1"/>
                </a:solidFill>
              </a:rPr>
              <a:pPr/>
              <a:t>21</a:t>
            </a:fld>
            <a:endParaRPr lang="en-US" sz="900" smtClean="0">
              <a:solidFill>
                <a:schemeClr val="accent1"/>
              </a:solidFill>
            </a:endParaRPr>
          </a:p>
        </p:txBody>
      </p:sp>
      <p:pic>
        <p:nvPicPr>
          <p:cNvPr id="40965"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6" name="Text Box 36"/>
          <p:cNvSpPr txBox="1">
            <a:spLocks noChangeArrowheads="1"/>
          </p:cNvSpPr>
          <p:nvPr/>
        </p:nvSpPr>
        <p:spPr bwMode="auto">
          <a:xfrm>
            <a:off x="1066800" y="1905000"/>
            <a:ext cx="7124700" cy="414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just">
              <a:lnSpc>
                <a:spcPct val="90000"/>
              </a:lnSpc>
              <a:spcBef>
                <a:spcPct val="20000"/>
              </a:spcBef>
              <a:buClr>
                <a:schemeClr val="folHlink"/>
              </a:buClr>
              <a:buSzPct val="75000"/>
              <a:buFont typeface="Wingdings" panose="05000000000000000000" pitchFamily="2" charset="2"/>
              <a:buChar char="n"/>
            </a:pPr>
            <a:r>
              <a:rPr lang="en-US" sz="2000">
                <a:solidFill>
                  <a:srgbClr val="002060"/>
                </a:solidFill>
                <a:latin typeface="Times New Roman" panose="02020603050405020304" pitchFamily="18" charset="0"/>
                <a:cs typeface="Times New Roman" panose="02020603050405020304" pitchFamily="18" charset="0"/>
              </a:rPr>
              <a:t> Analysis domain classes are refined during design to become entity classes</a:t>
            </a:r>
          </a:p>
          <a:p>
            <a:pPr algn="just">
              <a:lnSpc>
                <a:spcPct val="90000"/>
              </a:lnSpc>
              <a:spcBef>
                <a:spcPct val="20000"/>
              </a:spcBef>
              <a:buClr>
                <a:schemeClr val="folHlink"/>
              </a:buClr>
              <a:buSzPct val="75000"/>
              <a:buFont typeface="Wingdings" panose="05000000000000000000" pitchFamily="2" charset="2"/>
              <a:buChar char="n"/>
            </a:pPr>
            <a:r>
              <a:rPr lang="en-US" sz="2000">
                <a:solidFill>
                  <a:srgbClr val="002060"/>
                </a:solidFill>
                <a:latin typeface="Times New Roman" panose="02020603050405020304" pitchFamily="18" charset="0"/>
                <a:cs typeface="Times New Roman" panose="02020603050405020304" pitchFamily="18" charset="0"/>
              </a:rPr>
              <a:t> </a:t>
            </a:r>
            <a:r>
              <a:rPr lang="en-US" sz="2000" i="1">
                <a:solidFill>
                  <a:srgbClr val="FF0000"/>
                </a:solidFill>
                <a:latin typeface="Times New Roman" panose="02020603050405020304" pitchFamily="18" charset="0"/>
                <a:cs typeface="Times New Roman" panose="02020603050405020304" pitchFamily="18" charset="0"/>
              </a:rPr>
              <a:t>Boundary classes </a:t>
            </a:r>
            <a:r>
              <a:rPr lang="en-US" sz="2000">
                <a:solidFill>
                  <a:srgbClr val="002060"/>
                </a:solidFill>
                <a:latin typeface="Times New Roman" panose="02020603050405020304" pitchFamily="18" charset="0"/>
                <a:cs typeface="Times New Roman" panose="02020603050405020304" pitchFamily="18" charset="0"/>
              </a:rPr>
              <a:t>are developed during design to create the interface (e.g., interactive screen or printed reports) that the user sees and interacts with as the software is used. </a:t>
            </a:r>
          </a:p>
          <a:p>
            <a:pPr lvl="1" algn="just">
              <a:lnSpc>
                <a:spcPct val="90000"/>
              </a:lnSpc>
              <a:spcBef>
                <a:spcPct val="20000"/>
              </a:spcBef>
              <a:buClr>
                <a:schemeClr val="folHlink"/>
              </a:buClr>
              <a:buSzPct val="70000"/>
              <a:buFont typeface="Wingdings" panose="05000000000000000000" pitchFamily="2" charset="2"/>
              <a:buChar char="n"/>
            </a:pPr>
            <a:r>
              <a:rPr lang="en-US" sz="1800">
                <a:solidFill>
                  <a:srgbClr val="002060"/>
                </a:solidFill>
                <a:latin typeface="Times New Roman" panose="02020603050405020304" pitchFamily="18" charset="0"/>
                <a:cs typeface="Times New Roman" panose="02020603050405020304" pitchFamily="18" charset="0"/>
              </a:rPr>
              <a:t>Boundary classes are designed with the responsibility of managing the way entity objects are represented to users. </a:t>
            </a:r>
          </a:p>
          <a:p>
            <a:pPr algn="just">
              <a:lnSpc>
                <a:spcPct val="90000"/>
              </a:lnSpc>
              <a:spcBef>
                <a:spcPct val="20000"/>
              </a:spcBef>
              <a:buClr>
                <a:schemeClr val="folHlink"/>
              </a:buClr>
              <a:buSzPct val="75000"/>
              <a:buFont typeface="Wingdings" panose="05000000000000000000" pitchFamily="2" charset="2"/>
              <a:buChar char="n"/>
            </a:pPr>
            <a:r>
              <a:rPr lang="en-US" sz="2000">
                <a:solidFill>
                  <a:srgbClr val="002060"/>
                </a:solidFill>
                <a:latin typeface="Times New Roman" panose="02020603050405020304" pitchFamily="18" charset="0"/>
                <a:cs typeface="Times New Roman" panose="02020603050405020304" pitchFamily="18" charset="0"/>
              </a:rPr>
              <a:t> </a:t>
            </a:r>
            <a:r>
              <a:rPr lang="en-US" sz="2000" i="1">
                <a:solidFill>
                  <a:srgbClr val="FF0000"/>
                </a:solidFill>
                <a:latin typeface="Times New Roman" panose="02020603050405020304" pitchFamily="18" charset="0"/>
                <a:cs typeface="Times New Roman" panose="02020603050405020304" pitchFamily="18" charset="0"/>
              </a:rPr>
              <a:t>Controller classes </a:t>
            </a:r>
            <a:r>
              <a:rPr lang="en-US" sz="2000">
                <a:solidFill>
                  <a:srgbClr val="002060"/>
                </a:solidFill>
                <a:latin typeface="Times New Roman" panose="02020603050405020304" pitchFamily="18" charset="0"/>
                <a:cs typeface="Times New Roman" panose="02020603050405020304" pitchFamily="18" charset="0"/>
              </a:rPr>
              <a:t>are designed to manage </a:t>
            </a:r>
          </a:p>
          <a:p>
            <a:pPr lvl="1" algn="just">
              <a:lnSpc>
                <a:spcPct val="90000"/>
              </a:lnSpc>
              <a:spcBef>
                <a:spcPct val="20000"/>
              </a:spcBef>
              <a:buClr>
                <a:schemeClr val="folHlink"/>
              </a:buClr>
              <a:buSzPct val="70000"/>
              <a:buFont typeface="Wingdings" panose="05000000000000000000" pitchFamily="2" charset="2"/>
              <a:buChar char="n"/>
            </a:pPr>
            <a:r>
              <a:rPr lang="en-US" sz="1800">
                <a:solidFill>
                  <a:srgbClr val="002060"/>
                </a:solidFill>
                <a:latin typeface="Times New Roman" panose="02020603050405020304" pitchFamily="18" charset="0"/>
                <a:cs typeface="Times New Roman" panose="02020603050405020304" pitchFamily="18" charset="0"/>
              </a:rPr>
              <a:t>the creation or update of entity objects; </a:t>
            </a:r>
          </a:p>
          <a:p>
            <a:pPr lvl="1" algn="just">
              <a:lnSpc>
                <a:spcPct val="90000"/>
              </a:lnSpc>
              <a:spcBef>
                <a:spcPct val="20000"/>
              </a:spcBef>
              <a:buClr>
                <a:schemeClr val="folHlink"/>
              </a:buClr>
              <a:buSzPct val="70000"/>
              <a:buFont typeface="Wingdings" panose="05000000000000000000" pitchFamily="2" charset="2"/>
              <a:buChar char="n"/>
            </a:pPr>
            <a:r>
              <a:rPr lang="en-US" sz="1800">
                <a:solidFill>
                  <a:srgbClr val="002060"/>
                </a:solidFill>
                <a:latin typeface="Times New Roman" panose="02020603050405020304" pitchFamily="18" charset="0"/>
                <a:cs typeface="Times New Roman" panose="02020603050405020304" pitchFamily="18" charset="0"/>
              </a:rPr>
              <a:t> the instantiation of boundary objects as they obtain information from entity objects; </a:t>
            </a:r>
          </a:p>
          <a:p>
            <a:pPr lvl="1" algn="just">
              <a:lnSpc>
                <a:spcPct val="90000"/>
              </a:lnSpc>
              <a:spcBef>
                <a:spcPct val="20000"/>
              </a:spcBef>
              <a:buClr>
                <a:schemeClr val="folHlink"/>
              </a:buClr>
              <a:buSzPct val="70000"/>
              <a:buFont typeface="Wingdings" panose="05000000000000000000" pitchFamily="2" charset="2"/>
              <a:buChar char="n"/>
            </a:pPr>
            <a:r>
              <a:rPr lang="en-US" sz="1800">
                <a:solidFill>
                  <a:srgbClr val="002060"/>
                </a:solidFill>
                <a:latin typeface="Times New Roman" panose="02020603050405020304" pitchFamily="18" charset="0"/>
                <a:cs typeface="Times New Roman" panose="02020603050405020304" pitchFamily="18" charset="0"/>
              </a:rPr>
              <a:t> complex communication between sets of objects; </a:t>
            </a:r>
          </a:p>
          <a:p>
            <a:pPr lvl="1" algn="just">
              <a:lnSpc>
                <a:spcPct val="90000"/>
              </a:lnSpc>
              <a:spcBef>
                <a:spcPct val="20000"/>
              </a:spcBef>
              <a:buClr>
                <a:schemeClr val="folHlink"/>
              </a:buClr>
              <a:buSzPct val="70000"/>
              <a:buFont typeface="Wingdings" panose="05000000000000000000" pitchFamily="2" charset="2"/>
              <a:buChar char="n"/>
            </a:pPr>
            <a:r>
              <a:rPr lang="en-US" sz="1800">
                <a:solidFill>
                  <a:srgbClr val="002060"/>
                </a:solidFill>
                <a:latin typeface="Times New Roman" panose="02020603050405020304" pitchFamily="18" charset="0"/>
                <a:cs typeface="Times New Roman" panose="02020603050405020304" pitchFamily="18" charset="0"/>
              </a:rPr>
              <a:t> validation of data communicated between objects or between the user and the application.</a:t>
            </a:r>
          </a:p>
        </p:txBody>
      </p:sp>
    </p:spTree>
    <p:extLst>
      <p:ext uri="{BB962C8B-B14F-4D97-AF65-F5344CB8AC3E}">
        <p14:creationId xmlns:p14="http://schemas.microsoft.com/office/powerpoint/2010/main" val="2008565974"/>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381000" y="584200"/>
            <a:ext cx="4165600" cy="574675"/>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spAutoFit/>
          </a:bodyPr>
          <a:lstStyle/>
          <a:p>
            <a:pPr algn="ctr" eaLnBrk="1" hangingPunct="1"/>
            <a:r>
              <a:rPr lang="en-US" sz="3400" b="1" smtClean="0">
                <a:solidFill>
                  <a:srgbClr val="002060"/>
                </a:solidFill>
              </a:rPr>
              <a:t>5.7 The Design Model</a:t>
            </a:r>
            <a:endParaRPr lang="en-US" sz="3400" b="1" smtClean="0">
              <a:solidFill>
                <a:srgbClr val="00B050"/>
              </a:solidFill>
            </a:endParaRP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4301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C7F064E-29C0-4C97-8C59-F02B0F723FFD}" type="slidenum">
              <a:rPr lang="en-US" sz="900" smtClean="0">
                <a:solidFill>
                  <a:schemeClr val="accent1"/>
                </a:solidFill>
              </a:rPr>
              <a:pPr/>
              <a:t>22</a:t>
            </a:fld>
            <a:endParaRPr lang="en-US" sz="900" smtClean="0">
              <a:solidFill>
                <a:schemeClr val="accent1"/>
              </a:solidFill>
            </a:endParaRPr>
          </a:p>
        </p:txBody>
      </p:sp>
      <p:pic>
        <p:nvPicPr>
          <p:cNvPr id="43013"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4"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1604963"/>
            <a:ext cx="7239000" cy="46196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8991024"/>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2057400" y="606425"/>
            <a:ext cx="4516438" cy="574675"/>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spAutoFit/>
          </a:bodyPr>
          <a:lstStyle/>
          <a:p>
            <a:pPr algn="ctr" eaLnBrk="1" hangingPunct="1"/>
            <a:r>
              <a:rPr lang="en-US" sz="3400" b="1" smtClean="0">
                <a:solidFill>
                  <a:srgbClr val="002060"/>
                </a:solidFill>
              </a:rPr>
              <a:t>Design Model Elements</a:t>
            </a:r>
            <a:endParaRPr lang="en-US" sz="3400" b="1" smtClean="0">
              <a:solidFill>
                <a:srgbClr val="00B050"/>
              </a:solidFill>
            </a:endParaRP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4506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8DBFC24-15A5-4DB5-A114-27AC30E8DEFC}" type="slidenum">
              <a:rPr lang="en-US" sz="900" smtClean="0">
                <a:solidFill>
                  <a:schemeClr val="accent1"/>
                </a:solidFill>
              </a:rPr>
              <a:pPr/>
              <a:t>23</a:t>
            </a:fld>
            <a:endParaRPr lang="en-US" sz="900" smtClean="0">
              <a:solidFill>
                <a:schemeClr val="accent1"/>
              </a:solidFill>
            </a:endParaRPr>
          </a:p>
        </p:txBody>
      </p:sp>
      <p:pic>
        <p:nvPicPr>
          <p:cNvPr id="45061"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26988"/>
            <a:ext cx="1497012" cy="584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2" name="Text Box 36"/>
          <p:cNvSpPr txBox="1">
            <a:spLocks noChangeArrowheads="1"/>
          </p:cNvSpPr>
          <p:nvPr/>
        </p:nvSpPr>
        <p:spPr bwMode="auto">
          <a:xfrm>
            <a:off x="1524000" y="1544638"/>
            <a:ext cx="7124700" cy="4497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90000"/>
              </a:lnSpc>
              <a:spcBef>
                <a:spcPct val="20000"/>
              </a:spcBef>
              <a:buClr>
                <a:schemeClr val="folHlink"/>
              </a:buClr>
              <a:buSzPct val="75000"/>
              <a:buFont typeface="Wingdings" panose="05000000000000000000" pitchFamily="2" charset="2"/>
              <a:buChar char="n"/>
            </a:pPr>
            <a:r>
              <a:rPr lang="en-US" sz="1800">
                <a:solidFill>
                  <a:srgbClr val="002060"/>
                </a:solidFill>
                <a:latin typeface="Times New Roman" panose="02020603050405020304" pitchFamily="18" charset="0"/>
                <a:cs typeface="Times New Roman" panose="02020603050405020304" pitchFamily="18" charset="0"/>
              </a:rPr>
              <a:t> </a:t>
            </a:r>
            <a:r>
              <a:rPr lang="en-US" sz="1800">
                <a:solidFill>
                  <a:srgbClr val="FF0000"/>
                </a:solidFill>
                <a:latin typeface="Times New Roman" panose="02020603050405020304" pitchFamily="18" charset="0"/>
                <a:cs typeface="Times New Roman" panose="02020603050405020304" pitchFamily="18" charset="0"/>
              </a:rPr>
              <a:t>Data elements</a:t>
            </a:r>
          </a:p>
          <a:p>
            <a:pPr lvl="1">
              <a:lnSpc>
                <a:spcPct val="90000"/>
              </a:lnSpc>
              <a:spcBef>
                <a:spcPct val="20000"/>
              </a:spcBef>
              <a:buClr>
                <a:schemeClr val="folHlink"/>
              </a:buClr>
              <a:buSzPct val="70000"/>
              <a:buFont typeface="Wingdings" panose="05000000000000000000" pitchFamily="2" charset="2"/>
              <a:buChar char="n"/>
            </a:pPr>
            <a:r>
              <a:rPr lang="en-US" sz="1800">
                <a:solidFill>
                  <a:srgbClr val="002060"/>
                </a:solidFill>
                <a:latin typeface="Times New Roman" panose="02020603050405020304" pitchFamily="18" charset="0"/>
                <a:cs typeface="Times New Roman" panose="02020603050405020304" pitchFamily="18" charset="0"/>
              </a:rPr>
              <a:t>Data model --&gt; data structures</a:t>
            </a:r>
          </a:p>
          <a:p>
            <a:pPr lvl="1">
              <a:lnSpc>
                <a:spcPct val="90000"/>
              </a:lnSpc>
              <a:spcBef>
                <a:spcPct val="20000"/>
              </a:spcBef>
              <a:buClr>
                <a:schemeClr val="folHlink"/>
              </a:buClr>
              <a:buSzPct val="70000"/>
              <a:buFont typeface="Wingdings" panose="05000000000000000000" pitchFamily="2" charset="2"/>
              <a:buChar char="n"/>
            </a:pPr>
            <a:r>
              <a:rPr lang="en-US" sz="1800">
                <a:solidFill>
                  <a:srgbClr val="002060"/>
                </a:solidFill>
                <a:latin typeface="Times New Roman" panose="02020603050405020304" pitchFamily="18" charset="0"/>
                <a:cs typeface="Times New Roman" panose="02020603050405020304" pitchFamily="18" charset="0"/>
              </a:rPr>
              <a:t>Data model --&gt; database architecture</a:t>
            </a:r>
          </a:p>
          <a:p>
            <a:pPr>
              <a:lnSpc>
                <a:spcPct val="90000"/>
              </a:lnSpc>
              <a:spcBef>
                <a:spcPct val="20000"/>
              </a:spcBef>
              <a:buClr>
                <a:schemeClr val="folHlink"/>
              </a:buClr>
              <a:buSzPct val="75000"/>
              <a:buFont typeface="Wingdings" panose="05000000000000000000" pitchFamily="2" charset="2"/>
              <a:buChar char="n"/>
            </a:pPr>
            <a:r>
              <a:rPr lang="en-US" sz="1800">
                <a:solidFill>
                  <a:srgbClr val="002060"/>
                </a:solidFill>
                <a:latin typeface="Times New Roman" panose="02020603050405020304" pitchFamily="18" charset="0"/>
                <a:cs typeface="Times New Roman" panose="02020603050405020304" pitchFamily="18" charset="0"/>
              </a:rPr>
              <a:t> </a:t>
            </a:r>
            <a:r>
              <a:rPr lang="en-US" sz="1800">
                <a:solidFill>
                  <a:srgbClr val="FF0000"/>
                </a:solidFill>
                <a:latin typeface="Times New Roman" panose="02020603050405020304" pitchFamily="18" charset="0"/>
                <a:cs typeface="Times New Roman" panose="02020603050405020304" pitchFamily="18" charset="0"/>
              </a:rPr>
              <a:t>Architectural elements</a:t>
            </a:r>
          </a:p>
          <a:p>
            <a:pPr lvl="1">
              <a:lnSpc>
                <a:spcPct val="90000"/>
              </a:lnSpc>
              <a:spcBef>
                <a:spcPct val="20000"/>
              </a:spcBef>
              <a:buClr>
                <a:schemeClr val="folHlink"/>
              </a:buClr>
              <a:buSzPct val="70000"/>
              <a:buFont typeface="Wingdings" panose="05000000000000000000" pitchFamily="2" charset="2"/>
              <a:buChar char="n"/>
            </a:pPr>
            <a:r>
              <a:rPr lang="en-US" sz="1800">
                <a:solidFill>
                  <a:srgbClr val="002060"/>
                </a:solidFill>
                <a:latin typeface="Times New Roman" panose="02020603050405020304" pitchFamily="18" charset="0"/>
                <a:cs typeface="Times New Roman" panose="02020603050405020304" pitchFamily="18" charset="0"/>
              </a:rPr>
              <a:t>Application domain</a:t>
            </a:r>
          </a:p>
          <a:p>
            <a:pPr lvl="1">
              <a:lnSpc>
                <a:spcPct val="90000"/>
              </a:lnSpc>
              <a:spcBef>
                <a:spcPct val="20000"/>
              </a:spcBef>
              <a:buClr>
                <a:schemeClr val="folHlink"/>
              </a:buClr>
              <a:buSzPct val="70000"/>
              <a:buFont typeface="Wingdings" panose="05000000000000000000" pitchFamily="2" charset="2"/>
              <a:buChar char="n"/>
            </a:pPr>
            <a:r>
              <a:rPr lang="en-US" sz="1800">
                <a:solidFill>
                  <a:srgbClr val="002060"/>
                </a:solidFill>
                <a:latin typeface="Times New Roman" panose="02020603050405020304" pitchFamily="18" charset="0"/>
                <a:cs typeface="Times New Roman" panose="02020603050405020304" pitchFamily="18" charset="0"/>
              </a:rPr>
              <a:t>Analysis classes, their relationships, collaborations and behaviors are transformed into design realizations</a:t>
            </a:r>
          </a:p>
          <a:p>
            <a:pPr lvl="1">
              <a:lnSpc>
                <a:spcPct val="90000"/>
              </a:lnSpc>
              <a:spcBef>
                <a:spcPct val="20000"/>
              </a:spcBef>
              <a:buClr>
                <a:schemeClr val="folHlink"/>
              </a:buClr>
              <a:buSzPct val="70000"/>
              <a:buFont typeface="Wingdings" panose="05000000000000000000" pitchFamily="2" charset="2"/>
              <a:buChar char="n"/>
            </a:pPr>
            <a:r>
              <a:rPr lang="en-US" sz="1800">
                <a:solidFill>
                  <a:srgbClr val="002060"/>
                </a:solidFill>
                <a:latin typeface="Times New Roman" panose="02020603050405020304" pitchFamily="18" charset="0"/>
                <a:cs typeface="Times New Roman" panose="02020603050405020304" pitchFamily="18" charset="0"/>
              </a:rPr>
              <a:t>Patterns and “styles”</a:t>
            </a:r>
          </a:p>
          <a:p>
            <a:pPr>
              <a:lnSpc>
                <a:spcPct val="90000"/>
              </a:lnSpc>
              <a:spcBef>
                <a:spcPct val="20000"/>
              </a:spcBef>
              <a:buClr>
                <a:schemeClr val="folHlink"/>
              </a:buClr>
              <a:buSzPct val="75000"/>
              <a:buFont typeface="Wingdings" panose="05000000000000000000" pitchFamily="2" charset="2"/>
              <a:buChar char="n"/>
            </a:pPr>
            <a:r>
              <a:rPr lang="en-US" sz="1800">
                <a:solidFill>
                  <a:srgbClr val="002060"/>
                </a:solidFill>
                <a:latin typeface="Times New Roman" panose="02020603050405020304" pitchFamily="18" charset="0"/>
                <a:cs typeface="Times New Roman" panose="02020603050405020304" pitchFamily="18" charset="0"/>
              </a:rPr>
              <a:t> </a:t>
            </a:r>
            <a:r>
              <a:rPr lang="en-US" sz="1800">
                <a:solidFill>
                  <a:srgbClr val="FF0000"/>
                </a:solidFill>
                <a:latin typeface="Times New Roman" panose="02020603050405020304" pitchFamily="18" charset="0"/>
                <a:cs typeface="Times New Roman" panose="02020603050405020304" pitchFamily="18" charset="0"/>
              </a:rPr>
              <a:t>Interface elements</a:t>
            </a:r>
          </a:p>
          <a:p>
            <a:pPr lvl="1">
              <a:lnSpc>
                <a:spcPct val="90000"/>
              </a:lnSpc>
              <a:spcBef>
                <a:spcPct val="20000"/>
              </a:spcBef>
              <a:buClr>
                <a:schemeClr val="folHlink"/>
              </a:buClr>
              <a:buSzPct val="70000"/>
              <a:buFont typeface="Wingdings" panose="05000000000000000000" pitchFamily="2" charset="2"/>
              <a:buChar char="n"/>
            </a:pPr>
            <a:r>
              <a:rPr lang="en-US" sz="1800">
                <a:solidFill>
                  <a:srgbClr val="002060"/>
                </a:solidFill>
                <a:latin typeface="Times New Roman" panose="02020603050405020304" pitchFamily="18" charset="0"/>
                <a:cs typeface="Times New Roman" panose="02020603050405020304" pitchFamily="18" charset="0"/>
              </a:rPr>
              <a:t>the user interface (UI) </a:t>
            </a:r>
          </a:p>
          <a:p>
            <a:pPr lvl="1">
              <a:lnSpc>
                <a:spcPct val="90000"/>
              </a:lnSpc>
              <a:spcBef>
                <a:spcPct val="20000"/>
              </a:spcBef>
              <a:buClr>
                <a:schemeClr val="folHlink"/>
              </a:buClr>
              <a:buSzPct val="70000"/>
              <a:buFont typeface="Wingdings" panose="05000000000000000000" pitchFamily="2" charset="2"/>
              <a:buChar char="n"/>
            </a:pPr>
            <a:r>
              <a:rPr lang="en-US" sz="1800">
                <a:solidFill>
                  <a:srgbClr val="002060"/>
                </a:solidFill>
                <a:latin typeface="Times New Roman" panose="02020603050405020304" pitchFamily="18" charset="0"/>
                <a:cs typeface="Times New Roman" panose="02020603050405020304" pitchFamily="18" charset="0"/>
              </a:rPr>
              <a:t> external interfaces to other systems, devices, networks or other producers or consumers of information</a:t>
            </a:r>
          </a:p>
          <a:p>
            <a:pPr lvl="1">
              <a:lnSpc>
                <a:spcPct val="90000"/>
              </a:lnSpc>
              <a:spcBef>
                <a:spcPct val="20000"/>
              </a:spcBef>
              <a:buClr>
                <a:schemeClr val="folHlink"/>
              </a:buClr>
              <a:buSzPct val="70000"/>
              <a:buFont typeface="Wingdings" panose="05000000000000000000" pitchFamily="2" charset="2"/>
              <a:buChar char="n"/>
            </a:pPr>
            <a:r>
              <a:rPr lang="en-US" sz="1800">
                <a:solidFill>
                  <a:srgbClr val="002060"/>
                </a:solidFill>
                <a:latin typeface="Times New Roman" panose="02020603050405020304" pitchFamily="18" charset="0"/>
                <a:cs typeface="Times New Roman" panose="02020603050405020304" pitchFamily="18" charset="0"/>
              </a:rPr>
              <a:t> internal interfaces between various design components</a:t>
            </a:r>
            <a:r>
              <a:rPr lang="en-US" sz="1800" b="1">
                <a:solidFill>
                  <a:srgbClr val="002060"/>
                </a:solidFill>
                <a:latin typeface="Times New Roman" panose="02020603050405020304" pitchFamily="18" charset="0"/>
                <a:cs typeface="Times New Roman" panose="02020603050405020304" pitchFamily="18" charset="0"/>
              </a:rPr>
              <a:t>. </a:t>
            </a:r>
            <a:endParaRPr lang="en-US" sz="1800">
              <a:solidFill>
                <a:srgbClr val="002060"/>
              </a:solidFill>
              <a:latin typeface="Times New Roman" panose="02020603050405020304" pitchFamily="18" charset="0"/>
              <a:cs typeface="Times New Roman" panose="02020603050405020304" pitchFamily="18" charset="0"/>
            </a:endParaRPr>
          </a:p>
          <a:p>
            <a:pPr>
              <a:lnSpc>
                <a:spcPct val="90000"/>
              </a:lnSpc>
              <a:spcBef>
                <a:spcPct val="20000"/>
              </a:spcBef>
              <a:buClr>
                <a:schemeClr val="folHlink"/>
              </a:buClr>
              <a:buSzPct val="75000"/>
              <a:buFont typeface="Wingdings" panose="05000000000000000000" pitchFamily="2" charset="2"/>
              <a:buChar char="n"/>
            </a:pPr>
            <a:r>
              <a:rPr lang="en-US" sz="1800">
                <a:solidFill>
                  <a:srgbClr val="002060"/>
                </a:solidFill>
                <a:latin typeface="Times New Roman" panose="02020603050405020304" pitchFamily="18" charset="0"/>
                <a:cs typeface="Times New Roman" panose="02020603050405020304" pitchFamily="18" charset="0"/>
              </a:rPr>
              <a:t> </a:t>
            </a:r>
            <a:r>
              <a:rPr lang="en-US" sz="1800">
                <a:solidFill>
                  <a:srgbClr val="FF0000"/>
                </a:solidFill>
                <a:latin typeface="Times New Roman" panose="02020603050405020304" pitchFamily="18" charset="0"/>
                <a:cs typeface="Times New Roman" panose="02020603050405020304" pitchFamily="18" charset="0"/>
              </a:rPr>
              <a:t>Component elements</a:t>
            </a:r>
          </a:p>
          <a:p>
            <a:pPr>
              <a:lnSpc>
                <a:spcPct val="90000"/>
              </a:lnSpc>
              <a:spcBef>
                <a:spcPct val="20000"/>
              </a:spcBef>
              <a:buClr>
                <a:schemeClr val="folHlink"/>
              </a:buClr>
              <a:buSzPct val="75000"/>
              <a:buFont typeface="Wingdings" panose="05000000000000000000" pitchFamily="2" charset="2"/>
              <a:buChar char="n"/>
            </a:pPr>
            <a:r>
              <a:rPr lang="en-US" sz="1800">
                <a:solidFill>
                  <a:srgbClr val="FF0000"/>
                </a:solidFill>
                <a:latin typeface="Times New Roman" panose="02020603050405020304" pitchFamily="18" charset="0"/>
                <a:cs typeface="Times New Roman" panose="02020603050405020304" pitchFamily="18" charset="0"/>
              </a:rPr>
              <a:t> Deployment elements</a:t>
            </a:r>
          </a:p>
        </p:txBody>
      </p:sp>
    </p:spTree>
    <p:extLst>
      <p:ext uri="{BB962C8B-B14F-4D97-AF65-F5344CB8AC3E}">
        <p14:creationId xmlns:p14="http://schemas.microsoft.com/office/powerpoint/2010/main" val="4062451019"/>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628650" y="0"/>
            <a:ext cx="7886700" cy="1325563"/>
          </a:xfrm>
        </p:spPr>
        <p:txBody>
          <a:bodyPr/>
          <a:lstStyle/>
          <a:p>
            <a:r>
              <a:rPr lang="en-US" b="1" smtClean="0">
                <a:solidFill>
                  <a:srgbClr val="002060"/>
                </a:solidFill>
              </a:rPr>
              <a:t>Architectural Design</a:t>
            </a:r>
            <a:endParaRPr lang="en-US" smtClean="0"/>
          </a:p>
        </p:txBody>
      </p:sp>
      <p:sp>
        <p:nvSpPr>
          <p:cNvPr id="3" name="Content Placeholder 2"/>
          <p:cNvSpPr>
            <a:spLocks noGrp="1"/>
          </p:cNvSpPr>
          <p:nvPr>
            <p:ph idx="1"/>
          </p:nvPr>
        </p:nvSpPr>
        <p:spPr>
          <a:xfrm>
            <a:off x="628650" y="914400"/>
            <a:ext cx="7981950" cy="5441950"/>
          </a:xfrm>
        </p:spPr>
        <p:txBody>
          <a:bodyPr/>
          <a:lstStyle/>
          <a:p>
            <a:pPr algn="just">
              <a:defRPr/>
            </a:pPr>
            <a:r>
              <a:rPr lang="en-US" sz="2400" dirty="0"/>
              <a:t>IEEE defines architectural design as “the process of defining a collection of hardware and software components and their interfaces to establish the framework for the development of a computer system.” The software that is built for computer-based systems can exhibit one of these many architectural styles</a:t>
            </a:r>
            <a:r>
              <a:rPr lang="en-US" sz="2400" dirty="0" smtClean="0"/>
              <a:t>.</a:t>
            </a:r>
          </a:p>
          <a:p>
            <a:pPr marL="0" indent="0">
              <a:buFont typeface="Arial" panose="020B0604020202020204" pitchFamily="34" charset="0"/>
              <a:buNone/>
              <a:defRPr/>
            </a:pPr>
            <a:r>
              <a:rPr lang="en-US" sz="2400" dirty="0"/>
              <a:t>Each style will describe a system category that consists of :</a:t>
            </a:r>
          </a:p>
          <a:p>
            <a:pPr>
              <a:defRPr/>
            </a:pPr>
            <a:r>
              <a:rPr lang="en-US" sz="2400" dirty="0"/>
              <a:t>A set of components(</a:t>
            </a:r>
            <a:r>
              <a:rPr lang="en-US" sz="2400" dirty="0" err="1"/>
              <a:t>eg</a:t>
            </a:r>
            <a:r>
              <a:rPr lang="en-US" sz="2400" dirty="0"/>
              <a:t>: a database, computational modules) that will perform a function required by the system.</a:t>
            </a:r>
          </a:p>
          <a:p>
            <a:pPr>
              <a:defRPr/>
            </a:pPr>
            <a:r>
              <a:rPr lang="en-US" sz="2400" dirty="0"/>
              <a:t>The set of connectors will help in coordination, communication, and cooperation between the components.</a:t>
            </a:r>
          </a:p>
          <a:p>
            <a:pPr>
              <a:defRPr/>
            </a:pPr>
            <a:r>
              <a:rPr lang="en-US" sz="2400" dirty="0"/>
              <a:t>Conditions that how components can be integrated to form the system.</a:t>
            </a:r>
          </a:p>
          <a:p>
            <a:pPr>
              <a:defRPr/>
            </a:pPr>
            <a:r>
              <a:rPr lang="en-US" sz="2400" dirty="0"/>
              <a:t>Semantic models that help the designer to understand the overall properties of the system.</a:t>
            </a:r>
          </a:p>
          <a:p>
            <a:pPr algn="just">
              <a:defRPr/>
            </a:pPr>
            <a:endParaRPr lang="en-US" sz="2400" dirty="0"/>
          </a:p>
        </p:txBody>
      </p:sp>
      <p:sp>
        <p:nvSpPr>
          <p:cNvPr id="4" name="Footer Placeholder 3"/>
          <p:cNvSpPr>
            <a:spLocks noGrp="1"/>
          </p:cNvSpPr>
          <p:nvPr>
            <p:ph type="ftr" sz="quarter" idx="11"/>
          </p:nvPr>
        </p:nvSpPr>
        <p:spPr/>
        <p:txBody>
          <a:bodyPr/>
          <a:lstStyle/>
          <a:p>
            <a:pPr>
              <a:defRPr/>
            </a:pPr>
            <a:r>
              <a:rPr lang="en-US" smtClean="0"/>
              <a:t>Dept. of CSE, SOE, Presidency University</a:t>
            </a:r>
            <a:endParaRPr lang="en-US"/>
          </a:p>
        </p:txBody>
      </p:sp>
      <p:sp>
        <p:nvSpPr>
          <p:cNvPr id="5" name="Slide Number Placeholder 4"/>
          <p:cNvSpPr>
            <a:spLocks noGrp="1"/>
          </p:cNvSpPr>
          <p:nvPr>
            <p:ph type="sldNum" sz="quarter" idx="12"/>
          </p:nvPr>
        </p:nvSpPr>
        <p:spPr/>
        <p:txBody>
          <a:bodyPr/>
          <a:lstStyle/>
          <a:p>
            <a:pPr>
              <a:defRPr/>
            </a:pPr>
            <a:fld id="{9D09388D-B5A0-4E08-BF9F-DAC24A51D548}" type="slidenum">
              <a:rPr lang="en-US" smtClean="0"/>
              <a:pPr>
                <a:defRPr/>
              </a:pPr>
              <a:t>24</a:t>
            </a:fld>
            <a:endParaRPr lang="en-US"/>
          </a:p>
        </p:txBody>
      </p:sp>
    </p:spTree>
    <p:extLst>
      <p:ext uri="{BB962C8B-B14F-4D97-AF65-F5344CB8AC3E}">
        <p14:creationId xmlns:p14="http://schemas.microsoft.com/office/powerpoint/2010/main" val="6900590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609600" y="304800"/>
            <a:ext cx="6348413" cy="685800"/>
          </a:xfrm>
        </p:spPr>
        <p:txBody>
          <a:bodyPr/>
          <a:lstStyle/>
          <a:p>
            <a:r>
              <a:rPr lang="en-US" b="1" smtClean="0">
                <a:solidFill>
                  <a:srgbClr val="002060"/>
                </a:solidFill>
              </a:rPr>
              <a:t>Architectural Design</a:t>
            </a:r>
            <a:br>
              <a:rPr lang="en-US" b="1" smtClean="0">
                <a:solidFill>
                  <a:srgbClr val="002060"/>
                </a:solidFill>
              </a:rPr>
            </a:br>
            <a:r>
              <a:rPr lang="en-US" sz="3000" b="1" u="sng" smtClean="0">
                <a:solidFill>
                  <a:srgbClr val="002060"/>
                </a:solidFill>
              </a:rPr>
              <a:t>1.1 Software Architecture</a:t>
            </a:r>
          </a:p>
        </p:txBody>
      </p:sp>
      <p:sp>
        <p:nvSpPr>
          <p:cNvPr id="3" name="Content Placeholder 2"/>
          <p:cNvSpPr>
            <a:spLocks noGrp="1"/>
          </p:cNvSpPr>
          <p:nvPr>
            <p:ph idx="1"/>
          </p:nvPr>
        </p:nvSpPr>
        <p:spPr>
          <a:xfrm>
            <a:off x="514350" y="1006475"/>
            <a:ext cx="8001000" cy="3881438"/>
          </a:xfrm>
        </p:spPr>
        <p:txBody>
          <a:bodyPr/>
          <a:lstStyle/>
          <a:p>
            <a:pPr>
              <a:defRPr/>
            </a:pPr>
            <a:r>
              <a:rPr lang="en-US" sz="2400" dirty="0" smtClean="0">
                <a:solidFill>
                  <a:srgbClr val="002060"/>
                </a:solidFill>
              </a:rPr>
              <a:t>The software architecture of a program or computing system is the structure or structures of the system, which comprise software components, the externally visible properties of those components, and the relationships among them.</a:t>
            </a:r>
          </a:p>
          <a:p>
            <a:pPr marL="0" indent="0">
              <a:spcBef>
                <a:spcPct val="0"/>
              </a:spcBef>
              <a:buFont typeface="Wingdings 3" panose="05040102010807070707" pitchFamily="18" charset="2"/>
              <a:buNone/>
              <a:defRPr/>
            </a:pPr>
            <a:r>
              <a:rPr lang="en-US" b="1" u="sng" dirty="0" smtClean="0">
                <a:solidFill>
                  <a:srgbClr val="002060"/>
                </a:solidFill>
                <a:ea typeface="+mj-ea"/>
              </a:rPr>
              <a:t>1.2 </a:t>
            </a:r>
            <a:r>
              <a:rPr lang="en-US" b="1" u="sng" dirty="0">
                <a:solidFill>
                  <a:srgbClr val="002060"/>
                </a:solidFill>
                <a:ea typeface="+mj-ea"/>
              </a:rPr>
              <a:t>Importance of Software Architecture</a:t>
            </a:r>
          </a:p>
          <a:p>
            <a:pPr algn="just">
              <a:spcBef>
                <a:spcPts val="300"/>
              </a:spcBef>
              <a:buClr>
                <a:schemeClr val="folHlink"/>
              </a:buClr>
              <a:buSzPct val="75000"/>
              <a:buFont typeface="Wingdings" panose="05000000000000000000" pitchFamily="2" charset="2"/>
              <a:buChar char="n"/>
              <a:defRPr/>
            </a:pPr>
            <a:r>
              <a:rPr lang="en-US" sz="2400" dirty="0" smtClean="0">
                <a:solidFill>
                  <a:schemeClr val="folHlink"/>
                </a:solidFill>
              </a:rPr>
              <a:t> </a:t>
            </a:r>
            <a:r>
              <a:rPr lang="en-US" sz="2400" i="1" dirty="0" smtClean="0">
                <a:solidFill>
                  <a:srgbClr val="FF0000"/>
                </a:solidFill>
              </a:rPr>
              <a:t>Representations of software architecture are an enabler </a:t>
            </a:r>
            <a:r>
              <a:rPr lang="en-US" sz="2400" dirty="0" smtClean="0">
                <a:solidFill>
                  <a:srgbClr val="002060"/>
                </a:solidFill>
              </a:rPr>
              <a:t>for communication between all parties (stakeholders) interested in the development of a computer-based system.</a:t>
            </a:r>
          </a:p>
          <a:p>
            <a:pPr algn="just">
              <a:spcBef>
                <a:spcPct val="20000"/>
              </a:spcBef>
              <a:buClr>
                <a:schemeClr val="folHlink"/>
              </a:buClr>
              <a:buSzPct val="75000"/>
              <a:buFont typeface="Wingdings" panose="05000000000000000000" pitchFamily="2" charset="2"/>
              <a:buChar char="n"/>
              <a:defRPr/>
            </a:pPr>
            <a:r>
              <a:rPr lang="en-US" sz="2400" dirty="0" smtClean="0">
                <a:solidFill>
                  <a:schemeClr val="folHlink"/>
                </a:solidFill>
              </a:rPr>
              <a:t> </a:t>
            </a:r>
            <a:r>
              <a:rPr lang="en-US" sz="2400" i="1" dirty="0" smtClean="0">
                <a:solidFill>
                  <a:srgbClr val="FF0000"/>
                </a:solidFill>
              </a:rPr>
              <a:t>The architecture highlights early design decisions </a:t>
            </a:r>
            <a:r>
              <a:rPr lang="en-US" sz="2400" dirty="0" smtClean="0">
                <a:solidFill>
                  <a:srgbClr val="002060"/>
                </a:solidFill>
              </a:rPr>
              <a:t>that will have a profound impact on all software engineering work that follows and, as important, on the ultimate success of the system as an operational entity.</a:t>
            </a:r>
          </a:p>
          <a:p>
            <a:pPr algn="just">
              <a:spcBef>
                <a:spcPct val="20000"/>
              </a:spcBef>
              <a:buClr>
                <a:schemeClr val="folHlink"/>
              </a:buClr>
              <a:buSzPct val="75000"/>
              <a:buFont typeface="Wingdings" panose="05000000000000000000" pitchFamily="2" charset="2"/>
              <a:buChar char="n"/>
              <a:defRPr/>
            </a:pPr>
            <a:r>
              <a:rPr lang="en-US" sz="2400" dirty="0" smtClean="0">
                <a:solidFill>
                  <a:schemeClr val="folHlink"/>
                </a:solidFill>
              </a:rPr>
              <a:t> </a:t>
            </a:r>
            <a:r>
              <a:rPr lang="en-US" sz="2400" i="1" dirty="0" smtClean="0">
                <a:solidFill>
                  <a:srgbClr val="FF0000"/>
                </a:solidFill>
              </a:rPr>
              <a:t>Architecture “constitutes a relatively small, intellectually graspable mode </a:t>
            </a:r>
            <a:r>
              <a:rPr lang="en-US" sz="2400" dirty="0" smtClean="0">
                <a:solidFill>
                  <a:srgbClr val="002060"/>
                </a:solidFill>
              </a:rPr>
              <a:t>of how the system is structured and how its components work together”</a:t>
            </a:r>
          </a:p>
          <a:p>
            <a:pPr algn="just">
              <a:spcBef>
                <a:spcPct val="20000"/>
              </a:spcBef>
              <a:buClr>
                <a:schemeClr val="folHlink"/>
              </a:buClr>
              <a:buSzPct val="75000"/>
              <a:buFont typeface="Wingdings" panose="05000000000000000000" pitchFamily="2" charset="2"/>
              <a:buNone/>
              <a:defRPr/>
            </a:pPr>
            <a:endParaRPr lang="en-US" sz="2400" b="1" dirty="0" smtClean="0">
              <a:solidFill>
                <a:srgbClr val="000000"/>
              </a:solidFill>
            </a:endParaRPr>
          </a:p>
          <a:p>
            <a:pPr marL="0" indent="0">
              <a:buFont typeface="Wingdings 3" panose="05040102010807070707" pitchFamily="18" charset="2"/>
              <a:buNone/>
              <a:defRPr/>
            </a:pPr>
            <a:endParaRPr lang="en-US" sz="2400" b="1" dirty="0" smtClean="0">
              <a:solidFill>
                <a:srgbClr val="002060"/>
              </a:solidFill>
            </a:endParaRPr>
          </a:p>
          <a:p>
            <a:pPr>
              <a:defRPr/>
            </a:pPr>
            <a:endParaRPr lang="en-US" sz="2400" dirty="0"/>
          </a:p>
        </p:txBody>
      </p:sp>
      <p:sp>
        <p:nvSpPr>
          <p:cNvPr id="4" name="Footer Placeholder 3"/>
          <p:cNvSpPr>
            <a:spLocks noGrp="1"/>
          </p:cNvSpPr>
          <p:nvPr>
            <p:ph type="ftr" sz="quarter" idx="11"/>
          </p:nvPr>
        </p:nvSpPr>
        <p:spPr>
          <a:xfrm>
            <a:off x="609600" y="6224588"/>
            <a:ext cx="4622800" cy="365125"/>
          </a:xfrm>
        </p:spPr>
        <p:txBody>
          <a:bodyPr/>
          <a:lstStyle/>
          <a:p>
            <a:pPr>
              <a:defRPr/>
            </a:pPr>
            <a:r>
              <a:rPr lang="en-US" dirty="0" smtClean="0"/>
              <a:t>Dept. of CSE, SOE, Presidency University</a:t>
            </a:r>
            <a:endParaRPr lang="en-US" dirty="0"/>
          </a:p>
        </p:txBody>
      </p:sp>
      <p:sp>
        <p:nvSpPr>
          <p:cNvPr id="48133"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3315F0B-73AC-4785-90D8-DD4110280BD9}" type="slidenum">
              <a:rPr lang="en-US" sz="900" smtClean="0">
                <a:solidFill>
                  <a:schemeClr val="accent1"/>
                </a:solidFill>
              </a:rPr>
              <a:pPr/>
              <a:t>25</a:t>
            </a:fld>
            <a:endParaRPr lang="en-US" sz="900" smtClean="0">
              <a:solidFill>
                <a:schemeClr val="accent1"/>
              </a:solidFill>
            </a:endParaRPr>
          </a:p>
        </p:txBody>
      </p:sp>
      <p:pic>
        <p:nvPicPr>
          <p:cNvPr id="48134"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46988" y="-53975"/>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99897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609600" y="609600"/>
            <a:ext cx="6348413" cy="762000"/>
          </a:xfrm>
        </p:spPr>
        <p:txBody>
          <a:bodyPr/>
          <a:lstStyle/>
          <a:p>
            <a:r>
              <a:rPr lang="en-US" sz="3000" b="1" u="sng" smtClean="0">
                <a:solidFill>
                  <a:srgbClr val="002060"/>
                </a:solidFill>
              </a:rPr>
              <a:t>1.3 Architectural Styles</a:t>
            </a:r>
          </a:p>
        </p:txBody>
      </p:sp>
      <p:sp>
        <p:nvSpPr>
          <p:cNvPr id="3" name="Content Placeholder 2"/>
          <p:cNvSpPr>
            <a:spLocks noGrp="1"/>
          </p:cNvSpPr>
          <p:nvPr>
            <p:ph idx="1"/>
          </p:nvPr>
        </p:nvSpPr>
        <p:spPr>
          <a:xfrm>
            <a:off x="609600" y="1371600"/>
            <a:ext cx="8229600" cy="4670425"/>
          </a:xfrm>
        </p:spPr>
        <p:txBody>
          <a:bodyPr/>
          <a:lstStyle/>
          <a:p>
            <a:pPr>
              <a:defRPr/>
            </a:pPr>
            <a:r>
              <a:rPr lang="en-US" sz="2400" b="1" dirty="0">
                <a:solidFill>
                  <a:srgbClr val="002060"/>
                </a:solidFill>
              </a:rPr>
              <a:t>An architectural style is a transformation that is imposed on the design of an entire system.</a:t>
            </a:r>
            <a:endParaRPr lang="en-US" sz="2400" b="1" dirty="0">
              <a:solidFill>
                <a:srgbClr val="002060"/>
              </a:solidFill>
              <a:effectLst>
                <a:outerShdw blurRad="38100" dist="38100" dir="2700000" algn="tl">
                  <a:srgbClr val="FFFFFF"/>
                </a:outerShdw>
              </a:effectLst>
            </a:endParaRPr>
          </a:p>
          <a:p>
            <a:pPr algn="just">
              <a:spcBef>
                <a:spcPct val="50000"/>
              </a:spcBef>
              <a:buFont typeface="Wingdings" panose="05000000000000000000" pitchFamily="2" charset="2"/>
              <a:buNone/>
              <a:defRPr/>
            </a:pPr>
            <a:r>
              <a:rPr lang="en-US" sz="2400" dirty="0">
                <a:solidFill>
                  <a:srgbClr val="002060"/>
                </a:solidFill>
                <a:effectLst>
                  <a:outerShdw blurRad="38100" dist="38100" dir="2700000" algn="tl">
                    <a:srgbClr val="FFFFFF"/>
                  </a:outerShdw>
                </a:effectLst>
              </a:rPr>
              <a:t>Each style describes a system category that encompasses: </a:t>
            </a:r>
          </a:p>
          <a:p>
            <a:pPr algn="just">
              <a:spcBef>
                <a:spcPct val="50000"/>
              </a:spcBef>
              <a:buFont typeface="Wingdings" panose="05000000000000000000" pitchFamily="2" charset="2"/>
              <a:buNone/>
              <a:defRPr/>
            </a:pPr>
            <a:r>
              <a:rPr lang="en-US" sz="2400" b="1" dirty="0">
                <a:solidFill>
                  <a:srgbClr val="002060"/>
                </a:solidFill>
              </a:rPr>
              <a:t>(1) Set of components</a:t>
            </a:r>
            <a:r>
              <a:rPr lang="en-US" sz="2400" dirty="0">
                <a:solidFill>
                  <a:srgbClr val="002060"/>
                </a:solidFill>
                <a:effectLst>
                  <a:outerShdw blurRad="38100" dist="38100" dir="2700000" algn="tl">
                    <a:srgbClr val="FFFFFF"/>
                  </a:outerShdw>
                </a:effectLst>
              </a:rPr>
              <a:t> (e.g., a database, computational modules) that perform a function required by a system</a:t>
            </a:r>
          </a:p>
          <a:p>
            <a:pPr algn="just">
              <a:spcBef>
                <a:spcPct val="50000"/>
              </a:spcBef>
              <a:buFont typeface="Wingdings" panose="05000000000000000000" pitchFamily="2" charset="2"/>
              <a:buNone/>
              <a:defRPr/>
            </a:pPr>
            <a:r>
              <a:rPr lang="en-US" sz="2400" b="1" dirty="0">
                <a:solidFill>
                  <a:srgbClr val="002060"/>
                </a:solidFill>
              </a:rPr>
              <a:t>(2) Set of connectors</a:t>
            </a:r>
            <a:r>
              <a:rPr lang="en-US" sz="2400" dirty="0">
                <a:solidFill>
                  <a:srgbClr val="002060"/>
                </a:solidFill>
              </a:rPr>
              <a:t> </a:t>
            </a:r>
            <a:r>
              <a:rPr lang="en-US" sz="2400" dirty="0">
                <a:solidFill>
                  <a:srgbClr val="002060"/>
                </a:solidFill>
                <a:effectLst>
                  <a:outerShdw blurRad="38100" dist="38100" dir="2700000" algn="tl">
                    <a:srgbClr val="FFFFFF"/>
                  </a:outerShdw>
                </a:effectLst>
              </a:rPr>
              <a:t>that enable “communication, coordination and cooperation” among components</a:t>
            </a:r>
          </a:p>
          <a:p>
            <a:pPr algn="just">
              <a:spcBef>
                <a:spcPct val="50000"/>
              </a:spcBef>
              <a:buFont typeface="Wingdings" panose="05000000000000000000" pitchFamily="2" charset="2"/>
              <a:buNone/>
              <a:defRPr/>
            </a:pPr>
            <a:r>
              <a:rPr lang="en-US" sz="2400" b="1" dirty="0">
                <a:solidFill>
                  <a:srgbClr val="002060"/>
                </a:solidFill>
              </a:rPr>
              <a:t>(3) Constraints </a:t>
            </a:r>
            <a:r>
              <a:rPr lang="en-US" sz="2400" dirty="0">
                <a:solidFill>
                  <a:srgbClr val="002060"/>
                </a:solidFill>
                <a:effectLst>
                  <a:outerShdw blurRad="38100" dist="38100" dir="2700000" algn="tl">
                    <a:srgbClr val="FFFFFF"/>
                  </a:outerShdw>
                </a:effectLst>
              </a:rPr>
              <a:t>that define how components can be integrated to form the system, and </a:t>
            </a:r>
          </a:p>
          <a:p>
            <a:pPr algn="just">
              <a:spcBef>
                <a:spcPct val="50000"/>
              </a:spcBef>
              <a:buFont typeface="Wingdings" panose="05000000000000000000" pitchFamily="2" charset="2"/>
              <a:buNone/>
              <a:defRPr/>
            </a:pPr>
            <a:r>
              <a:rPr lang="en-US" sz="2400" b="1" dirty="0">
                <a:solidFill>
                  <a:srgbClr val="002060"/>
                </a:solidFill>
              </a:rPr>
              <a:t>(4) Models</a:t>
            </a:r>
            <a:r>
              <a:rPr lang="en-US" sz="2400" dirty="0">
                <a:solidFill>
                  <a:srgbClr val="002060"/>
                </a:solidFill>
                <a:effectLst>
                  <a:outerShdw blurRad="38100" dist="38100" dir="2700000" algn="tl">
                    <a:srgbClr val="FFFFFF"/>
                  </a:outerShdw>
                </a:effectLst>
              </a:rPr>
              <a:t> that enable a designer to understand the overall properties of a system by analyzing the known properties of its constituent parts. </a:t>
            </a:r>
          </a:p>
        </p:txBody>
      </p:sp>
      <p:sp>
        <p:nvSpPr>
          <p:cNvPr id="4" name="Footer Placeholder 3"/>
          <p:cNvSpPr>
            <a:spLocks noGrp="1"/>
          </p:cNvSpPr>
          <p:nvPr>
            <p:ph type="ftr" sz="quarter" idx="11"/>
          </p:nvPr>
        </p:nvSpPr>
        <p:spPr/>
        <p:txBody>
          <a:bodyPr/>
          <a:lstStyle/>
          <a:p>
            <a:pPr>
              <a:defRPr/>
            </a:pPr>
            <a:r>
              <a:rPr lang="en-US" smtClean="0"/>
              <a:t>Dept. of CSE, SOE, Presidency University</a:t>
            </a:r>
            <a:endParaRPr lang="en-US"/>
          </a:p>
        </p:txBody>
      </p:sp>
      <p:sp>
        <p:nvSpPr>
          <p:cNvPr id="49157"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AC36BCC0-9AAD-4356-BF33-24E067089A34}" type="slidenum">
              <a:rPr lang="en-US" sz="900" smtClean="0">
                <a:solidFill>
                  <a:schemeClr val="accent1"/>
                </a:solidFill>
              </a:rPr>
              <a:pPr/>
              <a:t>26</a:t>
            </a:fld>
            <a:endParaRPr lang="en-US" sz="900" smtClean="0">
              <a:solidFill>
                <a:schemeClr val="accent1"/>
              </a:solidFill>
            </a:endParaRPr>
          </a:p>
        </p:txBody>
      </p:sp>
      <p:pic>
        <p:nvPicPr>
          <p:cNvPr id="49158"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46988" y="2540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875619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969963" y="644525"/>
            <a:ext cx="7259637" cy="512763"/>
          </a:xfrm>
          <a:noFill/>
          <a:extLst>
            <a:ext uri="{91240B29-F687-4F45-9708-019B960494DF}">
              <a14:hiddenLine xmlns:a14="http://schemas.microsoft.com/office/drawing/2010/main" w="12700">
                <a:solidFill>
                  <a:schemeClr val="tx1"/>
                </a:solidFill>
                <a:miter lim="800000"/>
                <a:headEnd/>
                <a:tailEnd/>
              </a14:hiddenLine>
            </a:ext>
          </a:extLst>
        </p:spPr>
        <p:txBody>
          <a:bodyPr lIns="63500" tIns="25400" rIns="63500" bIns="25400">
            <a:spAutoFit/>
          </a:bodyPr>
          <a:lstStyle/>
          <a:p>
            <a:r>
              <a:rPr lang="en-US" sz="3000" b="1" u="sng" smtClean="0">
                <a:solidFill>
                  <a:srgbClr val="002060"/>
                </a:solidFill>
              </a:rPr>
              <a:t>Types of Architectural Styles</a:t>
            </a: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5018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4F55AE96-FB4B-430D-AAD4-41DB20693D3C}" type="slidenum">
              <a:rPr lang="en-US" sz="900" smtClean="0">
                <a:solidFill>
                  <a:schemeClr val="accent1"/>
                </a:solidFill>
              </a:rPr>
              <a:pPr/>
              <a:t>27</a:t>
            </a:fld>
            <a:endParaRPr lang="en-US" sz="900" smtClean="0">
              <a:solidFill>
                <a:schemeClr val="accent1"/>
              </a:solidFill>
            </a:endParaRPr>
          </a:p>
        </p:txBody>
      </p:sp>
      <p:sp>
        <p:nvSpPr>
          <p:cNvPr id="125983" name="Rectangle 31"/>
          <p:cNvSpPr>
            <a:spLocks noChangeArrowheads="1"/>
          </p:cNvSpPr>
          <p:nvPr/>
        </p:nvSpPr>
        <p:spPr bwMode="auto">
          <a:xfrm>
            <a:off x="2216150" y="279717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4" name="Rectangle 32"/>
          <p:cNvSpPr>
            <a:spLocks noChangeArrowheads="1"/>
          </p:cNvSpPr>
          <p:nvPr/>
        </p:nvSpPr>
        <p:spPr bwMode="auto">
          <a:xfrm>
            <a:off x="2216150" y="351155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pic>
        <p:nvPicPr>
          <p:cNvPr id="50185"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6" name="Text Box 36"/>
          <p:cNvSpPr txBox="1">
            <a:spLocks noChangeArrowheads="1"/>
          </p:cNvSpPr>
          <p:nvPr/>
        </p:nvSpPr>
        <p:spPr bwMode="auto">
          <a:xfrm>
            <a:off x="969963" y="1806575"/>
            <a:ext cx="7124700" cy="24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34290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150000"/>
              </a:lnSpc>
              <a:buClr>
                <a:schemeClr val="folHlink"/>
              </a:buClr>
              <a:buSzPct val="75000"/>
              <a:buFont typeface="Wingdings" panose="05000000000000000000" pitchFamily="2" charset="2"/>
              <a:buChar char="Ø"/>
            </a:pPr>
            <a:r>
              <a:rPr lang="en-US" sz="2000">
                <a:solidFill>
                  <a:srgbClr val="002060"/>
                </a:solidFill>
                <a:latin typeface="Times New Roman" panose="02020603050405020304" pitchFamily="18" charset="0"/>
                <a:cs typeface="Times New Roman" panose="02020603050405020304" pitchFamily="18" charset="0"/>
              </a:rPr>
              <a:t>Data-centered architectures</a:t>
            </a:r>
          </a:p>
          <a:p>
            <a:pPr>
              <a:lnSpc>
                <a:spcPct val="150000"/>
              </a:lnSpc>
              <a:buClr>
                <a:schemeClr val="folHlink"/>
              </a:buClr>
              <a:buSzPct val="75000"/>
              <a:buFont typeface="Wingdings" panose="05000000000000000000" pitchFamily="2" charset="2"/>
              <a:buChar char="Ø"/>
            </a:pPr>
            <a:r>
              <a:rPr lang="en-US" sz="2000">
                <a:solidFill>
                  <a:srgbClr val="002060"/>
                </a:solidFill>
                <a:latin typeface="Times New Roman" panose="02020603050405020304" pitchFamily="18" charset="0"/>
                <a:cs typeface="Times New Roman" panose="02020603050405020304" pitchFamily="18" charset="0"/>
              </a:rPr>
              <a:t>Data flow architectures</a:t>
            </a:r>
          </a:p>
          <a:p>
            <a:pPr>
              <a:lnSpc>
                <a:spcPct val="150000"/>
              </a:lnSpc>
              <a:buClr>
                <a:schemeClr val="folHlink"/>
              </a:buClr>
              <a:buSzPct val="75000"/>
              <a:buFont typeface="Wingdings" panose="05000000000000000000" pitchFamily="2" charset="2"/>
              <a:buChar char="Ø"/>
            </a:pPr>
            <a:r>
              <a:rPr lang="en-US" sz="2000">
                <a:solidFill>
                  <a:srgbClr val="002060"/>
                </a:solidFill>
                <a:latin typeface="Times New Roman" panose="02020603050405020304" pitchFamily="18" charset="0"/>
                <a:cs typeface="Times New Roman" panose="02020603050405020304" pitchFamily="18" charset="0"/>
              </a:rPr>
              <a:t>Call and return architectures</a:t>
            </a:r>
          </a:p>
          <a:p>
            <a:pPr>
              <a:lnSpc>
                <a:spcPct val="150000"/>
              </a:lnSpc>
              <a:buClr>
                <a:schemeClr val="folHlink"/>
              </a:buClr>
              <a:buSzPct val="75000"/>
              <a:buFont typeface="Wingdings" panose="05000000000000000000" pitchFamily="2" charset="2"/>
              <a:buChar char="Ø"/>
            </a:pPr>
            <a:r>
              <a:rPr lang="en-US" sz="2000">
                <a:solidFill>
                  <a:srgbClr val="002060"/>
                </a:solidFill>
                <a:latin typeface="Times New Roman" panose="02020603050405020304" pitchFamily="18" charset="0"/>
                <a:cs typeface="Times New Roman" panose="02020603050405020304" pitchFamily="18" charset="0"/>
              </a:rPr>
              <a:t>Object-oriented architectures</a:t>
            </a:r>
          </a:p>
          <a:p>
            <a:pPr>
              <a:lnSpc>
                <a:spcPct val="150000"/>
              </a:lnSpc>
              <a:buClr>
                <a:schemeClr val="folHlink"/>
              </a:buClr>
              <a:buSzPct val="75000"/>
              <a:buFont typeface="Wingdings" panose="05000000000000000000" pitchFamily="2" charset="2"/>
              <a:buChar char="Ø"/>
            </a:pPr>
            <a:r>
              <a:rPr lang="en-US" sz="2000">
                <a:solidFill>
                  <a:srgbClr val="002060"/>
                </a:solidFill>
                <a:latin typeface="Times New Roman" panose="02020603050405020304" pitchFamily="18" charset="0"/>
                <a:cs typeface="Times New Roman" panose="02020603050405020304" pitchFamily="18" charset="0"/>
              </a:rPr>
              <a:t>Layered architectures</a:t>
            </a:r>
          </a:p>
        </p:txBody>
      </p:sp>
    </p:spTree>
    <p:extLst>
      <p:ext uri="{BB962C8B-B14F-4D97-AF65-F5344CB8AC3E}">
        <p14:creationId xmlns:p14="http://schemas.microsoft.com/office/powerpoint/2010/main" val="1266194231"/>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609600" y="514350"/>
            <a:ext cx="4864100" cy="512763"/>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spAutoFit/>
          </a:bodyPr>
          <a:lstStyle/>
          <a:p>
            <a:r>
              <a:rPr lang="en-US" sz="3000" b="1" u="sng" smtClean="0">
                <a:solidFill>
                  <a:srgbClr val="002060"/>
                </a:solidFill>
              </a:rPr>
              <a:t>Data-Centered Architectures</a:t>
            </a: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5222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C9A69C3-C1BB-46FA-9B76-E72609B0E1F2}" type="slidenum">
              <a:rPr lang="en-US" sz="900" smtClean="0">
                <a:solidFill>
                  <a:schemeClr val="accent1"/>
                </a:solidFill>
              </a:rPr>
              <a:pPr/>
              <a:t>28</a:t>
            </a:fld>
            <a:endParaRPr lang="en-US" sz="900" smtClean="0">
              <a:solidFill>
                <a:schemeClr val="accent1"/>
              </a:solidFill>
            </a:endParaRPr>
          </a:p>
        </p:txBody>
      </p:sp>
      <p:sp>
        <p:nvSpPr>
          <p:cNvPr id="125983" name="Rectangle 31"/>
          <p:cNvSpPr>
            <a:spLocks noChangeArrowheads="1"/>
          </p:cNvSpPr>
          <p:nvPr/>
        </p:nvSpPr>
        <p:spPr bwMode="auto">
          <a:xfrm>
            <a:off x="2057400" y="279717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4" name="Rectangle 32"/>
          <p:cNvSpPr>
            <a:spLocks noChangeArrowheads="1"/>
          </p:cNvSpPr>
          <p:nvPr/>
        </p:nvSpPr>
        <p:spPr bwMode="auto">
          <a:xfrm>
            <a:off x="2216150" y="351155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pic>
        <p:nvPicPr>
          <p:cNvPr id="52233"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34"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874838"/>
            <a:ext cx="5848350" cy="38481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8959522"/>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Content Placeholder 2"/>
          <p:cNvSpPr>
            <a:spLocks noGrp="1"/>
          </p:cNvSpPr>
          <p:nvPr>
            <p:ph idx="1"/>
          </p:nvPr>
        </p:nvSpPr>
        <p:spPr>
          <a:xfrm>
            <a:off x="628650" y="533400"/>
            <a:ext cx="7886700" cy="5643563"/>
          </a:xfrm>
        </p:spPr>
        <p:txBody>
          <a:bodyPr/>
          <a:lstStyle/>
          <a:p>
            <a:pPr algn="just"/>
            <a:r>
              <a:rPr lang="en-US" sz="2400" smtClean="0"/>
              <a:t>A data store will reside at the center of this architecture and is accessed frequently by the other components that update, add, delete or modify the data present within the store.</a:t>
            </a:r>
          </a:p>
          <a:p>
            <a:pPr algn="just"/>
            <a:r>
              <a:rPr lang="en-US" sz="2400" smtClean="0"/>
              <a:t>The figure illustrates a typical data centered style. The client software access a central repository. Variation of this approach are used to transform the repository into a blackboard when data related to client or data of interest for the client change the notifications to client software.</a:t>
            </a:r>
          </a:p>
          <a:p>
            <a:pPr algn="just"/>
            <a:r>
              <a:rPr lang="en-US" sz="2400" smtClean="0"/>
              <a:t>This data-centered architecture will promote inerrability. This means that the existing components can be changed and new client components can be added to the architecture without the permission or concern of other clients.</a:t>
            </a:r>
          </a:p>
          <a:p>
            <a:pPr algn="just"/>
            <a:r>
              <a:rPr lang="en-US" sz="2400" smtClean="0"/>
              <a:t>Data can be passed among clients using blackboard mechanism.</a:t>
            </a:r>
          </a:p>
          <a:p>
            <a:pPr algn="just"/>
            <a:endParaRPr lang="en-US" sz="2400" smtClean="0"/>
          </a:p>
        </p:txBody>
      </p:sp>
      <p:sp>
        <p:nvSpPr>
          <p:cNvPr id="4" name="Footer Placeholder 3"/>
          <p:cNvSpPr>
            <a:spLocks noGrp="1"/>
          </p:cNvSpPr>
          <p:nvPr>
            <p:ph type="ftr" sz="quarter" idx="11"/>
          </p:nvPr>
        </p:nvSpPr>
        <p:spPr/>
        <p:txBody>
          <a:bodyPr/>
          <a:lstStyle/>
          <a:p>
            <a:pPr>
              <a:defRPr/>
            </a:pPr>
            <a:r>
              <a:rPr lang="en-US" smtClean="0"/>
              <a:t>Dept. of CSE, SOE, Presidency University</a:t>
            </a:r>
            <a:endParaRPr lang="en-US"/>
          </a:p>
        </p:txBody>
      </p:sp>
      <p:sp>
        <p:nvSpPr>
          <p:cNvPr id="5" name="Slide Number Placeholder 4"/>
          <p:cNvSpPr>
            <a:spLocks noGrp="1"/>
          </p:cNvSpPr>
          <p:nvPr>
            <p:ph type="sldNum" sz="quarter" idx="12"/>
          </p:nvPr>
        </p:nvSpPr>
        <p:spPr/>
        <p:txBody>
          <a:bodyPr/>
          <a:lstStyle/>
          <a:p>
            <a:pPr>
              <a:defRPr/>
            </a:pPr>
            <a:fld id="{A1AA308A-7F6E-4D33-A6DE-F82391600430}" type="slidenum">
              <a:rPr lang="en-US" smtClean="0"/>
              <a:pPr>
                <a:defRPr/>
              </a:pPr>
              <a:t>29</a:t>
            </a:fld>
            <a:endParaRPr lang="en-US"/>
          </a:p>
        </p:txBody>
      </p:sp>
    </p:spTree>
    <p:extLst>
      <p:ext uri="{BB962C8B-B14F-4D97-AF65-F5344CB8AC3E}">
        <p14:creationId xmlns:p14="http://schemas.microsoft.com/office/powerpoint/2010/main" val="9363339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b="1" smtClean="0"/>
              <a:t>Module 2: Software Requirements and Design (9 hrs.) – Comprehension level</a:t>
            </a:r>
            <a:endParaRPr lang="en-US" smtClean="0"/>
          </a:p>
        </p:txBody>
      </p:sp>
      <p:sp>
        <p:nvSpPr>
          <p:cNvPr id="3" name="Content Placeholder 2"/>
          <p:cNvSpPr>
            <a:spLocks noGrp="1"/>
          </p:cNvSpPr>
          <p:nvPr>
            <p:ph idx="1"/>
          </p:nvPr>
        </p:nvSpPr>
        <p:spPr/>
        <p:txBody>
          <a:bodyPr/>
          <a:lstStyle/>
          <a:p>
            <a:pPr marL="0" indent="0" algn="just">
              <a:buFont typeface="Arial" panose="020B0604020202020204" pitchFamily="34" charset="0"/>
              <a:buNone/>
              <a:defRPr/>
            </a:pPr>
            <a:r>
              <a:rPr lang="en-US" dirty="0" smtClean="0"/>
              <a:t>Requirements </a:t>
            </a:r>
            <a:r>
              <a:rPr lang="en-US" dirty="0"/>
              <a:t>Engineering: Eliciting requirements, Functional and non- Functional requirements, SRS, Requirements modelling: Developing Use Cases, Developing Activity diagram and </a:t>
            </a:r>
            <a:r>
              <a:rPr lang="en-US" dirty="0" smtClean="0"/>
              <a:t>Swim lane </a:t>
            </a:r>
            <a:r>
              <a:rPr lang="en-US" dirty="0"/>
              <a:t>diagram, </a:t>
            </a:r>
            <a:r>
              <a:rPr lang="en-US" dirty="0">
                <a:solidFill>
                  <a:srgbClr val="FF0000"/>
                </a:solidFill>
              </a:rPr>
              <a:t>Design : Design concepts, Architectural design, Component based design, User interface design.</a:t>
            </a:r>
          </a:p>
          <a:p>
            <a:pPr>
              <a:defRPr/>
            </a:pPr>
            <a:endParaRPr lang="en-US" dirty="0"/>
          </a:p>
        </p:txBody>
      </p:sp>
      <p:sp>
        <p:nvSpPr>
          <p:cNvPr id="4" name="Footer Placeholder 3"/>
          <p:cNvSpPr>
            <a:spLocks noGrp="1"/>
          </p:cNvSpPr>
          <p:nvPr>
            <p:ph type="ftr" sz="quarter" idx="11"/>
          </p:nvPr>
        </p:nvSpPr>
        <p:spPr/>
        <p:txBody>
          <a:bodyPr/>
          <a:lstStyle/>
          <a:p>
            <a:pPr>
              <a:defRPr/>
            </a:pPr>
            <a:r>
              <a:rPr lang="en-US" smtClean="0"/>
              <a:t>Dept. of CSE, SOE, Presidency University</a:t>
            </a:r>
            <a:endParaRPr lang="en-US"/>
          </a:p>
        </p:txBody>
      </p:sp>
      <p:sp>
        <p:nvSpPr>
          <p:cNvPr id="5" name="Slide Number Placeholder 4"/>
          <p:cNvSpPr>
            <a:spLocks noGrp="1"/>
          </p:cNvSpPr>
          <p:nvPr>
            <p:ph type="sldNum" sz="quarter" idx="12"/>
          </p:nvPr>
        </p:nvSpPr>
        <p:spPr/>
        <p:txBody>
          <a:bodyPr/>
          <a:lstStyle/>
          <a:p>
            <a:pPr>
              <a:defRPr/>
            </a:pPr>
            <a:fld id="{14399DDC-D13A-45F7-A302-B71EA63EED67}" type="slidenum">
              <a:rPr lang="en-US" smtClean="0"/>
              <a:pPr>
                <a:defRPr/>
              </a:pPr>
              <a:t>3</a:t>
            </a:fld>
            <a:endParaRPr lang="en-US"/>
          </a:p>
        </p:txBody>
      </p:sp>
    </p:spTree>
    <p:extLst>
      <p:ext uri="{BB962C8B-B14F-4D97-AF65-F5344CB8AC3E}">
        <p14:creationId xmlns:p14="http://schemas.microsoft.com/office/powerpoint/2010/main" val="27742491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1016000" y="750888"/>
            <a:ext cx="4133850" cy="512762"/>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spAutoFit/>
          </a:bodyPr>
          <a:lstStyle/>
          <a:p>
            <a:r>
              <a:rPr lang="en-US" sz="3000" b="1" u="sng" smtClean="0">
                <a:solidFill>
                  <a:srgbClr val="002060"/>
                </a:solidFill>
              </a:rPr>
              <a:t>Data Flow Architectures</a:t>
            </a: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5530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B91C144-0F2C-4FB4-8360-3A42E1C2E709}" type="slidenum">
              <a:rPr lang="en-US" sz="900" smtClean="0">
                <a:solidFill>
                  <a:schemeClr val="accent1"/>
                </a:solidFill>
              </a:rPr>
              <a:pPr/>
              <a:t>30</a:t>
            </a:fld>
            <a:endParaRPr lang="en-US" sz="900" smtClean="0">
              <a:solidFill>
                <a:schemeClr val="accent1"/>
              </a:solidFill>
            </a:endParaRPr>
          </a:p>
        </p:txBody>
      </p:sp>
      <p:sp>
        <p:nvSpPr>
          <p:cNvPr id="125983" name="Rectangle 31"/>
          <p:cNvSpPr>
            <a:spLocks noChangeArrowheads="1"/>
          </p:cNvSpPr>
          <p:nvPr/>
        </p:nvSpPr>
        <p:spPr bwMode="auto">
          <a:xfrm>
            <a:off x="2216150" y="279717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4" name="Rectangle 32"/>
          <p:cNvSpPr>
            <a:spLocks noChangeArrowheads="1"/>
          </p:cNvSpPr>
          <p:nvPr/>
        </p:nvSpPr>
        <p:spPr bwMode="auto">
          <a:xfrm>
            <a:off x="2216150" y="351155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pic>
        <p:nvPicPr>
          <p:cNvPr id="55305"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6"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16000" y="2257425"/>
            <a:ext cx="6715125" cy="31908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6155268"/>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Content Placeholder 2"/>
          <p:cNvSpPr>
            <a:spLocks noGrp="1"/>
          </p:cNvSpPr>
          <p:nvPr>
            <p:ph idx="1"/>
          </p:nvPr>
        </p:nvSpPr>
        <p:spPr>
          <a:xfrm>
            <a:off x="628650" y="76200"/>
            <a:ext cx="7886700" cy="6100763"/>
          </a:xfrm>
        </p:spPr>
        <p:txBody>
          <a:bodyPr/>
          <a:lstStyle/>
          <a:p>
            <a:r>
              <a:rPr lang="en-US" sz="2400" smtClean="0"/>
              <a:t>This kind of architecture is used when input data to be transformed into output data through a series of computational manipulative components.</a:t>
            </a:r>
          </a:p>
          <a:p>
            <a:r>
              <a:rPr lang="en-US" sz="2400" smtClean="0"/>
              <a:t>The figure represents pipe-and-filter architecture since it uses both pipe and filter and it has a set of components called filters connected by pipes.</a:t>
            </a:r>
          </a:p>
          <a:p>
            <a:r>
              <a:rPr lang="en-US" sz="2400" smtClean="0"/>
              <a:t>Pipes are used to transmit data from one component to the next.</a:t>
            </a:r>
          </a:p>
          <a:p>
            <a:r>
              <a:rPr lang="en-US" sz="2400" smtClean="0"/>
              <a:t>Each filter will work independently and is designed to take data input of a certain form and produces data output to the next filter of a specified form. The filters don’t require any knowledge of the working of neighboring filters.</a:t>
            </a:r>
          </a:p>
          <a:p>
            <a:r>
              <a:rPr lang="en-US" sz="2400" smtClean="0"/>
              <a:t>If the data flow degenerates into a single line of transforms, then it is termed as batch sequential. This structure accepts the batch of data and then applies a series of sequential components to transform it.</a:t>
            </a:r>
          </a:p>
          <a:p>
            <a:endParaRPr lang="en-US" sz="2400" smtClean="0"/>
          </a:p>
        </p:txBody>
      </p:sp>
      <p:sp>
        <p:nvSpPr>
          <p:cNvPr id="4" name="Footer Placeholder 3"/>
          <p:cNvSpPr>
            <a:spLocks noGrp="1"/>
          </p:cNvSpPr>
          <p:nvPr>
            <p:ph type="ftr" sz="quarter" idx="11"/>
          </p:nvPr>
        </p:nvSpPr>
        <p:spPr/>
        <p:txBody>
          <a:bodyPr/>
          <a:lstStyle/>
          <a:p>
            <a:pPr>
              <a:defRPr/>
            </a:pPr>
            <a:r>
              <a:rPr lang="en-US" smtClean="0"/>
              <a:t>Dept. of CSE, SOE, Presidency University</a:t>
            </a:r>
            <a:endParaRPr lang="en-US"/>
          </a:p>
        </p:txBody>
      </p:sp>
      <p:sp>
        <p:nvSpPr>
          <p:cNvPr id="5" name="Slide Number Placeholder 4"/>
          <p:cNvSpPr>
            <a:spLocks noGrp="1"/>
          </p:cNvSpPr>
          <p:nvPr>
            <p:ph type="sldNum" sz="quarter" idx="12"/>
          </p:nvPr>
        </p:nvSpPr>
        <p:spPr/>
        <p:txBody>
          <a:bodyPr/>
          <a:lstStyle/>
          <a:p>
            <a:pPr>
              <a:defRPr/>
            </a:pPr>
            <a:fld id="{C9A678A1-831A-42D2-B095-41B4C7F8815D}" type="slidenum">
              <a:rPr lang="en-US" smtClean="0"/>
              <a:pPr>
                <a:defRPr/>
              </a:pPr>
              <a:t>31</a:t>
            </a:fld>
            <a:endParaRPr lang="en-US"/>
          </a:p>
        </p:txBody>
      </p:sp>
    </p:spTree>
    <p:extLst>
      <p:ext uri="{BB962C8B-B14F-4D97-AF65-F5344CB8AC3E}">
        <p14:creationId xmlns:p14="http://schemas.microsoft.com/office/powerpoint/2010/main" val="13568414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631825" y="517525"/>
            <a:ext cx="5967413" cy="514350"/>
          </a:xfrm>
          <a:noFill/>
          <a:extLst>
            <a:ext uri="{91240B29-F687-4F45-9708-019B960494DF}">
              <a14:hiddenLine xmlns:a14="http://schemas.microsoft.com/office/drawing/2010/main" w="12700">
                <a:solidFill>
                  <a:schemeClr val="tx1"/>
                </a:solidFill>
                <a:miter lim="800000"/>
                <a:headEnd/>
                <a:tailEnd/>
              </a14:hiddenLine>
            </a:ext>
          </a:extLst>
        </p:spPr>
        <p:txBody>
          <a:bodyPr lIns="63500" tIns="25400" rIns="63500" bIns="25400">
            <a:spAutoFit/>
          </a:bodyPr>
          <a:lstStyle/>
          <a:p>
            <a:r>
              <a:rPr lang="en-US" sz="3000" b="1" u="sng" smtClean="0">
                <a:solidFill>
                  <a:srgbClr val="002060"/>
                </a:solidFill>
              </a:rPr>
              <a:t>Call and Return Architectures</a:t>
            </a: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5837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C1D59A2-44EB-4285-980D-F1AAA58E4CFE}" type="slidenum">
              <a:rPr lang="en-US" sz="900" smtClean="0">
                <a:solidFill>
                  <a:schemeClr val="accent1"/>
                </a:solidFill>
              </a:rPr>
              <a:pPr/>
              <a:t>32</a:t>
            </a:fld>
            <a:endParaRPr lang="en-US" sz="900" smtClean="0">
              <a:solidFill>
                <a:schemeClr val="accent1"/>
              </a:solidFill>
            </a:endParaRPr>
          </a:p>
        </p:txBody>
      </p:sp>
      <p:sp>
        <p:nvSpPr>
          <p:cNvPr id="125983" name="Rectangle 31"/>
          <p:cNvSpPr>
            <a:spLocks noChangeArrowheads="1"/>
          </p:cNvSpPr>
          <p:nvPr/>
        </p:nvSpPr>
        <p:spPr bwMode="auto">
          <a:xfrm>
            <a:off x="2216150" y="279717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4" name="Rectangle 32"/>
          <p:cNvSpPr>
            <a:spLocks noChangeArrowheads="1"/>
          </p:cNvSpPr>
          <p:nvPr/>
        </p:nvSpPr>
        <p:spPr bwMode="auto">
          <a:xfrm>
            <a:off x="2216150" y="351155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pic>
        <p:nvPicPr>
          <p:cNvPr id="58377"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8"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1420813"/>
            <a:ext cx="6705600" cy="44386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6160061"/>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Content Placeholder 2"/>
          <p:cNvSpPr>
            <a:spLocks noGrp="1"/>
          </p:cNvSpPr>
          <p:nvPr>
            <p:ph idx="1"/>
          </p:nvPr>
        </p:nvSpPr>
        <p:spPr>
          <a:xfrm>
            <a:off x="628650" y="762000"/>
            <a:ext cx="7886700" cy="5414963"/>
          </a:xfrm>
        </p:spPr>
        <p:txBody>
          <a:bodyPr/>
          <a:lstStyle/>
          <a:p>
            <a:r>
              <a:rPr lang="en-US" sz="2400" b="1" smtClean="0"/>
              <a:t>Call and Return architectures:</a:t>
            </a:r>
            <a:r>
              <a:rPr lang="en-US" sz="2400" smtClean="0"/>
              <a:t> It is used to create a program that is easy to scale and modify. Many sub-styles exist within this category. Two of them are explained below.</a:t>
            </a:r>
          </a:p>
          <a:p>
            <a:r>
              <a:rPr lang="en-US" sz="2400" b="1" smtClean="0"/>
              <a:t>Remote procedure call architecture:</a:t>
            </a:r>
            <a:r>
              <a:rPr lang="en-US" sz="2400" smtClean="0"/>
              <a:t> This components is used to present in a main program or sub program architecture distributed among multiple computers on a network.</a:t>
            </a:r>
          </a:p>
          <a:p>
            <a:r>
              <a:rPr lang="en-US" sz="2400" b="1" smtClean="0"/>
              <a:t>Main program or Subprogram architectures:</a:t>
            </a:r>
            <a:r>
              <a:rPr lang="en-US" sz="2400" smtClean="0"/>
              <a:t> The main program structure decomposes into number of subprograms or function into a control hierarchy. Main program contains number of subprograms that can invoke other components.</a:t>
            </a:r>
            <a:br>
              <a:rPr lang="en-US" sz="2400" smtClean="0"/>
            </a:br>
            <a:endParaRPr lang="en-US" sz="2400" smtClean="0"/>
          </a:p>
        </p:txBody>
      </p:sp>
      <p:sp>
        <p:nvSpPr>
          <p:cNvPr id="4" name="Footer Placeholder 3"/>
          <p:cNvSpPr>
            <a:spLocks noGrp="1"/>
          </p:cNvSpPr>
          <p:nvPr>
            <p:ph type="ftr" sz="quarter" idx="11"/>
          </p:nvPr>
        </p:nvSpPr>
        <p:spPr/>
        <p:txBody>
          <a:bodyPr/>
          <a:lstStyle/>
          <a:p>
            <a:pPr>
              <a:defRPr/>
            </a:pPr>
            <a:r>
              <a:rPr lang="en-US" smtClean="0"/>
              <a:t>Dept. of CSE, SOE, Presidency University</a:t>
            </a:r>
            <a:endParaRPr lang="en-US"/>
          </a:p>
        </p:txBody>
      </p:sp>
      <p:sp>
        <p:nvSpPr>
          <p:cNvPr id="5" name="Slide Number Placeholder 4"/>
          <p:cNvSpPr>
            <a:spLocks noGrp="1"/>
          </p:cNvSpPr>
          <p:nvPr>
            <p:ph type="sldNum" sz="quarter" idx="12"/>
          </p:nvPr>
        </p:nvSpPr>
        <p:spPr/>
        <p:txBody>
          <a:bodyPr/>
          <a:lstStyle/>
          <a:p>
            <a:pPr>
              <a:defRPr/>
            </a:pPr>
            <a:fld id="{7E7CC2F8-7224-4002-9245-BC17640F0ABB}" type="slidenum">
              <a:rPr lang="en-US" smtClean="0"/>
              <a:pPr>
                <a:defRPr/>
              </a:pPr>
              <a:t>33</a:t>
            </a:fld>
            <a:endParaRPr lang="en-US"/>
          </a:p>
        </p:txBody>
      </p:sp>
    </p:spTree>
    <p:extLst>
      <p:ext uri="{BB962C8B-B14F-4D97-AF65-F5344CB8AC3E}">
        <p14:creationId xmlns:p14="http://schemas.microsoft.com/office/powerpoint/2010/main" val="614577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868363" y="584200"/>
            <a:ext cx="3797300" cy="512763"/>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spAutoFit/>
          </a:bodyPr>
          <a:lstStyle/>
          <a:p>
            <a:r>
              <a:rPr lang="en-US" sz="3000" b="1" u="sng" smtClean="0">
                <a:solidFill>
                  <a:srgbClr val="002060"/>
                </a:solidFill>
              </a:rPr>
              <a:t>Layered Architectures</a:t>
            </a: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6144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2B971751-CADB-4032-A247-A27B4D7F0AC0}" type="slidenum">
              <a:rPr lang="en-US" sz="900" smtClean="0">
                <a:solidFill>
                  <a:schemeClr val="accent1"/>
                </a:solidFill>
              </a:rPr>
              <a:pPr/>
              <a:t>34</a:t>
            </a:fld>
            <a:endParaRPr lang="en-US" sz="900" smtClean="0">
              <a:solidFill>
                <a:schemeClr val="accent1"/>
              </a:solidFill>
            </a:endParaRPr>
          </a:p>
        </p:txBody>
      </p:sp>
      <p:sp>
        <p:nvSpPr>
          <p:cNvPr id="125983" name="Rectangle 31"/>
          <p:cNvSpPr>
            <a:spLocks noChangeArrowheads="1"/>
          </p:cNvSpPr>
          <p:nvPr/>
        </p:nvSpPr>
        <p:spPr bwMode="auto">
          <a:xfrm>
            <a:off x="2216150" y="279717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4" name="Rectangle 32"/>
          <p:cNvSpPr>
            <a:spLocks noChangeArrowheads="1"/>
          </p:cNvSpPr>
          <p:nvPr/>
        </p:nvSpPr>
        <p:spPr bwMode="auto">
          <a:xfrm>
            <a:off x="2216150" y="351155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pic>
        <p:nvPicPr>
          <p:cNvPr id="61449"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50"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98663" y="1736725"/>
            <a:ext cx="4981575" cy="36861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8654250"/>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Content Placeholder 2"/>
          <p:cNvSpPr>
            <a:spLocks noGrp="1"/>
          </p:cNvSpPr>
          <p:nvPr>
            <p:ph idx="1"/>
          </p:nvPr>
        </p:nvSpPr>
        <p:spPr>
          <a:xfrm>
            <a:off x="628650" y="685800"/>
            <a:ext cx="7886700" cy="5491163"/>
          </a:xfrm>
        </p:spPr>
        <p:txBody>
          <a:bodyPr/>
          <a:lstStyle/>
          <a:p>
            <a:r>
              <a:rPr lang="en-US" smtClean="0"/>
              <a:t>A number of different layers are defined with each layer performing a well-defined set of operations. Each layer will do some operations that becomes closer to machine instruction set progressively.</a:t>
            </a:r>
          </a:p>
          <a:p>
            <a:r>
              <a:rPr lang="en-US" smtClean="0"/>
              <a:t>At the outer layer, components will receive the user interface operations and at the inner layers, components will perform the operating system interfacing(communication and coordination with OS)</a:t>
            </a:r>
          </a:p>
          <a:p>
            <a:r>
              <a:rPr lang="en-US" smtClean="0"/>
              <a:t>Intermediate layers to utility services and application software functions.</a:t>
            </a:r>
          </a:p>
          <a:p>
            <a:endParaRPr lang="en-US" smtClean="0"/>
          </a:p>
        </p:txBody>
      </p:sp>
      <p:sp>
        <p:nvSpPr>
          <p:cNvPr id="4" name="Footer Placeholder 3"/>
          <p:cNvSpPr>
            <a:spLocks noGrp="1"/>
          </p:cNvSpPr>
          <p:nvPr>
            <p:ph type="ftr" sz="quarter" idx="11"/>
          </p:nvPr>
        </p:nvSpPr>
        <p:spPr/>
        <p:txBody>
          <a:bodyPr/>
          <a:lstStyle/>
          <a:p>
            <a:pPr>
              <a:defRPr/>
            </a:pPr>
            <a:r>
              <a:rPr lang="en-US" smtClean="0"/>
              <a:t>Dept. of CSE, SOE, Presidency University</a:t>
            </a:r>
            <a:endParaRPr lang="en-US"/>
          </a:p>
        </p:txBody>
      </p:sp>
      <p:sp>
        <p:nvSpPr>
          <p:cNvPr id="5" name="Slide Number Placeholder 4"/>
          <p:cNvSpPr>
            <a:spLocks noGrp="1"/>
          </p:cNvSpPr>
          <p:nvPr>
            <p:ph type="sldNum" sz="quarter" idx="12"/>
          </p:nvPr>
        </p:nvSpPr>
        <p:spPr/>
        <p:txBody>
          <a:bodyPr/>
          <a:lstStyle/>
          <a:p>
            <a:pPr>
              <a:defRPr/>
            </a:pPr>
            <a:fld id="{229913B7-C6E5-4939-8586-43A46E732AEB}" type="slidenum">
              <a:rPr lang="en-US" smtClean="0"/>
              <a:pPr>
                <a:defRPr/>
              </a:pPr>
              <a:t>35</a:t>
            </a:fld>
            <a:endParaRPr lang="en-US"/>
          </a:p>
        </p:txBody>
      </p:sp>
    </p:spTree>
    <p:extLst>
      <p:ext uri="{BB962C8B-B14F-4D97-AF65-F5344CB8AC3E}">
        <p14:creationId xmlns:p14="http://schemas.microsoft.com/office/powerpoint/2010/main" val="30302427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854075" y="647700"/>
            <a:ext cx="5591175" cy="512763"/>
          </a:xfrm>
          <a:noFill/>
          <a:extLst>
            <a:ext uri="{91240B29-F687-4F45-9708-019B960494DF}">
              <a14:hiddenLine xmlns:a14="http://schemas.microsoft.com/office/drawing/2010/main" w="12700">
                <a:solidFill>
                  <a:schemeClr val="tx1"/>
                </a:solidFill>
                <a:miter lim="800000"/>
                <a:headEnd/>
                <a:tailEnd/>
              </a14:hiddenLine>
            </a:ext>
          </a:extLst>
        </p:spPr>
        <p:txBody>
          <a:bodyPr lIns="63500" tIns="25400" rIns="63500" bIns="25400">
            <a:spAutoFit/>
          </a:bodyPr>
          <a:lstStyle/>
          <a:p>
            <a:r>
              <a:rPr lang="en-US" sz="3000" b="1" u="sng" smtClean="0">
                <a:solidFill>
                  <a:srgbClr val="002060"/>
                </a:solidFill>
              </a:rPr>
              <a:t>4. Architectural Patterns</a:t>
            </a: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64516"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6191A111-E50D-4A7B-9004-B2E38C5D33A6}" type="slidenum">
              <a:rPr lang="en-US" sz="900" smtClean="0">
                <a:solidFill>
                  <a:schemeClr val="accent1"/>
                </a:solidFill>
              </a:rPr>
              <a:pPr/>
              <a:t>36</a:t>
            </a:fld>
            <a:endParaRPr lang="en-US" sz="900" smtClean="0">
              <a:solidFill>
                <a:schemeClr val="accent1"/>
              </a:solidFill>
            </a:endParaRPr>
          </a:p>
        </p:txBody>
      </p:sp>
      <p:sp>
        <p:nvSpPr>
          <p:cNvPr id="125983" name="Rectangle 31"/>
          <p:cNvSpPr>
            <a:spLocks noChangeArrowheads="1"/>
          </p:cNvSpPr>
          <p:nvPr/>
        </p:nvSpPr>
        <p:spPr bwMode="auto">
          <a:xfrm>
            <a:off x="2216150" y="279717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4" name="Rectangle 32"/>
          <p:cNvSpPr>
            <a:spLocks noChangeArrowheads="1"/>
          </p:cNvSpPr>
          <p:nvPr/>
        </p:nvSpPr>
        <p:spPr bwMode="auto">
          <a:xfrm>
            <a:off x="2216150" y="351155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pic>
        <p:nvPicPr>
          <p:cNvPr id="64521"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522" name="Text Box 36"/>
          <p:cNvSpPr txBox="1">
            <a:spLocks noChangeArrowheads="1"/>
          </p:cNvSpPr>
          <p:nvPr/>
        </p:nvSpPr>
        <p:spPr bwMode="auto">
          <a:xfrm>
            <a:off x="1371600" y="1687513"/>
            <a:ext cx="6553200" cy="282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just">
              <a:spcBef>
                <a:spcPct val="20000"/>
              </a:spcBef>
              <a:buClr>
                <a:schemeClr val="folHlink"/>
              </a:buClr>
              <a:buSzPct val="75000"/>
              <a:buFont typeface="Wingdings" panose="05000000000000000000" pitchFamily="2" charset="2"/>
              <a:buChar char="Ø"/>
            </a:pPr>
            <a:r>
              <a:rPr lang="en-US">
                <a:solidFill>
                  <a:srgbClr val="002060"/>
                </a:solidFill>
                <a:latin typeface="Times New Roman" panose="02020603050405020304" pitchFamily="18" charset="0"/>
                <a:cs typeface="Times New Roman" panose="02020603050405020304" pitchFamily="18" charset="0"/>
              </a:rPr>
              <a:t>Architectural patterns address an </a:t>
            </a:r>
            <a:r>
              <a:rPr lang="en-US">
                <a:solidFill>
                  <a:srgbClr val="FF0000"/>
                </a:solidFill>
                <a:latin typeface="Times New Roman" panose="02020603050405020304" pitchFamily="18" charset="0"/>
                <a:cs typeface="Times New Roman" panose="02020603050405020304" pitchFamily="18" charset="0"/>
              </a:rPr>
              <a:t>application-specific problem within a specific context </a:t>
            </a:r>
            <a:r>
              <a:rPr lang="en-US">
                <a:solidFill>
                  <a:srgbClr val="002060"/>
                </a:solidFill>
                <a:latin typeface="Times New Roman" panose="02020603050405020304" pitchFamily="18" charset="0"/>
                <a:cs typeface="Times New Roman" panose="02020603050405020304" pitchFamily="18" charset="0"/>
              </a:rPr>
              <a:t>and under a set of limitations and constraints. </a:t>
            </a:r>
          </a:p>
          <a:p>
            <a:pPr algn="just">
              <a:spcBef>
                <a:spcPct val="20000"/>
              </a:spcBef>
              <a:buClr>
                <a:schemeClr val="folHlink"/>
              </a:buClr>
              <a:buSzPct val="75000"/>
              <a:buFont typeface="Wingdings" panose="05000000000000000000" pitchFamily="2" charset="2"/>
              <a:buChar char="Ø"/>
            </a:pPr>
            <a:endParaRPr lang="en-US">
              <a:solidFill>
                <a:srgbClr val="002060"/>
              </a:solidFill>
              <a:latin typeface="Times New Roman" panose="02020603050405020304" pitchFamily="18" charset="0"/>
              <a:cs typeface="Times New Roman" panose="02020603050405020304" pitchFamily="18" charset="0"/>
            </a:endParaRPr>
          </a:p>
          <a:p>
            <a:pPr algn="just">
              <a:spcBef>
                <a:spcPct val="20000"/>
              </a:spcBef>
              <a:buClr>
                <a:schemeClr val="folHlink"/>
              </a:buClr>
              <a:buSzPct val="75000"/>
              <a:buFont typeface="Wingdings" panose="05000000000000000000" pitchFamily="2" charset="2"/>
              <a:buChar char="Ø"/>
            </a:pPr>
            <a:r>
              <a:rPr lang="en-US">
                <a:solidFill>
                  <a:srgbClr val="002060"/>
                </a:solidFill>
                <a:latin typeface="Times New Roman" panose="02020603050405020304" pitchFamily="18" charset="0"/>
                <a:cs typeface="Times New Roman" panose="02020603050405020304" pitchFamily="18" charset="0"/>
              </a:rPr>
              <a:t>The pattern proposes an architectural solution that can serve as the basis for architectural design.</a:t>
            </a:r>
          </a:p>
        </p:txBody>
      </p:sp>
    </p:spTree>
    <p:extLst>
      <p:ext uri="{BB962C8B-B14F-4D97-AF65-F5344CB8AC3E}">
        <p14:creationId xmlns:p14="http://schemas.microsoft.com/office/powerpoint/2010/main" val="3566653437"/>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854075" y="539750"/>
            <a:ext cx="3832225" cy="512763"/>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spAutoFit/>
          </a:bodyPr>
          <a:lstStyle/>
          <a:p>
            <a:r>
              <a:rPr lang="en-US" sz="3000" b="1" u="sng" smtClean="0">
                <a:solidFill>
                  <a:srgbClr val="002060"/>
                </a:solidFill>
              </a:rPr>
              <a:t>Architectural Patterns</a:t>
            </a: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6656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10743CC-F3C1-46A5-81B4-933A560B460D}" type="slidenum">
              <a:rPr lang="en-US" sz="900" smtClean="0">
                <a:solidFill>
                  <a:schemeClr val="accent1"/>
                </a:solidFill>
              </a:rPr>
              <a:pPr/>
              <a:t>37</a:t>
            </a:fld>
            <a:endParaRPr lang="en-US" sz="900" smtClean="0">
              <a:solidFill>
                <a:schemeClr val="accent1"/>
              </a:solidFill>
            </a:endParaRPr>
          </a:p>
        </p:txBody>
      </p:sp>
      <p:sp>
        <p:nvSpPr>
          <p:cNvPr id="125983" name="Rectangle 31"/>
          <p:cNvSpPr>
            <a:spLocks noChangeArrowheads="1"/>
          </p:cNvSpPr>
          <p:nvPr/>
        </p:nvSpPr>
        <p:spPr bwMode="auto">
          <a:xfrm>
            <a:off x="2216150" y="279717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4" name="Rectangle 32"/>
          <p:cNvSpPr>
            <a:spLocks noChangeArrowheads="1"/>
          </p:cNvSpPr>
          <p:nvPr/>
        </p:nvSpPr>
        <p:spPr bwMode="auto">
          <a:xfrm>
            <a:off x="2216150" y="351155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pic>
        <p:nvPicPr>
          <p:cNvPr id="66569"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570" name="Text Box 36"/>
          <p:cNvSpPr txBox="1">
            <a:spLocks noChangeArrowheads="1"/>
          </p:cNvSpPr>
          <p:nvPr/>
        </p:nvSpPr>
        <p:spPr bwMode="auto">
          <a:xfrm>
            <a:off x="1293813" y="1533525"/>
            <a:ext cx="7124700" cy="409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90000"/>
              </a:lnSpc>
              <a:spcBef>
                <a:spcPct val="20000"/>
              </a:spcBef>
              <a:buClr>
                <a:schemeClr val="folHlink"/>
              </a:buClr>
              <a:buSzPct val="75000"/>
              <a:buFont typeface="Wingdings" panose="05000000000000000000" pitchFamily="2" charset="2"/>
              <a:buChar char="n"/>
            </a:pPr>
            <a:r>
              <a:rPr lang="en-US" sz="1600">
                <a:solidFill>
                  <a:schemeClr val="folHlink"/>
                </a:solidFill>
                <a:latin typeface="Times New Roman" panose="02020603050405020304" pitchFamily="18" charset="0"/>
                <a:cs typeface="Times New Roman" panose="02020603050405020304" pitchFamily="18" charset="0"/>
              </a:rPr>
              <a:t> </a:t>
            </a:r>
            <a:r>
              <a:rPr lang="en-US" sz="1600">
                <a:solidFill>
                  <a:srgbClr val="FF0000"/>
                </a:solidFill>
                <a:latin typeface="Times New Roman" panose="02020603050405020304" pitchFamily="18" charset="0"/>
                <a:cs typeface="Times New Roman" panose="02020603050405020304" pitchFamily="18" charset="0"/>
              </a:rPr>
              <a:t>Concurrency</a:t>
            </a:r>
            <a:r>
              <a:rPr lang="en-US" sz="1600">
                <a:solidFill>
                  <a:schemeClr val="folHlink"/>
                </a:solidFill>
                <a:latin typeface="Times New Roman" panose="02020603050405020304" pitchFamily="18" charset="0"/>
                <a:cs typeface="Times New Roman" panose="02020603050405020304" pitchFamily="18" charset="0"/>
              </a:rPr>
              <a:t> - </a:t>
            </a:r>
            <a:r>
              <a:rPr lang="en-US" sz="1600">
                <a:solidFill>
                  <a:srgbClr val="002060"/>
                </a:solidFill>
                <a:latin typeface="Times New Roman" panose="02020603050405020304" pitchFamily="18" charset="0"/>
                <a:cs typeface="Times New Roman" panose="02020603050405020304" pitchFamily="18" charset="0"/>
              </a:rPr>
              <a:t>applications must handle multiple tasks in a manner that simulates parallelism </a:t>
            </a:r>
          </a:p>
          <a:p>
            <a:pPr lvl="1">
              <a:lnSpc>
                <a:spcPct val="90000"/>
              </a:lnSpc>
              <a:spcBef>
                <a:spcPct val="20000"/>
              </a:spcBef>
              <a:buClr>
                <a:schemeClr val="folHlink"/>
              </a:buClr>
              <a:buSzPct val="70000"/>
              <a:buFont typeface="Wingdings" panose="05000000000000000000" pitchFamily="2" charset="2"/>
              <a:buChar char="n"/>
            </a:pPr>
            <a:r>
              <a:rPr lang="en-US" sz="1600">
                <a:solidFill>
                  <a:schemeClr val="folHlink"/>
                </a:solidFill>
                <a:latin typeface="Times New Roman" panose="02020603050405020304" pitchFamily="18" charset="0"/>
                <a:cs typeface="Times New Roman" panose="02020603050405020304" pitchFamily="18" charset="0"/>
              </a:rPr>
              <a:t> </a:t>
            </a:r>
            <a:r>
              <a:rPr lang="en-US" sz="1600" i="1">
                <a:solidFill>
                  <a:srgbClr val="FF0000"/>
                </a:solidFill>
                <a:latin typeface="Times New Roman" panose="02020603050405020304" pitchFamily="18" charset="0"/>
                <a:cs typeface="Times New Roman" panose="02020603050405020304" pitchFamily="18" charset="0"/>
              </a:rPr>
              <a:t>operating system process management </a:t>
            </a:r>
            <a:r>
              <a:rPr lang="en-US" sz="1600">
                <a:solidFill>
                  <a:srgbClr val="002060"/>
                </a:solidFill>
                <a:latin typeface="Times New Roman" panose="02020603050405020304" pitchFamily="18" charset="0"/>
                <a:cs typeface="Times New Roman" panose="02020603050405020304" pitchFamily="18" charset="0"/>
              </a:rPr>
              <a:t>pattern</a:t>
            </a:r>
          </a:p>
          <a:p>
            <a:pPr lvl="1">
              <a:lnSpc>
                <a:spcPct val="90000"/>
              </a:lnSpc>
              <a:spcBef>
                <a:spcPct val="20000"/>
              </a:spcBef>
              <a:buClr>
                <a:schemeClr val="folHlink"/>
              </a:buClr>
              <a:buSzPct val="70000"/>
              <a:buFont typeface="Wingdings" panose="05000000000000000000" pitchFamily="2" charset="2"/>
              <a:buChar char="n"/>
            </a:pPr>
            <a:r>
              <a:rPr lang="en-US" sz="1600" i="1">
                <a:solidFill>
                  <a:srgbClr val="FF0000"/>
                </a:solidFill>
                <a:latin typeface="Times New Roman" panose="02020603050405020304" pitchFamily="18" charset="0"/>
                <a:cs typeface="Times New Roman" panose="02020603050405020304" pitchFamily="18" charset="0"/>
              </a:rPr>
              <a:t>task scheduler</a:t>
            </a:r>
            <a:r>
              <a:rPr lang="en-US" sz="1600">
                <a:solidFill>
                  <a:srgbClr val="FF0000"/>
                </a:solidFill>
                <a:latin typeface="Times New Roman" panose="02020603050405020304" pitchFamily="18" charset="0"/>
                <a:cs typeface="Times New Roman" panose="02020603050405020304" pitchFamily="18" charset="0"/>
              </a:rPr>
              <a:t> </a:t>
            </a:r>
            <a:r>
              <a:rPr lang="en-US" sz="1600">
                <a:solidFill>
                  <a:srgbClr val="002060"/>
                </a:solidFill>
                <a:latin typeface="Times New Roman" panose="02020603050405020304" pitchFamily="18" charset="0"/>
                <a:cs typeface="Times New Roman" panose="02020603050405020304" pitchFamily="18" charset="0"/>
              </a:rPr>
              <a:t>pattern</a:t>
            </a:r>
          </a:p>
          <a:p>
            <a:pPr>
              <a:lnSpc>
                <a:spcPct val="90000"/>
              </a:lnSpc>
              <a:spcBef>
                <a:spcPct val="20000"/>
              </a:spcBef>
              <a:buClr>
                <a:schemeClr val="folHlink"/>
              </a:buClr>
              <a:buSzPct val="75000"/>
              <a:buFont typeface="Wingdings" panose="05000000000000000000" pitchFamily="2" charset="2"/>
              <a:buChar char="n"/>
            </a:pPr>
            <a:r>
              <a:rPr lang="en-US" sz="1600">
                <a:solidFill>
                  <a:schemeClr val="folHlink"/>
                </a:solidFill>
                <a:latin typeface="Times New Roman" panose="02020603050405020304" pitchFamily="18" charset="0"/>
                <a:cs typeface="Times New Roman" panose="02020603050405020304" pitchFamily="18" charset="0"/>
              </a:rPr>
              <a:t> </a:t>
            </a:r>
            <a:r>
              <a:rPr lang="en-US" sz="1600">
                <a:solidFill>
                  <a:srgbClr val="FF0000"/>
                </a:solidFill>
                <a:latin typeface="Times New Roman" panose="02020603050405020304" pitchFamily="18" charset="0"/>
                <a:cs typeface="Times New Roman" panose="02020603050405020304" pitchFamily="18" charset="0"/>
              </a:rPr>
              <a:t>Persistence</a:t>
            </a:r>
            <a:r>
              <a:rPr lang="en-US" sz="1600">
                <a:latin typeface="Times New Roman" panose="02020603050405020304" pitchFamily="18" charset="0"/>
                <a:cs typeface="Times New Roman" panose="02020603050405020304" pitchFamily="18" charset="0"/>
              </a:rPr>
              <a:t> - </a:t>
            </a:r>
            <a:r>
              <a:rPr lang="en-US" sz="1600">
                <a:solidFill>
                  <a:srgbClr val="002060"/>
                </a:solidFill>
                <a:latin typeface="Times New Roman" panose="02020603050405020304" pitchFamily="18" charset="0"/>
                <a:cs typeface="Times New Roman" panose="02020603050405020304" pitchFamily="18" charset="0"/>
              </a:rPr>
              <a:t>Data persists if it survives past the execution of the process that created it. Two patterns are common: </a:t>
            </a:r>
          </a:p>
          <a:p>
            <a:pPr lvl="1">
              <a:lnSpc>
                <a:spcPct val="90000"/>
              </a:lnSpc>
              <a:spcBef>
                <a:spcPts val="600"/>
              </a:spcBef>
              <a:buClr>
                <a:schemeClr val="folHlink"/>
              </a:buClr>
              <a:buSzPct val="70000"/>
              <a:buFont typeface="Wingdings" panose="05000000000000000000" pitchFamily="2" charset="2"/>
              <a:buChar char="n"/>
            </a:pPr>
            <a:r>
              <a:rPr lang="en-US" sz="1600">
                <a:latin typeface="Times New Roman" panose="02020603050405020304" pitchFamily="18" charset="0"/>
                <a:cs typeface="Times New Roman" panose="02020603050405020304" pitchFamily="18" charset="0"/>
              </a:rPr>
              <a:t>a </a:t>
            </a:r>
            <a:r>
              <a:rPr lang="en-US" sz="1600" i="1">
                <a:solidFill>
                  <a:srgbClr val="FF0000"/>
                </a:solidFill>
                <a:latin typeface="Times New Roman" panose="02020603050405020304" pitchFamily="18" charset="0"/>
                <a:cs typeface="Times New Roman" panose="02020603050405020304" pitchFamily="18" charset="0"/>
              </a:rPr>
              <a:t>database management system</a:t>
            </a:r>
            <a:r>
              <a:rPr lang="en-US" sz="1600">
                <a:solidFill>
                  <a:srgbClr val="FF0000"/>
                </a:solidFill>
                <a:latin typeface="Times New Roman" panose="02020603050405020304" pitchFamily="18" charset="0"/>
                <a:cs typeface="Times New Roman" panose="02020603050405020304" pitchFamily="18" charset="0"/>
              </a:rPr>
              <a:t> </a:t>
            </a:r>
            <a:r>
              <a:rPr lang="en-US" sz="1600">
                <a:solidFill>
                  <a:srgbClr val="002060"/>
                </a:solidFill>
                <a:latin typeface="Times New Roman" panose="02020603050405020304" pitchFamily="18" charset="0"/>
                <a:cs typeface="Times New Roman" panose="02020603050405020304" pitchFamily="18" charset="0"/>
              </a:rPr>
              <a:t>pattern that applies the storage and retrieval capability of a DBMS to the application architecture</a:t>
            </a:r>
          </a:p>
          <a:p>
            <a:pPr lvl="1">
              <a:lnSpc>
                <a:spcPct val="90000"/>
              </a:lnSpc>
              <a:spcBef>
                <a:spcPts val="600"/>
              </a:spcBef>
              <a:buClr>
                <a:schemeClr val="folHlink"/>
              </a:buClr>
              <a:buSzPct val="70000"/>
              <a:buFont typeface="Wingdings" panose="05000000000000000000" pitchFamily="2" charset="2"/>
              <a:buChar char="n"/>
            </a:pPr>
            <a:r>
              <a:rPr lang="en-US" sz="1600">
                <a:latin typeface="Times New Roman" panose="02020603050405020304" pitchFamily="18" charset="0"/>
                <a:cs typeface="Times New Roman" panose="02020603050405020304" pitchFamily="18" charset="0"/>
              </a:rPr>
              <a:t>an </a:t>
            </a:r>
            <a:r>
              <a:rPr lang="en-US" sz="1600" i="1">
                <a:solidFill>
                  <a:srgbClr val="FF0000"/>
                </a:solidFill>
                <a:latin typeface="Times New Roman" panose="02020603050405020304" pitchFamily="18" charset="0"/>
                <a:cs typeface="Times New Roman" panose="02020603050405020304" pitchFamily="18" charset="0"/>
              </a:rPr>
              <a:t>application level</a:t>
            </a:r>
            <a:r>
              <a:rPr lang="en-US" sz="1600">
                <a:solidFill>
                  <a:srgbClr val="FF0000"/>
                </a:solidFill>
                <a:latin typeface="Times New Roman" panose="02020603050405020304" pitchFamily="18" charset="0"/>
                <a:cs typeface="Times New Roman" panose="02020603050405020304" pitchFamily="18" charset="0"/>
              </a:rPr>
              <a:t> </a:t>
            </a:r>
            <a:r>
              <a:rPr lang="en-US" sz="1600" i="1">
                <a:solidFill>
                  <a:srgbClr val="FF0000"/>
                </a:solidFill>
                <a:latin typeface="Times New Roman" panose="02020603050405020304" pitchFamily="18" charset="0"/>
                <a:cs typeface="Times New Roman" panose="02020603050405020304" pitchFamily="18" charset="0"/>
              </a:rPr>
              <a:t>persistence</a:t>
            </a:r>
            <a:r>
              <a:rPr lang="en-US" sz="1600">
                <a:solidFill>
                  <a:srgbClr val="FF0000"/>
                </a:solidFill>
                <a:latin typeface="Times New Roman" panose="02020603050405020304" pitchFamily="18" charset="0"/>
                <a:cs typeface="Times New Roman" panose="02020603050405020304" pitchFamily="18" charset="0"/>
              </a:rPr>
              <a:t> </a:t>
            </a:r>
            <a:r>
              <a:rPr lang="en-US" sz="1600">
                <a:solidFill>
                  <a:srgbClr val="002060"/>
                </a:solidFill>
                <a:latin typeface="Times New Roman" panose="02020603050405020304" pitchFamily="18" charset="0"/>
                <a:cs typeface="Times New Roman" panose="02020603050405020304" pitchFamily="18" charset="0"/>
              </a:rPr>
              <a:t>pattern that builds persistence features into the application architecture</a:t>
            </a:r>
          </a:p>
          <a:p>
            <a:pPr>
              <a:lnSpc>
                <a:spcPct val="90000"/>
              </a:lnSpc>
              <a:spcBef>
                <a:spcPts val="600"/>
              </a:spcBef>
              <a:buClr>
                <a:schemeClr val="folHlink"/>
              </a:buClr>
              <a:buSzPct val="75000"/>
              <a:buFont typeface="Wingdings" panose="05000000000000000000" pitchFamily="2" charset="2"/>
              <a:buChar char="n"/>
            </a:pPr>
            <a:r>
              <a:rPr lang="en-US" sz="1600">
                <a:solidFill>
                  <a:schemeClr val="folHlink"/>
                </a:solidFill>
                <a:latin typeface="Times New Roman" panose="02020603050405020304" pitchFamily="18" charset="0"/>
                <a:cs typeface="Times New Roman" panose="02020603050405020304" pitchFamily="18" charset="0"/>
              </a:rPr>
              <a:t> </a:t>
            </a:r>
            <a:r>
              <a:rPr lang="en-US" sz="1600">
                <a:solidFill>
                  <a:srgbClr val="FF0000"/>
                </a:solidFill>
                <a:latin typeface="Times New Roman" panose="02020603050405020304" pitchFamily="18" charset="0"/>
                <a:cs typeface="Times New Roman" panose="02020603050405020304" pitchFamily="18" charset="0"/>
              </a:rPr>
              <a:t>Distribution</a:t>
            </a:r>
            <a:r>
              <a:rPr lang="en-US" sz="1600">
                <a:latin typeface="Times New Roman" panose="02020603050405020304" pitchFamily="18" charset="0"/>
                <a:cs typeface="Times New Roman" panose="02020603050405020304" pitchFamily="18" charset="0"/>
              </a:rPr>
              <a:t> </a:t>
            </a:r>
            <a:r>
              <a:rPr lang="en-US" sz="1600">
                <a:solidFill>
                  <a:srgbClr val="002060"/>
                </a:solidFill>
                <a:latin typeface="Times New Roman" panose="02020603050405020304" pitchFamily="18" charset="0"/>
                <a:cs typeface="Times New Roman" panose="02020603050405020304" pitchFamily="18" charset="0"/>
              </a:rPr>
              <a:t>- the manner in which systems or components within systems communicate with one another in a distributed environment</a:t>
            </a:r>
          </a:p>
          <a:p>
            <a:pPr lvl="1">
              <a:lnSpc>
                <a:spcPct val="90000"/>
              </a:lnSpc>
              <a:spcBef>
                <a:spcPts val="600"/>
              </a:spcBef>
              <a:buClr>
                <a:schemeClr val="folHlink"/>
              </a:buClr>
              <a:buSzPct val="70000"/>
              <a:buFont typeface="Wingdings" panose="05000000000000000000" pitchFamily="2" charset="2"/>
              <a:buChar char="n"/>
            </a:pPr>
            <a:r>
              <a:rPr lang="en-US" sz="1600">
                <a:solidFill>
                  <a:srgbClr val="002060"/>
                </a:solidFill>
                <a:latin typeface="Times New Roman" panose="02020603050405020304" pitchFamily="18" charset="0"/>
                <a:cs typeface="Times New Roman" panose="02020603050405020304" pitchFamily="18" charset="0"/>
              </a:rPr>
              <a:t>A</a:t>
            </a:r>
            <a:r>
              <a:rPr lang="en-US" sz="1600" i="1">
                <a:latin typeface="Times New Roman" panose="02020603050405020304" pitchFamily="18" charset="0"/>
                <a:cs typeface="Times New Roman" panose="02020603050405020304" pitchFamily="18" charset="0"/>
              </a:rPr>
              <a:t> </a:t>
            </a:r>
            <a:r>
              <a:rPr lang="en-US" sz="1600" i="1">
                <a:solidFill>
                  <a:srgbClr val="FF0000"/>
                </a:solidFill>
                <a:latin typeface="Times New Roman" panose="02020603050405020304" pitchFamily="18" charset="0"/>
                <a:cs typeface="Times New Roman" panose="02020603050405020304" pitchFamily="18" charset="0"/>
              </a:rPr>
              <a:t>broker</a:t>
            </a:r>
            <a:r>
              <a:rPr lang="en-US" sz="1600">
                <a:solidFill>
                  <a:schemeClr val="folHlink"/>
                </a:solidFill>
                <a:latin typeface="Times New Roman" panose="02020603050405020304" pitchFamily="18" charset="0"/>
                <a:cs typeface="Times New Roman" panose="02020603050405020304" pitchFamily="18" charset="0"/>
              </a:rPr>
              <a:t> </a:t>
            </a:r>
            <a:r>
              <a:rPr lang="en-US" sz="1600">
                <a:solidFill>
                  <a:srgbClr val="002060"/>
                </a:solidFill>
                <a:latin typeface="Times New Roman" panose="02020603050405020304" pitchFamily="18" charset="0"/>
                <a:cs typeface="Times New Roman" panose="02020603050405020304" pitchFamily="18" charset="0"/>
              </a:rPr>
              <a:t>acts as a ‘middle-man’ between the client component and a server component.</a:t>
            </a:r>
          </a:p>
          <a:p>
            <a:pPr algn="just">
              <a:spcBef>
                <a:spcPct val="20000"/>
              </a:spcBef>
              <a:buClr>
                <a:schemeClr val="folHlink"/>
              </a:buClr>
              <a:buSzPct val="75000"/>
              <a:buFont typeface="Wingdings" panose="05000000000000000000" pitchFamily="2" charset="2"/>
              <a:buNone/>
            </a:pPr>
            <a:endParaRPr lang="en-US">
              <a:solidFill>
                <a:schemeClr val="folHlin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8917095"/>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769938" y="584200"/>
            <a:ext cx="5268912" cy="512763"/>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spAutoFit/>
          </a:bodyPr>
          <a:lstStyle/>
          <a:p>
            <a:r>
              <a:rPr lang="en-US" sz="3000" b="1" u="sng" smtClean="0">
                <a:solidFill>
                  <a:srgbClr val="002060"/>
                </a:solidFill>
              </a:rPr>
              <a:t>5. Partitioning the Architecture</a:t>
            </a: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6861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17659F4-3CB6-4941-98FC-17FA0EA32D73}" type="slidenum">
              <a:rPr lang="en-US" sz="900" smtClean="0">
                <a:solidFill>
                  <a:schemeClr val="accent1"/>
                </a:solidFill>
              </a:rPr>
              <a:pPr/>
              <a:t>38</a:t>
            </a:fld>
            <a:endParaRPr lang="en-US" sz="900" smtClean="0">
              <a:solidFill>
                <a:schemeClr val="accent1"/>
              </a:solidFill>
            </a:endParaRPr>
          </a:p>
        </p:txBody>
      </p:sp>
      <p:sp>
        <p:nvSpPr>
          <p:cNvPr id="125983" name="Rectangle 31"/>
          <p:cNvSpPr>
            <a:spLocks noChangeArrowheads="1"/>
          </p:cNvSpPr>
          <p:nvPr/>
        </p:nvSpPr>
        <p:spPr bwMode="auto">
          <a:xfrm>
            <a:off x="2216150" y="279717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4" name="Rectangle 32"/>
          <p:cNvSpPr>
            <a:spLocks noChangeArrowheads="1"/>
          </p:cNvSpPr>
          <p:nvPr/>
        </p:nvSpPr>
        <p:spPr bwMode="auto">
          <a:xfrm>
            <a:off x="2216150" y="351155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pic>
        <p:nvPicPr>
          <p:cNvPr id="68617"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8" name="Text Box 36"/>
          <p:cNvSpPr txBox="1">
            <a:spLocks noChangeArrowheads="1"/>
          </p:cNvSpPr>
          <p:nvPr/>
        </p:nvSpPr>
        <p:spPr bwMode="auto">
          <a:xfrm>
            <a:off x="1600200" y="1476375"/>
            <a:ext cx="7429500" cy="179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just">
              <a:spcBef>
                <a:spcPct val="20000"/>
              </a:spcBef>
              <a:buClr>
                <a:schemeClr val="folHlink"/>
              </a:buClr>
              <a:buSzPct val="75000"/>
              <a:buFont typeface="Wingdings" panose="05000000000000000000" pitchFamily="2" charset="2"/>
              <a:buNone/>
            </a:pPr>
            <a:r>
              <a:rPr lang="en-US" b="1">
                <a:latin typeface="Times New Roman" panose="02020603050405020304" pitchFamily="18" charset="0"/>
                <a:cs typeface="Times New Roman" panose="02020603050405020304" pitchFamily="18" charset="0"/>
              </a:rPr>
              <a:t>Partitioning can be done “Horizontally” or “Vertically”</a:t>
            </a:r>
          </a:p>
          <a:p>
            <a:pPr algn="just">
              <a:spcBef>
                <a:spcPct val="20000"/>
              </a:spcBef>
              <a:buClr>
                <a:schemeClr val="folHlink"/>
              </a:buClr>
              <a:buSzPct val="75000"/>
              <a:buFont typeface="Wingdings" panose="05000000000000000000" pitchFamily="2" charset="2"/>
              <a:buNone/>
            </a:pPr>
            <a:endParaRPr lang="en-US" b="1">
              <a:latin typeface="Times New Roman" panose="02020603050405020304" pitchFamily="18" charset="0"/>
              <a:cs typeface="Times New Roman" panose="02020603050405020304" pitchFamily="18" charset="0"/>
            </a:endParaRPr>
          </a:p>
          <a:p>
            <a:pPr algn="just">
              <a:spcBef>
                <a:spcPct val="20000"/>
              </a:spcBef>
              <a:buClr>
                <a:schemeClr val="folHlink"/>
              </a:buClr>
              <a:buSzPct val="75000"/>
              <a:buFont typeface="Wingdings" panose="05000000000000000000" pitchFamily="2" charset="2"/>
              <a:buNone/>
            </a:pPr>
            <a:endParaRPr lang="en-US" b="1">
              <a:latin typeface="Times New Roman" panose="02020603050405020304" pitchFamily="18" charset="0"/>
              <a:cs typeface="Times New Roman" panose="02020603050405020304" pitchFamily="18" charset="0"/>
            </a:endParaRPr>
          </a:p>
          <a:p>
            <a:pPr algn="just">
              <a:spcBef>
                <a:spcPct val="20000"/>
              </a:spcBef>
              <a:buClr>
                <a:schemeClr val="folHlink"/>
              </a:buClr>
              <a:buSzPct val="75000"/>
              <a:buFont typeface="Wingdings" panose="05000000000000000000" pitchFamily="2" charset="2"/>
              <a:buNone/>
            </a:pPr>
            <a:endParaRPr lang="en-US" b="1">
              <a:solidFill>
                <a:schemeClr val="folHlink"/>
              </a:solidFill>
              <a:latin typeface="Times New Roman" panose="02020603050405020304" pitchFamily="18" charset="0"/>
              <a:cs typeface="Times New Roman" panose="02020603050405020304" pitchFamily="18" charset="0"/>
            </a:endParaRPr>
          </a:p>
        </p:txBody>
      </p:sp>
      <p:grpSp>
        <p:nvGrpSpPr>
          <p:cNvPr id="68619" name="Group 4"/>
          <p:cNvGrpSpPr>
            <a:grpSpLocks/>
          </p:cNvGrpSpPr>
          <p:nvPr/>
        </p:nvGrpSpPr>
        <p:grpSpPr bwMode="auto">
          <a:xfrm>
            <a:off x="2082800" y="2971800"/>
            <a:ext cx="5994400" cy="3138488"/>
            <a:chOff x="1000" y="1340"/>
            <a:chExt cx="3776" cy="1758"/>
          </a:xfrm>
        </p:grpSpPr>
        <p:sp>
          <p:nvSpPr>
            <p:cNvPr id="68620" name="Rectangle 5"/>
            <p:cNvSpPr>
              <a:spLocks noChangeArrowheads="1"/>
            </p:cNvSpPr>
            <p:nvPr/>
          </p:nvSpPr>
          <p:spPr bwMode="auto">
            <a:xfrm>
              <a:off x="2687" y="1340"/>
              <a:ext cx="468" cy="253"/>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68621" name="Rectangle 6"/>
            <p:cNvSpPr>
              <a:spLocks noChangeArrowheads="1"/>
            </p:cNvSpPr>
            <p:nvPr/>
          </p:nvSpPr>
          <p:spPr bwMode="auto">
            <a:xfrm>
              <a:off x="1638" y="1711"/>
              <a:ext cx="468" cy="253"/>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68622" name="Rectangle 7"/>
            <p:cNvSpPr>
              <a:spLocks noChangeArrowheads="1"/>
            </p:cNvSpPr>
            <p:nvPr/>
          </p:nvSpPr>
          <p:spPr bwMode="auto">
            <a:xfrm>
              <a:off x="1410" y="2204"/>
              <a:ext cx="248" cy="252"/>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68623" name="Rectangle 8"/>
            <p:cNvSpPr>
              <a:spLocks noChangeArrowheads="1"/>
            </p:cNvSpPr>
            <p:nvPr/>
          </p:nvSpPr>
          <p:spPr bwMode="auto">
            <a:xfrm>
              <a:off x="2702" y="1717"/>
              <a:ext cx="468" cy="253"/>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68624" name="Rectangle 9"/>
            <p:cNvSpPr>
              <a:spLocks noChangeArrowheads="1"/>
            </p:cNvSpPr>
            <p:nvPr/>
          </p:nvSpPr>
          <p:spPr bwMode="auto">
            <a:xfrm>
              <a:off x="3626" y="1717"/>
              <a:ext cx="468" cy="253"/>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68625" name="Rectangle 10"/>
            <p:cNvSpPr>
              <a:spLocks noChangeArrowheads="1"/>
            </p:cNvSpPr>
            <p:nvPr/>
          </p:nvSpPr>
          <p:spPr bwMode="auto">
            <a:xfrm>
              <a:off x="1733" y="2204"/>
              <a:ext cx="248" cy="252"/>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68626" name="Rectangle 11"/>
            <p:cNvSpPr>
              <a:spLocks noChangeArrowheads="1"/>
            </p:cNvSpPr>
            <p:nvPr/>
          </p:nvSpPr>
          <p:spPr bwMode="auto">
            <a:xfrm>
              <a:off x="2056" y="2204"/>
              <a:ext cx="248" cy="252"/>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68627" name="Rectangle 12"/>
            <p:cNvSpPr>
              <a:spLocks noChangeArrowheads="1"/>
            </p:cNvSpPr>
            <p:nvPr/>
          </p:nvSpPr>
          <p:spPr bwMode="auto">
            <a:xfrm>
              <a:off x="2525" y="2204"/>
              <a:ext cx="249" cy="252"/>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68628" name="Rectangle 13"/>
            <p:cNvSpPr>
              <a:spLocks noChangeArrowheads="1"/>
            </p:cNvSpPr>
            <p:nvPr/>
          </p:nvSpPr>
          <p:spPr bwMode="auto">
            <a:xfrm>
              <a:off x="2848" y="2204"/>
              <a:ext cx="248" cy="252"/>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68629" name="Rectangle 14"/>
            <p:cNvSpPr>
              <a:spLocks noChangeArrowheads="1"/>
            </p:cNvSpPr>
            <p:nvPr/>
          </p:nvSpPr>
          <p:spPr bwMode="auto">
            <a:xfrm>
              <a:off x="3171" y="2204"/>
              <a:ext cx="248" cy="252"/>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68630" name="Rectangle 15"/>
            <p:cNvSpPr>
              <a:spLocks noChangeArrowheads="1"/>
            </p:cNvSpPr>
            <p:nvPr/>
          </p:nvSpPr>
          <p:spPr bwMode="auto">
            <a:xfrm>
              <a:off x="3611" y="2197"/>
              <a:ext cx="249" cy="253"/>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68631" name="Rectangle 16"/>
            <p:cNvSpPr>
              <a:spLocks noChangeArrowheads="1"/>
            </p:cNvSpPr>
            <p:nvPr/>
          </p:nvSpPr>
          <p:spPr bwMode="auto">
            <a:xfrm>
              <a:off x="3934" y="2197"/>
              <a:ext cx="248" cy="253"/>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68632" name="Rectangle 17"/>
            <p:cNvSpPr>
              <a:spLocks noChangeArrowheads="1"/>
            </p:cNvSpPr>
            <p:nvPr/>
          </p:nvSpPr>
          <p:spPr bwMode="auto">
            <a:xfrm>
              <a:off x="3318" y="2632"/>
              <a:ext cx="248" cy="252"/>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68633" name="Rectangle 18"/>
            <p:cNvSpPr>
              <a:spLocks noChangeArrowheads="1"/>
            </p:cNvSpPr>
            <p:nvPr/>
          </p:nvSpPr>
          <p:spPr bwMode="auto">
            <a:xfrm>
              <a:off x="3641" y="2632"/>
              <a:ext cx="248" cy="252"/>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68634" name="Rectangle 19"/>
            <p:cNvSpPr>
              <a:spLocks noChangeArrowheads="1"/>
            </p:cNvSpPr>
            <p:nvPr/>
          </p:nvSpPr>
          <p:spPr bwMode="auto">
            <a:xfrm>
              <a:off x="3964" y="2632"/>
              <a:ext cx="248" cy="252"/>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68635" name="Rectangle 20"/>
            <p:cNvSpPr>
              <a:spLocks noChangeArrowheads="1"/>
            </p:cNvSpPr>
            <p:nvPr/>
          </p:nvSpPr>
          <p:spPr bwMode="auto">
            <a:xfrm>
              <a:off x="1579" y="2657"/>
              <a:ext cx="248" cy="252"/>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68636" name="Rectangle 21"/>
            <p:cNvSpPr>
              <a:spLocks noChangeArrowheads="1"/>
            </p:cNvSpPr>
            <p:nvPr/>
          </p:nvSpPr>
          <p:spPr bwMode="auto">
            <a:xfrm>
              <a:off x="1902" y="2657"/>
              <a:ext cx="248" cy="252"/>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68637" name="Line 22"/>
            <p:cNvSpPr>
              <a:spLocks noChangeShapeType="1"/>
            </p:cNvSpPr>
            <p:nvPr/>
          </p:nvSpPr>
          <p:spPr bwMode="auto">
            <a:xfrm flipH="1">
              <a:off x="1894" y="1609"/>
              <a:ext cx="1027" cy="9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68638" name="Line 23"/>
            <p:cNvSpPr>
              <a:spLocks noChangeShapeType="1"/>
            </p:cNvSpPr>
            <p:nvPr/>
          </p:nvSpPr>
          <p:spPr bwMode="auto">
            <a:xfrm>
              <a:off x="2921" y="1621"/>
              <a:ext cx="0" cy="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68639" name="Line 24"/>
            <p:cNvSpPr>
              <a:spLocks noChangeShapeType="1"/>
            </p:cNvSpPr>
            <p:nvPr/>
          </p:nvSpPr>
          <p:spPr bwMode="auto">
            <a:xfrm>
              <a:off x="2936" y="1615"/>
              <a:ext cx="902" cy="8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68640" name="Line 25"/>
            <p:cNvSpPr>
              <a:spLocks noChangeShapeType="1"/>
            </p:cNvSpPr>
            <p:nvPr/>
          </p:nvSpPr>
          <p:spPr bwMode="auto">
            <a:xfrm flipH="1">
              <a:off x="1534" y="1986"/>
              <a:ext cx="316" cy="20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68641" name="Line 26"/>
            <p:cNvSpPr>
              <a:spLocks noChangeShapeType="1"/>
            </p:cNvSpPr>
            <p:nvPr/>
          </p:nvSpPr>
          <p:spPr bwMode="auto">
            <a:xfrm>
              <a:off x="1850" y="1993"/>
              <a:ext cx="0" cy="20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68642" name="Line 27"/>
            <p:cNvSpPr>
              <a:spLocks noChangeShapeType="1"/>
            </p:cNvSpPr>
            <p:nvPr/>
          </p:nvSpPr>
          <p:spPr bwMode="auto">
            <a:xfrm>
              <a:off x="1850" y="2005"/>
              <a:ext cx="322" cy="18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68643" name="Line 28"/>
            <p:cNvSpPr>
              <a:spLocks noChangeShapeType="1"/>
            </p:cNvSpPr>
            <p:nvPr/>
          </p:nvSpPr>
          <p:spPr bwMode="auto">
            <a:xfrm flipH="1">
              <a:off x="2642" y="1986"/>
              <a:ext cx="286" cy="20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68644" name="Line 29"/>
            <p:cNvSpPr>
              <a:spLocks noChangeShapeType="1"/>
            </p:cNvSpPr>
            <p:nvPr/>
          </p:nvSpPr>
          <p:spPr bwMode="auto">
            <a:xfrm>
              <a:off x="2944" y="1999"/>
              <a:ext cx="6" cy="189"/>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68645" name="Line 30"/>
            <p:cNvSpPr>
              <a:spLocks noChangeShapeType="1"/>
            </p:cNvSpPr>
            <p:nvPr/>
          </p:nvSpPr>
          <p:spPr bwMode="auto">
            <a:xfrm>
              <a:off x="2944" y="2005"/>
              <a:ext cx="343" cy="18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68646" name="Line 31"/>
            <p:cNvSpPr>
              <a:spLocks noChangeShapeType="1"/>
            </p:cNvSpPr>
            <p:nvPr/>
          </p:nvSpPr>
          <p:spPr bwMode="auto">
            <a:xfrm flipH="1">
              <a:off x="3728" y="1980"/>
              <a:ext cx="154" cy="20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68647" name="Line 32"/>
            <p:cNvSpPr>
              <a:spLocks noChangeShapeType="1"/>
            </p:cNvSpPr>
            <p:nvPr/>
          </p:nvSpPr>
          <p:spPr bwMode="auto">
            <a:xfrm>
              <a:off x="3890" y="1980"/>
              <a:ext cx="168" cy="20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68648" name="Line 33"/>
            <p:cNvSpPr>
              <a:spLocks noChangeShapeType="1"/>
            </p:cNvSpPr>
            <p:nvPr/>
          </p:nvSpPr>
          <p:spPr bwMode="auto">
            <a:xfrm flipH="1">
              <a:off x="3457" y="2466"/>
              <a:ext cx="278" cy="1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68649" name="Line 34"/>
            <p:cNvSpPr>
              <a:spLocks noChangeShapeType="1"/>
            </p:cNvSpPr>
            <p:nvPr/>
          </p:nvSpPr>
          <p:spPr bwMode="auto">
            <a:xfrm>
              <a:off x="3743" y="2472"/>
              <a:ext cx="21" cy="13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68650" name="Line 35"/>
            <p:cNvSpPr>
              <a:spLocks noChangeShapeType="1"/>
            </p:cNvSpPr>
            <p:nvPr/>
          </p:nvSpPr>
          <p:spPr bwMode="auto">
            <a:xfrm>
              <a:off x="4066" y="2472"/>
              <a:ext cx="0" cy="144"/>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68651" name="Line 36"/>
            <p:cNvSpPr>
              <a:spLocks noChangeShapeType="1"/>
            </p:cNvSpPr>
            <p:nvPr/>
          </p:nvSpPr>
          <p:spPr bwMode="auto">
            <a:xfrm flipH="1">
              <a:off x="1710" y="2472"/>
              <a:ext cx="140" cy="176"/>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68652" name="Line 37"/>
            <p:cNvSpPr>
              <a:spLocks noChangeShapeType="1"/>
            </p:cNvSpPr>
            <p:nvPr/>
          </p:nvSpPr>
          <p:spPr bwMode="auto">
            <a:xfrm>
              <a:off x="1865" y="2472"/>
              <a:ext cx="160" cy="18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68653" name="Line 38"/>
            <p:cNvSpPr>
              <a:spLocks noChangeShapeType="1"/>
            </p:cNvSpPr>
            <p:nvPr/>
          </p:nvSpPr>
          <p:spPr bwMode="auto">
            <a:xfrm>
              <a:off x="1000" y="2074"/>
              <a:ext cx="3739" cy="6"/>
            </a:xfrm>
            <a:prstGeom prst="line">
              <a:avLst/>
            </a:prstGeom>
            <a:noFill/>
            <a:ln w="508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68654" name="Line 39"/>
            <p:cNvSpPr>
              <a:spLocks noChangeShapeType="1"/>
            </p:cNvSpPr>
            <p:nvPr/>
          </p:nvSpPr>
          <p:spPr bwMode="auto">
            <a:xfrm>
              <a:off x="1037" y="2560"/>
              <a:ext cx="3739" cy="0"/>
            </a:xfrm>
            <a:prstGeom prst="line">
              <a:avLst/>
            </a:prstGeom>
            <a:noFill/>
            <a:ln w="508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68655" name="Line 40"/>
            <p:cNvSpPr>
              <a:spLocks noChangeShapeType="1"/>
            </p:cNvSpPr>
            <p:nvPr/>
          </p:nvSpPr>
          <p:spPr bwMode="auto">
            <a:xfrm>
              <a:off x="2385" y="1419"/>
              <a:ext cx="0" cy="1668"/>
            </a:xfrm>
            <a:prstGeom prst="line">
              <a:avLst/>
            </a:prstGeom>
            <a:noFill/>
            <a:ln w="508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68656" name="Freeform 41"/>
            <p:cNvSpPr>
              <a:spLocks/>
            </p:cNvSpPr>
            <p:nvPr/>
          </p:nvSpPr>
          <p:spPr bwMode="auto">
            <a:xfrm>
              <a:off x="3178" y="1428"/>
              <a:ext cx="353" cy="1670"/>
            </a:xfrm>
            <a:custGeom>
              <a:avLst/>
              <a:gdLst>
                <a:gd name="T0" fmla="*/ 352 w 353"/>
                <a:gd name="T1" fmla="*/ 0 h 1670"/>
                <a:gd name="T2" fmla="*/ 352 w 353"/>
                <a:gd name="T3" fmla="*/ 972 h 1670"/>
                <a:gd name="T4" fmla="*/ 0 w 353"/>
                <a:gd name="T5" fmla="*/ 1362 h 1670"/>
                <a:gd name="T6" fmla="*/ 0 w 353"/>
                <a:gd name="T7" fmla="*/ 1669 h 167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53" h="1670">
                  <a:moveTo>
                    <a:pt x="352" y="0"/>
                  </a:moveTo>
                  <a:lnTo>
                    <a:pt x="352" y="972"/>
                  </a:lnTo>
                  <a:lnTo>
                    <a:pt x="0" y="1362"/>
                  </a:lnTo>
                  <a:lnTo>
                    <a:pt x="0" y="1669"/>
                  </a:lnTo>
                </a:path>
              </a:pathLst>
            </a:custGeom>
            <a:noFill/>
            <a:ln w="508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en-US"/>
            </a:p>
          </p:txBody>
        </p:sp>
        <p:sp>
          <p:nvSpPr>
            <p:cNvPr id="68657" name="Line 42"/>
            <p:cNvSpPr>
              <a:spLocks noChangeShapeType="1"/>
            </p:cNvSpPr>
            <p:nvPr/>
          </p:nvSpPr>
          <p:spPr bwMode="auto">
            <a:xfrm>
              <a:off x="1029" y="1659"/>
              <a:ext cx="3740" cy="6"/>
            </a:xfrm>
            <a:prstGeom prst="line">
              <a:avLst/>
            </a:prstGeom>
            <a:noFill/>
            <a:ln w="508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2226154890"/>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827088" y="744538"/>
            <a:ext cx="3989387" cy="512762"/>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spAutoFit/>
          </a:bodyPr>
          <a:lstStyle/>
          <a:p>
            <a:r>
              <a:rPr lang="en-US" sz="3000" b="1" u="sng" smtClean="0">
                <a:solidFill>
                  <a:srgbClr val="002060"/>
                </a:solidFill>
              </a:rPr>
              <a:t>Horizontal Partitioning</a:t>
            </a: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7066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905808A8-890F-4579-8AAA-5DB149D77243}" type="slidenum">
              <a:rPr lang="en-US" sz="900" smtClean="0">
                <a:solidFill>
                  <a:schemeClr val="accent1"/>
                </a:solidFill>
              </a:rPr>
              <a:pPr/>
              <a:t>39</a:t>
            </a:fld>
            <a:endParaRPr lang="en-US" sz="900" smtClean="0">
              <a:solidFill>
                <a:schemeClr val="accent1"/>
              </a:solidFill>
            </a:endParaRPr>
          </a:p>
        </p:txBody>
      </p:sp>
      <p:sp>
        <p:nvSpPr>
          <p:cNvPr id="125983" name="Rectangle 31"/>
          <p:cNvSpPr>
            <a:spLocks noChangeArrowheads="1"/>
          </p:cNvSpPr>
          <p:nvPr/>
        </p:nvSpPr>
        <p:spPr bwMode="auto">
          <a:xfrm>
            <a:off x="2216150" y="279717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4" name="Rectangle 32"/>
          <p:cNvSpPr>
            <a:spLocks noChangeArrowheads="1"/>
          </p:cNvSpPr>
          <p:nvPr/>
        </p:nvSpPr>
        <p:spPr bwMode="auto">
          <a:xfrm>
            <a:off x="2216150" y="351155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pic>
        <p:nvPicPr>
          <p:cNvPr id="70665"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66" name="Text Box 36"/>
          <p:cNvSpPr txBox="1">
            <a:spLocks noChangeArrowheads="1"/>
          </p:cNvSpPr>
          <p:nvPr/>
        </p:nvSpPr>
        <p:spPr bwMode="auto">
          <a:xfrm>
            <a:off x="1533525" y="1544638"/>
            <a:ext cx="7124700" cy="297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just">
              <a:spcBef>
                <a:spcPct val="20000"/>
              </a:spcBef>
              <a:buClr>
                <a:schemeClr val="folHlink"/>
              </a:buClr>
              <a:buSzPct val="75000"/>
              <a:buFont typeface="Wingdings" panose="05000000000000000000" pitchFamily="2" charset="2"/>
              <a:buChar char="n"/>
            </a:pPr>
            <a:r>
              <a:rPr lang="en-US">
                <a:solidFill>
                  <a:srgbClr val="002060"/>
                </a:solidFill>
                <a:latin typeface="Times New Roman" panose="02020603050405020304" pitchFamily="18" charset="0"/>
                <a:cs typeface="Times New Roman" panose="02020603050405020304" pitchFamily="18" charset="0"/>
              </a:rPr>
              <a:t> Define separate branches of the module hierarchy for each major function</a:t>
            </a:r>
          </a:p>
          <a:p>
            <a:pPr algn="just">
              <a:spcBef>
                <a:spcPct val="20000"/>
              </a:spcBef>
              <a:buClr>
                <a:schemeClr val="folHlink"/>
              </a:buClr>
              <a:buSzPct val="75000"/>
              <a:buFont typeface="Wingdings" panose="05000000000000000000" pitchFamily="2" charset="2"/>
              <a:buChar char="n"/>
            </a:pPr>
            <a:r>
              <a:rPr lang="en-US">
                <a:solidFill>
                  <a:srgbClr val="002060"/>
                </a:solidFill>
                <a:latin typeface="Times New Roman" panose="02020603050405020304" pitchFamily="18" charset="0"/>
                <a:cs typeface="Times New Roman" panose="02020603050405020304" pitchFamily="18" charset="0"/>
              </a:rPr>
              <a:t> Use control modules to coordinate communication between functions</a:t>
            </a:r>
          </a:p>
          <a:p>
            <a:pPr algn="just">
              <a:spcBef>
                <a:spcPct val="20000"/>
              </a:spcBef>
              <a:buClr>
                <a:schemeClr val="folHlink"/>
              </a:buClr>
              <a:buSzPct val="75000"/>
              <a:buFont typeface="Wingdings" panose="05000000000000000000" pitchFamily="2" charset="2"/>
              <a:buNone/>
            </a:pPr>
            <a:endParaRPr lang="en-US">
              <a:solidFill>
                <a:srgbClr val="002060"/>
              </a:solidFill>
              <a:latin typeface="Times New Roman" panose="02020603050405020304" pitchFamily="18" charset="0"/>
              <a:cs typeface="Times New Roman" panose="02020603050405020304" pitchFamily="18" charset="0"/>
            </a:endParaRPr>
          </a:p>
          <a:p>
            <a:pPr algn="just">
              <a:spcBef>
                <a:spcPct val="20000"/>
              </a:spcBef>
              <a:buClr>
                <a:schemeClr val="folHlink"/>
              </a:buClr>
              <a:buSzPct val="75000"/>
              <a:buFont typeface="Wingdings" panose="05000000000000000000" pitchFamily="2" charset="2"/>
              <a:buNone/>
            </a:pPr>
            <a:endParaRPr lang="en-US">
              <a:solidFill>
                <a:srgbClr val="002060"/>
              </a:solidFill>
              <a:latin typeface="Times New Roman" panose="02020603050405020304" pitchFamily="18" charset="0"/>
              <a:cs typeface="Times New Roman" panose="02020603050405020304" pitchFamily="18" charset="0"/>
            </a:endParaRPr>
          </a:p>
          <a:p>
            <a:pPr algn="just">
              <a:spcBef>
                <a:spcPct val="20000"/>
              </a:spcBef>
              <a:buClr>
                <a:schemeClr val="folHlink"/>
              </a:buClr>
              <a:buSzPct val="75000"/>
              <a:buFont typeface="Wingdings" panose="05000000000000000000" pitchFamily="2" charset="2"/>
              <a:buNone/>
            </a:pPr>
            <a:endParaRPr lang="en-US">
              <a:solidFill>
                <a:srgbClr val="002060"/>
              </a:solidFill>
              <a:latin typeface="Times New Roman" panose="02020603050405020304" pitchFamily="18" charset="0"/>
              <a:cs typeface="Times New Roman" panose="02020603050405020304" pitchFamily="18" charset="0"/>
            </a:endParaRPr>
          </a:p>
        </p:txBody>
      </p:sp>
      <p:sp>
        <p:nvSpPr>
          <p:cNvPr id="70667" name="Rectangle 4"/>
          <p:cNvSpPr>
            <a:spLocks noChangeArrowheads="1"/>
          </p:cNvSpPr>
          <p:nvPr/>
        </p:nvSpPr>
        <p:spPr bwMode="auto">
          <a:xfrm>
            <a:off x="4808538" y="3733800"/>
            <a:ext cx="574675" cy="357188"/>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70668" name="Rectangle 5"/>
          <p:cNvSpPr>
            <a:spLocks noChangeArrowheads="1"/>
          </p:cNvSpPr>
          <p:nvPr/>
        </p:nvSpPr>
        <p:spPr bwMode="auto">
          <a:xfrm>
            <a:off x="3506788" y="4267200"/>
            <a:ext cx="574675" cy="357188"/>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70669" name="Rectangle 6"/>
          <p:cNvSpPr>
            <a:spLocks noChangeArrowheads="1"/>
          </p:cNvSpPr>
          <p:nvPr/>
        </p:nvSpPr>
        <p:spPr bwMode="auto">
          <a:xfrm>
            <a:off x="3224213" y="4972050"/>
            <a:ext cx="301625" cy="355600"/>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70670" name="Rectangle 7"/>
          <p:cNvSpPr>
            <a:spLocks noChangeArrowheads="1"/>
          </p:cNvSpPr>
          <p:nvPr/>
        </p:nvSpPr>
        <p:spPr bwMode="auto">
          <a:xfrm>
            <a:off x="4826000" y="4275138"/>
            <a:ext cx="574675" cy="355600"/>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70671" name="Rectangle 8"/>
          <p:cNvSpPr>
            <a:spLocks noChangeArrowheads="1"/>
          </p:cNvSpPr>
          <p:nvPr/>
        </p:nvSpPr>
        <p:spPr bwMode="auto">
          <a:xfrm>
            <a:off x="5973763" y="4275138"/>
            <a:ext cx="574675" cy="355600"/>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70672" name="Rectangle 9"/>
          <p:cNvSpPr>
            <a:spLocks noChangeArrowheads="1"/>
          </p:cNvSpPr>
          <p:nvPr/>
        </p:nvSpPr>
        <p:spPr bwMode="auto">
          <a:xfrm>
            <a:off x="3624263" y="4972050"/>
            <a:ext cx="303212" cy="355600"/>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70673" name="Rectangle 10"/>
          <p:cNvSpPr>
            <a:spLocks noChangeArrowheads="1"/>
          </p:cNvSpPr>
          <p:nvPr/>
        </p:nvSpPr>
        <p:spPr bwMode="auto">
          <a:xfrm>
            <a:off x="4024313" y="4972050"/>
            <a:ext cx="303212" cy="355600"/>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70674" name="Rectangle 11"/>
          <p:cNvSpPr>
            <a:spLocks noChangeArrowheads="1"/>
          </p:cNvSpPr>
          <p:nvPr/>
        </p:nvSpPr>
        <p:spPr bwMode="auto">
          <a:xfrm>
            <a:off x="4606925" y="4972050"/>
            <a:ext cx="303213" cy="355600"/>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70675" name="Rectangle 12"/>
          <p:cNvSpPr>
            <a:spLocks noChangeArrowheads="1"/>
          </p:cNvSpPr>
          <p:nvPr/>
        </p:nvSpPr>
        <p:spPr bwMode="auto">
          <a:xfrm>
            <a:off x="5008563" y="4972050"/>
            <a:ext cx="301625" cy="355600"/>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70676" name="Rectangle 13"/>
          <p:cNvSpPr>
            <a:spLocks noChangeArrowheads="1"/>
          </p:cNvSpPr>
          <p:nvPr/>
        </p:nvSpPr>
        <p:spPr bwMode="auto">
          <a:xfrm>
            <a:off x="5408613" y="4972050"/>
            <a:ext cx="301625" cy="355600"/>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70677" name="Rectangle 14"/>
          <p:cNvSpPr>
            <a:spLocks noChangeArrowheads="1"/>
          </p:cNvSpPr>
          <p:nvPr/>
        </p:nvSpPr>
        <p:spPr bwMode="auto">
          <a:xfrm>
            <a:off x="5954713" y="4962525"/>
            <a:ext cx="303212" cy="357188"/>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70678" name="Rectangle 15"/>
          <p:cNvSpPr>
            <a:spLocks noChangeArrowheads="1"/>
          </p:cNvSpPr>
          <p:nvPr/>
        </p:nvSpPr>
        <p:spPr bwMode="auto">
          <a:xfrm>
            <a:off x="6354763" y="4962525"/>
            <a:ext cx="303212" cy="357188"/>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70679" name="Rectangle 16"/>
          <p:cNvSpPr>
            <a:spLocks noChangeArrowheads="1"/>
          </p:cNvSpPr>
          <p:nvPr/>
        </p:nvSpPr>
        <p:spPr bwMode="auto">
          <a:xfrm>
            <a:off x="5591175" y="5586413"/>
            <a:ext cx="301625" cy="355600"/>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70680" name="Rectangle 17"/>
          <p:cNvSpPr>
            <a:spLocks noChangeArrowheads="1"/>
          </p:cNvSpPr>
          <p:nvPr/>
        </p:nvSpPr>
        <p:spPr bwMode="auto">
          <a:xfrm>
            <a:off x="5991225" y="5586413"/>
            <a:ext cx="301625" cy="355600"/>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70681" name="Rectangle 18"/>
          <p:cNvSpPr>
            <a:spLocks noChangeArrowheads="1"/>
          </p:cNvSpPr>
          <p:nvPr/>
        </p:nvSpPr>
        <p:spPr bwMode="auto">
          <a:xfrm>
            <a:off x="6391275" y="5586413"/>
            <a:ext cx="303213" cy="355600"/>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70682" name="Rectangle 19"/>
          <p:cNvSpPr>
            <a:spLocks noChangeArrowheads="1"/>
          </p:cNvSpPr>
          <p:nvPr/>
        </p:nvSpPr>
        <p:spPr bwMode="auto">
          <a:xfrm>
            <a:off x="3433763" y="5624513"/>
            <a:ext cx="301625" cy="354012"/>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70683" name="Rectangle 20"/>
          <p:cNvSpPr>
            <a:spLocks noChangeArrowheads="1"/>
          </p:cNvSpPr>
          <p:nvPr/>
        </p:nvSpPr>
        <p:spPr bwMode="auto">
          <a:xfrm>
            <a:off x="3833813" y="5624513"/>
            <a:ext cx="301625" cy="354012"/>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70684" name="Line 21"/>
          <p:cNvSpPr>
            <a:spLocks noChangeShapeType="1"/>
          </p:cNvSpPr>
          <p:nvPr/>
        </p:nvSpPr>
        <p:spPr bwMode="auto">
          <a:xfrm flipH="1">
            <a:off x="3821113" y="4119563"/>
            <a:ext cx="1274762" cy="1270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70685" name="Line 22"/>
          <p:cNvSpPr>
            <a:spLocks noChangeShapeType="1"/>
          </p:cNvSpPr>
          <p:nvPr/>
        </p:nvSpPr>
        <p:spPr bwMode="auto">
          <a:xfrm>
            <a:off x="5095875" y="4138613"/>
            <a:ext cx="0" cy="1174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70686" name="Line 23"/>
          <p:cNvSpPr>
            <a:spLocks noChangeShapeType="1"/>
          </p:cNvSpPr>
          <p:nvPr/>
        </p:nvSpPr>
        <p:spPr bwMode="auto">
          <a:xfrm>
            <a:off x="5118100" y="4127500"/>
            <a:ext cx="1111250" cy="1190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70687" name="Line 24"/>
          <p:cNvSpPr>
            <a:spLocks noChangeShapeType="1"/>
          </p:cNvSpPr>
          <p:nvPr/>
        </p:nvSpPr>
        <p:spPr bwMode="auto">
          <a:xfrm flipH="1">
            <a:off x="3375025" y="4659313"/>
            <a:ext cx="392113" cy="2936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70688" name="Line 25"/>
          <p:cNvSpPr>
            <a:spLocks noChangeShapeType="1"/>
          </p:cNvSpPr>
          <p:nvPr/>
        </p:nvSpPr>
        <p:spPr bwMode="auto">
          <a:xfrm>
            <a:off x="3767138" y="4668838"/>
            <a:ext cx="0" cy="28416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70689" name="Line 26"/>
          <p:cNvSpPr>
            <a:spLocks noChangeShapeType="1"/>
          </p:cNvSpPr>
          <p:nvPr/>
        </p:nvSpPr>
        <p:spPr bwMode="auto">
          <a:xfrm>
            <a:off x="3770313" y="4687888"/>
            <a:ext cx="393700" cy="2555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70690" name="Line 27"/>
          <p:cNvSpPr>
            <a:spLocks noChangeShapeType="1"/>
          </p:cNvSpPr>
          <p:nvPr/>
        </p:nvSpPr>
        <p:spPr bwMode="auto">
          <a:xfrm flipH="1">
            <a:off x="4749800" y="4659313"/>
            <a:ext cx="355600" cy="28416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70691" name="Line 28"/>
          <p:cNvSpPr>
            <a:spLocks noChangeShapeType="1"/>
          </p:cNvSpPr>
          <p:nvPr/>
        </p:nvSpPr>
        <p:spPr bwMode="auto">
          <a:xfrm>
            <a:off x="5126038" y="4678363"/>
            <a:ext cx="1587" cy="2651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70692" name="Line 29"/>
          <p:cNvSpPr>
            <a:spLocks noChangeShapeType="1"/>
          </p:cNvSpPr>
          <p:nvPr/>
        </p:nvSpPr>
        <p:spPr bwMode="auto">
          <a:xfrm>
            <a:off x="5126038" y="4687888"/>
            <a:ext cx="420687" cy="2555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70693" name="Line 30"/>
          <p:cNvSpPr>
            <a:spLocks noChangeShapeType="1"/>
          </p:cNvSpPr>
          <p:nvPr/>
        </p:nvSpPr>
        <p:spPr bwMode="auto">
          <a:xfrm flipH="1">
            <a:off x="6097588" y="4652963"/>
            <a:ext cx="190500" cy="2809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70694" name="Line 31"/>
          <p:cNvSpPr>
            <a:spLocks noChangeShapeType="1"/>
          </p:cNvSpPr>
          <p:nvPr/>
        </p:nvSpPr>
        <p:spPr bwMode="auto">
          <a:xfrm>
            <a:off x="6300788" y="4652963"/>
            <a:ext cx="201612" cy="2905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70695" name="Line 32"/>
          <p:cNvSpPr>
            <a:spLocks noChangeShapeType="1"/>
          </p:cNvSpPr>
          <p:nvPr/>
        </p:nvSpPr>
        <p:spPr bwMode="auto">
          <a:xfrm flipH="1">
            <a:off x="5759450" y="5348288"/>
            <a:ext cx="346075" cy="2095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70696" name="Line 33"/>
          <p:cNvSpPr>
            <a:spLocks noChangeShapeType="1"/>
          </p:cNvSpPr>
          <p:nvPr/>
        </p:nvSpPr>
        <p:spPr bwMode="auto">
          <a:xfrm>
            <a:off x="6118225" y="5356225"/>
            <a:ext cx="20638" cy="1825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70697" name="Line 34"/>
          <p:cNvSpPr>
            <a:spLocks noChangeShapeType="1"/>
          </p:cNvSpPr>
          <p:nvPr/>
        </p:nvSpPr>
        <p:spPr bwMode="auto">
          <a:xfrm>
            <a:off x="6515100" y="5356225"/>
            <a:ext cx="0" cy="20161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70698" name="Line 35"/>
          <p:cNvSpPr>
            <a:spLocks noChangeShapeType="1"/>
          </p:cNvSpPr>
          <p:nvPr/>
        </p:nvSpPr>
        <p:spPr bwMode="auto">
          <a:xfrm flipH="1">
            <a:off x="3594100" y="5356225"/>
            <a:ext cx="173038" cy="2476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70699" name="Line 36"/>
          <p:cNvSpPr>
            <a:spLocks noChangeShapeType="1"/>
          </p:cNvSpPr>
          <p:nvPr/>
        </p:nvSpPr>
        <p:spPr bwMode="auto">
          <a:xfrm>
            <a:off x="3787775" y="5356225"/>
            <a:ext cx="193675" cy="2555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70700" name="Line 37"/>
          <p:cNvSpPr>
            <a:spLocks noChangeShapeType="1"/>
          </p:cNvSpPr>
          <p:nvPr/>
        </p:nvSpPr>
        <p:spPr bwMode="auto">
          <a:xfrm>
            <a:off x="4430713" y="3849688"/>
            <a:ext cx="0" cy="2381250"/>
          </a:xfrm>
          <a:prstGeom prst="line">
            <a:avLst/>
          </a:prstGeom>
          <a:noFill/>
          <a:ln w="508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70701" name="Freeform 38"/>
          <p:cNvSpPr>
            <a:spLocks/>
          </p:cNvSpPr>
          <p:nvPr/>
        </p:nvSpPr>
        <p:spPr bwMode="auto">
          <a:xfrm>
            <a:off x="5413375" y="3857625"/>
            <a:ext cx="439738" cy="2395538"/>
          </a:xfrm>
          <a:custGeom>
            <a:avLst/>
            <a:gdLst>
              <a:gd name="T0" fmla="*/ 2147483646 w 277"/>
              <a:gd name="T1" fmla="*/ 0 h 1341"/>
              <a:gd name="T2" fmla="*/ 2147483646 w 277"/>
              <a:gd name="T3" fmla="*/ 2147483646 h 1341"/>
              <a:gd name="T4" fmla="*/ 0 w 277"/>
              <a:gd name="T5" fmla="*/ 2147483646 h 1341"/>
              <a:gd name="T6" fmla="*/ 0 w 277"/>
              <a:gd name="T7" fmla="*/ 2147483646 h 134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7" h="1341">
                <a:moveTo>
                  <a:pt x="276" y="0"/>
                </a:moveTo>
                <a:lnTo>
                  <a:pt x="276" y="780"/>
                </a:lnTo>
                <a:lnTo>
                  <a:pt x="0" y="1094"/>
                </a:lnTo>
                <a:lnTo>
                  <a:pt x="0" y="1340"/>
                </a:lnTo>
              </a:path>
            </a:pathLst>
          </a:custGeom>
          <a:noFill/>
          <a:ln w="50800" cap="rnd" cmpd="sng">
            <a:solidFill>
              <a:schemeClr val="tx2"/>
            </a:solidFill>
            <a:prstDash val="solid"/>
            <a:round/>
            <a:headEnd type="none" w="med" len="med"/>
            <a:tailEnd type="none" w="med" len="me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lstStyle/>
          <a:p>
            <a:endParaRPr lang="en-US"/>
          </a:p>
        </p:txBody>
      </p:sp>
      <p:sp>
        <p:nvSpPr>
          <p:cNvPr id="85" name="Rectangle 39"/>
          <p:cNvSpPr>
            <a:spLocks noChangeArrowheads="1"/>
          </p:cNvSpPr>
          <p:nvPr/>
        </p:nvSpPr>
        <p:spPr bwMode="auto">
          <a:xfrm>
            <a:off x="2386013" y="3754438"/>
            <a:ext cx="1393825" cy="3937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r>
              <a:rPr lang="en-US" sz="2000" b="1">
                <a:effectLst>
                  <a:outerShdw blurRad="38100" dist="38100" dir="2700000" algn="tl">
                    <a:srgbClr val="FFFFFF"/>
                  </a:outerShdw>
                </a:effectLst>
              </a:rPr>
              <a:t>function 1</a:t>
            </a:r>
          </a:p>
        </p:txBody>
      </p:sp>
      <p:sp>
        <p:nvSpPr>
          <p:cNvPr id="86" name="Rectangle 40"/>
          <p:cNvSpPr>
            <a:spLocks noChangeArrowheads="1"/>
          </p:cNvSpPr>
          <p:nvPr/>
        </p:nvSpPr>
        <p:spPr bwMode="auto">
          <a:xfrm>
            <a:off x="6043613" y="3741738"/>
            <a:ext cx="1393825" cy="3937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p>
            <a:pPr>
              <a:defRPr/>
            </a:pPr>
            <a:r>
              <a:rPr lang="en-US" sz="2000" b="1">
                <a:effectLst>
                  <a:outerShdw blurRad="38100" dist="38100" dir="2700000" algn="tl">
                    <a:srgbClr val="FFFFFF"/>
                  </a:outerShdw>
                </a:effectLst>
              </a:rPr>
              <a:t>function 3</a:t>
            </a:r>
          </a:p>
        </p:txBody>
      </p:sp>
    </p:spTree>
    <p:extLst>
      <p:ext uri="{BB962C8B-B14F-4D97-AF65-F5344CB8AC3E}">
        <p14:creationId xmlns:p14="http://schemas.microsoft.com/office/powerpoint/2010/main" val="1503049185"/>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838200" y="411163"/>
            <a:ext cx="6553200" cy="604837"/>
          </a:xfrm>
          <a:noFill/>
          <a:extLst>
            <a:ext uri="{91240B29-F687-4F45-9708-019B960494DF}">
              <a14:hiddenLine xmlns:a14="http://schemas.microsoft.com/office/drawing/2010/main" w="12700">
                <a:solidFill>
                  <a:schemeClr val="tx1"/>
                </a:solidFill>
                <a:miter lim="800000"/>
                <a:headEnd/>
                <a:tailEnd/>
              </a14:hiddenLine>
            </a:ext>
          </a:extLst>
        </p:spPr>
        <p:txBody>
          <a:bodyPr lIns="63500" tIns="25400" rIns="63500" bIns="25400">
            <a:spAutoFit/>
          </a:bodyPr>
          <a:lstStyle/>
          <a:p>
            <a:pPr eaLnBrk="1" hangingPunct="1"/>
            <a:r>
              <a:rPr lang="en-US" b="1" smtClean="0">
                <a:solidFill>
                  <a:srgbClr val="002060"/>
                </a:solidFill>
              </a:rPr>
              <a:t>Chapter 6 – Design Concepts</a:t>
            </a: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717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F1166FA-5B1B-4686-A37F-8951CCE970D2}" type="slidenum">
              <a:rPr lang="en-US" sz="900" smtClean="0">
                <a:solidFill>
                  <a:schemeClr val="accent1"/>
                </a:solidFill>
              </a:rPr>
              <a:pPr/>
              <a:t>4</a:t>
            </a:fld>
            <a:endParaRPr lang="en-US" sz="900" smtClean="0">
              <a:solidFill>
                <a:schemeClr val="accent1"/>
              </a:solidFill>
            </a:endParaRPr>
          </a:p>
        </p:txBody>
      </p:sp>
      <p:sp>
        <p:nvSpPr>
          <p:cNvPr id="125983" name="Rectangle 31"/>
          <p:cNvSpPr>
            <a:spLocks noChangeArrowheads="1"/>
          </p:cNvSpPr>
          <p:nvPr/>
        </p:nvSpPr>
        <p:spPr bwMode="auto">
          <a:xfrm>
            <a:off x="2216150" y="279717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4" name="Rectangle 32"/>
          <p:cNvSpPr>
            <a:spLocks noChangeArrowheads="1"/>
          </p:cNvSpPr>
          <p:nvPr/>
        </p:nvSpPr>
        <p:spPr bwMode="auto">
          <a:xfrm>
            <a:off x="2216150" y="351155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7177" name="Text Box 36"/>
          <p:cNvSpPr txBox="1">
            <a:spLocks noChangeArrowheads="1"/>
          </p:cNvSpPr>
          <p:nvPr/>
        </p:nvSpPr>
        <p:spPr bwMode="auto">
          <a:xfrm>
            <a:off x="1271588" y="1477963"/>
            <a:ext cx="7124700" cy="484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150000"/>
              </a:lnSpc>
              <a:buFont typeface="Helvetica" panose="020B0604020202020204" pitchFamily="34" charset="0"/>
              <a:buAutoNum type="arabicPeriod"/>
            </a:pPr>
            <a:r>
              <a:rPr lang="en-US" sz="1800">
                <a:solidFill>
                  <a:srgbClr val="002060"/>
                </a:solidFill>
                <a:latin typeface="Times" panose="02020603050405020304" pitchFamily="18" charset="0"/>
                <a:cs typeface="Times" panose="02020603050405020304" pitchFamily="18" charset="0"/>
              </a:rPr>
              <a:t>What is Design?</a:t>
            </a:r>
          </a:p>
          <a:p>
            <a:pPr>
              <a:lnSpc>
                <a:spcPct val="150000"/>
              </a:lnSpc>
              <a:buFont typeface="Helvetica" panose="020B0604020202020204" pitchFamily="34" charset="0"/>
              <a:buAutoNum type="arabicPeriod"/>
            </a:pPr>
            <a:r>
              <a:rPr lang="en-US" sz="1800">
                <a:solidFill>
                  <a:srgbClr val="002060"/>
                </a:solidFill>
                <a:latin typeface="Times" panose="02020603050405020304" pitchFamily="18" charset="0"/>
                <a:cs typeface="Times" panose="02020603050405020304" pitchFamily="18" charset="0"/>
              </a:rPr>
              <a:t>Analysis to Design transition</a:t>
            </a:r>
          </a:p>
          <a:p>
            <a:pPr>
              <a:lnSpc>
                <a:spcPct val="150000"/>
              </a:lnSpc>
              <a:buFont typeface="Helvetica" panose="020B0604020202020204" pitchFamily="34" charset="0"/>
              <a:buAutoNum type="arabicPeriod"/>
            </a:pPr>
            <a:r>
              <a:rPr lang="en-US" sz="1800">
                <a:solidFill>
                  <a:srgbClr val="002060"/>
                </a:solidFill>
                <a:latin typeface="Times" panose="02020603050405020304" pitchFamily="18" charset="0"/>
                <a:cs typeface="Times" panose="02020603050405020304" pitchFamily="18" charset="0"/>
              </a:rPr>
              <a:t>Quality Guidelines</a:t>
            </a:r>
          </a:p>
          <a:p>
            <a:pPr>
              <a:lnSpc>
                <a:spcPct val="150000"/>
              </a:lnSpc>
              <a:buFont typeface="Helvetica" panose="020B0604020202020204" pitchFamily="34" charset="0"/>
              <a:buAutoNum type="arabicPeriod"/>
            </a:pPr>
            <a:r>
              <a:rPr lang="en-US" sz="1800">
                <a:solidFill>
                  <a:srgbClr val="002060"/>
                </a:solidFill>
                <a:latin typeface="Times" panose="02020603050405020304" pitchFamily="18" charset="0"/>
                <a:cs typeface="Times" panose="02020603050405020304" pitchFamily="18" charset="0"/>
              </a:rPr>
              <a:t>Design Principles</a:t>
            </a:r>
          </a:p>
          <a:p>
            <a:pPr>
              <a:lnSpc>
                <a:spcPct val="150000"/>
              </a:lnSpc>
              <a:buFont typeface="Helvetica" panose="020B0604020202020204" pitchFamily="34" charset="0"/>
              <a:buAutoNum type="arabicPeriod"/>
            </a:pPr>
            <a:r>
              <a:rPr lang="en-US" sz="1800">
                <a:solidFill>
                  <a:srgbClr val="002060"/>
                </a:solidFill>
                <a:latin typeface="Times" panose="02020603050405020304" pitchFamily="18" charset="0"/>
                <a:cs typeface="Times" panose="02020603050405020304" pitchFamily="18" charset="0"/>
              </a:rPr>
              <a:t>Fundamental Design Concepts</a:t>
            </a:r>
          </a:p>
          <a:p>
            <a:pPr lvl="1">
              <a:lnSpc>
                <a:spcPct val="150000"/>
              </a:lnSpc>
              <a:buFont typeface="Helvetica" panose="020B0604020202020204" pitchFamily="34" charset="0"/>
              <a:buAutoNum type="arabicPeriod"/>
            </a:pPr>
            <a:r>
              <a:rPr lang="en-US" sz="1400">
                <a:solidFill>
                  <a:srgbClr val="002060"/>
                </a:solidFill>
                <a:latin typeface="Times" panose="02020603050405020304" pitchFamily="18" charset="0"/>
                <a:cs typeface="Times" panose="02020603050405020304" pitchFamily="18" charset="0"/>
              </a:rPr>
              <a:t>Abstraction                                            </a:t>
            </a:r>
          </a:p>
          <a:p>
            <a:pPr lvl="1">
              <a:lnSpc>
                <a:spcPct val="150000"/>
              </a:lnSpc>
              <a:buFont typeface="Helvetica" panose="020B0604020202020204" pitchFamily="34" charset="0"/>
              <a:buAutoNum type="arabicPeriod"/>
            </a:pPr>
            <a:r>
              <a:rPr lang="en-US" sz="1400">
                <a:solidFill>
                  <a:srgbClr val="002060"/>
                </a:solidFill>
                <a:latin typeface="Times" panose="02020603050405020304" pitchFamily="18" charset="0"/>
                <a:cs typeface="Times" panose="02020603050405020304" pitchFamily="18" charset="0"/>
              </a:rPr>
              <a:t>Software Architecture                                             </a:t>
            </a:r>
          </a:p>
          <a:p>
            <a:pPr lvl="1">
              <a:lnSpc>
                <a:spcPct val="150000"/>
              </a:lnSpc>
              <a:buFont typeface="Helvetica" panose="020B0604020202020204" pitchFamily="34" charset="0"/>
              <a:buAutoNum type="arabicPeriod"/>
            </a:pPr>
            <a:r>
              <a:rPr lang="en-US" sz="1400">
                <a:solidFill>
                  <a:srgbClr val="002060"/>
                </a:solidFill>
                <a:latin typeface="Times" panose="02020603050405020304" pitchFamily="18" charset="0"/>
                <a:cs typeface="Times" panose="02020603050405020304" pitchFamily="18" charset="0"/>
              </a:rPr>
              <a:t>Separation of Concerns</a:t>
            </a:r>
          </a:p>
          <a:p>
            <a:pPr lvl="1">
              <a:lnSpc>
                <a:spcPct val="150000"/>
              </a:lnSpc>
              <a:buFont typeface="Helvetica" panose="020B0604020202020204" pitchFamily="34" charset="0"/>
              <a:buAutoNum type="arabicPeriod"/>
            </a:pPr>
            <a:r>
              <a:rPr lang="en-US" sz="1400">
                <a:solidFill>
                  <a:srgbClr val="002060"/>
                </a:solidFill>
                <a:latin typeface="Times" panose="02020603050405020304" pitchFamily="18" charset="0"/>
                <a:cs typeface="Times" panose="02020603050405020304" pitchFamily="18" charset="0"/>
              </a:rPr>
              <a:t>Modularity</a:t>
            </a:r>
          </a:p>
          <a:p>
            <a:pPr lvl="1">
              <a:lnSpc>
                <a:spcPct val="150000"/>
              </a:lnSpc>
              <a:buFont typeface="Helvetica" panose="020B0604020202020204" pitchFamily="34" charset="0"/>
              <a:buAutoNum type="arabicPeriod"/>
            </a:pPr>
            <a:r>
              <a:rPr lang="en-US" sz="1400">
                <a:solidFill>
                  <a:srgbClr val="002060"/>
                </a:solidFill>
                <a:latin typeface="Times" panose="02020603050405020304" pitchFamily="18" charset="0"/>
                <a:cs typeface="Times" panose="02020603050405020304" pitchFamily="18" charset="0"/>
              </a:rPr>
              <a:t>Functional Independence – Cohesion and Coupling</a:t>
            </a:r>
          </a:p>
          <a:p>
            <a:pPr lvl="1">
              <a:lnSpc>
                <a:spcPct val="150000"/>
              </a:lnSpc>
              <a:buFont typeface="Helvetica" panose="020B0604020202020204" pitchFamily="34" charset="0"/>
              <a:buAutoNum type="arabicPeriod"/>
            </a:pPr>
            <a:r>
              <a:rPr lang="en-US" sz="1400">
                <a:solidFill>
                  <a:srgbClr val="002060"/>
                </a:solidFill>
                <a:latin typeface="Times" panose="02020603050405020304" pitchFamily="18" charset="0"/>
                <a:cs typeface="Times" panose="02020603050405020304" pitchFamily="18" charset="0"/>
              </a:rPr>
              <a:t>OO Design Concepts</a:t>
            </a:r>
          </a:p>
          <a:p>
            <a:pPr lvl="1">
              <a:lnSpc>
                <a:spcPct val="150000"/>
              </a:lnSpc>
              <a:buFont typeface="Helvetica" panose="020B0604020202020204" pitchFamily="34" charset="0"/>
              <a:buAutoNum type="arabicPeriod"/>
            </a:pPr>
            <a:r>
              <a:rPr lang="en-US" sz="1400">
                <a:solidFill>
                  <a:srgbClr val="002060"/>
                </a:solidFill>
                <a:latin typeface="Times" panose="02020603050405020304" pitchFamily="18" charset="0"/>
                <a:cs typeface="Times" panose="02020603050405020304" pitchFamily="18" charset="0"/>
              </a:rPr>
              <a:t>Design Model and Elements</a:t>
            </a:r>
          </a:p>
          <a:p>
            <a:pPr>
              <a:lnSpc>
                <a:spcPct val="150000"/>
              </a:lnSpc>
              <a:buFont typeface="Helvetica" panose="020B0604020202020204" pitchFamily="34" charset="0"/>
              <a:buAutoNum type="arabicPeriod"/>
            </a:pPr>
            <a:endParaRPr lang="en-US" sz="1800">
              <a:solidFill>
                <a:srgbClr val="002060"/>
              </a:solidFill>
              <a:latin typeface="Times" panose="02020603050405020304" pitchFamily="18" charset="0"/>
              <a:cs typeface="Times" panose="02020603050405020304" pitchFamily="18" charset="0"/>
            </a:endParaRPr>
          </a:p>
        </p:txBody>
      </p:sp>
      <p:pic>
        <p:nvPicPr>
          <p:cNvPr id="7178"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25434482"/>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781050" y="569913"/>
            <a:ext cx="3505200" cy="512762"/>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spAutoFit/>
          </a:bodyPr>
          <a:lstStyle/>
          <a:p>
            <a:r>
              <a:rPr lang="en-US" sz="3000" b="1" u="sng" smtClean="0">
                <a:solidFill>
                  <a:srgbClr val="002060"/>
                </a:solidFill>
              </a:rPr>
              <a:t>Vertical Partitioning</a:t>
            </a: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7270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C87E4DC7-2E27-4136-8FF2-85C2F7B18568}" type="slidenum">
              <a:rPr lang="en-US" sz="900" smtClean="0">
                <a:solidFill>
                  <a:schemeClr val="accent1"/>
                </a:solidFill>
              </a:rPr>
              <a:pPr/>
              <a:t>40</a:t>
            </a:fld>
            <a:endParaRPr lang="en-US" sz="900" smtClean="0">
              <a:solidFill>
                <a:schemeClr val="accent1"/>
              </a:solidFill>
            </a:endParaRPr>
          </a:p>
        </p:txBody>
      </p:sp>
      <p:sp>
        <p:nvSpPr>
          <p:cNvPr id="125983" name="Rectangle 31"/>
          <p:cNvSpPr>
            <a:spLocks noChangeArrowheads="1"/>
          </p:cNvSpPr>
          <p:nvPr/>
        </p:nvSpPr>
        <p:spPr bwMode="auto">
          <a:xfrm>
            <a:off x="2216150" y="279717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4" name="Rectangle 32"/>
          <p:cNvSpPr>
            <a:spLocks noChangeArrowheads="1"/>
          </p:cNvSpPr>
          <p:nvPr/>
        </p:nvSpPr>
        <p:spPr bwMode="auto">
          <a:xfrm>
            <a:off x="2216150" y="351155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pic>
        <p:nvPicPr>
          <p:cNvPr id="72711"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12" name="Text Box 36"/>
          <p:cNvSpPr txBox="1">
            <a:spLocks noChangeArrowheads="1"/>
          </p:cNvSpPr>
          <p:nvPr/>
        </p:nvSpPr>
        <p:spPr bwMode="auto">
          <a:xfrm>
            <a:off x="1452563" y="1487488"/>
            <a:ext cx="7124700" cy="260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just">
              <a:spcBef>
                <a:spcPct val="20000"/>
              </a:spcBef>
              <a:buClr>
                <a:schemeClr val="folHlink"/>
              </a:buClr>
              <a:buSzPct val="75000"/>
              <a:buFont typeface="Wingdings" panose="05000000000000000000" pitchFamily="2" charset="2"/>
              <a:buChar char="n"/>
            </a:pPr>
            <a:r>
              <a:rPr lang="en-US">
                <a:solidFill>
                  <a:srgbClr val="002060"/>
                </a:solidFill>
                <a:latin typeface="Times New Roman" panose="02020603050405020304" pitchFamily="18" charset="0"/>
                <a:cs typeface="Times New Roman" panose="02020603050405020304" pitchFamily="18" charset="0"/>
              </a:rPr>
              <a:t> Design so that decision making and work are stratified</a:t>
            </a:r>
          </a:p>
          <a:p>
            <a:pPr algn="just">
              <a:spcBef>
                <a:spcPct val="20000"/>
              </a:spcBef>
              <a:buClr>
                <a:schemeClr val="folHlink"/>
              </a:buClr>
              <a:buSzPct val="75000"/>
              <a:buFont typeface="Wingdings" panose="05000000000000000000" pitchFamily="2" charset="2"/>
              <a:buChar char="n"/>
            </a:pPr>
            <a:r>
              <a:rPr lang="en-US">
                <a:solidFill>
                  <a:srgbClr val="002060"/>
                </a:solidFill>
                <a:latin typeface="Times New Roman" panose="02020603050405020304" pitchFamily="18" charset="0"/>
                <a:cs typeface="Times New Roman" panose="02020603050405020304" pitchFamily="18" charset="0"/>
              </a:rPr>
              <a:t> Decision making modules should reside at the top of the architecture</a:t>
            </a:r>
          </a:p>
          <a:p>
            <a:pPr algn="just">
              <a:spcBef>
                <a:spcPct val="20000"/>
              </a:spcBef>
              <a:buClr>
                <a:schemeClr val="folHlink"/>
              </a:buClr>
              <a:buSzPct val="75000"/>
              <a:buFont typeface="Wingdings" panose="05000000000000000000" pitchFamily="2" charset="2"/>
              <a:buNone/>
            </a:pPr>
            <a:endParaRPr lang="en-US">
              <a:solidFill>
                <a:srgbClr val="002060"/>
              </a:solidFill>
              <a:latin typeface="Times New Roman" panose="02020603050405020304" pitchFamily="18" charset="0"/>
              <a:cs typeface="Times New Roman" panose="02020603050405020304" pitchFamily="18" charset="0"/>
            </a:endParaRPr>
          </a:p>
          <a:p>
            <a:pPr algn="just">
              <a:spcBef>
                <a:spcPct val="20000"/>
              </a:spcBef>
              <a:buClr>
                <a:schemeClr val="folHlink"/>
              </a:buClr>
              <a:buSzPct val="75000"/>
              <a:buFont typeface="Wingdings" panose="05000000000000000000" pitchFamily="2" charset="2"/>
              <a:buNone/>
            </a:pPr>
            <a:endParaRPr lang="en-US">
              <a:solidFill>
                <a:srgbClr val="002060"/>
              </a:solidFill>
              <a:latin typeface="Times New Roman" panose="02020603050405020304" pitchFamily="18" charset="0"/>
              <a:cs typeface="Times New Roman" panose="02020603050405020304" pitchFamily="18" charset="0"/>
            </a:endParaRPr>
          </a:p>
          <a:p>
            <a:pPr algn="just">
              <a:spcBef>
                <a:spcPct val="20000"/>
              </a:spcBef>
              <a:buClr>
                <a:schemeClr val="folHlink"/>
              </a:buClr>
              <a:buSzPct val="75000"/>
              <a:buFont typeface="Wingdings" panose="05000000000000000000" pitchFamily="2" charset="2"/>
              <a:buNone/>
            </a:pPr>
            <a:endParaRPr lang="en-US">
              <a:solidFill>
                <a:srgbClr val="002060"/>
              </a:solidFill>
              <a:latin typeface="Times New Roman" panose="02020603050405020304" pitchFamily="18" charset="0"/>
              <a:cs typeface="Times New Roman" panose="02020603050405020304" pitchFamily="18" charset="0"/>
            </a:endParaRPr>
          </a:p>
        </p:txBody>
      </p:sp>
      <p:sp>
        <p:nvSpPr>
          <p:cNvPr id="72713" name="Rectangle 4"/>
          <p:cNvSpPr>
            <a:spLocks noChangeArrowheads="1"/>
          </p:cNvSpPr>
          <p:nvPr/>
        </p:nvSpPr>
        <p:spPr bwMode="auto">
          <a:xfrm>
            <a:off x="4278313" y="3990975"/>
            <a:ext cx="449262" cy="284163"/>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72714" name="Rectangle 5"/>
          <p:cNvSpPr>
            <a:spLocks noChangeArrowheads="1"/>
          </p:cNvSpPr>
          <p:nvPr/>
        </p:nvSpPr>
        <p:spPr bwMode="auto">
          <a:xfrm>
            <a:off x="3249613" y="4421188"/>
            <a:ext cx="449262" cy="284162"/>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72715" name="Rectangle 6"/>
          <p:cNvSpPr>
            <a:spLocks noChangeArrowheads="1"/>
          </p:cNvSpPr>
          <p:nvPr/>
        </p:nvSpPr>
        <p:spPr bwMode="auto">
          <a:xfrm>
            <a:off x="3025775" y="4994275"/>
            <a:ext cx="233363" cy="282575"/>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72716" name="Rectangle 7"/>
          <p:cNvSpPr>
            <a:spLocks noChangeArrowheads="1"/>
          </p:cNvSpPr>
          <p:nvPr/>
        </p:nvSpPr>
        <p:spPr bwMode="auto">
          <a:xfrm>
            <a:off x="4292600" y="4429125"/>
            <a:ext cx="449263" cy="285750"/>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72717" name="Rectangle 8"/>
          <p:cNvSpPr>
            <a:spLocks noChangeArrowheads="1"/>
          </p:cNvSpPr>
          <p:nvPr/>
        </p:nvSpPr>
        <p:spPr bwMode="auto">
          <a:xfrm>
            <a:off x="5199063" y="4429125"/>
            <a:ext cx="449262" cy="285750"/>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72718" name="Rectangle 9"/>
          <p:cNvSpPr>
            <a:spLocks noChangeArrowheads="1"/>
          </p:cNvSpPr>
          <p:nvPr/>
        </p:nvSpPr>
        <p:spPr bwMode="auto">
          <a:xfrm>
            <a:off x="3343275" y="4994275"/>
            <a:ext cx="233363" cy="282575"/>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72719" name="Rectangle 10"/>
          <p:cNvSpPr>
            <a:spLocks noChangeArrowheads="1"/>
          </p:cNvSpPr>
          <p:nvPr/>
        </p:nvSpPr>
        <p:spPr bwMode="auto">
          <a:xfrm>
            <a:off x="3659188" y="4994275"/>
            <a:ext cx="233362" cy="282575"/>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72720" name="Rectangle 11"/>
          <p:cNvSpPr>
            <a:spLocks noChangeArrowheads="1"/>
          </p:cNvSpPr>
          <p:nvPr/>
        </p:nvSpPr>
        <p:spPr bwMode="auto">
          <a:xfrm>
            <a:off x="4119563" y="4994275"/>
            <a:ext cx="233362" cy="282575"/>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72721" name="Rectangle 12"/>
          <p:cNvSpPr>
            <a:spLocks noChangeArrowheads="1"/>
          </p:cNvSpPr>
          <p:nvPr/>
        </p:nvSpPr>
        <p:spPr bwMode="auto">
          <a:xfrm>
            <a:off x="4437063" y="4994275"/>
            <a:ext cx="233362" cy="282575"/>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72722" name="Rectangle 13"/>
          <p:cNvSpPr>
            <a:spLocks noChangeArrowheads="1"/>
          </p:cNvSpPr>
          <p:nvPr/>
        </p:nvSpPr>
        <p:spPr bwMode="auto">
          <a:xfrm>
            <a:off x="4752975" y="4994275"/>
            <a:ext cx="233363" cy="282575"/>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72723" name="Rectangle 14"/>
          <p:cNvSpPr>
            <a:spLocks noChangeArrowheads="1"/>
          </p:cNvSpPr>
          <p:nvPr/>
        </p:nvSpPr>
        <p:spPr bwMode="auto">
          <a:xfrm>
            <a:off x="5184775" y="4986338"/>
            <a:ext cx="233363" cy="282575"/>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72724" name="Rectangle 15"/>
          <p:cNvSpPr>
            <a:spLocks noChangeArrowheads="1"/>
          </p:cNvSpPr>
          <p:nvPr/>
        </p:nvSpPr>
        <p:spPr bwMode="auto">
          <a:xfrm>
            <a:off x="5500688" y="4986338"/>
            <a:ext cx="233362" cy="282575"/>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72725" name="Rectangle 16"/>
          <p:cNvSpPr>
            <a:spLocks noChangeArrowheads="1"/>
          </p:cNvSpPr>
          <p:nvPr/>
        </p:nvSpPr>
        <p:spPr bwMode="auto">
          <a:xfrm>
            <a:off x="4897438" y="5491163"/>
            <a:ext cx="233362" cy="284162"/>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72726" name="Rectangle 17"/>
          <p:cNvSpPr>
            <a:spLocks noChangeArrowheads="1"/>
          </p:cNvSpPr>
          <p:nvPr/>
        </p:nvSpPr>
        <p:spPr bwMode="auto">
          <a:xfrm>
            <a:off x="5213350" y="5491163"/>
            <a:ext cx="233363" cy="284162"/>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72727" name="Rectangle 18"/>
          <p:cNvSpPr>
            <a:spLocks noChangeArrowheads="1"/>
          </p:cNvSpPr>
          <p:nvPr/>
        </p:nvSpPr>
        <p:spPr bwMode="auto">
          <a:xfrm>
            <a:off x="5529263" y="5491163"/>
            <a:ext cx="234950" cy="284162"/>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72728" name="Rectangle 19"/>
          <p:cNvSpPr>
            <a:spLocks noChangeArrowheads="1"/>
          </p:cNvSpPr>
          <p:nvPr/>
        </p:nvSpPr>
        <p:spPr bwMode="auto">
          <a:xfrm>
            <a:off x="3192463" y="5521325"/>
            <a:ext cx="233362" cy="282575"/>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72729" name="Rectangle 20"/>
          <p:cNvSpPr>
            <a:spLocks noChangeArrowheads="1"/>
          </p:cNvSpPr>
          <p:nvPr/>
        </p:nvSpPr>
        <p:spPr bwMode="auto">
          <a:xfrm>
            <a:off x="3508375" y="5521325"/>
            <a:ext cx="233363" cy="282575"/>
          </a:xfrm>
          <a:prstGeom prst="rect">
            <a:avLst/>
          </a:prstGeom>
          <a:solidFill>
            <a:srgbClr val="790015"/>
          </a:solidFill>
          <a:ln w="25400">
            <a:solidFill>
              <a:schemeClr val="tx1"/>
            </a:solidFill>
            <a:miter lim="800000"/>
            <a:headEnd/>
            <a:tailEnd/>
          </a:ln>
          <a:effectLst>
            <a:outerShdw dist="107763" dir="2700000" algn="ctr" rotWithShape="0">
              <a:schemeClr val="bg2"/>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p>
        </p:txBody>
      </p:sp>
      <p:sp>
        <p:nvSpPr>
          <p:cNvPr id="72730" name="Line 21"/>
          <p:cNvSpPr>
            <a:spLocks noChangeShapeType="1"/>
          </p:cNvSpPr>
          <p:nvPr/>
        </p:nvSpPr>
        <p:spPr bwMode="auto">
          <a:xfrm flipH="1">
            <a:off x="3495675" y="4303713"/>
            <a:ext cx="1006475" cy="9683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72731" name="Line 22"/>
          <p:cNvSpPr>
            <a:spLocks noChangeShapeType="1"/>
          </p:cNvSpPr>
          <p:nvPr/>
        </p:nvSpPr>
        <p:spPr bwMode="auto">
          <a:xfrm>
            <a:off x="4502150" y="4318000"/>
            <a:ext cx="0" cy="9048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72732" name="Line 23"/>
          <p:cNvSpPr>
            <a:spLocks noChangeShapeType="1"/>
          </p:cNvSpPr>
          <p:nvPr/>
        </p:nvSpPr>
        <p:spPr bwMode="auto">
          <a:xfrm>
            <a:off x="4522788" y="4310063"/>
            <a:ext cx="873125" cy="9048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72733" name="Line 24"/>
          <p:cNvSpPr>
            <a:spLocks noChangeShapeType="1"/>
          </p:cNvSpPr>
          <p:nvPr/>
        </p:nvSpPr>
        <p:spPr bwMode="auto">
          <a:xfrm flipH="1">
            <a:off x="3143250" y="4743450"/>
            <a:ext cx="309563" cy="2286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72734" name="Line 25"/>
          <p:cNvSpPr>
            <a:spLocks noChangeShapeType="1"/>
          </p:cNvSpPr>
          <p:nvPr/>
        </p:nvSpPr>
        <p:spPr bwMode="auto">
          <a:xfrm>
            <a:off x="3452813" y="4748213"/>
            <a:ext cx="0" cy="223837"/>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72735" name="Line 26"/>
          <p:cNvSpPr>
            <a:spLocks noChangeShapeType="1"/>
          </p:cNvSpPr>
          <p:nvPr/>
        </p:nvSpPr>
        <p:spPr bwMode="auto">
          <a:xfrm>
            <a:off x="3457575" y="4764088"/>
            <a:ext cx="306388" cy="2016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72736" name="Line 27"/>
          <p:cNvSpPr>
            <a:spLocks noChangeShapeType="1"/>
          </p:cNvSpPr>
          <p:nvPr/>
        </p:nvSpPr>
        <p:spPr bwMode="auto">
          <a:xfrm flipH="1">
            <a:off x="4229100" y="4743450"/>
            <a:ext cx="280988" cy="22225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72737" name="Line 28"/>
          <p:cNvSpPr>
            <a:spLocks noChangeShapeType="1"/>
          </p:cNvSpPr>
          <p:nvPr/>
        </p:nvSpPr>
        <p:spPr bwMode="auto">
          <a:xfrm>
            <a:off x="4516438" y="4757738"/>
            <a:ext cx="22225" cy="20796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72738" name="Line 29"/>
          <p:cNvSpPr>
            <a:spLocks noChangeShapeType="1"/>
          </p:cNvSpPr>
          <p:nvPr/>
        </p:nvSpPr>
        <p:spPr bwMode="auto">
          <a:xfrm>
            <a:off x="4529138" y="4764088"/>
            <a:ext cx="328612" cy="201612"/>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72739" name="Line 30"/>
          <p:cNvSpPr>
            <a:spLocks noChangeShapeType="1"/>
          </p:cNvSpPr>
          <p:nvPr/>
        </p:nvSpPr>
        <p:spPr bwMode="auto">
          <a:xfrm flipH="1">
            <a:off x="5294313" y="4733925"/>
            <a:ext cx="150812" cy="22383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72740" name="Line 31"/>
          <p:cNvSpPr>
            <a:spLocks noChangeShapeType="1"/>
          </p:cNvSpPr>
          <p:nvPr/>
        </p:nvSpPr>
        <p:spPr bwMode="auto">
          <a:xfrm>
            <a:off x="5457825" y="4733925"/>
            <a:ext cx="153988" cy="2317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72741" name="Line 32"/>
          <p:cNvSpPr>
            <a:spLocks noChangeShapeType="1"/>
          </p:cNvSpPr>
          <p:nvPr/>
        </p:nvSpPr>
        <p:spPr bwMode="auto">
          <a:xfrm flipH="1">
            <a:off x="5027613" y="5297488"/>
            <a:ext cx="273050" cy="165100"/>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72742" name="Line 33"/>
          <p:cNvSpPr>
            <a:spLocks noChangeShapeType="1"/>
          </p:cNvSpPr>
          <p:nvPr/>
        </p:nvSpPr>
        <p:spPr bwMode="auto">
          <a:xfrm>
            <a:off x="5313363" y="5305425"/>
            <a:ext cx="11112" cy="1428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72743" name="Line 34"/>
          <p:cNvSpPr>
            <a:spLocks noChangeShapeType="1"/>
          </p:cNvSpPr>
          <p:nvPr/>
        </p:nvSpPr>
        <p:spPr bwMode="auto">
          <a:xfrm>
            <a:off x="5624513" y="5305425"/>
            <a:ext cx="0" cy="1571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72744" name="Line 35"/>
          <p:cNvSpPr>
            <a:spLocks noChangeShapeType="1"/>
          </p:cNvSpPr>
          <p:nvPr/>
        </p:nvSpPr>
        <p:spPr bwMode="auto">
          <a:xfrm flipH="1">
            <a:off x="3316288" y="5305425"/>
            <a:ext cx="136525" cy="19526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72745" name="Line 36"/>
          <p:cNvSpPr>
            <a:spLocks noChangeShapeType="1"/>
          </p:cNvSpPr>
          <p:nvPr/>
        </p:nvSpPr>
        <p:spPr bwMode="auto">
          <a:xfrm>
            <a:off x="3471863" y="5305425"/>
            <a:ext cx="147637" cy="201613"/>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72746" name="Line 37"/>
          <p:cNvSpPr>
            <a:spLocks noChangeShapeType="1"/>
          </p:cNvSpPr>
          <p:nvPr/>
        </p:nvSpPr>
        <p:spPr bwMode="auto">
          <a:xfrm>
            <a:off x="2628900" y="4838700"/>
            <a:ext cx="3646488" cy="6350"/>
          </a:xfrm>
          <a:prstGeom prst="line">
            <a:avLst/>
          </a:prstGeom>
          <a:noFill/>
          <a:ln w="508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72747" name="Line 38"/>
          <p:cNvSpPr>
            <a:spLocks noChangeShapeType="1"/>
          </p:cNvSpPr>
          <p:nvPr/>
        </p:nvSpPr>
        <p:spPr bwMode="auto">
          <a:xfrm>
            <a:off x="2665413" y="5402263"/>
            <a:ext cx="3646487" cy="0"/>
          </a:xfrm>
          <a:prstGeom prst="line">
            <a:avLst/>
          </a:prstGeom>
          <a:noFill/>
          <a:ln w="508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72748" name="Line 39"/>
          <p:cNvSpPr>
            <a:spLocks noChangeShapeType="1"/>
          </p:cNvSpPr>
          <p:nvPr/>
        </p:nvSpPr>
        <p:spPr bwMode="auto">
          <a:xfrm>
            <a:off x="2657475" y="4357688"/>
            <a:ext cx="3646488" cy="4762"/>
          </a:xfrm>
          <a:prstGeom prst="line">
            <a:avLst/>
          </a:prstGeom>
          <a:noFill/>
          <a:ln w="5080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anchor="ctr"/>
          <a:lstStyle/>
          <a:p>
            <a:endParaRPr lang="en-US"/>
          </a:p>
        </p:txBody>
      </p:sp>
      <p:sp>
        <p:nvSpPr>
          <p:cNvPr id="72749" name="Rectangle 40"/>
          <p:cNvSpPr>
            <a:spLocks noChangeArrowheads="1"/>
          </p:cNvSpPr>
          <p:nvPr/>
        </p:nvSpPr>
        <p:spPr bwMode="auto">
          <a:xfrm>
            <a:off x="6127750" y="5473700"/>
            <a:ext cx="1155700" cy="3937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sz="2000" b="1">
                <a:solidFill>
                  <a:schemeClr val="folHlink"/>
                </a:solidFill>
              </a:rPr>
              <a:t>workers</a:t>
            </a:r>
          </a:p>
        </p:txBody>
      </p:sp>
      <p:sp>
        <p:nvSpPr>
          <p:cNvPr id="72750" name="Rectangle 41"/>
          <p:cNvSpPr>
            <a:spLocks noChangeArrowheads="1"/>
          </p:cNvSpPr>
          <p:nvPr/>
        </p:nvSpPr>
        <p:spPr bwMode="auto">
          <a:xfrm>
            <a:off x="5434013" y="3897313"/>
            <a:ext cx="2185987" cy="3937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25400">
                <a:solidFill>
                  <a:schemeClr val="folHlink"/>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txBody>
          <a:bodyPr wrap="none" lIns="90487" tIns="44450" rIns="90487" bIns="4445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sz="2000" b="1">
                <a:solidFill>
                  <a:schemeClr val="folHlink"/>
                </a:solidFill>
              </a:rPr>
              <a:t>decision-makers</a:t>
            </a:r>
          </a:p>
        </p:txBody>
      </p:sp>
    </p:spTree>
    <p:extLst>
      <p:ext uri="{BB962C8B-B14F-4D97-AF65-F5344CB8AC3E}">
        <p14:creationId xmlns:p14="http://schemas.microsoft.com/office/powerpoint/2010/main" val="60794164"/>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736600" y="636588"/>
            <a:ext cx="3890963" cy="512762"/>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spAutoFit/>
          </a:bodyPr>
          <a:lstStyle/>
          <a:p>
            <a:r>
              <a:rPr lang="en-US" sz="3000" b="1" u="sng" smtClean="0">
                <a:solidFill>
                  <a:srgbClr val="002060"/>
                </a:solidFill>
              </a:rPr>
              <a:t>Why Data Partitioning</a:t>
            </a: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125983" name="Rectangle 31"/>
          <p:cNvSpPr>
            <a:spLocks noChangeArrowheads="1"/>
          </p:cNvSpPr>
          <p:nvPr/>
        </p:nvSpPr>
        <p:spPr bwMode="auto">
          <a:xfrm>
            <a:off x="2216150" y="279717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4" name="Rectangle 32"/>
          <p:cNvSpPr>
            <a:spLocks noChangeArrowheads="1"/>
          </p:cNvSpPr>
          <p:nvPr/>
        </p:nvSpPr>
        <p:spPr bwMode="auto">
          <a:xfrm>
            <a:off x="2216150" y="351155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pic>
        <p:nvPicPr>
          <p:cNvPr id="74758"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4759" name="Text Box 36"/>
          <p:cNvSpPr txBox="1">
            <a:spLocks noChangeArrowheads="1"/>
          </p:cNvSpPr>
          <p:nvPr/>
        </p:nvSpPr>
        <p:spPr bwMode="auto">
          <a:xfrm>
            <a:off x="1670050" y="1951038"/>
            <a:ext cx="7124700" cy="312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20000"/>
              </a:spcBef>
              <a:buClr>
                <a:schemeClr val="folHlink"/>
              </a:buClr>
              <a:buSzPct val="75000"/>
              <a:buFont typeface="Wingdings" panose="05000000000000000000" pitchFamily="2" charset="2"/>
              <a:buChar char="n"/>
            </a:pPr>
            <a:r>
              <a:rPr lang="en-US">
                <a:latin typeface="Times New Roman" panose="02020603050405020304" pitchFamily="18" charset="0"/>
                <a:cs typeface="Times New Roman" panose="02020603050405020304" pitchFamily="18" charset="0"/>
              </a:rPr>
              <a:t> Results in software that is </a:t>
            </a:r>
            <a:r>
              <a:rPr lang="en-US">
                <a:solidFill>
                  <a:srgbClr val="FF0000"/>
                </a:solidFill>
                <a:latin typeface="Times New Roman" panose="02020603050405020304" pitchFamily="18" charset="0"/>
                <a:cs typeface="Times New Roman" panose="02020603050405020304" pitchFamily="18" charset="0"/>
              </a:rPr>
              <a:t>easier to test</a:t>
            </a:r>
          </a:p>
          <a:p>
            <a:pPr>
              <a:spcBef>
                <a:spcPct val="20000"/>
              </a:spcBef>
              <a:buClr>
                <a:schemeClr val="folHlink"/>
              </a:buClr>
              <a:buSzPct val="75000"/>
              <a:buFont typeface="Wingdings" panose="05000000000000000000" pitchFamily="2" charset="2"/>
              <a:buChar char="n"/>
            </a:pPr>
            <a:r>
              <a:rPr lang="en-US">
                <a:latin typeface="Times New Roman" panose="02020603050405020304" pitchFamily="18" charset="0"/>
                <a:cs typeface="Times New Roman" panose="02020603050405020304" pitchFamily="18" charset="0"/>
              </a:rPr>
              <a:t> Leads to software that is </a:t>
            </a:r>
            <a:r>
              <a:rPr lang="en-US">
                <a:solidFill>
                  <a:srgbClr val="FF0000"/>
                </a:solidFill>
                <a:latin typeface="Times New Roman" panose="02020603050405020304" pitchFamily="18" charset="0"/>
                <a:cs typeface="Times New Roman" panose="02020603050405020304" pitchFamily="18" charset="0"/>
              </a:rPr>
              <a:t>easier to maintain</a:t>
            </a:r>
          </a:p>
          <a:p>
            <a:pPr>
              <a:spcBef>
                <a:spcPct val="20000"/>
              </a:spcBef>
              <a:buClr>
                <a:schemeClr val="folHlink"/>
              </a:buClr>
              <a:buSzPct val="75000"/>
              <a:buFont typeface="Wingdings" panose="05000000000000000000" pitchFamily="2" charset="2"/>
              <a:buChar char="n"/>
            </a:pPr>
            <a:r>
              <a:rPr lang="en-US">
                <a:latin typeface="Times New Roman" panose="02020603050405020304" pitchFamily="18" charset="0"/>
                <a:cs typeface="Times New Roman" panose="02020603050405020304" pitchFamily="18" charset="0"/>
              </a:rPr>
              <a:t> Results in propagation of </a:t>
            </a:r>
            <a:r>
              <a:rPr lang="en-US">
                <a:solidFill>
                  <a:srgbClr val="FF0000"/>
                </a:solidFill>
                <a:latin typeface="Times New Roman" panose="02020603050405020304" pitchFamily="18" charset="0"/>
                <a:cs typeface="Times New Roman" panose="02020603050405020304" pitchFamily="18" charset="0"/>
              </a:rPr>
              <a:t>fewer side effects</a:t>
            </a:r>
          </a:p>
          <a:p>
            <a:pPr>
              <a:spcBef>
                <a:spcPct val="20000"/>
              </a:spcBef>
              <a:buClr>
                <a:schemeClr val="folHlink"/>
              </a:buClr>
              <a:buSzPct val="75000"/>
              <a:buFont typeface="Wingdings" panose="05000000000000000000" pitchFamily="2" charset="2"/>
              <a:buChar char="n"/>
            </a:pPr>
            <a:r>
              <a:rPr lang="en-US">
                <a:latin typeface="Times New Roman" panose="02020603050405020304" pitchFamily="18" charset="0"/>
                <a:cs typeface="Times New Roman" panose="02020603050405020304" pitchFamily="18" charset="0"/>
              </a:rPr>
              <a:t> Results in software that is </a:t>
            </a:r>
            <a:r>
              <a:rPr lang="en-US">
                <a:solidFill>
                  <a:srgbClr val="FF0000"/>
                </a:solidFill>
                <a:latin typeface="Times New Roman" panose="02020603050405020304" pitchFamily="18" charset="0"/>
                <a:cs typeface="Times New Roman" panose="02020603050405020304" pitchFamily="18" charset="0"/>
              </a:rPr>
              <a:t>easier to extend</a:t>
            </a:r>
          </a:p>
          <a:p>
            <a:pPr algn="just">
              <a:spcBef>
                <a:spcPct val="20000"/>
              </a:spcBef>
              <a:buClr>
                <a:schemeClr val="folHlink"/>
              </a:buClr>
              <a:buSzPct val="75000"/>
              <a:buFont typeface="Wingdings" panose="05000000000000000000" pitchFamily="2" charset="2"/>
              <a:buNone/>
            </a:pPr>
            <a:endParaRPr lang="en-US">
              <a:latin typeface="Times New Roman" panose="02020603050405020304" pitchFamily="18" charset="0"/>
              <a:cs typeface="Times New Roman" panose="02020603050405020304" pitchFamily="18" charset="0"/>
            </a:endParaRPr>
          </a:p>
          <a:p>
            <a:pPr algn="just">
              <a:spcBef>
                <a:spcPct val="20000"/>
              </a:spcBef>
              <a:buClr>
                <a:schemeClr val="folHlink"/>
              </a:buClr>
              <a:buSzPct val="75000"/>
              <a:buFont typeface="Wingdings" panose="05000000000000000000" pitchFamily="2" charset="2"/>
              <a:buNone/>
            </a:pPr>
            <a:endParaRPr lang="en-US">
              <a:latin typeface="Times New Roman" panose="02020603050405020304" pitchFamily="18" charset="0"/>
              <a:cs typeface="Times New Roman" panose="02020603050405020304" pitchFamily="18" charset="0"/>
            </a:endParaRPr>
          </a:p>
          <a:p>
            <a:pPr algn="just">
              <a:spcBef>
                <a:spcPct val="20000"/>
              </a:spcBef>
              <a:buClr>
                <a:schemeClr val="folHlink"/>
              </a:buClr>
              <a:buSzPct val="75000"/>
              <a:buFont typeface="Wingdings" panose="05000000000000000000" pitchFamily="2" charset="2"/>
              <a:buNone/>
            </a:pPr>
            <a:endParaRPr lang="en-US">
              <a:solidFill>
                <a:schemeClr val="folHlin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3172335"/>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609600" y="619125"/>
            <a:ext cx="7848600" cy="533400"/>
          </a:xfrm>
        </p:spPr>
        <p:txBody>
          <a:bodyPr/>
          <a:lstStyle/>
          <a:p>
            <a:pPr eaLnBrk="1" hangingPunct="1"/>
            <a:r>
              <a:rPr lang="en-US" b="1" smtClean="0">
                <a:solidFill>
                  <a:srgbClr val="002060"/>
                </a:solidFill>
              </a:rPr>
              <a:t>Chapter 7 – Architectural Design</a:t>
            </a:r>
          </a:p>
        </p:txBody>
      </p:sp>
      <p:sp>
        <p:nvSpPr>
          <p:cNvPr id="9219" name="Content Placeholder 2"/>
          <p:cNvSpPr>
            <a:spLocks noGrp="1"/>
          </p:cNvSpPr>
          <p:nvPr>
            <p:ph idx="1"/>
          </p:nvPr>
        </p:nvSpPr>
        <p:spPr>
          <a:xfrm>
            <a:off x="838200" y="1152525"/>
            <a:ext cx="6348413" cy="4424363"/>
          </a:xfrm>
        </p:spPr>
        <p:txBody>
          <a:bodyPr/>
          <a:lstStyle/>
          <a:p>
            <a:pPr>
              <a:lnSpc>
                <a:spcPct val="150000"/>
              </a:lnSpc>
              <a:spcBef>
                <a:spcPct val="0"/>
              </a:spcBef>
              <a:buFont typeface="Helvetica" panose="020B0604020202020204" pitchFamily="34" charset="0"/>
              <a:buAutoNum type="arabicPeriod"/>
            </a:pPr>
            <a:r>
              <a:rPr lang="en-US" smtClean="0">
                <a:solidFill>
                  <a:srgbClr val="002060"/>
                </a:solidFill>
              </a:rPr>
              <a:t>What is Software Architecture</a:t>
            </a:r>
          </a:p>
          <a:p>
            <a:pPr>
              <a:lnSpc>
                <a:spcPct val="150000"/>
              </a:lnSpc>
              <a:spcBef>
                <a:spcPct val="0"/>
              </a:spcBef>
              <a:buFont typeface="Helvetica" panose="020B0604020202020204" pitchFamily="34" charset="0"/>
              <a:buAutoNum type="arabicPeriod"/>
            </a:pPr>
            <a:r>
              <a:rPr lang="en-US" smtClean="0">
                <a:solidFill>
                  <a:srgbClr val="002060"/>
                </a:solidFill>
              </a:rPr>
              <a:t>Importance of Software Architecture</a:t>
            </a:r>
          </a:p>
          <a:p>
            <a:pPr>
              <a:lnSpc>
                <a:spcPct val="150000"/>
              </a:lnSpc>
              <a:spcBef>
                <a:spcPct val="0"/>
              </a:spcBef>
              <a:buFont typeface="Helvetica" panose="020B0604020202020204" pitchFamily="34" charset="0"/>
              <a:buAutoNum type="arabicPeriod"/>
            </a:pPr>
            <a:r>
              <a:rPr lang="en-US" smtClean="0">
                <a:solidFill>
                  <a:srgbClr val="002060"/>
                </a:solidFill>
              </a:rPr>
              <a:t>Architectural Styles</a:t>
            </a:r>
          </a:p>
          <a:p>
            <a:pPr lvl="1">
              <a:lnSpc>
                <a:spcPct val="150000"/>
              </a:lnSpc>
              <a:spcBef>
                <a:spcPct val="0"/>
              </a:spcBef>
              <a:buFont typeface="Helvetica" panose="020B0604020202020204" pitchFamily="34" charset="0"/>
              <a:buAutoNum type="arabicPeriod"/>
            </a:pPr>
            <a:r>
              <a:rPr lang="en-US" sz="1400" i="1" smtClean="0">
                <a:solidFill>
                  <a:srgbClr val="002060"/>
                </a:solidFill>
              </a:rPr>
              <a:t>Data-centered Architectures</a:t>
            </a:r>
          </a:p>
          <a:p>
            <a:pPr lvl="1">
              <a:lnSpc>
                <a:spcPct val="150000"/>
              </a:lnSpc>
              <a:spcBef>
                <a:spcPct val="0"/>
              </a:spcBef>
              <a:buFont typeface="Helvetica" panose="020B0604020202020204" pitchFamily="34" charset="0"/>
              <a:buAutoNum type="arabicPeriod"/>
            </a:pPr>
            <a:r>
              <a:rPr lang="en-US" sz="1400" i="1" smtClean="0">
                <a:solidFill>
                  <a:srgbClr val="002060"/>
                </a:solidFill>
              </a:rPr>
              <a:t>Data Flow Architecture</a:t>
            </a:r>
          </a:p>
          <a:p>
            <a:pPr lvl="1">
              <a:lnSpc>
                <a:spcPct val="150000"/>
              </a:lnSpc>
              <a:spcBef>
                <a:spcPct val="0"/>
              </a:spcBef>
              <a:buFont typeface="Helvetica" panose="020B0604020202020204" pitchFamily="34" charset="0"/>
              <a:buAutoNum type="arabicPeriod"/>
            </a:pPr>
            <a:r>
              <a:rPr lang="en-US" sz="1400" i="1" smtClean="0">
                <a:solidFill>
                  <a:srgbClr val="002060"/>
                </a:solidFill>
              </a:rPr>
              <a:t>Call and Return Architecture</a:t>
            </a:r>
          </a:p>
          <a:p>
            <a:pPr lvl="1">
              <a:lnSpc>
                <a:spcPct val="150000"/>
              </a:lnSpc>
              <a:spcBef>
                <a:spcPct val="0"/>
              </a:spcBef>
              <a:buFont typeface="Helvetica" panose="020B0604020202020204" pitchFamily="34" charset="0"/>
              <a:buAutoNum type="arabicPeriod"/>
            </a:pPr>
            <a:r>
              <a:rPr lang="en-US" sz="1400" i="1" smtClean="0">
                <a:solidFill>
                  <a:srgbClr val="002060"/>
                </a:solidFill>
              </a:rPr>
              <a:t>Layered Architecture</a:t>
            </a:r>
          </a:p>
          <a:p>
            <a:pPr>
              <a:lnSpc>
                <a:spcPct val="150000"/>
              </a:lnSpc>
              <a:spcBef>
                <a:spcPct val="0"/>
              </a:spcBef>
              <a:buFont typeface="Helvetica" panose="020B0604020202020204" pitchFamily="34" charset="0"/>
              <a:buAutoNum type="arabicPeriod"/>
            </a:pPr>
            <a:r>
              <a:rPr lang="en-US" smtClean="0">
                <a:solidFill>
                  <a:srgbClr val="002060"/>
                </a:solidFill>
              </a:rPr>
              <a:t>Architectural Patterns</a:t>
            </a:r>
          </a:p>
          <a:p>
            <a:pPr lvl="1">
              <a:lnSpc>
                <a:spcPct val="150000"/>
              </a:lnSpc>
              <a:spcBef>
                <a:spcPct val="0"/>
              </a:spcBef>
              <a:buFont typeface="Helvetica" panose="020B0604020202020204" pitchFamily="34" charset="0"/>
              <a:buAutoNum type="arabicPeriod"/>
            </a:pPr>
            <a:r>
              <a:rPr lang="en-US" sz="1400" i="1" smtClean="0">
                <a:solidFill>
                  <a:srgbClr val="002060"/>
                </a:solidFill>
              </a:rPr>
              <a:t>Concurrency</a:t>
            </a:r>
          </a:p>
          <a:p>
            <a:pPr lvl="1">
              <a:lnSpc>
                <a:spcPct val="150000"/>
              </a:lnSpc>
              <a:spcBef>
                <a:spcPct val="0"/>
              </a:spcBef>
              <a:buFont typeface="Helvetica" panose="020B0604020202020204" pitchFamily="34" charset="0"/>
              <a:buAutoNum type="arabicPeriod"/>
            </a:pPr>
            <a:r>
              <a:rPr lang="en-US" sz="1400" i="1" smtClean="0">
                <a:solidFill>
                  <a:srgbClr val="002060"/>
                </a:solidFill>
              </a:rPr>
              <a:t>Persistence</a:t>
            </a:r>
          </a:p>
          <a:p>
            <a:pPr lvl="1">
              <a:lnSpc>
                <a:spcPct val="150000"/>
              </a:lnSpc>
              <a:spcBef>
                <a:spcPct val="0"/>
              </a:spcBef>
              <a:buFont typeface="Helvetica" panose="020B0604020202020204" pitchFamily="34" charset="0"/>
              <a:buAutoNum type="arabicPeriod"/>
            </a:pPr>
            <a:r>
              <a:rPr lang="en-US" sz="1400" i="1" smtClean="0">
                <a:solidFill>
                  <a:srgbClr val="002060"/>
                </a:solidFill>
              </a:rPr>
              <a:t>Distribution</a:t>
            </a:r>
          </a:p>
          <a:p>
            <a:pPr>
              <a:lnSpc>
                <a:spcPct val="150000"/>
              </a:lnSpc>
              <a:spcBef>
                <a:spcPct val="0"/>
              </a:spcBef>
              <a:buFont typeface="Helvetica" panose="020B0604020202020204" pitchFamily="34" charset="0"/>
              <a:buAutoNum type="arabicPeriod"/>
            </a:pPr>
            <a:r>
              <a:rPr lang="en-US" smtClean="0">
                <a:solidFill>
                  <a:srgbClr val="002060"/>
                </a:solidFill>
              </a:rPr>
              <a:t>Architecture Partitioning</a:t>
            </a:r>
          </a:p>
        </p:txBody>
      </p:sp>
      <p:sp>
        <p:nvSpPr>
          <p:cNvPr id="4" name="Footer Placeholder 3"/>
          <p:cNvSpPr>
            <a:spLocks noGrp="1"/>
          </p:cNvSpPr>
          <p:nvPr>
            <p:ph type="ftr" sz="quarter" idx="11"/>
          </p:nvPr>
        </p:nvSpPr>
        <p:spPr/>
        <p:txBody>
          <a:bodyPr/>
          <a:lstStyle/>
          <a:p>
            <a:pPr>
              <a:defRPr/>
            </a:pPr>
            <a:r>
              <a:rPr lang="en-US" smtClean="0"/>
              <a:t>Dept. of CSE, SOE, Presidency University</a:t>
            </a:r>
            <a:endParaRPr lang="en-US"/>
          </a:p>
        </p:txBody>
      </p:sp>
      <p:sp>
        <p:nvSpPr>
          <p:cNvPr id="9221"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5E7AB135-B336-4391-B12E-185C2C8223C9}" type="slidenum">
              <a:rPr lang="en-US" sz="900" smtClean="0">
                <a:solidFill>
                  <a:schemeClr val="accent1"/>
                </a:solidFill>
              </a:rPr>
              <a:pPr/>
              <a:t>5</a:t>
            </a:fld>
            <a:endParaRPr lang="en-US" sz="900" smtClean="0">
              <a:solidFill>
                <a:schemeClr val="accent1"/>
              </a:solidFill>
            </a:endParaRPr>
          </a:p>
        </p:txBody>
      </p:sp>
      <p:pic>
        <p:nvPicPr>
          <p:cNvPr id="9222" name="Picture 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875289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28650" y="481013"/>
            <a:ext cx="3175000" cy="544512"/>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spAutoFit/>
          </a:bodyPr>
          <a:lstStyle/>
          <a:p>
            <a:pPr algn="ctr" eaLnBrk="1" hangingPunct="1"/>
            <a:r>
              <a:rPr lang="en-US" sz="3200" b="1" smtClean="0">
                <a:solidFill>
                  <a:srgbClr val="002060"/>
                </a:solidFill>
              </a:rPr>
              <a:t>1. What is Design</a:t>
            </a:r>
            <a:endParaRPr lang="en-US" sz="3200" b="1" smtClean="0">
              <a:solidFill>
                <a:srgbClr val="00B050"/>
              </a:solidFill>
            </a:endParaRP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10244"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35AA3F5C-B288-40B4-8B5F-02E13964E85D}" type="slidenum">
              <a:rPr lang="en-US" sz="900" smtClean="0">
                <a:solidFill>
                  <a:schemeClr val="accent1"/>
                </a:solidFill>
              </a:rPr>
              <a:pPr/>
              <a:t>6</a:t>
            </a:fld>
            <a:endParaRPr lang="en-US" sz="900" smtClean="0">
              <a:solidFill>
                <a:schemeClr val="accent1"/>
              </a:solidFill>
            </a:endParaRPr>
          </a:p>
        </p:txBody>
      </p:sp>
      <p:sp>
        <p:nvSpPr>
          <p:cNvPr id="125983" name="Rectangle 31"/>
          <p:cNvSpPr>
            <a:spLocks noChangeArrowheads="1"/>
          </p:cNvSpPr>
          <p:nvPr/>
        </p:nvSpPr>
        <p:spPr bwMode="auto">
          <a:xfrm>
            <a:off x="2216150" y="279717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4" name="Rectangle 32"/>
          <p:cNvSpPr>
            <a:spLocks noChangeArrowheads="1"/>
          </p:cNvSpPr>
          <p:nvPr/>
        </p:nvSpPr>
        <p:spPr bwMode="auto">
          <a:xfrm>
            <a:off x="2216150" y="351155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pic>
        <p:nvPicPr>
          <p:cNvPr id="10249"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0" name="Text Box 36"/>
          <p:cNvSpPr txBox="1">
            <a:spLocks noChangeArrowheads="1"/>
          </p:cNvSpPr>
          <p:nvPr/>
        </p:nvSpPr>
        <p:spPr bwMode="auto">
          <a:xfrm>
            <a:off x="1143000" y="1474788"/>
            <a:ext cx="7124700" cy="4856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just">
              <a:spcBef>
                <a:spcPct val="20000"/>
              </a:spcBef>
              <a:buClr>
                <a:schemeClr val="folHlink"/>
              </a:buClr>
              <a:buSzPct val="75000"/>
              <a:buFont typeface="Wingdings" panose="05000000000000000000" pitchFamily="2" charset="2"/>
              <a:buNone/>
            </a:pPr>
            <a:r>
              <a:rPr lang="en-US" b="1">
                <a:solidFill>
                  <a:srgbClr val="002060"/>
                </a:solidFill>
                <a:latin typeface="Times New Roman" panose="02020603050405020304" pitchFamily="18" charset="0"/>
                <a:cs typeface="Times New Roman" panose="02020603050405020304" pitchFamily="18" charset="0"/>
              </a:rPr>
              <a:t>Software design</a:t>
            </a:r>
            <a:r>
              <a:rPr lang="en-US">
                <a:solidFill>
                  <a:srgbClr val="002060"/>
                </a:solidFill>
                <a:latin typeface="Times New Roman" panose="02020603050405020304" pitchFamily="18" charset="0"/>
                <a:cs typeface="Times New Roman" panose="02020603050405020304" pitchFamily="18" charset="0"/>
              </a:rPr>
              <a:t> is the process by which an agent creates a </a:t>
            </a:r>
            <a:r>
              <a:rPr lang="en-US" b="1">
                <a:solidFill>
                  <a:srgbClr val="002060"/>
                </a:solidFill>
                <a:latin typeface="Times New Roman" panose="02020603050405020304" pitchFamily="18" charset="0"/>
                <a:cs typeface="Times New Roman" panose="02020603050405020304" pitchFamily="18" charset="0"/>
              </a:rPr>
              <a:t>specification</a:t>
            </a:r>
            <a:r>
              <a:rPr lang="en-US">
                <a:solidFill>
                  <a:srgbClr val="002060"/>
                </a:solidFill>
                <a:latin typeface="Times New Roman" panose="02020603050405020304" pitchFamily="18" charset="0"/>
                <a:cs typeface="Times New Roman" panose="02020603050405020304" pitchFamily="18" charset="0"/>
              </a:rPr>
              <a:t> of a </a:t>
            </a:r>
            <a:r>
              <a:rPr lang="en-US" b="1">
                <a:solidFill>
                  <a:srgbClr val="002060"/>
                </a:solidFill>
                <a:latin typeface="Times New Roman" panose="02020603050405020304" pitchFamily="18" charset="0"/>
                <a:cs typeface="Times New Roman" panose="02020603050405020304" pitchFamily="18" charset="0"/>
              </a:rPr>
              <a:t>software artifact</a:t>
            </a:r>
            <a:r>
              <a:rPr lang="en-US">
                <a:solidFill>
                  <a:srgbClr val="002060"/>
                </a:solidFill>
                <a:latin typeface="Times New Roman" panose="02020603050405020304" pitchFamily="18" charset="0"/>
                <a:cs typeface="Times New Roman" panose="02020603050405020304" pitchFamily="18" charset="0"/>
              </a:rPr>
              <a:t>, intended to </a:t>
            </a:r>
            <a:r>
              <a:rPr lang="en-US" b="1">
                <a:solidFill>
                  <a:srgbClr val="002060"/>
                </a:solidFill>
                <a:latin typeface="Times New Roman" panose="02020603050405020304" pitchFamily="18" charset="0"/>
                <a:cs typeface="Times New Roman" panose="02020603050405020304" pitchFamily="18" charset="0"/>
              </a:rPr>
              <a:t>accomplish goals</a:t>
            </a:r>
            <a:r>
              <a:rPr lang="en-US">
                <a:solidFill>
                  <a:srgbClr val="002060"/>
                </a:solidFill>
                <a:latin typeface="Times New Roman" panose="02020603050405020304" pitchFamily="18" charset="0"/>
                <a:cs typeface="Times New Roman" panose="02020603050405020304" pitchFamily="18" charset="0"/>
              </a:rPr>
              <a:t>, using a set of </a:t>
            </a:r>
            <a:r>
              <a:rPr lang="en-US" b="1">
                <a:solidFill>
                  <a:srgbClr val="002060"/>
                </a:solidFill>
                <a:latin typeface="Times New Roman" panose="02020603050405020304" pitchFamily="18" charset="0"/>
                <a:cs typeface="Times New Roman" panose="02020603050405020304" pitchFamily="18" charset="0"/>
              </a:rPr>
              <a:t>basic components</a:t>
            </a:r>
            <a:r>
              <a:rPr lang="en-US">
                <a:solidFill>
                  <a:srgbClr val="002060"/>
                </a:solidFill>
                <a:latin typeface="Times New Roman" panose="02020603050405020304" pitchFamily="18" charset="0"/>
                <a:cs typeface="Times New Roman" panose="02020603050405020304" pitchFamily="18" charset="0"/>
              </a:rPr>
              <a:t> and </a:t>
            </a:r>
            <a:r>
              <a:rPr lang="en-US" b="1">
                <a:solidFill>
                  <a:srgbClr val="002060"/>
                </a:solidFill>
                <a:latin typeface="Times New Roman" panose="02020603050405020304" pitchFamily="18" charset="0"/>
                <a:cs typeface="Times New Roman" panose="02020603050405020304" pitchFamily="18" charset="0"/>
              </a:rPr>
              <a:t>subject to constraints.</a:t>
            </a:r>
          </a:p>
          <a:p>
            <a:pPr algn="just">
              <a:spcBef>
                <a:spcPct val="20000"/>
              </a:spcBef>
              <a:buClr>
                <a:schemeClr val="folHlink"/>
              </a:buClr>
              <a:buSzPct val="75000"/>
              <a:buFont typeface="Wingdings" panose="05000000000000000000" pitchFamily="2" charset="2"/>
              <a:buNone/>
            </a:pPr>
            <a:endParaRPr lang="en-US" b="1">
              <a:solidFill>
                <a:srgbClr val="002060"/>
              </a:solidFill>
              <a:latin typeface="Times New Roman" panose="02020603050405020304" pitchFamily="18" charset="0"/>
              <a:cs typeface="Times New Roman" panose="02020603050405020304" pitchFamily="18" charset="0"/>
            </a:endParaRPr>
          </a:p>
          <a:p>
            <a:pPr algn="just">
              <a:spcBef>
                <a:spcPct val="20000"/>
              </a:spcBef>
              <a:buClr>
                <a:schemeClr val="folHlink"/>
              </a:buClr>
              <a:buSzPct val="75000"/>
              <a:buFont typeface="Wingdings" panose="05000000000000000000" pitchFamily="2" charset="2"/>
              <a:buNone/>
            </a:pPr>
            <a:r>
              <a:rPr lang="en-US" sz="2000">
                <a:solidFill>
                  <a:srgbClr val="002060"/>
                </a:solidFill>
                <a:latin typeface="Times New Roman" panose="02020603050405020304" pitchFamily="18" charset="0"/>
                <a:cs typeface="Times New Roman" panose="02020603050405020304" pitchFamily="18" charset="0"/>
              </a:rPr>
              <a:t>Good software design should exhibit:</a:t>
            </a:r>
          </a:p>
          <a:p>
            <a:pPr lvl="1">
              <a:spcBef>
                <a:spcPct val="20000"/>
              </a:spcBef>
              <a:buClr>
                <a:schemeClr val="folHlink"/>
              </a:buClr>
              <a:buSzPct val="70000"/>
              <a:buFont typeface="Wingdings" panose="05000000000000000000" pitchFamily="2" charset="2"/>
              <a:buChar char="n"/>
            </a:pPr>
            <a:r>
              <a:rPr lang="en-US" sz="2000" b="1" i="1">
                <a:solidFill>
                  <a:srgbClr val="002060"/>
                </a:solidFill>
                <a:latin typeface="Times New Roman" panose="02020603050405020304" pitchFamily="18" charset="0"/>
                <a:cs typeface="Times New Roman" panose="02020603050405020304" pitchFamily="18" charset="0"/>
              </a:rPr>
              <a:t>Firmness</a:t>
            </a:r>
            <a:r>
              <a:rPr lang="en-US" sz="2000">
                <a:solidFill>
                  <a:srgbClr val="002060"/>
                </a:solidFill>
                <a:latin typeface="Times New Roman" panose="02020603050405020304" pitchFamily="18" charset="0"/>
                <a:cs typeface="Times New Roman" panose="02020603050405020304" pitchFamily="18" charset="0"/>
              </a:rPr>
              <a:t>: A program should not have any bugs that inhibit its function. </a:t>
            </a:r>
          </a:p>
          <a:p>
            <a:pPr lvl="1">
              <a:spcBef>
                <a:spcPct val="20000"/>
              </a:spcBef>
              <a:buClr>
                <a:schemeClr val="folHlink"/>
              </a:buClr>
              <a:buSzPct val="70000"/>
              <a:buFont typeface="Wingdings" panose="05000000000000000000" pitchFamily="2" charset="2"/>
              <a:buChar char="n"/>
            </a:pPr>
            <a:r>
              <a:rPr lang="en-US" sz="2000" b="1" i="1">
                <a:solidFill>
                  <a:srgbClr val="002060"/>
                </a:solidFill>
                <a:latin typeface="Times New Roman" panose="02020603050405020304" pitchFamily="18" charset="0"/>
                <a:cs typeface="Times New Roman" panose="02020603050405020304" pitchFamily="18" charset="0"/>
              </a:rPr>
              <a:t>Commodity</a:t>
            </a:r>
            <a:r>
              <a:rPr lang="en-US" sz="2000">
                <a:solidFill>
                  <a:srgbClr val="002060"/>
                </a:solidFill>
                <a:latin typeface="Times New Roman" panose="02020603050405020304" pitchFamily="18" charset="0"/>
                <a:cs typeface="Times New Roman" panose="02020603050405020304" pitchFamily="18" charset="0"/>
              </a:rPr>
              <a:t>: A program should be suitable for the purposes for which it was intended. </a:t>
            </a:r>
          </a:p>
          <a:p>
            <a:pPr lvl="1">
              <a:spcBef>
                <a:spcPct val="20000"/>
              </a:spcBef>
              <a:buClr>
                <a:schemeClr val="folHlink"/>
              </a:buClr>
              <a:buSzPct val="70000"/>
              <a:buFont typeface="Wingdings" panose="05000000000000000000" pitchFamily="2" charset="2"/>
              <a:buChar char="n"/>
            </a:pPr>
            <a:r>
              <a:rPr lang="en-US" sz="2000" b="1" i="1">
                <a:solidFill>
                  <a:srgbClr val="002060"/>
                </a:solidFill>
                <a:latin typeface="Times New Roman" panose="02020603050405020304" pitchFamily="18" charset="0"/>
                <a:cs typeface="Times New Roman" panose="02020603050405020304" pitchFamily="18" charset="0"/>
              </a:rPr>
              <a:t>Delight</a:t>
            </a:r>
            <a:r>
              <a:rPr lang="en-US" sz="2000">
                <a:solidFill>
                  <a:srgbClr val="002060"/>
                </a:solidFill>
                <a:latin typeface="Times New Roman" panose="02020603050405020304" pitchFamily="18" charset="0"/>
                <a:cs typeface="Times New Roman" panose="02020603050405020304" pitchFamily="18" charset="0"/>
              </a:rPr>
              <a:t>: The experience of using the program should be pleasurable one.</a:t>
            </a:r>
          </a:p>
          <a:p>
            <a:pPr algn="just">
              <a:spcBef>
                <a:spcPct val="20000"/>
              </a:spcBef>
              <a:buClr>
                <a:schemeClr val="folHlink"/>
              </a:buClr>
              <a:buSzPct val="75000"/>
              <a:buFont typeface="Wingdings" panose="05000000000000000000" pitchFamily="2" charset="2"/>
              <a:buNone/>
            </a:pPr>
            <a:endParaRPr lang="en-US" b="1">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655303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15925" y="487363"/>
            <a:ext cx="6964363" cy="544512"/>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spAutoFit/>
          </a:bodyPr>
          <a:lstStyle/>
          <a:p>
            <a:pPr algn="ctr" eaLnBrk="1" hangingPunct="1"/>
            <a:r>
              <a:rPr lang="en-US" sz="3200" b="1" smtClean="0">
                <a:solidFill>
                  <a:srgbClr val="002060"/>
                </a:solidFill>
              </a:rPr>
              <a:t>2. Analysis  to Design Model Transition</a:t>
            </a: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1229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A0C5D9C-AD73-4E4F-9727-4B03BDD686A8}" type="slidenum">
              <a:rPr lang="en-US" sz="900" smtClean="0">
                <a:solidFill>
                  <a:schemeClr val="accent1"/>
                </a:solidFill>
              </a:rPr>
              <a:pPr/>
              <a:t>7</a:t>
            </a:fld>
            <a:endParaRPr lang="en-US" sz="900" smtClean="0">
              <a:solidFill>
                <a:schemeClr val="accent1"/>
              </a:solidFill>
            </a:endParaRPr>
          </a:p>
        </p:txBody>
      </p:sp>
      <p:sp>
        <p:nvSpPr>
          <p:cNvPr id="125983" name="Rectangle 31"/>
          <p:cNvSpPr>
            <a:spLocks noChangeArrowheads="1"/>
          </p:cNvSpPr>
          <p:nvPr/>
        </p:nvSpPr>
        <p:spPr bwMode="auto">
          <a:xfrm>
            <a:off x="2216150" y="279717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4" name="Rectangle 32"/>
          <p:cNvSpPr>
            <a:spLocks noChangeArrowheads="1"/>
          </p:cNvSpPr>
          <p:nvPr/>
        </p:nvSpPr>
        <p:spPr bwMode="auto">
          <a:xfrm>
            <a:off x="2216150" y="351155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pic>
        <p:nvPicPr>
          <p:cNvPr id="12297"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8"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1400175"/>
            <a:ext cx="6972300" cy="43592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4673526"/>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46113" y="576263"/>
            <a:ext cx="3502025" cy="542925"/>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spAutoFit/>
          </a:bodyPr>
          <a:lstStyle/>
          <a:p>
            <a:pPr algn="ctr" eaLnBrk="1" hangingPunct="1"/>
            <a:r>
              <a:rPr lang="en-US" sz="3200" b="1" smtClean="0">
                <a:solidFill>
                  <a:srgbClr val="002060"/>
                </a:solidFill>
              </a:rPr>
              <a:t>Design and Quality</a:t>
            </a: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14340"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DAD49120-684F-4012-8DA8-9FD10931221A}" type="slidenum">
              <a:rPr lang="en-US" sz="900" smtClean="0">
                <a:solidFill>
                  <a:schemeClr val="accent1"/>
                </a:solidFill>
              </a:rPr>
              <a:pPr/>
              <a:t>8</a:t>
            </a:fld>
            <a:endParaRPr lang="en-US" sz="900" smtClean="0">
              <a:solidFill>
                <a:schemeClr val="accent1"/>
              </a:solidFill>
            </a:endParaRPr>
          </a:p>
        </p:txBody>
      </p:sp>
      <p:sp>
        <p:nvSpPr>
          <p:cNvPr id="125983" name="Rectangle 31"/>
          <p:cNvSpPr>
            <a:spLocks noChangeArrowheads="1"/>
          </p:cNvSpPr>
          <p:nvPr/>
        </p:nvSpPr>
        <p:spPr bwMode="auto">
          <a:xfrm>
            <a:off x="2216150" y="279717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4" name="Rectangle 32"/>
          <p:cNvSpPr>
            <a:spLocks noChangeArrowheads="1"/>
          </p:cNvSpPr>
          <p:nvPr/>
        </p:nvSpPr>
        <p:spPr bwMode="auto">
          <a:xfrm>
            <a:off x="2216150" y="351155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pic>
        <p:nvPicPr>
          <p:cNvPr id="14345"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6" name="Text Box 36"/>
          <p:cNvSpPr txBox="1">
            <a:spLocks noChangeArrowheads="1"/>
          </p:cNvSpPr>
          <p:nvPr/>
        </p:nvSpPr>
        <p:spPr bwMode="auto">
          <a:xfrm>
            <a:off x="1258888" y="1646238"/>
            <a:ext cx="7124700" cy="352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just">
              <a:lnSpc>
                <a:spcPct val="90000"/>
              </a:lnSpc>
              <a:spcBef>
                <a:spcPts val="600"/>
              </a:spcBef>
              <a:buClr>
                <a:schemeClr val="folHlink"/>
              </a:buClr>
              <a:buSzPct val="75000"/>
              <a:buFont typeface="Wingdings" panose="05000000000000000000" pitchFamily="2" charset="2"/>
              <a:buChar char="n"/>
            </a:pPr>
            <a:r>
              <a:rPr lang="en-US">
                <a:solidFill>
                  <a:srgbClr val="002060"/>
                </a:solidFill>
                <a:latin typeface="Times New Roman" panose="02020603050405020304" pitchFamily="18" charset="0"/>
                <a:cs typeface="Times New Roman" panose="02020603050405020304" pitchFamily="18" charset="0"/>
              </a:rPr>
              <a:t> </a:t>
            </a:r>
            <a:r>
              <a:rPr lang="en-US" i="1">
                <a:solidFill>
                  <a:srgbClr val="FF0000"/>
                </a:solidFill>
                <a:latin typeface="Times New Roman" panose="02020603050405020304" pitchFamily="18" charset="0"/>
                <a:cs typeface="Times New Roman" panose="02020603050405020304" pitchFamily="18" charset="0"/>
              </a:rPr>
              <a:t>Design must implement all of the explicit requirements </a:t>
            </a:r>
            <a:r>
              <a:rPr lang="en-US">
                <a:solidFill>
                  <a:srgbClr val="002060"/>
                </a:solidFill>
                <a:latin typeface="Times New Roman" panose="02020603050405020304" pitchFamily="18" charset="0"/>
                <a:cs typeface="Times New Roman" panose="02020603050405020304" pitchFamily="18" charset="0"/>
              </a:rPr>
              <a:t>contained in the analysis model, and it must accommodate all of the implicit requirements desired by the customer.</a:t>
            </a:r>
          </a:p>
          <a:p>
            <a:pPr algn="just">
              <a:lnSpc>
                <a:spcPct val="90000"/>
              </a:lnSpc>
              <a:spcBef>
                <a:spcPts val="300"/>
              </a:spcBef>
              <a:buClr>
                <a:schemeClr val="folHlink"/>
              </a:buClr>
              <a:buSzPct val="75000"/>
              <a:buFont typeface="Wingdings" panose="05000000000000000000" pitchFamily="2" charset="2"/>
              <a:buChar char="n"/>
            </a:pPr>
            <a:r>
              <a:rPr lang="en-US">
                <a:solidFill>
                  <a:srgbClr val="FF0000"/>
                </a:solidFill>
                <a:latin typeface="Times New Roman" panose="02020603050405020304" pitchFamily="18" charset="0"/>
                <a:cs typeface="Times New Roman" panose="02020603050405020304" pitchFamily="18" charset="0"/>
              </a:rPr>
              <a:t> </a:t>
            </a:r>
            <a:r>
              <a:rPr lang="en-US" i="1">
                <a:solidFill>
                  <a:srgbClr val="FF0000"/>
                </a:solidFill>
                <a:latin typeface="Times New Roman" panose="02020603050405020304" pitchFamily="18" charset="0"/>
                <a:cs typeface="Times New Roman" panose="02020603050405020304" pitchFamily="18" charset="0"/>
              </a:rPr>
              <a:t>Design must be a readable, understandable guide </a:t>
            </a:r>
            <a:r>
              <a:rPr lang="en-US">
                <a:solidFill>
                  <a:srgbClr val="002060"/>
                </a:solidFill>
                <a:latin typeface="Times New Roman" panose="02020603050405020304" pitchFamily="18" charset="0"/>
                <a:cs typeface="Times New Roman" panose="02020603050405020304" pitchFamily="18" charset="0"/>
              </a:rPr>
              <a:t>for those who generate code and for those who test and subsequently support the software.</a:t>
            </a:r>
          </a:p>
          <a:p>
            <a:pPr algn="just">
              <a:lnSpc>
                <a:spcPct val="90000"/>
              </a:lnSpc>
              <a:spcBef>
                <a:spcPct val="20000"/>
              </a:spcBef>
              <a:buClr>
                <a:schemeClr val="folHlink"/>
              </a:buClr>
              <a:buSzPct val="75000"/>
              <a:buFont typeface="Wingdings" panose="05000000000000000000" pitchFamily="2" charset="2"/>
              <a:buChar char="n"/>
            </a:pPr>
            <a:r>
              <a:rPr lang="en-US">
                <a:solidFill>
                  <a:srgbClr val="002060"/>
                </a:solidFill>
                <a:latin typeface="Times New Roman" panose="02020603050405020304" pitchFamily="18" charset="0"/>
                <a:cs typeface="Times New Roman" panose="02020603050405020304" pitchFamily="18" charset="0"/>
              </a:rPr>
              <a:t> </a:t>
            </a:r>
            <a:r>
              <a:rPr lang="en-US" i="1">
                <a:solidFill>
                  <a:srgbClr val="FF0000"/>
                </a:solidFill>
                <a:latin typeface="Times New Roman" panose="02020603050405020304" pitchFamily="18" charset="0"/>
                <a:cs typeface="Times New Roman" panose="02020603050405020304" pitchFamily="18" charset="0"/>
              </a:rPr>
              <a:t>Design should provide a complete picture of the software</a:t>
            </a:r>
            <a:r>
              <a:rPr lang="en-US">
                <a:solidFill>
                  <a:srgbClr val="002060"/>
                </a:solidFill>
                <a:latin typeface="Times New Roman" panose="02020603050405020304" pitchFamily="18" charset="0"/>
                <a:cs typeface="Times New Roman" panose="02020603050405020304" pitchFamily="18" charset="0"/>
              </a:rPr>
              <a:t>, addressing the data, functional, and behavioral domains from an implementation perspective.</a:t>
            </a:r>
          </a:p>
        </p:txBody>
      </p:sp>
    </p:spTree>
    <p:extLst>
      <p:ext uri="{BB962C8B-B14F-4D97-AF65-F5344CB8AC3E}">
        <p14:creationId xmlns:p14="http://schemas.microsoft.com/office/powerpoint/2010/main" val="577176442"/>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60338" y="596900"/>
            <a:ext cx="3832225" cy="544513"/>
          </a:xfrm>
          <a:noFill/>
          <a:extLst>
            <a:ext uri="{91240B29-F687-4F45-9708-019B960494DF}">
              <a14:hiddenLine xmlns:a14="http://schemas.microsoft.com/office/drawing/2010/main" w="12700">
                <a:solidFill>
                  <a:schemeClr val="tx1"/>
                </a:solidFill>
                <a:miter lim="800000"/>
                <a:headEnd/>
                <a:tailEnd/>
              </a14:hiddenLine>
            </a:ext>
          </a:extLst>
        </p:spPr>
        <p:txBody>
          <a:bodyPr wrap="none" lIns="63500" tIns="25400" rIns="63500" bIns="25400">
            <a:spAutoFit/>
          </a:bodyPr>
          <a:lstStyle/>
          <a:p>
            <a:pPr algn="ctr" eaLnBrk="1" hangingPunct="1"/>
            <a:r>
              <a:rPr lang="en-US" sz="3200" b="1" smtClean="0">
                <a:solidFill>
                  <a:srgbClr val="002060"/>
                </a:solidFill>
              </a:rPr>
              <a:t>3. Quality Guidelines</a:t>
            </a:r>
          </a:p>
        </p:txBody>
      </p:sp>
      <p:sp>
        <p:nvSpPr>
          <p:cNvPr id="3" name="Footer Placeholder 2"/>
          <p:cNvSpPr>
            <a:spLocks noGrp="1"/>
          </p:cNvSpPr>
          <p:nvPr>
            <p:ph type="ftr" sz="quarter" idx="11"/>
          </p:nvPr>
        </p:nvSpPr>
        <p:spPr/>
        <p:txBody>
          <a:bodyPr/>
          <a:lstStyle/>
          <a:p>
            <a:pPr>
              <a:defRPr/>
            </a:pPr>
            <a:r>
              <a:rPr lang="en-US" dirty="0"/>
              <a:t>Dept. of CSE, SOE, Presidency University</a:t>
            </a:r>
          </a:p>
        </p:txBody>
      </p:sp>
      <p:sp>
        <p:nvSpPr>
          <p:cNvPr id="1638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019532D9-071C-47FA-8E80-3CAD866B6814}" type="slidenum">
              <a:rPr lang="en-US" sz="900" smtClean="0">
                <a:solidFill>
                  <a:schemeClr val="accent1"/>
                </a:solidFill>
              </a:rPr>
              <a:pPr/>
              <a:t>9</a:t>
            </a:fld>
            <a:endParaRPr lang="en-US" sz="900" smtClean="0">
              <a:solidFill>
                <a:schemeClr val="accent1"/>
              </a:solidFill>
            </a:endParaRPr>
          </a:p>
        </p:txBody>
      </p:sp>
      <p:sp>
        <p:nvSpPr>
          <p:cNvPr id="125983" name="Rectangle 31"/>
          <p:cNvSpPr>
            <a:spLocks noChangeArrowheads="1"/>
          </p:cNvSpPr>
          <p:nvPr/>
        </p:nvSpPr>
        <p:spPr bwMode="auto">
          <a:xfrm>
            <a:off x="2216150" y="279717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4" name="Rectangle 32"/>
          <p:cNvSpPr>
            <a:spLocks noChangeArrowheads="1"/>
          </p:cNvSpPr>
          <p:nvPr/>
        </p:nvSpPr>
        <p:spPr bwMode="auto">
          <a:xfrm>
            <a:off x="2216150" y="351155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5" name="Rectangle 33"/>
          <p:cNvSpPr>
            <a:spLocks noChangeArrowheads="1"/>
          </p:cNvSpPr>
          <p:nvPr/>
        </p:nvSpPr>
        <p:spPr bwMode="auto">
          <a:xfrm>
            <a:off x="2216150" y="4225925"/>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sp>
        <p:nvSpPr>
          <p:cNvPr id="125986" name="Rectangle 34"/>
          <p:cNvSpPr>
            <a:spLocks noChangeArrowheads="1"/>
          </p:cNvSpPr>
          <p:nvPr/>
        </p:nvSpPr>
        <p:spPr bwMode="auto">
          <a:xfrm>
            <a:off x="2216150" y="4940300"/>
            <a:ext cx="180975" cy="782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7" tIns="44450" rIns="90487" bIns="44450">
            <a:spAutoFit/>
          </a:bodyPr>
          <a:lstStyle/>
          <a:p>
            <a:pPr>
              <a:defRPr/>
            </a:pPr>
            <a:endParaRPr lang="en-US" b="1">
              <a:effectLst>
                <a:outerShdw blurRad="38100" dist="38100" dir="2700000" algn="tl">
                  <a:srgbClr val="FFFFFF"/>
                </a:outerShdw>
              </a:effectLst>
              <a:latin typeface="Palatino" pitchFamily="-128" charset="0"/>
            </a:endParaRPr>
          </a:p>
          <a:p>
            <a:pPr>
              <a:lnSpc>
                <a:spcPct val="90000"/>
              </a:lnSpc>
              <a:defRPr/>
            </a:pPr>
            <a:endParaRPr lang="en-US" b="1">
              <a:effectLst>
                <a:outerShdw blurRad="38100" dist="38100" dir="2700000" algn="tl">
                  <a:srgbClr val="FFFFFF"/>
                </a:outerShdw>
              </a:effectLst>
              <a:latin typeface="Palatino" pitchFamily="-128" charset="0"/>
            </a:endParaRPr>
          </a:p>
        </p:txBody>
      </p:sp>
      <p:pic>
        <p:nvPicPr>
          <p:cNvPr id="16393" name="Picture 9"/>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4" name="Text Box 36"/>
          <p:cNvSpPr txBox="1">
            <a:spLocks noChangeArrowheads="1"/>
          </p:cNvSpPr>
          <p:nvPr/>
        </p:nvSpPr>
        <p:spPr bwMode="auto">
          <a:xfrm>
            <a:off x="1066800" y="1514475"/>
            <a:ext cx="7124700" cy="3932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just">
              <a:lnSpc>
                <a:spcPct val="90000"/>
              </a:lnSpc>
              <a:spcBef>
                <a:spcPts val="600"/>
              </a:spcBef>
              <a:buClr>
                <a:schemeClr val="folHlink"/>
              </a:buClr>
              <a:buSzPct val="75000"/>
              <a:buFont typeface="Wingdings" panose="05000000000000000000" pitchFamily="2" charset="2"/>
              <a:buChar char="n"/>
            </a:pPr>
            <a:r>
              <a:rPr lang="en-US" sz="2000">
                <a:solidFill>
                  <a:schemeClr val="folHlink"/>
                </a:solidFill>
                <a:latin typeface="Helvetica" panose="020B0604020202020204" pitchFamily="34" charset="0"/>
              </a:rPr>
              <a:t> </a:t>
            </a:r>
            <a:r>
              <a:rPr lang="en-US" sz="2000" i="1">
                <a:solidFill>
                  <a:schemeClr val="folHlink"/>
                </a:solidFill>
                <a:latin typeface="Times New Roman" panose="02020603050405020304" pitchFamily="18" charset="0"/>
                <a:cs typeface="Times New Roman" panose="02020603050405020304" pitchFamily="18" charset="0"/>
              </a:rPr>
              <a:t> </a:t>
            </a:r>
            <a:r>
              <a:rPr lang="en-US" sz="2000" i="1">
                <a:solidFill>
                  <a:srgbClr val="FF0000"/>
                </a:solidFill>
                <a:latin typeface="Times New Roman" panose="02020603050405020304" pitchFamily="18" charset="0"/>
                <a:cs typeface="Times New Roman" panose="02020603050405020304" pitchFamily="18" charset="0"/>
              </a:rPr>
              <a:t>A design should exhibit an architecture </a:t>
            </a:r>
            <a:r>
              <a:rPr lang="en-US" sz="2000">
                <a:solidFill>
                  <a:srgbClr val="002060"/>
                </a:solidFill>
                <a:latin typeface="Times New Roman" panose="02020603050405020304" pitchFamily="18" charset="0"/>
                <a:cs typeface="Times New Roman" panose="02020603050405020304" pitchFamily="18" charset="0"/>
              </a:rPr>
              <a:t>that (1) has been created using recognizable architectural styles or patterns, (2) is composed of components that exhibit good design characteristics and (3) can be implemented in an evolutionary fashion</a:t>
            </a:r>
          </a:p>
          <a:p>
            <a:pPr lvl="1" algn="just">
              <a:lnSpc>
                <a:spcPct val="90000"/>
              </a:lnSpc>
              <a:spcBef>
                <a:spcPts val="600"/>
              </a:spcBef>
              <a:buClr>
                <a:schemeClr val="folHlink"/>
              </a:buClr>
              <a:buSzPct val="70000"/>
              <a:buFont typeface="Wingdings" panose="05000000000000000000" pitchFamily="2" charset="2"/>
              <a:buChar char="n"/>
            </a:pPr>
            <a:r>
              <a:rPr lang="en-US" sz="2000">
                <a:latin typeface="Helvetica" panose="020B0604020202020204" pitchFamily="34" charset="0"/>
              </a:rPr>
              <a:t> </a:t>
            </a:r>
            <a:r>
              <a:rPr lang="en-US" sz="2000">
                <a:solidFill>
                  <a:srgbClr val="002060"/>
                </a:solidFill>
                <a:latin typeface="Times New Roman" panose="02020603050405020304" pitchFamily="18" charset="0"/>
              </a:rPr>
              <a:t>For smaller systems, design can sometimes be developed linearly.</a:t>
            </a:r>
          </a:p>
          <a:p>
            <a:pPr algn="just">
              <a:lnSpc>
                <a:spcPct val="90000"/>
              </a:lnSpc>
              <a:spcBef>
                <a:spcPts val="300"/>
              </a:spcBef>
              <a:buClr>
                <a:schemeClr val="folHlink"/>
              </a:buClr>
              <a:buSzPct val="75000"/>
              <a:buFont typeface="Wingdings" panose="05000000000000000000" pitchFamily="2" charset="2"/>
              <a:buChar char="n"/>
            </a:pPr>
            <a:r>
              <a:rPr lang="en-US" sz="2000">
                <a:solidFill>
                  <a:schemeClr val="folHlink"/>
                </a:solidFill>
                <a:latin typeface="Helvetica" panose="020B0604020202020204" pitchFamily="34" charset="0"/>
              </a:rPr>
              <a:t> </a:t>
            </a:r>
            <a:r>
              <a:rPr lang="en-US" sz="2000" i="1">
                <a:solidFill>
                  <a:srgbClr val="FF0000"/>
                </a:solidFill>
                <a:latin typeface="Times New Roman" panose="02020603050405020304" pitchFamily="18" charset="0"/>
              </a:rPr>
              <a:t>A design should be modular</a:t>
            </a:r>
            <a:r>
              <a:rPr lang="en-US" sz="2000">
                <a:solidFill>
                  <a:srgbClr val="FF0000"/>
                </a:solidFill>
                <a:latin typeface="Helvetica" panose="020B0604020202020204" pitchFamily="34" charset="0"/>
              </a:rPr>
              <a:t>; </a:t>
            </a:r>
            <a:r>
              <a:rPr lang="en-US" sz="2000">
                <a:solidFill>
                  <a:srgbClr val="002060"/>
                </a:solidFill>
                <a:latin typeface="Times New Roman" panose="02020603050405020304" pitchFamily="18" charset="0"/>
              </a:rPr>
              <a:t>that is, the software should be logically partitioned into elements or subsystems</a:t>
            </a:r>
          </a:p>
          <a:p>
            <a:pPr algn="just">
              <a:lnSpc>
                <a:spcPct val="90000"/>
              </a:lnSpc>
              <a:spcBef>
                <a:spcPct val="20000"/>
              </a:spcBef>
              <a:buClr>
                <a:schemeClr val="folHlink"/>
              </a:buClr>
              <a:buSzPct val="75000"/>
              <a:buFont typeface="Wingdings" panose="05000000000000000000" pitchFamily="2" charset="2"/>
              <a:buChar char="n"/>
            </a:pPr>
            <a:r>
              <a:rPr lang="en-US" sz="2000">
                <a:solidFill>
                  <a:schemeClr val="folHlink"/>
                </a:solidFill>
                <a:latin typeface="Helvetica" panose="020B0604020202020204" pitchFamily="34" charset="0"/>
              </a:rPr>
              <a:t> </a:t>
            </a:r>
            <a:r>
              <a:rPr lang="en-US" sz="2000" i="1">
                <a:solidFill>
                  <a:srgbClr val="FF0000"/>
                </a:solidFill>
                <a:latin typeface="Times New Roman" panose="02020603050405020304" pitchFamily="18" charset="0"/>
              </a:rPr>
              <a:t>A design should contain distinct representations </a:t>
            </a:r>
            <a:r>
              <a:rPr lang="en-US" sz="2000">
                <a:solidFill>
                  <a:srgbClr val="002060"/>
                </a:solidFill>
                <a:latin typeface="Times New Roman" panose="02020603050405020304" pitchFamily="18" charset="0"/>
              </a:rPr>
              <a:t>of data, architecture, interfaces, and components.</a:t>
            </a:r>
          </a:p>
          <a:p>
            <a:pPr algn="just">
              <a:lnSpc>
                <a:spcPct val="90000"/>
              </a:lnSpc>
              <a:spcBef>
                <a:spcPct val="20000"/>
              </a:spcBef>
              <a:buClr>
                <a:schemeClr val="folHlink"/>
              </a:buClr>
              <a:buSzPct val="75000"/>
              <a:buFont typeface="Wingdings" panose="05000000000000000000" pitchFamily="2" charset="2"/>
              <a:buChar char="n"/>
            </a:pPr>
            <a:r>
              <a:rPr lang="en-US" sz="2000">
                <a:solidFill>
                  <a:schemeClr val="folHlink"/>
                </a:solidFill>
                <a:latin typeface="Helvetica" panose="020B0604020202020204" pitchFamily="34" charset="0"/>
              </a:rPr>
              <a:t> </a:t>
            </a:r>
            <a:r>
              <a:rPr lang="en-US" sz="2000" i="1">
                <a:solidFill>
                  <a:srgbClr val="FF0000"/>
                </a:solidFill>
                <a:latin typeface="Times New Roman" panose="02020603050405020304" pitchFamily="18" charset="0"/>
              </a:rPr>
              <a:t>A design should lead to data structures that are appropriate</a:t>
            </a:r>
            <a:r>
              <a:rPr lang="en-US" sz="2000">
                <a:solidFill>
                  <a:srgbClr val="FF0000"/>
                </a:solidFill>
                <a:latin typeface="Helvetica" panose="020B0604020202020204" pitchFamily="34" charset="0"/>
              </a:rPr>
              <a:t> </a:t>
            </a:r>
            <a:r>
              <a:rPr lang="en-US" sz="2000">
                <a:solidFill>
                  <a:srgbClr val="002060"/>
                </a:solidFill>
                <a:latin typeface="Times New Roman" panose="02020603050405020304" pitchFamily="18" charset="0"/>
              </a:rPr>
              <a:t>for the classes to be implemented and are drawn from recognizable data patterns.</a:t>
            </a:r>
          </a:p>
        </p:txBody>
      </p:sp>
    </p:spTree>
    <p:extLst>
      <p:ext uri="{BB962C8B-B14F-4D97-AF65-F5344CB8AC3E}">
        <p14:creationId xmlns:p14="http://schemas.microsoft.com/office/powerpoint/2010/main" val="3480474604"/>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Theme1">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8B5AD61E-EFE3-46CD-BB09-B9CB8FD715DA}" vid="{2146E19F-BDE7-4735-A695-7EF2D4734C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200D99626505468815249BBCE5CBE2" ma:contentTypeVersion="10" ma:contentTypeDescription="Create a new document." ma:contentTypeScope="" ma:versionID="530fa68265af1afd78c5f75de43d89ec">
  <xsd:schema xmlns:xsd="http://www.w3.org/2001/XMLSchema" xmlns:xs="http://www.w3.org/2001/XMLSchema" xmlns:p="http://schemas.microsoft.com/office/2006/metadata/properties" xmlns:ns2="b9ddce48-4927-49d3-9c8d-0a4b2e223357" xmlns:ns3="97366e1e-3f04-441e-b6c8-11d4a868ca9a" targetNamespace="http://schemas.microsoft.com/office/2006/metadata/properties" ma:root="true" ma:fieldsID="093de6fd644dc5749ef4e25b998f45ad" ns2:_="" ns3:_="">
    <xsd:import namespace="b9ddce48-4927-49d3-9c8d-0a4b2e223357"/>
    <xsd:import namespace="97366e1e-3f04-441e-b6c8-11d4a868ca9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9ddce48-4927-49d3-9c8d-0a4b2e2233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7366e1e-3f04-441e-b6c8-11d4a868ca9a"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5F5C171-64EA-4AFD-9468-E313C1533BAE}"/>
</file>

<file path=customXml/itemProps2.xml><?xml version="1.0" encoding="utf-8"?>
<ds:datastoreItem xmlns:ds="http://schemas.openxmlformats.org/officeDocument/2006/customXml" ds:itemID="{5D8EC5C1-1C69-4E76-85B1-11031A82539B}"/>
</file>

<file path=customXml/itemProps3.xml><?xml version="1.0" encoding="utf-8"?>
<ds:datastoreItem xmlns:ds="http://schemas.openxmlformats.org/officeDocument/2006/customXml" ds:itemID="{95C100D4-9094-496D-AE96-9542F8B49D73}"/>
</file>

<file path=docProps/app.xml><?xml version="1.0" encoding="utf-8"?>
<Properties xmlns="http://schemas.openxmlformats.org/officeDocument/2006/extended-properties" xmlns:vt="http://schemas.openxmlformats.org/officeDocument/2006/docPropsVTypes">
  <Template>Theme1</Template>
  <TotalTime>1613</TotalTime>
  <Words>2722</Words>
  <Application>Microsoft Office PowerPoint</Application>
  <PresentationFormat>On-screen Show (4:3)</PresentationFormat>
  <Paragraphs>348</Paragraphs>
  <Slides>41</Slides>
  <Notes>32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41</vt:i4>
      </vt:variant>
    </vt:vector>
  </HeadingPairs>
  <TitlesOfParts>
    <vt:vector size="53" baseType="lpstr">
      <vt:lpstr>ＭＳ Ｐゴシック</vt:lpstr>
      <vt:lpstr>Algerian</vt:lpstr>
      <vt:lpstr>Arial</vt:lpstr>
      <vt:lpstr>Calibri</vt:lpstr>
      <vt:lpstr>Cambria</vt:lpstr>
      <vt:lpstr>Helvetica</vt:lpstr>
      <vt:lpstr>Palatino</vt:lpstr>
      <vt:lpstr>Times</vt:lpstr>
      <vt:lpstr>Times New Roman</vt:lpstr>
      <vt:lpstr>Wingdings</vt:lpstr>
      <vt:lpstr>Wingdings 3</vt:lpstr>
      <vt:lpstr>Theme1</vt:lpstr>
      <vt:lpstr>SOFTWARE ENGINEERING AND PROJECT MANAGEMENT  (CSE 227)</vt:lpstr>
      <vt:lpstr>CHAPTER 6 &amp; 7 DESIGN CONCEPTS &amp; architectural design</vt:lpstr>
      <vt:lpstr>Module 2: Software Requirements and Design (9 hrs.) – Comprehension level</vt:lpstr>
      <vt:lpstr>Chapter 6 – Design Concepts</vt:lpstr>
      <vt:lpstr>Chapter 7 – Architectural Design</vt:lpstr>
      <vt:lpstr>1. What is Design</vt:lpstr>
      <vt:lpstr>2. Analysis  to Design Model Transition</vt:lpstr>
      <vt:lpstr>Design and Quality</vt:lpstr>
      <vt:lpstr>3. Quality Guidelines</vt:lpstr>
      <vt:lpstr>Quality Guidelines</vt:lpstr>
      <vt:lpstr>4. Design Principles</vt:lpstr>
      <vt:lpstr>5. Fundamental Concepts</vt:lpstr>
      <vt:lpstr>5.1 Data Abstraction</vt:lpstr>
      <vt:lpstr>Procedural Abstraction</vt:lpstr>
      <vt:lpstr>5.2 Software Architecture</vt:lpstr>
      <vt:lpstr>5.3 Separation of Concerns</vt:lpstr>
      <vt:lpstr>5.4 Modularity</vt:lpstr>
      <vt:lpstr>Modularity Trade-Offs</vt:lpstr>
      <vt:lpstr>5.5 Functional Independence</vt:lpstr>
      <vt:lpstr>5.6 OO Design Concepts</vt:lpstr>
      <vt:lpstr>Design Classes</vt:lpstr>
      <vt:lpstr>5.7 The Design Model</vt:lpstr>
      <vt:lpstr>Design Model Elements</vt:lpstr>
      <vt:lpstr>Architectural Design</vt:lpstr>
      <vt:lpstr>Architectural Design 1.1 Software Architecture</vt:lpstr>
      <vt:lpstr>1.3 Architectural Styles</vt:lpstr>
      <vt:lpstr>Types of Architectural Styles</vt:lpstr>
      <vt:lpstr>Data-Centered Architectures</vt:lpstr>
      <vt:lpstr>PowerPoint Presentation</vt:lpstr>
      <vt:lpstr>Data Flow Architectures</vt:lpstr>
      <vt:lpstr>PowerPoint Presentation</vt:lpstr>
      <vt:lpstr>Call and Return Architectures</vt:lpstr>
      <vt:lpstr>PowerPoint Presentation</vt:lpstr>
      <vt:lpstr>Layered Architectures</vt:lpstr>
      <vt:lpstr>PowerPoint Presentation</vt:lpstr>
      <vt:lpstr>4. Architectural Patterns</vt:lpstr>
      <vt:lpstr>Architectural Patterns</vt:lpstr>
      <vt:lpstr>5. Partitioning the Architecture</vt:lpstr>
      <vt:lpstr>Horizontal Partitioning</vt:lpstr>
      <vt:lpstr>Vertical Partitioning</vt:lpstr>
      <vt:lpstr>Why Data Partitioning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S Pravinth Raja-Asst. Prof-CSE</cp:lastModifiedBy>
  <cp:revision>109</cp:revision>
  <dcterms:created xsi:type="dcterms:W3CDTF">2016-07-09T03:52:32Z</dcterms:created>
  <dcterms:modified xsi:type="dcterms:W3CDTF">2021-09-21T04:04:58Z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0x010100E7200D99626505468815249BBCE5CBE2</vt:lpwstr>
  </property>
</Properties>
</file>