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8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05F5E8C-B044-43C6-B2F5-81446AEDAE8E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6D8FC8E6-5ED4-4BB0-BF37-760C024FE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08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0348A0-25F4-4937-B512-9D8E5562E3D8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34478281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51D49-E2FD-4731-A7B2-93A25B9BB822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35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1743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000E951-B9DC-4806-9721-19AB84C1226B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7851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16CDDB-ACED-4091-BA59-6FC4A232BED5}" type="slidenum">
              <a:rPr lang="en-US" sz="1200" smtClean="0"/>
              <a:pPr/>
              <a:t>14</a:t>
            </a:fld>
            <a:endParaRPr lang="en-US" sz="1200" smtClean="0"/>
          </a:p>
        </p:txBody>
      </p:sp>
      <p:sp>
        <p:nvSpPr>
          <p:cNvPr id="276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57710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9AAEA4-5693-4610-9D29-6B77B0C54D86}" type="slidenum">
              <a:rPr lang="en-US" sz="1200" smtClean="0"/>
              <a:pPr/>
              <a:t>15</a:t>
            </a:fld>
            <a:endParaRPr lang="en-US" sz="1200" smtClean="0"/>
          </a:p>
        </p:txBody>
      </p:sp>
      <p:sp>
        <p:nvSpPr>
          <p:cNvPr id="296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38734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8F8453-D29A-46A4-82AD-7A4B0E408DF7}" type="slidenum">
              <a:rPr lang="en-US" sz="1200" smtClean="0"/>
              <a:pPr/>
              <a:t>16</a:t>
            </a:fld>
            <a:endParaRPr lang="en-US" sz="1200" smtClean="0"/>
          </a:p>
        </p:txBody>
      </p:sp>
      <p:sp>
        <p:nvSpPr>
          <p:cNvPr id="317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8609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8D935CB-D39F-41F9-AD2A-5605DADC4D0B}" type="slidenum">
              <a:rPr lang="en-US" sz="1200" smtClean="0"/>
              <a:pPr/>
              <a:t>17</a:t>
            </a:fld>
            <a:endParaRPr lang="en-US" sz="1200" smtClean="0"/>
          </a:p>
        </p:txBody>
      </p:sp>
      <p:sp>
        <p:nvSpPr>
          <p:cNvPr id="337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51881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A11E2A-63FB-4F74-B3E3-ABF3C81BE7FA}" type="slidenum">
              <a:rPr lang="en-US" sz="1200" smtClean="0"/>
              <a:pPr/>
              <a:t>18</a:t>
            </a:fld>
            <a:endParaRPr lang="en-US" sz="1200" smtClean="0"/>
          </a:p>
        </p:txBody>
      </p:sp>
      <p:sp>
        <p:nvSpPr>
          <p:cNvPr id="3584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431597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D4B35B-95C2-40A0-A7B1-86B102BB1DF6}" type="slidenum">
              <a:rPr lang="en-US" sz="1200" smtClean="0"/>
              <a:pPr/>
              <a:t>19</a:t>
            </a:fld>
            <a:endParaRPr lang="en-US" sz="1200" smtClean="0"/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60504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896792-71D1-470A-BBB4-7403E9669967}" type="slidenum">
              <a:rPr lang="en-US" sz="1200" smtClean="0"/>
              <a:pPr/>
              <a:t>20</a:t>
            </a:fld>
            <a:endParaRPr lang="en-US" sz="1200" smtClean="0"/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674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28C5FFC-C344-4C77-935F-4DD502544C7C}" type="slidenum">
              <a:rPr lang="en-US" sz="1200" smtClean="0"/>
              <a:pPr/>
              <a:t>21</a:t>
            </a:fld>
            <a:endParaRPr lang="en-US" sz="1200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509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B60591-8D7C-4EBB-B504-D6C07A2D01EE}" type="slidenum">
              <a:rPr lang="en-US" sz="1200" smtClean="0"/>
              <a:pPr/>
              <a:t>3</a:t>
            </a:fld>
            <a:endParaRPr lang="en-US" sz="1200" smtClean="0"/>
          </a:p>
        </p:txBody>
      </p:sp>
    </p:spTree>
    <p:extLst>
      <p:ext uri="{BB962C8B-B14F-4D97-AF65-F5344CB8AC3E}">
        <p14:creationId xmlns:p14="http://schemas.microsoft.com/office/powerpoint/2010/main" val="32867767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1CF0AD3-CD4D-44EF-AB89-EA0F79FCD989}" type="slidenum">
              <a:rPr lang="en-US" sz="1200" smtClean="0"/>
              <a:pPr/>
              <a:t>22</a:t>
            </a:fld>
            <a:endParaRPr lang="en-US" sz="1200" smtClean="0"/>
          </a:p>
        </p:txBody>
      </p:sp>
      <p:sp>
        <p:nvSpPr>
          <p:cNvPr id="4403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62855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1EE2F7-672B-4ACD-9F02-27A8B6990D76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237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695CDE9-F60E-4EA1-A6BA-46215A264155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1126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56190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1955AA7-325C-49CE-B1E5-62B76B9F0FC0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1331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36369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368987B-EF19-4816-AF3B-BB256797725D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3331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F9FA1DD-1C98-44F4-AD81-FF4D17EA720C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1741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7898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A761C6-1D56-44E3-BEEB-E9369209809F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194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37986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FCEBA8-DCDB-4C16-92B9-0BEF0ED39C6A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15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3433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6237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85013" y="6381752"/>
            <a:ext cx="2057400" cy="365125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mbria" panose="02040503050406030204" pitchFamily="18" charset="0"/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7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3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2875"/>
            <a:ext cx="7886700" cy="8323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06287"/>
            <a:ext cx="7886700" cy="38796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>
          <a:xfrm>
            <a:off x="7061200" y="6429377"/>
            <a:ext cx="2057400" cy="365125"/>
          </a:xfrm>
        </p:spPr>
        <p:txBody>
          <a:bodyPr/>
          <a:lstStyle>
            <a:lvl1pPr>
              <a:defRPr sz="1050" b="1">
                <a:solidFill>
                  <a:schemeClr val="bg1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0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730025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727317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7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0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9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>
            <a:extLst/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4">
            <a:extLst/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/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7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>
            <a:extLst/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485F59C9-6D13-4897-9013-6BC095605F96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/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/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</a:defRPr>
            </a:lvl1pPr>
          </a:lstStyle>
          <a:p>
            <a:fld id="{13ABD382-F0A5-4293-B13F-B6F89B84FFAB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7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8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rgbClr val="203864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Cambria" panose="020405030504060302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6838" y="608013"/>
            <a:ext cx="9220200" cy="207645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4400" b="1" smtClean="0"/>
              <a:t>SOFTWARE ENGINEERING AND PROJECT MANAGEMENT </a:t>
            </a:r>
            <a:br>
              <a:rPr lang="en-US" altLang="en-US" sz="4400" b="1" smtClean="0"/>
            </a:br>
            <a:r>
              <a:rPr lang="en-US" altLang="en-US" sz="4400" b="1" smtClean="0"/>
              <a:t>(CSE 227)</a:t>
            </a:r>
          </a:p>
        </p:txBody>
      </p:sp>
      <p:sp>
        <p:nvSpPr>
          <p:cNvPr id="7171" name="Subtitle 2"/>
          <p:cNvSpPr>
            <a:spLocks noGrp="1"/>
          </p:cNvSpPr>
          <p:nvPr>
            <p:ph type="subTitle" idx="1"/>
          </p:nvPr>
        </p:nvSpPr>
        <p:spPr>
          <a:xfrm>
            <a:off x="1087438" y="2622550"/>
            <a:ext cx="7239000" cy="2549525"/>
          </a:xfrm>
        </p:spPr>
        <p:txBody>
          <a:bodyPr/>
          <a:lstStyle/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  <a:p>
            <a:pPr>
              <a:buFont typeface="Wingdings 3" panose="05040102010807070707" pitchFamily="18" charset="2"/>
              <a:buNone/>
            </a:pPr>
            <a:endParaRPr lang="en-US" altLang="en-US" dirty="0" smtClean="0"/>
          </a:p>
        </p:txBody>
      </p:sp>
      <p:pic>
        <p:nvPicPr>
          <p:cNvPr id="717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Subtitle 2"/>
          <p:cNvSpPr txBox="1">
            <a:spLocks/>
          </p:cNvSpPr>
          <p:nvPr/>
        </p:nvSpPr>
        <p:spPr bwMode="auto">
          <a:xfrm>
            <a:off x="1371600" y="3897312"/>
            <a:ext cx="7239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Engineering, 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287368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523875"/>
            <a:ext cx="6418262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2.3 Make the Interface Consistent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49EE9E4-08B6-46FB-9E51-2A454B1C6900}" type="slidenum">
              <a:rPr lang="en-US" sz="900" smtClean="0">
                <a:solidFill>
                  <a:schemeClr val="accent1"/>
                </a:solidFill>
              </a:rPr>
              <a:pPr/>
              <a:t>10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1843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219200" y="2024063"/>
            <a:ext cx="7162800" cy="262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Allow the user to put the current task into a meaningful context.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consistency across a family of applications.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If past interactive models have created user expectations, do not make changes unless there is a compelling reason to do so. 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8841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" y="447675"/>
            <a:ext cx="6072188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3. User Interface Design Models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4857BD-C7EC-4C3C-AC79-2F2BDBF83F8D}" type="slidenum">
              <a:rPr lang="en-US" sz="900" smtClean="0">
                <a:solidFill>
                  <a:schemeClr val="accent1"/>
                </a:solidFill>
              </a:rPr>
              <a:pPr/>
              <a:t>11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2048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Rectangle 4"/>
          <p:cNvSpPr txBox="1">
            <a:spLocks noChangeArrowheads="1"/>
          </p:cNvSpPr>
          <p:nvPr/>
        </p:nvSpPr>
        <p:spPr bwMode="auto">
          <a:xfrm>
            <a:off x="1295400" y="1716088"/>
            <a:ext cx="6611938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model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a profile of all end users of the system created by Software Designer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model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a design realization of the user model created by Software Designer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Mental model (system perception)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the end user’s mental image of what the interface is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None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 cater to Novice, Intermediate and high-knowledge users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model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the interface “look and feel” coupled with supporting information that describe interface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419301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7850"/>
            <a:ext cx="5835650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User Interface Design Process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6C30741-EF0D-4018-A270-BC4D25C5EDB3}" type="slidenum">
              <a:rPr lang="en-US" sz="900" smtClean="0">
                <a:solidFill>
                  <a:schemeClr val="accent1"/>
                </a:solidFill>
              </a:rPr>
              <a:pPr/>
              <a:t>12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2253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Fig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286000"/>
            <a:ext cx="7010400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535" name="Straight Arrow Connector 4"/>
          <p:cNvCxnSpPr>
            <a:cxnSpLocks noChangeShapeType="1"/>
          </p:cNvCxnSpPr>
          <p:nvPr/>
        </p:nvCxnSpPr>
        <p:spPr bwMode="auto">
          <a:xfrm flipH="1">
            <a:off x="2971800" y="5105400"/>
            <a:ext cx="609600" cy="609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36" name="TextBox 5"/>
          <p:cNvSpPr txBox="1">
            <a:spLocks noChangeArrowheads="1"/>
          </p:cNvSpPr>
          <p:nvPr/>
        </p:nvSpPr>
        <p:spPr bwMode="auto">
          <a:xfrm>
            <a:off x="2209800" y="5638800"/>
            <a:ext cx="19669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12151826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9575" y="584200"/>
            <a:ext cx="5378450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4. WebApp Interface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76F3BE2-D54E-49E9-A69D-3ABCD4339C05}" type="slidenum">
              <a:rPr lang="en-US" sz="900" smtClean="0">
                <a:solidFill>
                  <a:schemeClr val="accent1"/>
                </a:solidFill>
              </a:rPr>
              <a:pPr/>
              <a:t>13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2458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1219200" y="17526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am I?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should: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an indication of the WebApp that has been accessed </a:t>
            </a:r>
          </a:p>
          <a:p>
            <a:pPr lvl="1" algn="just">
              <a:lnSpc>
                <a:spcPct val="90000"/>
              </a:lnSpc>
              <a:spcBef>
                <a:spcPts val="6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 the user of her location in the content hierarchy.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can I do now?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should always help the user understand his current options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functions are available?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links are live?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content is relevant?</a:t>
            </a:r>
          </a:p>
          <a:p>
            <a:pPr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have I been, where am I going?</a:t>
            </a: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must facilitate navigation. </a:t>
            </a:r>
          </a:p>
          <a:p>
            <a:pPr lvl="1" algn="just">
              <a:lnSpc>
                <a:spcPct val="90000"/>
              </a:lnSpc>
              <a:spcBef>
                <a:spcPts val="3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“map” (implemented in a way that is easy to understand) of where the user has been and what paths may be taken to move elsewhere within the WebApp.</a:t>
            </a:r>
          </a:p>
        </p:txBody>
      </p:sp>
    </p:spTree>
    <p:extLst>
      <p:ext uri="{BB962C8B-B14F-4D97-AF65-F5344CB8AC3E}">
        <p14:creationId xmlns:p14="http://schemas.microsoft.com/office/powerpoint/2010/main" val="3651169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4200"/>
            <a:ext cx="5502275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Effective WebApp Interfaces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92A559-1667-46A6-9E2B-051BCBC8A21C}" type="slidenum">
              <a:rPr lang="en-US" sz="900" smtClean="0">
                <a:solidFill>
                  <a:schemeClr val="accent1"/>
                </a:solidFill>
              </a:rPr>
              <a:pPr/>
              <a:t>14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2662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Rectangle 3"/>
          <p:cNvSpPr txBox="1">
            <a:spLocks noChangeArrowheads="1"/>
          </p:cNvSpPr>
          <p:nvPr/>
        </p:nvSpPr>
        <p:spPr bwMode="auto">
          <a:xfrm>
            <a:off x="1143000" y="1833563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Bruce Tognozzi [TOG01] suggests…</a:t>
            </a:r>
          </a:p>
          <a:p>
            <a:pPr lvl="1" algn="just">
              <a:spcBef>
                <a:spcPts val="9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interfaces are visually apparent and forgiving, </a:t>
            </a:r>
            <a:r>
              <a:rPr lang="en-US" sz="2000">
                <a:solidFill>
                  <a:srgbClr val="002060"/>
                </a:solidFill>
                <a:latin typeface="Helvetica" panose="020B0604020202020204" pitchFamily="34" charset="0"/>
              </a:rPr>
              <a:t>instilling in their users a sense of control. Users quickly see the breadth of their options, grasp how to achieve their goals, and do their work.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Effective interfaces do not concern the user with the inner workings of the system</a:t>
            </a:r>
            <a:r>
              <a:rPr lang="en-US" sz="2000">
                <a:solidFill>
                  <a:srgbClr val="002060"/>
                </a:solidFill>
                <a:latin typeface="Helvetica" panose="020B0604020202020204" pitchFamily="34" charset="0"/>
              </a:rPr>
              <a:t>. Work is carefully and continuously saved, with full option for the user to undo any activity at any time.</a:t>
            </a:r>
          </a:p>
          <a:p>
            <a:pPr lvl="1" algn="just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sz="2000" i="1">
                <a:solidFill>
                  <a:srgbClr val="FF0000"/>
                </a:solidFill>
                <a:latin typeface="Times New Roman" panose="02020603050405020304" pitchFamily="18" charset="0"/>
              </a:rPr>
              <a:t>Effective applications and services perform a maximum of work, </a:t>
            </a:r>
            <a:r>
              <a:rPr lang="en-US" sz="2000">
                <a:solidFill>
                  <a:srgbClr val="002060"/>
                </a:solidFill>
                <a:latin typeface="Helvetica" panose="020B0604020202020204" pitchFamily="34" charset="0"/>
              </a:rPr>
              <a:t>while requiring a minimum of information from users.</a:t>
            </a:r>
          </a:p>
        </p:txBody>
      </p:sp>
    </p:spTree>
    <p:extLst>
      <p:ext uri="{BB962C8B-B14F-4D97-AF65-F5344CB8AC3E}">
        <p14:creationId xmlns:p14="http://schemas.microsoft.com/office/powerpoint/2010/main" val="24978598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7013" y="584200"/>
            <a:ext cx="7634287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5. WebApp Interface Design Principles 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13197EB-321B-49A3-8B03-B0EDF35E56FA}" type="slidenum">
              <a:rPr lang="en-US" sz="900" smtClean="0">
                <a:solidFill>
                  <a:schemeClr val="accent1"/>
                </a:solidFill>
              </a:rPr>
              <a:pPr/>
              <a:t>15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2867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Rectangle 3"/>
          <p:cNvSpPr txBox="1">
            <a:spLocks noChangeArrowheads="1"/>
          </p:cNvSpPr>
          <p:nvPr/>
        </p:nvSpPr>
        <p:spPr bwMode="auto">
          <a:xfrm>
            <a:off x="646113" y="1374775"/>
            <a:ext cx="7850187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Anticipation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 WebApp should be designed so that it anticipates the use’s next move.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interface should communicate the status of any activity initiated by the user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use of navigation controls, menus, icons, and aesthetics (e.g., color, shape, layout)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autonomy 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interface should facilitate user movement throughout the WebApp, but it should do so in a manner that enforces navigation conventions that have been established for the application.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design of the WebApp and its interface should optimize the user’s work efficiency, not the efficiency of the Web engineer who designs and builds it or the client-server environment that executes it.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endParaRPr 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8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9238" y="527050"/>
            <a:ext cx="7375525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WebApp Interface Design Principles II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FA2898-F10D-47ED-B1E4-5141C28A976B}" type="slidenum">
              <a:rPr lang="en-US" sz="900" smtClean="0">
                <a:solidFill>
                  <a:schemeClr val="accent1"/>
                </a:solidFill>
              </a:rPr>
              <a:pPr/>
              <a:t>16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3072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3"/>
          <p:cNvSpPr txBox="1">
            <a:spLocks noChangeArrowheads="1"/>
          </p:cNvSpPr>
          <p:nvPr/>
        </p:nvSpPr>
        <p:spPr bwMode="auto">
          <a:xfrm>
            <a:off x="990600" y="1752600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The WebApp interface (and the content it presents) should stay focused on the user task(s) at hand. 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Fitt’s Law </a:t>
            </a:r>
            <a:r>
              <a:rPr lang="en-US" sz="18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 time to acquire a target is a function of the distance to and size of the target.”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interface objects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vast library of reusable human interface objects has been developed for WebApps.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 reduction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WebApp should use multi-tasking in a way that lets the user proceed with work as if the operation has been completed. 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Learnability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WebApp interface should be designed to minimize learning time, and once learned, to minimize relearning required when the WebApp is revisited. </a:t>
            </a:r>
          </a:p>
        </p:txBody>
      </p:sp>
    </p:spTree>
    <p:extLst>
      <p:ext uri="{BB962C8B-B14F-4D97-AF65-F5344CB8AC3E}">
        <p14:creationId xmlns:p14="http://schemas.microsoft.com/office/powerpoint/2010/main" val="1876206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4200"/>
            <a:ext cx="7545388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WebApp Interface Design Principles III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6C681D-0BAA-42DE-99C7-A52370836CC4}" type="slidenum">
              <a:rPr lang="en-US" sz="900" smtClean="0">
                <a:solidFill>
                  <a:schemeClr val="accent1"/>
                </a:solidFill>
              </a:rPr>
              <a:pPr/>
              <a:t>17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3277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3"/>
          <p:cNvSpPr txBox="1">
            <a:spLocks noChangeArrowheads="1"/>
          </p:cNvSpPr>
          <p:nvPr/>
        </p:nvSpPr>
        <p:spPr bwMode="auto">
          <a:xfrm>
            <a:off x="1143000" y="1725613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work product integrity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work product (e.g., a form completed by the user, a user specified list) must be automatically saved so that it will not be lost if an error occurs.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All information presented through the interface should be readable by young and old.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 state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When appropriate, the state of the user interaction should be tracked and stored so that a user can logoff and return later to pick up where she left off.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Visible navigation </a:t>
            </a:r>
            <a:r>
              <a:rPr 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 well-designed WebApp interface provides “the illusion that users are in the same place, with the work brought to them.”</a:t>
            </a:r>
          </a:p>
        </p:txBody>
      </p:sp>
    </p:spTree>
    <p:extLst>
      <p:ext uri="{BB962C8B-B14F-4D97-AF65-F5344CB8AC3E}">
        <p14:creationId xmlns:p14="http://schemas.microsoft.com/office/powerpoint/2010/main" val="30726495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878763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6. WebApp Interface Design Workflow - 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DBF0861-E62C-4782-96C6-1CC3CD5B4E05}" type="slidenum">
              <a:rPr lang="en-US" sz="900" smtClean="0">
                <a:solidFill>
                  <a:schemeClr val="accent1"/>
                </a:solidFill>
              </a:rPr>
              <a:pPr/>
              <a:t>18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3482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3"/>
          <p:cNvSpPr txBox="1">
            <a:spLocks noChangeArrowheads="1"/>
          </p:cNvSpPr>
          <p:nvPr/>
        </p:nvSpPr>
        <p:spPr bwMode="auto">
          <a:xfrm>
            <a:off x="990600" y="1833563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information contained in the analysis model and refine as required.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rough sketch of the WebApp interface layout.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user objectives into specific interface actions. 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a set of user tasks that are associated with each action.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Storyboard screen images for each interface action.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interface layout and storyboards using input from aesthetic design.</a:t>
            </a:r>
          </a:p>
        </p:txBody>
      </p:sp>
    </p:spTree>
    <p:extLst>
      <p:ext uri="{BB962C8B-B14F-4D97-AF65-F5344CB8AC3E}">
        <p14:creationId xmlns:p14="http://schemas.microsoft.com/office/powerpoint/2010/main" val="2456363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7038"/>
            <a:ext cx="4872038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Mapping User 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253FCC2-A19E-4561-85CA-D7C04368BFA1}" type="slidenum">
              <a:rPr lang="en-US" sz="900" smtClean="0">
                <a:solidFill>
                  <a:schemeClr val="accent1"/>
                </a:solidFill>
              </a:rPr>
              <a:pPr/>
              <a:t>19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3686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597025"/>
            <a:ext cx="6281738" cy="40274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1595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Module 2: Software Requirements and Design (9 hrs.) – Comprehension level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dirty="0" smtClean="0"/>
              <a:t>Requirements </a:t>
            </a:r>
            <a:r>
              <a:rPr lang="en-US" dirty="0"/>
              <a:t>Engineering: Eliciting requirements, Functional and non- Functional requirements, SRS, Requirements modelling: Developing Use Cases, Developing Activity diagram and </a:t>
            </a:r>
            <a:r>
              <a:rPr lang="en-US" dirty="0" smtClean="0"/>
              <a:t>Swim lane </a:t>
            </a:r>
            <a:r>
              <a:rPr lang="en-US" dirty="0"/>
              <a:t>diagram, </a:t>
            </a:r>
            <a:r>
              <a:rPr lang="en-US" dirty="0">
                <a:solidFill>
                  <a:srgbClr val="FF0000"/>
                </a:solidFill>
              </a:rPr>
              <a:t>Design : Design concepts, Architectural design, Component based design, User interface design.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7DB6F-3ADF-4131-88AE-564CA180460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46125"/>
            <a:ext cx="7621588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WebApp Interface Design Workflow - II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978F8DF-07D9-4A53-802D-2D8EB3D56B81}" type="slidenum">
              <a:rPr lang="en-US" sz="900" smtClean="0">
                <a:solidFill>
                  <a:schemeClr val="accent1"/>
                </a:solidFill>
              </a:rPr>
              <a:pPr/>
              <a:t>20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38917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8" name="Rectangle 3"/>
          <p:cNvSpPr txBox="1">
            <a:spLocks noChangeArrowheads="1"/>
          </p:cNvSpPr>
          <p:nvPr/>
        </p:nvSpPr>
        <p:spPr bwMode="auto">
          <a:xfrm>
            <a:off x="1068388" y="2033588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interface objects that are required to implement the interface. 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procedural representation of the user’s interaction with the interface. (Activity diagram depicting the flow of activities that occur when as the user interacts with the WebApp)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behavioral representation of the interface. (UML State Diagrams)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interface layout for each state. 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Refine and review the interface design model.</a:t>
            </a: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012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2888" y="584200"/>
            <a:ext cx="3630612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7. Aesthetic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ED0945-65FC-40B9-A532-302B1D7FF00A}" type="slidenum">
              <a:rPr lang="en-US" sz="900" smtClean="0">
                <a:solidFill>
                  <a:schemeClr val="accent1"/>
                </a:solidFill>
              </a:rPr>
              <a:pPr/>
              <a:t>21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40965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Rectangle 3"/>
          <p:cNvSpPr txBox="1">
            <a:spLocks noChangeArrowheads="1"/>
          </p:cNvSpPr>
          <p:nvPr/>
        </p:nvSpPr>
        <p:spPr bwMode="auto">
          <a:xfrm>
            <a:off x="1295400" y="1851025"/>
            <a:ext cx="69342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Don’t be afraid of white space.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Emphasize content.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layout elements from top-left to bottom right. 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navigation, content, and function geographically within the page.</a:t>
            </a:r>
          </a:p>
          <a:p>
            <a:pPr algn="just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resolution and browser window size when designing layout.</a:t>
            </a:r>
          </a:p>
        </p:txBody>
      </p:sp>
    </p:spTree>
    <p:extLst>
      <p:ext uri="{BB962C8B-B14F-4D97-AF65-F5344CB8AC3E}">
        <p14:creationId xmlns:p14="http://schemas.microsoft.com/office/powerpoint/2010/main" val="2418687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500063"/>
            <a:ext cx="5119687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8. Design Evaluation Cycle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642CD7-B1BB-461D-A011-9774FD43A05D}" type="slidenum">
              <a:rPr lang="en-US" sz="900" smtClean="0">
                <a:solidFill>
                  <a:schemeClr val="accent1"/>
                </a:solidFill>
              </a:rPr>
              <a:pPr/>
              <a:t>22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4301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-26988"/>
            <a:ext cx="14970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4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8" y="1600200"/>
            <a:ext cx="34290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051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6348413" cy="762000"/>
          </a:xfrm>
        </p:spPr>
        <p:txBody>
          <a:bodyPr/>
          <a:lstStyle/>
          <a:p>
            <a:r>
              <a:rPr lang="en-US" sz="3400" b="1" smtClean="0">
                <a:solidFill>
                  <a:srgbClr val="002060"/>
                </a:solidFill>
              </a:rPr>
              <a:t>Component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6950"/>
            <a:ext cx="8229600" cy="4289425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  <a:defRPr/>
            </a:pPr>
            <a:r>
              <a:rPr lang="en-US" b="1" dirty="0" smtClean="0">
                <a:solidFill>
                  <a:srgbClr val="002060"/>
                </a:solidFill>
              </a:rPr>
              <a:t>1. Component</a:t>
            </a:r>
          </a:p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A </a:t>
            </a:r>
            <a:r>
              <a:rPr lang="en-US" sz="2400" i="1" dirty="0">
                <a:solidFill>
                  <a:srgbClr val="002060"/>
                </a:solidFill>
              </a:rPr>
              <a:t>component </a:t>
            </a:r>
            <a:r>
              <a:rPr lang="en-US" sz="2400" dirty="0">
                <a:solidFill>
                  <a:srgbClr val="002060"/>
                </a:solidFill>
              </a:rPr>
              <a:t>is a modular building block for computer software. More formally,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i="1" dirty="0" smtClean="0">
                <a:solidFill>
                  <a:srgbClr val="002060"/>
                </a:solidFill>
              </a:rPr>
              <a:t>OMG </a:t>
            </a:r>
            <a:r>
              <a:rPr lang="en-US" sz="2400" i="1" dirty="0">
                <a:solidFill>
                  <a:srgbClr val="002060"/>
                </a:solidFill>
              </a:rPr>
              <a:t>Unified Modeling Language Specification </a:t>
            </a:r>
            <a:r>
              <a:rPr lang="en-US" sz="2400" dirty="0">
                <a:solidFill>
                  <a:srgbClr val="002060"/>
                </a:solidFill>
              </a:rPr>
              <a:t>[OMG03a] defines a component </a:t>
            </a:r>
            <a:r>
              <a:rPr lang="en-US" sz="2400" dirty="0" smtClean="0">
                <a:solidFill>
                  <a:srgbClr val="002060"/>
                </a:solidFill>
              </a:rPr>
              <a:t>as “. </a:t>
            </a:r>
            <a:r>
              <a:rPr lang="en-US" sz="2400" dirty="0">
                <a:solidFill>
                  <a:srgbClr val="002060"/>
                </a:solidFill>
              </a:rPr>
              <a:t>. . a modular, deployable, and replaceable part of a system that </a:t>
            </a:r>
            <a:r>
              <a:rPr lang="en-US" sz="2400" dirty="0" smtClean="0">
                <a:solidFill>
                  <a:srgbClr val="002060"/>
                </a:solidFill>
              </a:rPr>
              <a:t>encapsulates implementation </a:t>
            </a:r>
            <a:r>
              <a:rPr lang="en-US" sz="2400" dirty="0">
                <a:solidFill>
                  <a:srgbClr val="002060"/>
                </a:solidFill>
              </a:rPr>
              <a:t>and exposes a set of interfaces</a:t>
            </a:r>
            <a:r>
              <a:rPr lang="en-US" sz="2400" dirty="0" smtClean="0">
                <a:solidFill>
                  <a:srgbClr val="002060"/>
                </a:solidFill>
              </a:rPr>
              <a:t>.”</a:t>
            </a:r>
          </a:p>
          <a:p>
            <a:pPr algn="just"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400" b="1" u="sng" dirty="0" smtClean="0">
                <a:solidFill>
                  <a:srgbClr val="002060"/>
                </a:solidFill>
              </a:rPr>
              <a:t>1.1 Object - Oriented view</a:t>
            </a:r>
          </a:p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Each class within a component has been fully elaborated to include all attributes and  operations that are relevant to its implementation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As part of the design elaboration, all </a:t>
            </a:r>
            <a:r>
              <a:rPr lang="en-US" sz="2400" dirty="0">
                <a:solidFill>
                  <a:srgbClr val="002060"/>
                </a:solidFill>
              </a:rPr>
              <a:t>interfaces that enable the classes to </a:t>
            </a:r>
            <a:r>
              <a:rPr lang="en-US" sz="2400" dirty="0" smtClean="0">
                <a:solidFill>
                  <a:srgbClr val="002060"/>
                </a:solidFill>
              </a:rPr>
              <a:t>communicate and </a:t>
            </a:r>
            <a:r>
              <a:rPr lang="en-US" sz="2400" dirty="0">
                <a:solidFill>
                  <a:srgbClr val="002060"/>
                </a:solidFill>
              </a:rPr>
              <a:t>collaborate with other design classes must also be defined.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6C61FB9-61CB-40E9-87F2-DC1E54784B19}" type="slidenum">
              <a:rPr lang="en-US" sz="900" smtClean="0">
                <a:solidFill>
                  <a:schemeClr val="accent1"/>
                </a:solidFill>
              </a:rPr>
              <a:pPr/>
              <a:t>23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4506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-53975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7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543800" cy="609600"/>
          </a:xfrm>
        </p:spPr>
        <p:txBody>
          <a:bodyPr/>
          <a:lstStyle/>
          <a:p>
            <a:r>
              <a:rPr lang="en-US" sz="2800" b="1" u="sng" smtClean="0">
                <a:solidFill>
                  <a:srgbClr val="002060"/>
                </a:solidFill>
              </a:rPr>
              <a:t>1.2 Traditional view</a:t>
            </a:r>
            <a:r>
              <a:rPr lang="en-US" b="1" u="sng" smtClean="0">
                <a:solidFill>
                  <a:srgbClr val="002060"/>
                </a:solidFill>
              </a:rPr>
              <a:t/>
            </a:r>
            <a:br>
              <a:rPr lang="en-US" b="1" u="sng" smtClean="0">
                <a:solidFill>
                  <a:srgbClr val="002060"/>
                </a:solidFill>
              </a:rPr>
            </a:br>
            <a:endParaRPr lang="en-US" smtClean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09600" y="1236663"/>
            <a:ext cx="8077200" cy="2819400"/>
          </a:xfrm>
        </p:spPr>
        <p:txBody>
          <a:bodyPr/>
          <a:lstStyle/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b="1" smtClean="0">
                <a:solidFill>
                  <a:srgbClr val="002060"/>
                </a:solidFill>
              </a:rPr>
              <a:t>Traditional component</a:t>
            </a:r>
            <a:r>
              <a:rPr lang="en-US" sz="2000" smtClean="0">
                <a:solidFill>
                  <a:srgbClr val="002060"/>
                </a:solidFill>
              </a:rPr>
              <a:t>, also called a </a:t>
            </a:r>
            <a:r>
              <a:rPr lang="en-US" sz="2000" smtClean="0">
                <a:solidFill>
                  <a:srgbClr val="FF0000"/>
                </a:solidFill>
              </a:rPr>
              <a:t>module</a:t>
            </a:r>
            <a:r>
              <a:rPr lang="en-US" sz="2000" smtClean="0">
                <a:solidFill>
                  <a:srgbClr val="002060"/>
                </a:solidFill>
              </a:rPr>
              <a:t>, resides within the software architecture and serves one of three important roles: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(1) </a:t>
            </a:r>
            <a:r>
              <a:rPr lang="en-US" sz="2000" i="1" smtClean="0">
                <a:solidFill>
                  <a:srgbClr val="FF0000"/>
                </a:solidFill>
              </a:rPr>
              <a:t>A control component </a:t>
            </a:r>
            <a:r>
              <a:rPr lang="en-US" sz="2000" smtClean="0">
                <a:solidFill>
                  <a:srgbClr val="002060"/>
                </a:solidFill>
              </a:rPr>
              <a:t>that coordinates the invocation of all other problem domain components,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(2) </a:t>
            </a:r>
            <a:r>
              <a:rPr lang="en-US" sz="2000" i="1" smtClean="0">
                <a:solidFill>
                  <a:srgbClr val="FF0000"/>
                </a:solidFill>
              </a:rPr>
              <a:t>A problem domain component </a:t>
            </a:r>
            <a:r>
              <a:rPr lang="en-US" sz="2000" smtClean="0">
                <a:solidFill>
                  <a:srgbClr val="002060"/>
                </a:solidFill>
              </a:rPr>
              <a:t>that implements a complete or partial function that is required by the customer, or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(3) </a:t>
            </a:r>
            <a:r>
              <a:rPr lang="en-US" sz="2000" i="1" smtClean="0">
                <a:solidFill>
                  <a:srgbClr val="FF0000"/>
                </a:solidFill>
              </a:rPr>
              <a:t>An infrastructure component </a:t>
            </a:r>
            <a:r>
              <a:rPr lang="en-US" sz="2000" smtClean="0">
                <a:solidFill>
                  <a:srgbClr val="002060"/>
                </a:solidFill>
              </a:rPr>
              <a:t>that is responsible for functions that support the processing required in the problem domain.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00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45238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Dept. of CSE, SOE, Presidency University</a:t>
            </a:r>
            <a:endParaRPr lang="en-US" dirty="0"/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649325-B130-4423-9285-3939B3A2D772}" type="slidenum">
              <a:rPr lang="en-US" sz="900" smtClean="0">
                <a:solidFill>
                  <a:schemeClr val="accent1"/>
                </a:solidFill>
              </a:rPr>
              <a:pPr/>
              <a:t>24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sp>
        <p:nvSpPr>
          <p:cNvPr id="46086" name="Title 1"/>
          <p:cNvSpPr txBox="1">
            <a:spLocks/>
          </p:cNvSpPr>
          <p:nvPr/>
        </p:nvSpPr>
        <p:spPr bwMode="auto">
          <a:xfrm>
            <a:off x="609600" y="4113213"/>
            <a:ext cx="75438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sz="28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Traditional view</a:t>
            </a:r>
            <a:br>
              <a:rPr lang="en-US" sz="2800" b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u="sng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4740275"/>
            <a:ext cx="8153400" cy="1604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the software architecture is developed, you choose components or design patterns from the catalog and use them to populate the architecture.</a:t>
            </a:r>
          </a:p>
          <a:p>
            <a:pPr marL="285750" indent="-285750" algn="just" defTabSz="457200">
              <a:spcBef>
                <a:spcPts val="1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Because these components have been created with reusability in mind, a complete description of their interface, the function(s) they perform, and the communication and collaboration.</a:t>
            </a:r>
          </a:p>
        </p:txBody>
      </p:sp>
      <p:pic>
        <p:nvPicPr>
          <p:cNvPr id="4608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-53975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6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13" y="482600"/>
            <a:ext cx="8229600" cy="584200"/>
          </a:xfrm>
        </p:spPr>
        <p:txBody>
          <a:bodyPr/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defRPr/>
            </a:pPr>
            <a:r>
              <a:rPr lang="en-US" sz="3200" b="1" dirty="0">
                <a:solidFill>
                  <a:srgbClr val="002060"/>
                </a:solidFill>
                <a:ea typeface="+mn-ea"/>
              </a:rPr>
              <a:t>2. Designing class based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88" y="1371600"/>
            <a:ext cx="7759700" cy="3124200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sz="2400" b="1" u="sng" dirty="0">
                <a:solidFill>
                  <a:srgbClr val="002060"/>
                </a:solidFill>
                <a:ea typeface="+mj-ea"/>
              </a:rPr>
              <a:t>2.1 Basic Design </a:t>
            </a:r>
            <a:r>
              <a:rPr lang="en-US" sz="2400" b="1" u="sng" dirty="0" smtClean="0">
                <a:solidFill>
                  <a:srgbClr val="002060"/>
                </a:solidFill>
                <a:ea typeface="+mj-ea"/>
              </a:rPr>
              <a:t>Principles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endParaRPr lang="en-US" sz="2400" b="1" u="sng" dirty="0" smtClean="0">
              <a:solidFill>
                <a:srgbClr val="002060"/>
              </a:solidFill>
              <a:ea typeface="+mj-ea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The open – Closed Principle(OCP)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The Liskov substitution Principle(LSP)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Dependency Inversion Principle(DIP)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The Interface Segregation Principle(ISP)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The Release Reuse Equivalency </a:t>
            </a:r>
            <a:r>
              <a:rPr lang="en-US" sz="2400" dirty="0" smtClean="0">
                <a:solidFill>
                  <a:srgbClr val="002060"/>
                </a:solidFill>
              </a:rPr>
              <a:t>Principle(RREP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solidFill>
                  <a:srgbClr val="002060"/>
                </a:solidFill>
              </a:rPr>
              <a:t>The Common Closure Principle (CCP)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 smtClean="0">
                <a:solidFill>
                  <a:srgbClr val="002060"/>
                </a:solidFill>
              </a:rPr>
              <a:t>The Common Reuse Principle(CRP</a:t>
            </a:r>
            <a:r>
              <a:rPr lang="en-US" sz="1800" dirty="0" smtClean="0">
                <a:solidFill>
                  <a:srgbClr val="002060"/>
                </a:solidFill>
              </a:rPr>
              <a:t>)</a:t>
            </a:r>
            <a:endParaRPr lang="en-US" sz="18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4838" y="6407150"/>
            <a:ext cx="46228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4BB24C4-E935-49BD-B6E1-0D5648622C3D}" type="slidenum">
              <a:rPr lang="en-US" sz="900" smtClean="0">
                <a:solidFill>
                  <a:schemeClr val="accent1"/>
                </a:solidFill>
              </a:rPr>
              <a:pPr/>
              <a:t>25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471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-53975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95313" y="4416425"/>
            <a:ext cx="6199187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buClr>
                <a:schemeClr val="accent1"/>
              </a:buClr>
              <a:buSzPct val="80000"/>
              <a:defRPr/>
            </a:pPr>
            <a:r>
              <a:rPr lang="en-US" sz="2800" b="1" u="sng" dirty="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2.2 Component Level Design guidelines</a:t>
            </a:r>
          </a:p>
        </p:txBody>
      </p:sp>
      <p:sp>
        <p:nvSpPr>
          <p:cNvPr id="47112" name="Content Placeholder 2"/>
          <p:cNvSpPr txBox="1">
            <a:spLocks/>
          </p:cNvSpPr>
          <p:nvPr/>
        </p:nvSpPr>
        <p:spPr bwMode="auto">
          <a:xfrm>
            <a:off x="727075" y="5006975"/>
            <a:ext cx="7759700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algn="just"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  <a:p>
            <a:pPr algn="just"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r>
              <a:rPr lang="en-US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and Inheritance</a:t>
            </a:r>
          </a:p>
          <a:p>
            <a:pPr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</a:pPr>
            <a:endParaRPr lang="en-US" i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0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701675"/>
          </a:xfrm>
        </p:spPr>
        <p:txBody>
          <a:bodyPr/>
          <a:lstStyle/>
          <a:p>
            <a:r>
              <a:rPr lang="en-US" sz="3200" b="1" u="sng" smtClean="0">
                <a:solidFill>
                  <a:srgbClr val="002060"/>
                </a:solidFill>
              </a:rPr>
              <a:t>2.3 Cohesion</a:t>
            </a:r>
            <a:endParaRPr lang="en-US" sz="320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/>
          <a:lstStyle/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Cohesion implies that a component or class encapsulates only attributes and operations that are closely related to one another and to the class or component itself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sz="2400" b="1" u="sng" dirty="0">
                <a:solidFill>
                  <a:srgbClr val="002060"/>
                </a:solidFill>
              </a:rPr>
              <a:t>2.4 </a:t>
            </a:r>
            <a:r>
              <a:rPr lang="en-US" sz="2400" b="1" u="sng" dirty="0" smtClean="0">
                <a:solidFill>
                  <a:srgbClr val="002060"/>
                </a:solidFill>
              </a:rPr>
              <a:t>Coupling</a:t>
            </a:r>
          </a:p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Coupling is a qualitative measure of the degree to which classes are connected to one another. </a:t>
            </a:r>
          </a:p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As classes (and components) become more interdependent, coupling increases.</a:t>
            </a:r>
          </a:p>
          <a:p>
            <a:pPr algn="just">
              <a:defRPr/>
            </a:pPr>
            <a:r>
              <a:rPr lang="en-US" sz="2400" dirty="0">
                <a:solidFill>
                  <a:srgbClr val="002060"/>
                </a:solidFill>
              </a:rPr>
              <a:t>An important objective in component-level design is to keep coupling as low as is possible.</a:t>
            </a: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400" b="1" dirty="0">
                <a:solidFill>
                  <a:srgbClr val="FF0000"/>
                </a:solidFill>
              </a:rPr>
              <a:t>Some Coupling categories</a:t>
            </a:r>
          </a:p>
          <a:p>
            <a:pPr algn="just"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Content Coupling</a:t>
            </a:r>
          </a:p>
          <a:p>
            <a:pPr algn="just"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Common Coupling</a:t>
            </a:r>
          </a:p>
          <a:p>
            <a:pPr algn="just">
              <a:defRPr/>
            </a:pPr>
            <a:r>
              <a:rPr lang="en-US" sz="2400" b="1" i="1" dirty="0">
                <a:solidFill>
                  <a:srgbClr val="002060"/>
                </a:solidFill>
              </a:rPr>
              <a:t>Control Coupling</a:t>
            </a: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defRPr/>
            </a:pP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4424DC-28C3-4ABD-91C7-8C027031E69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9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393700"/>
            <a:ext cx="7924800" cy="609600"/>
          </a:xfrm>
        </p:spPr>
        <p:txBody>
          <a:bodyPr/>
          <a:lstStyle/>
          <a:p>
            <a:pPr>
              <a:buClr>
                <a:schemeClr val="accent1"/>
              </a:buClr>
              <a:buSzPct val="80000"/>
              <a:defRPr/>
            </a:pPr>
            <a:r>
              <a:rPr lang="en-US" sz="3200" b="1" dirty="0">
                <a:solidFill>
                  <a:srgbClr val="002060"/>
                </a:solidFill>
                <a:ea typeface="+mn-ea"/>
              </a:rPr>
              <a:t>3. Conducting Component level Design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46088" y="977900"/>
            <a:ext cx="8697912" cy="4729163"/>
          </a:xfrm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sz="2000" b="1" i="1" u="sng" smtClean="0">
                <a:solidFill>
                  <a:srgbClr val="FF0000"/>
                </a:solidFill>
              </a:rPr>
              <a:t>Steps for designing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1. Identify all design classes that correspond to the problem domain.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2. Identify all design classes that correspond to the infrastructure domain.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3. Elaborate all design classes that are not acquired as reusable components.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4. Describe persistent data sources (databases and files) and identify the  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    classes required to manage them.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5. Develop and elaborate behavioral representations for a class or component.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6. Elaborate deployment diagrams to provide additional implementation detail.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7. Refactor every component-level design representation and always consider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000" smtClean="0">
                <a:solidFill>
                  <a:srgbClr val="002060"/>
                </a:solidFill>
              </a:rPr>
              <a:t>     alternatives.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000" b="1" i="1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65648D2-20E5-4EB1-B73C-7BDCE6644484}" type="slidenum">
              <a:rPr lang="en-US" sz="900" smtClean="0">
                <a:solidFill>
                  <a:schemeClr val="accent1"/>
                </a:solidFill>
              </a:rPr>
              <a:pPr/>
              <a:t>27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49158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-68263"/>
            <a:ext cx="1497012" cy="58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611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96963"/>
            <a:ext cx="8305800" cy="4594225"/>
          </a:xfrm>
        </p:spPr>
        <p:txBody>
          <a:bodyPr/>
          <a:lstStyle/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r>
              <a:rPr lang="en-US" sz="2000" b="1" u="sng" dirty="0" smtClean="0">
                <a:solidFill>
                  <a:srgbClr val="002060"/>
                </a:solidFill>
                <a:ea typeface="+mj-ea"/>
              </a:rPr>
              <a:t>4.1 Content </a:t>
            </a:r>
            <a:r>
              <a:rPr lang="en-US" sz="2000" b="1" u="sng" dirty="0">
                <a:solidFill>
                  <a:srgbClr val="002060"/>
                </a:solidFill>
                <a:ea typeface="+mj-ea"/>
              </a:rPr>
              <a:t>Design at the Component </a:t>
            </a:r>
            <a:r>
              <a:rPr lang="en-US" sz="2000" b="1" u="sng" dirty="0" smtClean="0">
                <a:solidFill>
                  <a:srgbClr val="002060"/>
                </a:solidFill>
                <a:ea typeface="+mj-ea"/>
              </a:rPr>
              <a:t>Level</a:t>
            </a:r>
          </a:p>
          <a:p>
            <a:pPr marL="0" indent="0">
              <a:spcBef>
                <a:spcPct val="0"/>
              </a:spcBef>
              <a:buFont typeface="Wingdings 3" panose="05040102010807070707" pitchFamily="18" charset="2"/>
              <a:buNone/>
              <a:defRPr/>
            </a:pPr>
            <a:endParaRPr lang="en-US" sz="2000" b="1" u="sng" dirty="0" smtClean="0">
              <a:solidFill>
                <a:srgbClr val="002060"/>
              </a:solidFill>
              <a:ea typeface="+mj-ea"/>
            </a:endParaRP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</a:rPr>
              <a:t>Content design at the component level focuses on content objects and </a:t>
            </a:r>
            <a:r>
              <a:rPr lang="en-US" sz="2000" dirty="0" smtClean="0">
                <a:solidFill>
                  <a:srgbClr val="002060"/>
                </a:solidFill>
              </a:rPr>
              <a:t>the manner </a:t>
            </a:r>
            <a:r>
              <a:rPr lang="en-US" sz="2000" dirty="0">
                <a:solidFill>
                  <a:srgbClr val="002060"/>
                </a:solidFill>
              </a:rPr>
              <a:t>in which they may be </a:t>
            </a:r>
            <a:r>
              <a:rPr lang="en-US" sz="2000" dirty="0" smtClean="0">
                <a:solidFill>
                  <a:srgbClr val="002060"/>
                </a:solidFill>
              </a:rPr>
              <a:t>packaged </a:t>
            </a:r>
            <a:r>
              <a:rPr lang="en-US" sz="2000" dirty="0">
                <a:solidFill>
                  <a:srgbClr val="002060"/>
                </a:solidFill>
              </a:rPr>
              <a:t>for presentation to a </a:t>
            </a:r>
            <a:r>
              <a:rPr lang="en-US" sz="2000" dirty="0" smtClean="0">
                <a:solidFill>
                  <a:srgbClr val="002060"/>
                </a:solidFill>
              </a:rPr>
              <a:t>Web App </a:t>
            </a:r>
            <a:r>
              <a:rPr lang="en-US" sz="2000" dirty="0">
                <a:solidFill>
                  <a:srgbClr val="002060"/>
                </a:solidFill>
              </a:rPr>
              <a:t>end user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defRPr/>
            </a:pPr>
            <a:r>
              <a:rPr lang="en-US" sz="2000" dirty="0">
                <a:solidFill>
                  <a:srgbClr val="002060"/>
                </a:solidFill>
              </a:rPr>
              <a:t>A number of potential content components can be defined for the video surveillance capability: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	(</a:t>
            </a:r>
            <a:r>
              <a:rPr lang="en-US" sz="2000" dirty="0">
                <a:solidFill>
                  <a:srgbClr val="002060"/>
                </a:solidFill>
              </a:rPr>
              <a:t>1) the content objects that represent the space layout (the floor plan) with </a:t>
            </a:r>
            <a:endParaRPr lang="en-US" sz="2000" dirty="0" smtClean="0">
              <a:solidFill>
                <a:srgbClr val="002060"/>
              </a:solidFill>
            </a:endParaRP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000" dirty="0">
                <a:solidFill>
                  <a:srgbClr val="002060"/>
                </a:solidFill>
              </a:rPr>
              <a:t>	 </a:t>
            </a:r>
            <a:r>
              <a:rPr lang="en-US" sz="2000" dirty="0" smtClean="0">
                <a:solidFill>
                  <a:srgbClr val="002060"/>
                </a:solidFill>
              </a:rPr>
              <a:t>     additional icons representing the location of sensors and video cameras,</a:t>
            </a: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	(</a:t>
            </a:r>
            <a:r>
              <a:rPr lang="en-US" sz="2000" dirty="0">
                <a:solidFill>
                  <a:srgbClr val="002060"/>
                </a:solidFill>
              </a:rPr>
              <a:t>2) the collection of thumbnail video captures (each a separate data object), and</a:t>
            </a: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r>
              <a:rPr lang="en-US" sz="2000" dirty="0" smtClean="0">
                <a:solidFill>
                  <a:srgbClr val="002060"/>
                </a:solidFill>
              </a:rPr>
              <a:t>	(</a:t>
            </a:r>
            <a:r>
              <a:rPr lang="en-US" sz="2000" dirty="0">
                <a:solidFill>
                  <a:srgbClr val="002060"/>
                </a:solidFill>
              </a:rPr>
              <a:t>3) the streaming video window for a specific camera</a:t>
            </a:r>
            <a:r>
              <a:rPr lang="en-US" sz="2000" dirty="0" smtClean="0">
                <a:solidFill>
                  <a:srgbClr val="002060"/>
                </a:solidFill>
              </a:rPr>
              <a:t>.</a:t>
            </a:r>
          </a:p>
          <a:p>
            <a:pPr marL="0" indent="0" algn="just">
              <a:buFont typeface="Wingdings 3" panose="05040102010807070707" pitchFamily="18" charset="2"/>
              <a:buNone/>
              <a:defRPr/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5018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DB35F7-1E2D-43F7-A6FB-C2C75B908E7B}" type="slidenum">
              <a:rPr lang="en-US" sz="900" smtClean="0">
                <a:solidFill>
                  <a:schemeClr val="accent1"/>
                </a:solidFill>
              </a:rPr>
              <a:pPr/>
              <a:t>28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63525"/>
            <a:ext cx="8305800" cy="609600"/>
          </a:xfrm>
        </p:spPr>
        <p:txBody>
          <a:bodyPr/>
          <a:lstStyle/>
          <a:p>
            <a:pPr>
              <a:buClr>
                <a:schemeClr val="accent1"/>
              </a:buClr>
              <a:buSzPct val="80000"/>
              <a:defRPr/>
            </a:pPr>
            <a:r>
              <a:rPr lang="en-US" sz="3200" b="1" dirty="0" smtClean="0">
                <a:solidFill>
                  <a:srgbClr val="002060"/>
                </a:solidFill>
                <a:ea typeface="+mn-ea"/>
              </a:rPr>
              <a:t>4. Component-level design for web Apps</a:t>
            </a:r>
            <a:endParaRPr lang="en-US" sz="3200" b="1" dirty="0">
              <a:solidFill>
                <a:srgbClr val="002060"/>
              </a:solidFill>
              <a:ea typeface="+mn-ea"/>
            </a:endParaRPr>
          </a:p>
        </p:txBody>
      </p:sp>
      <p:pic>
        <p:nvPicPr>
          <p:cNvPr id="5018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-15875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93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924800" cy="609600"/>
          </a:xfrm>
        </p:spPr>
        <p:txBody>
          <a:bodyPr/>
          <a:lstStyle/>
          <a:p>
            <a:r>
              <a:rPr lang="en-US" sz="2800" b="1" i="1" u="sng" smtClean="0">
                <a:solidFill>
                  <a:srgbClr val="002060"/>
                </a:solidFill>
              </a:rPr>
              <a:t>4.2 Functional Design at the Component Level</a:t>
            </a:r>
            <a:br>
              <a:rPr lang="en-US" sz="2800" b="1" i="1" u="sng" smtClean="0">
                <a:solidFill>
                  <a:srgbClr val="002060"/>
                </a:solidFill>
              </a:rPr>
            </a:br>
            <a:endParaRPr lang="en-US" sz="2800" b="1" i="1" u="sng" smtClean="0">
              <a:solidFill>
                <a:srgbClr val="002060"/>
              </a:solidFill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660400" y="1524000"/>
            <a:ext cx="7924800" cy="4518025"/>
          </a:xfrm>
        </p:spPr>
        <p:txBody>
          <a:bodyPr/>
          <a:lstStyle/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Modern Web applications deliver increasingly sophisticated processing functions that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(1) perform localized processing to generate content and navigation capability in a   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     dynamic fashion,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(2) provide computation or data processing capability that is appropriate for the Web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      App’s business domain,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(3) provide sophisticated database query and access, or </a:t>
            </a:r>
          </a:p>
          <a:p>
            <a:pPr marL="0" indent="0" algn="just">
              <a:buFont typeface="Wingdings 3" panose="05040102010807070707" pitchFamily="18" charset="2"/>
              <a:buNone/>
            </a:pPr>
            <a:r>
              <a:rPr lang="en-US" sz="2400" smtClean="0">
                <a:solidFill>
                  <a:srgbClr val="002060"/>
                </a:solidFill>
              </a:rPr>
              <a:t>(4) establish data interfaces with external corporate systems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8ECA36-5BBD-432A-8F9C-52BB5CAD52C1}" type="slidenum">
              <a:rPr lang="en-US" sz="900" smtClean="0">
                <a:solidFill>
                  <a:schemeClr val="accent1"/>
                </a:solidFill>
              </a:rPr>
              <a:pPr/>
              <a:t>29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51206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-15875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09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866775" y="381000"/>
            <a:ext cx="7678738" cy="1524000"/>
          </a:xfrm>
        </p:spPr>
        <p:txBody>
          <a:bodyPr/>
          <a:lstStyle/>
          <a:p>
            <a:pPr eaLnBrk="1" hangingPunct="1"/>
            <a:r>
              <a:rPr lang="en-US" sz="4200" b="1" smtClean="0">
                <a:solidFill>
                  <a:srgbClr val="002060"/>
                </a:solidFill>
                <a:latin typeface="Algerian" panose="04020705040A02060702" pitchFamily="82" charset="0"/>
              </a:rPr>
              <a:t>User Interface Design</a:t>
            </a:r>
            <a:br>
              <a:rPr lang="en-US" sz="4200" b="1" smtClean="0">
                <a:solidFill>
                  <a:srgbClr val="002060"/>
                </a:solidFill>
                <a:latin typeface="Algerian" panose="04020705040A02060702" pitchFamily="82" charset="0"/>
              </a:rPr>
            </a:br>
            <a:r>
              <a:rPr lang="en-US" sz="4200" b="1" smtClean="0">
                <a:solidFill>
                  <a:srgbClr val="002060"/>
                </a:solidFill>
                <a:latin typeface="Algerian" panose="04020705040A02060702" pitchFamily="82" charset="0"/>
              </a:rPr>
              <a:t> &amp; COMPONENT LEVEL DESIGN</a:t>
            </a:r>
          </a:p>
        </p:txBody>
      </p:sp>
      <p:pic>
        <p:nvPicPr>
          <p:cNvPr id="5123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Subtitle 2"/>
          <p:cNvSpPr txBox="1">
            <a:spLocks/>
          </p:cNvSpPr>
          <p:nvPr/>
        </p:nvSpPr>
        <p:spPr bwMode="auto">
          <a:xfrm>
            <a:off x="1295400" y="4800600"/>
            <a:ext cx="7239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sz="2000" b="1">
                <a:solidFill>
                  <a:srgbClr val="002060"/>
                </a:solidFill>
                <a:latin typeface="Helvetica" panose="020B0604020202020204" pitchFamily="34" charset="0"/>
              </a:rPr>
              <a:t>Department of Computer Science and Engineering</a:t>
            </a:r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lang="en-US" b="1">
                <a:solidFill>
                  <a:srgbClr val="002060"/>
                </a:solidFill>
                <a:latin typeface="Helvetica" panose="020B0604020202020204" pitchFamily="34" charset="0"/>
              </a:rPr>
              <a:t>School of Engineering, Presidency University</a:t>
            </a:r>
          </a:p>
        </p:txBody>
      </p:sp>
    </p:spTree>
    <p:extLst>
      <p:ext uri="{BB962C8B-B14F-4D97-AF65-F5344CB8AC3E}">
        <p14:creationId xmlns:p14="http://schemas.microsoft.com/office/powerpoint/2010/main" val="128044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77200" cy="13208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solidFill>
                  <a:srgbClr val="002060"/>
                </a:solidFill>
              </a:rPr>
              <a:t>5. </a:t>
            </a:r>
            <a:r>
              <a:rPr lang="en-US" sz="3200" b="1" dirty="0">
                <a:solidFill>
                  <a:srgbClr val="002060"/>
                </a:solidFill>
                <a:ea typeface="+mn-ea"/>
              </a:rPr>
              <a:t>Design Traditional Components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518025"/>
          </a:xfrm>
        </p:spPr>
        <p:txBody>
          <a:bodyPr/>
          <a:lstStyle/>
          <a:p>
            <a:pPr algn="just"/>
            <a:r>
              <a:rPr lang="en-US" sz="2400" smtClean="0">
                <a:solidFill>
                  <a:srgbClr val="002060"/>
                </a:solidFill>
              </a:rPr>
              <a:t>The constructs are sequence, condition, and repetition. Sequence implements processing steps that are essential in the specification of any algorithm. </a:t>
            </a:r>
          </a:p>
          <a:p>
            <a:pPr algn="just"/>
            <a:r>
              <a:rPr lang="en-US" sz="2400" b="1" i="1" smtClean="0">
                <a:solidFill>
                  <a:srgbClr val="FF0000"/>
                </a:solidFill>
              </a:rPr>
              <a:t>Condition </a:t>
            </a:r>
            <a:r>
              <a:rPr lang="en-US" sz="2400" smtClean="0">
                <a:solidFill>
                  <a:srgbClr val="002060"/>
                </a:solidFill>
              </a:rPr>
              <a:t>provides the facility for selected processing based on some</a:t>
            </a:r>
            <a:r>
              <a:rPr lang="en-US" sz="2400" b="1" i="1" smtClean="0">
                <a:solidFill>
                  <a:srgbClr val="FF0000"/>
                </a:solidFill>
              </a:rPr>
              <a:t> logical </a:t>
            </a:r>
            <a:r>
              <a:rPr lang="en-US" sz="2400" smtClean="0">
                <a:solidFill>
                  <a:srgbClr val="002060"/>
                </a:solidFill>
              </a:rPr>
              <a:t>occurrence, and </a:t>
            </a:r>
            <a:r>
              <a:rPr lang="en-US" sz="2400" b="1" i="1" smtClean="0">
                <a:solidFill>
                  <a:srgbClr val="FF0000"/>
                </a:solidFill>
              </a:rPr>
              <a:t>repetition</a:t>
            </a:r>
            <a:r>
              <a:rPr lang="en-US" sz="2400" smtClean="0">
                <a:solidFill>
                  <a:srgbClr val="002060"/>
                </a:solidFill>
              </a:rPr>
              <a:t> allows for looping.</a:t>
            </a:r>
          </a:p>
          <a:p>
            <a:pPr algn="just"/>
            <a:r>
              <a:rPr lang="en-US" sz="2400" smtClean="0">
                <a:solidFill>
                  <a:srgbClr val="002060"/>
                </a:solidFill>
              </a:rPr>
              <a:t>A limited number of logical constructs also contributes to a human understanding process that psychologists call </a:t>
            </a:r>
            <a:r>
              <a:rPr lang="en-US" sz="2400" b="1" i="1" smtClean="0">
                <a:solidFill>
                  <a:srgbClr val="FF0000"/>
                </a:solidFill>
              </a:rPr>
              <a:t>chunking.</a:t>
            </a:r>
          </a:p>
          <a:p>
            <a:pPr algn="just"/>
            <a:r>
              <a:rPr lang="en-US" sz="2400" b="1" i="1" u="sng" smtClean="0">
                <a:solidFill>
                  <a:srgbClr val="FF0000"/>
                </a:solidFill>
              </a:rPr>
              <a:t>Various Notation</a:t>
            </a:r>
          </a:p>
          <a:p>
            <a:pPr lvl="1" algn="just"/>
            <a:r>
              <a:rPr lang="en-US" sz="2000" smtClean="0">
                <a:solidFill>
                  <a:srgbClr val="002060"/>
                </a:solidFill>
              </a:rPr>
              <a:t>Graphical design notation</a:t>
            </a:r>
          </a:p>
          <a:p>
            <a:pPr lvl="1" algn="just"/>
            <a:r>
              <a:rPr lang="en-US" sz="2000" smtClean="0">
                <a:solidFill>
                  <a:srgbClr val="002060"/>
                </a:solidFill>
              </a:rPr>
              <a:t>Tabular design notation</a:t>
            </a:r>
          </a:p>
          <a:p>
            <a:pPr lvl="1" algn="just"/>
            <a:r>
              <a:rPr lang="en-US" sz="2000" smtClean="0">
                <a:solidFill>
                  <a:srgbClr val="002060"/>
                </a:solidFill>
              </a:rPr>
              <a:t>Program design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D4D8D6-5330-4D9D-9807-08F99BE98ED8}" type="slidenum">
              <a:rPr lang="en-US" sz="900" smtClean="0">
                <a:solidFill>
                  <a:schemeClr val="accent1"/>
                </a:solidFill>
              </a:rPr>
              <a:pPr/>
              <a:t>30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5223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25" y="-15875"/>
            <a:ext cx="14970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36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63563"/>
            <a:ext cx="6634163" cy="604837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1" hangingPunct="1"/>
            <a:r>
              <a:rPr lang="en-US" b="1" smtClean="0">
                <a:solidFill>
                  <a:srgbClr val="002060"/>
                </a:solidFill>
              </a:rPr>
              <a:t>Contents – User Interface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446E72-EE70-42FC-941D-B75ED35211D1}" type="slidenum">
              <a:rPr lang="en-US" sz="900" smtClean="0">
                <a:solidFill>
                  <a:schemeClr val="accent1"/>
                </a:solidFill>
              </a:rPr>
              <a:pPr/>
              <a:t>4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7177" name="Text Box 36"/>
          <p:cNvSpPr txBox="1">
            <a:spLocks noChangeArrowheads="1"/>
          </p:cNvSpPr>
          <p:nvPr/>
        </p:nvSpPr>
        <p:spPr bwMode="auto">
          <a:xfrm>
            <a:off x="914400" y="1600200"/>
            <a:ext cx="6629400" cy="424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Golden Rules of Interface Design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 Models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 Interface Design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Principles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 Workflow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Aesthetic Design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r>
              <a:rPr lang="en-US" sz="2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Evaluation Cycle</a:t>
            </a:r>
          </a:p>
          <a:p>
            <a:pPr>
              <a:lnSpc>
                <a:spcPct val="150000"/>
              </a:lnSpc>
              <a:buFont typeface="Helvetica" panose="020B0604020202020204" pitchFamily="34" charset="0"/>
              <a:buAutoNum type="arabicPeriod"/>
            </a:pPr>
            <a:endParaRPr lang="en-US" sz="20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8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53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81000" y="341313"/>
            <a:ext cx="8761413" cy="649287"/>
          </a:xfrm>
        </p:spPr>
        <p:txBody>
          <a:bodyPr/>
          <a:lstStyle/>
          <a:p>
            <a:r>
              <a:rPr lang="en-US" b="1" smtClean="0">
                <a:solidFill>
                  <a:srgbClr val="002060"/>
                </a:solidFill>
              </a:rPr>
              <a:t>Contents – Component Level Design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028700" y="995363"/>
            <a:ext cx="7467600" cy="5486400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18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1. Component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Object-oriented view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Traditional view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Process related view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18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2. Designing class based components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Basic design Principles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Component level design guidelines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Cohesion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0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Coupling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18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3. Conducting Component level design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18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4. Component level design for web Apps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Wingdings 3" panose="05040102010807070707" pitchFamily="18" charset="2"/>
              <a:buNone/>
            </a:pPr>
            <a:r>
              <a:rPr lang="en-US" sz="1800" b="1" smtClean="0">
                <a:solidFill>
                  <a:srgbClr val="002060"/>
                </a:solidFill>
                <a:ea typeface="ＭＳ Ｐゴシック" panose="020B0600070205080204" pitchFamily="34" charset="-128"/>
              </a:rPr>
              <a:t>5. Designing Traditional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CSE, SOE, Presidency University</a:t>
            </a:r>
            <a:endParaRPr 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ECBFF3E-324E-4D06-9C31-D82319FB0305}" type="slidenum">
              <a:rPr lang="en-US" sz="900" smtClean="0">
                <a:solidFill>
                  <a:schemeClr val="accent1"/>
                </a:solidFill>
              </a:rPr>
              <a:pPr/>
              <a:t>5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922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065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79438" y="457200"/>
            <a:ext cx="4419600" cy="5143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 sz="3000" b="1" smtClean="0">
                <a:solidFill>
                  <a:srgbClr val="002060"/>
                </a:solidFill>
              </a:rPr>
              <a:t>1. Interface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BD71CA-2D7A-4311-9D8B-EB5E5D7D8165}" type="slidenum">
              <a:rPr lang="en-US" sz="900" smtClean="0">
                <a:solidFill>
                  <a:schemeClr val="accent1"/>
                </a:solidFill>
              </a:rPr>
              <a:pPr/>
              <a:t>6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sp>
        <p:nvSpPr>
          <p:cNvPr id="125983" name="Rectangle 31"/>
          <p:cNvSpPr>
            <a:spLocks noChangeArrowheads="1"/>
          </p:cNvSpPr>
          <p:nvPr/>
        </p:nvSpPr>
        <p:spPr bwMode="auto">
          <a:xfrm>
            <a:off x="2216150" y="279717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4" name="Rectangle 32"/>
          <p:cNvSpPr>
            <a:spLocks noChangeArrowheads="1"/>
          </p:cNvSpPr>
          <p:nvPr/>
        </p:nvSpPr>
        <p:spPr bwMode="auto">
          <a:xfrm>
            <a:off x="2216150" y="351155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5" name="Rectangle 33"/>
          <p:cNvSpPr>
            <a:spLocks noChangeArrowheads="1"/>
          </p:cNvSpPr>
          <p:nvPr/>
        </p:nvSpPr>
        <p:spPr bwMode="auto">
          <a:xfrm>
            <a:off x="2216150" y="4225925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2216150" y="4940300"/>
            <a:ext cx="180975" cy="782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  <a:p>
            <a:pPr>
              <a:lnSpc>
                <a:spcPct val="90000"/>
              </a:lnSpc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-128" charset="0"/>
            </a:endParaRPr>
          </a:p>
        </p:txBody>
      </p:sp>
      <p:pic>
        <p:nvPicPr>
          <p:cNvPr id="1024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133600" y="2908300"/>
            <a:ext cx="20605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Easy to use?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501900" y="3390900"/>
            <a:ext cx="3195638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>
                <a:effectLst>
                  <a:outerShdw blurRad="38100" dist="38100" dir="2700000" algn="tl">
                    <a:srgbClr val="FFFFFF"/>
                  </a:outerShdw>
                </a:effectLst>
              </a:rPr>
              <a:t>Easy to understand?</a:t>
            </a:r>
          </a:p>
          <a:p>
            <a:pPr>
              <a:defRPr/>
            </a:pPr>
            <a:endParaRPr lang="en-US" b="1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828800" y="2438400"/>
            <a:ext cx="2265363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Easy to learn?</a:t>
            </a:r>
          </a:p>
        </p:txBody>
      </p:sp>
      <p:pic>
        <p:nvPicPr>
          <p:cNvPr id="10253" name="Picture 6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895600"/>
            <a:ext cx="2895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472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506413"/>
            <a:ext cx="3625850" cy="5461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algn="ctr" eaLnBrk="1" hangingPunct="1"/>
            <a:r>
              <a:rPr lang="en-US" sz="3200" b="1" smtClean="0">
                <a:solidFill>
                  <a:srgbClr val="002060"/>
                </a:solidFill>
              </a:rPr>
              <a:t>Interface Design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5B1D217-7E98-4D91-9E84-6AA04C17D54F}" type="slidenum">
              <a:rPr lang="en-US" sz="900" smtClean="0">
                <a:solidFill>
                  <a:schemeClr val="accent1"/>
                </a:solidFill>
              </a:rPr>
              <a:pPr/>
              <a:t>7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12293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95600"/>
            <a:ext cx="2620963" cy="279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159000" y="2535238"/>
            <a:ext cx="330993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poor response</a:t>
            </a:r>
          </a:p>
          <a:p>
            <a:pPr>
              <a:defRPr/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unfriendly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752600" y="1981200"/>
            <a:ext cx="47212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b="1" i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Typical Interface Design Errors</a:t>
            </a:r>
          </a:p>
        </p:txBody>
      </p:sp>
    </p:spTree>
    <p:extLst>
      <p:ext uri="{BB962C8B-B14F-4D97-AF65-F5344CB8AC3E}">
        <p14:creationId xmlns:p14="http://schemas.microsoft.com/office/powerpoint/2010/main" val="965120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890588"/>
            <a:ext cx="5467350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u="sng" smtClean="0">
                <a:solidFill>
                  <a:srgbClr val="002060"/>
                </a:solidFill>
              </a:rPr>
              <a:t>2.1 Place the User in Control</a:t>
            </a:r>
            <a:endParaRPr lang="en-US" sz="3400" b="1" u="sng" smtClean="0">
              <a:solidFill>
                <a:srgbClr val="00B05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338A77C-B9D7-468B-90AA-4F8E7AB82143}" type="slidenum">
              <a:rPr lang="en-US" sz="900" smtClean="0">
                <a:solidFill>
                  <a:schemeClr val="accent1"/>
                </a:solidFill>
              </a:rPr>
              <a:pPr/>
              <a:t>8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14341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035050" y="1770063"/>
            <a:ext cx="7880350" cy="427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Define interaction modes in a way that does not force a user into unnecessary or undesired actions. (Ex: Spell – Check)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Provide for flexible interaction. (Ex: Keyboard, Mouse, Voice)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Allow user interaction to be interruptible and undoable.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Streamline interaction as skill levels advance and allow the interaction to be customized. 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Hide technical internals from the casual user.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for direct interaction with objects that appear on the screen. (Ex: Stretch the screen)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3" name="Rectangle 2"/>
          <p:cNvSpPr txBox="1">
            <a:spLocks noChangeArrowheads="1"/>
          </p:cNvSpPr>
          <p:nvPr/>
        </p:nvSpPr>
        <p:spPr bwMode="auto">
          <a:xfrm>
            <a:off x="-76200" y="220663"/>
            <a:ext cx="8043863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sz="3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Golden Rules for Interface Design</a:t>
            </a:r>
            <a:endParaRPr lang="en-US" sz="3600" b="1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3766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7525"/>
            <a:ext cx="6927850" cy="574675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1" hangingPunct="1"/>
            <a:r>
              <a:rPr lang="en-US" sz="3400" b="1" smtClean="0">
                <a:solidFill>
                  <a:srgbClr val="002060"/>
                </a:solidFill>
              </a:rPr>
              <a:t>2.2 Reduce the User’s Memory Load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CSE, SOE, Presidency University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D426F69-C713-4253-A8B9-24DF2739285E}" type="slidenum">
              <a:rPr lang="en-US" sz="900" smtClean="0">
                <a:solidFill>
                  <a:schemeClr val="accent1"/>
                </a:solidFill>
              </a:rPr>
              <a:pPr/>
              <a:t>9</a:t>
            </a:fld>
            <a:endParaRPr lang="en-US" sz="900" smtClean="0">
              <a:solidFill>
                <a:schemeClr val="accent1"/>
              </a:solidFill>
            </a:endParaRPr>
          </a:p>
        </p:txBody>
      </p:sp>
      <p:pic>
        <p:nvPicPr>
          <p:cNvPr id="16389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988" y="0"/>
            <a:ext cx="1497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762000" y="1600200"/>
            <a:ext cx="7848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Reduce demand on short-term memory.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Establish meaningful defaults. 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Define shortcuts that are intuitive.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visual layout of the interface should be based on a real world metaphor. </a:t>
            </a: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Disclose information in a progressive fashion.</a:t>
            </a:r>
          </a:p>
          <a:p>
            <a:pPr algn="just">
              <a:spcBef>
                <a:spcPct val="50000"/>
              </a:spcBef>
              <a:defRPr/>
            </a:pP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defRPr/>
            </a:pP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200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Swiggy</a:t>
            </a:r>
            <a:r>
              <a:rPr lang="en-US" sz="2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Application.</a:t>
            </a:r>
            <a:endParaRPr lang="en-US" sz="2000" dirty="0">
              <a:solidFill>
                <a:srgbClr val="00206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276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8B5AD61E-EFE3-46CD-BB09-B9CB8FD715DA}" vid="{2146E19F-BDE7-4735-A695-7EF2D4734C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200D99626505468815249BBCE5CBE2" ma:contentTypeVersion="10" ma:contentTypeDescription="Create a new document." ma:contentTypeScope="" ma:versionID="530fa68265af1afd78c5f75de43d89ec">
  <xsd:schema xmlns:xsd="http://www.w3.org/2001/XMLSchema" xmlns:xs="http://www.w3.org/2001/XMLSchema" xmlns:p="http://schemas.microsoft.com/office/2006/metadata/properties" xmlns:ns2="b9ddce48-4927-49d3-9c8d-0a4b2e223357" xmlns:ns3="97366e1e-3f04-441e-b6c8-11d4a868ca9a" targetNamespace="http://schemas.microsoft.com/office/2006/metadata/properties" ma:root="true" ma:fieldsID="093de6fd644dc5749ef4e25b998f45ad" ns2:_="" ns3:_="">
    <xsd:import namespace="b9ddce48-4927-49d3-9c8d-0a4b2e223357"/>
    <xsd:import namespace="97366e1e-3f04-441e-b6c8-11d4a868ca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ddce48-4927-49d3-9c8d-0a4b2e223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66e1e-3f04-441e-b6c8-11d4a868ca9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119872B-BF06-4032-9CAC-3C30B78CB4B3}"/>
</file>

<file path=customXml/itemProps2.xml><?xml version="1.0" encoding="utf-8"?>
<ds:datastoreItem xmlns:ds="http://schemas.openxmlformats.org/officeDocument/2006/customXml" ds:itemID="{8E1E2DE0-BA4A-4C5D-9A65-ED6E4BB6E849}"/>
</file>

<file path=customXml/itemProps3.xml><?xml version="1.0" encoding="utf-8"?>
<ds:datastoreItem xmlns:ds="http://schemas.openxmlformats.org/officeDocument/2006/customXml" ds:itemID="{1DBFAE1E-37FB-4A94-9E98-0DB0FEB742A5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1612</TotalTime>
  <Words>2305</Words>
  <Application>Microsoft Office PowerPoint</Application>
  <PresentationFormat>On-screen Show (4:3)</PresentationFormat>
  <Paragraphs>276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ＭＳ Ｐゴシック</vt:lpstr>
      <vt:lpstr>Algerian</vt:lpstr>
      <vt:lpstr>Arial</vt:lpstr>
      <vt:lpstr>Calibri</vt:lpstr>
      <vt:lpstr>Cambria</vt:lpstr>
      <vt:lpstr>Helvetica</vt:lpstr>
      <vt:lpstr>Palatino</vt:lpstr>
      <vt:lpstr>Times New Roman</vt:lpstr>
      <vt:lpstr>Wingdings</vt:lpstr>
      <vt:lpstr>Wingdings 3</vt:lpstr>
      <vt:lpstr>Theme1</vt:lpstr>
      <vt:lpstr>SOFTWARE ENGINEERING AND PROJECT MANAGEMENT  (CSE 227)</vt:lpstr>
      <vt:lpstr>Module 2: Software Requirements and Design (9 hrs.) – Comprehension level</vt:lpstr>
      <vt:lpstr>User Interface Design  &amp; COMPONENT LEVEL DESIGN</vt:lpstr>
      <vt:lpstr>Contents – User Interface Design</vt:lpstr>
      <vt:lpstr>Contents – Component Level Design</vt:lpstr>
      <vt:lpstr>1. Interface Design</vt:lpstr>
      <vt:lpstr>Interface Design</vt:lpstr>
      <vt:lpstr>2.1 Place the User in Control</vt:lpstr>
      <vt:lpstr>2.2 Reduce the User’s Memory Load</vt:lpstr>
      <vt:lpstr>2.3 Make the Interface Consistent</vt:lpstr>
      <vt:lpstr>3. User Interface Design Models</vt:lpstr>
      <vt:lpstr>User Interface Design Process</vt:lpstr>
      <vt:lpstr>4. WebApp Interface Design</vt:lpstr>
      <vt:lpstr>Effective WebApp Interfaces</vt:lpstr>
      <vt:lpstr>5. WebApp Interface Design Principles I</vt:lpstr>
      <vt:lpstr>WebApp Interface Design Principles II</vt:lpstr>
      <vt:lpstr>WebApp Interface Design Principles III</vt:lpstr>
      <vt:lpstr>6. WebApp Interface Design Workflow - I</vt:lpstr>
      <vt:lpstr>Mapping User Objectives</vt:lpstr>
      <vt:lpstr>WebApp Interface Design Workflow - II</vt:lpstr>
      <vt:lpstr>7. Aesthetic Design</vt:lpstr>
      <vt:lpstr>8. Design Evaluation Cycle</vt:lpstr>
      <vt:lpstr>Component Level Design</vt:lpstr>
      <vt:lpstr>1.2 Traditional view </vt:lpstr>
      <vt:lpstr>2. Designing class based components</vt:lpstr>
      <vt:lpstr>2.3 Cohesion</vt:lpstr>
      <vt:lpstr>3. Conducting Component level Design</vt:lpstr>
      <vt:lpstr>4. Component-level design for web Apps</vt:lpstr>
      <vt:lpstr>4.2 Functional Design at the Component Level </vt:lpstr>
      <vt:lpstr>5. Design Traditional Components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S Pravinth Raja-Asst. Prof-CSE</cp:lastModifiedBy>
  <cp:revision>109</cp:revision>
  <dcterms:created xsi:type="dcterms:W3CDTF">2016-07-09T03:52:32Z</dcterms:created>
  <dcterms:modified xsi:type="dcterms:W3CDTF">2021-09-12T04:23:34Z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0x010100E7200D99626505468815249BBCE5CBE2</vt:lpwstr>
  </property>
</Properties>
</file>