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40.xml" ContentType="application/vnd.openxmlformats-officedocument.presentationml.notesSlide+xml"/>
  <Override PartName="/ppt/ink/ink4.xml" ContentType="application/inkml+xml"/>
  <Override PartName="/ppt/ink/ink5.xml" ContentType="application/inkml+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6.xml" ContentType="application/inkml+xml"/>
  <Override PartName="/ppt/ink/ink7.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4"/>
  </p:notesMasterIdLst>
  <p:sldIdLst>
    <p:sldId id="332" r:id="rId5"/>
    <p:sldId id="362" r:id="rId6"/>
    <p:sldId id="363"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7" r:id="rId21"/>
    <p:sldId id="378" r:id="rId22"/>
    <p:sldId id="379" r:id="rId23"/>
    <p:sldId id="380" r:id="rId24"/>
    <p:sldId id="381" r:id="rId25"/>
    <p:sldId id="382" r:id="rId26"/>
    <p:sldId id="383" r:id="rId27"/>
    <p:sldId id="384" r:id="rId28"/>
    <p:sldId id="385" r:id="rId29"/>
    <p:sldId id="386" r:id="rId30"/>
    <p:sldId id="387" r:id="rId31"/>
    <p:sldId id="388" r:id="rId32"/>
    <p:sldId id="389" r:id="rId33"/>
    <p:sldId id="390" r:id="rId34"/>
    <p:sldId id="391" r:id="rId35"/>
    <p:sldId id="392" r:id="rId36"/>
    <p:sldId id="393" r:id="rId37"/>
    <p:sldId id="394" r:id="rId38"/>
    <p:sldId id="395" r:id="rId39"/>
    <p:sldId id="396" r:id="rId40"/>
    <p:sldId id="397" r:id="rId41"/>
    <p:sldId id="398" r:id="rId42"/>
    <p:sldId id="399" r:id="rId43"/>
    <p:sldId id="400" r:id="rId44"/>
    <p:sldId id="401" r:id="rId45"/>
    <p:sldId id="402" r:id="rId46"/>
    <p:sldId id="403" r:id="rId47"/>
    <p:sldId id="404" r:id="rId48"/>
    <p:sldId id="405" r:id="rId49"/>
    <p:sldId id="406" r:id="rId50"/>
    <p:sldId id="407" r:id="rId51"/>
    <p:sldId id="408" r:id="rId52"/>
    <p:sldId id="409" r:id="rId53"/>
    <p:sldId id="410" r:id="rId54"/>
    <p:sldId id="411" r:id="rId55"/>
    <p:sldId id="412" r:id="rId56"/>
    <p:sldId id="413" r:id="rId57"/>
    <p:sldId id="414" r:id="rId58"/>
    <p:sldId id="415" r:id="rId59"/>
    <p:sldId id="416" r:id="rId60"/>
    <p:sldId id="417" r:id="rId61"/>
    <p:sldId id="418" r:id="rId62"/>
    <p:sldId id="419" r:id="rId63"/>
    <p:sldId id="420" r:id="rId64"/>
    <p:sldId id="421" r:id="rId65"/>
    <p:sldId id="422" r:id="rId66"/>
    <p:sldId id="423" r:id="rId67"/>
    <p:sldId id="424" r:id="rId68"/>
    <p:sldId id="425" r:id="rId69"/>
    <p:sldId id="426" r:id="rId70"/>
    <p:sldId id="427" r:id="rId71"/>
    <p:sldId id="428" r:id="rId72"/>
    <p:sldId id="429" r:id="rId73"/>
    <p:sldId id="430" r:id="rId74"/>
    <p:sldId id="431" r:id="rId75"/>
    <p:sldId id="432" r:id="rId76"/>
    <p:sldId id="433" r:id="rId77"/>
    <p:sldId id="434" r:id="rId78"/>
    <p:sldId id="435" r:id="rId79"/>
    <p:sldId id="436" r:id="rId80"/>
    <p:sldId id="437" r:id="rId81"/>
    <p:sldId id="438" r:id="rId82"/>
    <p:sldId id="439"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DE2EF-636A-410B-868C-4791203DD624}" v="2" dt="2021-11-14T05:52:11.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3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notesMaster" Target="notesMasters/notesMaster1.xml"/><Relationship Id="rId89" Type="http://schemas.microsoft.com/office/2016/11/relationships/changesInfo" Target="changesInfos/changesInfo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5/10/relationships/revisionInfo" Target="revisionInfo.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IMA SHARMA" userId="S::201910100115@presidencyuniversity.in::4e911cd7-affe-40d6-a4df-b9add4ae2f2c" providerId="AD" clId="Web-{01DDE2EF-636A-410B-868C-4791203DD624}"/>
    <pc:docChg chg="modSld">
      <pc:chgData name="MAHIMA SHARMA" userId="S::201910100115@presidencyuniversity.in::4e911cd7-affe-40d6-a4df-b9add4ae2f2c" providerId="AD" clId="Web-{01DDE2EF-636A-410B-868C-4791203DD624}" dt="2021-11-14T05:52:11.289" v="1" actId="1076"/>
      <pc:docMkLst>
        <pc:docMk/>
      </pc:docMkLst>
      <pc:sldChg chg="modSp">
        <pc:chgData name="MAHIMA SHARMA" userId="S::201910100115@presidencyuniversity.in::4e911cd7-affe-40d6-a4df-b9add4ae2f2c" providerId="AD" clId="Web-{01DDE2EF-636A-410B-868C-4791203DD624}" dt="2021-11-14T05:52:11.289" v="1" actId="1076"/>
        <pc:sldMkLst>
          <pc:docMk/>
          <pc:sldMk cId="166294477" sldId="403"/>
        </pc:sldMkLst>
        <pc:picChg chg="mod">
          <ac:chgData name="MAHIMA SHARMA" userId="S::201910100115@presidencyuniversity.in::4e911cd7-affe-40d6-a4df-b9add4ae2f2c" providerId="AD" clId="Web-{01DDE2EF-636A-410B-868C-4791203DD624}" dt="2021-11-14T05:52:11.289" v="1" actId="1076"/>
          <ac:picMkLst>
            <pc:docMk/>
            <pc:sldMk cId="166294477" sldId="403"/>
            <ac:picMk id="84996" creationId="{00000000-0000-0000-0000-000000000000}"/>
          </ac:picMkLst>
        </pc:picChg>
      </pc:sldChg>
    </pc:docChg>
  </pc:docChgLst>
</pc:chgInfo>
</file>

<file path=ppt/ink/ink1.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8-12-01T07:50:58.292"/>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661 174,'-23'0,"1"0,22-25,-23 25,23-25,-22 25,22-24,-23 24,0 0,23-25,0 25,-22 0,-1 0,23-25,-22 25,-1 0,23-25,-23 25,1 0,22 0,-23-25,23 25,-22 0,22 0,-23 0,0 0,23 0,-22 0,22 0,0 0,-23 0,23 0,-22 0,22 0,-23 25,0-25,23 0,-22 0,22 0,-23 25,23-25,-22 0,22 0,-23 0,23 0,0 25,0-25,-23 0,23 0,0 25,-22-25,22 0,0 24,0-24,0 25,0-25,0 25,0-25,0 25,0 0,0-25,0 25,0-25,0 24,0-24,0 25,0 0,0-25,0 25,0-25,0 25,0-25,0 0,0 25,0-25,0 24,0-24,0 25,0-25,0 25,0 0,0-25,0 25,0-25,0 25,0-25,0 24,0 1,0-25,0 25,0-25,0 25,0-25,0 25,0 0,0-25,0 24,0-24,0 25,0-25,0 25,0 0,0-25,0 25,0-25,0 26,0-26,0 24,0 1,0-25,0 25,0-25,0 25,0-25,0 25,0-25,0 0,0 25,0-25,0 24,0-24,0 25,0-25,0 25,0 0,0-25,0 25,0-25,0 25,0-25,0 24,0 1,0-25,0 25,0-25,0 25,0-25,0 25,0 0,0-25,0 24,0-24,0 25,0-25,0 25,0 0,0-25,0 25,0-25,0 25,0-25,0 24,0 1,0-25,0 25,0-25,0 25,0-25,0 25,0 0,0-25,0 0,0 24,0-24,0 0,22 0,-22 25,23-25,-23 0,0 0,23 0,-23 0,0 0,22 0,-22 0,23 0,-23 0,22 0,-22 0,23 0,-23-25,0 25,23 0,-23 0,22 0,-22 0,0-24,0 24,23 0,-23 0,22 0,-22 0,23-25,-23 25,23 0,-1 0,-22-25,0 25,0-25,0 25,23 0,-23-25,0 25,0-25,0 1,0 24,22 0,-22-25,0 25,23 0,-23-25,0 25,0-25,0 25,23 0,-23-25,0 25,22 0,-22 0,0-25,0 25,23 0,-23-24,0 24,22 0,-22-25,23 25,-23-50,0 50,-23-25,23 25,23 0,-23 0,23-25,-23 25,0-24,0 24,0-25,0 25,0-25,0 25,0-25,0 25,22 0,-22-25,0 25,0-25,0 25,0-24,0 24,23-25,-23 0,22 25,-22-25,23 25,-23-25,0 25,23 0,-23-25,0 25,0-24,0 24,22-26,-22 26,0-25,0 25,0-25,0 25,23-25,-23 25,0-25,0 25,0-24,0 24,0-25,0 0,0 25,0-25,0 25,0-25,0 25,0-25,0 25,0-24,0-1,0 25,0-25,0 25,0-25,0 25,0-25,0 0,0 25,0-24,0 24,0-25,0 25,-23 0,23-25,-22 25,22-25,-23 25,23-25,0 0,-23 25,23-24,-22 24,22-25,-23 25,23-25,-22 25,22-25,-23 25,23-25</inkml:trace>
</inkml:ink>
</file>

<file path=ppt/ink/ink2.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8-12-01T07:50:58.295"/>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1167 495,'0'-25,"0"0,0 25,0-24,0 24,-25 0,25-25,0 0,-25 25,25-24,0-1,0 25,-24 0,24-25,-25 25,25-24,-24 24,24-25,0 0,-25 25,25-24,-25 24,25-25,-24 25,24-25,-25 25,25-24,-24 24,-1 0,25-25,-25 25,1 0,24 0,-25 0,25-25,-24 25,-1 0,25 0,-25 0,25 0,-24 0,24-24,-25 24,1 0,24 0,0-25,-25 25,25-25,-25 25,1 0,24 0,-25 0,25 0,-24 0,24 0,-25 0,0 0,25 0,-24 0,24 0,-25 0,25 0,-24 0,-1 0,25 0,-25 0,25 0,0 0,-24 0,-1 0,25 0,0 0,-24 25,-1-25,25 0,-25 0,1 0,24 0,-25 0,25 0,-24 0,-1 0,25 0,-25 0,25 0,-24 0,24 0,-25 0,25 0,-24 0,24 0,0 25,-25-25,25 24,-25-24,25 0,0 25,0-25,0 25,0-25,0 24,0-24,0 0,0 0,0 25,0-25,0 0,0 0,0 25,0-25,0 0,0 24,0-24,0 0,0 0,0 25,0-25,0 0,0 25,0-25,0 0,0 0,0 24,0-24,0 0,0 0,0 0,0 0,0 0,0 25,0-25,0 0,0 0,0 0,0 0,0 0,0 0,0 0,0 0,0 0,0 25,0-25,0 0,0 0,0 0,0 0,0 24,0-24,0 0,0 0,0 0,0 0,0 25,0-25,0 0,0 0,0 0,0 25,0-25,25 0,-25 0,0 0,0 0,0 0,0 0,0 24,0-24,0 25,0-25,0 0,0 0,0 0,0 25,0-25,0 0,25 0,-25 25,0-25,24 0,-24 0,0 0,0 0,0 0,25 0,-25 0,0 0,0 0,0 0,0 0,24 0,-24 0,0 0,0 0,0 0,0 0,25 0,-25 24,25-24,-25 0,24 25,-24-25,25 0,-1 25,-24-25,25 0,-25 0,25 0,-25 0,0 24,24-24,-24 0,25 0,-25 0,0 25,24-25,-24 0,25 0,-25 0,0 25,25-25,-25 0,0 0,24 0,-24 0,0 0,0 24,25-24,-25 0,24 25,-24-25,25 0,-25 25,25-25,-25 0,0 0,24 0,-24 0,0 0,0 0,25 0,-25 24,49-24,-24 0,24 0,-25 25,1 0,0-25,-1 0,-24 0,0 0,0 0,25 0,-25 0,0 0,24 0,-24 0,0 0,25 0,-25 0,25 0,-25 0,0 0,24 0,-24 0,25 0,-25 0,24 0,-24 0,25 0,0 0,-25 0,24 0,-24 0,25 0,-25 0,24 0,1 0,-25 0,25 0,-1 0,1 0,-25-25,0 0,0 25,0-24,-25 24,25-25,0 0,-24 25,24-24,0 24,-25 0,25-25,0 0,-25 25,25-24,0 24,-24-25,24 25,0-25,0 1,0 24,0-25,0 25,0-25,0 25,0-25,0 25,24 0,-24 0,0-24</inkml:trace>
</inkml:ink>
</file>

<file path=ppt/ink/ink3.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8-12-01T07:50:58.296"/>
    </inkml:context>
    <inkml:brush xml:id="br0">
      <inkml:brushProperty name="width" value="0.05292" units="cm"/>
      <inkml:brushProperty name="height" value="0.05292" units="cm"/>
      <inkml:brushProperty name="color" value="#339966"/>
      <inkml:brushProperty name="fitToCurve" value="1"/>
      <inkml:brushProperty name="ignorePressure" value="1"/>
    </inkml:brush>
  </inkml:definitions>
  <inkml:trace contextRef="#ctx0" brushRef="#br0">5070 284,'-25'-25,"25"25,-25 0,25-24,-24 24,-1-25,25 25,-25-25,1 1,-1 24,-24 0,49-25,-25 0,25 25,-24 0,24-25,-25 25,0 0,25-24,-24 24,-1 0,25 0,-25 0,25 0,-24 0,24 0,-25 0,25-25,-25 25,1 0,24 0,-25 0,25 0,-25 0,25 0,-24 0,-1 0,25 0,-25 0,25 0,-24 0,24 0,-25 0,1 0,24 0,-25 0,0 0,1 0,-1 0,25 0,-25 0,25 0,-49 0,49 0,-25 0,1 0,-1 0,0 0,25 0,-24 0,-1 0,25 0,-25 0,25 0,-24 0,24 0,-25 0,25 0,-25 0,1 0,24 0,-25 0,25 0,-24 0,24 0,-25 0,0 0,25 0,-24 0,-1 0,25 0,-25 0,25 0,-24 0,24 0,-25 0,25 0,-49 0,49 0,-25 0,0 0,25 0,0 0,-24 0,-1 0,25 0,-25 0,1 0,-1 25,25-25,-25 0,25 0,-49 0,49 0,-24 0,24 0,-25 0,0 0,25 24,-24-24,-1 0,25 0,-25 25,25-25,-24 25,-1-25,0 25,25-1,-49-24,49 25,-25-25,1 25,-1-25,25 24,-25 1,1-25,24 25,0 0,-50-1,26 1,24 0,-25-1,25 1,-49 0,49 0,-49 24,24-24,25-1,-49 1,49 25,-25-50,0 24,25 26,-24-50,24 49,-25-49,0 25,1 0,24-1,-25 1,0-25,25 25,-24-25,24 49,-25-49,0 25,1 0,24-1,-25-24,1 25,-1 25,0-26,1 1,-1 0,25 24,-25-49,1 50,-1-26,0 1,1 0,-1 24,0-49,25 50,-24-26,-26 1,50 25,-24-26,-1 26,0-26,1 1,-1 25,-24-26,24 26,-24-1,24 1,1-26,-26 26,26-1,-1-24,0 24,1-24,-1 24,0 1,25-1,-49-24,24 24,1-24,-1 25,25 24,-24-25,-1-24,0 24,25 26,-24-51,-26 26,50-1,-24 1,-1-26,25 26,0-1,-25-24,1 0,24 24,-25-24,0-1,25 26,-49-25,49-1,-25 26,1-1,24-24,0 24,-25 1,25-25,-25-1,25 26,-24-26,-1 1,25 25,0-1,-24-24,-1-1,0 26,25-25,-24-1,-1 1,25 0,-49 24,49-24,-25 0,0 24,25-24,-49-1,49 26,-25-25,1-1,24 26,0-1,-25 1,25-26,-25 26,25 24,-24-25,24 1,-25-1,25 1,-25-1,25 25,0-24,-24-1,-1 1,25-1,-24 0,24 26,-25-51,25 26,-25-25,25 49,0-50,-24 26,24-25,0 24,0 0,0 1,0-25,0 24,0 0,0 1,0 24,0-49,0-1,-25 26,25-1,-25-24,25 0,0 24,0-24,0 0,0-1,0 26,0-1,0-24,0 24,0-24,0 0,0 24,0 1,0-50,0 24,0 26,0-50,0 25,0-25,0 49,0-49,0 25,0-1,0-24,0 25,-24 0,24-25,0 25,0-25,-25 24,25 1,0 0,-25-1,25 1,0 0,0 0,0-1,0 26,-24-25,24-1,0 26,0-1,0-24,-25 0,25 24,-25 0,25 1,0-25,-24 24,24 0,-25-24,25 0,0 24,-25-24,25 24,0-24,-24 25,24-26,0 1,-25 24,25 1,0-25,0-1,0 51,0-51,0 1,0 24,0 1,0-1,0-24,0 24,0 1,0-25,0 24,0 0,0-24,0 25,0-1,0-24,0 24,0 1,0-26,0 26,0-1,0-24,0 0,0 24,0-24,0 24,0-24,0 24,0-24,0 25,0-26,0 26,0-26,0 1,0 0,0 24,0-49,0 25,0 24,0-24,0 0,0 0,0-1,0 1,0 0,0-1,0 1,0 0,0 0,0 24,0-24,0-1,0 1,25 0,-25 0,24 24,-24-49,0 50,25-1,-25-49,0-25,-49 50,49 0,0-1,0 26,0-1,24 1,1-1,-25 1,25-1,-1-24,1 24,-25 1,25-1,-1-24,-24 24,25-24,0 24,-25-24,0 0,0 0,24 24,26-24,-1 24,-49-24,25 0,-1 24,25-49,-24 25,0-1,24 1,-49 0,49-25,-49 25,25-25,0 24,-1 1,1-25,0 0,-1 0,26 0,-26 0,1 0,24 0,0 0,-24 0,0 0,24 0,0 0,-24 0,24 0,1 0,-26 0,26 0,-1 0,0 0,50 0,-50 25,25-25,0 0,0 24,0-24,0 0,0 0,24 0,-24 0,-24 0,48 0,-24 0,0 0,0 0,0 0,25 0,-25 0,0 0,-1 0,26 0,-25 0,25 0,-25 0,24 0,1 0,-25 0,24 0,1 0,-25 0,24-24,-24 24,25 0,-25 0,25 0,-25 0,24 0,-24-25,0 0,49 1,-49 24,25-25,-25 0,0 0,24 25,-24-24,0-1,0 25,0-25,25 1,-25 24,-25-50,0 25,25 1,-24 24,73-50,-49 50,-25-24,25-1,-25 25,1-25,-1 0,25 1,0-1,-25 0,0 0,1 1,24-1,-25 0,0 1,0-1,1 0,24 25,-50-25,26-24,-1 49,25-25,-49 1,24 24,-24-25,24 0,-25 25,26-25,-26 1,26-1,-26 25,50-49,-49 49,24-25,1-25,24 50,-25-24,0-1,0 0,1 1,-26-1,1 0,49-24,-49 49,24-50,-49 50,25-25,24 1,-24-1,-1 0,1 1,-1-1,-24 25,50-25,-50 25,24-25,-24 1,25-1,-25 25,25-49,-1 24,-24 0,50 0,-26 1,-24-1,25 0,-25 1,25 24,-25-25,24 0,1 0,-25 25,0-24,25-1,-25 0,24 1,1-1,-25 0,25 0,-1-24,-24 24,49 1,-49-26,0 25,0-24,25-1,0 26,-25-1,24-24,1 24,-25 0,0-24,0 49,25-50,-25 26,0-1,24-25,1 26,-25-1,25-24,-1-1,-24 25,0 1,25-26,-25 26,0-1,0-25,0 26,0-26,0 26,0-26,0 25,0 1,0-26,0 25,0 1,0-1,0-49,0 24,0 26,0-26,0 1,0-1,0-24,0 25,0-1,0-24,0 0,0 25,-25-25,25 24,-24 1,24-26,-25 26,25 0,-25-1,25 1,0-1,-24-24,-1 25,25-1,-25 1,25-1,-24 1,-1 0,0-1,25 25,-49-24,49-25,-49 49,49-24,-49-1,49 1,-50-1,50 1,-49-1,24 1,25-25,-49 24,24-24,1 0,-26 0,26 0,-1 24,-24 1,49-25,-49-25,24 49,0-24,1 25,-1-1,0-24,25 25,-49-1,24-24,25 25,-49-1,24-24,25 0,-49 49,24-49,25 0,-49 25,24-26,25 26,-24 0,-1-1,-24-24,24 25,1-1,-26 1,1-25,24 24,-24 1,24-1,-24 1,24-1,-24 26,24-51,-24 26,25 24,-26-49,1 25,24 24,-24-49,24 24,1 26,-1-26,0 26,25-26,-24 1,-1-1,0 26,1-1,-1-25,-24 26,24-51,1 51,-26-26,26 1,-1-1,0 26,-24-26,24 26,1-1,-1-49,-24 24,24 26,0-26,1 1,-26-1,26 1,-25 24,49-24,-50-1,50 26,-49-1,49 0,-49 0,49-24,-50 24,50 0,-49-24,24 24,25-24,-49 49,49-50,-25 26,1-1,-1 0,1 1,24-1,-25 0,0 0,25 25,-24-49,24 49,0-25,-25 1,0-1,25 25,0-25,-49 25,49-25,-25 1,1 24,24-25,0 25,-25-25,25 25,0-49,-25 49,1-25,24 25,-25 0,0-25,25 1,-24 24,24-25,-25 25,0 0,25-25,-24 25,24-25,-25 1,25 24,0-25,-24 25,24-25,-25 25,0-24,25 24,-24 0,24-25,-25 25,25-25,-25 25,25-25,-24 25,-1 0,25-24,0-1,-25 25,25-25,-24 25,24-24,-25 24,25-25,-25 25</inkml:trace>
</inkml:ink>
</file>

<file path=ppt/ink/ink4.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8-12-01T07:50:58.292"/>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661 174,'-23'0,"1"0,22-25,-23 25,23-25,-22 25,22-24,-23 24,0 0,23-25,0 25,-22 0,-1 0,23-25,-22 25,-1 0,23-25,-23 25,1 0,22 0,-23-25,23 25,-22 0,22 0,-23 0,0 0,23 0,-22 0,22 0,0 0,-23 0,23 0,-22 0,22 0,-23 25,0-25,23 0,-22 0,22 0,-23 25,23-25,-22 0,22 0,-23 0,23 0,0 25,0-25,-23 0,23 0,0 25,-22-25,22 0,0 24,0-24,0 25,0-25,0 25,0-25,0 25,0 0,0-25,0 25,0-25,0 24,0-24,0 25,0 0,0-25,0 25,0-25,0 25,0-25,0 0,0 25,0-25,0 24,0-24,0 25,0-25,0 25,0 0,0-25,0 25,0-25,0 25,0-25,0 24,0 1,0-25,0 25,0-25,0 25,0-25,0 25,0 0,0-25,0 24,0-24,0 25,0-25,0 25,0 0,0-25,0 25,0-25,0 26,0-26,0 24,0 1,0-25,0 25,0-25,0 25,0-25,0 25,0-25,0 0,0 25,0-25,0 24,0-24,0 25,0-25,0 25,0 0,0-25,0 25,0-25,0 25,0-25,0 24,0 1,0-25,0 25,0-25,0 25,0-25,0 25,0 0,0-25,0 24,0-24,0 25,0-25,0 25,0 0,0-25,0 25,0-25,0 25,0-25,0 24,0 1,0-25,0 25,0-25,0 25,0-25,0 25,0 0,0-25,0 0,0 24,0-24,0 0,22 0,-22 25,23-25,-23 0,0 0,23 0,-23 0,0 0,22 0,-22 0,23 0,-23 0,22 0,-22 0,23 0,-23-25,0 25,23 0,-23 0,22 0,-22 0,0-24,0 24,23 0,-23 0,22 0,-22 0,23-25,-23 25,23 0,-1 0,-22-25,0 25,0-25,0 25,23 0,-23-25,0 25,0-25,0 1,0 24,22 0,-22-25,0 25,23 0,-23-25,0 25,0-25,0 25,23 0,-23-25,0 25,22 0,-22 0,0-25,0 25,23 0,-23-24,0 24,22 0,-22-25,23 25,-23-50,0 50,-23-25,23 25,23 0,-23 0,23-25,-23 25,0-24,0 24,0-25,0 25,0-25,0 25,0-25,0 25,22 0,-22-25,0 25,0-25,0 25,0-24,0 24,23-25,-23 0,22 25,-22-25,23 25,-23-25,0 25,23 0,-23-25,0 25,0-24,0 24,22-26,-22 26,0-25,0 25,0-25,0 25,23-25,-23 25,0-25,0 25,0-24,0 24,0-25,0 0,0 25,0-25,0 25,0-25,0 25,0-25,0 25,0-24,0-1,0 25,0-25,0 25,0-25,0 25,0-25,0 0,0 25,0-24,0 24,0-25,0 25,-23 0,23-25,-22 25,22-25,-23 25,23-25,0 0,-23 25,23-24,-22 24,22-25,-23 25,23-25,-22 25,22-25,-23 25,23-25</inkml:trace>
</inkml:ink>
</file>

<file path=ppt/ink/ink5.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8-12-01T07:50:58.295"/>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1167 495,'0'-25,"0"0,0 25,0-24,0 24,-25 0,25-25,0 0,-25 25,25-24,0-1,0 25,-24 0,24-25,-25 25,25-24,-24 24,24-25,0 0,-25 25,25-24,-25 24,25-25,-24 25,24-25,-25 25,25-24,-24 24,-1 0,25-25,-25 25,1 0,24 0,-25 0,25-25,-24 25,-1 0,25 0,-25 0,25 0,-24 0,24-24,-25 24,1 0,24 0,0-25,-25 25,25-25,-25 25,1 0,24 0,-25 0,25 0,-24 0,24 0,-25 0,0 0,25 0,-24 0,24 0,-25 0,25 0,-24 0,-1 0,25 0,-25 0,25 0,0 0,-24 0,-1 0,25 0,0 0,-24 25,-1-25,25 0,-25 0,1 0,24 0,-25 0,25 0,-24 0,-1 0,25 0,-25 0,25 0,-24 0,24 0,-25 0,25 0,-24 0,24 0,0 25,-25-25,25 24,-25-24,25 0,0 25,0-25,0 25,0-25,0 24,0-24,0 0,0 0,0 25,0-25,0 0,0 0,0 25,0-25,0 0,0 24,0-24,0 0,0 0,0 25,0-25,0 0,0 25,0-25,0 0,0 0,0 24,0-24,0 0,0 0,0 0,0 0,0 0,0 25,0-25,0 0,0 0,0 0,0 0,0 0,0 0,0 0,0 0,0 0,0 25,0-25,0 0,0 0,0 0,0 0,0 24,0-24,0 0,0 0,0 0,0 0,0 25,0-25,0 0,0 0,0 0,0 25,0-25,25 0,-25 0,0 0,0 0,0 0,0 0,0 24,0-24,0 25,0-25,0 0,0 0,0 0,0 25,0-25,0 0,25 0,-25 25,0-25,24 0,-24 0,0 0,0 0,0 0,25 0,-25 0,0 0,0 0,0 0,0 0,24 0,-24 0,0 0,0 0,0 0,0 0,25 0,-25 24,25-24,-25 0,24 25,-24-25,25 0,-1 25,-24-25,25 0,-25 0,25 0,-25 0,0 24,24-24,-24 0,25 0,-25 0,0 25,24-25,-24 0,25 0,-25 0,0 25,25-25,-25 0,0 0,24 0,-24 0,0 0,0 24,25-24,-25 0,24 25,-24-25,25 0,-25 25,25-25,-25 0,0 0,24 0,-24 0,0 0,0 0,25 0,-25 24,49-24,-24 0,24 0,-25 25,1 0,0-25,-1 0,-24 0,0 0,0 0,25 0,-25 0,0 0,24 0,-24 0,0 0,25 0,-25 0,25 0,-25 0,0 0,24 0,-24 0,25 0,-25 0,24 0,-24 0,25 0,0 0,-25 0,24 0,-24 0,25 0,-25 0,24 0,1 0,-25 0,25 0,-1 0,1 0,-25-25,0 0,0 25,0-24,-25 24,25-25,0 0,-24 25,24-24,0 24,-25 0,25-25,0 0,-25 25,25-24,0 24,-24-25,24 25,0-25,0 1,0 24,0-25,0 25,0-25,0 25,0-25,0 25,24 0,-24 0,0-24</inkml:trace>
</inkml:ink>
</file>

<file path=ppt/ink/ink6.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8-12-01T07:50:58.292"/>
    </inkml:context>
    <inkml:brush xml:id="br0">
      <inkml:brushProperty name="width" value="0.05292" units="cm"/>
      <inkml:brushProperty name="height" value="0.05292" units="cm"/>
      <inkml:brushProperty name="color" value="#FF0000"/>
      <inkml:brushProperty name="fitToCurve" value="1"/>
      <inkml:brushProperty name="ignorePressure" value="1"/>
    </inkml:brush>
  </inkml:definitions>
  <inkml:trace contextRef="#ctx0" brushRef="#br0">661 174,'-23'0,"1"0,22-25,-23 25,23-25,-22 25,22-24,-23 24,0 0,23-25,0 25,-22 0,-1 0,23-25,-22 25,-1 0,23-25,-23 25,1 0,22 0,-23-25,23 25,-22 0,22 0,-23 0,0 0,23 0,-22 0,22 0,0 0,-23 0,23 0,-22 0,22 0,-23 25,0-25,23 0,-22 0,22 0,-23 25,23-25,-22 0,22 0,-23 0,23 0,0 25,0-25,-23 0,23 0,0 25,-22-25,22 0,0 24,0-24,0 25,0-25,0 25,0-25,0 25,0 0,0-25,0 25,0-25,0 24,0-24,0 25,0 0,0-25,0 25,0-25,0 25,0-25,0 0,0 25,0-25,0 24,0-24,0 25,0-25,0 25,0 0,0-25,0 25,0-25,0 25,0-25,0 24,0 1,0-25,0 25,0-25,0 25,0-25,0 25,0 0,0-25,0 24,0-24,0 25,0-25,0 25,0 0,0-25,0 25,0-25,0 26,0-26,0 24,0 1,0-25,0 25,0-25,0 25,0-25,0 25,0-25,0 0,0 25,0-25,0 24,0-24,0 25,0-25,0 25,0 0,0-25,0 25,0-25,0 25,0-25,0 24,0 1,0-25,0 25,0-25,0 25,0-25,0 25,0 0,0-25,0 24,0-24,0 25,0-25,0 25,0 0,0-25,0 25,0-25,0 25,0-25,0 24,0 1,0-25,0 25,0-25,0 25,0-25,0 25,0 0,0-25,0 0,0 24,0-24,0 0,22 0,-22 25,23-25,-23 0,0 0,23 0,-23 0,0 0,22 0,-22 0,23 0,-23 0,22 0,-22 0,23 0,-23-25,0 25,23 0,-23 0,22 0,-22 0,0-24,0 24,23 0,-23 0,22 0,-22 0,23-25,-23 25,23 0,-1 0,-22-25,0 25,0-25,0 25,23 0,-23-25,0 25,0-25,0 1,0 24,22 0,-22-25,0 25,23 0,-23-25,0 25,0-25,0 25,23 0,-23-25,0 25,22 0,-22 0,0-25,0 25,23 0,-23-24,0 24,22 0,-22-25,23 25,-23-50,0 50,-23-25,23 25,23 0,-23 0,23-25,-23 25,0-24,0 24,0-25,0 25,0-25,0 25,0-25,0 25,22 0,-22-25,0 25,0-25,0 25,0-24,0 24,23-25,-23 0,22 25,-22-25,23 25,-23-25,0 25,23 0,-23-25,0 25,0-24,0 24,22-26,-22 26,0-25,0 25,0-25,0 25,23-25,-23 25,0-25,0 25,0-24,0 24,0-25,0 0,0 25,0-25,0 25,0-25,0 25,0-25,0 25,0-24,0-1,0 25,0-25,0 25,0-25,0 25,0-25,0 0,0 25,0-24,0 24,0-25,0 25,-23 0,23-25,-22 25,22-25,-23 25,23-25,0 0,-23 25,23-24,-22 24,22-25,-23 25,23-25,-22 25,22-25,-23 25,23-25</inkml:trace>
</inkml:ink>
</file>

<file path=ppt/ink/ink7.xml><?xml version="1.0" encoding="utf-8"?>
<inkml:ink xmlns:inkml="http://www.w3.org/2003/InkML">
  <inkml:definitions>
    <inkml:context xml:id="ctx0">
      <inkml:inkSource xml:id="inkSrc0">
        <inkml:traceFormat>
          <inkml:channel name="X" type="integer" max="1024" units="cm"/>
          <inkml:channel name="Y" type="integer" max="768" units="cm"/>
        </inkml:traceFormat>
        <inkml:channelProperties>
          <inkml:channelProperty channel="X" name="resolution" value="32" units="1/cm"/>
          <inkml:channelProperty channel="Y" name="resolution" value="32" units="1/cm"/>
        </inkml:channelProperties>
      </inkml:inkSource>
      <inkml:timestamp xml:id="ts0" timeString="2018-12-01T07:50:58.295"/>
    </inkml:context>
    <inkml:brush xml:id="br0">
      <inkml:brushProperty name="width" value="0.05292" units="cm"/>
      <inkml:brushProperty name="height" value="0.05292" units="cm"/>
      <inkml:brushProperty name="color" value="#800080"/>
      <inkml:brushProperty name="fitToCurve" value="1"/>
      <inkml:brushProperty name="ignorePressure" value="1"/>
    </inkml:brush>
  </inkml:definitions>
  <inkml:trace contextRef="#ctx0" brushRef="#br0">1167 495,'0'-25,"0"0,0 25,0-24,0 24,-25 0,25-25,0 0,-25 25,25-24,0-1,0 25,-24 0,24-25,-25 25,25-24,-24 24,24-25,0 0,-25 25,25-24,-25 24,25-25,-24 25,24-25,-25 25,25-24,-24 24,-1 0,25-25,-25 25,1 0,24 0,-25 0,25-25,-24 25,-1 0,25 0,-25 0,25 0,-24 0,24-24,-25 24,1 0,24 0,0-25,-25 25,25-25,-25 25,1 0,24 0,-25 0,25 0,-24 0,24 0,-25 0,0 0,25 0,-24 0,24 0,-25 0,25 0,-24 0,-1 0,25 0,-25 0,25 0,0 0,-24 0,-1 0,25 0,0 0,-24 25,-1-25,25 0,-25 0,1 0,24 0,-25 0,25 0,-24 0,-1 0,25 0,-25 0,25 0,-24 0,24 0,-25 0,25 0,-24 0,24 0,0 25,-25-25,25 24,-25-24,25 0,0 25,0-25,0 25,0-25,0 24,0-24,0 0,0 0,0 25,0-25,0 0,0 0,0 25,0-25,0 0,0 24,0-24,0 0,0 0,0 25,0-25,0 0,0 25,0-25,0 0,0 0,0 24,0-24,0 0,0 0,0 0,0 0,0 0,0 25,0-25,0 0,0 0,0 0,0 0,0 0,0 0,0 0,0 0,0 0,0 25,0-25,0 0,0 0,0 0,0 0,0 24,0-24,0 0,0 0,0 0,0 0,0 25,0-25,0 0,0 0,0 0,0 25,0-25,25 0,-25 0,0 0,0 0,0 0,0 0,0 24,0-24,0 25,0-25,0 0,0 0,0 0,0 25,0-25,0 0,25 0,-25 25,0-25,24 0,-24 0,0 0,0 0,0 0,25 0,-25 0,0 0,0 0,0 0,0 0,24 0,-24 0,0 0,0 0,0 0,0 0,25 0,-25 24,25-24,-25 0,24 25,-24-25,25 0,-1 25,-24-25,25 0,-25 0,25 0,-25 0,0 24,24-24,-24 0,25 0,-25 0,0 25,24-25,-24 0,25 0,-25 0,0 25,25-25,-25 0,0 0,24 0,-24 0,0 0,0 24,25-24,-25 0,24 25,-24-25,25 0,-25 25,25-25,-25 0,0 0,24 0,-24 0,0 0,0 0,25 0,-25 24,49-24,-24 0,24 0,-25 25,1 0,0-25,-1 0,-24 0,0 0,0 0,25 0,-25 0,0 0,24 0,-24 0,0 0,25 0,-25 0,25 0,-25 0,0 0,24 0,-24 0,25 0,-25 0,24 0,-24 0,25 0,0 0,-25 0,24 0,-24 0,25 0,-25 0,24 0,1 0,-25 0,25 0,-1 0,1 0,-25-25,0 0,0 25,0-24,-25 24,25-25,0 0,-24 25,24-24,0 24,-25 0,25-25,0 0,-25 25,25-24,0 24,-24-25,24 25,0-25,0 1,0 24,0-25,0 25,0-25,0 25,0-25,0 25,24 0,-24 0,0-24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005F5E8C-B044-43C6-B2F5-81446AEDAE8E}" type="datetimeFigureOut">
              <a:rPr lang="en-US" smtClean="0"/>
              <a:t>11/13/2021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D8FC8E6-5ED4-4BB0-BF37-760C024FE094}" type="slidenum">
              <a:rPr lang="en-US" smtClean="0"/>
              <a:t>‹#›</a:t>
            </a:fld>
            <a:endParaRPr lang="en-US"/>
          </a:p>
        </p:txBody>
      </p:sp>
    </p:spTree>
    <p:extLst>
      <p:ext uri="{BB962C8B-B14F-4D97-AF65-F5344CB8AC3E}">
        <p14:creationId xmlns:p14="http://schemas.microsoft.com/office/powerpoint/2010/main" val="311430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0348A0-25F4-4937-B512-9D8E5562E3D8}" type="slidenum">
              <a:rPr lang="en-US" altLang="en-US" sz="1200" smtClean="0"/>
              <a:pPr/>
              <a:t>1</a:t>
            </a:fld>
            <a:endParaRPr lang="en-US" altLang="en-US" sz="1200"/>
          </a:p>
        </p:txBody>
      </p:sp>
    </p:spTree>
    <p:extLst>
      <p:ext uri="{BB962C8B-B14F-4D97-AF65-F5344CB8AC3E}">
        <p14:creationId xmlns:p14="http://schemas.microsoft.com/office/powerpoint/2010/main" val="344782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6B1D746-6259-424F-9B1E-259D6AFCF936}" type="slidenum">
              <a:rPr lang="en-US" altLang="en-US" sz="1200" smtClean="0"/>
              <a:pPr/>
              <a:t>11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8239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EB23DFE-4888-4191-B2D1-A42AD06FDA2C}" type="slidenum">
              <a:rPr lang="en-US" altLang="en-US" sz="1200" smtClean="0"/>
              <a:pPr/>
              <a:t>12</a:t>
            </a:fld>
            <a:endParaRPr lang="en-US"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81179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9B03512-523E-4117-A141-FDEC91430519}" type="slidenum">
              <a:rPr lang="en-US" altLang="en-US" sz="1200" smtClean="0"/>
              <a:pPr/>
              <a:t>13</a:t>
            </a:fld>
            <a:endParaRPr lang="en-US" altLang="en-US" sz="1200"/>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688065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C160E67-69E0-46D6-AC7E-C0CF8D5E9F34}" type="slidenum">
              <a:rPr lang="en-US" altLang="en-US" sz="1200" smtClean="0"/>
              <a:pPr/>
              <a:t>14</a:t>
            </a:fld>
            <a:endParaRPr lang="en-US" altLang="en-US" sz="12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98909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11BCBCE-C214-4A71-B572-83C1B41F10CE}" type="slidenum">
              <a:rPr lang="en-US" altLang="en-US" sz="1200" smtClean="0"/>
              <a:pPr/>
              <a:t>15</a:t>
            </a:fld>
            <a:endParaRPr lang="en-US" altLang="en-US" sz="12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559903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253A1B2-C09C-4D75-AB3A-219916498E44}" type="slidenum">
              <a:rPr lang="en-US" altLang="en-US" sz="1200" smtClean="0"/>
              <a:pPr/>
              <a:t>16</a:t>
            </a:fld>
            <a:endParaRPr lang="en-US" altLang="en-US" sz="12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5653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4F43F17-B176-46D8-BC2D-588A4E8FEFF9}" type="slidenum">
              <a:rPr lang="en-US" altLang="en-US" sz="1200" smtClean="0"/>
              <a:pPr/>
              <a:t>17</a:t>
            </a:fld>
            <a:endParaRPr lang="en-US" altLang="en-US" sz="12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77527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671BC25-3A50-4363-9104-7D3AE5C2CFB5}" type="slidenum">
              <a:rPr lang="en-US" altLang="en-US" sz="1200" smtClean="0"/>
              <a:pPr/>
              <a:t>18</a:t>
            </a:fld>
            <a:endParaRPr lang="en-US" altLang="en-US" sz="120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25043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3D79082-0BB6-44F3-8F5E-875A91023B88}" type="slidenum">
              <a:rPr lang="en-US" altLang="en-US" sz="1200" smtClean="0"/>
              <a:pPr/>
              <a:t>19</a:t>
            </a:fld>
            <a:endParaRPr lang="en-US" altLang="en-U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72496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568A32D-1CA0-45A7-817B-92953F3CEC75}" type="slidenum">
              <a:rPr lang="en-US" altLang="en-US" sz="1200" smtClean="0"/>
              <a:pPr/>
              <a:t>20</a:t>
            </a:fld>
            <a:endParaRPr lang="en-US" altLang="en-US" sz="120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81410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0348A0-25F4-4937-B512-9D8E5562E3D8}" type="slidenum">
              <a:rPr lang="en-US" altLang="en-US" sz="1200" smtClean="0"/>
              <a:pPr/>
              <a:t>2</a:t>
            </a:fld>
            <a:endParaRPr lang="en-US" altLang="en-US" sz="1200"/>
          </a:p>
        </p:txBody>
      </p:sp>
    </p:spTree>
    <p:extLst>
      <p:ext uri="{BB962C8B-B14F-4D97-AF65-F5344CB8AC3E}">
        <p14:creationId xmlns:p14="http://schemas.microsoft.com/office/powerpoint/2010/main" val="2012662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23A7E96-7658-4979-928B-B438F0BB4729}" type="slidenum">
              <a:rPr lang="en-US" altLang="en-US" sz="1200" smtClean="0"/>
              <a:pPr/>
              <a:t>21</a:t>
            </a:fld>
            <a:endParaRPr lang="en-US" altLang="en-US"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302725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C550CA6-C423-431E-B216-8F3C394E779C}" type="slidenum">
              <a:rPr lang="en-US" altLang="en-US" sz="1200" smtClean="0"/>
              <a:pPr/>
              <a:t>22</a:t>
            </a:fld>
            <a:endParaRPr lang="en-US" altLang="en-US" sz="120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23611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F61A65C-2085-4101-8FB0-79C8872863D1}" type="slidenum">
              <a:rPr lang="en-US" altLang="en-US" sz="1200" smtClean="0"/>
              <a:pPr/>
              <a:t>23</a:t>
            </a:fld>
            <a:endParaRPr lang="en-US" altLang="en-U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016851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D84A4BE-B19A-499B-A51D-AF737621CF8D}" type="slidenum">
              <a:rPr lang="en-US" altLang="en-US" sz="1200" smtClean="0"/>
              <a:pPr/>
              <a:t>24</a:t>
            </a:fld>
            <a:endParaRPr lang="en-US" altLang="en-U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188872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E1F3CF6-BBF0-4DA0-871B-A9760A9FFE83}" type="slidenum">
              <a:rPr lang="en-US" altLang="en-US" sz="1200" smtClean="0"/>
              <a:pPr/>
              <a:t>25</a:t>
            </a:fld>
            <a:endParaRPr lang="en-US" altLang="en-US" sz="12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01445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7E296AD-6E67-42AF-8760-BBC648A4CE9B}" type="slidenum">
              <a:rPr lang="en-US" altLang="en-US" sz="1200" smtClean="0"/>
              <a:pPr/>
              <a:t>26</a:t>
            </a:fld>
            <a:endParaRPr lang="en-US" altLang="en-U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47099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20A6496-54A8-4C20-97FB-C7E83721A1D4}" type="slidenum">
              <a:rPr lang="en-US" altLang="en-US" sz="1200" smtClean="0"/>
              <a:pPr/>
              <a:t>27</a:t>
            </a:fld>
            <a:endParaRPr lang="en-US"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69536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7BA82E1-4098-4F3E-BE88-792C67F4C264}" type="slidenum">
              <a:rPr lang="en-US" altLang="en-US" sz="1200" smtClean="0"/>
              <a:pPr/>
              <a:t>28</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37654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945425-1260-45C9-88BF-58DD65714026}" type="slidenum">
              <a:rPr lang="en-US" altLang="en-US" sz="1200" smtClean="0"/>
              <a:pPr/>
              <a:t>29</a:t>
            </a:fld>
            <a:endParaRPr lang="en-US" altLang="en-US" sz="12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8984833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2E04C07-24CE-4960-B732-B140831A30B5}" type="slidenum">
              <a:rPr lang="en-US" altLang="en-US" sz="1200" smtClean="0"/>
              <a:pPr/>
              <a:t>30</a:t>
            </a:fld>
            <a:endParaRPr lang="en-US" altLang="en-US" sz="12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29459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9BDBE1F-F7D2-47D5-A6AA-1ED2D5D0FFEF}" type="slidenum">
              <a:rPr lang="en-US" altLang="en-US" sz="1200" smtClean="0"/>
              <a:pPr/>
              <a:t>4</a:t>
            </a:fld>
            <a:endParaRPr lang="en-US" altLang="en-US" sz="120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782307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220AD20-5824-4E4A-B41D-2027B623F555}" type="slidenum">
              <a:rPr lang="en-US" altLang="en-US" sz="1200" smtClean="0"/>
              <a:pPr/>
              <a:t>31</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913056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786885A-C085-4A7D-9A5E-A259B3698D67}" type="slidenum">
              <a:rPr lang="en-US" altLang="en-US" sz="1200" smtClean="0"/>
              <a:pPr/>
              <a:t>32</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52757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FEC3F6C-87C3-4446-BAE2-C096D2E4AC39}" type="slidenum">
              <a:rPr lang="en-US" altLang="en-US" sz="1200" smtClean="0"/>
              <a:pPr/>
              <a:t>33</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219142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A2F3C54-433D-47DE-A06F-D2AA80A0CBF8}" type="slidenum">
              <a:rPr lang="en-US" altLang="en-US" sz="1200" smtClean="0"/>
              <a:pPr/>
              <a:t>34</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8507762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80A0499-F666-41EC-8FAD-DBDDEEA863ED}" type="slidenum">
              <a:rPr lang="en-US" altLang="en-US" sz="1200" smtClean="0"/>
              <a:pPr/>
              <a:t>35</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1729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1A9E50C-BBF6-4E8F-BC5A-6506CF679365}" type="slidenum">
              <a:rPr lang="en-US" altLang="en-US" sz="1200" smtClean="0"/>
              <a:pPr/>
              <a:t>36</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141432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EE0D4A2-2C31-4310-A8C1-8BEDE4EF6398}" type="slidenum">
              <a:rPr lang="en-US" altLang="en-US" sz="1200" smtClean="0"/>
              <a:pPr/>
              <a:t>37</a:t>
            </a:fld>
            <a:endParaRPr lang="en-US" altLang="en-US" sz="12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454670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C1BEF06-E3E5-4445-AFF1-8C1B76ED1151}" type="slidenum">
              <a:rPr lang="en-US" altLang="en-US" sz="1200" smtClean="0"/>
              <a:pPr/>
              <a:t>38</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576520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E0B515-B1AD-4C52-AB62-A993C7671705}" type="slidenum">
              <a:rPr lang="en-US" altLang="en-US" sz="1200" smtClean="0"/>
              <a:pPr/>
              <a:t>39</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863731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257A67D-6EAA-4841-B282-89A37047E900}" type="slidenum">
              <a:rPr lang="en-US" altLang="en-US" sz="1200" smtClean="0"/>
              <a:pPr/>
              <a:t>40</a:t>
            </a:fld>
            <a:endParaRPr lang="en-US" altLang="en-US" sz="12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42785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99E6AB4-3234-491F-924F-2993407439BC}" type="slidenum">
              <a:rPr lang="en-US" altLang="en-US" sz="1200" smtClean="0"/>
              <a:pPr/>
              <a:t>5</a:t>
            </a:fld>
            <a:endParaRPr lang="en-US" altLang="en-US" sz="120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430122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E05DDF4-E71B-4108-A541-928F5D945776}" type="slidenum">
              <a:rPr lang="en-US" altLang="en-US" sz="1200" smtClean="0"/>
              <a:pPr/>
              <a:t>41</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584410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EDC5F3D-EE28-4AC3-B59A-254914F02351}" type="slidenum">
              <a:rPr lang="en-US" altLang="en-US" sz="1200" smtClean="0"/>
              <a:pPr/>
              <a:t>42</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2215841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EF155F1-1544-47DB-962F-AC2A7F2FBB33}" type="slidenum">
              <a:rPr lang="en-US" altLang="en-US" sz="1200" smtClean="0"/>
              <a:pPr/>
              <a:t>43</a:t>
            </a:fld>
            <a:endParaRPr lang="en-US" altLang="en-US"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054737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B489330-866D-460B-9907-6958AD36333A}" type="slidenum">
              <a:rPr lang="en-US" altLang="en-US" sz="1200" smtClean="0"/>
              <a:pPr/>
              <a:t>44</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66536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D233667-40FE-48B4-919E-513B58EF6614}" type="slidenum">
              <a:rPr lang="en-US" altLang="en-US" sz="1200" smtClean="0"/>
              <a:pPr/>
              <a:t>45</a:t>
            </a:fld>
            <a:endParaRPr lang="en-US" altLang="en-US"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444855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96A8A2B-F0F5-47CF-97F9-E88B5BE29072}" type="slidenum">
              <a:rPr lang="en-US" altLang="en-US" sz="1200" smtClean="0"/>
              <a:pPr/>
              <a:t>46</a:t>
            </a:fld>
            <a:endParaRPr lang="en-US" altLang="en-US" sz="12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67006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EFBDF0E-9BD9-4F3E-AB16-A69FDCD27FA2}" type="slidenum">
              <a:rPr lang="en-US" altLang="en-US" sz="1200" smtClean="0"/>
              <a:pPr/>
              <a:t>47</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8021393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F94A753-3659-4A1D-A6FE-A14EB493CCD1}" type="slidenum">
              <a:rPr lang="en-US" altLang="en-US" sz="1200" smtClean="0"/>
              <a:pPr/>
              <a:t>48</a:t>
            </a:fld>
            <a:endParaRPr lang="en-US" altLang="en-US" sz="12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00275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5315A6D-FEFD-4E72-8617-444195C4EE27}" type="slidenum">
              <a:rPr lang="en-US" altLang="en-US" sz="1200" smtClean="0"/>
              <a:pPr/>
              <a:t>49</a:t>
            </a:fld>
            <a:endParaRPr lang="en-US" altLang="en-US" sz="12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575373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A9FFC1E-6E08-4640-AF36-9BAB273901B3}" type="slidenum">
              <a:rPr lang="en-US" altLang="en-US" sz="1200" smtClean="0"/>
              <a:pPr/>
              <a:t>50</a:t>
            </a:fld>
            <a:endParaRPr lang="en-US" altLang="en-US" sz="12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903667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518F9AE-867D-4554-BDE5-6AD229A0540A}" type="slidenum">
              <a:rPr lang="en-US" altLang="en-US" sz="1200" smtClean="0"/>
              <a:pPr/>
              <a:t>6</a:t>
            </a:fld>
            <a:endParaRPr lang="en-US" alt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911799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C7DFFDD-1FAB-4B0A-8F28-D74D05AA0661}" type="slidenum">
              <a:rPr lang="en-US" altLang="en-US" sz="1200" smtClean="0"/>
              <a:pPr/>
              <a:t>51</a:t>
            </a:fld>
            <a:endParaRPr lang="en-US" alt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333934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4CBD89C-26DD-4CD6-BE3A-4A26DD2ADE4D}" type="slidenum">
              <a:rPr lang="en-US" altLang="en-US" sz="1200" smtClean="0"/>
              <a:pPr/>
              <a:t>52</a:t>
            </a:fld>
            <a:endParaRPr lang="en-US" altLang="en-US" sz="12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894561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0CEF47C-4743-4297-82D7-11E050E83D99}" type="slidenum">
              <a:rPr lang="en-US" altLang="en-US" sz="1200" smtClean="0"/>
              <a:pPr/>
              <a:t>53</a:t>
            </a:fld>
            <a:endParaRPr lang="en-US" altLang="en-US"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1425875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F4D2ED3-2EC3-4A91-B7A7-74D8E26BFA1C}" type="slidenum">
              <a:rPr lang="en-US" altLang="en-US" sz="1200" smtClean="0"/>
              <a:pPr/>
              <a:t>54</a:t>
            </a:fld>
            <a:endParaRPr lang="en-US" altLang="en-US" sz="120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335704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A7B38ED-6638-4A13-98FA-9D08BEFB0CFD}" type="slidenum">
              <a:rPr lang="en-US" altLang="en-US" sz="1200" smtClean="0"/>
              <a:pPr/>
              <a:t>55</a:t>
            </a:fld>
            <a:endParaRPr lang="en-US" altLang="en-US" sz="120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10590842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CB3841-D866-40A5-A3AD-AE569E6D9151}" type="slidenum">
              <a:rPr lang="en-US" altLang="en-US" sz="1200" smtClean="0"/>
              <a:pPr/>
              <a:t>56</a:t>
            </a:fld>
            <a:endParaRPr lang="en-US" altLang="en-US" sz="120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288971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EF802FE-35CA-4054-807F-15A76414F448}" type="slidenum">
              <a:rPr lang="en-US" altLang="en-US" sz="1200" smtClean="0"/>
              <a:pPr/>
              <a:t>57</a:t>
            </a:fld>
            <a:endParaRPr lang="en-US" altLang="en-US" sz="1200"/>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5771333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C331680-3D15-48A2-842E-6B6FB70B522E}" type="slidenum">
              <a:rPr lang="en-US" altLang="en-US" sz="1200" smtClean="0"/>
              <a:pPr/>
              <a:t>58</a:t>
            </a:fld>
            <a:endParaRPr lang="en-US" altLang="en-US" sz="1200"/>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264396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D25B370-FB67-4FE0-94DE-AF7D73E6C030}" type="slidenum">
              <a:rPr lang="en-US" altLang="en-US" sz="1200" smtClean="0"/>
              <a:pPr/>
              <a:t>59</a:t>
            </a:fld>
            <a:endParaRPr lang="en-US" altLang="en-US" sz="120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68547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3A25F8F-E3D8-4433-B7DB-C1C0EE001DA0}" type="slidenum">
              <a:rPr lang="en-US" altLang="en-US" sz="1200" smtClean="0"/>
              <a:pPr/>
              <a:t>60</a:t>
            </a:fld>
            <a:endParaRPr lang="en-US" altLang="en-US" sz="1200"/>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631745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D6732EC-4C91-47A2-A224-0788C893B80C}" type="slidenum">
              <a:rPr lang="en-US" altLang="en-US" sz="1200" smtClean="0"/>
              <a:pPr/>
              <a:t>7</a:t>
            </a:fld>
            <a:endParaRPr lang="en-US" altLang="en-US"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552933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F3A50A0-2466-4F0D-815D-76C41CFD03AC}" type="slidenum">
              <a:rPr lang="en-US" altLang="en-US" sz="1200" smtClean="0"/>
              <a:pPr/>
              <a:t>61</a:t>
            </a:fld>
            <a:endParaRPr lang="en-US" altLang="en-US" sz="1200"/>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7200319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072F275-DC80-4B65-8F31-5AD129FD8A78}" type="slidenum">
              <a:rPr lang="en-US" altLang="en-US" sz="1200" smtClean="0"/>
              <a:pPr/>
              <a:t>62</a:t>
            </a:fld>
            <a:endParaRPr lang="en-US" altLang="en-US" sz="1200"/>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73629805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22A900B-703C-4C48-8CF5-9EB8C031DB83}" type="slidenum">
              <a:rPr lang="en-US" altLang="en-US" sz="1200" smtClean="0"/>
              <a:pPr/>
              <a:t>63</a:t>
            </a:fld>
            <a:endParaRPr lang="en-US" altLang="en-US" sz="1200"/>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491182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122422-67E9-47F6-8F0E-A57AA1067C5E}" type="slidenum">
              <a:rPr lang="en-US" altLang="en-US" sz="1200" smtClean="0"/>
              <a:pPr/>
              <a:t>64</a:t>
            </a:fld>
            <a:endParaRPr lang="en-US" altLang="en-US" sz="1200"/>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9689006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D1148D0-498C-4E2A-9673-B4DFA212350E}" type="slidenum">
              <a:rPr lang="en-US" altLang="en-US" sz="1200" smtClean="0"/>
              <a:pPr/>
              <a:t>65</a:t>
            </a:fld>
            <a:endParaRPr lang="en-US" altLang="en-US" sz="1200"/>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18776001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FD11BDC-DAA6-4B20-A55F-A731399EF772}" type="slidenum">
              <a:rPr lang="en-US" altLang="en-US" sz="1200" smtClean="0"/>
              <a:pPr/>
              <a:t>66</a:t>
            </a:fld>
            <a:endParaRPr lang="en-US" altLang="en-US" sz="1200"/>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3277572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0A9DE0-856E-47EC-BEDF-C217DC9FA78A}" type="slidenum">
              <a:rPr lang="en-US" altLang="en-US" sz="1200" smtClean="0"/>
              <a:pPr/>
              <a:t>67</a:t>
            </a:fld>
            <a:endParaRPr lang="en-US" altLang="en-US" sz="1200"/>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69701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94E4ECA-C052-4C6F-B935-472D5096F14D}" type="slidenum">
              <a:rPr lang="en-US" altLang="en-US" sz="1200" smtClean="0"/>
              <a:pPr/>
              <a:t>68</a:t>
            </a:fld>
            <a:endParaRPr lang="en-US" altLang="en-US" sz="1200"/>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475786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3282103-34D0-4FAA-8AF6-F751A8363F1A}" type="slidenum">
              <a:rPr lang="en-US" altLang="en-US" sz="1200" smtClean="0"/>
              <a:pPr/>
              <a:t>69</a:t>
            </a:fld>
            <a:endParaRPr lang="en-US" altLang="en-US" sz="1200"/>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189419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5C3122A-7016-4E75-9FB6-06EAA5E92BA5}" type="slidenum">
              <a:rPr lang="en-US" altLang="en-US" sz="1200" smtClean="0"/>
              <a:pPr/>
              <a:t>70</a:t>
            </a:fld>
            <a:endParaRPr lang="en-US" altLang="en-US" sz="1200"/>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8403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BE6DA38-6E2B-4231-A5C8-C1B1895244F5}" type="slidenum">
              <a:rPr lang="en-US" altLang="en-US" sz="1200" smtClean="0"/>
              <a:pPr/>
              <a:t>8</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6181952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0627975-F6A5-465C-B140-2862451A2E3B}" type="slidenum">
              <a:rPr lang="en-US" altLang="en-US" sz="1200" smtClean="0"/>
              <a:pPr/>
              <a:t>71</a:t>
            </a:fld>
            <a:endParaRPr lang="en-US" altLang="en-US" sz="1200"/>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6262370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CF9D3A2-FE3D-40CC-84E2-17ECC232F913}" type="slidenum">
              <a:rPr lang="en-US" altLang="en-US" sz="1200" smtClean="0"/>
              <a:pPr/>
              <a:t>72</a:t>
            </a:fld>
            <a:endParaRPr lang="en-US" altLang="en-US" sz="1200"/>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228744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E1E7A32-E766-4BB4-93D8-DCA48D189831}" type="slidenum">
              <a:rPr lang="en-US" altLang="en-US" sz="1200" smtClean="0"/>
              <a:pPr/>
              <a:t>73</a:t>
            </a:fld>
            <a:endParaRPr lang="en-US" altLang="en-US" sz="1200"/>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545106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39FE394-A035-450D-9276-F74826339852}" type="slidenum">
              <a:rPr lang="en-US" altLang="en-US" sz="1200" smtClean="0"/>
              <a:pPr/>
              <a:t>74</a:t>
            </a:fld>
            <a:endParaRPr lang="en-US" altLang="en-US" sz="1200"/>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310837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59B1AED-4AD8-4147-9B5B-442D9BCC9AB8}" type="slidenum">
              <a:rPr lang="en-US" altLang="en-US" sz="1200" smtClean="0"/>
              <a:pPr/>
              <a:t>75</a:t>
            </a:fld>
            <a:endParaRPr lang="en-US" altLang="en-US" sz="1200"/>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5599931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5E82A99-9E8C-49A5-B1D1-B4DD90C5FBFF}" type="slidenum">
              <a:rPr lang="en-US" altLang="en-US" sz="1200" smtClean="0"/>
              <a:pPr/>
              <a:t>76</a:t>
            </a:fld>
            <a:endParaRPr lang="en-US" altLang="en-US" sz="1200"/>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0396457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C9B747-41F9-4FDA-82CE-7CD78DC679D3}" type="slidenum">
              <a:rPr lang="en-US" altLang="en-US" sz="1200" smtClean="0"/>
              <a:pPr/>
              <a:t>77</a:t>
            </a:fld>
            <a:endParaRPr lang="en-US" altLang="en-US" sz="1200"/>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207319040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64D1BBA-816B-40BB-AF67-6F59FB4332F0}" type="slidenum">
              <a:rPr lang="en-US" altLang="en-US" sz="1200" smtClean="0"/>
              <a:pPr/>
              <a:t>78</a:t>
            </a:fld>
            <a:endParaRPr lang="en-US" altLang="en-US" sz="1200"/>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27884966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EAD8C6D-69FF-484A-AD4B-29FF51E1D7E8}" type="slidenum">
              <a:rPr lang="en-US" altLang="en-US" sz="1200" smtClean="0"/>
              <a:pPr/>
              <a:t>79</a:t>
            </a:fld>
            <a:endParaRPr lang="en-US" altLang="en-US" sz="1200"/>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55929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358B2B5-FDDA-469D-B775-FA24F9F22119}" type="slidenum">
              <a:rPr lang="en-US" altLang="en-US" sz="1200" smtClean="0"/>
              <a:pPr/>
              <a:t>9</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56389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9F22434-C1A1-4757-A266-4A14D76AE168}" type="slidenum">
              <a:rPr lang="en-US" altLang="en-US" sz="1200" smtClean="0"/>
              <a:pPr/>
              <a:t>10</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57800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485F59C9-6D13-4897-9013-6BC095605F96}" type="datetimeFigureOut">
              <a:rPr lang="en-US" smtClean="0"/>
              <a:t>11/13/2021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a:xfrm>
            <a:off x="7085013" y="6381752"/>
            <a:ext cx="2057400" cy="365125"/>
          </a:xfrm>
        </p:spPr>
        <p:txBody>
          <a:bodyPr/>
          <a:lstStyle>
            <a:lvl1pPr>
              <a:defRPr sz="1200" b="1">
                <a:solidFill>
                  <a:schemeClr val="bg1"/>
                </a:solidFill>
                <a:latin typeface="Cambria" panose="02040503050406030204" pitchFamily="18" charset="0"/>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42095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485F59C9-6D13-4897-9013-6BC095605F96}" type="datetimeFigureOut">
              <a:rPr lang="en-US" smtClean="0"/>
              <a:t>11/13/2021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54827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485F59C9-6D13-4897-9013-6BC095605F96}" type="datetimeFigureOut">
              <a:rPr lang="en-US" smtClean="0"/>
              <a:t>11/13/2021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77934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306287"/>
            <a:ext cx="7886700" cy="38796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485F59C9-6D13-4897-9013-6BC095605F96}" type="datetimeFigureOut">
              <a:rPr lang="en-US" smtClean="0"/>
              <a:t>11/13/2021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a:xfrm>
            <a:off x="7061200" y="6429377"/>
            <a:ext cx="2057400" cy="365125"/>
          </a:xfrm>
        </p:spPr>
        <p:txBody>
          <a:bodyPr/>
          <a:lstStyle>
            <a:lvl1pPr>
              <a:defRPr sz="1050" b="1">
                <a:solidFill>
                  <a:schemeClr val="bg1"/>
                </a:solidFill>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2320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5"/>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727317"/>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85F59C9-6D13-4897-9013-6BC095605F96}" type="datetimeFigureOut">
              <a:rPr lang="en-US" smtClean="0"/>
              <a:t>11/13/2021</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5642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485F59C9-6D13-4897-9013-6BC095605F96}" type="datetimeFigureOut">
              <a:rPr lang="en-US" smtClean="0"/>
              <a:t>11/13/2021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186164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fld id="{485F59C9-6D13-4897-9013-6BC095605F96}" type="datetimeFigureOut">
              <a:rPr lang="en-US" smtClean="0"/>
              <a:t>11/13/2021</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407442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485F59C9-6D13-4897-9013-6BC095605F96}" type="datetimeFigureOut">
              <a:rPr lang="en-US" smtClean="0"/>
              <a:t>11/13/2021</a:t>
            </a:fld>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57072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85F59C9-6D13-4897-9013-6BC095605F96}" type="datetimeFigureOut">
              <a:rPr lang="en-US" smtClean="0"/>
              <a:t>11/13/2021</a:t>
            </a:fld>
            <a:endParaRPr lang="en-US"/>
          </a:p>
        </p:txBody>
      </p:sp>
      <p:sp>
        <p:nvSpPr>
          <p:cNvPr id="3" name="Footer Placeholder 4"/>
          <p:cNvSpPr>
            <a:spLocks noGrp="1"/>
          </p:cNvSpPr>
          <p:nvPr>
            <p:ph type="ftr" sz="quarter" idx="11"/>
          </p:nvPr>
        </p:nvSpPr>
        <p:spPr/>
        <p:txBody>
          <a:bodyPr/>
          <a:lstStyle>
            <a:lvl1pPr>
              <a:defRPr/>
            </a:lvl1pPr>
          </a:lstStyle>
          <a:p>
            <a:endParaRPr lang="en-US"/>
          </a:p>
        </p:txBody>
      </p:sp>
      <p:sp>
        <p:nvSpPr>
          <p:cNvPr id="4"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3017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85F59C9-6D13-4897-9013-6BC095605F96}" type="datetimeFigureOut">
              <a:rPr lang="en-US" smtClean="0"/>
              <a:t>11/13/2021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83769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485F59C9-6D13-4897-9013-6BC095605F96}" type="datetimeFigureOut">
              <a:rPr lang="en-US" smtClean="0"/>
              <a:t>11/13/2021</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0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fld id="{485F59C9-6D13-4897-9013-6BC095605F96}" type="datetimeFigureOut">
              <a:rPr lang="en-US" smtClean="0"/>
              <a:t>11/13/2021</a:t>
            </a:fld>
            <a:endParaRPr lang="en-US"/>
          </a:p>
        </p:txBody>
      </p:sp>
      <p:sp>
        <p:nvSpPr>
          <p:cNvPr id="5" name="Footer Placeholder 4"/>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3ABD382-F0A5-4293-B13F-B6F89B84FFAB}"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7"/>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8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lnSpc>
          <a:spcPct val="90000"/>
        </a:lnSpc>
        <a:spcBef>
          <a:spcPct val="0"/>
        </a:spcBef>
        <a:spcAft>
          <a:spcPct val="0"/>
        </a:spcAft>
        <a:defRPr sz="33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3429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6858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0287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3716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image" Target="../media/image4.wmf"/><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2.png"/><Relationship Id="rId7" Type="http://schemas.openxmlformats.org/officeDocument/2006/relationships/image" Target="../media/image11.emf"/><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0.emf"/><Relationship Id="rId4" Type="http://schemas.openxmlformats.org/officeDocument/2006/relationships/customXml" Target="../ink/ink1.xml"/><Relationship Id="rId9" Type="http://schemas.openxmlformats.org/officeDocument/2006/relationships/image" Target="../media/image12.emf"/></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emf"/><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image" Target="../media/image10.emf"/><Relationship Id="rId4" Type="http://schemas.openxmlformats.org/officeDocument/2006/relationships/customXml" Target="../ink/ink4.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emf"/><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10.emf"/><Relationship Id="rId4" Type="http://schemas.openxmlformats.org/officeDocument/2006/relationships/customXml" Target="../ink/ink6.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6838" y="608013"/>
            <a:ext cx="9220200" cy="2076450"/>
          </a:xfrm>
        </p:spPr>
        <p:txBody>
          <a:bodyPr rtlCol="0">
            <a:normAutofit/>
          </a:bodyPr>
          <a:lstStyle/>
          <a:p>
            <a:pPr fontAlgn="auto">
              <a:spcAft>
                <a:spcPts val="0"/>
              </a:spcAft>
              <a:defRPr/>
            </a:pPr>
            <a:r>
              <a:rPr lang="en-US" altLang="en-US" sz="4400" b="1"/>
              <a:t>SOFTWARE ENGINEERING AND PROJECT MANAGEMENT </a:t>
            </a:r>
            <a:br>
              <a:rPr lang="en-US" altLang="en-US" sz="4400" b="1"/>
            </a:br>
            <a:r>
              <a:rPr lang="en-US" altLang="en-US" sz="4400" b="1"/>
              <a:t>(CSE 227)</a:t>
            </a:r>
          </a:p>
        </p:txBody>
      </p:sp>
      <p:sp>
        <p:nvSpPr>
          <p:cNvPr id="7171" name="Subtitle 2"/>
          <p:cNvSpPr>
            <a:spLocks noGrp="1"/>
          </p:cNvSpPr>
          <p:nvPr>
            <p:ph type="subTitle" idx="1"/>
          </p:nvPr>
        </p:nvSpPr>
        <p:spPr>
          <a:xfrm>
            <a:off x="1087438" y="2622550"/>
            <a:ext cx="7239000" cy="2549525"/>
          </a:xfrm>
        </p:spPr>
        <p:txBody>
          <a:bodyPr/>
          <a:lstStyle/>
          <a:p>
            <a:pPr>
              <a:buFont typeface="Wingdings 3" panose="05040102010807070707" pitchFamily="18" charset="2"/>
              <a:buNone/>
            </a:pPr>
            <a:endParaRPr lang="en-US" altLang="en-US" dirty="0"/>
          </a:p>
          <a:p>
            <a:pPr>
              <a:buFont typeface="Wingdings 3" panose="05040102010807070707" pitchFamily="18" charset="2"/>
              <a:buNone/>
            </a:pPr>
            <a:endParaRPr lang="en-US" altLang="en-US" dirty="0"/>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ubtitle 2"/>
          <p:cNvSpPr txBox="1">
            <a:spLocks/>
          </p:cNvSpPr>
          <p:nvPr/>
        </p:nvSpPr>
        <p:spPr bwMode="auto">
          <a:xfrm>
            <a:off x="1371600" y="3897312"/>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School of Engineering, </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PRESIDENCY UNIVERSITY</a:t>
            </a:r>
          </a:p>
        </p:txBody>
      </p:sp>
    </p:spTree>
    <p:extLst>
      <p:ext uri="{BB962C8B-B14F-4D97-AF65-F5344CB8AC3E}">
        <p14:creationId xmlns:p14="http://schemas.microsoft.com/office/powerpoint/2010/main" val="2873687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095500" y="1027113"/>
            <a:ext cx="4560888"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Who Tests the Software </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741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3D625FB9-3512-463F-BFFF-AF2CF75F7E1E}" type="slidenum">
              <a:rPr lang="en-US"/>
              <a:pPr algn="ctr">
                <a:defRPr/>
              </a:pPr>
              <a:t>10</a:t>
            </a:fld>
            <a:endParaRPr lang="en-US"/>
          </a:p>
        </p:txBody>
      </p:sp>
      <p:sp>
        <p:nvSpPr>
          <p:cNvPr id="9" name="Rectangle 3"/>
          <p:cNvSpPr>
            <a:spLocks noChangeArrowheads="1"/>
          </p:cNvSpPr>
          <p:nvPr/>
        </p:nvSpPr>
        <p:spPr bwMode="auto">
          <a:xfrm>
            <a:off x="2400300" y="4252913"/>
            <a:ext cx="1671638" cy="4587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i="1" dirty="0">
                <a:effectLst>
                  <a:outerShdw blurRad="38100" dist="38100" dir="2700000" algn="tl">
                    <a:srgbClr val="FFFFFF"/>
                  </a:outerShdw>
                </a:effectLst>
                <a:latin typeface="Helvetica" panose="020B0604020202020204" pitchFamily="34" charset="0"/>
                <a:ea typeface="MS PGothic" panose="020B0600070205080204" pitchFamily="34" charset="-128"/>
              </a:rPr>
              <a:t>Developer</a:t>
            </a:r>
          </a:p>
        </p:txBody>
      </p:sp>
      <p:sp>
        <p:nvSpPr>
          <p:cNvPr id="10" name="Rectangle 4"/>
          <p:cNvSpPr>
            <a:spLocks noChangeArrowheads="1"/>
          </p:cNvSpPr>
          <p:nvPr/>
        </p:nvSpPr>
        <p:spPr bwMode="auto">
          <a:xfrm>
            <a:off x="5486400" y="4267200"/>
            <a:ext cx="3008313" cy="45878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i="1" dirty="0">
                <a:effectLst>
                  <a:outerShdw blurRad="38100" dist="38100" dir="2700000" algn="tl">
                    <a:srgbClr val="FFFFFF"/>
                  </a:outerShdw>
                </a:effectLst>
                <a:latin typeface="Helvetica" panose="020B0604020202020204" pitchFamily="34" charset="0"/>
                <a:ea typeface="MS PGothic" panose="020B0600070205080204" pitchFamily="34" charset="-128"/>
              </a:rPr>
              <a:t>Independent Tester</a:t>
            </a:r>
          </a:p>
        </p:txBody>
      </p:sp>
      <p:sp>
        <p:nvSpPr>
          <p:cNvPr id="11" name="Rectangle 5"/>
          <p:cNvSpPr>
            <a:spLocks noChangeArrowheads="1"/>
          </p:cNvSpPr>
          <p:nvPr/>
        </p:nvSpPr>
        <p:spPr bwMode="auto">
          <a:xfrm>
            <a:off x="1866900" y="4857750"/>
            <a:ext cx="29003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Understands the system </a:t>
            </a:r>
          </a:p>
          <a:p>
            <a:pPr>
              <a:defRPr/>
            </a:pPr>
            <a:endParaRPr lang="en-US" sz="1800"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12" name="Rectangle 7"/>
          <p:cNvSpPr>
            <a:spLocks noChangeArrowheads="1"/>
          </p:cNvSpPr>
          <p:nvPr/>
        </p:nvSpPr>
        <p:spPr bwMode="auto">
          <a:xfrm>
            <a:off x="1879600" y="5243513"/>
            <a:ext cx="2455863"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but, will test "gently"</a:t>
            </a:r>
          </a:p>
          <a:p>
            <a:pPr>
              <a:defRPr/>
            </a:pPr>
            <a:endParaRPr lang="en-US" sz="1800"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13" name="Rectangle 9"/>
          <p:cNvSpPr>
            <a:spLocks noChangeArrowheads="1"/>
          </p:cNvSpPr>
          <p:nvPr/>
        </p:nvSpPr>
        <p:spPr bwMode="auto">
          <a:xfrm>
            <a:off x="1879600" y="5600700"/>
            <a:ext cx="31289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and, is driven by "delivery"</a:t>
            </a:r>
          </a:p>
        </p:txBody>
      </p:sp>
      <p:sp>
        <p:nvSpPr>
          <p:cNvPr id="14" name="Rectangle 10"/>
          <p:cNvSpPr>
            <a:spLocks noChangeArrowheads="1"/>
          </p:cNvSpPr>
          <p:nvPr/>
        </p:nvSpPr>
        <p:spPr bwMode="auto">
          <a:xfrm>
            <a:off x="5549900" y="4914900"/>
            <a:ext cx="3330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Must learn about the system,</a:t>
            </a:r>
          </a:p>
          <a:p>
            <a:pPr>
              <a:defRPr/>
            </a:pPr>
            <a:endParaRPr lang="en-US" sz="1800"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16" name="Rectangle 11"/>
          <p:cNvSpPr>
            <a:spLocks noChangeArrowheads="1"/>
          </p:cNvSpPr>
          <p:nvPr/>
        </p:nvSpPr>
        <p:spPr bwMode="auto">
          <a:xfrm>
            <a:off x="5549900" y="5272088"/>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endParaRPr lang="en-US" sz="1800" b="1">
              <a:effectLst>
                <a:outerShdw blurRad="38100" dist="38100" dir="2700000" algn="tl">
                  <a:srgbClr val="FFFFFF"/>
                </a:outerShdw>
              </a:effectLst>
              <a:latin typeface="Helvetica" panose="020B0604020202020204" pitchFamily="34" charset="0"/>
              <a:ea typeface="MS PGothic" panose="020B0600070205080204" pitchFamily="34" charset="-128"/>
            </a:endParaRPr>
          </a:p>
          <a:p>
            <a:pPr>
              <a:defRPr/>
            </a:pPr>
            <a:endParaRPr lang="en-US" sz="1800"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17" name="Rectangle 12"/>
          <p:cNvSpPr>
            <a:spLocks noChangeArrowheads="1"/>
          </p:cNvSpPr>
          <p:nvPr/>
        </p:nvSpPr>
        <p:spPr bwMode="auto">
          <a:xfrm>
            <a:off x="5562600" y="5243513"/>
            <a:ext cx="3076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but, will attempt to break it</a:t>
            </a:r>
          </a:p>
          <a:p>
            <a:pPr>
              <a:defRPr/>
            </a:pPr>
            <a:endParaRPr lang="en-US" sz="1800"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18" name="Rectangle 14"/>
          <p:cNvSpPr>
            <a:spLocks noChangeArrowheads="1"/>
          </p:cNvSpPr>
          <p:nvPr/>
        </p:nvSpPr>
        <p:spPr bwMode="auto">
          <a:xfrm>
            <a:off x="5575300" y="5586413"/>
            <a:ext cx="27844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and, is driven by quality</a:t>
            </a:r>
          </a:p>
        </p:txBody>
      </p:sp>
      <p:pic>
        <p:nvPicPr>
          <p:cNvPr id="17425" name="Picture 16"/>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9175" y="2122488"/>
            <a:ext cx="2019300" cy="209708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17426" name="Picture 1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0425" y="1995488"/>
            <a:ext cx="2120900" cy="2235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Tree>
    <p:extLst>
      <p:ext uri="{BB962C8B-B14F-4D97-AF65-F5344CB8AC3E}">
        <p14:creationId xmlns:p14="http://schemas.microsoft.com/office/powerpoint/2010/main" val="5490061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843213" y="1027113"/>
            <a:ext cx="3065462"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Testing Strategy</a:t>
            </a:r>
            <a:endParaRPr lang="en-US" altLang="en-US" sz="3200">
              <a:solidFill>
                <a:srgbClr val="00B050"/>
              </a:solidFill>
            </a:endParaRPr>
          </a:p>
        </p:txBody>
      </p:sp>
      <p:pic>
        <p:nvPicPr>
          <p:cNvPr id="1945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7D145382-48C8-463E-859B-B5EE74325153}" type="slidenum">
              <a:rPr lang="en-US"/>
              <a:pPr algn="ctr">
                <a:defRPr/>
              </a:pPr>
              <a:t>11</a:t>
            </a:fld>
            <a:endParaRPr lang="en-US"/>
          </a:p>
        </p:txBody>
      </p:sp>
      <p:sp>
        <p:nvSpPr>
          <p:cNvPr id="19462" name="AutoShape 8"/>
          <p:cNvSpPr>
            <a:spLocks noChangeArrowheads="1"/>
          </p:cNvSpPr>
          <p:nvPr/>
        </p:nvSpPr>
        <p:spPr bwMode="auto">
          <a:xfrm>
            <a:off x="2286000" y="2286000"/>
            <a:ext cx="4800600" cy="22860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AutoShape 9"/>
          <p:cNvSpPr>
            <a:spLocks noChangeArrowheads="1"/>
          </p:cNvSpPr>
          <p:nvPr/>
        </p:nvSpPr>
        <p:spPr bwMode="auto">
          <a:xfrm>
            <a:off x="3886200" y="3048000"/>
            <a:ext cx="1600200" cy="7620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4" name="Text Box 10"/>
          <p:cNvSpPr txBox="1">
            <a:spLocks noChangeArrowheads="1"/>
          </p:cNvSpPr>
          <p:nvPr/>
        </p:nvSpPr>
        <p:spPr bwMode="auto">
          <a:xfrm>
            <a:off x="1752600" y="22098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50000"/>
              </a:spcBef>
              <a:buFontTx/>
              <a:buNone/>
            </a:pPr>
            <a:r>
              <a:rPr lang="en-US" altLang="en-US" sz="1400" b="1">
                <a:latin typeface="Arial" panose="020B0604020202020204" pitchFamily="34" charset="0"/>
              </a:rPr>
              <a:t>System engineering</a:t>
            </a:r>
            <a:endParaRPr lang="en-US" altLang="en-US" sz="2400" b="1">
              <a:latin typeface="Arial" panose="020B0604020202020204" pitchFamily="34" charset="0"/>
            </a:endParaRPr>
          </a:p>
        </p:txBody>
      </p:sp>
      <p:sp>
        <p:nvSpPr>
          <p:cNvPr id="19465" name="Text Box 11"/>
          <p:cNvSpPr txBox="1">
            <a:spLocks noChangeArrowheads="1"/>
          </p:cNvSpPr>
          <p:nvPr/>
        </p:nvSpPr>
        <p:spPr bwMode="auto">
          <a:xfrm>
            <a:off x="2286000" y="25908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50000"/>
              </a:spcBef>
              <a:buFontTx/>
              <a:buNone/>
            </a:pPr>
            <a:r>
              <a:rPr lang="en-US" altLang="en-US" sz="1400" b="1">
                <a:latin typeface="Arial" panose="020B0604020202020204" pitchFamily="34" charset="0"/>
              </a:rPr>
              <a:t>Analysis modeling</a:t>
            </a:r>
            <a:endParaRPr lang="en-US" altLang="en-US" sz="2400" b="1">
              <a:latin typeface="Arial" panose="020B0604020202020204" pitchFamily="34" charset="0"/>
            </a:endParaRPr>
          </a:p>
        </p:txBody>
      </p:sp>
      <p:sp>
        <p:nvSpPr>
          <p:cNvPr id="19466" name="Text Box 12"/>
          <p:cNvSpPr txBox="1">
            <a:spLocks noChangeArrowheads="1"/>
          </p:cNvSpPr>
          <p:nvPr/>
        </p:nvSpPr>
        <p:spPr bwMode="auto">
          <a:xfrm>
            <a:off x="2819400" y="28956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50000"/>
              </a:spcBef>
              <a:buFontTx/>
              <a:buNone/>
            </a:pPr>
            <a:r>
              <a:rPr lang="en-US" altLang="en-US" sz="1400" b="1">
                <a:latin typeface="Arial" panose="020B0604020202020204" pitchFamily="34" charset="0"/>
              </a:rPr>
              <a:t>Design modeling</a:t>
            </a:r>
            <a:endParaRPr lang="en-US" altLang="en-US" sz="2400" b="1">
              <a:latin typeface="Arial" panose="020B0604020202020204" pitchFamily="34" charset="0"/>
            </a:endParaRPr>
          </a:p>
        </p:txBody>
      </p:sp>
      <p:sp>
        <p:nvSpPr>
          <p:cNvPr id="19467" name="Text Box 13"/>
          <p:cNvSpPr txBox="1">
            <a:spLocks noChangeArrowheads="1"/>
          </p:cNvSpPr>
          <p:nvPr/>
        </p:nvSpPr>
        <p:spPr bwMode="auto">
          <a:xfrm>
            <a:off x="3200400" y="3276600"/>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50000"/>
              </a:spcBef>
              <a:buFontTx/>
              <a:buNone/>
            </a:pPr>
            <a:r>
              <a:rPr lang="en-US" altLang="en-US" sz="1400" b="1">
                <a:latin typeface="Arial" panose="020B0604020202020204" pitchFamily="34" charset="0"/>
              </a:rPr>
              <a:t>Code generation</a:t>
            </a:r>
            <a:endParaRPr lang="en-US" altLang="en-US" sz="2400" b="1">
              <a:latin typeface="Arial" panose="020B0604020202020204" pitchFamily="34" charset="0"/>
            </a:endParaRPr>
          </a:p>
        </p:txBody>
      </p:sp>
      <p:sp>
        <p:nvSpPr>
          <p:cNvPr id="19468" name="Text Box 14"/>
          <p:cNvSpPr txBox="1">
            <a:spLocks noChangeArrowheads="1"/>
          </p:cNvSpPr>
          <p:nvPr/>
        </p:nvSpPr>
        <p:spPr bwMode="auto">
          <a:xfrm>
            <a:off x="4724400" y="327660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50000"/>
              </a:spcBef>
              <a:buFontTx/>
              <a:buNone/>
            </a:pPr>
            <a:r>
              <a:rPr lang="en-US" altLang="en-US" sz="1600" b="1" i="1">
                <a:solidFill>
                  <a:schemeClr val="folHlink"/>
                </a:solidFill>
                <a:latin typeface="Arial" panose="020B0604020202020204" pitchFamily="34" charset="0"/>
              </a:rPr>
              <a:t>Unit test</a:t>
            </a:r>
          </a:p>
        </p:txBody>
      </p:sp>
      <p:sp>
        <p:nvSpPr>
          <p:cNvPr id="19469" name="Text Box 15"/>
          <p:cNvSpPr txBox="1">
            <a:spLocks noChangeArrowheads="1"/>
          </p:cNvSpPr>
          <p:nvPr/>
        </p:nvSpPr>
        <p:spPr bwMode="auto">
          <a:xfrm>
            <a:off x="5105400" y="365760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50000"/>
              </a:spcBef>
              <a:buFontTx/>
              <a:buNone/>
            </a:pPr>
            <a:r>
              <a:rPr lang="en-US" altLang="en-US" sz="1600" b="1" i="1">
                <a:solidFill>
                  <a:schemeClr val="folHlink"/>
                </a:solidFill>
                <a:latin typeface="Arial" panose="020B0604020202020204" pitchFamily="34" charset="0"/>
              </a:rPr>
              <a:t>Integration test</a:t>
            </a:r>
          </a:p>
        </p:txBody>
      </p:sp>
      <p:sp>
        <p:nvSpPr>
          <p:cNvPr id="19470" name="Text Box 16"/>
          <p:cNvSpPr txBox="1">
            <a:spLocks noChangeArrowheads="1"/>
          </p:cNvSpPr>
          <p:nvPr/>
        </p:nvSpPr>
        <p:spPr bwMode="auto">
          <a:xfrm>
            <a:off x="5791200" y="403860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50000"/>
              </a:spcBef>
              <a:buFontTx/>
              <a:buNone/>
            </a:pPr>
            <a:r>
              <a:rPr lang="en-US" altLang="en-US" sz="1600" b="1" i="1">
                <a:solidFill>
                  <a:schemeClr val="folHlink"/>
                </a:solidFill>
                <a:latin typeface="Arial" panose="020B0604020202020204" pitchFamily="34" charset="0"/>
              </a:rPr>
              <a:t>Validation test</a:t>
            </a:r>
          </a:p>
        </p:txBody>
      </p:sp>
      <p:sp>
        <p:nvSpPr>
          <p:cNvPr id="19471" name="Text Box 17"/>
          <p:cNvSpPr txBox="1">
            <a:spLocks noChangeArrowheads="1"/>
          </p:cNvSpPr>
          <p:nvPr/>
        </p:nvSpPr>
        <p:spPr bwMode="auto">
          <a:xfrm>
            <a:off x="6477000" y="4495800"/>
            <a:ext cx="1905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50000"/>
              </a:spcBef>
              <a:buFontTx/>
              <a:buNone/>
            </a:pPr>
            <a:r>
              <a:rPr lang="en-US" altLang="en-US" sz="1600" b="1" i="1">
                <a:solidFill>
                  <a:schemeClr val="folHlink"/>
                </a:solidFill>
                <a:latin typeface="Arial" panose="020B0604020202020204" pitchFamily="34" charset="0"/>
              </a:rPr>
              <a:t>System test</a:t>
            </a:r>
          </a:p>
        </p:txBody>
      </p:sp>
    </p:spTree>
    <p:extLst>
      <p:ext uri="{BB962C8B-B14F-4D97-AF65-F5344CB8AC3E}">
        <p14:creationId xmlns:p14="http://schemas.microsoft.com/office/powerpoint/2010/main" val="231754178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682875" y="1027113"/>
            <a:ext cx="3386138"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Testing Strategies</a:t>
            </a:r>
            <a:endParaRPr lang="en-US" altLang="en-US" sz="3200">
              <a:solidFill>
                <a:srgbClr val="00B050"/>
              </a:solidFill>
            </a:endParaRPr>
          </a:p>
        </p:txBody>
      </p:sp>
      <p:pic>
        <p:nvPicPr>
          <p:cNvPr id="2150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E116A7DA-4888-4D1E-97A0-2874AC71D8E5}" type="slidenum">
              <a:rPr lang="en-US"/>
              <a:pPr algn="ctr">
                <a:defRPr/>
              </a:pPr>
              <a:t>12</a:t>
            </a:fld>
            <a:endParaRPr lang="en-US"/>
          </a:p>
        </p:txBody>
      </p:sp>
      <p:sp>
        <p:nvSpPr>
          <p:cNvPr id="21510" name="Rectangle 3"/>
          <p:cNvSpPr txBox="1">
            <a:spLocks noChangeArrowheads="1"/>
          </p:cNvSpPr>
          <p:nvPr/>
        </p:nvSpPr>
        <p:spPr bwMode="auto">
          <a:xfrm>
            <a:off x="909638" y="167640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00000"/>
              </a:lnSpc>
              <a:spcBef>
                <a:spcPct val="20000"/>
              </a:spcBef>
              <a:buClr>
                <a:schemeClr val="folHlink"/>
              </a:buClr>
              <a:buSzPct val="75000"/>
              <a:buFont typeface="Wingdings" panose="05000000000000000000" pitchFamily="2" charset="2"/>
              <a:buChar char="§"/>
            </a:pPr>
            <a:r>
              <a:rPr lang="en-US" altLang="en-US" sz="1800" b="1">
                <a:solidFill>
                  <a:srgbClr val="FF0000"/>
                </a:solidFill>
                <a:latin typeface="Helvetica" panose="020B0604020202020204" pitchFamily="34" charset="0"/>
              </a:rPr>
              <a:t>Unit testing</a:t>
            </a:r>
            <a:r>
              <a:rPr lang="en-US" altLang="en-US" sz="1800" b="1">
                <a:latin typeface="Helvetica" panose="020B0604020202020204" pitchFamily="34" charset="0"/>
              </a:rPr>
              <a:t> -</a:t>
            </a:r>
            <a:r>
              <a:rPr lang="en-US" altLang="en-US" sz="1800">
                <a:latin typeface="Helvetica" panose="020B0604020202020204" pitchFamily="34" charset="0"/>
              </a:rPr>
              <a:t> testing performed on each module or block of code during development. Unit Testing is normally done by the </a:t>
            </a:r>
            <a:r>
              <a:rPr lang="en-US" altLang="en-US" sz="1800" b="1">
                <a:solidFill>
                  <a:srgbClr val="0070C0"/>
                </a:solidFill>
                <a:latin typeface="Helvetica" panose="020B0604020202020204" pitchFamily="34" charset="0"/>
              </a:rPr>
              <a:t>programmer</a:t>
            </a:r>
            <a:r>
              <a:rPr lang="en-US" altLang="en-US" sz="1800">
                <a:solidFill>
                  <a:srgbClr val="0070C0"/>
                </a:solidFill>
                <a:latin typeface="Helvetica" panose="020B0604020202020204" pitchFamily="34" charset="0"/>
              </a:rPr>
              <a:t> </a:t>
            </a:r>
            <a:r>
              <a:rPr lang="en-US" altLang="en-US" sz="1800">
                <a:latin typeface="Helvetica" panose="020B0604020202020204" pitchFamily="34" charset="0"/>
              </a:rPr>
              <a:t>who writes the code. </a:t>
            </a:r>
          </a:p>
          <a:p>
            <a:pPr algn="just" eaLnBrk="1" hangingPunct="1">
              <a:lnSpc>
                <a:spcPct val="100000"/>
              </a:lnSpc>
              <a:spcBef>
                <a:spcPct val="20000"/>
              </a:spcBef>
              <a:buClr>
                <a:schemeClr val="folHlink"/>
              </a:buClr>
              <a:buSzPct val="75000"/>
              <a:buFont typeface="Wingdings" panose="05000000000000000000" pitchFamily="2" charset="2"/>
              <a:buChar char="§"/>
            </a:pPr>
            <a:r>
              <a:rPr lang="en-US" altLang="en-US" sz="1800" b="1">
                <a:solidFill>
                  <a:srgbClr val="FF0000"/>
                </a:solidFill>
                <a:latin typeface="Helvetica" panose="020B0604020202020204" pitchFamily="34" charset="0"/>
              </a:rPr>
              <a:t>Integration testing</a:t>
            </a:r>
            <a:r>
              <a:rPr lang="en-US" altLang="en-US" sz="1800" b="1">
                <a:latin typeface="Helvetica" panose="020B0604020202020204" pitchFamily="34" charset="0"/>
              </a:rPr>
              <a:t> -</a:t>
            </a:r>
            <a:r>
              <a:rPr lang="en-US" altLang="en-US" sz="1800">
                <a:latin typeface="Helvetica" panose="020B0604020202020204" pitchFamily="34" charset="0"/>
              </a:rPr>
              <a:t> testing done before, during and after integration of a new module into the main software package. This involves testing of each individual code module. One piece of software can contain several modules which are often created by several different programmers. It is crucial to test each module's effect on the entire program model. Performed by </a:t>
            </a:r>
            <a:r>
              <a:rPr lang="en-US" altLang="en-US" sz="1800" b="1">
                <a:solidFill>
                  <a:srgbClr val="0070C0"/>
                </a:solidFill>
                <a:latin typeface="Helvetica" panose="020B0604020202020204" pitchFamily="34" charset="0"/>
              </a:rPr>
              <a:t>professional testing team</a:t>
            </a:r>
            <a:r>
              <a:rPr lang="en-US" altLang="en-US" sz="1800">
                <a:latin typeface="Helvetica" panose="020B0604020202020204" pitchFamily="34" charset="0"/>
              </a:rPr>
              <a:t>. </a:t>
            </a:r>
          </a:p>
          <a:p>
            <a:pPr algn="just" eaLnBrk="1" hangingPunct="1">
              <a:lnSpc>
                <a:spcPct val="100000"/>
              </a:lnSpc>
              <a:spcBef>
                <a:spcPct val="20000"/>
              </a:spcBef>
              <a:buClr>
                <a:schemeClr val="folHlink"/>
              </a:buClr>
              <a:buSzPct val="75000"/>
              <a:buFont typeface="Wingdings" panose="05000000000000000000" pitchFamily="2" charset="2"/>
              <a:buChar char="§"/>
            </a:pPr>
            <a:r>
              <a:rPr lang="en-US" altLang="en-US" sz="1800" b="1">
                <a:solidFill>
                  <a:srgbClr val="FF0000"/>
                </a:solidFill>
                <a:latin typeface="Helvetica" panose="020B0604020202020204" pitchFamily="34" charset="0"/>
              </a:rPr>
              <a:t>System testing</a:t>
            </a:r>
            <a:r>
              <a:rPr lang="en-US" altLang="en-US" sz="1800" b="1">
                <a:latin typeface="Helvetica" panose="020B0604020202020204" pitchFamily="34" charset="0"/>
              </a:rPr>
              <a:t> -</a:t>
            </a:r>
            <a:r>
              <a:rPr lang="en-US" altLang="en-US" sz="1800">
                <a:latin typeface="Helvetica" panose="020B0604020202020204" pitchFamily="34" charset="0"/>
              </a:rPr>
              <a:t> testing done by a </a:t>
            </a:r>
            <a:r>
              <a:rPr lang="en-US" altLang="en-US" sz="1800" b="1">
                <a:solidFill>
                  <a:srgbClr val="0070C0"/>
                </a:solidFill>
                <a:latin typeface="Helvetica" panose="020B0604020202020204" pitchFamily="34" charset="0"/>
              </a:rPr>
              <a:t>professional testing team </a:t>
            </a:r>
            <a:r>
              <a:rPr lang="en-US" altLang="en-US" sz="1800">
                <a:latin typeface="Helvetica" panose="020B0604020202020204" pitchFamily="34" charset="0"/>
              </a:rPr>
              <a:t>on the completed software product before it is introduced to the market.</a:t>
            </a:r>
          </a:p>
          <a:p>
            <a:pPr algn="just" eaLnBrk="1" hangingPunct="1">
              <a:lnSpc>
                <a:spcPct val="100000"/>
              </a:lnSpc>
              <a:spcBef>
                <a:spcPct val="20000"/>
              </a:spcBef>
              <a:buClr>
                <a:schemeClr val="folHlink"/>
              </a:buClr>
              <a:buSzPct val="75000"/>
              <a:buFont typeface="Wingdings" panose="05000000000000000000" pitchFamily="2" charset="2"/>
              <a:buChar char="§"/>
            </a:pPr>
            <a:r>
              <a:rPr lang="en-US" altLang="en-US" sz="1800" b="1">
                <a:solidFill>
                  <a:srgbClr val="FF0000"/>
                </a:solidFill>
                <a:latin typeface="Helvetica" panose="020B0604020202020204" pitchFamily="34" charset="0"/>
              </a:rPr>
              <a:t>Acceptance testing</a:t>
            </a:r>
            <a:r>
              <a:rPr lang="en-US" altLang="en-US" sz="1800" b="1">
                <a:latin typeface="Helvetica" panose="020B0604020202020204" pitchFamily="34" charset="0"/>
              </a:rPr>
              <a:t> -</a:t>
            </a:r>
            <a:r>
              <a:rPr lang="en-US" altLang="en-US" sz="1800">
                <a:latin typeface="Helvetica" panose="020B0604020202020204" pitchFamily="34" charset="0"/>
              </a:rPr>
              <a:t> beta testing of the product done by the </a:t>
            </a:r>
            <a:r>
              <a:rPr lang="en-US" altLang="en-US" sz="1800" b="1">
                <a:solidFill>
                  <a:srgbClr val="0070C0"/>
                </a:solidFill>
                <a:latin typeface="Helvetica" panose="020B0604020202020204" pitchFamily="34" charset="0"/>
              </a:rPr>
              <a:t>end-users </a:t>
            </a:r>
            <a:r>
              <a:rPr lang="en-US" altLang="en-US" sz="1800">
                <a:latin typeface="Helvetica" panose="020B0604020202020204" pitchFamily="34" charset="0"/>
              </a:rPr>
              <a:t>of the software.</a:t>
            </a:r>
          </a:p>
        </p:txBody>
      </p:sp>
    </p:spTree>
    <p:extLst>
      <p:ext uri="{BB962C8B-B14F-4D97-AF65-F5344CB8AC3E}">
        <p14:creationId xmlns:p14="http://schemas.microsoft.com/office/powerpoint/2010/main" val="283124453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017838" y="1027113"/>
            <a:ext cx="2716212"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1. Unit Testing</a:t>
            </a:r>
            <a:endParaRPr lang="en-US" altLang="en-US" sz="3200">
              <a:solidFill>
                <a:srgbClr val="00B050"/>
              </a:solidFill>
            </a:endParaRPr>
          </a:p>
        </p:txBody>
      </p:sp>
      <p:pic>
        <p:nvPicPr>
          <p:cNvPr id="2355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36661C31-41BE-4A9F-A921-A91E30ADFC8A}" type="slidenum">
              <a:rPr lang="en-US"/>
              <a:pPr algn="ctr">
                <a:defRPr/>
              </a:pPr>
              <a:t>13</a:t>
            </a:fld>
            <a:endParaRPr lang="en-US"/>
          </a:p>
        </p:txBody>
      </p:sp>
      <p:pic>
        <p:nvPicPr>
          <p:cNvPr id="23558"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2313" y="2066925"/>
            <a:ext cx="2320925" cy="2451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23559" name="Picture 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6675" y="2393950"/>
            <a:ext cx="2298700" cy="16256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pic>
        <p:nvPicPr>
          <p:cNvPr id="23560" name="Picture 5"/>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70425" y="4460875"/>
            <a:ext cx="1219200" cy="18637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23561" name="Rectangle 6"/>
          <p:cNvSpPr>
            <a:spLocks noChangeArrowheads="1"/>
          </p:cNvSpPr>
          <p:nvPr/>
        </p:nvSpPr>
        <p:spPr bwMode="auto">
          <a:xfrm>
            <a:off x="4770438" y="2713038"/>
            <a:ext cx="1447800" cy="105727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2" name="Rectangle 7"/>
          <p:cNvSpPr>
            <a:spLocks noChangeArrowheads="1"/>
          </p:cNvSpPr>
          <p:nvPr/>
        </p:nvSpPr>
        <p:spPr bwMode="auto">
          <a:xfrm>
            <a:off x="4876800" y="2751138"/>
            <a:ext cx="1265238" cy="91281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a:lnSpc>
                <a:spcPct val="75000"/>
              </a:lnSpc>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module</a:t>
            </a:r>
          </a:p>
          <a:p>
            <a:pPr algn="ctr">
              <a:lnSpc>
                <a:spcPct val="75000"/>
              </a:lnSpc>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to be</a:t>
            </a:r>
          </a:p>
          <a:p>
            <a:pPr algn="ctr">
              <a:lnSpc>
                <a:spcPct val="75000"/>
              </a:lnSpc>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tested</a:t>
            </a:r>
          </a:p>
        </p:txBody>
      </p:sp>
      <p:sp>
        <p:nvSpPr>
          <p:cNvPr id="13" name="Rectangle 8"/>
          <p:cNvSpPr>
            <a:spLocks noChangeArrowheads="1"/>
          </p:cNvSpPr>
          <p:nvPr/>
        </p:nvSpPr>
        <p:spPr bwMode="auto">
          <a:xfrm>
            <a:off x="5956300" y="5003800"/>
            <a:ext cx="140970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test cases</a:t>
            </a:r>
          </a:p>
        </p:txBody>
      </p:sp>
      <p:sp>
        <p:nvSpPr>
          <p:cNvPr id="23564" name="AutoShape 9"/>
          <p:cNvSpPr>
            <a:spLocks noChangeArrowheads="1"/>
          </p:cNvSpPr>
          <p:nvPr/>
        </p:nvSpPr>
        <p:spPr bwMode="auto">
          <a:xfrm>
            <a:off x="4287838" y="3198813"/>
            <a:ext cx="419100" cy="371475"/>
          </a:xfrm>
          <a:prstGeom prst="rightArrow">
            <a:avLst>
              <a:gd name="adj1" fmla="val 50000"/>
              <a:gd name="adj2" fmla="val 56415"/>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3565" name="AutoShape 10"/>
          <p:cNvSpPr>
            <a:spLocks noChangeArrowheads="1"/>
          </p:cNvSpPr>
          <p:nvPr/>
        </p:nvSpPr>
        <p:spPr bwMode="auto">
          <a:xfrm>
            <a:off x="6408738" y="3170238"/>
            <a:ext cx="660400" cy="371475"/>
          </a:xfrm>
          <a:prstGeom prst="rightArrow">
            <a:avLst>
              <a:gd name="adj1" fmla="val 50000"/>
              <a:gd name="adj2" fmla="val 88897"/>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6" name="Rectangle 11"/>
          <p:cNvSpPr>
            <a:spLocks noChangeArrowheads="1"/>
          </p:cNvSpPr>
          <p:nvPr/>
        </p:nvSpPr>
        <p:spPr bwMode="auto">
          <a:xfrm>
            <a:off x="7607300" y="4017963"/>
            <a:ext cx="1014413"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results</a:t>
            </a:r>
          </a:p>
        </p:txBody>
      </p:sp>
      <p:sp>
        <p:nvSpPr>
          <p:cNvPr id="23567" name="AutoShape 12"/>
          <p:cNvSpPr>
            <a:spLocks noChangeArrowheads="1"/>
          </p:cNvSpPr>
          <p:nvPr/>
        </p:nvSpPr>
        <p:spPr bwMode="auto">
          <a:xfrm rot="-5400000">
            <a:off x="5118894" y="3950494"/>
            <a:ext cx="357188" cy="368300"/>
          </a:xfrm>
          <a:prstGeom prst="rightArrow">
            <a:avLst>
              <a:gd name="adj1" fmla="val 50000"/>
              <a:gd name="adj2" fmla="val 50005"/>
            </a:avLst>
          </a:prstGeom>
          <a:solidFill>
            <a:schemeClr val="tx2"/>
          </a:solidFill>
          <a:ln w="127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18" name="Rectangle 13"/>
          <p:cNvSpPr>
            <a:spLocks noChangeArrowheads="1"/>
          </p:cNvSpPr>
          <p:nvPr/>
        </p:nvSpPr>
        <p:spPr bwMode="auto">
          <a:xfrm>
            <a:off x="2387600" y="4637088"/>
            <a:ext cx="1239838"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nSpc>
                <a:spcPct val="80000"/>
              </a:lnSpc>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software</a:t>
            </a:r>
          </a:p>
          <a:p>
            <a:pPr>
              <a:lnSpc>
                <a:spcPct val="80000"/>
              </a:lnSpc>
              <a:defRPr/>
            </a:pPr>
            <a:r>
              <a:rPr lang="en-US" sz="2000" b="1">
                <a:effectLst>
                  <a:outerShdw blurRad="38100" dist="38100" dir="2700000" algn="tl">
                    <a:srgbClr val="FFFFFF"/>
                  </a:outerShdw>
                </a:effectLst>
                <a:latin typeface="Helvetica" panose="020B0604020202020204" pitchFamily="34" charset="0"/>
                <a:ea typeface="MS PGothic" panose="020B0600070205080204" pitchFamily="34" charset="-128"/>
              </a:rPr>
              <a:t>engineer</a:t>
            </a:r>
          </a:p>
        </p:txBody>
      </p:sp>
    </p:spTree>
    <p:extLst>
      <p:ext uri="{BB962C8B-B14F-4D97-AF65-F5344CB8AC3E}">
        <p14:creationId xmlns:p14="http://schemas.microsoft.com/office/powerpoint/2010/main" val="250988077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017838" y="1027113"/>
            <a:ext cx="2716212"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1. Unit Testing</a:t>
            </a:r>
            <a:endParaRPr lang="en-US" altLang="en-US" sz="3200">
              <a:solidFill>
                <a:srgbClr val="00B050"/>
              </a:solidFill>
            </a:endParaRPr>
          </a:p>
        </p:txBody>
      </p:sp>
      <p:pic>
        <p:nvPicPr>
          <p:cNvPr id="2560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A24B8A2B-9FA0-4936-8FEF-C8A1D47C282A}" type="slidenum">
              <a:rPr lang="en-US"/>
              <a:pPr algn="ctr">
                <a:defRPr/>
              </a:pPr>
              <a:t>14</a:t>
            </a:fld>
            <a:endParaRPr lang="en-US"/>
          </a:p>
        </p:txBody>
      </p:sp>
      <p:sp>
        <p:nvSpPr>
          <p:cNvPr id="25606" name="Rectangle 2"/>
          <p:cNvSpPr>
            <a:spLocks noChangeArrowheads="1"/>
          </p:cNvSpPr>
          <p:nvPr/>
        </p:nvSpPr>
        <p:spPr bwMode="auto">
          <a:xfrm>
            <a:off x="2751138" y="1882775"/>
            <a:ext cx="1498600" cy="1171575"/>
          </a:xfrm>
          <a:prstGeom prst="rect">
            <a:avLst/>
          </a:prstGeom>
          <a:solidFill>
            <a:schemeClr val="accent2"/>
          </a:solidFill>
          <a:ln w="127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0" name="Rectangle 5"/>
          <p:cNvSpPr>
            <a:spLocks noChangeArrowheads="1"/>
          </p:cNvSpPr>
          <p:nvPr/>
        </p:nvSpPr>
        <p:spPr bwMode="auto">
          <a:xfrm>
            <a:off x="4648200" y="2768600"/>
            <a:ext cx="1536700"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interface </a:t>
            </a:r>
          </a:p>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21" name="Rectangle 6"/>
          <p:cNvSpPr>
            <a:spLocks noChangeArrowheads="1"/>
          </p:cNvSpPr>
          <p:nvPr/>
        </p:nvSpPr>
        <p:spPr bwMode="auto">
          <a:xfrm>
            <a:off x="4648200" y="2025650"/>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22" name="Rectangle 7"/>
          <p:cNvSpPr>
            <a:spLocks noChangeArrowheads="1"/>
          </p:cNvSpPr>
          <p:nvPr/>
        </p:nvSpPr>
        <p:spPr bwMode="auto">
          <a:xfrm>
            <a:off x="4648200" y="3211513"/>
            <a:ext cx="3162300"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local data structures</a:t>
            </a:r>
          </a:p>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23" name="Rectangle 8"/>
          <p:cNvSpPr>
            <a:spLocks noChangeArrowheads="1"/>
          </p:cNvSpPr>
          <p:nvPr/>
        </p:nvSpPr>
        <p:spPr bwMode="auto">
          <a:xfrm>
            <a:off x="4648200" y="2740025"/>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24" name="Rectangle 9"/>
          <p:cNvSpPr>
            <a:spLocks noChangeArrowheads="1"/>
          </p:cNvSpPr>
          <p:nvPr/>
        </p:nvSpPr>
        <p:spPr bwMode="auto">
          <a:xfrm>
            <a:off x="4648200" y="3683000"/>
            <a:ext cx="3195638"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boundary conditions</a:t>
            </a:r>
          </a:p>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25" name="Rectangle 10"/>
          <p:cNvSpPr>
            <a:spLocks noChangeArrowheads="1"/>
          </p:cNvSpPr>
          <p:nvPr/>
        </p:nvSpPr>
        <p:spPr bwMode="auto">
          <a:xfrm>
            <a:off x="4648200" y="3454400"/>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26" name="Rectangle 11"/>
          <p:cNvSpPr>
            <a:spLocks noChangeArrowheads="1"/>
          </p:cNvSpPr>
          <p:nvPr/>
        </p:nvSpPr>
        <p:spPr bwMode="auto">
          <a:xfrm>
            <a:off x="4648200" y="4111625"/>
            <a:ext cx="2890838"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independent paths</a:t>
            </a:r>
          </a:p>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27" name="Rectangle 12"/>
          <p:cNvSpPr>
            <a:spLocks noChangeArrowheads="1"/>
          </p:cNvSpPr>
          <p:nvPr/>
        </p:nvSpPr>
        <p:spPr bwMode="auto">
          <a:xfrm>
            <a:off x="4648200" y="4397375"/>
            <a:ext cx="180975" cy="819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a:p>
            <a:pPr>
              <a:defRPr/>
            </a:pPr>
            <a:endParaRPr lang="en-US" b="1">
              <a:effectLst>
                <a:outerShdw blurRad="38100" dist="38100" dir="2700000" algn="tl">
                  <a:srgbClr val="FFFFFF"/>
                </a:outerShdw>
              </a:effectLst>
              <a:latin typeface="Helvetica" panose="020B0604020202020204" pitchFamily="34" charset="0"/>
              <a:ea typeface="MS PGothic" panose="020B0600070205080204" pitchFamily="34" charset="-128"/>
            </a:endParaRPr>
          </a:p>
        </p:txBody>
      </p:sp>
      <p:sp>
        <p:nvSpPr>
          <p:cNvPr id="28" name="Rectangle 13"/>
          <p:cNvSpPr>
            <a:spLocks noChangeArrowheads="1"/>
          </p:cNvSpPr>
          <p:nvPr/>
        </p:nvSpPr>
        <p:spPr bwMode="auto">
          <a:xfrm>
            <a:off x="4648200" y="4525963"/>
            <a:ext cx="31448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error handling paths</a:t>
            </a:r>
          </a:p>
        </p:txBody>
      </p:sp>
      <p:pic>
        <p:nvPicPr>
          <p:cNvPr id="25616" name="Picture 14"/>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2425" y="4537075"/>
            <a:ext cx="1219200" cy="18637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30" name="Rectangle 15"/>
          <p:cNvSpPr>
            <a:spLocks noChangeArrowheads="1"/>
          </p:cNvSpPr>
          <p:nvPr/>
        </p:nvSpPr>
        <p:spPr bwMode="auto">
          <a:xfrm>
            <a:off x="2895600" y="2025650"/>
            <a:ext cx="1265238" cy="91281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a:lnSpc>
                <a:spcPct val="75000"/>
              </a:lnSpc>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module</a:t>
            </a:r>
          </a:p>
          <a:p>
            <a:pPr algn="ctr">
              <a:lnSpc>
                <a:spcPct val="75000"/>
              </a:lnSpc>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to be</a:t>
            </a:r>
          </a:p>
          <a:p>
            <a:pPr algn="ctr">
              <a:lnSpc>
                <a:spcPct val="75000"/>
              </a:lnSpc>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tested</a:t>
            </a:r>
          </a:p>
        </p:txBody>
      </p:sp>
      <p:sp>
        <p:nvSpPr>
          <p:cNvPr id="31" name="Rectangle 16"/>
          <p:cNvSpPr>
            <a:spLocks noChangeArrowheads="1"/>
          </p:cNvSpPr>
          <p:nvPr/>
        </p:nvSpPr>
        <p:spPr bwMode="auto">
          <a:xfrm>
            <a:off x="4127500" y="5837238"/>
            <a:ext cx="1655763"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test cases</a:t>
            </a:r>
          </a:p>
        </p:txBody>
      </p:sp>
      <p:sp>
        <p:nvSpPr>
          <p:cNvPr id="25619" name="AutoShape 17"/>
          <p:cNvSpPr>
            <a:spLocks noChangeArrowheads="1"/>
          </p:cNvSpPr>
          <p:nvPr/>
        </p:nvSpPr>
        <p:spPr bwMode="auto">
          <a:xfrm rot="-5400000">
            <a:off x="2806700" y="3570288"/>
            <a:ext cx="1285875" cy="381000"/>
          </a:xfrm>
          <a:prstGeom prst="rightArrow">
            <a:avLst>
              <a:gd name="adj1" fmla="val 50000"/>
              <a:gd name="adj2" fmla="val 168766"/>
            </a:avLst>
          </a:prstGeom>
          <a:solidFill>
            <a:schemeClr val="tx2"/>
          </a:solidFill>
          <a:ln w="12700">
            <a:solidFill>
              <a:schemeClr val="tx1"/>
            </a:solidFill>
            <a:miter lim="800000"/>
            <a:headEnd/>
            <a:tailEnd/>
          </a:ln>
          <a:effectLst>
            <a:outerShdw dist="107763" dir="2700000" algn="ctr" rotWithShape="0">
              <a:schemeClr val="bg2"/>
            </a:outerShdw>
          </a:effec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5620" name="Line 18"/>
          <p:cNvSpPr>
            <a:spLocks noChangeShapeType="1"/>
          </p:cNvSpPr>
          <p:nvPr/>
        </p:nvSpPr>
        <p:spPr bwMode="auto">
          <a:xfrm flipV="1">
            <a:off x="3506788" y="3038475"/>
            <a:ext cx="1104900" cy="98583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5621" name="Line 19"/>
          <p:cNvSpPr>
            <a:spLocks noChangeShapeType="1"/>
          </p:cNvSpPr>
          <p:nvPr/>
        </p:nvSpPr>
        <p:spPr bwMode="auto">
          <a:xfrm flipV="1">
            <a:off x="3544888" y="3467100"/>
            <a:ext cx="1054100" cy="557213"/>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5622" name="Line 20"/>
          <p:cNvSpPr>
            <a:spLocks noChangeShapeType="1"/>
          </p:cNvSpPr>
          <p:nvPr/>
        </p:nvSpPr>
        <p:spPr bwMode="auto">
          <a:xfrm flipV="1">
            <a:off x="3557588" y="3881438"/>
            <a:ext cx="1028700" cy="157162"/>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5623" name="Line 21"/>
          <p:cNvSpPr>
            <a:spLocks noChangeShapeType="1"/>
          </p:cNvSpPr>
          <p:nvPr/>
        </p:nvSpPr>
        <p:spPr bwMode="auto">
          <a:xfrm>
            <a:off x="3570288" y="4081463"/>
            <a:ext cx="1079500" cy="242887"/>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5624" name="Line 22"/>
          <p:cNvSpPr>
            <a:spLocks noChangeShapeType="1"/>
          </p:cNvSpPr>
          <p:nvPr/>
        </p:nvSpPr>
        <p:spPr bwMode="auto">
          <a:xfrm>
            <a:off x="3557588" y="4038600"/>
            <a:ext cx="1092200" cy="700088"/>
          </a:xfrm>
          <a:prstGeom prst="line">
            <a:avLst/>
          </a:prstGeom>
          <a:noFill/>
          <a:ln w="254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03049404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890713" y="1027113"/>
            <a:ext cx="588168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2. Integration Testing Strategies</a:t>
            </a:r>
            <a:endParaRPr lang="en-US" altLang="en-US" sz="3200">
              <a:solidFill>
                <a:srgbClr val="00B050"/>
              </a:solidFill>
            </a:endParaRPr>
          </a:p>
        </p:txBody>
      </p:sp>
      <p:pic>
        <p:nvPicPr>
          <p:cNvPr id="2765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0EB34FB0-BA8F-45CF-9408-94910865BB1B}" type="slidenum">
              <a:rPr lang="en-US"/>
              <a:pPr algn="ctr">
                <a:defRPr/>
              </a:pPr>
              <a:t>15</a:t>
            </a:fld>
            <a:endParaRPr lang="en-US"/>
          </a:p>
        </p:txBody>
      </p:sp>
      <p:sp>
        <p:nvSpPr>
          <p:cNvPr id="38" name="Rectangle 4"/>
          <p:cNvSpPr>
            <a:spLocks noChangeArrowheads="1"/>
          </p:cNvSpPr>
          <p:nvPr/>
        </p:nvSpPr>
        <p:spPr bwMode="auto">
          <a:xfrm>
            <a:off x="2027238" y="1914525"/>
            <a:ext cx="6448425" cy="11842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Options:</a:t>
            </a:r>
          </a:p>
          <a:p>
            <a:pPr lvl="1">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	the “big bang” approach</a:t>
            </a:r>
          </a:p>
          <a:p>
            <a:pPr lvl="1">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	an incremental construction strategy</a:t>
            </a:r>
          </a:p>
        </p:txBody>
      </p:sp>
      <p:pic>
        <p:nvPicPr>
          <p:cNvPr id="27655"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3200" y="3429000"/>
            <a:ext cx="4594225" cy="24352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Tree>
    <p:extLst>
      <p:ext uri="{BB962C8B-B14F-4D97-AF65-F5344CB8AC3E}">
        <p14:creationId xmlns:p14="http://schemas.microsoft.com/office/powerpoint/2010/main" val="12841382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832100" y="1027113"/>
            <a:ext cx="399891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Top Down Integration</a:t>
            </a:r>
            <a:endParaRPr lang="en-US" altLang="en-US" sz="3200">
              <a:solidFill>
                <a:srgbClr val="00B050"/>
              </a:solidFill>
            </a:endParaRPr>
          </a:p>
        </p:txBody>
      </p:sp>
      <p:pic>
        <p:nvPicPr>
          <p:cNvPr id="2969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D57C9D25-2DF3-49A3-834A-A497B7C20DFC}" type="slidenum">
              <a:rPr lang="en-US"/>
              <a:pPr algn="ctr">
                <a:defRPr/>
              </a:pPr>
              <a:t>16</a:t>
            </a:fld>
            <a:endParaRPr lang="en-US"/>
          </a:p>
        </p:txBody>
      </p:sp>
      <p:sp>
        <p:nvSpPr>
          <p:cNvPr id="29702" name="Rectangle 3"/>
          <p:cNvSpPr>
            <a:spLocks noChangeArrowheads="1"/>
          </p:cNvSpPr>
          <p:nvPr/>
        </p:nvSpPr>
        <p:spPr bwMode="auto">
          <a:xfrm>
            <a:off x="4040188" y="2025650"/>
            <a:ext cx="685800" cy="542925"/>
          </a:xfrm>
          <a:prstGeom prst="rect">
            <a:avLst/>
          </a:prstGeom>
          <a:solidFill>
            <a:schemeClr val="folHlink"/>
          </a:solidFill>
          <a:ln>
            <a:noFill/>
          </a:ln>
          <a:effectLst/>
          <a:extLs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9703" name="Rectangle 4"/>
          <p:cNvSpPr>
            <a:spLocks noChangeArrowheads="1"/>
          </p:cNvSpPr>
          <p:nvPr/>
        </p:nvSpPr>
        <p:spPr bwMode="auto">
          <a:xfrm>
            <a:off x="3290888" y="3111500"/>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9704" name="Rectangle 5"/>
          <p:cNvSpPr>
            <a:spLocks noChangeArrowheads="1"/>
          </p:cNvSpPr>
          <p:nvPr/>
        </p:nvSpPr>
        <p:spPr bwMode="auto">
          <a:xfrm>
            <a:off x="2528888" y="421163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9705" name="Rectangle 6"/>
          <p:cNvSpPr>
            <a:spLocks noChangeArrowheads="1"/>
          </p:cNvSpPr>
          <p:nvPr/>
        </p:nvSpPr>
        <p:spPr bwMode="auto">
          <a:xfrm>
            <a:off x="2046288" y="529748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9706" name="Rectangle 7"/>
          <p:cNvSpPr>
            <a:spLocks noChangeArrowheads="1"/>
          </p:cNvSpPr>
          <p:nvPr/>
        </p:nvSpPr>
        <p:spPr bwMode="auto">
          <a:xfrm>
            <a:off x="2947988" y="5297488"/>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9707" name="Rectangle 8"/>
          <p:cNvSpPr>
            <a:spLocks noChangeArrowheads="1"/>
          </p:cNvSpPr>
          <p:nvPr/>
        </p:nvSpPr>
        <p:spPr bwMode="auto">
          <a:xfrm>
            <a:off x="4154488" y="31115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9708" name="Rectangle 9"/>
          <p:cNvSpPr>
            <a:spLocks noChangeArrowheads="1"/>
          </p:cNvSpPr>
          <p:nvPr/>
        </p:nvSpPr>
        <p:spPr bwMode="auto">
          <a:xfrm>
            <a:off x="5005388" y="31115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29709" name="Line 10"/>
          <p:cNvSpPr>
            <a:spLocks noChangeShapeType="1"/>
          </p:cNvSpPr>
          <p:nvPr/>
        </p:nvSpPr>
        <p:spPr bwMode="auto">
          <a:xfrm>
            <a:off x="2859088" y="4768850"/>
            <a:ext cx="381000" cy="485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9710" name="Line 11"/>
          <p:cNvSpPr>
            <a:spLocks noChangeShapeType="1"/>
          </p:cNvSpPr>
          <p:nvPr/>
        </p:nvSpPr>
        <p:spPr bwMode="auto">
          <a:xfrm>
            <a:off x="4408488" y="2582863"/>
            <a:ext cx="38100" cy="5286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9711" name="Line 12"/>
          <p:cNvSpPr>
            <a:spLocks noChangeShapeType="1"/>
          </p:cNvSpPr>
          <p:nvPr/>
        </p:nvSpPr>
        <p:spPr bwMode="auto">
          <a:xfrm>
            <a:off x="4383088" y="2611438"/>
            <a:ext cx="977900" cy="485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18" name="Rectangle 13"/>
          <p:cNvSpPr>
            <a:spLocks noChangeArrowheads="1"/>
          </p:cNvSpPr>
          <p:nvPr/>
        </p:nvSpPr>
        <p:spPr bwMode="auto">
          <a:xfrm>
            <a:off x="5143500" y="2200275"/>
            <a:ext cx="29876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top module is tested with </a:t>
            </a:r>
          </a:p>
        </p:txBody>
      </p:sp>
      <p:sp>
        <p:nvSpPr>
          <p:cNvPr id="19" name="Rectangle 14"/>
          <p:cNvSpPr>
            <a:spLocks noChangeArrowheads="1"/>
          </p:cNvSpPr>
          <p:nvPr/>
        </p:nvSpPr>
        <p:spPr bwMode="auto">
          <a:xfrm>
            <a:off x="5143500" y="2457450"/>
            <a:ext cx="7905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stubs</a:t>
            </a:r>
          </a:p>
        </p:txBody>
      </p:sp>
      <p:sp>
        <p:nvSpPr>
          <p:cNvPr id="20" name="Rectangle 15"/>
          <p:cNvSpPr>
            <a:spLocks noChangeArrowheads="1"/>
          </p:cNvSpPr>
          <p:nvPr/>
        </p:nvSpPr>
        <p:spPr bwMode="auto">
          <a:xfrm>
            <a:off x="3822700" y="3814763"/>
            <a:ext cx="30019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stubs are replaced one at </a:t>
            </a:r>
          </a:p>
        </p:txBody>
      </p:sp>
      <p:sp>
        <p:nvSpPr>
          <p:cNvPr id="21" name="Rectangle 16"/>
          <p:cNvSpPr>
            <a:spLocks noChangeArrowheads="1"/>
          </p:cNvSpPr>
          <p:nvPr/>
        </p:nvSpPr>
        <p:spPr bwMode="auto">
          <a:xfrm>
            <a:off x="3822700" y="4071938"/>
            <a:ext cx="23034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a time, "depth first"</a:t>
            </a:r>
          </a:p>
        </p:txBody>
      </p:sp>
      <p:sp>
        <p:nvSpPr>
          <p:cNvPr id="22" name="Rectangle 17"/>
          <p:cNvSpPr>
            <a:spLocks noChangeArrowheads="1"/>
          </p:cNvSpPr>
          <p:nvPr/>
        </p:nvSpPr>
        <p:spPr bwMode="auto">
          <a:xfrm>
            <a:off x="3797300" y="4729163"/>
            <a:ext cx="36496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as new modules are integrated, </a:t>
            </a:r>
          </a:p>
        </p:txBody>
      </p:sp>
      <p:sp>
        <p:nvSpPr>
          <p:cNvPr id="23" name="Rectangle 18"/>
          <p:cNvSpPr>
            <a:spLocks noChangeArrowheads="1"/>
          </p:cNvSpPr>
          <p:nvPr/>
        </p:nvSpPr>
        <p:spPr bwMode="auto">
          <a:xfrm>
            <a:off x="3797300" y="4986338"/>
            <a:ext cx="34337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some subset of tests is re-run</a:t>
            </a:r>
          </a:p>
        </p:txBody>
      </p:sp>
      <p:sp>
        <p:nvSpPr>
          <p:cNvPr id="24" name="Rectangle 19"/>
          <p:cNvSpPr>
            <a:spLocks noChangeArrowheads="1"/>
          </p:cNvSpPr>
          <p:nvPr/>
        </p:nvSpPr>
        <p:spPr bwMode="auto">
          <a:xfrm>
            <a:off x="4267200" y="20574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A</a:t>
            </a:r>
          </a:p>
        </p:txBody>
      </p:sp>
      <p:sp>
        <p:nvSpPr>
          <p:cNvPr id="25" name="Rectangle 20"/>
          <p:cNvSpPr>
            <a:spLocks noChangeArrowheads="1"/>
          </p:cNvSpPr>
          <p:nvPr/>
        </p:nvSpPr>
        <p:spPr bwMode="auto">
          <a:xfrm>
            <a:off x="3479800" y="32004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B</a:t>
            </a:r>
          </a:p>
        </p:txBody>
      </p:sp>
      <p:sp>
        <p:nvSpPr>
          <p:cNvPr id="26" name="Rectangle 21"/>
          <p:cNvSpPr>
            <a:spLocks noChangeArrowheads="1"/>
          </p:cNvSpPr>
          <p:nvPr/>
        </p:nvSpPr>
        <p:spPr bwMode="auto">
          <a:xfrm>
            <a:off x="2755900" y="4300538"/>
            <a:ext cx="3460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C</a:t>
            </a:r>
          </a:p>
        </p:txBody>
      </p:sp>
      <p:sp>
        <p:nvSpPr>
          <p:cNvPr id="27" name="Rectangle 22"/>
          <p:cNvSpPr>
            <a:spLocks noChangeArrowheads="1"/>
          </p:cNvSpPr>
          <p:nvPr/>
        </p:nvSpPr>
        <p:spPr bwMode="auto">
          <a:xfrm>
            <a:off x="2222500" y="5343525"/>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D</a:t>
            </a:r>
          </a:p>
        </p:txBody>
      </p:sp>
      <p:sp>
        <p:nvSpPr>
          <p:cNvPr id="28" name="Rectangle 23"/>
          <p:cNvSpPr>
            <a:spLocks noChangeArrowheads="1"/>
          </p:cNvSpPr>
          <p:nvPr/>
        </p:nvSpPr>
        <p:spPr bwMode="auto">
          <a:xfrm>
            <a:off x="3149600" y="5343525"/>
            <a:ext cx="333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E</a:t>
            </a:r>
          </a:p>
        </p:txBody>
      </p:sp>
      <p:sp>
        <p:nvSpPr>
          <p:cNvPr id="29" name="Rectangle 24"/>
          <p:cNvSpPr>
            <a:spLocks noChangeArrowheads="1"/>
          </p:cNvSpPr>
          <p:nvPr/>
        </p:nvSpPr>
        <p:spPr bwMode="auto">
          <a:xfrm>
            <a:off x="4343400" y="3214688"/>
            <a:ext cx="3206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F</a:t>
            </a:r>
          </a:p>
        </p:txBody>
      </p:sp>
      <p:sp>
        <p:nvSpPr>
          <p:cNvPr id="30" name="Rectangle 25"/>
          <p:cNvSpPr>
            <a:spLocks noChangeArrowheads="1"/>
          </p:cNvSpPr>
          <p:nvPr/>
        </p:nvSpPr>
        <p:spPr bwMode="auto">
          <a:xfrm>
            <a:off x="5168900" y="3214688"/>
            <a:ext cx="358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G</a:t>
            </a:r>
          </a:p>
        </p:txBody>
      </p:sp>
      <p:sp>
        <p:nvSpPr>
          <p:cNvPr id="29725" name="Line 26"/>
          <p:cNvSpPr>
            <a:spLocks noChangeShapeType="1"/>
          </p:cNvSpPr>
          <p:nvPr/>
        </p:nvSpPr>
        <p:spPr bwMode="auto">
          <a:xfrm flipH="1">
            <a:off x="3659188" y="2597150"/>
            <a:ext cx="723900" cy="4857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9726" name="Line 27"/>
          <p:cNvSpPr>
            <a:spLocks noChangeShapeType="1"/>
          </p:cNvSpPr>
          <p:nvPr/>
        </p:nvSpPr>
        <p:spPr bwMode="auto">
          <a:xfrm flipH="1">
            <a:off x="2884488" y="3683000"/>
            <a:ext cx="723900" cy="4857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29727" name="Line 28"/>
          <p:cNvSpPr>
            <a:spLocks noChangeShapeType="1"/>
          </p:cNvSpPr>
          <p:nvPr/>
        </p:nvSpPr>
        <p:spPr bwMode="auto">
          <a:xfrm flipH="1">
            <a:off x="2401888" y="4783138"/>
            <a:ext cx="457200" cy="48577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408038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774950" y="1027113"/>
            <a:ext cx="411321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Bottom-Up Integration</a:t>
            </a:r>
            <a:endParaRPr lang="en-US" altLang="en-US" sz="3200">
              <a:solidFill>
                <a:srgbClr val="00B050"/>
              </a:solidFill>
            </a:endParaRPr>
          </a:p>
        </p:txBody>
      </p:sp>
      <p:pic>
        <p:nvPicPr>
          <p:cNvPr id="3174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CACF9204-8E59-46E5-92C7-F9938F445E5B}" type="slidenum">
              <a:rPr lang="en-US"/>
              <a:pPr algn="ctr">
                <a:defRPr/>
              </a:pPr>
              <a:t>17</a:t>
            </a:fld>
            <a:endParaRPr lang="en-US"/>
          </a:p>
        </p:txBody>
      </p:sp>
      <p:sp>
        <p:nvSpPr>
          <p:cNvPr id="31750" name="Freeform 3"/>
          <p:cNvSpPr>
            <a:spLocks/>
          </p:cNvSpPr>
          <p:nvPr/>
        </p:nvSpPr>
        <p:spPr bwMode="auto">
          <a:xfrm>
            <a:off x="2401888" y="3702050"/>
            <a:ext cx="2020887" cy="2416175"/>
          </a:xfrm>
          <a:custGeom>
            <a:avLst/>
            <a:gdLst>
              <a:gd name="T0" fmla="*/ 2147483646 w 1273"/>
              <a:gd name="T1" fmla="*/ 2147483646 h 1353"/>
              <a:gd name="T2" fmla="*/ 2147483646 w 1273"/>
              <a:gd name="T3" fmla="*/ 2147483646 h 1353"/>
              <a:gd name="T4" fmla="*/ 2147483646 w 1273"/>
              <a:gd name="T5" fmla="*/ 2147483646 h 1353"/>
              <a:gd name="T6" fmla="*/ 2147483646 w 1273"/>
              <a:gd name="T7" fmla="*/ 2147483646 h 1353"/>
              <a:gd name="T8" fmla="*/ 2147483646 w 1273"/>
              <a:gd name="T9" fmla="*/ 2147483646 h 1353"/>
              <a:gd name="T10" fmla="*/ 2147483646 w 1273"/>
              <a:gd name="T11" fmla="*/ 2147483646 h 1353"/>
              <a:gd name="T12" fmla="*/ 2147483646 w 1273"/>
              <a:gd name="T13" fmla="*/ 0 h 1353"/>
              <a:gd name="T14" fmla="*/ 2147483646 w 1273"/>
              <a:gd name="T15" fmla="*/ 0 h 1353"/>
              <a:gd name="T16" fmla="*/ 2147483646 w 1273"/>
              <a:gd name="T17" fmla="*/ 2147483646 h 1353"/>
              <a:gd name="T18" fmla="*/ 2147483646 w 1273"/>
              <a:gd name="T19" fmla="*/ 2147483646 h 1353"/>
              <a:gd name="T20" fmla="*/ 2147483646 w 1273"/>
              <a:gd name="T21" fmla="*/ 2147483646 h 1353"/>
              <a:gd name="T22" fmla="*/ 2147483646 w 1273"/>
              <a:gd name="T23" fmla="*/ 2147483646 h 1353"/>
              <a:gd name="T24" fmla="*/ 2147483646 w 1273"/>
              <a:gd name="T25" fmla="*/ 2147483646 h 1353"/>
              <a:gd name="T26" fmla="*/ 2147483646 w 1273"/>
              <a:gd name="T27" fmla="*/ 2147483646 h 1353"/>
              <a:gd name="T28" fmla="*/ 2147483646 w 1273"/>
              <a:gd name="T29" fmla="*/ 2147483646 h 1353"/>
              <a:gd name="T30" fmla="*/ 2147483646 w 1273"/>
              <a:gd name="T31" fmla="*/ 2147483646 h 1353"/>
              <a:gd name="T32" fmla="*/ 2147483646 w 1273"/>
              <a:gd name="T33" fmla="*/ 2147483646 h 1353"/>
              <a:gd name="T34" fmla="*/ 2147483646 w 1273"/>
              <a:gd name="T35" fmla="*/ 2147483646 h 1353"/>
              <a:gd name="T36" fmla="*/ 2147483646 w 1273"/>
              <a:gd name="T37" fmla="*/ 2147483646 h 1353"/>
              <a:gd name="T38" fmla="*/ 2147483646 w 1273"/>
              <a:gd name="T39" fmla="*/ 2147483646 h 1353"/>
              <a:gd name="T40" fmla="*/ 2147483646 w 1273"/>
              <a:gd name="T41" fmla="*/ 2147483646 h 1353"/>
              <a:gd name="T42" fmla="*/ 2147483646 w 1273"/>
              <a:gd name="T43" fmla="*/ 2147483646 h 1353"/>
              <a:gd name="T44" fmla="*/ 2147483646 w 1273"/>
              <a:gd name="T45" fmla="*/ 2147483646 h 1353"/>
              <a:gd name="T46" fmla="*/ 2147483646 w 1273"/>
              <a:gd name="T47" fmla="*/ 2147483646 h 1353"/>
              <a:gd name="T48" fmla="*/ 2147483646 w 1273"/>
              <a:gd name="T49" fmla="*/ 2147483646 h 1353"/>
              <a:gd name="T50" fmla="*/ 0 w 1273"/>
              <a:gd name="T51" fmla="*/ 2147483646 h 1353"/>
              <a:gd name="T52" fmla="*/ 0 w 1273"/>
              <a:gd name="T53" fmla="*/ 2147483646 h 1353"/>
              <a:gd name="T54" fmla="*/ 2147483646 w 1273"/>
              <a:gd name="T55" fmla="*/ 2147483646 h 1353"/>
              <a:gd name="T56" fmla="*/ 2147483646 w 1273"/>
              <a:gd name="T57" fmla="*/ 2147483646 h 1353"/>
              <a:gd name="T58" fmla="*/ 2147483646 w 1273"/>
              <a:gd name="T59" fmla="*/ 2147483646 h 1353"/>
              <a:gd name="T60" fmla="*/ 2147483646 w 1273"/>
              <a:gd name="T61" fmla="*/ 2147483646 h 1353"/>
              <a:gd name="T62" fmla="*/ 2147483646 w 1273"/>
              <a:gd name="T63" fmla="*/ 2147483646 h 1353"/>
              <a:gd name="T64" fmla="*/ 2147483646 w 1273"/>
              <a:gd name="T65" fmla="*/ 2147483646 h 1353"/>
              <a:gd name="T66" fmla="*/ 2147483646 w 1273"/>
              <a:gd name="T67" fmla="*/ 2147483646 h 1353"/>
              <a:gd name="T68" fmla="*/ 2147483646 w 1273"/>
              <a:gd name="T69" fmla="*/ 2147483646 h 1353"/>
              <a:gd name="T70" fmla="*/ 2147483646 w 1273"/>
              <a:gd name="T71" fmla="*/ 2147483646 h 1353"/>
              <a:gd name="T72" fmla="*/ 2147483646 w 1273"/>
              <a:gd name="T73" fmla="*/ 2147483646 h 1353"/>
              <a:gd name="T74" fmla="*/ 2147483646 w 1273"/>
              <a:gd name="T75" fmla="*/ 2147483646 h 1353"/>
              <a:gd name="T76" fmla="*/ 2147483646 w 1273"/>
              <a:gd name="T77" fmla="*/ 2147483646 h 1353"/>
              <a:gd name="T78" fmla="*/ 2147483646 w 1273"/>
              <a:gd name="T79" fmla="*/ 2147483646 h 1353"/>
              <a:gd name="T80" fmla="*/ 2147483646 w 1273"/>
              <a:gd name="T81" fmla="*/ 2147483646 h 1353"/>
              <a:gd name="T82" fmla="*/ 2147483646 w 1273"/>
              <a:gd name="T83" fmla="*/ 2147483646 h 1353"/>
              <a:gd name="T84" fmla="*/ 2147483646 w 1273"/>
              <a:gd name="T85" fmla="*/ 2147483646 h 1353"/>
              <a:gd name="T86" fmla="*/ 2147483646 w 1273"/>
              <a:gd name="T87" fmla="*/ 2147483646 h 1353"/>
              <a:gd name="T88" fmla="*/ 2147483646 w 1273"/>
              <a:gd name="T89" fmla="*/ 2147483646 h 1353"/>
              <a:gd name="T90" fmla="*/ 2147483646 w 1273"/>
              <a:gd name="T91" fmla="*/ 2147483646 h 1353"/>
              <a:gd name="T92" fmla="*/ 2147483646 w 1273"/>
              <a:gd name="T93" fmla="*/ 2147483646 h 1353"/>
              <a:gd name="T94" fmla="*/ 2147483646 w 1273"/>
              <a:gd name="T95" fmla="*/ 2147483646 h 1353"/>
              <a:gd name="T96" fmla="*/ 2147483646 w 1273"/>
              <a:gd name="T97" fmla="*/ 2147483646 h 1353"/>
              <a:gd name="T98" fmla="*/ 2147483646 w 1273"/>
              <a:gd name="T99" fmla="*/ 2147483646 h 1353"/>
              <a:gd name="T100" fmla="*/ 2147483646 w 1273"/>
              <a:gd name="T101" fmla="*/ 2147483646 h 1353"/>
              <a:gd name="T102" fmla="*/ 2147483646 w 1273"/>
              <a:gd name="T103" fmla="*/ 2147483646 h 1353"/>
              <a:gd name="T104" fmla="*/ 2147483646 w 1273"/>
              <a:gd name="T105" fmla="*/ 2147483646 h 1353"/>
              <a:gd name="T106" fmla="*/ 2147483646 w 1273"/>
              <a:gd name="T107" fmla="*/ 2147483646 h 1353"/>
              <a:gd name="T108" fmla="*/ 2147483646 w 1273"/>
              <a:gd name="T109" fmla="*/ 2147483646 h 1353"/>
              <a:gd name="T110" fmla="*/ 2147483646 w 1273"/>
              <a:gd name="T111" fmla="*/ 2147483646 h 1353"/>
              <a:gd name="T112" fmla="*/ 2147483646 w 1273"/>
              <a:gd name="T113" fmla="*/ 2147483646 h 1353"/>
              <a:gd name="T114" fmla="*/ 2147483646 w 1273"/>
              <a:gd name="T115" fmla="*/ 2147483646 h 1353"/>
              <a:gd name="T116" fmla="*/ 2147483646 w 1273"/>
              <a:gd name="T117" fmla="*/ 2147483646 h 1353"/>
              <a:gd name="T118" fmla="*/ 2147483646 w 1273"/>
              <a:gd name="T119" fmla="*/ 2147483646 h 1353"/>
              <a:gd name="T120" fmla="*/ 2147483646 w 1273"/>
              <a:gd name="T121" fmla="*/ 2147483646 h 1353"/>
              <a:gd name="T122" fmla="*/ 2147483646 w 1273"/>
              <a:gd name="T123" fmla="*/ 2147483646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a:noFill/>
          </a:ln>
          <a:effectLst/>
          <a:extLst>
            <a:ext uri="{91240B29-F687-4F45-9708-019B960494DF}">
              <a14:hiddenLine xmlns:a14="http://schemas.microsoft.com/office/drawing/2010/main" w="12700" cap="rnd" cmpd="sng">
                <a:solidFill>
                  <a:schemeClr val="folHlink"/>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31751" name="Rectangle 4"/>
          <p:cNvSpPr>
            <a:spLocks noChangeArrowheads="1"/>
          </p:cNvSpPr>
          <p:nvPr/>
        </p:nvSpPr>
        <p:spPr bwMode="auto">
          <a:xfrm>
            <a:off x="4573588" y="1873250"/>
            <a:ext cx="685800" cy="542925"/>
          </a:xfrm>
          <a:prstGeom prst="rect">
            <a:avLst/>
          </a:prstGeom>
          <a:solidFill>
            <a:schemeClr val="folHlink"/>
          </a:solidFill>
          <a:ln>
            <a:noFill/>
          </a:ln>
          <a:effectLst/>
          <a:extLst>
            <a:ext uri="{91240B29-F687-4F45-9708-019B960494DF}">
              <a14:hiddenLine xmlns:a14="http://schemas.microsoft.com/office/drawing/2010/main" w="1270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1752" name="Rectangle 5"/>
          <p:cNvSpPr>
            <a:spLocks noChangeArrowheads="1"/>
          </p:cNvSpPr>
          <p:nvPr/>
        </p:nvSpPr>
        <p:spPr bwMode="auto">
          <a:xfrm>
            <a:off x="3811588" y="2959100"/>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1753" name="Rectangle 6"/>
          <p:cNvSpPr>
            <a:spLocks noChangeArrowheads="1"/>
          </p:cNvSpPr>
          <p:nvPr/>
        </p:nvSpPr>
        <p:spPr bwMode="auto">
          <a:xfrm>
            <a:off x="3062288" y="405923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1754" name="Rectangle 7"/>
          <p:cNvSpPr>
            <a:spLocks noChangeArrowheads="1"/>
          </p:cNvSpPr>
          <p:nvPr/>
        </p:nvSpPr>
        <p:spPr bwMode="auto">
          <a:xfrm>
            <a:off x="2579688" y="514508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1755" name="Rectangle 8"/>
          <p:cNvSpPr>
            <a:spLocks noChangeArrowheads="1"/>
          </p:cNvSpPr>
          <p:nvPr/>
        </p:nvSpPr>
        <p:spPr bwMode="auto">
          <a:xfrm>
            <a:off x="3481388" y="514508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1756" name="Rectangle 9"/>
          <p:cNvSpPr>
            <a:spLocks noChangeArrowheads="1"/>
          </p:cNvSpPr>
          <p:nvPr/>
        </p:nvSpPr>
        <p:spPr bwMode="auto">
          <a:xfrm>
            <a:off x="4675188" y="29591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1757" name="Rectangle 10"/>
          <p:cNvSpPr>
            <a:spLocks noChangeArrowheads="1"/>
          </p:cNvSpPr>
          <p:nvPr/>
        </p:nvSpPr>
        <p:spPr bwMode="auto">
          <a:xfrm>
            <a:off x="5538788" y="29591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grpSp>
        <p:nvGrpSpPr>
          <p:cNvPr id="31758" name="Group 11"/>
          <p:cNvGrpSpPr>
            <a:grpSpLocks/>
          </p:cNvGrpSpPr>
          <p:nvPr/>
        </p:nvGrpSpPr>
        <p:grpSpPr bwMode="auto">
          <a:xfrm>
            <a:off x="4192588" y="2430463"/>
            <a:ext cx="725487" cy="514350"/>
            <a:chOff x="2256" y="1056"/>
            <a:chExt cx="457" cy="288"/>
          </a:xfrm>
        </p:grpSpPr>
        <p:sp>
          <p:nvSpPr>
            <p:cNvPr id="31779" name="Freeform 12"/>
            <p:cNvSpPr>
              <a:spLocks/>
            </p:cNvSpPr>
            <p:nvPr/>
          </p:nvSpPr>
          <p:spPr bwMode="auto">
            <a:xfrm>
              <a:off x="2584" y="1056"/>
              <a:ext cx="129" cy="97"/>
            </a:xfrm>
            <a:custGeom>
              <a:avLst/>
              <a:gdLst>
                <a:gd name="T0" fmla="*/ 128 w 129"/>
                <a:gd name="T1" fmla="*/ 0 h 97"/>
                <a:gd name="T2" fmla="*/ 38 w 129"/>
                <a:gd name="T3" fmla="*/ 96 h 97"/>
                <a:gd name="T4" fmla="*/ 23 w 129"/>
                <a:gd name="T5" fmla="*/ 66 h 97"/>
                <a:gd name="T6" fmla="*/ 0 w 129"/>
                <a:gd name="T7" fmla="*/ 37 h 97"/>
                <a:gd name="T8" fmla="*/ 128 w 129"/>
                <a:gd name="T9" fmla="*/ 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9" h="97">
                  <a:moveTo>
                    <a:pt x="128" y="0"/>
                  </a:moveTo>
                  <a:lnTo>
                    <a:pt x="38" y="96"/>
                  </a:lnTo>
                  <a:lnTo>
                    <a:pt x="23" y="66"/>
                  </a:lnTo>
                  <a:lnTo>
                    <a:pt x="0" y="37"/>
                  </a:lnTo>
                  <a:lnTo>
                    <a:pt x="128" y="0"/>
                  </a:lnTo>
                </a:path>
              </a:pathLst>
            </a:custGeom>
            <a:solidFill>
              <a:srgbClr val="000000"/>
            </a:solidFill>
            <a:ln w="12700" cap="rnd"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31780" name="Line 13"/>
            <p:cNvSpPr>
              <a:spLocks noChangeShapeType="1"/>
            </p:cNvSpPr>
            <p:nvPr/>
          </p:nvSpPr>
          <p:spPr bwMode="auto">
            <a:xfrm flipH="1">
              <a:off x="2256" y="1128"/>
              <a:ext cx="360" cy="21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31759" name="Group 14"/>
          <p:cNvGrpSpPr>
            <a:grpSpLocks/>
          </p:cNvGrpSpPr>
          <p:nvPr/>
        </p:nvGrpSpPr>
        <p:grpSpPr bwMode="auto">
          <a:xfrm>
            <a:off x="3417888" y="3516313"/>
            <a:ext cx="712787" cy="528637"/>
            <a:chOff x="1768" y="1664"/>
            <a:chExt cx="449" cy="296"/>
          </a:xfrm>
        </p:grpSpPr>
        <p:sp>
          <p:nvSpPr>
            <p:cNvPr id="31777" name="Freeform 15"/>
            <p:cNvSpPr>
              <a:spLocks/>
            </p:cNvSpPr>
            <p:nvPr/>
          </p:nvSpPr>
          <p:spPr bwMode="auto">
            <a:xfrm>
              <a:off x="2096" y="1664"/>
              <a:ext cx="121" cy="97"/>
            </a:xfrm>
            <a:custGeom>
              <a:avLst/>
              <a:gdLst>
                <a:gd name="T0" fmla="*/ 120 w 121"/>
                <a:gd name="T1" fmla="*/ 0 h 97"/>
                <a:gd name="T2" fmla="*/ 30 w 121"/>
                <a:gd name="T3" fmla="*/ 96 h 97"/>
                <a:gd name="T4" fmla="*/ 15 w 121"/>
                <a:gd name="T5" fmla="*/ 66 h 97"/>
                <a:gd name="T6" fmla="*/ 0 w 121"/>
                <a:gd name="T7" fmla="*/ 44 h 97"/>
                <a:gd name="T8" fmla="*/ 120 w 121"/>
                <a:gd name="T9" fmla="*/ 0 h 9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97">
                  <a:moveTo>
                    <a:pt x="120" y="0"/>
                  </a:moveTo>
                  <a:lnTo>
                    <a:pt x="30" y="96"/>
                  </a:lnTo>
                  <a:lnTo>
                    <a:pt x="15" y="66"/>
                  </a:lnTo>
                  <a:lnTo>
                    <a:pt x="0" y="44"/>
                  </a:lnTo>
                  <a:lnTo>
                    <a:pt x="120" y="0"/>
                  </a:lnTo>
                </a:path>
              </a:pathLst>
            </a:custGeom>
            <a:solidFill>
              <a:srgbClr val="000000"/>
            </a:solidFill>
            <a:ln w="12700" cap="rnd" cmpd="sng">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31778" name="Line 16"/>
            <p:cNvSpPr>
              <a:spLocks noChangeShapeType="1"/>
            </p:cNvSpPr>
            <p:nvPr/>
          </p:nvSpPr>
          <p:spPr bwMode="auto">
            <a:xfrm flipH="1">
              <a:off x="1768" y="1736"/>
              <a:ext cx="352" cy="22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31760" name="Line 17"/>
          <p:cNvSpPr>
            <a:spLocks noChangeShapeType="1"/>
          </p:cNvSpPr>
          <p:nvPr/>
        </p:nvSpPr>
        <p:spPr bwMode="auto">
          <a:xfrm flipH="1">
            <a:off x="2897188" y="4616450"/>
            <a:ext cx="520700" cy="5286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1761" name="Line 18"/>
          <p:cNvSpPr>
            <a:spLocks noChangeShapeType="1"/>
          </p:cNvSpPr>
          <p:nvPr/>
        </p:nvSpPr>
        <p:spPr bwMode="auto">
          <a:xfrm>
            <a:off x="3392488" y="4616450"/>
            <a:ext cx="444500" cy="5429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1762" name="Line 19"/>
          <p:cNvSpPr>
            <a:spLocks noChangeShapeType="1"/>
          </p:cNvSpPr>
          <p:nvPr/>
        </p:nvSpPr>
        <p:spPr bwMode="auto">
          <a:xfrm>
            <a:off x="4941888" y="2430463"/>
            <a:ext cx="38100" cy="5286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1763" name="Line 20"/>
          <p:cNvSpPr>
            <a:spLocks noChangeShapeType="1"/>
          </p:cNvSpPr>
          <p:nvPr/>
        </p:nvSpPr>
        <p:spPr bwMode="auto">
          <a:xfrm>
            <a:off x="4916488" y="2459038"/>
            <a:ext cx="977900" cy="485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52" name="Rectangle 21"/>
          <p:cNvSpPr>
            <a:spLocks noChangeArrowheads="1"/>
          </p:cNvSpPr>
          <p:nvPr/>
        </p:nvSpPr>
        <p:spPr bwMode="auto">
          <a:xfrm>
            <a:off x="4495800" y="3719513"/>
            <a:ext cx="33448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drivers are replaced one at a </a:t>
            </a:r>
          </a:p>
        </p:txBody>
      </p:sp>
      <p:sp>
        <p:nvSpPr>
          <p:cNvPr id="53" name="Rectangle 22"/>
          <p:cNvSpPr>
            <a:spLocks noChangeArrowheads="1"/>
          </p:cNvSpPr>
          <p:nvPr/>
        </p:nvSpPr>
        <p:spPr bwMode="auto">
          <a:xfrm>
            <a:off x="4495800" y="3976688"/>
            <a:ext cx="21129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time, "depth first"</a:t>
            </a:r>
          </a:p>
        </p:txBody>
      </p:sp>
      <p:sp>
        <p:nvSpPr>
          <p:cNvPr id="54" name="Rectangle 23"/>
          <p:cNvSpPr>
            <a:spLocks noChangeArrowheads="1"/>
          </p:cNvSpPr>
          <p:nvPr/>
        </p:nvSpPr>
        <p:spPr bwMode="auto">
          <a:xfrm>
            <a:off x="4394200" y="4705350"/>
            <a:ext cx="38639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worker modules are grouped into </a:t>
            </a:r>
          </a:p>
        </p:txBody>
      </p:sp>
      <p:sp>
        <p:nvSpPr>
          <p:cNvPr id="55" name="Rectangle 24"/>
          <p:cNvSpPr>
            <a:spLocks noChangeArrowheads="1"/>
          </p:cNvSpPr>
          <p:nvPr/>
        </p:nvSpPr>
        <p:spPr bwMode="auto">
          <a:xfrm>
            <a:off x="4394200" y="4962525"/>
            <a:ext cx="2492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builds and integrated</a:t>
            </a:r>
          </a:p>
        </p:txBody>
      </p:sp>
      <p:sp>
        <p:nvSpPr>
          <p:cNvPr id="56" name="Rectangle 25"/>
          <p:cNvSpPr>
            <a:spLocks noChangeArrowheads="1"/>
          </p:cNvSpPr>
          <p:nvPr/>
        </p:nvSpPr>
        <p:spPr bwMode="auto">
          <a:xfrm>
            <a:off x="4800600" y="19050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A</a:t>
            </a:r>
          </a:p>
        </p:txBody>
      </p:sp>
      <p:sp>
        <p:nvSpPr>
          <p:cNvPr id="57" name="Rectangle 26"/>
          <p:cNvSpPr>
            <a:spLocks noChangeArrowheads="1"/>
          </p:cNvSpPr>
          <p:nvPr/>
        </p:nvSpPr>
        <p:spPr bwMode="auto">
          <a:xfrm>
            <a:off x="4013200" y="30480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B</a:t>
            </a:r>
          </a:p>
        </p:txBody>
      </p:sp>
      <p:sp>
        <p:nvSpPr>
          <p:cNvPr id="58" name="Rectangle 27"/>
          <p:cNvSpPr>
            <a:spLocks noChangeArrowheads="1"/>
          </p:cNvSpPr>
          <p:nvPr/>
        </p:nvSpPr>
        <p:spPr bwMode="auto">
          <a:xfrm>
            <a:off x="3289300" y="4148138"/>
            <a:ext cx="3460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C</a:t>
            </a:r>
          </a:p>
        </p:txBody>
      </p:sp>
      <p:sp>
        <p:nvSpPr>
          <p:cNvPr id="59" name="Rectangle 28"/>
          <p:cNvSpPr>
            <a:spLocks noChangeArrowheads="1"/>
          </p:cNvSpPr>
          <p:nvPr/>
        </p:nvSpPr>
        <p:spPr bwMode="auto">
          <a:xfrm>
            <a:off x="2755900" y="5191125"/>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D</a:t>
            </a:r>
          </a:p>
        </p:txBody>
      </p:sp>
      <p:sp>
        <p:nvSpPr>
          <p:cNvPr id="60" name="Rectangle 29"/>
          <p:cNvSpPr>
            <a:spLocks noChangeArrowheads="1"/>
          </p:cNvSpPr>
          <p:nvPr/>
        </p:nvSpPr>
        <p:spPr bwMode="auto">
          <a:xfrm>
            <a:off x="3683000" y="5191125"/>
            <a:ext cx="333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E</a:t>
            </a:r>
          </a:p>
        </p:txBody>
      </p:sp>
      <p:sp>
        <p:nvSpPr>
          <p:cNvPr id="61" name="Rectangle 30"/>
          <p:cNvSpPr>
            <a:spLocks noChangeArrowheads="1"/>
          </p:cNvSpPr>
          <p:nvPr/>
        </p:nvSpPr>
        <p:spPr bwMode="auto">
          <a:xfrm>
            <a:off x="4876800" y="3062288"/>
            <a:ext cx="3206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F</a:t>
            </a:r>
          </a:p>
        </p:txBody>
      </p:sp>
      <p:sp>
        <p:nvSpPr>
          <p:cNvPr id="62" name="Rectangle 31"/>
          <p:cNvSpPr>
            <a:spLocks noChangeArrowheads="1"/>
          </p:cNvSpPr>
          <p:nvPr/>
        </p:nvSpPr>
        <p:spPr bwMode="auto">
          <a:xfrm>
            <a:off x="5702300" y="3062288"/>
            <a:ext cx="358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G</a:t>
            </a:r>
          </a:p>
        </p:txBody>
      </p:sp>
      <p:sp>
        <p:nvSpPr>
          <p:cNvPr id="63" name="Rectangle 32"/>
          <p:cNvSpPr>
            <a:spLocks noChangeArrowheads="1"/>
          </p:cNvSpPr>
          <p:nvPr/>
        </p:nvSpPr>
        <p:spPr bwMode="auto">
          <a:xfrm>
            <a:off x="4419600" y="5638800"/>
            <a:ext cx="1181100"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cluster</a:t>
            </a:r>
          </a:p>
        </p:txBody>
      </p:sp>
      <p:sp>
        <p:nvSpPr>
          <p:cNvPr id="31776" name="Line 33"/>
          <p:cNvSpPr>
            <a:spLocks noChangeShapeType="1"/>
          </p:cNvSpPr>
          <p:nvPr/>
        </p:nvSpPr>
        <p:spPr bwMode="auto">
          <a:xfrm>
            <a:off x="4262438" y="3595688"/>
            <a:ext cx="279400" cy="2571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6621250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176588" y="1027113"/>
            <a:ext cx="330993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Sandwich Testing</a:t>
            </a:r>
            <a:endParaRPr lang="en-US" altLang="en-US" sz="3200">
              <a:solidFill>
                <a:srgbClr val="00B050"/>
              </a:solidFill>
            </a:endParaRPr>
          </a:p>
        </p:txBody>
      </p:sp>
      <p:pic>
        <p:nvPicPr>
          <p:cNvPr id="3379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7ADCAC6D-81C6-4E03-81DA-E825F50B1BB1}" type="slidenum">
              <a:rPr lang="en-US"/>
              <a:pPr algn="ctr">
                <a:defRPr/>
              </a:pPr>
              <a:t>18</a:t>
            </a:fld>
            <a:endParaRPr lang="en-US"/>
          </a:p>
        </p:txBody>
      </p:sp>
      <p:sp>
        <p:nvSpPr>
          <p:cNvPr id="33798" name="Freeform 3"/>
          <p:cNvSpPr>
            <a:spLocks/>
          </p:cNvSpPr>
          <p:nvPr/>
        </p:nvSpPr>
        <p:spPr bwMode="auto">
          <a:xfrm>
            <a:off x="2173288" y="3702050"/>
            <a:ext cx="2020887" cy="2416175"/>
          </a:xfrm>
          <a:custGeom>
            <a:avLst/>
            <a:gdLst>
              <a:gd name="T0" fmla="*/ 2147483646 w 1273"/>
              <a:gd name="T1" fmla="*/ 2147483646 h 1353"/>
              <a:gd name="T2" fmla="*/ 2147483646 w 1273"/>
              <a:gd name="T3" fmla="*/ 2147483646 h 1353"/>
              <a:gd name="T4" fmla="*/ 2147483646 w 1273"/>
              <a:gd name="T5" fmla="*/ 2147483646 h 1353"/>
              <a:gd name="T6" fmla="*/ 2147483646 w 1273"/>
              <a:gd name="T7" fmla="*/ 2147483646 h 1353"/>
              <a:gd name="T8" fmla="*/ 2147483646 w 1273"/>
              <a:gd name="T9" fmla="*/ 2147483646 h 1353"/>
              <a:gd name="T10" fmla="*/ 2147483646 w 1273"/>
              <a:gd name="T11" fmla="*/ 2147483646 h 1353"/>
              <a:gd name="T12" fmla="*/ 2147483646 w 1273"/>
              <a:gd name="T13" fmla="*/ 0 h 1353"/>
              <a:gd name="T14" fmla="*/ 2147483646 w 1273"/>
              <a:gd name="T15" fmla="*/ 0 h 1353"/>
              <a:gd name="T16" fmla="*/ 2147483646 w 1273"/>
              <a:gd name="T17" fmla="*/ 2147483646 h 1353"/>
              <a:gd name="T18" fmla="*/ 2147483646 w 1273"/>
              <a:gd name="T19" fmla="*/ 2147483646 h 1353"/>
              <a:gd name="T20" fmla="*/ 2147483646 w 1273"/>
              <a:gd name="T21" fmla="*/ 2147483646 h 1353"/>
              <a:gd name="T22" fmla="*/ 2147483646 w 1273"/>
              <a:gd name="T23" fmla="*/ 2147483646 h 1353"/>
              <a:gd name="T24" fmla="*/ 2147483646 w 1273"/>
              <a:gd name="T25" fmla="*/ 2147483646 h 1353"/>
              <a:gd name="T26" fmla="*/ 2147483646 w 1273"/>
              <a:gd name="T27" fmla="*/ 2147483646 h 1353"/>
              <a:gd name="T28" fmla="*/ 2147483646 w 1273"/>
              <a:gd name="T29" fmla="*/ 2147483646 h 1353"/>
              <a:gd name="T30" fmla="*/ 2147483646 w 1273"/>
              <a:gd name="T31" fmla="*/ 2147483646 h 1353"/>
              <a:gd name="T32" fmla="*/ 2147483646 w 1273"/>
              <a:gd name="T33" fmla="*/ 2147483646 h 1353"/>
              <a:gd name="T34" fmla="*/ 2147483646 w 1273"/>
              <a:gd name="T35" fmla="*/ 2147483646 h 1353"/>
              <a:gd name="T36" fmla="*/ 2147483646 w 1273"/>
              <a:gd name="T37" fmla="*/ 2147483646 h 1353"/>
              <a:gd name="T38" fmla="*/ 2147483646 w 1273"/>
              <a:gd name="T39" fmla="*/ 2147483646 h 1353"/>
              <a:gd name="T40" fmla="*/ 2147483646 w 1273"/>
              <a:gd name="T41" fmla="*/ 2147483646 h 1353"/>
              <a:gd name="T42" fmla="*/ 2147483646 w 1273"/>
              <a:gd name="T43" fmla="*/ 2147483646 h 1353"/>
              <a:gd name="T44" fmla="*/ 2147483646 w 1273"/>
              <a:gd name="T45" fmla="*/ 2147483646 h 1353"/>
              <a:gd name="T46" fmla="*/ 2147483646 w 1273"/>
              <a:gd name="T47" fmla="*/ 2147483646 h 1353"/>
              <a:gd name="T48" fmla="*/ 2147483646 w 1273"/>
              <a:gd name="T49" fmla="*/ 2147483646 h 1353"/>
              <a:gd name="T50" fmla="*/ 0 w 1273"/>
              <a:gd name="T51" fmla="*/ 2147483646 h 1353"/>
              <a:gd name="T52" fmla="*/ 0 w 1273"/>
              <a:gd name="T53" fmla="*/ 2147483646 h 1353"/>
              <a:gd name="T54" fmla="*/ 2147483646 w 1273"/>
              <a:gd name="T55" fmla="*/ 2147483646 h 1353"/>
              <a:gd name="T56" fmla="*/ 2147483646 w 1273"/>
              <a:gd name="T57" fmla="*/ 2147483646 h 1353"/>
              <a:gd name="T58" fmla="*/ 2147483646 w 1273"/>
              <a:gd name="T59" fmla="*/ 2147483646 h 1353"/>
              <a:gd name="T60" fmla="*/ 2147483646 w 1273"/>
              <a:gd name="T61" fmla="*/ 2147483646 h 1353"/>
              <a:gd name="T62" fmla="*/ 2147483646 w 1273"/>
              <a:gd name="T63" fmla="*/ 2147483646 h 1353"/>
              <a:gd name="T64" fmla="*/ 2147483646 w 1273"/>
              <a:gd name="T65" fmla="*/ 2147483646 h 1353"/>
              <a:gd name="T66" fmla="*/ 2147483646 w 1273"/>
              <a:gd name="T67" fmla="*/ 2147483646 h 1353"/>
              <a:gd name="T68" fmla="*/ 2147483646 w 1273"/>
              <a:gd name="T69" fmla="*/ 2147483646 h 1353"/>
              <a:gd name="T70" fmla="*/ 2147483646 w 1273"/>
              <a:gd name="T71" fmla="*/ 2147483646 h 1353"/>
              <a:gd name="T72" fmla="*/ 2147483646 w 1273"/>
              <a:gd name="T73" fmla="*/ 2147483646 h 1353"/>
              <a:gd name="T74" fmla="*/ 2147483646 w 1273"/>
              <a:gd name="T75" fmla="*/ 2147483646 h 1353"/>
              <a:gd name="T76" fmla="*/ 2147483646 w 1273"/>
              <a:gd name="T77" fmla="*/ 2147483646 h 1353"/>
              <a:gd name="T78" fmla="*/ 2147483646 w 1273"/>
              <a:gd name="T79" fmla="*/ 2147483646 h 1353"/>
              <a:gd name="T80" fmla="*/ 2147483646 w 1273"/>
              <a:gd name="T81" fmla="*/ 2147483646 h 1353"/>
              <a:gd name="T82" fmla="*/ 2147483646 w 1273"/>
              <a:gd name="T83" fmla="*/ 2147483646 h 1353"/>
              <a:gd name="T84" fmla="*/ 2147483646 w 1273"/>
              <a:gd name="T85" fmla="*/ 2147483646 h 1353"/>
              <a:gd name="T86" fmla="*/ 2147483646 w 1273"/>
              <a:gd name="T87" fmla="*/ 2147483646 h 1353"/>
              <a:gd name="T88" fmla="*/ 2147483646 w 1273"/>
              <a:gd name="T89" fmla="*/ 2147483646 h 1353"/>
              <a:gd name="T90" fmla="*/ 2147483646 w 1273"/>
              <a:gd name="T91" fmla="*/ 2147483646 h 1353"/>
              <a:gd name="T92" fmla="*/ 2147483646 w 1273"/>
              <a:gd name="T93" fmla="*/ 2147483646 h 1353"/>
              <a:gd name="T94" fmla="*/ 2147483646 w 1273"/>
              <a:gd name="T95" fmla="*/ 2147483646 h 1353"/>
              <a:gd name="T96" fmla="*/ 2147483646 w 1273"/>
              <a:gd name="T97" fmla="*/ 2147483646 h 1353"/>
              <a:gd name="T98" fmla="*/ 2147483646 w 1273"/>
              <a:gd name="T99" fmla="*/ 2147483646 h 1353"/>
              <a:gd name="T100" fmla="*/ 2147483646 w 1273"/>
              <a:gd name="T101" fmla="*/ 2147483646 h 1353"/>
              <a:gd name="T102" fmla="*/ 2147483646 w 1273"/>
              <a:gd name="T103" fmla="*/ 2147483646 h 1353"/>
              <a:gd name="T104" fmla="*/ 2147483646 w 1273"/>
              <a:gd name="T105" fmla="*/ 2147483646 h 1353"/>
              <a:gd name="T106" fmla="*/ 2147483646 w 1273"/>
              <a:gd name="T107" fmla="*/ 2147483646 h 1353"/>
              <a:gd name="T108" fmla="*/ 2147483646 w 1273"/>
              <a:gd name="T109" fmla="*/ 2147483646 h 1353"/>
              <a:gd name="T110" fmla="*/ 2147483646 w 1273"/>
              <a:gd name="T111" fmla="*/ 2147483646 h 1353"/>
              <a:gd name="T112" fmla="*/ 2147483646 w 1273"/>
              <a:gd name="T113" fmla="*/ 2147483646 h 1353"/>
              <a:gd name="T114" fmla="*/ 2147483646 w 1273"/>
              <a:gd name="T115" fmla="*/ 2147483646 h 1353"/>
              <a:gd name="T116" fmla="*/ 2147483646 w 1273"/>
              <a:gd name="T117" fmla="*/ 2147483646 h 1353"/>
              <a:gd name="T118" fmla="*/ 2147483646 w 1273"/>
              <a:gd name="T119" fmla="*/ 2147483646 h 1353"/>
              <a:gd name="T120" fmla="*/ 2147483646 w 1273"/>
              <a:gd name="T121" fmla="*/ 2147483646 h 1353"/>
              <a:gd name="T122" fmla="*/ 2147483646 w 1273"/>
              <a:gd name="T123" fmla="*/ 2147483646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chemeClr val="tx2"/>
          </a:solidFill>
          <a:ln>
            <a:noFill/>
          </a:ln>
          <a:effectLst/>
          <a:extLst>
            <a:ext uri="{91240B29-F687-4F45-9708-019B960494DF}">
              <a14:hiddenLine xmlns:a14="http://schemas.microsoft.com/office/drawing/2010/main" w="12700" cap="rnd" cmpd="sng">
                <a:solidFill>
                  <a:schemeClr val="folHlink"/>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33799" name="Rectangle 4"/>
          <p:cNvSpPr>
            <a:spLocks noChangeArrowheads="1"/>
          </p:cNvSpPr>
          <p:nvPr/>
        </p:nvSpPr>
        <p:spPr bwMode="auto">
          <a:xfrm>
            <a:off x="4344988" y="1873250"/>
            <a:ext cx="685800" cy="542925"/>
          </a:xfrm>
          <a:prstGeom prst="rect">
            <a:avLst/>
          </a:prstGeom>
          <a:solidFill>
            <a:schemeClr val="folHlink"/>
          </a:solidFill>
          <a:ln>
            <a:noFill/>
          </a:ln>
          <a:effectLst/>
          <a:extLst>
            <a:ext uri="{91240B29-F687-4F45-9708-019B960494DF}">
              <a14:hiddenLine xmlns:a14="http://schemas.microsoft.com/office/drawing/2010/main" w="1270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3800" name="Rectangle 5"/>
          <p:cNvSpPr>
            <a:spLocks noChangeArrowheads="1"/>
          </p:cNvSpPr>
          <p:nvPr/>
        </p:nvSpPr>
        <p:spPr bwMode="auto">
          <a:xfrm>
            <a:off x="3582988" y="2959100"/>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3801" name="Rectangle 6"/>
          <p:cNvSpPr>
            <a:spLocks noChangeArrowheads="1"/>
          </p:cNvSpPr>
          <p:nvPr/>
        </p:nvSpPr>
        <p:spPr bwMode="auto">
          <a:xfrm>
            <a:off x="2833688" y="405923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3802" name="Rectangle 7"/>
          <p:cNvSpPr>
            <a:spLocks noChangeArrowheads="1"/>
          </p:cNvSpPr>
          <p:nvPr/>
        </p:nvSpPr>
        <p:spPr bwMode="auto">
          <a:xfrm>
            <a:off x="2351088" y="514508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3803" name="Rectangle 8"/>
          <p:cNvSpPr>
            <a:spLocks noChangeArrowheads="1"/>
          </p:cNvSpPr>
          <p:nvPr/>
        </p:nvSpPr>
        <p:spPr bwMode="auto">
          <a:xfrm>
            <a:off x="3252788" y="5145088"/>
            <a:ext cx="685800" cy="542925"/>
          </a:xfrm>
          <a:prstGeom prst="rect">
            <a:avLst/>
          </a:prstGeom>
          <a:solidFill>
            <a:schemeClr val="folHlink"/>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3804" name="Rectangle 9"/>
          <p:cNvSpPr>
            <a:spLocks noChangeArrowheads="1"/>
          </p:cNvSpPr>
          <p:nvPr/>
        </p:nvSpPr>
        <p:spPr bwMode="auto">
          <a:xfrm>
            <a:off x="4446588" y="29591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3805" name="Rectangle 10"/>
          <p:cNvSpPr>
            <a:spLocks noChangeArrowheads="1"/>
          </p:cNvSpPr>
          <p:nvPr/>
        </p:nvSpPr>
        <p:spPr bwMode="auto">
          <a:xfrm>
            <a:off x="5310188" y="2959100"/>
            <a:ext cx="685800" cy="542925"/>
          </a:xfrm>
          <a:prstGeom prst="rect">
            <a:avLst/>
          </a:prstGeom>
          <a:solidFill>
            <a:srgbClr val="00AE00"/>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endParaRPr lang="en-US" altLang="en-US" sz="2400">
              <a:latin typeface="Arial" panose="020B0604020202020204" pitchFamily="34" charset="0"/>
            </a:endParaRPr>
          </a:p>
        </p:txBody>
      </p:sp>
      <p:sp>
        <p:nvSpPr>
          <p:cNvPr id="33806" name="Line 11"/>
          <p:cNvSpPr>
            <a:spLocks noChangeShapeType="1"/>
          </p:cNvSpPr>
          <p:nvPr/>
        </p:nvSpPr>
        <p:spPr bwMode="auto">
          <a:xfrm flipH="1">
            <a:off x="2668588" y="4616450"/>
            <a:ext cx="520700" cy="528638"/>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807" name="Line 12"/>
          <p:cNvSpPr>
            <a:spLocks noChangeShapeType="1"/>
          </p:cNvSpPr>
          <p:nvPr/>
        </p:nvSpPr>
        <p:spPr bwMode="auto">
          <a:xfrm>
            <a:off x="3163888" y="4616450"/>
            <a:ext cx="444500" cy="542925"/>
          </a:xfrm>
          <a:prstGeom prst="line">
            <a:avLst/>
          </a:prstGeom>
          <a:noFill/>
          <a:ln w="254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808" name="Line 13"/>
          <p:cNvSpPr>
            <a:spLocks noChangeShapeType="1"/>
          </p:cNvSpPr>
          <p:nvPr/>
        </p:nvSpPr>
        <p:spPr bwMode="auto">
          <a:xfrm>
            <a:off x="4713288" y="2430463"/>
            <a:ext cx="38100" cy="5286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809" name="Line 14"/>
          <p:cNvSpPr>
            <a:spLocks noChangeShapeType="1"/>
          </p:cNvSpPr>
          <p:nvPr/>
        </p:nvSpPr>
        <p:spPr bwMode="auto">
          <a:xfrm>
            <a:off x="4687888" y="2459038"/>
            <a:ext cx="977900" cy="485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7" name="Rectangle 15"/>
          <p:cNvSpPr>
            <a:spLocks noChangeArrowheads="1"/>
          </p:cNvSpPr>
          <p:nvPr/>
        </p:nvSpPr>
        <p:spPr bwMode="auto">
          <a:xfrm>
            <a:off x="5499100" y="2090738"/>
            <a:ext cx="20478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Top modules are</a:t>
            </a:r>
          </a:p>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tested with stubs</a:t>
            </a:r>
          </a:p>
        </p:txBody>
      </p:sp>
      <p:sp>
        <p:nvSpPr>
          <p:cNvPr id="78" name="Rectangle 17"/>
          <p:cNvSpPr>
            <a:spLocks noChangeArrowheads="1"/>
          </p:cNvSpPr>
          <p:nvPr/>
        </p:nvSpPr>
        <p:spPr bwMode="auto">
          <a:xfrm>
            <a:off x="4165600" y="4962525"/>
            <a:ext cx="2492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anose="020B0604020202020204" pitchFamily="34" charset="0"/>
                <a:ea typeface="MS PGothic" panose="020B0600070205080204" pitchFamily="34" charset="-128"/>
              </a:rPr>
              <a:t>builds and integrated</a:t>
            </a:r>
          </a:p>
        </p:txBody>
      </p:sp>
      <p:sp>
        <p:nvSpPr>
          <p:cNvPr id="79" name="Rectangle 18"/>
          <p:cNvSpPr>
            <a:spLocks noChangeArrowheads="1"/>
          </p:cNvSpPr>
          <p:nvPr/>
        </p:nvSpPr>
        <p:spPr bwMode="auto">
          <a:xfrm>
            <a:off x="4572000" y="19050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A</a:t>
            </a:r>
          </a:p>
        </p:txBody>
      </p:sp>
      <p:sp>
        <p:nvSpPr>
          <p:cNvPr id="80" name="Rectangle 19"/>
          <p:cNvSpPr>
            <a:spLocks noChangeArrowheads="1"/>
          </p:cNvSpPr>
          <p:nvPr/>
        </p:nvSpPr>
        <p:spPr bwMode="auto">
          <a:xfrm>
            <a:off x="3784600" y="3048000"/>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B</a:t>
            </a:r>
          </a:p>
        </p:txBody>
      </p:sp>
      <p:sp>
        <p:nvSpPr>
          <p:cNvPr id="81" name="Rectangle 20"/>
          <p:cNvSpPr>
            <a:spLocks noChangeArrowheads="1"/>
          </p:cNvSpPr>
          <p:nvPr/>
        </p:nvSpPr>
        <p:spPr bwMode="auto">
          <a:xfrm>
            <a:off x="3060700" y="4148138"/>
            <a:ext cx="3460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C</a:t>
            </a:r>
          </a:p>
        </p:txBody>
      </p:sp>
      <p:sp>
        <p:nvSpPr>
          <p:cNvPr id="82" name="Rectangle 21"/>
          <p:cNvSpPr>
            <a:spLocks noChangeArrowheads="1"/>
          </p:cNvSpPr>
          <p:nvPr/>
        </p:nvSpPr>
        <p:spPr bwMode="auto">
          <a:xfrm>
            <a:off x="2527300" y="5191125"/>
            <a:ext cx="3460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D</a:t>
            </a:r>
          </a:p>
        </p:txBody>
      </p:sp>
      <p:sp>
        <p:nvSpPr>
          <p:cNvPr id="83" name="Rectangle 22"/>
          <p:cNvSpPr>
            <a:spLocks noChangeArrowheads="1"/>
          </p:cNvSpPr>
          <p:nvPr/>
        </p:nvSpPr>
        <p:spPr bwMode="auto">
          <a:xfrm>
            <a:off x="3454400" y="5191125"/>
            <a:ext cx="333375"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E</a:t>
            </a:r>
          </a:p>
        </p:txBody>
      </p:sp>
      <p:sp>
        <p:nvSpPr>
          <p:cNvPr id="84" name="Rectangle 23"/>
          <p:cNvSpPr>
            <a:spLocks noChangeArrowheads="1"/>
          </p:cNvSpPr>
          <p:nvPr/>
        </p:nvSpPr>
        <p:spPr bwMode="auto">
          <a:xfrm>
            <a:off x="4648200" y="3062288"/>
            <a:ext cx="3206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F</a:t>
            </a:r>
          </a:p>
        </p:txBody>
      </p:sp>
      <p:sp>
        <p:nvSpPr>
          <p:cNvPr id="85" name="Rectangle 24"/>
          <p:cNvSpPr>
            <a:spLocks noChangeArrowheads="1"/>
          </p:cNvSpPr>
          <p:nvPr/>
        </p:nvSpPr>
        <p:spPr bwMode="auto">
          <a:xfrm>
            <a:off x="5473700" y="3062288"/>
            <a:ext cx="3587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800"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rPr>
              <a:t>G</a:t>
            </a:r>
          </a:p>
        </p:txBody>
      </p:sp>
      <p:sp>
        <p:nvSpPr>
          <p:cNvPr id="86" name="Rectangle 25"/>
          <p:cNvSpPr>
            <a:spLocks noChangeArrowheads="1"/>
          </p:cNvSpPr>
          <p:nvPr/>
        </p:nvSpPr>
        <p:spPr bwMode="auto">
          <a:xfrm>
            <a:off x="4114800" y="5791200"/>
            <a:ext cx="1181100"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cluster</a:t>
            </a:r>
            <a:endParaRPr lang="en-US" b="1">
              <a:solidFill>
                <a:schemeClr val="bg1"/>
              </a:solidFill>
              <a:effectLst>
                <a:outerShdw blurRad="38100" dist="38100" dir="2700000" algn="tl">
                  <a:srgbClr val="000000"/>
                </a:outerShdw>
              </a:effectLst>
              <a:latin typeface="Helvetica" panose="020B0604020202020204" pitchFamily="34" charset="0"/>
              <a:ea typeface="MS PGothic" panose="020B0600070205080204" pitchFamily="34" charset="-128"/>
            </a:endParaRPr>
          </a:p>
        </p:txBody>
      </p:sp>
      <p:sp>
        <p:nvSpPr>
          <p:cNvPr id="33820" name="Line 26"/>
          <p:cNvSpPr>
            <a:spLocks noChangeShapeType="1"/>
          </p:cNvSpPr>
          <p:nvPr/>
        </p:nvSpPr>
        <p:spPr bwMode="auto">
          <a:xfrm flipH="1">
            <a:off x="4065588" y="2459038"/>
            <a:ext cx="609600" cy="47148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3821" name="Line 27"/>
          <p:cNvSpPr>
            <a:spLocks noChangeShapeType="1"/>
          </p:cNvSpPr>
          <p:nvPr/>
        </p:nvSpPr>
        <p:spPr bwMode="auto">
          <a:xfrm flipV="1">
            <a:off x="3265488" y="3516313"/>
            <a:ext cx="546100" cy="54292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54429055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154363" y="1027113"/>
            <a:ext cx="335438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3. System Testing</a:t>
            </a:r>
            <a:endParaRPr lang="en-US" altLang="en-US" sz="3200">
              <a:solidFill>
                <a:srgbClr val="00B050"/>
              </a:solidFill>
            </a:endParaRPr>
          </a:p>
        </p:txBody>
      </p:sp>
      <p:pic>
        <p:nvPicPr>
          <p:cNvPr id="3584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D6147C08-02F2-4A46-8628-EDBE68E098F1}" type="slidenum">
              <a:rPr lang="en-US"/>
              <a:pPr algn="ctr">
                <a:defRPr/>
              </a:pPr>
              <a:t>19</a:t>
            </a:fld>
            <a:endParaRPr lang="en-US"/>
          </a:p>
        </p:txBody>
      </p:sp>
      <p:sp>
        <p:nvSpPr>
          <p:cNvPr id="35846" name="Rectangle 3"/>
          <p:cNvSpPr txBox="1">
            <a:spLocks noChangeArrowheads="1"/>
          </p:cNvSpPr>
          <p:nvPr/>
        </p:nvSpPr>
        <p:spPr bwMode="auto">
          <a:xfrm>
            <a:off x="1905000" y="202565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50000"/>
              </a:lnSpc>
              <a:spcBef>
                <a:spcPct val="0"/>
              </a:spcBef>
              <a:buClr>
                <a:schemeClr val="folHlink"/>
              </a:buClr>
              <a:buSzPct val="75000"/>
              <a:buFont typeface="Wingdings" panose="05000000000000000000" pitchFamily="2" charset="2"/>
              <a:buNone/>
            </a:pPr>
            <a:r>
              <a:rPr lang="en-US" altLang="en-US" sz="2000" b="1">
                <a:latin typeface="Helvetica" panose="020B0604020202020204" pitchFamily="34" charset="0"/>
              </a:rPr>
              <a:t>System Testing</a:t>
            </a:r>
            <a:r>
              <a:rPr lang="en-US" altLang="en-US" sz="2000">
                <a:latin typeface="Helvetica" panose="020B0604020202020204" pitchFamily="34" charset="0"/>
              </a:rPr>
              <a:t> is a level of software testing where a </a:t>
            </a:r>
            <a:r>
              <a:rPr lang="en-US" altLang="en-US" sz="2000">
                <a:solidFill>
                  <a:srgbClr val="0070C0"/>
                </a:solidFill>
                <a:latin typeface="Helvetica" panose="020B0604020202020204" pitchFamily="34" charset="0"/>
              </a:rPr>
              <a:t>complete and integrated software is tested</a:t>
            </a:r>
            <a:r>
              <a:rPr lang="en-US" altLang="en-US" sz="2000">
                <a:latin typeface="Helvetica" panose="020B0604020202020204" pitchFamily="34" charset="0"/>
              </a:rPr>
              <a:t>. The purpose of this test is to evaluate the system's compliance with the specified requirements.</a:t>
            </a:r>
            <a:endParaRPr lang="en-US" altLang="en-US" sz="2000">
              <a:latin typeface="Palatino" pitchFamily="-128" charset="0"/>
            </a:endParaRPr>
          </a:p>
        </p:txBody>
      </p:sp>
    </p:spTree>
    <p:extLst>
      <p:ext uri="{BB962C8B-B14F-4D97-AF65-F5344CB8AC3E}">
        <p14:creationId xmlns:p14="http://schemas.microsoft.com/office/powerpoint/2010/main" val="388024609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6838" y="608013"/>
            <a:ext cx="9220200" cy="2076450"/>
          </a:xfrm>
        </p:spPr>
        <p:txBody>
          <a:bodyPr rtlCol="0">
            <a:normAutofit/>
          </a:bodyPr>
          <a:lstStyle/>
          <a:p>
            <a:pPr fontAlgn="auto">
              <a:spcAft>
                <a:spcPts val="0"/>
              </a:spcAft>
              <a:defRPr/>
            </a:pPr>
            <a:r>
              <a:rPr lang="en-US" altLang="en-US" sz="4400" b="1"/>
              <a:t>SOFTWARE ENGINEERING AND PROJECT MANAGEMENT </a:t>
            </a:r>
            <a:br>
              <a:rPr lang="en-US" altLang="en-US" sz="4400" b="1"/>
            </a:br>
            <a:r>
              <a:rPr lang="en-US" altLang="en-US" sz="4400" b="1"/>
              <a:t>(CSE 227)</a:t>
            </a:r>
          </a:p>
        </p:txBody>
      </p:sp>
      <p:sp>
        <p:nvSpPr>
          <p:cNvPr id="7171" name="Subtitle 2"/>
          <p:cNvSpPr>
            <a:spLocks noGrp="1"/>
          </p:cNvSpPr>
          <p:nvPr>
            <p:ph type="subTitle" idx="1"/>
          </p:nvPr>
        </p:nvSpPr>
        <p:spPr>
          <a:xfrm>
            <a:off x="1087438" y="2622550"/>
            <a:ext cx="7239000" cy="2549525"/>
          </a:xfrm>
        </p:spPr>
        <p:txBody>
          <a:bodyPr/>
          <a:lstStyle/>
          <a:p>
            <a:pPr>
              <a:buFont typeface="Wingdings 3" panose="05040102010807070707" pitchFamily="18" charset="2"/>
              <a:buNone/>
            </a:pPr>
            <a:endParaRPr lang="en-US" altLang="en-US" dirty="0"/>
          </a:p>
          <a:p>
            <a:pPr>
              <a:buFont typeface="Wingdings 3" panose="05040102010807070707" pitchFamily="18" charset="2"/>
              <a:buNone/>
            </a:pPr>
            <a:endParaRPr lang="en-US" altLang="en-US" dirty="0"/>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ubtitle 2"/>
          <p:cNvSpPr txBox="1">
            <a:spLocks/>
          </p:cNvSpPr>
          <p:nvPr/>
        </p:nvSpPr>
        <p:spPr bwMode="auto">
          <a:xfrm>
            <a:off x="1371600" y="3897312"/>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School of Engineering, </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PRESIDENCY UNIVERSITY</a:t>
            </a:r>
          </a:p>
        </p:txBody>
      </p:sp>
    </p:spTree>
    <p:extLst>
      <p:ext uri="{BB962C8B-B14F-4D97-AF65-F5344CB8AC3E}">
        <p14:creationId xmlns:p14="http://schemas.microsoft.com/office/powerpoint/2010/main" val="651643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778125" y="1027113"/>
            <a:ext cx="410686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4. Acceptance Testing</a:t>
            </a:r>
            <a:endParaRPr lang="en-US" altLang="en-US" sz="3200">
              <a:solidFill>
                <a:srgbClr val="00B050"/>
              </a:solidFill>
            </a:endParaRPr>
          </a:p>
        </p:txBody>
      </p:sp>
      <p:pic>
        <p:nvPicPr>
          <p:cNvPr id="3789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1EC8B92E-97E2-40D6-9E4A-B8700C279EEA}" type="slidenum">
              <a:rPr lang="en-US"/>
              <a:pPr algn="ctr">
                <a:defRPr/>
              </a:pPr>
              <a:t>20</a:t>
            </a:fld>
            <a:endParaRPr lang="en-US"/>
          </a:p>
        </p:txBody>
      </p:sp>
      <p:sp>
        <p:nvSpPr>
          <p:cNvPr id="37894" name="Rectangle 3"/>
          <p:cNvSpPr txBox="1">
            <a:spLocks noChangeArrowheads="1"/>
          </p:cNvSpPr>
          <p:nvPr/>
        </p:nvSpPr>
        <p:spPr bwMode="auto">
          <a:xfrm>
            <a:off x="1905000" y="202565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50000"/>
              </a:lnSpc>
              <a:spcBef>
                <a:spcPct val="0"/>
              </a:spcBef>
              <a:buClr>
                <a:schemeClr val="folHlink"/>
              </a:buClr>
              <a:buSzPct val="75000"/>
              <a:buFont typeface="Wingdings" panose="05000000000000000000" pitchFamily="2" charset="2"/>
              <a:buNone/>
            </a:pPr>
            <a:r>
              <a:rPr lang="en-US" altLang="en-US" sz="2000" b="1">
                <a:latin typeface="Helvetica" panose="020B0604020202020204" pitchFamily="34" charset="0"/>
              </a:rPr>
              <a:t>Acceptance Testing</a:t>
            </a:r>
            <a:r>
              <a:rPr lang="en-US" altLang="en-US" sz="2000">
                <a:latin typeface="Helvetica" panose="020B0604020202020204" pitchFamily="34" charset="0"/>
              </a:rPr>
              <a:t> is a level of software testing</a:t>
            </a:r>
            <a:r>
              <a:rPr lang="en-US" altLang="en-US" sz="2000" b="1">
                <a:latin typeface="Helvetica" panose="020B0604020202020204" pitchFamily="34" charset="0"/>
              </a:rPr>
              <a:t> </a:t>
            </a:r>
            <a:r>
              <a:rPr lang="en-US" altLang="en-US" sz="2000">
                <a:latin typeface="Helvetica" panose="020B0604020202020204" pitchFamily="34" charset="0"/>
              </a:rPr>
              <a:t>where a </a:t>
            </a:r>
            <a:r>
              <a:rPr lang="en-US" altLang="en-US" sz="2000">
                <a:solidFill>
                  <a:srgbClr val="0070C0"/>
                </a:solidFill>
                <a:latin typeface="Helvetica" panose="020B0604020202020204" pitchFamily="34" charset="0"/>
              </a:rPr>
              <a:t>system is tested for acceptability</a:t>
            </a:r>
            <a:r>
              <a:rPr lang="en-US" altLang="en-US" sz="2000">
                <a:latin typeface="Helvetica" panose="020B0604020202020204" pitchFamily="34" charset="0"/>
              </a:rPr>
              <a:t>. The purpose of this test is to evaluate the system's compliance with the business requirements and assess whether it is acceptable for delivery.</a:t>
            </a:r>
            <a:endParaRPr lang="en-US" altLang="en-US" sz="2000">
              <a:latin typeface="Palatino" pitchFamily="-128" charset="0"/>
            </a:endParaRPr>
          </a:p>
        </p:txBody>
      </p:sp>
    </p:spTree>
    <p:extLst>
      <p:ext uri="{BB962C8B-B14F-4D97-AF65-F5344CB8AC3E}">
        <p14:creationId xmlns:p14="http://schemas.microsoft.com/office/powerpoint/2010/main" val="276341478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920875" y="979488"/>
            <a:ext cx="574516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Manual and Automated Testing</a:t>
            </a:r>
            <a:endParaRPr lang="en-US" altLang="en-US" sz="3200">
              <a:solidFill>
                <a:srgbClr val="00B050"/>
              </a:solidFill>
            </a:endParaRPr>
          </a:p>
        </p:txBody>
      </p:sp>
      <p:pic>
        <p:nvPicPr>
          <p:cNvPr id="3993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1F567404-2773-42EB-B196-B8317B52E2CA}" type="slidenum">
              <a:rPr lang="en-US"/>
              <a:pPr algn="ctr">
                <a:defRPr/>
              </a:pPr>
              <a:t>21</a:t>
            </a:fld>
            <a:endParaRPr lang="en-US"/>
          </a:p>
        </p:txBody>
      </p:sp>
      <p:graphicFrame>
        <p:nvGraphicFramePr>
          <p:cNvPr id="21" name="Content Placeholder 3"/>
          <p:cNvGraphicFramePr>
            <a:graphicFrameLocks noGrp="1"/>
          </p:cNvGraphicFramePr>
          <p:nvPr>
            <p:ph idx="1"/>
          </p:nvPr>
        </p:nvGraphicFramePr>
        <p:xfrm>
          <a:off x="285750" y="2314575"/>
          <a:ext cx="8858250" cy="4446587"/>
        </p:xfrm>
        <a:graphic>
          <a:graphicData uri="http://schemas.openxmlformats.org/drawingml/2006/table">
            <a:tbl>
              <a:tblPr/>
              <a:tblGrid>
                <a:gridCol w="4554647">
                  <a:extLst>
                    <a:ext uri="{9D8B030D-6E8A-4147-A177-3AD203B41FA5}">
                      <a16:colId xmlns:a16="http://schemas.microsoft.com/office/drawing/2014/main" val="20000"/>
                    </a:ext>
                  </a:extLst>
                </a:gridCol>
                <a:gridCol w="4303603">
                  <a:extLst>
                    <a:ext uri="{9D8B030D-6E8A-4147-A177-3AD203B41FA5}">
                      <a16:colId xmlns:a16="http://schemas.microsoft.com/office/drawing/2014/main" val="20001"/>
                    </a:ext>
                  </a:extLst>
                </a:gridCol>
              </a:tblGrid>
              <a:tr h="395373">
                <a:tc>
                  <a:txBody>
                    <a:bodyPr/>
                    <a:lstStyle/>
                    <a:p>
                      <a:pPr algn="ctr" fontAlgn="t"/>
                      <a:r>
                        <a:rPr lang="en-US" sz="1800" b="1" dirty="0">
                          <a:effectLst/>
                        </a:rPr>
                        <a:t>Manual Testing</a:t>
                      </a:r>
                    </a:p>
                  </a:txBody>
                  <a:tcPr marL="48264" marR="48264" marT="48257" marB="48257">
                    <a:lnL w="9525" cap="flat" cmpd="sng" algn="ctr">
                      <a:solidFill>
                        <a:srgbClr val="8035B2"/>
                      </a:solidFill>
                      <a:prstDash val="solid"/>
                      <a:round/>
                      <a:headEnd type="none" w="med" len="med"/>
                      <a:tailEnd type="none" w="med" len="med"/>
                    </a:lnL>
                    <a:lnR w="9525" cap="flat" cmpd="sng" algn="ctr">
                      <a:solidFill>
                        <a:srgbClr val="4035B2"/>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fontAlgn="t"/>
                      <a:r>
                        <a:rPr lang="en-US" sz="1800" b="1" dirty="0">
                          <a:effectLst/>
                        </a:rPr>
                        <a:t>Automated Testing</a:t>
                      </a:r>
                    </a:p>
                  </a:txBody>
                  <a:tcPr marL="48264" marR="48264" marT="48257" marB="48257">
                    <a:lnL w="9525" cap="flat" cmpd="sng" algn="ctr">
                      <a:solidFill>
                        <a:srgbClr val="4035B2"/>
                      </a:solidFill>
                      <a:prstDash val="solid"/>
                      <a:round/>
                      <a:headEnd type="none" w="med" len="med"/>
                      <a:tailEnd type="none" w="med" len="med"/>
                    </a:lnL>
                    <a:lnR w="12700" cap="flat" cmpd="sng" algn="ctr">
                      <a:solidFill>
                        <a:srgbClr val="304D6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10000"/>
                  </a:ext>
                </a:extLst>
              </a:tr>
              <a:tr h="622847">
                <a:tc>
                  <a:txBody>
                    <a:bodyPr/>
                    <a:lstStyle/>
                    <a:p>
                      <a:pPr algn="l" fontAlgn="t"/>
                      <a:r>
                        <a:rPr lang="en-US" sz="1600" kern="1200" dirty="0">
                          <a:solidFill>
                            <a:schemeClr val="tx1"/>
                          </a:solidFill>
                          <a:effectLst/>
                          <a:latin typeface="+mn-lt"/>
                          <a:ea typeface="+mn-ea"/>
                          <a:cs typeface="+mn-cs"/>
                        </a:rPr>
                        <a:t>Manual testing requires </a:t>
                      </a:r>
                      <a:r>
                        <a:rPr lang="en-US" sz="1600" kern="1200" dirty="0">
                          <a:solidFill>
                            <a:srgbClr val="0070C0"/>
                          </a:solidFill>
                          <a:effectLst/>
                          <a:latin typeface="+mn-lt"/>
                          <a:ea typeface="+mn-ea"/>
                          <a:cs typeface="+mn-cs"/>
                        </a:rPr>
                        <a:t>human intervention for test execution.</a:t>
                      </a:r>
                    </a:p>
                  </a:txBody>
                  <a:tcPr marL="48264" marR="48264" marT="48257" marB="48257">
                    <a:lnL w="12700" cap="flat" cmpd="sng" algn="ctr">
                      <a:solidFill>
                        <a:srgbClr val="504760"/>
                      </a:solidFill>
                      <a:prstDash val="solid"/>
                      <a:round/>
                      <a:headEnd type="none" w="med" len="med"/>
                      <a:tailEnd type="none" w="med" len="med"/>
                    </a:lnL>
                    <a:lnR w="12700" cap="flat" cmpd="sng" algn="ctr">
                      <a:solidFill>
                        <a:srgbClr val="30486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kern="1200" dirty="0">
                          <a:solidFill>
                            <a:schemeClr val="tx1"/>
                          </a:solidFill>
                          <a:effectLst/>
                          <a:latin typeface="+mn-lt"/>
                          <a:ea typeface="+mn-ea"/>
                          <a:cs typeface="+mn-cs"/>
                        </a:rPr>
                        <a:t>Automation Testing is </a:t>
                      </a:r>
                      <a:r>
                        <a:rPr lang="en-US" sz="1600" kern="1200" dirty="0">
                          <a:solidFill>
                            <a:srgbClr val="0070C0"/>
                          </a:solidFill>
                          <a:effectLst/>
                          <a:latin typeface="+mn-lt"/>
                          <a:ea typeface="+mn-ea"/>
                          <a:cs typeface="+mn-cs"/>
                        </a:rPr>
                        <a:t>use of tools to execute test cases</a:t>
                      </a:r>
                    </a:p>
                  </a:txBody>
                  <a:tcPr marL="48264" marR="48264" marT="48257" marB="48257">
                    <a:lnL w="12700" cap="flat" cmpd="sng" algn="ctr">
                      <a:solidFill>
                        <a:srgbClr val="304860"/>
                      </a:solidFill>
                      <a:prstDash val="solid"/>
                      <a:round/>
                      <a:headEnd type="none" w="med" len="med"/>
                      <a:tailEnd type="none" w="med" len="med"/>
                    </a:lnL>
                    <a:lnR w="12700" cap="flat" cmpd="sng" algn="ctr">
                      <a:solidFill>
                        <a:srgbClr val="90496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42789">
                <a:tc>
                  <a:txBody>
                    <a:bodyPr/>
                    <a:lstStyle/>
                    <a:p>
                      <a:pPr algn="l" fontAlgn="t"/>
                      <a:r>
                        <a:rPr lang="en-US" sz="1600" dirty="0">
                          <a:effectLst/>
                        </a:rPr>
                        <a:t>Manual testing will require skilled </a:t>
                      </a:r>
                      <a:r>
                        <a:rPr lang="en-US" sz="1600" dirty="0" err="1">
                          <a:effectLst/>
                        </a:rPr>
                        <a:t>labour</a:t>
                      </a:r>
                      <a:r>
                        <a:rPr lang="en-US" sz="1600" dirty="0">
                          <a:effectLst/>
                        </a:rPr>
                        <a:t>, long time &amp; will imply high costs.</a:t>
                      </a:r>
                    </a:p>
                  </a:txBody>
                  <a:tcPr marL="48264" marR="48264" marT="48257" marB="48257">
                    <a:lnL w="12700" cap="flat" cmpd="sng" algn="ctr">
                      <a:solidFill>
                        <a:srgbClr val="B04D60"/>
                      </a:solidFill>
                      <a:prstDash val="solid"/>
                      <a:round/>
                      <a:headEnd type="none" w="med" len="med"/>
                      <a:tailEnd type="none" w="med" len="med"/>
                    </a:lnL>
                    <a:lnR w="12700" cap="flat" cmpd="sng" algn="ctr">
                      <a:solidFill>
                        <a:srgbClr val="904B6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sz="1600" dirty="0">
                          <a:effectLst/>
                        </a:rPr>
                        <a:t>Automation Testing saves time, cost and manpower. Once recorded, it's easier to run an automated test suite</a:t>
                      </a:r>
                    </a:p>
                  </a:txBody>
                  <a:tcPr marL="48264" marR="48264" marT="48257" marB="48257">
                    <a:lnL w="12700" cap="flat" cmpd="sng" algn="ctr">
                      <a:solidFill>
                        <a:srgbClr val="904B60"/>
                      </a:solidFill>
                      <a:prstDash val="solid"/>
                      <a:round/>
                      <a:headEnd type="none" w="med" len="med"/>
                      <a:tailEnd type="none" w="med" len="med"/>
                    </a:lnL>
                    <a:lnR w="12700" cap="flat" cmpd="sng" algn="ctr">
                      <a:solidFill>
                        <a:srgbClr val="50476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1142789">
                <a:tc>
                  <a:txBody>
                    <a:bodyPr/>
                    <a:lstStyle/>
                    <a:p>
                      <a:pPr algn="l" fontAlgn="t"/>
                      <a:r>
                        <a:rPr lang="en-US" sz="1600" dirty="0">
                          <a:effectLst/>
                        </a:rPr>
                        <a:t>Any type of application can be tested manually, certain testing types like ad-hoc and monkey testing are more suited for manual execution.</a:t>
                      </a:r>
                    </a:p>
                  </a:txBody>
                  <a:tcPr marL="48264" marR="48264" marT="48257" marB="48257">
                    <a:lnL w="12700" cap="flat" cmpd="sng" algn="ctr">
                      <a:solidFill>
                        <a:srgbClr val="704D60"/>
                      </a:solidFill>
                      <a:prstDash val="solid"/>
                      <a:round/>
                      <a:headEnd type="none" w="med" len="med"/>
                      <a:tailEnd type="none" w="med" len="med"/>
                    </a:lnL>
                    <a:lnR w="12700" cap="flat" cmpd="sng" algn="ctr">
                      <a:solidFill>
                        <a:srgbClr val="70496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600" dirty="0">
                          <a:effectLst/>
                        </a:rPr>
                        <a:t>Automated testing is recommended only for stable systems and is mostly used </a:t>
                      </a:r>
                      <a:r>
                        <a:rPr lang="en-US" sz="1600" kern="1200" dirty="0">
                          <a:solidFill>
                            <a:schemeClr val="tx1"/>
                          </a:solidFill>
                          <a:effectLst/>
                          <a:latin typeface="+mn-lt"/>
                          <a:ea typeface="+mn-ea"/>
                          <a:cs typeface="+mn-cs"/>
                        </a:rPr>
                        <a:t>for System Testing</a:t>
                      </a:r>
                    </a:p>
                  </a:txBody>
                  <a:tcPr marL="48264" marR="48264" marT="48257" marB="48257">
                    <a:lnL w="12700" cap="flat" cmpd="sng" algn="ctr">
                      <a:solidFill>
                        <a:srgbClr val="704960"/>
                      </a:solidFill>
                      <a:prstDash val="solid"/>
                      <a:round/>
                      <a:headEnd type="none" w="med" len="med"/>
                      <a:tailEnd type="none" w="med" len="med"/>
                    </a:lnL>
                    <a:lnR w="12700" cap="flat" cmpd="sng" algn="ctr">
                      <a:solidFill>
                        <a:srgbClr val="104B6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42789">
                <a:tc>
                  <a:txBody>
                    <a:bodyPr/>
                    <a:lstStyle/>
                    <a:p>
                      <a:pPr algn="l" fontAlgn="t"/>
                      <a:r>
                        <a:rPr lang="en-US" sz="1600" dirty="0">
                          <a:effectLst/>
                        </a:rPr>
                        <a:t>Manual testing can be become repetitive and boring.</a:t>
                      </a:r>
                    </a:p>
                  </a:txBody>
                  <a:tcPr marL="48264" marR="48264" marT="48257" marB="48257">
                    <a:lnL w="12700" cap="flat" cmpd="sng" algn="ctr">
                      <a:solidFill>
                        <a:srgbClr val="504A60"/>
                      </a:solidFill>
                      <a:prstDash val="solid"/>
                      <a:round/>
                      <a:headEnd type="none" w="med" len="med"/>
                      <a:tailEnd type="none" w="med" len="med"/>
                    </a:lnL>
                    <a:lnR w="12700" cap="flat" cmpd="sng" algn="ctr">
                      <a:solidFill>
                        <a:srgbClr val="504E6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904960"/>
                      </a:solidFill>
                      <a:prstDash val="solid"/>
                      <a:round/>
                      <a:headEnd type="none" w="med" len="med"/>
                      <a:tailEnd type="none" w="med" len="med"/>
                    </a:lnB>
                    <a:solidFill>
                      <a:srgbClr val="F9F9F9"/>
                    </a:solidFill>
                  </a:tcPr>
                </a:tc>
                <a:tc>
                  <a:txBody>
                    <a:bodyPr/>
                    <a:lstStyle/>
                    <a:p>
                      <a:pPr algn="l" fontAlgn="t"/>
                      <a:r>
                        <a:rPr lang="en-US" sz="1600" dirty="0">
                          <a:effectLst/>
                        </a:rPr>
                        <a:t>The boring part of executing same test cases time and again, is handled by automation software in Automation Testing.</a:t>
                      </a:r>
                    </a:p>
                  </a:txBody>
                  <a:tcPr marL="48264" marR="48264" marT="48257" marB="48257">
                    <a:lnL w="12700" cap="flat" cmpd="sng" algn="ctr">
                      <a:solidFill>
                        <a:srgbClr val="504E60"/>
                      </a:solidFill>
                      <a:prstDash val="solid"/>
                      <a:round/>
                      <a:headEnd type="none" w="med" len="med"/>
                      <a:tailEnd type="none" w="med" len="med"/>
                    </a:lnL>
                    <a:lnR w="12700" cap="flat" cmpd="sng" algn="ctr">
                      <a:solidFill>
                        <a:srgbClr val="104E60"/>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704C60"/>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bl>
          </a:graphicData>
        </a:graphic>
      </p:graphicFrame>
      <p:sp>
        <p:nvSpPr>
          <p:cNvPr id="39975" name="Rectangle 3"/>
          <p:cNvSpPr txBox="1">
            <a:spLocks noChangeArrowheads="1"/>
          </p:cNvSpPr>
          <p:nvPr/>
        </p:nvSpPr>
        <p:spPr bwMode="auto">
          <a:xfrm>
            <a:off x="628650" y="1524000"/>
            <a:ext cx="693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lvl="1" algn="just" eaLnBrk="1" hangingPunct="1">
              <a:spcBef>
                <a:spcPts val="300"/>
              </a:spcBef>
              <a:buClr>
                <a:schemeClr val="folHlink"/>
              </a:buClr>
              <a:buSzPct val="70000"/>
              <a:buFont typeface="Wingdings" panose="05000000000000000000" pitchFamily="2" charset="2"/>
              <a:buChar char="n"/>
            </a:pPr>
            <a:r>
              <a:rPr lang="en-US" altLang="en-US" sz="1800">
                <a:latin typeface="Helvetica" panose="020B0604020202020204" pitchFamily="34" charset="0"/>
              </a:rPr>
              <a:t>Unit testing, Integration testing, System testing and Acceptance testing can be performed either </a:t>
            </a:r>
            <a:r>
              <a:rPr lang="en-US" altLang="en-US" sz="1800">
                <a:solidFill>
                  <a:srgbClr val="0070C0"/>
                </a:solidFill>
                <a:latin typeface="Helvetica" panose="020B0604020202020204" pitchFamily="34" charset="0"/>
              </a:rPr>
              <a:t>manually or in automated ways</a:t>
            </a:r>
          </a:p>
        </p:txBody>
      </p:sp>
    </p:spTree>
    <p:extLst>
      <p:ext uri="{BB962C8B-B14F-4D97-AF65-F5344CB8AC3E}">
        <p14:creationId xmlns:p14="http://schemas.microsoft.com/office/powerpoint/2010/main" val="120905729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028950" y="1027113"/>
            <a:ext cx="360521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Regression Testing</a:t>
            </a:r>
            <a:endParaRPr lang="en-US" altLang="en-US" sz="3200">
              <a:solidFill>
                <a:srgbClr val="00B050"/>
              </a:solidFill>
            </a:endParaRPr>
          </a:p>
        </p:txBody>
      </p:sp>
      <p:pic>
        <p:nvPicPr>
          <p:cNvPr id="4198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0F3216DF-F073-4D23-B1F1-2131CF096C00}" type="slidenum">
              <a:rPr lang="en-US"/>
              <a:pPr algn="ctr">
                <a:defRPr/>
              </a:pPr>
              <a:t>22</a:t>
            </a:fld>
            <a:endParaRPr lang="en-US"/>
          </a:p>
        </p:txBody>
      </p:sp>
      <p:sp>
        <p:nvSpPr>
          <p:cNvPr id="41990" name="Rectangle 3"/>
          <p:cNvSpPr txBox="1">
            <a:spLocks noChangeArrowheads="1"/>
          </p:cNvSpPr>
          <p:nvPr/>
        </p:nvSpPr>
        <p:spPr bwMode="auto">
          <a:xfrm>
            <a:off x="1104900" y="183515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ts val="900"/>
              </a:spcBef>
              <a:buClr>
                <a:schemeClr val="folHlink"/>
              </a:buClr>
              <a:buSzPct val="75000"/>
              <a:buFont typeface="Wingdings" panose="05000000000000000000" pitchFamily="2" charset="2"/>
              <a:buChar char="n"/>
            </a:pPr>
            <a:r>
              <a:rPr lang="en-US" altLang="en-US" sz="2000" i="1">
                <a:solidFill>
                  <a:schemeClr val="folHlink"/>
                </a:solidFill>
                <a:latin typeface="Palatino" pitchFamily="-128" charset="0"/>
              </a:rPr>
              <a:t>Regression testing</a:t>
            </a:r>
            <a:r>
              <a:rPr lang="en-US" altLang="en-US" sz="2000">
                <a:latin typeface="Palatino" pitchFamily="-128" charset="0"/>
              </a:rPr>
              <a:t> is the </a:t>
            </a:r>
            <a:r>
              <a:rPr lang="en-US" altLang="en-US" sz="2000">
                <a:solidFill>
                  <a:srgbClr val="0070C0"/>
                </a:solidFill>
                <a:latin typeface="Palatino" pitchFamily="-128" charset="0"/>
              </a:rPr>
              <a:t>re-execution of some subset of tests </a:t>
            </a:r>
            <a:r>
              <a:rPr lang="en-US" altLang="en-US" sz="2000">
                <a:latin typeface="Palatino" pitchFamily="-128" charset="0"/>
              </a:rPr>
              <a:t>that have already been conducted to ensure that changes have not propagated unintended side effects</a:t>
            </a:r>
          </a:p>
          <a:p>
            <a:pPr algn="just" eaLnBrk="1" hangingPunct="1">
              <a:spcBef>
                <a:spcPts val="300"/>
              </a:spcBef>
              <a:buClr>
                <a:schemeClr val="folHlink"/>
              </a:buClr>
              <a:buSzPct val="75000"/>
              <a:buFont typeface="Wingdings" panose="05000000000000000000" pitchFamily="2" charset="2"/>
              <a:buChar char="n"/>
            </a:pPr>
            <a:r>
              <a:rPr lang="en-US" altLang="en-US" sz="2000">
                <a:latin typeface="Palatino" pitchFamily="-128" charset="0"/>
              </a:rPr>
              <a:t>Whenever software is corrected, some aspect of the software configuration (the program, its documentation, or the data that support it) is changed. </a:t>
            </a:r>
          </a:p>
          <a:p>
            <a:pPr algn="just" eaLnBrk="1" hangingPunct="1">
              <a:spcBef>
                <a:spcPts val="300"/>
              </a:spcBef>
              <a:buClr>
                <a:schemeClr val="folHlink"/>
              </a:buClr>
              <a:buSzPct val="75000"/>
              <a:buFont typeface="Wingdings" panose="05000000000000000000" pitchFamily="2" charset="2"/>
              <a:buChar char="n"/>
            </a:pPr>
            <a:r>
              <a:rPr lang="en-US" altLang="en-US" sz="2000">
                <a:latin typeface="Palatino" pitchFamily="-128" charset="0"/>
              </a:rPr>
              <a:t>Regression testing helps to ensure that changes (due to testing or for other reasons) do not introduce unintended behavior or additional errors.</a:t>
            </a:r>
          </a:p>
          <a:p>
            <a:pPr algn="just" eaLnBrk="1" hangingPunct="1">
              <a:spcBef>
                <a:spcPts val="900"/>
              </a:spcBef>
              <a:buClr>
                <a:schemeClr val="folHlink"/>
              </a:buClr>
              <a:buSzPct val="75000"/>
              <a:buFont typeface="Wingdings" panose="05000000000000000000" pitchFamily="2" charset="2"/>
              <a:buChar char="n"/>
            </a:pPr>
            <a:r>
              <a:rPr lang="en-US" altLang="en-US" sz="2000">
                <a:latin typeface="Palatino" pitchFamily="-128" charset="0"/>
              </a:rPr>
              <a:t>Regression testing may be conducted manually, by re-executing a subset of all test cases or using automated capture/playback tools.</a:t>
            </a:r>
          </a:p>
        </p:txBody>
      </p:sp>
    </p:spTree>
    <p:extLst>
      <p:ext uri="{BB962C8B-B14F-4D97-AF65-F5344CB8AC3E}">
        <p14:creationId xmlns:p14="http://schemas.microsoft.com/office/powerpoint/2010/main" val="40062596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427413" y="1027113"/>
            <a:ext cx="280828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Smoke Testing</a:t>
            </a:r>
            <a:endParaRPr lang="en-US" altLang="en-US" sz="3200">
              <a:solidFill>
                <a:srgbClr val="00B050"/>
              </a:solidFill>
            </a:endParaRPr>
          </a:p>
        </p:txBody>
      </p:sp>
      <p:pic>
        <p:nvPicPr>
          <p:cNvPr id="4403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5AA9D1AC-508B-4229-975A-8E75E5F99D4A}" type="slidenum">
              <a:rPr lang="en-US"/>
              <a:pPr algn="ctr">
                <a:defRPr/>
              </a:pPr>
              <a:t>23</a:t>
            </a:fld>
            <a:endParaRPr lang="en-US"/>
          </a:p>
        </p:txBody>
      </p:sp>
      <p:sp>
        <p:nvSpPr>
          <p:cNvPr id="44038" name="Rectangle 3"/>
          <p:cNvSpPr txBox="1">
            <a:spLocks noChangeArrowheads="1"/>
          </p:cNvSpPr>
          <p:nvPr/>
        </p:nvSpPr>
        <p:spPr bwMode="auto">
          <a:xfrm>
            <a:off x="1219200" y="183515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20000"/>
              </a:spcBef>
              <a:buClr>
                <a:schemeClr val="folHlink"/>
              </a:buClr>
              <a:buSzPct val="75000"/>
              <a:buFont typeface="Wingdings" panose="05000000000000000000" pitchFamily="2" charset="2"/>
              <a:buChar char="n"/>
            </a:pPr>
            <a:r>
              <a:rPr lang="en-US" altLang="en-US" sz="1600">
                <a:latin typeface="Helvetica" panose="020B0604020202020204" pitchFamily="34" charset="0"/>
              </a:rPr>
              <a:t>A common approach for creating </a:t>
            </a:r>
            <a:r>
              <a:rPr lang="en-US" altLang="en-US" sz="1600">
                <a:solidFill>
                  <a:srgbClr val="0070C0"/>
                </a:solidFill>
                <a:latin typeface="Helvetica" panose="020B0604020202020204" pitchFamily="34" charset="0"/>
              </a:rPr>
              <a:t>“daily builds”</a:t>
            </a:r>
            <a:r>
              <a:rPr lang="en-US" altLang="en-US" sz="1600">
                <a:latin typeface="Helvetica" panose="020B0604020202020204" pitchFamily="34" charset="0"/>
              </a:rPr>
              <a:t> for product software</a:t>
            </a:r>
          </a:p>
          <a:p>
            <a:pPr algn="just" eaLnBrk="1" hangingPunct="1">
              <a:spcBef>
                <a:spcPct val="20000"/>
              </a:spcBef>
              <a:buClr>
                <a:schemeClr val="folHlink"/>
              </a:buClr>
              <a:buSzPct val="75000"/>
              <a:buFont typeface="Wingdings" panose="05000000000000000000" pitchFamily="2" charset="2"/>
              <a:buChar char="n"/>
            </a:pPr>
            <a:r>
              <a:rPr lang="en-US" altLang="en-US" sz="1600">
                <a:latin typeface="Helvetica" panose="020B0604020202020204" pitchFamily="34" charset="0"/>
              </a:rPr>
              <a:t>Smoke testing steps:</a:t>
            </a:r>
          </a:p>
          <a:p>
            <a:pPr lvl="1" algn="just" eaLnBrk="1" hangingPunct="1">
              <a:spcBef>
                <a:spcPts val="300"/>
              </a:spcBef>
              <a:buClr>
                <a:schemeClr val="folHlink"/>
              </a:buClr>
              <a:buSzPct val="70000"/>
              <a:buFont typeface="Wingdings" panose="05000000000000000000" pitchFamily="2" charset="2"/>
              <a:buChar char="n"/>
            </a:pPr>
            <a:r>
              <a:rPr lang="en-US" altLang="en-US" sz="1600">
                <a:latin typeface="Helvetica" panose="020B0604020202020204" pitchFamily="34" charset="0"/>
              </a:rPr>
              <a:t>Software components that have been translated into code are integrated into a “build.” </a:t>
            </a:r>
          </a:p>
          <a:p>
            <a:pPr lvl="2" algn="just" eaLnBrk="1" hangingPunct="1">
              <a:spcBef>
                <a:spcPts val="300"/>
              </a:spcBef>
              <a:buClr>
                <a:schemeClr val="tx2"/>
              </a:buClr>
              <a:buFontTx/>
              <a:buChar char="•"/>
            </a:pPr>
            <a:r>
              <a:rPr lang="en-US" altLang="en-US" sz="1600">
                <a:latin typeface="Helvetica" panose="020B0604020202020204" pitchFamily="34" charset="0"/>
              </a:rPr>
              <a:t>A build includes all data files, libraries, reusable modules, and engineered components that are required to implement one or more product functions.</a:t>
            </a:r>
          </a:p>
          <a:p>
            <a:pPr lvl="1" algn="just" eaLnBrk="1" hangingPunct="1">
              <a:spcBef>
                <a:spcPct val="20000"/>
              </a:spcBef>
              <a:buClr>
                <a:schemeClr val="folHlink"/>
              </a:buClr>
              <a:buSzPct val="70000"/>
              <a:buFont typeface="Wingdings" panose="05000000000000000000" pitchFamily="2" charset="2"/>
              <a:buChar char="n"/>
            </a:pPr>
            <a:r>
              <a:rPr lang="en-US" altLang="en-US" sz="1600">
                <a:latin typeface="Helvetica" panose="020B0604020202020204" pitchFamily="34" charset="0"/>
              </a:rPr>
              <a:t>A series of tests is designed to expose errors that will keep the build from properly performing its function. </a:t>
            </a:r>
          </a:p>
          <a:p>
            <a:pPr lvl="2" algn="just" eaLnBrk="1" hangingPunct="1">
              <a:spcBef>
                <a:spcPct val="20000"/>
              </a:spcBef>
              <a:buClr>
                <a:schemeClr val="tx2"/>
              </a:buClr>
              <a:buFontTx/>
              <a:buChar char="•"/>
            </a:pPr>
            <a:r>
              <a:rPr lang="en-US" altLang="en-US" sz="1600">
                <a:latin typeface="Helvetica" panose="020B0604020202020204" pitchFamily="34" charset="0"/>
              </a:rPr>
              <a:t>The intent should be </a:t>
            </a:r>
            <a:r>
              <a:rPr lang="en-US" altLang="en-US" sz="1600">
                <a:solidFill>
                  <a:srgbClr val="0070C0"/>
                </a:solidFill>
                <a:latin typeface="Helvetica" panose="020B0604020202020204" pitchFamily="34" charset="0"/>
              </a:rPr>
              <a:t>to uncover “show stopper” errors</a:t>
            </a:r>
            <a:r>
              <a:rPr lang="en-US" altLang="en-US" sz="1600">
                <a:latin typeface="Helvetica" panose="020B0604020202020204" pitchFamily="34" charset="0"/>
              </a:rPr>
              <a:t> that have the highest likelihood of throwing the software project behind schedule.</a:t>
            </a:r>
          </a:p>
          <a:p>
            <a:pPr lvl="1" algn="just" eaLnBrk="1" hangingPunct="1">
              <a:spcBef>
                <a:spcPct val="20000"/>
              </a:spcBef>
              <a:buClr>
                <a:schemeClr val="folHlink"/>
              </a:buClr>
              <a:buSzPct val="70000"/>
              <a:buFont typeface="Wingdings" panose="05000000000000000000" pitchFamily="2" charset="2"/>
              <a:buChar char="n"/>
            </a:pPr>
            <a:r>
              <a:rPr lang="en-US" altLang="en-US" sz="1600">
                <a:latin typeface="Helvetica" panose="020B0604020202020204" pitchFamily="34" charset="0"/>
              </a:rPr>
              <a:t>The build is integrated with other builds and the entire product (in its current form) is smoke tested daily. </a:t>
            </a:r>
          </a:p>
          <a:p>
            <a:pPr lvl="2" algn="just" eaLnBrk="1" hangingPunct="1">
              <a:spcBef>
                <a:spcPct val="20000"/>
              </a:spcBef>
              <a:buClr>
                <a:schemeClr val="tx2"/>
              </a:buClr>
              <a:buFontTx/>
              <a:buChar char="•"/>
            </a:pPr>
            <a:r>
              <a:rPr lang="en-US" altLang="en-US" sz="1600">
                <a:latin typeface="Helvetica" panose="020B0604020202020204" pitchFamily="34" charset="0"/>
              </a:rPr>
              <a:t>The integration approach may be top down or bottom up.</a:t>
            </a:r>
          </a:p>
        </p:txBody>
      </p:sp>
    </p:spTree>
    <p:extLst>
      <p:ext uri="{BB962C8B-B14F-4D97-AF65-F5344CB8AC3E}">
        <p14:creationId xmlns:p14="http://schemas.microsoft.com/office/powerpoint/2010/main" val="108878185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752600" y="1027113"/>
            <a:ext cx="7037388"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Black Box Testing (Functional Testing)</a:t>
            </a:r>
            <a:endParaRPr lang="en-US" altLang="en-US" sz="3200">
              <a:solidFill>
                <a:srgbClr val="00B050"/>
              </a:solidFill>
            </a:endParaRPr>
          </a:p>
        </p:txBody>
      </p:sp>
      <p:pic>
        <p:nvPicPr>
          <p:cNvPr id="4608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85D4FE36-D26C-4E3D-8C9D-3F82E188B817}" type="slidenum">
              <a:rPr lang="en-US"/>
              <a:pPr algn="ctr">
                <a:defRPr/>
              </a:pPr>
              <a:t>24</a:t>
            </a:fld>
            <a:endParaRPr lang="en-US"/>
          </a:p>
        </p:txBody>
      </p:sp>
      <p:sp>
        <p:nvSpPr>
          <p:cNvPr id="2" name="Content Placeholder 1"/>
          <p:cNvSpPr>
            <a:spLocks noGrp="1"/>
          </p:cNvSpPr>
          <p:nvPr>
            <p:ph idx="1"/>
          </p:nvPr>
        </p:nvSpPr>
        <p:spPr>
          <a:xfrm>
            <a:off x="1828800" y="1905000"/>
            <a:ext cx="6934200" cy="2438400"/>
          </a:xfrm>
        </p:spPr>
        <p:txBody>
          <a:bodyPr/>
          <a:lstStyle/>
          <a:p>
            <a:pPr lvl="1" eaLnBrk="1" hangingPunct="1">
              <a:defRPr/>
            </a:pPr>
            <a:r>
              <a:rPr lang="en-US" dirty="0"/>
              <a:t>Uses only the </a:t>
            </a:r>
            <a:r>
              <a:rPr lang="en-US" dirty="0">
                <a:solidFill>
                  <a:srgbClr val="0000FF"/>
                </a:solidFill>
              </a:rPr>
              <a:t>Specification</a:t>
            </a:r>
            <a:r>
              <a:rPr lang="en-US" dirty="0"/>
              <a:t> document to identify test cases.</a:t>
            </a:r>
          </a:p>
          <a:p>
            <a:pPr lvl="1" eaLnBrk="1" hangingPunct="1">
              <a:defRPr/>
            </a:pPr>
            <a:r>
              <a:rPr lang="en-US" dirty="0"/>
              <a:t>Knowing the specified function a component has been designed for.</a:t>
            </a:r>
          </a:p>
          <a:p>
            <a:pPr lvl="1" eaLnBrk="1" hangingPunct="1">
              <a:defRPr/>
            </a:pPr>
            <a:r>
              <a:rPr lang="en-US" dirty="0"/>
              <a:t>Tests conducted at the interface of the component.</a:t>
            </a:r>
          </a:p>
          <a:p>
            <a:pPr marL="457200" lvl="1" indent="0" eaLnBrk="1" hangingPunct="1">
              <a:buFont typeface="Wingdings" panose="05000000000000000000" pitchFamily="2" charset="2"/>
              <a:buNone/>
              <a:defRPr/>
            </a:pPr>
            <a:endParaRPr lang="en-IN" dirty="0"/>
          </a:p>
          <a:p>
            <a:pPr lvl="1" eaLnBrk="1" hangingPunct="1">
              <a:defRPr/>
            </a:pPr>
            <a:endParaRPr lang="en-US" dirty="0"/>
          </a:p>
        </p:txBody>
      </p:sp>
      <p:sp>
        <p:nvSpPr>
          <p:cNvPr id="21" name="Rectangle 20"/>
          <p:cNvSpPr/>
          <p:nvPr/>
        </p:nvSpPr>
        <p:spPr>
          <a:xfrm>
            <a:off x="3400425" y="4419600"/>
            <a:ext cx="3100388" cy="12573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22" name="Straight Arrow Connector 21"/>
          <p:cNvCxnSpPr/>
          <p:nvPr/>
        </p:nvCxnSpPr>
        <p:spPr>
          <a:xfrm>
            <a:off x="971550" y="4533900"/>
            <a:ext cx="2268538" cy="14288"/>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971550" y="4818063"/>
            <a:ext cx="2268538" cy="14287"/>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971550" y="5116513"/>
            <a:ext cx="2268538" cy="14287"/>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71550" y="5413375"/>
            <a:ext cx="2268538" cy="14288"/>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61150" y="4518025"/>
            <a:ext cx="2268538" cy="14288"/>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661150" y="4787900"/>
            <a:ext cx="2268538" cy="14288"/>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661150" y="5130800"/>
            <a:ext cx="2268538" cy="14288"/>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661150" y="5427663"/>
            <a:ext cx="2268538" cy="14287"/>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096" name="TextBox 29"/>
          <p:cNvSpPr txBox="1">
            <a:spLocks noChangeArrowheads="1"/>
          </p:cNvSpPr>
          <p:nvPr/>
        </p:nvSpPr>
        <p:spPr bwMode="auto">
          <a:xfrm>
            <a:off x="1228725" y="4792663"/>
            <a:ext cx="15716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1800">
                <a:latin typeface="Arial" panose="020B0604020202020204" pitchFamily="34" charset="0"/>
              </a:rPr>
              <a:t>Set of Inputs</a:t>
            </a:r>
            <a:endParaRPr lang="en-GB" altLang="en-US" sz="1800">
              <a:latin typeface="Arial" panose="020B0604020202020204" pitchFamily="34" charset="0"/>
            </a:endParaRPr>
          </a:p>
        </p:txBody>
      </p:sp>
      <p:sp>
        <p:nvSpPr>
          <p:cNvPr id="46097" name="TextBox 30"/>
          <p:cNvSpPr txBox="1">
            <a:spLocks noChangeArrowheads="1"/>
          </p:cNvSpPr>
          <p:nvPr/>
        </p:nvSpPr>
        <p:spPr bwMode="auto">
          <a:xfrm>
            <a:off x="6934200" y="4783138"/>
            <a:ext cx="2081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1800">
                <a:latin typeface="Arial" panose="020B0604020202020204" pitchFamily="34" charset="0"/>
              </a:rPr>
              <a:t>Set of Outputs</a:t>
            </a:r>
            <a:endParaRPr lang="en-GB" altLang="en-US" sz="1800">
              <a:latin typeface="Arial" panose="020B0604020202020204" pitchFamily="34" charset="0"/>
            </a:endParaRPr>
          </a:p>
        </p:txBody>
      </p:sp>
      <p:cxnSp>
        <p:nvCxnSpPr>
          <p:cNvPr id="32" name="Straight Connector 31"/>
          <p:cNvCxnSpPr>
            <a:stCxn id="21" idx="2"/>
          </p:cNvCxnSpPr>
          <p:nvPr/>
        </p:nvCxnSpPr>
        <p:spPr>
          <a:xfrm flipH="1">
            <a:off x="4951413" y="5676900"/>
            <a:ext cx="0" cy="857250"/>
          </a:xfrm>
          <a:prstGeom prst="line">
            <a:avLst/>
          </a:prstGeom>
        </p:spPr>
        <p:style>
          <a:lnRef idx="1">
            <a:schemeClr val="accent1"/>
          </a:lnRef>
          <a:fillRef idx="0">
            <a:schemeClr val="accent1"/>
          </a:fillRef>
          <a:effectRef idx="0">
            <a:schemeClr val="accent1"/>
          </a:effectRef>
          <a:fontRef idx="minor">
            <a:schemeClr val="tx1"/>
          </a:fontRef>
        </p:style>
      </p:cxnSp>
      <p:sp>
        <p:nvSpPr>
          <p:cNvPr id="46099" name="TextBox 32"/>
          <p:cNvSpPr txBox="1">
            <a:spLocks noChangeArrowheads="1"/>
          </p:cNvSpPr>
          <p:nvPr/>
        </p:nvSpPr>
        <p:spPr bwMode="auto">
          <a:xfrm>
            <a:off x="4165600" y="5735638"/>
            <a:ext cx="1571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Arial" panose="020B0604020202020204" pitchFamily="34" charset="0"/>
              </a:rPr>
              <a:t>Black Box</a:t>
            </a:r>
            <a:endParaRPr lang="en-GB" altLang="en-US" sz="2400">
              <a:latin typeface="Arial" panose="020B0604020202020204" pitchFamily="34" charset="0"/>
            </a:endParaRPr>
          </a:p>
        </p:txBody>
      </p:sp>
    </p:spTree>
    <p:extLst>
      <p:ext uri="{BB962C8B-B14F-4D97-AF65-F5344CB8AC3E}">
        <p14:creationId xmlns:p14="http://schemas.microsoft.com/office/powerpoint/2010/main" val="18718206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152775" y="1027113"/>
            <a:ext cx="335756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Black Box Testing</a:t>
            </a:r>
            <a:endParaRPr lang="en-US" altLang="en-US" sz="3200">
              <a:solidFill>
                <a:srgbClr val="00B050"/>
              </a:solidFill>
            </a:endParaRPr>
          </a:p>
        </p:txBody>
      </p:sp>
      <p:pic>
        <p:nvPicPr>
          <p:cNvPr id="4813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3B7B9E4E-F45F-4FD3-93CF-B49BBE6AE109}" type="slidenum">
              <a:rPr lang="en-US"/>
              <a:pPr algn="ctr">
                <a:defRPr/>
              </a:pPr>
              <a:t>25</a:t>
            </a:fld>
            <a:endParaRPr lang="en-US"/>
          </a:p>
        </p:txBody>
      </p:sp>
      <p:sp>
        <p:nvSpPr>
          <p:cNvPr id="2" name="Content Placeholder 1"/>
          <p:cNvSpPr>
            <a:spLocks noGrp="1"/>
          </p:cNvSpPr>
          <p:nvPr>
            <p:ph idx="1"/>
          </p:nvPr>
        </p:nvSpPr>
        <p:spPr>
          <a:xfrm>
            <a:off x="1462088" y="1525588"/>
            <a:ext cx="6934200" cy="2438400"/>
          </a:xfrm>
        </p:spPr>
        <p:txBody>
          <a:bodyPr/>
          <a:lstStyle/>
          <a:p>
            <a:pPr marL="0" indent="0">
              <a:lnSpc>
                <a:spcPct val="150000"/>
              </a:lnSpc>
              <a:buFont typeface="Wingdings" panose="05000000000000000000" pitchFamily="2" charset="2"/>
              <a:buNone/>
              <a:defRPr/>
            </a:pPr>
            <a:r>
              <a:rPr lang="en-US" b="1" dirty="0"/>
              <a:t>Advantages</a:t>
            </a:r>
          </a:p>
          <a:p>
            <a:pPr lvl="1">
              <a:lnSpc>
                <a:spcPct val="150000"/>
              </a:lnSpc>
              <a:defRPr/>
            </a:pPr>
            <a:r>
              <a:rPr lang="en-US" dirty="0"/>
              <a:t>Independent of how the software is implemented.</a:t>
            </a:r>
          </a:p>
          <a:p>
            <a:pPr lvl="1">
              <a:lnSpc>
                <a:spcPct val="150000"/>
              </a:lnSpc>
              <a:defRPr/>
            </a:pPr>
            <a:r>
              <a:rPr lang="en-US" dirty="0"/>
              <a:t>If implementation changes, test cases are still useful.</a:t>
            </a:r>
          </a:p>
          <a:p>
            <a:pPr lvl="1">
              <a:lnSpc>
                <a:spcPct val="150000"/>
              </a:lnSpc>
              <a:defRPr/>
            </a:pPr>
            <a:r>
              <a:rPr lang="en-US" dirty="0"/>
              <a:t>Test case development can occur in parallel with the implementation.</a:t>
            </a:r>
          </a:p>
          <a:p>
            <a:pPr marL="0" indent="0">
              <a:lnSpc>
                <a:spcPct val="150000"/>
              </a:lnSpc>
              <a:buFont typeface="Wingdings" panose="05000000000000000000" pitchFamily="2" charset="2"/>
              <a:buNone/>
              <a:defRPr/>
            </a:pPr>
            <a:r>
              <a:rPr lang="en-US" b="1" dirty="0"/>
              <a:t>Disadvantages</a:t>
            </a:r>
            <a:r>
              <a:rPr lang="en-US" dirty="0"/>
              <a:t>:</a:t>
            </a:r>
          </a:p>
          <a:p>
            <a:pPr lvl="1">
              <a:lnSpc>
                <a:spcPct val="150000"/>
              </a:lnSpc>
              <a:defRPr/>
            </a:pPr>
            <a:r>
              <a:rPr lang="en-US" dirty="0"/>
              <a:t>Redundancies may exist among test cases.</a:t>
            </a:r>
          </a:p>
          <a:p>
            <a:pPr marL="457200" lvl="1" indent="0" eaLnBrk="1" hangingPunct="1">
              <a:buFont typeface="Wingdings" panose="05000000000000000000" pitchFamily="2" charset="2"/>
              <a:buNone/>
              <a:defRPr/>
            </a:pPr>
            <a:endParaRPr lang="en-IN" dirty="0"/>
          </a:p>
          <a:p>
            <a:pPr lvl="1" eaLnBrk="1" hangingPunct="1">
              <a:defRPr/>
            </a:pPr>
            <a:endParaRPr lang="en-US" dirty="0"/>
          </a:p>
        </p:txBody>
      </p:sp>
    </p:spTree>
    <p:extLst>
      <p:ext uri="{BB962C8B-B14F-4D97-AF65-F5344CB8AC3E}">
        <p14:creationId xmlns:p14="http://schemas.microsoft.com/office/powerpoint/2010/main" val="919432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801813" y="1027113"/>
            <a:ext cx="703738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White Box Testing (Structural Testing)</a:t>
            </a:r>
            <a:endParaRPr lang="en-US" altLang="en-US" sz="3200">
              <a:solidFill>
                <a:srgbClr val="00B050"/>
              </a:solidFill>
            </a:endParaRPr>
          </a:p>
        </p:txBody>
      </p:sp>
      <p:pic>
        <p:nvPicPr>
          <p:cNvPr id="5017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A60F2D27-2DB0-4B0A-9664-C8599031E633}" type="slidenum">
              <a:rPr lang="en-US"/>
              <a:pPr algn="ctr">
                <a:defRPr/>
              </a:pPr>
              <a:t>26</a:t>
            </a:fld>
            <a:endParaRPr lang="en-US"/>
          </a:p>
        </p:txBody>
      </p:sp>
      <p:sp>
        <p:nvSpPr>
          <p:cNvPr id="2" name="Content Placeholder 1"/>
          <p:cNvSpPr>
            <a:spLocks noGrp="1"/>
          </p:cNvSpPr>
          <p:nvPr>
            <p:ph idx="1"/>
          </p:nvPr>
        </p:nvSpPr>
        <p:spPr>
          <a:xfrm>
            <a:off x="1376363" y="1868488"/>
            <a:ext cx="7010400" cy="4191000"/>
          </a:xfrm>
        </p:spPr>
        <p:txBody>
          <a:bodyPr/>
          <a:lstStyle/>
          <a:p>
            <a:pPr lvl="1" eaLnBrk="1" hangingPunct="1">
              <a:defRPr/>
            </a:pPr>
            <a:r>
              <a:rPr lang="en-US" sz="1800" dirty="0"/>
              <a:t>Structural testing uses the </a:t>
            </a:r>
            <a:r>
              <a:rPr lang="en-US" sz="1800" b="1" dirty="0">
                <a:solidFill>
                  <a:srgbClr val="FF0000"/>
                </a:solidFill>
              </a:rPr>
              <a:t>programs source code (implementation)</a:t>
            </a:r>
            <a:r>
              <a:rPr lang="en-US" sz="1800" dirty="0"/>
              <a:t> as the basis of test case identification.</a:t>
            </a:r>
          </a:p>
          <a:p>
            <a:pPr lvl="1" eaLnBrk="1" hangingPunct="1">
              <a:defRPr/>
            </a:pPr>
            <a:r>
              <a:rPr lang="en-US" sz="1800" dirty="0"/>
              <a:t>Requires knowledge of internal workings of a component.</a:t>
            </a:r>
          </a:p>
          <a:p>
            <a:pPr lvl="1" eaLnBrk="1" hangingPunct="1">
              <a:defRPr/>
            </a:pPr>
            <a:r>
              <a:rPr lang="en-US" sz="1800" dirty="0"/>
              <a:t>Test cases exercise specific sets of condition, loops, etc.</a:t>
            </a:r>
          </a:p>
          <a:p>
            <a:pPr marL="457200" lvl="1" indent="0" eaLnBrk="1" hangingPunct="1">
              <a:buFont typeface="Wingdings" panose="05000000000000000000" pitchFamily="2" charset="2"/>
              <a:buNone/>
              <a:defRPr/>
            </a:pPr>
            <a:endParaRPr lang="en-US" sz="1800" dirty="0"/>
          </a:p>
          <a:p>
            <a:pPr marL="0" indent="0" algn="just">
              <a:lnSpc>
                <a:spcPct val="150000"/>
              </a:lnSpc>
              <a:spcBef>
                <a:spcPts val="0"/>
              </a:spcBef>
              <a:buFont typeface="Wingdings" panose="05000000000000000000" pitchFamily="2" charset="2"/>
              <a:buNone/>
              <a:defRPr/>
            </a:pPr>
            <a:r>
              <a:rPr lang="en-US" sz="1600" b="1" dirty="0"/>
              <a:t>Advantages:</a:t>
            </a:r>
          </a:p>
          <a:p>
            <a:pPr algn="just">
              <a:lnSpc>
                <a:spcPct val="150000"/>
              </a:lnSpc>
              <a:spcBef>
                <a:spcPts val="0"/>
              </a:spcBef>
              <a:defRPr/>
            </a:pPr>
            <a:r>
              <a:rPr lang="en-US" sz="1600" dirty="0"/>
              <a:t>Provides more coverage in testing conditions and decisions.</a:t>
            </a:r>
          </a:p>
          <a:p>
            <a:pPr algn="just">
              <a:lnSpc>
                <a:spcPct val="150000"/>
              </a:lnSpc>
              <a:spcBef>
                <a:spcPts val="0"/>
              </a:spcBef>
              <a:defRPr/>
            </a:pPr>
            <a:r>
              <a:rPr lang="en-US" sz="1600" dirty="0"/>
              <a:t>Reveals hidden errors during coding.</a:t>
            </a:r>
          </a:p>
          <a:p>
            <a:pPr marL="0" indent="0" algn="just">
              <a:lnSpc>
                <a:spcPct val="150000"/>
              </a:lnSpc>
              <a:spcBef>
                <a:spcPts val="0"/>
              </a:spcBef>
              <a:buFont typeface="Wingdings" panose="05000000000000000000" pitchFamily="2" charset="2"/>
              <a:buNone/>
              <a:defRPr/>
            </a:pPr>
            <a:r>
              <a:rPr lang="en-US" sz="1600" b="1" dirty="0"/>
              <a:t>Disadvantages:</a:t>
            </a:r>
          </a:p>
          <a:p>
            <a:pPr algn="just">
              <a:lnSpc>
                <a:spcPct val="150000"/>
              </a:lnSpc>
              <a:spcBef>
                <a:spcPts val="0"/>
              </a:spcBef>
              <a:defRPr/>
            </a:pPr>
            <a:r>
              <a:rPr lang="en-US" sz="1600" dirty="0"/>
              <a:t>Missed cases in the code are obviously missed during testing too.</a:t>
            </a:r>
          </a:p>
          <a:p>
            <a:pPr algn="just">
              <a:lnSpc>
                <a:spcPct val="150000"/>
              </a:lnSpc>
              <a:spcBef>
                <a:spcPts val="0"/>
              </a:spcBef>
              <a:defRPr/>
            </a:pPr>
            <a:r>
              <a:rPr lang="en-US" sz="1600" dirty="0"/>
              <a:t>In-depth knowledge of the programming language is needed.</a:t>
            </a:r>
          </a:p>
          <a:p>
            <a:pPr algn="just">
              <a:lnSpc>
                <a:spcPct val="150000"/>
              </a:lnSpc>
              <a:spcBef>
                <a:spcPts val="0"/>
              </a:spcBef>
              <a:buFont typeface="Wingdings" panose="05000000000000000000" pitchFamily="2" charset="2"/>
              <a:buChar char="Ø"/>
              <a:defRPr/>
            </a:pPr>
            <a:endParaRPr lang="en-US" dirty="0"/>
          </a:p>
          <a:p>
            <a:pPr algn="just">
              <a:lnSpc>
                <a:spcPct val="150000"/>
              </a:lnSpc>
              <a:spcBef>
                <a:spcPts val="0"/>
              </a:spcBef>
              <a:buFont typeface="Wingdings" panose="05000000000000000000" pitchFamily="2" charset="2"/>
              <a:buChar char="Ø"/>
              <a:defRPr/>
            </a:pPr>
            <a:endParaRPr lang="en-US" dirty="0"/>
          </a:p>
        </p:txBody>
      </p:sp>
    </p:spTree>
    <p:extLst>
      <p:ext uri="{BB962C8B-B14F-4D97-AF65-F5344CB8AC3E}">
        <p14:creationId xmlns:p14="http://schemas.microsoft.com/office/powerpoint/2010/main" val="178238214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162300" y="1027113"/>
            <a:ext cx="333851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Test Case Design</a:t>
            </a:r>
            <a:endParaRPr lang="en-US" altLang="en-US" sz="3200">
              <a:solidFill>
                <a:srgbClr val="00B050"/>
              </a:solidFill>
            </a:endParaRPr>
          </a:p>
        </p:txBody>
      </p:sp>
      <p:pic>
        <p:nvPicPr>
          <p:cNvPr id="5222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52B8315E-6041-4678-B06A-E2365D1C8702}" type="slidenum">
              <a:rPr lang="en-US"/>
              <a:pPr algn="ctr">
                <a:defRPr/>
              </a:pPr>
              <a:t>27</a:t>
            </a:fld>
            <a:endParaRPr lang="en-US"/>
          </a:p>
        </p:txBody>
      </p:sp>
      <p:sp>
        <p:nvSpPr>
          <p:cNvPr id="52230" name="Content Placeholder 1"/>
          <p:cNvSpPr>
            <a:spLocks noGrp="1"/>
          </p:cNvSpPr>
          <p:nvPr>
            <p:ph idx="1"/>
          </p:nvPr>
        </p:nvSpPr>
        <p:spPr/>
        <p:txBody>
          <a:bodyPr/>
          <a:lstStyle/>
          <a:p>
            <a:pPr lvl="1" eaLnBrk="1" hangingPunct="1"/>
            <a:r>
              <a:rPr lang="en-US" altLang="en-US" b="1"/>
              <a:t>White Box </a:t>
            </a:r>
          </a:p>
          <a:p>
            <a:pPr lvl="2" eaLnBrk="1" hangingPunct="1"/>
            <a:r>
              <a:rPr lang="en-US" altLang="en-US"/>
              <a:t>Control Flow Graph</a:t>
            </a:r>
          </a:p>
          <a:p>
            <a:pPr lvl="2" eaLnBrk="1" hangingPunct="1"/>
            <a:r>
              <a:rPr lang="en-US" altLang="en-US"/>
              <a:t>Cyclomatic Complexity</a:t>
            </a:r>
          </a:p>
          <a:p>
            <a:pPr lvl="2" eaLnBrk="1" hangingPunct="1"/>
            <a:r>
              <a:rPr lang="en-US" altLang="en-US"/>
              <a:t>Basis Path Testing </a:t>
            </a:r>
          </a:p>
          <a:p>
            <a:pPr lvl="1" eaLnBrk="1" hangingPunct="1"/>
            <a:r>
              <a:rPr lang="en-US" altLang="en-US" b="1"/>
              <a:t>Black Box</a:t>
            </a:r>
          </a:p>
          <a:p>
            <a:pPr lvl="2" eaLnBrk="1" hangingPunct="1"/>
            <a:r>
              <a:rPr lang="en-US" altLang="en-US"/>
              <a:t>Equivalence Classes</a:t>
            </a:r>
          </a:p>
          <a:p>
            <a:pPr lvl="2" eaLnBrk="1" hangingPunct="1"/>
            <a:r>
              <a:rPr lang="en-US" altLang="en-US"/>
              <a:t>Boundary Value Analysis</a:t>
            </a:r>
          </a:p>
          <a:p>
            <a:endParaRPr lang="en-US" altLang="en-US"/>
          </a:p>
        </p:txBody>
      </p:sp>
    </p:spTree>
    <p:extLst>
      <p:ext uri="{BB962C8B-B14F-4D97-AF65-F5344CB8AC3E}">
        <p14:creationId xmlns:p14="http://schemas.microsoft.com/office/powerpoint/2010/main" val="348988360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776413" y="1027113"/>
            <a:ext cx="611028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Introduction to White Box Testing</a:t>
            </a:r>
            <a:endParaRPr lang="en-US" altLang="en-US" sz="3200">
              <a:solidFill>
                <a:srgbClr val="00B050"/>
              </a:solidFill>
            </a:endParaRPr>
          </a:p>
        </p:txBody>
      </p:sp>
      <p:pic>
        <p:nvPicPr>
          <p:cNvPr id="5427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D99D4F1B-0E20-4F37-94DF-17E5DF015952}" type="slidenum">
              <a:rPr lang="en-US"/>
              <a:pPr algn="ctr">
                <a:defRPr/>
              </a:pPr>
              <a:t>28</a:t>
            </a:fld>
            <a:endParaRPr lang="en-US"/>
          </a:p>
        </p:txBody>
      </p:sp>
      <p:sp>
        <p:nvSpPr>
          <p:cNvPr id="54278" name="Content Placeholder 1"/>
          <p:cNvSpPr>
            <a:spLocks noGrp="1"/>
          </p:cNvSpPr>
          <p:nvPr>
            <p:ph idx="1"/>
          </p:nvPr>
        </p:nvSpPr>
        <p:spPr/>
        <p:txBody>
          <a:bodyPr/>
          <a:lstStyle/>
          <a:p>
            <a:pPr algn="just" eaLnBrk="1" hangingPunct="1"/>
            <a:r>
              <a:rPr lang="en-US" altLang="en-US" sz="2400"/>
              <a:t>Test Engineers have access to the source code.</a:t>
            </a:r>
          </a:p>
          <a:p>
            <a:pPr algn="just" eaLnBrk="1" hangingPunct="1"/>
            <a:r>
              <a:rPr lang="en-US" altLang="en-US" sz="2400"/>
              <a:t>Typical at the Unit Test level as the programmers have knowledge of the internal logic of code.</a:t>
            </a:r>
          </a:p>
          <a:p>
            <a:pPr algn="just" eaLnBrk="1" hangingPunct="1"/>
            <a:r>
              <a:rPr lang="en-US" altLang="en-US" sz="2400"/>
              <a:t>Tests are based on coverage of:</a:t>
            </a:r>
          </a:p>
          <a:p>
            <a:pPr lvl="1" algn="just" eaLnBrk="1" hangingPunct="1"/>
            <a:r>
              <a:rPr lang="en-US" altLang="en-US" sz="2800"/>
              <a:t>Code statements;</a:t>
            </a:r>
          </a:p>
          <a:p>
            <a:pPr lvl="1" algn="just" eaLnBrk="1" hangingPunct="1"/>
            <a:r>
              <a:rPr lang="en-US" altLang="en-US" sz="2800"/>
              <a:t>Branches;</a:t>
            </a:r>
          </a:p>
          <a:p>
            <a:pPr lvl="1" algn="just" eaLnBrk="1" hangingPunct="1"/>
            <a:r>
              <a:rPr lang="en-US" altLang="en-US" sz="2800"/>
              <a:t>Paths;</a:t>
            </a:r>
          </a:p>
          <a:p>
            <a:pPr lvl="1" algn="just" eaLnBrk="1" hangingPunct="1"/>
            <a:r>
              <a:rPr lang="en-US" altLang="en-US" sz="2800"/>
              <a:t>Conditions.</a:t>
            </a:r>
          </a:p>
          <a:p>
            <a:pPr algn="just" eaLnBrk="1" hangingPunct="1"/>
            <a:r>
              <a:rPr lang="en-US" altLang="en-US" sz="2400"/>
              <a:t>Most of the testing techniques are based on </a:t>
            </a:r>
            <a:r>
              <a:rPr lang="en-US" altLang="en-US" sz="2400" i="1"/>
              <a:t>Control Flow Graph</a:t>
            </a:r>
            <a:r>
              <a:rPr lang="en-US" altLang="en-US" sz="2400"/>
              <a:t> (denoted as CFG) of a code fragment.</a:t>
            </a:r>
          </a:p>
        </p:txBody>
      </p:sp>
    </p:spTree>
    <p:extLst>
      <p:ext uri="{BB962C8B-B14F-4D97-AF65-F5344CB8AC3E}">
        <p14:creationId xmlns:p14="http://schemas.microsoft.com/office/powerpoint/2010/main" val="306837238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2990850" y="1027113"/>
            <a:ext cx="368141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Control Flow Graph</a:t>
            </a:r>
            <a:endParaRPr lang="en-US" altLang="en-US" sz="3200">
              <a:solidFill>
                <a:srgbClr val="00B050"/>
              </a:solidFill>
            </a:endParaRPr>
          </a:p>
        </p:txBody>
      </p:sp>
      <p:pic>
        <p:nvPicPr>
          <p:cNvPr id="5632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C92BC9A7-8058-47E3-966F-2B18F7637BC2}" type="slidenum">
              <a:rPr lang="en-US"/>
              <a:pPr algn="ctr">
                <a:defRPr/>
              </a:pPr>
              <a:t>29</a:t>
            </a:fld>
            <a:endParaRPr lang="en-US"/>
          </a:p>
        </p:txBody>
      </p:sp>
      <p:sp>
        <p:nvSpPr>
          <p:cNvPr id="56326" name="Content Placeholder 1"/>
          <p:cNvSpPr>
            <a:spLocks noGrp="1"/>
          </p:cNvSpPr>
          <p:nvPr>
            <p:ph idx="1"/>
          </p:nvPr>
        </p:nvSpPr>
        <p:spPr/>
        <p:txBody>
          <a:bodyPr/>
          <a:lstStyle/>
          <a:p>
            <a:pPr algn="just" eaLnBrk="1" hangingPunct="1"/>
            <a:r>
              <a:rPr lang="en-US" altLang="en-US" sz="2400"/>
              <a:t>An abstract representation of a structured program/function/method.</a:t>
            </a:r>
          </a:p>
          <a:p>
            <a:pPr algn="just" eaLnBrk="1" hangingPunct="1"/>
            <a:r>
              <a:rPr lang="en-US" altLang="en-US" sz="2400"/>
              <a:t>Consists of two major components:</a:t>
            </a:r>
          </a:p>
          <a:p>
            <a:pPr lvl="1" algn="just" eaLnBrk="1" hangingPunct="1"/>
            <a:r>
              <a:rPr lang="en-US" altLang="en-US" b="1" i="1"/>
              <a:t>Node</a:t>
            </a:r>
            <a:r>
              <a:rPr lang="en-US" altLang="en-US"/>
              <a:t>:</a:t>
            </a:r>
          </a:p>
          <a:p>
            <a:pPr lvl="2" algn="just" eaLnBrk="1" hangingPunct="1"/>
            <a:r>
              <a:rPr lang="en-US" altLang="en-US" sz="2400"/>
              <a:t>Represents a stretch of sequential code statements with no branches.</a:t>
            </a:r>
          </a:p>
          <a:p>
            <a:pPr lvl="1" algn="just" eaLnBrk="1" hangingPunct="1"/>
            <a:r>
              <a:rPr lang="en-US" altLang="en-US" b="1" i="1"/>
              <a:t>Directed Edge</a:t>
            </a:r>
            <a:r>
              <a:rPr lang="en-US" altLang="en-US" b="1"/>
              <a:t> (also called </a:t>
            </a:r>
            <a:r>
              <a:rPr lang="en-US" altLang="en-US" b="1" i="1"/>
              <a:t>arc</a:t>
            </a:r>
            <a:r>
              <a:rPr lang="en-US" altLang="en-US" b="1"/>
              <a:t>):</a:t>
            </a:r>
          </a:p>
          <a:p>
            <a:pPr lvl="2" algn="just" eaLnBrk="1" hangingPunct="1"/>
            <a:r>
              <a:rPr lang="en-US" altLang="en-US" sz="2400"/>
              <a:t>Represents a branch, alternative path in execution.</a:t>
            </a:r>
          </a:p>
          <a:p>
            <a:pPr algn="just" eaLnBrk="1" hangingPunct="1"/>
            <a:r>
              <a:rPr lang="en-US" altLang="en-US" sz="2400" b="1"/>
              <a:t>Path:</a:t>
            </a:r>
          </a:p>
          <a:p>
            <a:pPr lvl="1" algn="just" eaLnBrk="1" hangingPunct="1"/>
            <a:r>
              <a:rPr lang="en-US" altLang="en-US"/>
              <a:t>A collection of </a:t>
            </a:r>
            <a:r>
              <a:rPr lang="en-US" altLang="en-US" i="1"/>
              <a:t>Nodes </a:t>
            </a:r>
            <a:r>
              <a:rPr lang="en-US" altLang="en-US"/>
              <a:t>linked with </a:t>
            </a:r>
            <a:r>
              <a:rPr lang="en-US" altLang="en-US" i="1"/>
              <a:t>Directed Edges.</a:t>
            </a:r>
            <a:endParaRPr lang="en-US" altLang="en-US"/>
          </a:p>
        </p:txBody>
      </p:sp>
    </p:spTree>
    <p:extLst>
      <p:ext uri="{BB962C8B-B14F-4D97-AF65-F5344CB8AC3E}">
        <p14:creationId xmlns:p14="http://schemas.microsoft.com/office/powerpoint/2010/main" val="227475791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457200" y="1752600"/>
            <a:ext cx="8382000" cy="1981200"/>
          </a:xfrm>
        </p:spPr>
        <p:txBody>
          <a:bodyPr/>
          <a:lstStyle/>
          <a:p>
            <a:pPr algn="just"/>
            <a:r>
              <a:rPr lang="en-US" altLang="en-US" sz="2800" b="1" dirty="0"/>
              <a:t>Module 3: Software Testing and Quality (8 </a:t>
            </a:r>
            <a:r>
              <a:rPr lang="en-US" altLang="en-US" sz="2800" b="1" dirty="0" err="1"/>
              <a:t>hrs</a:t>
            </a:r>
            <a:r>
              <a:rPr lang="en-US" altLang="en-US" sz="2800" b="1" dirty="0"/>
              <a:t>) – Comprehension level</a:t>
            </a:r>
            <a:endParaRPr lang="en-US" altLang="en-US" sz="2800" dirty="0"/>
          </a:p>
          <a:p>
            <a:pPr algn="just"/>
            <a:r>
              <a:rPr lang="en-US" altLang="en-US" sz="2800" dirty="0">
                <a:solidFill>
                  <a:srgbClr val="FF0000"/>
                </a:solidFill>
              </a:rPr>
              <a:t>Introduction to Software Testing: verification and validation, Test Strategies for conventional Software, Validation Testing, White box Testing: Basis path testing, Black box Testing. </a:t>
            </a:r>
            <a:r>
              <a:rPr lang="en-US" altLang="en-US" sz="2800" dirty="0"/>
              <a:t>Software Quality Assurance : Elements of software quality assurance, SQA Tasks, Goals and Metrics, Software configuration management : SCM process.</a:t>
            </a:r>
          </a:p>
          <a:p>
            <a:pPr algn="just"/>
            <a:endParaRPr lang="en-US" altLang="en-US" sz="2800" dirty="0"/>
          </a:p>
        </p:txBody>
      </p:sp>
    </p:spTree>
    <p:extLst>
      <p:ext uri="{BB962C8B-B14F-4D97-AF65-F5344CB8AC3E}">
        <p14:creationId xmlns:p14="http://schemas.microsoft.com/office/powerpoint/2010/main" val="2395795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2409825" y="1027113"/>
            <a:ext cx="484346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Simple Examples of CFG </a:t>
            </a:r>
            <a:endParaRPr lang="en-US" altLang="en-US" sz="3200">
              <a:solidFill>
                <a:srgbClr val="00B050"/>
              </a:solidFill>
            </a:endParaRPr>
          </a:p>
        </p:txBody>
      </p:sp>
      <p:pic>
        <p:nvPicPr>
          <p:cNvPr id="5837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9FFB8080-702A-49C8-94DF-7B4963384F40}" type="slidenum">
              <a:rPr lang="en-US"/>
              <a:pPr algn="ctr">
                <a:defRPr/>
              </a:pPr>
              <a:t>30</a:t>
            </a:fld>
            <a:endParaRPr lang="en-US"/>
          </a:p>
        </p:txBody>
      </p:sp>
      <p:sp>
        <p:nvSpPr>
          <p:cNvPr id="58374" name="Rectangle 2"/>
          <p:cNvSpPr>
            <a:spLocks noChangeArrowheads="1"/>
          </p:cNvSpPr>
          <p:nvPr/>
        </p:nvSpPr>
        <p:spPr bwMode="auto">
          <a:xfrm>
            <a:off x="5257800" y="4357688"/>
            <a:ext cx="3810000" cy="1825625"/>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58375" name="Rectangle 3"/>
          <p:cNvSpPr>
            <a:spLocks noChangeArrowheads="1"/>
          </p:cNvSpPr>
          <p:nvPr/>
        </p:nvSpPr>
        <p:spPr bwMode="auto">
          <a:xfrm>
            <a:off x="6553200" y="1995488"/>
            <a:ext cx="1755775" cy="1825625"/>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58376" name="Text Box 5"/>
          <p:cNvSpPr txBox="1">
            <a:spLocks noChangeArrowheads="1"/>
          </p:cNvSpPr>
          <p:nvPr/>
        </p:nvSpPr>
        <p:spPr bwMode="auto">
          <a:xfrm>
            <a:off x="1295400" y="4357688"/>
            <a:ext cx="2667000" cy="2027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713" tIns="47856" rIns="95713" bIns="47856">
            <a:spAutoFit/>
          </a:bodyP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Statement1;</a:t>
            </a:r>
          </a:p>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Statement2;</a:t>
            </a:r>
          </a:p>
          <a:p>
            <a:pPr>
              <a:lnSpc>
                <a:spcPct val="100000"/>
              </a:lnSpc>
              <a:spcBef>
                <a:spcPct val="0"/>
              </a:spcBef>
              <a:buFontTx/>
              <a:buNone/>
            </a:pPr>
            <a:endParaRPr lang="en-US" altLang="en-US" sz="1800" b="1">
              <a:latin typeface="Courier New" panose="02070309020205020404" pitchFamily="49" charset="0"/>
              <a:cs typeface="Arial" panose="020B0604020202020204" pitchFamily="34" charset="0"/>
            </a:endParaRPr>
          </a:p>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if X &lt; 10 then</a:t>
            </a:r>
          </a:p>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Statement3;</a:t>
            </a:r>
          </a:p>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else</a:t>
            </a:r>
          </a:p>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Statement4;</a:t>
            </a:r>
          </a:p>
        </p:txBody>
      </p:sp>
      <p:sp>
        <p:nvSpPr>
          <p:cNvPr id="58377" name="Text Box 6"/>
          <p:cNvSpPr txBox="1">
            <a:spLocks noChangeArrowheads="1"/>
          </p:cNvSpPr>
          <p:nvPr/>
        </p:nvSpPr>
        <p:spPr bwMode="auto">
          <a:xfrm>
            <a:off x="1371600" y="2147888"/>
            <a:ext cx="2286000" cy="1203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713" tIns="47856" rIns="95713" bIns="47856">
            <a:spAutoFit/>
          </a:bodyP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Statement1;</a:t>
            </a:r>
          </a:p>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Statement2;</a:t>
            </a:r>
          </a:p>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Statement3;</a:t>
            </a:r>
          </a:p>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Statement4;</a:t>
            </a:r>
          </a:p>
        </p:txBody>
      </p:sp>
      <p:sp>
        <p:nvSpPr>
          <p:cNvPr id="58378" name="Oval 7"/>
          <p:cNvSpPr>
            <a:spLocks noChangeArrowheads="1"/>
          </p:cNvSpPr>
          <p:nvPr/>
        </p:nvSpPr>
        <p:spPr bwMode="auto">
          <a:xfrm>
            <a:off x="7162800" y="2605088"/>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58379" name="Line 8"/>
          <p:cNvSpPr>
            <a:spLocks noChangeShapeType="1"/>
          </p:cNvSpPr>
          <p:nvPr/>
        </p:nvSpPr>
        <p:spPr bwMode="auto">
          <a:xfrm>
            <a:off x="7467600" y="2147888"/>
            <a:ext cx="3175"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80" name="Line 9"/>
          <p:cNvSpPr>
            <a:spLocks noChangeShapeType="1"/>
          </p:cNvSpPr>
          <p:nvPr/>
        </p:nvSpPr>
        <p:spPr bwMode="auto">
          <a:xfrm>
            <a:off x="7467600" y="3062288"/>
            <a:ext cx="3175"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81" name="AutoShape 10"/>
          <p:cNvSpPr>
            <a:spLocks/>
          </p:cNvSpPr>
          <p:nvPr/>
        </p:nvSpPr>
        <p:spPr bwMode="auto">
          <a:xfrm>
            <a:off x="3657600" y="2300288"/>
            <a:ext cx="228600" cy="914400"/>
          </a:xfrm>
          <a:prstGeom prst="rightBrace">
            <a:avLst>
              <a:gd name="adj1" fmla="val 3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58382" name="Text Box 11"/>
          <p:cNvSpPr txBox="1">
            <a:spLocks noChangeArrowheads="1"/>
          </p:cNvSpPr>
          <p:nvPr/>
        </p:nvSpPr>
        <p:spPr bwMode="auto">
          <a:xfrm>
            <a:off x="3886200" y="2224088"/>
            <a:ext cx="1905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600">
                <a:latin typeface="Arial" panose="020B0604020202020204" pitchFamily="34" charset="0"/>
              </a:rPr>
              <a:t>Can be represented as </a:t>
            </a:r>
            <a:r>
              <a:rPr lang="en-US" altLang="en-US" sz="1600" b="1">
                <a:latin typeface="Arial" panose="020B0604020202020204" pitchFamily="34" charset="0"/>
              </a:rPr>
              <a:t>one </a:t>
            </a:r>
            <a:r>
              <a:rPr lang="en-US" altLang="en-US" sz="1600">
                <a:latin typeface="Arial" panose="020B0604020202020204" pitchFamily="34" charset="0"/>
              </a:rPr>
              <a:t>node as there is no branch.</a:t>
            </a:r>
          </a:p>
        </p:txBody>
      </p:sp>
      <p:sp>
        <p:nvSpPr>
          <p:cNvPr id="58383" name="Text Box 12"/>
          <p:cNvSpPr txBox="1">
            <a:spLocks noChangeArrowheads="1"/>
          </p:cNvSpPr>
          <p:nvPr/>
        </p:nvSpPr>
        <p:spPr bwMode="auto">
          <a:xfrm>
            <a:off x="6553200" y="3519488"/>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58384" name="AutoShape 13"/>
          <p:cNvSpPr>
            <a:spLocks/>
          </p:cNvSpPr>
          <p:nvPr/>
        </p:nvSpPr>
        <p:spPr bwMode="auto">
          <a:xfrm>
            <a:off x="3962400" y="4433888"/>
            <a:ext cx="228600" cy="457200"/>
          </a:xfrm>
          <a:prstGeom prst="rightBrace">
            <a:avLst>
              <a:gd name="adj1" fmla="val 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58385" name="Line 14"/>
          <p:cNvSpPr>
            <a:spLocks noChangeShapeType="1"/>
          </p:cNvSpPr>
          <p:nvPr/>
        </p:nvSpPr>
        <p:spPr bwMode="auto">
          <a:xfrm>
            <a:off x="1143000" y="4052888"/>
            <a:ext cx="807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86" name="Text Box 15"/>
          <p:cNvSpPr txBox="1">
            <a:spLocks noChangeArrowheads="1"/>
          </p:cNvSpPr>
          <p:nvPr/>
        </p:nvSpPr>
        <p:spPr bwMode="auto">
          <a:xfrm>
            <a:off x="4267200" y="44338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1</a:t>
            </a:r>
          </a:p>
        </p:txBody>
      </p:sp>
      <p:sp>
        <p:nvSpPr>
          <p:cNvPr id="58387" name="AutoShape 16"/>
          <p:cNvSpPr>
            <a:spLocks/>
          </p:cNvSpPr>
          <p:nvPr/>
        </p:nvSpPr>
        <p:spPr bwMode="auto">
          <a:xfrm>
            <a:off x="3962400" y="5195888"/>
            <a:ext cx="228600" cy="304800"/>
          </a:xfrm>
          <a:prstGeom prst="righ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58388" name="Text Box 17"/>
          <p:cNvSpPr txBox="1">
            <a:spLocks noChangeArrowheads="1"/>
          </p:cNvSpPr>
          <p:nvPr/>
        </p:nvSpPr>
        <p:spPr bwMode="auto">
          <a:xfrm>
            <a:off x="4267200" y="5119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2</a:t>
            </a:r>
          </a:p>
        </p:txBody>
      </p:sp>
      <p:sp>
        <p:nvSpPr>
          <p:cNvPr id="58389" name="AutoShape 18"/>
          <p:cNvSpPr>
            <a:spLocks/>
          </p:cNvSpPr>
          <p:nvPr/>
        </p:nvSpPr>
        <p:spPr bwMode="auto">
          <a:xfrm>
            <a:off x="3962400" y="5500688"/>
            <a:ext cx="228600" cy="304800"/>
          </a:xfrm>
          <a:prstGeom prst="righ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58390" name="Text Box 19"/>
          <p:cNvSpPr txBox="1">
            <a:spLocks noChangeArrowheads="1"/>
          </p:cNvSpPr>
          <p:nvPr/>
        </p:nvSpPr>
        <p:spPr bwMode="auto">
          <a:xfrm>
            <a:off x="4267200" y="55006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3</a:t>
            </a:r>
          </a:p>
        </p:txBody>
      </p:sp>
      <p:sp>
        <p:nvSpPr>
          <p:cNvPr id="58391" name="AutoShape 20"/>
          <p:cNvSpPr>
            <a:spLocks/>
          </p:cNvSpPr>
          <p:nvPr/>
        </p:nvSpPr>
        <p:spPr bwMode="auto">
          <a:xfrm>
            <a:off x="3962400" y="6034088"/>
            <a:ext cx="228600" cy="304800"/>
          </a:xfrm>
          <a:prstGeom prst="righ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58392" name="Text Box 21"/>
          <p:cNvSpPr txBox="1">
            <a:spLocks noChangeArrowheads="1"/>
          </p:cNvSpPr>
          <p:nvPr/>
        </p:nvSpPr>
        <p:spPr bwMode="auto">
          <a:xfrm>
            <a:off x="4267200" y="60340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4</a:t>
            </a:r>
          </a:p>
        </p:txBody>
      </p:sp>
      <p:sp>
        <p:nvSpPr>
          <p:cNvPr id="58393" name="Oval 22"/>
          <p:cNvSpPr>
            <a:spLocks noChangeArrowheads="1"/>
          </p:cNvSpPr>
          <p:nvPr/>
        </p:nvSpPr>
        <p:spPr bwMode="auto">
          <a:xfrm>
            <a:off x="5562600" y="4814888"/>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58394" name="Line 23"/>
          <p:cNvSpPr>
            <a:spLocks noChangeShapeType="1"/>
          </p:cNvSpPr>
          <p:nvPr/>
        </p:nvSpPr>
        <p:spPr bwMode="auto">
          <a:xfrm>
            <a:off x="5367338" y="4543425"/>
            <a:ext cx="3048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4"/>
          <p:cNvSpPr>
            <a:spLocks noChangeShapeType="1"/>
          </p:cNvSpPr>
          <p:nvPr/>
        </p:nvSpPr>
        <p:spPr bwMode="auto">
          <a:xfrm>
            <a:off x="6172200" y="50434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396" name="Text Box 25"/>
          <p:cNvSpPr txBox="1">
            <a:spLocks noChangeArrowheads="1"/>
          </p:cNvSpPr>
          <p:nvPr/>
        </p:nvSpPr>
        <p:spPr bwMode="auto">
          <a:xfrm>
            <a:off x="5334000" y="5881688"/>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58397" name="Oval 26"/>
          <p:cNvSpPr>
            <a:spLocks noChangeArrowheads="1"/>
          </p:cNvSpPr>
          <p:nvPr/>
        </p:nvSpPr>
        <p:spPr bwMode="auto">
          <a:xfrm>
            <a:off x="6705600" y="4814888"/>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2</a:t>
            </a:r>
            <a:endParaRPr lang="en-US" altLang="en-US" sz="2500">
              <a:latin typeface="Times" panose="02020603050405020304" pitchFamily="18" charset="0"/>
              <a:cs typeface="Arial" panose="020B0604020202020204" pitchFamily="34" charset="0"/>
            </a:endParaRPr>
          </a:p>
        </p:txBody>
      </p:sp>
      <p:sp>
        <p:nvSpPr>
          <p:cNvPr id="58398" name="Oval 27"/>
          <p:cNvSpPr>
            <a:spLocks noChangeArrowheads="1"/>
          </p:cNvSpPr>
          <p:nvPr/>
        </p:nvSpPr>
        <p:spPr bwMode="auto">
          <a:xfrm>
            <a:off x="7848600" y="4510088"/>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3</a:t>
            </a:r>
            <a:endParaRPr lang="en-US" altLang="en-US" sz="2500">
              <a:latin typeface="Times" panose="02020603050405020304" pitchFamily="18" charset="0"/>
              <a:cs typeface="Arial" panose="020B0604020202020204" pitchFamily="34" charset="0"/>
            </a:endParaRPr>
          </a:p>
        </p:txBody>
      </p:sp>
      <p:sp>
        <p:nvSpPr>
          <p:cNvPr id="58399" name="Line 28"/>
          <p:cNvSpPr>
            <a:spLocks noChangeShapeType="1"/>
          </p:cNvSpPr>
          <p:nvPr/>
        </p:nvSpPr>
        <p:spPr bwMode="auto">
          <a:xfrm flipV="1">
            <a:off x="7239000" y="4738688"/>
            <a:ext cx="6096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400" name="Oval 29"/>
          <p:cNvSpPr>
            <a:spLocks noChangeArrowheads="1"/>
          </p:cNvSpPr>
          <p:nvPr/>
        </p:nvSpPr>
        <p:spPr bwMode="auto">
          <a:xfrm>
            <a:off x="7848600" y="5500688"/>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4</a:t>
            </a:r>
            <a:endParaRPr lang="en-US" altLang="en-US" sz="2500">
              <a:latin typeface="Times" panose="02020603050405020304" pitchFamily="18" charset="0"/>
              <a:cs typeface="Arial" panose="020B0604020202020204" pitchFamily="34" charset="0"/>
            </a:endParaRPr>
          </a:p>
        </p:txBody>
      </p:sp>
      <p:sp>
        <p:nvSpPr>
          <p:cNvPr id="58401" name="Line 30"/>
          <p:cNvSpPr>
            <a:spLocks noChangeShapeType="1"/>
          </p:cNvSpPr>
          <p:nvPr/>
        </p:nvSpPr>
        <p:spPr bwMode="auto">
          <a:xfrm>
            <a:off x="7239000" y="5272088"/>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402" name="Line 32"/>
          <p:cNvSpPr>
            <a:spLocks noChangeShapeType="1"/>
          </p:cNvSpPr>
          <p:nvPr/>
        </p:nvSpPr>
        <p:spPr bwMode="auto">
          <a:xfrm>
            <a:off x="8458200" y="572928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8403" name="Text Box 33"/>
          <p:cNvSpPr txBox="1">
            <a:spLocks noChangeArrowheads="1"/>
          </p:cNvSpPr>
          <p:nvPr/>
        </p:nvSpPr>
        <p:spPr bwMode="auto">
          <a:xfrm>
            <a:off x="7391400" y="4510088"/>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58404" name="Text Box 34"/>
          <p:cNvSpPr txBox="1">
            <a:spLocks noChangeArrowheads="1"/>
          </p:cNvSpPr>
          <p:nvPr/>
        </p:nvSpPr>
        <p:spPr bwMode="auto">
          <a:xfrm>
            <a:off x="7315200" y="5500688"/>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Tree>
    <p:extLst>
      <p:ext uri="{BB962C8B-B14F-4D97-AF65-F5344CB8AC3E}">
        <p14:creationId xmlns:p14="http://schemas.microsoft.com/office/powerpoint/2010/main" val="305581918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570163" y="1027113"/>
            <a:ext cx="452278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More Examples of CFG </a:t>
            </a:r>
            <a:endParaRPr lang="en-US" altLang="en-US" sz="3200">
              <a:solidFill>
                <a:srgbClr val="00B050"/>
              </a:solidFill>
            </a:endParaRPr>
          </a:p>
        </p:txBody>
      </p:sp>
      <p:pic>
        <p:nvPicPr>
          <p:cNvPr id="6041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B6FAC207-74E1-4EDB-A5E3-FEE8F1296D73}" type="slidenum">
              <a:rPr lang="en-US"/>
              <a:pPr algn="ctr">
                <a:defRPr/>
              </a:pPr>
              <a:t>31</a:t>
            </a:fld>
            <a:endParaRPr lang="en-US"/>
          </a:p>
        </p:txBody>
      </p:sp>
      <p:sp>
        <p:nvSpPr>
          <p:cNvPr id="60422" name="Text Box 3"/>
          <p:cNvSpPr txBox="1">
            <a:spLocks noChangeArrowheads="1"/>
          </p:cNvSpPr>
          <p:nvPr/>
        </p:nvSpPr>
        <p:spPr bwMode="auto">
          <a:xfrm>
            <a:off x="1295400" y="2163763"/>
            <a:ext cx="2667000" cy="1292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713" tIns="91440" rIns="95713" bIns="91440">
            <a:spAutoFit/>
          </a:bodyP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if X &gt; 0 then</a:t>
            </a:r>
          </a:p>
          <a:p>
            <a:pPr>
              <a:lnSpc>
                <a:spcPct val="100000"/>
              </a:lnSpc>
              <a:spcBef>
                <a:spcPct val="0"/>
              </a:spcBef>
              <a:buFontTx/>
              <a:buNone/>
            </a:pPr>
            <a:r>
              <a:rPr lang="en-US" altLang="en-US" sz="1800" b="1">
                <a:latin typeface="Courier New" panose="02070309020205020404" pitchFamily="49" charset="0"/>
                <a:cs typeface="Arial" panose="020B0604020202020204" pitchFamily="34" charset="0"/>
              </a:rPr>
              <a:t>     Statement1;</a:t>
            </a:r>
            <a:br>
              <a:rPr lang="en-US" altLang="en-US" sz="1800" b="1">
                <a:latin typeface="Courier New" panose="02070309020205020404" pitchFamily="49" charset="0"/>
                <a:cs typeface="Arial" panose="020B0604020202020204" pitchFamily="34" charset="0"/>
              </a:rPr>
            </a:br>
            <a:r>
              <a:rPr lang="en-US" altLang="en-US" sz="1800" b="1">
                <a:latin typeface="Courier New" panose="02070309020205020404" pitchFamily="49" charset="0"/>
                <a:cs typeface="Arial" panose="020B0604020202020204" pitchFamily="34" charset="0"/>
              </a:rPr>
              <a:t>  else</a:t>
            </a:r>
            <a:br>
              <a:rPr lang="en-US" altLang="en-US" sz="1800" b="1">
                <a:latin typeface="Courier New" panose="02070309020205020404" pitchFamily="49" charset="0"/>
                <a:cs typeface="Arial" panose="020B0604020202020204" pitchFamily="34" charset="0"/>
              </a:rPr>
            </a:br>
            <a:r>
              <a:rPr lang="en-US" altLang="en-US" sz="1800" b="1">
                <a:latin typeface="Courier New" panose="02070309020205020404" pitchFamily="49" charset="0"/>
                <a:cs typeface="Arial" panose="020B0604020202020204" pitchFamily="34" charset="0"/>
              </a:rPr>
              <a:t>     Statement2;</a:t>
            </a:r>
          </a:p>
        </p:txBody>
      </p:sp>
      <p:sp>
        <p:nvSpPr>
          <p:cNvPr id="60423" name="AutoShape 4"/>
          <p:cNvSpPr>
            <a:spLocks/>
          </p:cNvSpPr>
          <p:nvPr/>
        </p:nvSpPr>
        <p:spPr bwMode="auto">
          <a:xfrm>
            <a:off x="3962400" y="2239963"/>
            <a:ext cx="228600" cy="22860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60424" name="Text Box 5"/>
          <p:cNvSpPr txBox="1">
            <a:spLocks noChangeArrowheads="1"/>
          </p:cNvSpPr>
          <p:nvPr/>
        </p:nvSpPr>
        <p:spPr bwMode="auto">
          <a:xfrm>
            <a:off x="4191000" y="21637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1</a:t>
            </a:r>
          </a:p>
        </p:txBody>
      </p:sp>
      <p:sp>
        <p:nvSpPr>
          <p:cNvPr id="60425" name="AutoShape 6"/>
          <p:cNvSpPr>
            <a:spLocks/>
          </p:cNvSpPr>
          <p:nvPr/>
        </p:nvSpPr>
        <p:spPr bwMode="auto">
          <a:xfrm>
            <a:off x="3962400" y="2544763"/>
            <a:ext cx="228600" cy="304800"/>
          </a:xfrm>
          <a:prstGeom prst="righ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60426" name="Text Box 7"/>
          <p:cNvSpPr txBox="1">
            <a:spLocks noChangeArrowheads="1"/>
          </p:cNvSpPr>
          <p:nvPr/>
        </p:nvSpPr>
        <p:spPr bwMode="auto">
          <a:xfrm>
            <a:off x="4191000" y="25447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2</a:t>
            </a:r>
          </a:p>
        </p:txBody>
      </p:sp>
      <p:sp>
        <p:nvSpPr>
          <p:cNvPr id="60427" name="AutoShape 8"/>
          <p:cNvSpPr>
            <a:spLocks/>
          </p:cNvSpPr>
          <p:nvPr/>
        </p:nvSpPr>
        <p:spPr bwMode="auto">
          <a:xfrm>
            <a:off x="3962400" y="3078163"/>
            <a:ext cx="228600" cy="304800"/>
          </a:xfrm>
          <a:prstGeom prst="righ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60428" name="Text Box 9"/>
          <p:cNvSpPr txBox="1">
            <a:spLocks noChangeArrowheads="1"/>
          </p:cNvSpPr>
          <p:nvPr/>
        </p:nvSpPr>
        <p:spPr bwMode="auto">
          <a:xfrm>
            <a:off x="4191000" y="30019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3</a:t>
            </a:r>
          </a:p>
        </p:txBody>
      </p:sp>
      <p:sp>
        <p:nvSpPr>
          <p:cNvPr id="60429" name="Rectangle 10"/>
          <p:cNvSpPr>
            <a:spLocks noChangeArrowheads="1"/>
          </p:cNvSpPr>
          <p:nvPr/>
        </p:nvSpPr>
        <p:spPr bwMode="auto">
          <a:xfrm>
            <a:off x="5181600" y="1935163"/>
            <a:ext cx="3810000" cy="1825625"/>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60430" name="Line 11"/>
          <p:cNvSpPr>
            <a:spLocks noChangeShapeType="1"/>
          </p:cNvSpPr>
          <p:nvPr/>
        </p:nvSpPr>
        <p:spPr bwMode="auto">
          <a:xfrm>
            <a:off x="5334000" y="2697163"/>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1" name="Text Box 12"/>
          <p:cNvSpPr txBox="1">
            <a:spLocks noChangeArrowheads="1"/>
          </p:cNvSpPr>
          <p:nvPr/>
        </p:nvSpPr>
        <p:spPr bwMode="auto">
          <a:xfrm>
            <a:off x="5334000" y="35353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60432" name="Oval 13"/>
          <p:cNvSpPr>
            <a:spLocks noChangeArrowheads="1"/>
          </p:cNvSpPr>
          <p:nvPr/>
        </p:nvSpPr>
        <p:spPr bwMode="auto">
          <a:xfrm>
            <a:off x="5715000" y="2468563"/>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60433" name="Oval 14"/>
          <p:cNvSpPr>
            <a:spLocks noChangeArrowheads="1"/>
          </p:cNvSpPr>
          <p:nvPr/>
        </p:nvSpPr>
        <p:spPr bwMode="auto">
          <a:xfrm>
            <a:off x="6781800" y="2163763"/>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2</a:t>
            </a:r>
            <a:endParaRPr lang="en-US" altLang="en-US" sz="2500">
              <a:latin typeface="Times" panose="02020603050405020304" pitchFamily="18" charset="0"/>
              <a:cs typeface="Arial" panose="020B0604020202020204" pitchFamily="34" charset="0"/>
            </a:endParaRPr>
          </a:p>
        </p:txBody>
      </p:sp>
      <p:sp>
        <p:nvSpPr>
          <p:cNvPr id="60434" name="Line 15"/>
          <p:cNvSpPr>
            <a:spLocks noChangeShapeType="1"/>
          </p:cNvSpPr>
          <p:nvPr/>
        </p:nvSpPr>
        <p:spPr bwMode="auto">
          <a:xfrm flipV="1">
            <a:off x="6248400" y="2392363"/>
            <a:ext cx="533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5" name="Oval 16"/>
          <p:cNvSpPr>
            <a:spLocks noChangeArrowheads="1"/>
          </p:cNvSpPr>
          <p:nvPr/>
        </p:nvSpPr>
        <p:spPr bwMode="auto">
          <a:xfrm>
            <a:off x="6858000" y="3001963"/>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3</a:t>
            </a:r>
            <a:endParaRPr lang="en-US" altLang="en-US" sz="2500">
              <a:latin typeface="Times" panose="02020603050405020304" pitchFamily="18" charset="0"/>
              <a:cs typeface="Arial" panose="020B0604020202020204" pitchFamily="34" charset="0"/>
            </a:endParaRPr>
          </a:p>
        </p:txBody>
      </p:sp>
      <p:sp>
        <p:nvSpPr>
          <p:cNvPr id="60436" name="Line 17"/>
          <p:cNvSpPr>
            <a:spLocks noChangeShapeType="1"/>
          </p:cNvSpPr>
          <p:nvPr/>
        </p:nvSpPr>
        <p:spPr bwMode="auto">
          <a:xfrm>
            <a:off x="6248400" y="2849563"/>
            <a:ext cx="609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7" name="Line 18"/>
          <p:cNvSpPr>
            <a:spLocks noChangeShapeType="1"/>
          </p:cNvSpPr>
          <p:nvPr/>
        </p:nvSpPr>
        <p:spPr bwMode="auto">
          <a:xfrm>
            <a:off x="7391400" y="2316163"/>
            <a:ext cx="457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8" name="Line 19"/>
          <p:cNvSpPr>
            <a:spLocks noChangeShapeType="1"/>
          </p:cNvSpPr>
          <p:nvPr/>
        </p:nvSpPr>
        <p:spPr bwMode="auto">
          <a:xfrm flipV="1">
            <a:off x="7467600" y="3001963"/>
            <a:ext cx="457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39" name="Text Box 20"/>
          <p:cNvSpPr txBox="1">
            <a:spLocks noChangeArrowheads="1"/>
          </p:cNvSpPr>
          <p:nvPr/>
        </p:nvSpPr>
        <p:spPr bwMode="auto">
          <a:xfrm>
            <a:off x="6400800" y="216376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60440" name="Text Box 21"/>
          <p:cNvSpPr txBox="1">
            <a:spLocks noChangeArrowheads="1"/>
          </p:cNvSpPr>
          <p:nvPr/>
        </p:nvSpPr>
        <p:spPr bwMode="auto">
          <a:xfrm>
            <a:off x="6324600" y="315436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60441" name="Oval 22"/>
          <p:cNvSpPr>
            <a:spLocks noChangeArrowheads="1"/>
          </p:cNvSpPr>
          <p:nvPr/>
        </p:nvSpPr>
        <p:spPr bwMode="auto">
          <a:xfrm>
            <a:off x="7772400" y="2544763"/>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4</a:t>
            </a:r>
            <a:endParaRPr lang="en-US" altLang="en-US" sz="2500">
              <a:latin typeface="Times" panose="02020603050405020304" pitchFamily="18" charset="0"/>
              <a:cs typeface="Arial" panose="020B0604020202020204" pitchFamily="34" charset="0"/>
            </a:endParaRPr>
          </a:p>
        </p:txBody>
      </p:sp>
      <p:sp>
        <p:nvSpPr>
          <p:cNvPr id="60442" name="Line 23"/>
          <p:cNvSpPr>
            <a:spLocks noChangeShapeType="1"/>
          </p:cNvSpPr>
          <p:nvPr/>
        </p:nvSpPr>
        <p:spPr bwMode="auto">
          <a:xfrm>
            <a:off x="8382000" y="2773363"/>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43" name="Line 24"/>
          <p:cNvSpPr>
            <a:spLocks noChangeShapeType="1"/>
          </p:cNvSpPr>
          <p:nvPr/>
        </p:nvSpPr>
        <p:spPr bwMode="auto">
          <a:xfrm>
            <a:off x="1219200" y="4068763"/>
            <a:ext cx="8077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44" name="Text Box 26"/>
          <p:cNvSpPr txBox="1">
            <a:spLocks noChangeArrowheads="1"/>
          </p:cNvSpPr>
          <p:nvPr/>
        </p:nvSpPr>
        <p:spPr bwMode="auto">
          <a:xfrm>
            <a:off x="1371600" y="4678363"/>
            <a:ext cx="2667000" cy="1181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713" tIns="91440" rIns="95713" bIns="91440">
            <a:spAutoFit/>
          </a:bodyP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while X &lt; 10 {</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Statement1;</a:t>
            </a:r>
            <a:br>
              <a:rPr lang="en-US" altLang="en-US" sz="1800" b="1">
                <a:latin typeface="Courier New" panose="02070309020205020404" pitchFamily="49" charset="0"/>
                <a:cs typeface="Arial" panose="020B0604020202020204" pitchFamily="34" charset="0"/>
              </a:rPr>
            </a:br>
            <a:r>
              <a:rPr lang="en-US" altLang="en-US" sz="1800" b="1">
                <a:latin typeface="Courier New" panose="02070309020205020404" pitchFamily="49" charset="0"/>
                <a:cs typeface="Arial" panose="020B0604020202020204" pitchFamily="34" charset="0"/>
              </a:rPr>
              <a:t>     X++; }</a:t>
            </a:r>
          </a:p>
        </p:txBody>
      </p:sp>
      <p:sp>
        <p:nvSpPr>
          <p:cNvPr id="60445" name="AutoShape 27"/>
          <p:cNvSpPr>
            <a:spLocks/>
          </p:cNvSpPr>
          <p:nvPr/>
        </p:nvSpPr>
        <p:spPr bwMode="auto">
          <a:xfrm>
            <a:off x="4038600" y="4830763"/>
            <a:ext cx="228600" cy="22860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60446" name="Text Box 28"/>
          <p:cNvSpPr txBox="1">
            <a:spLocks noChangeArrowheads="1"/>
          </p:cNvSpPr>
          <p:nvPr/>
        </p:nvSpPr>
        <p:spPr bwMode="auto">
          <a:xfrm>
            <a:off x="4252913" y="475138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1</a:t>
            </a:r>
          </a:p>
        </p:txBody>
      </p:sp>
      <p:sp>
        <p:nvSpPr>
          <p:cNvPr id="60447" name="AutoShape 29"/>
          <p:cNvSpPr>
            <a:spLocks/>
          </p:cNvSpPr>
          <p:nvPr/>
        </p:nvSpPr>
        <p:spPr bwMode="auto">
          <a:xfrm>
            <a:off x="4038600" y="5135563"/>
            <a:ext cx="228600" cy="304800"/>
          </a:xfrm>
          <a:prstGeom prst="righ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60448" name="Text Box 30"/>
          <p:cNvSpPr txBox="1">
            <a:spLocks noChangeArrowheads="1"/>
          </p:cNvSpPr>
          <p:nvPr/>
        </p:nvSpPr>
        <p:spPr bwMode="auto">
          <a:xfrm>
            <a:off x="4267200" y="5087938"/>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2</a:t>
            </a:r>
          </a:p>
        </p:txBody>
      </p:sp>
      <p:sp>
        <p:nvSpPr>
          <p:cNvPr id="60449" name="AutoShape 31"/>
          <p:cNvSpPr>
            <a:spLocks/>
          </p:cNvSpPr>
          <p:nvPr/>
        </p:nvSpPr>
        <p:spPr bwMode="auto">
          <a:xfrm>
            <a:off x="4038600" y="5440363"/>
            <a:ext cx="228600" cy="304800"/>
          </a:xfrm>
          <a:prstGeom prst="righ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60450" name="Text Box 32"/>
          <p:cNvSpPr txBox="1">
            <a:spLocks noChangeArrowheads="1"/>
          </p:cNvSpPr>
          <p:nvPr/>
        </p:nvSpPr>
        <p:spPr bwMode="auto">
          <a:xfrm>
            <a:off x="4267200" y="5440363"/>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3</a:t>
            </a:r>
          </a:p>
        </p:txBody>
      </p:sp>
      <p:sp>
        <p:nvSpPr>
          <p:cNvPr id="60451" name="Rectangle 33"/>
          <p:cNvSpPr>
            <a:spLocks noChangeArrowheads="1"/>
          </p:cNvSpPr>
          <p:nvPr/>
        </p:nvSpPr>
        <p:spPr bwMode="auto">
          <a:xfrm>
            <a:off x="5181600" y="4373563"/>
            <a:ext cx="3810000" cy="1825625"/>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60452" name="Line 34"/>
          <p:cNvSpPr>
            <a:spLocks noChangeShapeType="1"/>
          </p:cNvSpPr>
          <p:nvPr/>
        </p:nvSpPr>
        <p:spPr bwMode="auto">
          <a:xfrm>
            <a:off x="5410200" y="4754563"/>
            <a:ext cx="1524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53" name="Text Box 35"/>
          <p:cNvSpPr txBox="1">
            <a:spLocks noChangeArrowheads="1"/>
          </p:cNvSpPr>
          <p:nvPr/>
        </p:nvSpPr>
        <p:spPr bwMode="auto">
          <a:xfrm>
            <a:off x="5334000" y="5973763"/>
            <a:ext cx="609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60454" name="Oval 36"/>
          <p:cNvSpPr>
            <a:spLocks noChangeArrowheads="1"/>
          </p:cNvSpPr>
          <p:nvPr/>
        </p:nvSpPr>
        <p:spPr bwMode="auto">
          <a:xfrm>
            <a:off x="5410200" y="4983163"/>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60455" name="Oval 37"/>
          <p:cNvSpPr>
            <a:spLocks noChangeArrowheads="1"/>
          </p:cNvSpPr>
          <p:nvPr/>
        </p:nvSpPr>
        <p:spPr bwMode="auto">
          <a:xfrm>
            <a:off x="6477000" y="4983163"/>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2</a:t>
            </a:r>
            <a:endParaRPr lang="en-US" altLang="en-US" sz="2500">
              <a:latin typeface="Times" panose="02020603050405020304" pitchFamily="18" charset="0"/>
              <a:cs typeface="Arial" panose="020B0604020202020204" pitchFamily="34" charset="0"/>
            </a:endParaRPr>
          </a:p>
        </p:txBody>
      </p:sp>
      <p:sp>
        <p:nvSpPr>
          <p:cNvPr id="60456" name="Line 38"/>
          <p:cNvSpPr>
            <a:spLocks noChangeShapeType="1"/>
          </p:cNvSpPr>
          <p:nvPr/>
        </p:nvSpPr>
        <p:spPr bwMode="auto">
          <a:xfrm flipV="1">
            <a:off x="6019800" y="5211763"/>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57" name="Oval 39"/>
          <p:cNvSpPr>
            <a:spLocks noChangeArrowheads="1"/>
          </p:cNvSpPr>
          <p:nvPr/>
        </p:nvSpPr>
        <p:spPr bwMode="auto">
          <a:xfrm>
            <a:off x="7391400" y="4983163"/>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3</a:t>
            </a:r>
            <a:endParaRPr lang="en-US" altLang="en-US" sz="2500">
              <a:latin typeface="Times" panose="02020603050405020304" pitchFamily="18" charset="0"/>
              <a:cs typeface="Arial" panose="020B0604020202020204" pitchFamily="34" charset="0"/>
            </a:endParaRPr>
          </a:p>
        </p:txBody>
      </p:sp>
      <p:sp>
        <p:nvSpPr>
          <p:cNvPr id="60458" name="Text Box 40"/>
          <p:cNvSpPr txBox="1">
            <a:spLocks noChangeArrowheads="1"/>
          </p:cNvSpPr>
          <p:nvPr/>
        </p:nvSpPr>
        <p:spPr bwMode="auto">
          <a:xfrm>
            <a:off x="6019800" y="521176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60459" name="Text Box 41"/>
          <p:cNvSpPr txBox="1">
            <a:spLocks noChangeArrowheads="1"/>
          </p:cNvSpPr>
          <p:nvPr/>
        </p:nvSpPr>
        <p:spPr bwMode="auto">
          <a:xfrm>
            <a:off x="5638800" y="4449763"/>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60460" name="Oval 42"/>
          <p:cNvSpPr>
            <a:spLocks noChangeArrowheads="1"/>
          </p:cNvSpPr>
          <p:nvPr/>
        </p:nvSpPr>
        <p:spPr bwMode="auto">
          <a:xfrm>
            <a:off x="8153400" y="4983163"/>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4</a:t>
            </a:r>
            <a:endParaRPr lang="en-US" altLang="en-US" sz="2500">
              <a:latin typeface="Times" panose="02020603050405020304" pitchFamily="18" charset="0"/>
              <a:cs typeface="Arial" panose="020B0604020202020204" pitchFamily="34" charset="0"/>
            </a:endParaRPr>
          </a:p>
        </p:txBody>
      </p:sp>
      <p:sp>
        <p:nvSpPr>
          <p:cNvPr id="60461" name="Line 43"/>
          <p:cNvSpPr>
            <a:spLocks noChangeShapeType="1"/>
          </p:cNvSpPr>
          <p:nvPr/>
        </p:nvSpPr>
        <p:spPr bwMode="auto">
          <a:xfrm>
            <a:off x="8458200" y="5440363"/>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2" name="Line 44"/>
          <p:cNvSpPr>
            <a:spLocks noChangeShapeType="1"/>
          </p:cNvSpPr>
          <p:nvPr/>
        </p:nvSpPr>
        <p:spPr bwMode="auto">
          <a:xfrm flipV="1">
            <a:off x="7086600" y="5211763"/>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0463" name="Freeform 45"/>
          <p:cNvSpPr>
            <a:spLocks/>
          </p:cNvSpPr>
          <p:nvPr/>
        </p:nvSpPr>
        <p:spPr bwMode="auto">
          <a:xfrm>
            <a:off x="5703888" y="4602163"/>
            <a:ext cx="2982912" cy="381000"/>
          </a:xfrm>
          <a:custGeom>
            <a:avLst/>
            <a:gdLst>
              <a:gd name="T0" fmla="*/ 2147483646 w 1776"/>
              <a:gd name="T1" fmla="*/ 2147483646 h 240"/>
              <a:gd name="T2" fmla="*/ 2147483646 w 1776"/>
              <a:gd name="T3" fmla="*/ 2147483646 h 240"/>
              <a:gd name="T4" fmla="*/ 2147483646 w 1776"/>
              <a:gd name="T5" fmla="*/ 2147483646 h 240"/>
              <a:gd name="T6" fmla="*/ 2147483646 w 1776"/>
              <a:gd name="T7" fmla="*/ 2147483646 h 240"/>
              <a:gd name="T8" fmla="*/ 0 60000 65536"/>
              <a:gd name="T9" fmla="*/ 0 60000 65536"/>
              <a:gd name="T10" fmla="*/ 0 60000 65536"/>
              <a:gd name="T11" fmla="*/ 0 60000 65536"/>
              <a:gd name="T12" fmla="*/ 0 w 1776"/>
              <a:gd name="T13" fmla="*/ 0 h 240"/>
              <a:gd name="T14" fmla="*/ 1776 w 1776"/>
              <a:gd name="T15" fmla="*/ 240 h 240"/>
            </a:gdLst>
            <a:ahLst/>
            <a:cxnLst>
              <a:cxn ang="T8">
                <a:pos x="T0" y="T1"/>
              </a:cxn>
              <a:cxn ang="T9">
                <a:pos x="T2" y="T3"/>
              </a:cxn>
              <a:cxn ang="T10">
                <a:pos x="T4" y="T5"/>
              </a:cxn>
              <a:cxn ang="T11">
                <a:pos x="T6" y="T7"/>
              </a:cxn>
            </a:cxnLst>
            <a:rect l="T12" t="T13" r="T14" b="T15"/>
            <a:pathLst>
              <a:path w="1776" h="240">
                <a:moveTo>
                  <a:pt x="55" y="240"/>
                </a:moveTo>
                <a:cubicBezTo>
                  <a:pt x="27" y="160"/>
                  <a:pt x="0" y="83"/>
                  <a:pt x="247" y="48"/>
                </a:cubicBezTo>
                <a:cubicBezTo>
                  <a:pt x="494" y="13"/>
                  <a:pt x="1304" y="0"/>
                  <a:pt x="1540" y="30"/>
                </a:cubicBezTo>
                <a:cubicBezTo>
                  <a:pt x="1776" y="60"/>
                  <a:pt x="1640" y="187"/>
                  <a:pt x="1666" y="228"/>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0464" name="Freeform 46"/>
          <p:cNvSpPr>
            <a:spLocks/>
          </p:cNvSpPr>
          <p:nvPr/>
        </p:nvSpPr>
        <p:spPr bwMode="auto">
          <a:xfrm>
            <a:off x="5394325" y="5440363"/>
            <a:ext cx="2609850" cy="458787"/>
          </a:xfrm>
          <a:custGeom>
            <a:avLst/>
            <a:gdLst>
              <a:gd name="T0" fmla="*/ 2147483646 w 1644"/>
              <a:gd name="T1" fmla="*/ 0 h 289"/>
              <a:gd name="T2" fmla="*/ 2147483646 w 1644"/>
              <a:gd name="T3" fmla="*/ 2147483646 h 289"/>
              <a:gd name="T4" fmla="*/ 2147483646 w 1644"/>
              <a:gd name="T5" fmla="*/ 2147483646 h 289"/>
              <a:gd name="T6" fmla="*/ 2147483646 w 1644"/>
              <a:gd name="T7" fmla="*/ 0 h 289"/>
              <a:gd name="T8" fmla="*/ 0 60000 65536"/>
              <a:gd name="T9" fmla="*/ 0 60000 65536"/>
              <a:gd name="T10" fmla="*/ 0 60000 65536"/>
              <a:gd name="T11" fmla="*/ 0 60000 65536"/>
              <a:gd name="T12" fmla="*/ 0 w 1644"/>
              <a:gd name="T13" fmla="*/ 0 h 289"/>
              <a:gd name="T14" fmla="*/ 1644 w 1644"/>
              <a:gd name="T15" fmla="*/ 289 h 289"/>
            </a:gdLst>
            <a:ahLst/>
            <a:cxnLst>
              <a:cxn ang="T8">
                <a:pos x="T0" y="T1"/>
              </a:cxn>
              <a:cxn ang="T9">
                <a:pos x="T2" y="T3"/>
              </a:cxn>
              <a:cxn ang="T10">
                <a:pos x="T4" y="T5"/>
              </a:cxn>
              <a:cxn ang="T11">
                <a:pos x="T6" y="T7"/>
              </a:cxn>
            </a:cxnLst>
            <a:rect l="T12" t="T13" r="T14" b="T15"/>
            <a:pathLst>
              <a:path w="1644" h="289">
                <a:moveTo>
                  <a:pt x="1450" y="0"/>
                </a:moveTo>
                <a:cubicBezTo>
                  <a:pt x="1448" y="41"/>
                  <a:pt x="1644" y="209"/>
                  <a:pt x="1438" y="249"/>
                </a:cubicBezTo>
                <a:cubicBezTo>
                  <a:pt x="1232" y="289"/>
                  <a:pt x="428" y="281"/>
                  <a:pt x="214" y="240"/>
                </a:cubicBezTo>
                <a:cubicBezTo>
                  <a:pt x="0" y="199"/>
                  <a:pt x="166" y="50"/>
                  <a:pt x="154" y="0"/>
                </a:cubicBezTo>
              </a:path>
            </a:pathLst>
          </a:custGeom>
          <a:noFill/>
          <a:ln w="127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342449909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2559050" y="1027113"/>
            <a:ext cx="454501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Notation Guide for CFG </a:t>
            </a:r>
            <a:endParaRPr lang="en-US" altLang="en-US" sz="3200">
              <a:solidFill>
                <a:srgbClr val="00B050"/>
              </a:solidFill>
            </a:endParaRPr>
          </a:p>
        </p:txBody>
      </p:sp>
      <p:pic>
        <p:nvPicPr>
          <p:cNvPr id="6246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290168E3-AD2B-4086-A937-2CD1BFD3A843}" type="slidenum">
              <a:rPr lang="en-US"/>
              <a:pPr algn="ctr">
                <a:defRPr/>
              </a:pPr>
              <a:t>32</a:t>
            </a:fld>
            <a:endParaRPr lang="en-US"/>
          </a:p>
        </p:txBody>
      </p:sp>
      <p:sp>
        <p:nvSpPr>
          <p:cNvPr id="62470" name="Content Placeholder 1"/>
          <p:cNvSpPr>
            <a:spLocks noGrp="1"/>
          </p:cNvSpPr>
          <p:nvPr>
            <p:ph idx="1"/>
          </p:nvPr>
        </p:nvSpPr>
        <p:spPr/>
        <p:txBody>
          <a:bodyPr/>
          <a:lstStyle/>
          <a:p>
            <a:pPr algn="just" eaLnBrk="1" hangingPunct="1"/>
            <a:r>
              <a:rPr lang="en-US" altLang="en-US" sz="2000"/>
              <a:t>A CFG should have:</a:t>
            </a:r>
          </a:p>
          <a:p>
            <a:pPr lvl="1" algn="just" eaLnBrk="1" hangingPunct="1"/>
            <a:r>
              <a:rPr lang="en-US" altLang="en-US" sz="2000"/>
              <a:t>1 entry arc (known as a directed edge, too).</a:t>
            </a:r>
          </a:p>
          <a:p>
            <a:pPr lvl="1" algn="just" eaLnBrk="1" hangingPunct="1"/>
            <a:r>
              <a:rPr lang="en-US" altLang="en-US" sz="2000"/>
              <a:t>1 exit arc.</a:t>
            </a:r>
          </a:p>
          <a:p>
            <a:pPr algn="just" eaLnBrk="1" hangingPunct="1"/>
            <a:r>
              <a:rPr lang="en-US" altLang="en-US" sz="2000"/>
              <a:t>All nodes should have:</a:t>
            </a:r>
          </a:p>
          <a:p>
            <a:pPr lvl="1" algn="just" eaLnBrk="1" hangingPunct="1"/>
            <a:r>
              <a:rPr lang="en-US" altLang="en-US" sz="2000"/>
              <a:t>At least 1 entry arc.</a:t>
            </a:r>
          </a:p>
          <a:p>
            <a:pPr lvl="1" algn="just" eaLnBrk="1" hangingPunct="1"/>
            <a:r>
              <a:rPr lang="en-US" altLang="en-US" sz="2000"/>
              <a:t>At least 1 exit arc.</a:t>
            </a:r>
          </a:p>
          <a:p>
            <a:pPr algn="just" eaLnBrk="1" hangingPunct="1"/>
            <a:r>
              <a:rPr lang="en-US" altLang="en-US" sz="2000" b="1"/>
              <a:t>A Logical Node </a:t>
            </a:r>
            <a:r>
              <a:rPr lang="en-US" altLang="en-US" sz="2000"/>
              <a:t>that does not represent any actual statements,</a:t>
            </a:r>
            <a:r>
              <a:rPr lang="en-US" altLang="en-US" sz="2000" b="1"/>
              <a:t> </a:t>
            </a:r>
            <a:r>
              <a:rPr lang="en-US" altLang="en-US" sz="2000"/>
              <a:t>can be added as a joining point for several incoming edges.</a:t>
            </a:r>
          </a:p>
          <a:p>
            <a:pPr lvl="1" algn="just" eaLnBrk="1" hangingPunct="1"/>
            <a:r>
              <a:rPr lang="en-US" altLang="en-US" sz="2000"/>
              <a:t>Represents a logical closure.</a:t>
            </a:r>
          </a:p>
          <a:p>
            <a:pPr lvl="1" algn="just" eaLnBrk="1" hangingPunct="1"/>
            <a:r>
              <a:rPr lang="en-US" altLang="en-US" sz="2000"/>
              <a:t>Example:</a:t>
            </a:r>
          </a:p>
          <a:p>
            <a:pPr lvl="2" algn="just" eaLnBrk="1" hangingPunct="1"/>
            <a:r>
              <a:rPr lang="en-US" altLang="en-US" sz="2000"/>
              <a:t>Node 4 in the </a:t>
            </a:r>
            <a:r>
              <a:rPr lang="en-US" altLang="en-US" sz="2000">
                <a:latin typeface="Courier New" panose="02070309020205020404" pitchFamily="49" charset="0"/>
              </a:rPr>
              <a:t>if-then-else</a:t>
            </a:r>
            <a:r>
              <a:rPr lang="en-US" altLang="en-US" sz="2000" i="1"/>
              <a:t> </a:t>
            </a:r>
            <a:r>
              <a:rPr lang="en-US" altLang="en-US" sz="2000"/>
              <a:t>example from previous slide.</a:t>
            </a:r>
          </a:p>
        </p:txBody>
      </p:sp>
    </p:spTree>
    <p:extLst>
      <p:ext uri="{BB962C8B-B14F-4D97-AF65-F5344CB8AC3E}">
        <p14:creationId xmlns:p14="http://schemas.microsoft.com/office/powerpoint/2010/main" val="362162998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16150" y="1027113"/>
            <a:ext cx="523081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Example: Minimum Element</a:t>
            </a:r>
            <a:endParaRPr lang="en-US" altLang="en-US" sz="3200">
              <a:solidFill>
                <a:srgbClr val="00B050"/>
              </a:solidFill>
            </a:endParaRPr>
          </a:p>
        </p:txBody>
      </p:sp>
      <p:pic>
        <p:nvPicPr>
          <p:cNvPr id="6451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F6F2B4BB-D82A-45E4-B2A0-D5A4AF6878AA}" type="slidenum">
              <a:rPr lang="en-US"/>
              <a:pPr algn="ctr">
                <a:defRPr/>
              </a:pPr>
              <a:t>33</a:t>
            </a:fld>
            <a:endParaRPr lang="en-US"/>
          </a:p>
        </p:txBody>
      </p:sp>
      <p:sp>
        <p:nvSpPr>
          <p:cNvPr id="83" name="Text Box 3"/>
          <p:cNvSpPr txBox="1">
            <a:spLocks noChangeArrowheads="1"/>
          </p:cNvSpPr>
          <p:nvPr/>
        </p:nvSpPr>
        <p:spPr bwMode="auto">
          <a:xfrm>
            <a:off x="914400" y="2365375"/>
            <a:ext cx="3352800" cy="3165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713" tIns="91440" rIns="95713" bIns="91440">
            <a:spAutoFit/>
          </a:bodyP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min = A[0];</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I = 1;</a:t>
            </a:r>
          </a:p>
          <a:p>
            <a:pPr>
              <a:lnSpc>
                <a:spcPct val="120000"/>
              </a:lnSpc>
              <a:spcBef>
                <a:spcPct val="0"/>
              </a:spcBef>
              <a:buFontTx/>
              <a:buNone/>
            </a:pPr>
            <a:endParaRPr lang="en-US" altLang="en-US" sz="1800" b="1">
              <a:latin typeface="Courier New" panose="02070309020205020404" pitchFamily="49" charset="0"/>
              <a:cs typeface="Arial" panose="020B0604020202020204" pitchFamily="34" charset="0"/>
            </a:endParaRP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while (I &lt; N) {</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if (A[I] &lt; min)</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min = A[I];</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I = I + 1;</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print min</a:t>
            </a:r>
          </a:p>
        </p:txBody>
      </p:sp>
      <p:sp>
        <p:nvSpPr>
          <p:cNvPr id="84" name="AutoShape 4"/>
          <p:cNvSpPr>
            <a:spLocks/>
          </p:cNvSpPr>
          <p:nvPr/>
        </p:nvSpPr>
        <p:spPr bwMode="auto">
          <a:xfrm>
            <a:off x="4267200" y="2517775"/>
            <a:ext cx="228600" cy="609600"/>
          </a:xfrm>
          <a:prstGeom prst="rightBrace">
            <a:avLst>
              <a:gd name="adj1" fmla="val 22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85" name="Text Box 5"/>
          <p:cNvSpPr txBox="1">
            <a:spLocks noChangeArrowheads="1"/>
          </p:cNvSpPr>
          <p:nvPr/>
        </p:nvSpPr>
        <p:spPr bwMode="auto">
          <a:xfrm>
            <a:off x="4495800" y="25939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1</a:t>
            </a:r>
          </a:p>
        </p:txBody>
      </p:sp>
      <p:sp>
        <p:nvSpPr>
          <p:cNvPr id="86" name="AutoShape 6"/>
          <p:cNvSpPr>
            <a:spLocks/>
          </p:cNvSpPr>
          <p:nvPr/>
        </p:nvSpPr>
        <p:spPr bwMode="auto">
          <a:xfrm>
            <a:off x="4267200" y="3432175"/>
            <a:ext cx="228600" cy="304800"/>
          </a:xfrm>
          <a:prstGeom prst="righ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87" name="Text Box 7"/>
          <p:cNvSpPr txBox="1">
            <a:spLocks noChangeArrowheads="1"/>
          </p:cNvSpPr>
          <p:nvPr/>
        </p:nvSpPr>
        <p:spPr bwMode="auto">
          <a:xfrm>
            <a:off x="4495800" y="33559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2</a:t>
            </a:r>
          </a:p>
        </p:txBody>
      </p:sp>
      <p:sp>
        <p:nvSpPr>
          <p:cNvPr id="88" name="AutoShape 8"/>
          <p:cNvSpPr>
            <a:spLocks/>
          </p:cNvSpPr>
          <p:nvPr/>
        </p:nvSpPr>
        <p:spPr bwMode="auto">
          <a:xfrm>
            <a:off x="4267200" y="3813175"/>
            <a:ext cx="228600" cy="304800"/>
          </a:xfrm>
          <a:prstGeom prst="rightBrace">
            <a:avLst>
              <a:gd name="adj1" fmla="val 1111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89" name="Text Box 9"/>
          <p:cNvSpPr txBox="1">
            <a:spLocks noChangeArrowheads="1"/>
          </p:cNvSpPr>
          <p:nvPr/>
        </p:nvSpPr>
        <p:spPr bwMode="auto">
          <a:xfrm>
            <a:off x="4495800" y="38131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3</a:t>
            </a:r>
          </a:p>
        </p:txBody>
      </p:sp>
      <p:sp>
        <p:nvSpPr>
          <p:cNvPr id="90" name="AutoShape 10"/>
          <p:cNvSpPr>
            <a:spLocks/>
          </p:cNvSpPr>
          <p:nvPr/>
        </p:nvSpPr>
        <p:spPr bwMode="auto">
          <a:xfrm>
            <a:off x="4267200" y="4194175"/>
            <a:ext cx="228600" cy="22860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91" name="Text Box 11"/>
          <p:cNvSpPr txBox="1">
            <a:spLocks noChangeArrowheads="1"/>
          </p:cNvSpPr>
          <p:nvPr/>
        </p:nvSpPr>
        <p:spPr bwMode="auto">
          <a:xfrm>
            <a:off x="4495800" y="41179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4</a:t>
            </a:r>
          </a:p>
        </p:txBody>
      </p:sp>
      <p:sp>
        <p:nvSpPr>
          <p:cNvPr id="92" name="AutoShape 12"/>
          <p:cNvSpPr>
            <a:spLocks/>
          </p:cNvSpPr>
          <p:nvPr/>
        </p:nvSpPr>
        <p:spPr bwMode="auto">
          <a:xfrm>
            <a:off x="4267200" y="4498975"/>
            <a:ext cx="228600" cy="22860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93" name="Text Box 13"/>
          <p:cNvSpPr txBox="1">
            <a:spLocks noChangeArrowheads="1"/>
          </p:cNvSpPr>
          <p:nvPr/>
        </p:nvSpPr>
        <p:spPr bwMode="auto">
          <a:xfrm>
            <a:off x="4495800" y="44227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5</a:t>
            </a:r>
          </a:p>
        </p:txBody>
      </p:sp>
      <p:sp>
        <p:nvSpPr>
          <p:cNvPr id="94" name="AutoShape 14"/>
          <p:cNvSpPr>
            <a:spLocks/>
          </p:cNvSpPr>
          <p:nvPr/>
        </p:nvSpPr>
        <p:spPr bwMode="auto">
          <a:xfrm>
            <a:off x="4267200" y="5108575"/>
            <a:ext cx="228600" cy="228600"/>
          </a:xfrm>
          <a:prstGeom prst="rightBrace">
            <a:avLst>
              <a:gd name="adj1" fmla="val 8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95" name="Text Box 15"/>
          <p:cNvSpPr txBox="1">
            <a:spLocks noChangeArrowheads="1"/>
          </p:cNvSpPr>
          <p:nvPr/>
        </p:nvSpPr>
        <p:spPr bwMode="auto">
          <a:xfrm>
            <a:off x="4495800" y="5032375"/>
            <a:ext cx="381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latin typeface="Arial" panose="020B0604020202020204" pitchFamily="34" charset="0"/>
              </a:rPr>
              <a:t>6</a:t>
            </a:r>
          </a:p>
        </p:txBody>
      </p:sp>
      <p:sp>
        <p:nvSpPr>
          <p:cNvPr id="28691" name="Rectangle 4"/>
          <p:cNvSpPr>
            <a:spLocks noChangeArrowheads="1"/>
          </p:cNvSpPr>
          <p:nvPr/>
        </p:nvSpPr>
        <p:spPr bwMode="auto">
          <a:xfrm>
            <a:off x="5105400" y="1905000"/>
            <a:ext cx="3810000" cy="4416425"/>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28692" name="Line 5"/>
          <p:cNvSpPr>
            <a:spLocks noChangeShapeType="1"/>
          </p:cNvSpPr>
          <p:nvPr/>
        </p:nvSpPr>
        <p:spPr bwMode="auto">
          <a:xfrm>
            <a:off x="6705600" y="1981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3" name="Text Box 6"/>
          <p:cNvSpPr txBox="1">
            <a:spLocks noChangeArrowheads="1"/>
          </p:cNvSpPr>
          <p:nvPr/>
        </p:nvSpPr>
        <p:spPr bwMode="auto">
          <a:xfrm>
            <a:off x="6858000" y="60198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28694" name="Oval 7"/>
          <p:cNvSpPr>
            <a:spLocks noChangeArrowheads="1"/>
          </p:cNvSpPr>
          <p:nvPr/>
        </p:nvSpPr>
        <p:spPr bwMode="auto">
          <a:xfrm>
            <a:off x="6400800" y="23622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28695" name="Oval 8"/>
          <p:cNvSpPr>
            <a:spLocks noChangeArrowheads="1"/>
          </p:cNvSpPr>
          <p:nvPr/>
        </p:nvSpPr>
        <p:spPr bwMode="auto">
          <a:xfrm>
            <a:off x="6400800" y="31242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2</a:t>
            </a:r>
            <a:endParaRPr lang="en-US" altLang="en-US" sz="2500">
              <a:latin typeface="Times" panose="02020603050405020304" pitchFamily="18" charset="0"/>
              <a:cs typeface="Arial" panose="020B0604020202020204" pitchFamily="34" charset="0"/>
            </a:endParaRPr>
          </a:p>
        </p:txBody>
      </p:sp>
      <p:sp>
        <p:nvSpPr>
          <p:cNvPr id="28696" name="Line 9"/>
          <p:cNvSpPr>
            <a:spLocks noChangeShapeType="1"/>
          </p:cNvSpPr>
          <p:nvPr/>
        </p:nvSpPr>
        <p:spPr bwMode="auto">
          <a:xfrm>
            <a:off x="6705600" y="2819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7" name="Oval 10"/>
          <p:cNvSpPr>
            <a:spLocks noChangeArrowheads="1"/>
          </p:cNvSpPr>
          <p:nvPr/>
        </p:nvSpPr>
        <p:spPr bwMode="auto">
          <a:xfrm>
            <a:off x="7162800" y="38100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3</a:t>
            </a:r>
            <a:endParaRPr lang="en-US" altLang="en-US" sz="2500">
              <a:latin typeface="Times" panose="02020603050405020304" pitchFamily="18" charset="0"/>
              <a:cs typeface="Arial" panose="020B0604020202020204" pitchFamily="34" charset="0"/>
            </a:endParaRPr>
          </a:p>
        </p:txBody>
      </p:sp>
      <p:sp>
        <p:nvSpPr>
          <p:cNvPr id="28698" name="Text Box 11"/>
          <p:cNvSpPr txBox="1">
            <a:spLocks noChangeArrowheads="1"/>
          </p:cNvSpPr>
          <p:nvPr/>
        </p:nvSpPr>
        <p:spPr bwMode="auto">
          <a:xfrm>
            <a:off x="7162800" y="3505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28699" name="Text Box 12"/>
          <p:cNvSpPr txBox="1">
            <a:spLocks noChangeArrowheads="1"/>
          </p:cNvSpPr>
          <p:nvPr/>
        </p:nvSpPr>
        <p:spPr bwMode="auto">
          <a:xfrm>
            <a:off x="6019800" y="3505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28700" name="Oval 13"/>
          <p:cNvSpPr>
            <a:spLocks noChangeArrowheads="1"/>
          </p:cNvSpPr>
          <p:nvPr/>
        </p:nvSpPr>
        <p:spPr bwMode="auto">
          <a:xfrm>
            <a:off x="7772400" y="44958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4</a:t>
            </a:r>
            <a:endParaRPr lang="en-US" altLang="en-US" sz="2500">
              <a:latin typeface="Times" panose="02020603050405020304" pitchFamily="18" charset="0"/>
              <a:cs typeface="Arial" panose="020B0604020202020204" pitchFamily="34" charset="0"/>
            </a:endParaRPr>
          </a:p>
        </p:txBody>
      </p:sp>
      <p:sp>
        <p:nvSpPr>
          <p:cNvPr id="28701" name="Line 14"/>
          <p:cNvSpPr>
            <a:spLocks noChangeShapeType="1"/>
          </p:cNvSpPr>
          <p:nvPr/>
        </p:nvSpPr>
        <p:spPr bwMode="auto">
          <a:xfrm>
            <a:off x="7010400" y="3429000"/>
            <a:ext cx="338138" cy="395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2" name="Line 15"/>
          <p:cNvSpPr>
            <a:spLocks noChangeShapeType="1"/>
          </p:cNvSpPr>
          <p:nvPr/>
        </p:nvSpPr>
        <p:spPr bwMode="auto">
          <a:xfrm flipH="1">
            <a:off x="7010400" y="4267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3" name="Oval 16"/>
          <p:cNvSpPr>
            <a:spLocks noChangeArrowheads="1"/>
          </p:cNvSpPr>
          <p:nvPr/>
        </p:nvSpPr>
        <p:spPr bwMode="auto">
          <a:xfrm>
            <a:off x="6705600" y="44958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5</a:t>
            </a:r>
            <a:endParaRPr lang="en-US" altLang="en-US" sz="2500">
              <a:latin typeface="Times" panose="02020603050405020304" pitchFamily="18" charset="0"/>
              <a:cs typeface="Arial" panose="020B0604020202020204" pitchFamily="34" charset="0"/>
            </a:endParaRPr>
          </a:p>
        </p:txBody>
      </p:sp>
      <p:sp>
        <p:nvSpPr>
          <p:cNvPr id="28704" name="Oval 17"/>
          <p:cNvSpPr>
            <a:spLocks noChangeArrowheads="1"/>
          </p:cNvSpPr>
          <p:nvPr/>
        </p:nvSpPr>
        <p:spPr bwMode="auto">
          <a:xfrm>
            <a:off x="5486400" y="51054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6</a:t>
            </a:r>
            <a:endParaRPr lang="en-US" altLang="en-US" sz="2500">
              <a:latin typeface="Times" panose="02020603050405020304" pitchFamily="18" charset="0"/>
              <a:cs typeface="Arial" panose="020B0604020202020204" pitchFamily="34" charset="0"/>
            </a:endParaRPr>
          </a:p>
        </p:txBody>
      </p:sp>
      <p:sp>
        <p:nvSpPr>
          <p:cNvPr id="28705" name="Text Box 18"/>
          <p:cNvSpPr txBox="1">
            <a:spLocks noChangeArrowheads="1"/>
          </p:cNvSpPr>
          <p:nvPr/>
        </p:nvSpPr>
        <p:spPr bwMode="auto">
          <a:xfrm>
            <a:off x="7696200" y="4191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28706" name="Line 19"/>
          <p:cNvSpPr>
            <a:spLocks noChangeShapeType="1"/>
          </p:cNvSpPr>
          <p:nvPr/>
        </p:nvSpPr>
        <p:spPr bwMode="auto">
          <a:xfrm>
            <a:off x="7620000" y="4267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7" name="Text Box 20"/>
          <p:cNvSpPr txBox="1">
            <a:spLocks noChangeArrowheads="1"/>
          </p:cNvSpPr>
          <p:nvPr/>
        </p:nvSpPr>
        <p:spPr bwMode="auto">
          <a:xfrm>
            <a:off x="6781800" y="4191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28708" name="Line 21"/>
          <p:cNvSpPr>
            <a:spLocks noChangeShapeType="1"/>
          </p:cNvSpPr>
          <p:nvPr/>
        </p:nvSpPr>
        <p:spPr bwMode="auto">
          <a:xfrm flipH="1">
            <a:off x="5791200" y="3505200"/>
            <a:ext cx="6858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9" name="Line 22"/>
          <p:cNvSpPr>
            <a:spLocks noChangeShapeType="1"/>
          </p:cNvSpPr>
          <p:nvPr/>
        </p:nvSpPr>
        <p:spPr bwMode="auto">
          <a:xfrm>
            <a:off x="5791200" y="5562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10" name="Line 23"/>
          <p:cNvSpPr>
            <a:spLocks noChangeShapeType="1"/>
          </p:cNvSpPr>
          <p:nvPr/>
        </p:nvSpPr>
        <p:spPr bwMode="auto">
          <a:xfrm flipH="1" flipV="1">
            <a:off x="7315200" y="4800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11" name="Line 24"/>
          <p:cNvSpPr>
            <a:spLocks noChangeShapeType="1"/>
          </p:cNvSpPr>
          <p:nvPr/>
        </p:nvSpPr>
        <p:spPr bwMode="auto">
          <a:xfrm flipH="1" flipV="1">
            <a:off x="6705600" y="35814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4070763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9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6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69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9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69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6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69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69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69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70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70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70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7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70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70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870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70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70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870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871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87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84" grpId="0" animBg="1"/>
      <p:bldP spid="85" grpId="0"/>
      <p:bldP spid="86" grpId="0" animBg="1"/>
      <p:bldP spid="87" grpId="0"/>
      <p:bldP spid="88" grpId="0" animBg="1"/>
      <p:bldP spid="89" grpId="0"/>
      <p:bldP spid="90" grpId="0" animBg="1"/>
      <p:bldP spid="91" grpId="0"/>
      <p:bldP spid="92" grpId="0" animBg="1"/>
      <p:bldP spid="93" grpId="0"/>
      <p:bldP spid="94" grpId="0" animBg="1"/>
      <p:bldP spid="95" grpId="0"/>
      <p:bldP spid="28691" grpId="0" animBg="1"/>
      <p:bldP spid="28693" grpId="0"/>
      <p:bldP spid="28694" grpId="0" animBg="1"/>
      <p:bldP spid="28695" grpId="0" animBg="1"/>
      <p:bldP spid="28697" grpId="0" animBg="1"/>
      <p:bldP spid="28698" grpId="0"/>
      <p:bldP spid="28699" grpId="0"/>
      <p:bldP spid="28700" grpId="0" animBg="1"/>
      <p:bldP spid="28703" grpId="0" animBg="1"/>
      <p:bldP spid="28704" grpId="0" animBg="1"/>
      <p:bldP spid="28705" grpId="0"/>
      <p:bldP spid="2870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989138" y="1027113"/>
            <a:ext cx="568483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Number of Paths through CFG</a:t>
            </a:r>
            <a:endParaRPr lang="en-US" altLang="en-US" sz="3200">
              <a:solidFill>
                <a:srgbClr val="00B050"/>
              </a:solidFill>
            </a:endParaRPr>
          </a:p>
        </p:txBody>
      </p:sp>
      <p:pic>
        <p:nvPicPr>
          <p:cNvPr id="6656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17B02D6A-D6E2-45D1-9D9F-7D6DA443546B}" type="slidenum">
              <a:rPr lang="en-US"/>
              <a:pPr algn="ctr">
                <a:defRPr/>
              </a:pPr>
              <a:t>34</a:t>
            </a:fld>
            <a:endParaRPr lang="en-US"/>
          </a:p>
        </p:txBody>
      </p:sp>
      <p:sp>
        <p:nvSpPr>
          <p:cNvPr id="66566" name="Content Placeholder 1"/>
          <p:cNvSpPr>
            <a:spLocks noGrp="1"/>
          </p:cNvSpPr>
          <p:nvPr>
            <p:ph idx="1"/>
          </p:nvPr>
        </p:nvSpPr>
        <p:spPr/>
        <p:txBody>
          <a:bodyPr/>
          <a:lstStyle/>
          <a:p>
            <a:pPr eaLnBrk="1" hangingPunct="1"/>
            <a:r>
              <a:rPr lang="en-US" altLang="en-US"/>
              <a:t>Given a program, how do we exercise all statements and branches at least once?</a:t>
            </a:r>
          </a:p>
          <a:p>
            <a:pPr eaLnBrk="1" hangingPunct="1"/>
            <a:r>
              <a:rPr lang="en-US" altLang="en-US"/>
              <a:t>Translating the program into a CFG, an equivalent question is:</a:t>
            </a:r>
          </a:p>
          <a:p>
            <a:pPr lvl="1" eaLnBrk="1" hangingPunct="1"/>
            <a:r>
              <a:rPr lang="en-US" altLang="en-US"/>
              <a:t>Given a CFG, how do we cover all arcs and nodes at least once?</a:t>
            </a:r>
          </a:p>
          <a:p>
            <a:pPr eaLnBrk="1" hangingPunct="1"/>
            <a:r>
              <a:rPr lang="en-US" altLang="en-US"/>
              <a:t>Since a path is a trail of nodes linked by arcs, this is similar to ask:</a:t>
            </a:r>
          </a:p>
          <a:p>
            <a:pPr lvl="1" eaLnBrk="1" hangingPunct="1"/>
            <a:r>
              <a:rPr lang="en-US" altLang="en-US"/>
              <a:t>Given a CFG, what is the set of paths that can cover all arcs and nodes?</a:t>
            </a:r>
          </a:p>
        </p:txBody>
      </p:sp>
    </p:spTree>
    <p:extLst>
      <p:ext uri="{BB962C8B-B14F-4D97-AF65-F5344CB8AC3E}">
        <p14:creationId xmlns:p14="http://schemas.microsoft.com/office/powerpoint/2010/main" val="379108418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1371600" y="1027113"/>
            <a:ext cx="7734300"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Number of Paths through CFG – Example</a:t>
            </a:r>
            <a:endParaRPr lang="en-US" altLang="en-US" sz="3200">
              <a:solidFill>
                <a:srgbClr val="00B050"/>
              </a:solidFill>
            </a:endParaRPr>
          </a:p>
        </p:txBody>
      </p:sp>
      <p:pic>
        <p:nvPicPr>
          <p:cNvPr id="6861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A794B5EB-877C-4B54-AFA8-679F7176E2E4}" type="slidenum">
              <a:rPr lang="en-US"/>
              <a:pPr algn="ctr">
                <a:defRPr/>
              </a:pPr>
              <a:t>35</a:t>
            </a:fld>
            <a:endParaRPr lang="en-US"/>
          </a:p>
        </p:txBody>
      </p:sp>
      <p:sp>
        <p:nvSpPr>
          <p:cNvPr id="68614" name="Rectangle 3"/>
          <p:cNvSpPr>
            <a:spLocks noChangeArrowheads="1"/>
          </p:cNvSpPr>
          <p:nvPr/>
        </p:nvSpPr>
        <p:spPr bwMode="auto">
          <a:xfrm>
            <a:off x="1371600" y="1905000"/>
            <a:ext cx="1755775" cy="1825625"/>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68615" name="Oval 4"/>
          <p:cNvSpPr>
            <a:spLocks noChangeArrowheads="1"/>
          </p:cNvSpPr>
          <p:nvPr/>
        </p:nvSpPr>
        <p:spPr bwMode="auto">
          <a:xfrm>
            <a:off x="1981200" y="25146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68616" name="Line 5"/>
          <p:cNvSpPr>
            <a:spLocks noChangeShapeType="1"/>
          </p:cNvSpPr>
          <p:nvPr/>
        </p:nvSpPr>
        <p:spPr bwMode="auto">
          <a:xfrm>
            <a:off x="2286000" y="2057400"/>
            <a:ext cx="3175"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17" name="Line 6"/>
          <p:cNvSpPr>
            <a:spLocks noChangeShapeType="1"/>
          </p:cNvSpPr>
          <p:nvPr/>
        </p:nvSpPr>
        <p:spPr bwMode="auto">
          <a:xfrm>
            <a:off x="2286000" y="2971800"/>
            <a:ext cx="3175" cy="466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18" name="Text Box 7"/>
          <p:cNvSpPr txBox="1">
            <a:spLocks noChangeArrowheads="1"/>
          </p:cNvSpPr>
          <p:nvPr/>
        </p:nvSpPr>
        <p:spPr bwMode="auto">
          <a:xfrm>
            <a:off x="1371600" y="34290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grpSp>
        <p:nvGrpSpPr>
          <p:cNvPr id="68619" name="Group 8"/>
          <p:cNvGrpSpPr>
            <a:grpSpLocks/>
          </p:cNvGrpSpPr>
          <p:nvPr/>
        </p:nvGrpSpPr>
        <p:grpSpPr bwMode="auto">
          <a:xfrm>
            <a:off x="4876800" y="1905000"/>
            <a:ext cx="3810000" cy="1825625"/>
            <a:chOff x="3072" y="2544"/>
            <a:chExt cx="2400" cy="1150"/>
          </a:xfrm>
        </p:grpSpPr>
        <p:sp>
          <p:nvSpPr>
            <p:cNvPr id="68640" name="Rectangle 9"/>
            <p:cNvSpPr>
              <a:spLocks noChangeArrowheads="1"/>
            </p:cNvSpPr>
            <p:nvPr/>
          </p:nvSpPr>
          <p:spPr bwMode="auto">
            <a:xfrm>
              <a:off x="3072" y="2544"/>
              <a:ext cx="2400" cy="1150"/>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68641" name="Oval 10"/>
            <p:cNvSpPr>
              <a:spLocks noChangeArrowheads="1"/>
            </p:cNvSpPr>
            <p:nvPr/>
          </p:nvSpPr>
          <p:spPr bwMode="auto">
            <a:xfrm>
              <a:off x="3264" y="2832"/>
              <a:ext cx="384" cy="294"/>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68642" name="Line 11"/>
            <p:cNvSpPr>
              <a:spLocks noChangeShapeType="1"/>
            </p:cNvSpPr>
            <p:nvPr/>
          </p:nvSpPr>
          <p:spPr bwMode="auto">
            <a:xfrm>
              <a:off x="3141" y="2661"/>
              <a:ext cx="192"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3" name="Line 12"/>
            <p:cNvSpPr>
              <a:spLocks noChangeShapeType="1"/>
            </p:cNvSpPr>
            <p:nvPr/>
          </p:nvSpPr>
          <p:spPr bwMode="auto">
            <a:xfrm>
              <a:off x="3648" y="2976"/>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4" name="Text Box 13"/>
            <p:cNvSpPr txBox="1">
              <a:spLocks noChangeArrowheads="1"/>
            </p:cNvSpPr>
            <p:nvPr/>
          </p:nvSpPr>
          <p:spPr bwMode="auto">
            <a:xfrm>
              <a:off x="3120" y="3504"/>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68645" name="Oval 14"/>
            <p:cNvSpPr>
              <a:spLocks noChangeArrowheads="1"/>
            </p:cNvSpPr>
            <p:nvPr/>
          </p:nvSpPr>
          <p:spPr bwMode="auto">
            <a:xfrm>
              <a:off x="3984" y="2832"/>
              <a:ext cx="384" cy="294"/>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2</a:t>
              </a:r>
              <a:endParaRPr lang="en-US" altLang="en-US" sz="2500">
                <a:latin typeface="Times" panose="02020603050405020304" pitchFamily="18" charset="0"/>
                <a:cs typeface="Arial" panose="020B0604020202020204" pitchFamily="34" charset="0"/>
              </a:endParaRPr>
            </a:p>
          </p:txBody>
        </p:sp>
        <p:sp>
          <p:nvSpPr>
            <p:cNvPr id="68646" name="Oval 15"/>
            <p:cNvSpPr>
              <a:spLocks noChangeArrowheads="1"/>
            </p:cNvSpPr>
            <p:nvPr/>
          </p:nvSpPr>
          <p:spPr bwMode="auto">
            <a:xfrm>
              <a:off x="4704" y="2640"/>
              <a:ext cx="384" cy="294"/>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3</a:t>
              </a:r>
              <a:endParaRPr lang="en-US" altLang="en-US" sz="2500">
                <a:latin typeface="Times" panose="02020603050405020304" pitchFamily="18" charset="0"/>
                <a:cs typeface="Arial" panose="020B0604020202020204" pitchFamily="34" charset="0"/>
              </a:endParaRPr>
            </a:p>
          </p:txBody>
        </p:sp>
        <p:sp>
          <p:nvSpPr>
            <p:cNvPr id="68647" name="Line 16"/>
            <p:cNvSpPr>
              <a:spLocks noChangeShapeType="1"/>
            </p:cNvSpPr>
            <p:nvPr/>
          </p:nvSpPr>
          <p:spPr bwMode="auto">
            <a:xfrm flipV="1">
              <a:off x="4320" y="2784"/>
              <a:ext cx="384"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48" name="Oval 17"/>
            <p:cNvSpPr>
              <a:spLocks noChangeArrowheads="1"/>
            </p:cNvSpPr>
            <p:nvPr/>
          </p:nvSpPr>
          <p:spPr bwMode="auto">
            <a:xfrm>
              <a:off x="4704" y="3264"/>
              <a:ext cx="384" cy="294"/>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4</a:t>
              </a:r>
              <a:endParaRPr lang="en-US" altLang="en-US" sz="2500">
                <a:latin typeface="Times" panose="02020603050405020304" pitchFamily="18" charset="0"/>
                <a:cs typeface="Arial" panose="020B0604020202020204" pitchFamily="34" charset="0"/>
              </a:endParaRPr>
            </a:p>
          </p:txBody>
        </p:sp>
        <p:sp>
          <p:nvSpPr>
            <p:cNvPr id="68649" name="Line 18"/>
            <p:cNvSpPr>
              <a:spLocks noChangeShapeType="1"/>
            </p:cNvSpPr>
            <p:nvPr/>
          </p:nvSpPr>
          <p:spPr bwMode="auto">
            <a:xfrm>
              <a:off x="4320" y="3120"/>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50" name="Line 19"/>
            <p:cNvSpPr>
              <a:spLocks noChangeShapeType="1"/>
            </p:cNvSpPr>
            <p:nvPr/>
          </p:nvSpPr>
          <p:spPr bwMode="auto">
            <a:xfrm>
              <a:off x="4896" y="292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51" name="Line 20"/>
            <p:cNvSpPr>
              <a:spLocks noChangeShapeType="1"/>
            </p:cNvSpPr>
            <p:nvPr/>
          </p:nvSpPr>
          <p:spPr bwMode="auto">
            <a:xfrm>
              <a:off x="5088" y="340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52" name="Text Box 21"/>
            <p:cNvSpPr txBox="1">
              <a:spLocks noChangeArrowheads="1"/>
            </p:cNvSpPr>
            <p:nvPr/>
          </p:nvSpPr>
          <p:spPr bwMode="auto">
            <a:xfrm>
              <a:off x="4416" y="264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68653" name="Text Box 22"/>
            <p:cNvSpPr txBox="1">
              <a:spLocks noChangeArrowheads="1"/>
            </p:cNvSpPr>
            <p:nvPr/>
          </p:nvSpPr>
          <p:spPr bwMode="auto">
            <a:xfrm>
              <a:off x="4368" y="32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grpSp>
      <p:sp>
        <p:nvSpPr>
          <p:cNvPr id="28" name="Rectangle 23"/>
          <p:cNvSpPr txBox="1">
            <a:spLocks noChangeArrowheads="1"/>
          </p:cNvSpPr>
          <p:nvPr/>
        </p:nvSpPr>
        <p:spPr bwMode="auto">
          <a:xfrm>
            <a:off x="1219200" y="3810000"/>
            <a:ext cx="3276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spcBef>
                <a:spcPct val="20000"/>
              </a:spcBef>
              <a:buClr>
                <a:schemeClr val="folHlink"/>
              </a:buClr>
              <a:buSzPct val="75000"/>
              <a:buFont typeface="Wingdings" panose="05000000000000000000" pitchFamily="2" charset="2"/>
              <a:buChar char="n"/>
            </a:pPr>
            <a:r>
              <a:rPr lang="en-US" altLang="en-US" sz="1900">
                <a:latin typeface="Helvetica" panose="020B0604020202020204" pitchFamily="34" charset="0"/>
              </a:rPr>
              <a:t>Only </a:t>
            </a:r>
            <a:r>
              <a:rPr lang="en-US" altLang="en-US" sz="1900" b="1">
                <a:latin typeface="Helvetica" panose="020B0604020202020204" pitchFamily="34" charset="0"/>
              </a:rPr>
              <a:t>one </a:t>
            </a:r>
            <a:r>
              <a:rPr lang="en-US" altLang="en-US" sz="1900">
                <a:latin typeface="Helvetica" panose="020B0604020202020204" pitchFamily="34" charset="0"/>
              </a:rPr>
              <a:t>path is needed: </a:t>
            </a:r>
            <a:r>
              <a:rPr lang="en-US" altLang="en-US" sz="1700" b="1">
                <a:latin typeface="Helvetica" panose="020B0604020202020204" pitchFamily="34" charset="0"/>
              </a:rPr>
              <a:t>[ 1 ]</a:t>
            </a:r>
            <a:endParaRPr lang="en-US" altLang="en-US" sz="1700">
              <a:latin typeface="Helvetica" panose="020B0604020202020204" pitchFamily="34" charset="0"/>
            </a:endParaRPr>
          </a:p>
        </p:txBody>
      </p:sp>
      <p:grpSp>
        <p:nvGrpSpPr>
          <p:cNvPr id="68621" name="Group 24"/>
          <p:cNvGrpSpPr>
            <a:grpSpLocks/>
          </p:cNvGrpSpPr>
          <p:nvPr/>
        </p:nvGrpSpPr>
        <p:grpSpPr bwMode="auto">
          <a:xfrm>
            <a:off x="1295400" y="4648200"/>
            <a:ext cx="3810000" cy="1676400"/>
            <a:chOff x="3120" y="2496"/>
            <a:chExt cx="2400" cy="1150"/>
          </a:xfrm>
        </p:grpSpPr>
        <p:sp>
          <p:nvSpPr>
            <p:cNvPr id="68626" name="Rectangle 25"/>
            <p:cNvSpPr>
              <a:spLocks noChangeArrowheads="1"/>
            </p:cNvSpPr>
            <p:nvPr/>
          </p:nvSpPr>
          <p:spPr bwMode="auto">
            <a:xfrm>
              <a:off x="3120" y="2496"/>
              <a:ext cx="2400" cy="1150"/>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68627" name="Line 26"/>
            <p:cNvSpPr>
              <a:spLocks noChangeShapeType="1"/>
            </p:cNvSpPr>
            <p:nvPr/>
          </p:nvSpPr>
          <p:spPr bwMode="auto">
            <a:xfrm>
              <a:off x="3216" y="2928"/>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28" name="Text Box 27"/>
            <p:cNvSpPr txBox="1">
              <a:spLocks noChangeArrowheads="1"/>
            </p:cNvSpPr>
            <p:nvPr/>
          </p:nvSpPr>
          <p:spPr bwMode="auto">
            <a:xfrm>
              <a:off x="3216" y="3457"/>
              <a:ext cx="384"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68629" name="Oval 28"/>
            <p:cNvSpPr>
              <a:spLocks noChangeArrowheads="1"/>
            </p:cNvSpPr>
            <p:nvPr/>
          </p:nvSpPr>
          <p:spPr bwMode="auto">
            <a:xfrm>
              <a:off x="3456" y="2784"/>
              <a:ext cx="384" cy="294"/>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68630" name="Oval 29"/>
            <p:cNvSpPr>
              <a:spLocks noChangeArrowheads="1"/>
            </p:cNvSpPr>
            <p:nvPr/>
          </p:nvSpPr>
          <p:spPr bwMode="auto">
            <a:xfrm>
              <a:off x="4128" y="2592"/>
              <a:ext cx="384" cy="294"/>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2</a:t>
              </a:r>
              <a:endParaRPr lang="en-US" altLang="en-US" sz="2500">
                <a:latin typeface="Times" panose="02020603050405020304" pitchFamily="18" charset="0"/>
                <a:cs typeface="Arial" panose="020B0604020202020204" pitchFamily="34" charset="0"/>
              </a:endParaRPr>
            </a:p>
          </p:txBody>
        </p:sp>
        <p:sp>
          <p:nvSpPr>
            <p:cNvPr id="68631" name="Line 30"/>
            <p:cNvSpPr>
              <a:spLocks noChangeShapeType="1"/>
            </p:cNvSpPr>
            <p:nvPr/>
          </p:nvSpPr>
          <p:spPr bwMode="auto">
            <a:xfrm flipV="1">
              <a:off x="3792" y="2736"/>
              <a:ext cx="336"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2" name="Oval 31"/>
            <p:cNvSpPr>
              <a:spLocks noChangeArrowheads="1"/>
            </p:cNvSpPr>
            <p:nvPr/>
          </p:nvSpPr>
          <p:spPr bwMode="auto">
            <a:xfrm>
              <a:off x="4176" y="3120"/>
              <a:ext cx="384" cy="294"/>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3</a:t>
              </a:r>
              <a:endParaRPr lang="en-US" altLang="en-US" sz="2500">
                <a:latin typeface="Times" panose="02020603050405020304" pitchFamily="18" charset="0"/>
                <a:cs typeface="Arial" panose="020B0604020202020204" pitchFamily="34" charset="0"/>
              </a:endParaRPr>
            </a:p>
          </p:txBody>
        </p:sp>
        <p:sp>
          <p:nvSpPr>
            <p:cNvPr id="68633" name="Line 32"/>
            <p:cNvSpPr>
              <a:spLocks noChangeShapeType="1"/>
            </p:cNvSpPr>
            <p:nvPr/>
          </p:nvSpPr>
          <p:spPr bwMode="auto">
            <a:xfrm>
              <a:off x="3792" y="3024"/>
              <a:ext cx="38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4" name="Line 33"/>
            <p:cNvSpPr>
              <a:spLocks noChangeShapeType="1"/>
            </p:cNvSpPr>
            <p:nvPr/>
          </p:nvSpPr>
          <p:spPr bwMode="auto">
            <a:xfrm>
              <a:off x="4512" y="2688"/>
              <a:ext cx="288"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5" name="Line 34"/>
            <p:cNvSpPr>
              <a:spLocks noChangeShapeType="1"/>
            </p:cNvSpPr>
            <p:nvPr/>
          </p:nvSpPr>
          <p:spPr bwMode="auto">
            <a:xfrm flipV="1">
              <a:off x="4560" y="3120"/>
              <a:ext cx="288"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8636" name="Text Box 35"/>
            <p:cNvSpPr txBox="1">
              <a:spLocks noChangeArrowheads="1"/>
            </p:cNvSpPr>
            <p:nvPr/>
          </p:nvSpPr>
          <p:spPr bwMode="auto">
            <a:xfrm>
              <a:off x="3888" y="2592"/>
              <a:ext cx="28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68637" name="Text Box 36"/>
            <p:cNvSpPr txBox="1">
              <a:spLocks noChangeArrowheads="1"/>
            </p:cNvSpPr>
            <p:nvPr/>
          </p:nvSpPr>
          <p:spPr bwMode="auto">
            <a:xfrm>
              <a:off x="3840" y="3216"/>
              <a:ext cx="288"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68638" name="Oval 37"/>
            <p:cNvSpPr>
              <a:spLocks noChangeArrowheads="1"/>
            </p:cNvSpPr>
            <p:nvPr/>
          </p:nvSpPr>
          <p:spPr bwMode="auto">
            <a:xfrm>
              <a:off x="4752" y="2832"/>
              <a:ext cx="384" cy="294"/>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4</a:t>
              </a:r>
              <a:endParaRPr lang="en-US" altLang="en-US" sz="2500">
                <a:latin typeface="Times" panose="02020603050405020304" pitchFamily="18" charset="0"/>
                <a:cs typeface="Arial" panose="020B0604020202020204" pitchFamily="34" charset="0"/>
              </a:endParaRPr>
            </a:p>
          </p:txBody>
        </p:sp>
        <p:sp>
          <p:nvSpPr>
            <p:cNvPr id="68639" name="Line 38"/>
            <p:cNvSpPr>
              <a:spLocks noChangeShapeType="1"/>
            </p:cNvSpPr>
            <p:nvPr/>
          </p:nvSpPr>
          <p:spPr bwMode="auto">
            <a:xfrm>
              <a:off x="5136" y="297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5" name="Rectangle 39"/>
          <p:cNvSpPr>
            <a:spLocks noChangeArrowheads="1"/>
          </p:cNvSpPr>
          <p:nvPr/>
        </p:nvSpPr>
        <p:spPr bwMode="auto">
          <a:xfrm>
            <a:off x="5257800" y="3733800"/>
            <a:ext cx="3429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34290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spcBef>
                <a:spcPct val="20000"/>
              </a:spcBef>
              <a:buClr>
                <a:schemeClr val="accent1"/>
              </a:buClr>
              <a:buSzPct val="65000"/>
              <a:buFont typeface="Wingdings" panose="05000000000000000000" pitchFamily="2" charset="2"/>
              <a:buChar char="n"/>
            </a:pPr>
            <a:r>
              <a:rPr lang="en-US" altLang="en-US" sz="1900" b="1">
                <a:latin typeface="Arial" panose="020B0604020202020204" pitchFamily="34" charset="0"/>
              </a:rPr>
              <a:t>Two </a:t>
            </a:r>
            <a:r>
              <a:rPr lang="en-US" altLang="en-US" sz="1900">
                <a:latin typeface="Arial" panose="020B0604020202020204" pitchFamily="34" charset="0"/>
              </a:rPr>
              <a:t>paths are needed:</a:t>
            </a:r>
          </a:p>
          <a:p>
            <a:pPr lvl="1" eaLnBrk="1" hangingPunct="1">
              <a:lnSpc>
                <a:spcPct val="80000"/>
              </a:lnSpc>
              <a:spcBef>
                <a:spcPct val="20000"/>
              </a:spcBef>
              <a:buClr>
                <a:schemeClr val="accent2"/>
              </a:buClr>
              <a:buSzPct val="60000"/>
              <a:buFont typeface="Wingdings" panose="05000000000000000000" pitchFamily="2" charset="2"/>
              <a:buNone/>
            </a:pPr>
            <a:r>
              <a:rPr lang="en-US" altLang="en-US" sz="1700" b="1">
                <a:latin typeface="Arial" panose="020B0604020202020204" pitchFamily="34" charset="0"/>
              </a:rPr>
              <a:t>[ 1 – 2 – 4 ]</a:t>
            </a:r>
          </a:p>
          <a:p>
            <a:pPr lvl="1" eaLnBrk="1" hangingPunct="1">
              <a:lnSpc>
                <a:spcPct val="80000"/>
              </a:lnSpc>
              <a:spcBef>
                <a:spcPct val="20000"/>
              </a:spcBef>
              <a:buClr>
                <a:schemeClr val="accent2"/>
              </a:buClr>
              <a:buSzPct val="60000"/>
              <a:buFont typeface="Wingdings" panose="05000000000000000000" pitchFamily="2" charset="2"/>
              <a:buNone/>
            </a:pPr>
            <a:r>
              <a:rPr lang="en-US" altLang="en-US" sz="1700" b="1">
                <a:latin typeface="Arial" panose="020B0604020202020204" pitchFamily="34" charset="0"/>
              </a:rPr>
              <a:t>[ 1 – 2 – 3 – 4 ]</a:t>
            </a:r>
          </a:p>
        </p:txBody>
      </p:sp>
      <p:sp>
        <p:nvSpPr>
          <p:cNvPr id="46" name="Rectangle 40"/>
          <p:cNvSpPr>
            <a:spLocks noChangeArrowheads="1"/>
          </p:cNvSpPr>
          <p:nvPr/>
        </p:nvSpPr>
        <p:spPr bwMode="auto">
          <a:xfrm>
            <a:off x="5181600" y="5181600"/>
            <a:ext cx="3048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34290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80000"/>
              </a:lnSpc>
              <a:spcBef>
                <a:spcPct val="20000"/>
              </a:spcBef>
              <a:buClr>
                <a:schemeClr val="accent1"/>
              </a:buClr>
              <a:buSzPct val="65000"/>
              <a:buFont typeface="Wingdings" panose="05000000000000000000" pitchFamily="2" charset="2"/>
              <a:buChar char="n"/>
            </a:pPr>
            <a:r>
              <a:rPr lang="en-US" altLang="en-US" sz="1900" b="1">
                <a:latin typeface="Arial" panose="020B0604020202020204" pitchFamily="34" charset="0"/>
              </a:rPr>
              <a:t>Two </a:t>
            </a:r>
            <a:r>
              <a:rPr lang="en-US" altLang="en-US" sz="1900">
                <a:latin typeface="Arial" panose="020B0604020202020204" pitchFamily="34" charset="0"/>
              </a:rPr>
              <a:t>paths are needed:</a:t>
            </a:r>
          </a:p>
          <a:p>
            <a:pPr lvl="1" eaLnBrk="1" hangingPunct="1">
              <a:lnSpc>
                <a:spcPct val="80000"/>
              </a:lnSpc>
              <a:spcBef>
                <a:spcPct val="20000"/>
              </a:spcBef>
              <a:buClr>
                <a:schemeClr val="accent2"/>
              </a:buClr>
              <a:buSzPct val="60000"/>
              <a:buFont typeface="Wingdings" panose="05000000000000000000" pitchFamily="2" charset="2"/>
              <a:buNone/>
            </a:pPr>
            <a:r>
              <a:rPr lang="en-US" altLang="en-US" sz="1700" b="1">
                <a:latin typeface="Arial" panose="020B0604020202020204" pitchFamily="34" charset="0"/>
              </a:rPr>
              <a:t>[ 1 – 2 – 4 ]</a:t>
            </a:r>
          </a:p>
          <a:p>
            <a:pPr lvl="1" eaLnBrk="1" hangingPunct="1">
              <a:lnSpc>
                <a:spcPct val="80000"/>
              </a:lnSpc>
              <a:spcBef>
                <a:spcPct val="20000"/>
              </a:spcBef>
              <a:buClr>
                <a:schemeClr val="accent2"/>
              </a:buClr>
              <a:buSzPct val="60000"/>
              <a:buFont typeface="Wingdings" panose="05000000000000000000" pitchFamily="2" charset="2"/>
              <a:buNone/>
            </a:pPr>
            <a:r>
              <a:rPr lang="en-US" altLang="en-US" sz="1700" b="1">
                <a:latin typeface="Arial" panose="020B0604020202020204" pitchFamily="34" charset="0"/>
              </a:rPr>
              <a:t>[ 1 – 3 – 4 ]</a:t>
            </a:r>
          </a:p>
        </p:txBody>
      </p:sp>
      <p:sp>
        <p:nvSpPr>
          <p:cNvPr id="68624" name="Line 41"/>
          <p:cNvSpPr>
            <a:spLocks noChangeShapeType="1"/>
          </p:cNvSpPr>
          <p:nvPr/>
        </p:nvSpPr>
        <p:spPr bwMode="auto">
          <a:xfrm>
            <a:off x="1066800" y="4572000"/>
            <a:ext cx="8153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8625" name="Line 42"/>
          <p:cNvSpPr>
            <a:spLocks noChangeShapeType="1"/>
          </p:cNvSpPr>
          <p:nvPr/>
        </p:nvSpPr>
        <p:spPr bwMode="auto">
          <a:xfrm>
            <a:off x="4572000" y="1752600"/>
            <a:ext cx="0" cy="2743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05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wipe(down)">
                                      <p:cBhvr>
                                        <p:cTn id="7" dur="500"/>
                                        <p:tgtEl>
                                          <p:spTgt spid="2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5">
                                            <p:txEl>
                                              <p:pRg st="0" end="0"/>
                                            </p:txEl>
                                          </p:spTgt>
                                        </p:tgtEl>
                                        <p:attrNameLst>
                                          <p:attrName>style.visibility</p:attrName>
                                        </p:attrNameLst>
                                      </p:cBhvr>
                                      <p:to>
                                        <p:strVal val="visible"/>
                                      </p:to>
                                    </p:set>
                                    <p:animEffect transition="in" filter="wipe(down)">
                                      <p:cBhvr>
                                        <p:cTn id="12" dur="500"/>
                                        <p:tgtEl>
                                          <p:spTgt spid="4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5">
                                            <p:txEl>
                                              <p:pRg st="1" end="1"/>
                                            </p:txEl>
                                          </p:spTgt>
                                        </p:tgtEl>
                                        <p:attrNameLst>
                                          <p:attrName>style.visibility</p:attrName>
                                        </p:attrNameLst>
                                      </p:cBhvr>
                                      <p:to>
                                        <p:strVal val="visible"/>
                                      </p:to>
                                    </p:set>
                                    <p:animEffect transition="in" filter="wipe(down)">
                                      <p:cBhvr>
                                        <p:cTn id="17" dur="500"/>
                                        <p:tgtEl>
                                          <p:spTgt spid="45">
                                            <p:txEl>
                                              <p:pRg st="1" end="1"/>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5">
                                            <p:txEl>
                                              <p:pRg st="2" end="2"/>
                                            </p:txEl>
                                          </p:spTgt>
                                        </p:tgtEl>
                                        <p:attrNameLst>
                                          <p:attrName>style.visibility</p:attrName>
                                        </p:attrNameLst>
                                      </p:cBhvr>
                                      <p:to>
                                        <p:strVal val="visible"/>
                                      </p:to>
                                    </p:set>
                                    <p:animEffect transition="in" filter="wipe(down)">
                                      <p:cBhvr>
                                        <p:cTn id="20" dur="500"/>
                                        <p:tgtEl>
                                          <p:spTgt spid="4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46">
                                            <p:txEl>
                                              <p:pRg st="0" end="0"/>
                                            </p:txEl>
                                          </p:spTgt>
                                        </p:tgtEl>
                                        <p:attrNameLst>
                                          <p:attrName>style.visibility</p:attrName>
                                        </p:attrNameLst>
                                      </p:cBhvr>
                                      <p:to>
                                        <p:strVal val="visible"/>
                                      </p:to>
                                    </p:set>
                                    <p:animEffect transition="in" filter="wipe(down)">
                                      <p:cBhvr>
                                        <p:cTn id="25" dur="500"/>
                                        <p:tgtEl>
                                          <p:spTgt spid="46">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46">
                                            <p:txEl>
                                              <p:pRg st="1" end="1"/>
                                            </p:txEl>
                                          </p:spTgt>
                                        </p:tgtEl>
                                        <p:attrNameLst>
                                          <p:attrName>style.visibility</p:attrName>
                                        </p:attrNameLst>
                                      </p:cBhvr>
                                      <p:to>
                                        <p:strVal val="visible"/>
                                      </p:to>
                                    </p:set>
                                    <p:animEffect transition="in" filter="wipe(down)">
                                      <p:cBhvr>
                                        <p:cTn id="30" dur="500"/>
                                        <p:tgtEl>
                                          <p:spTgt spid="46">
                                            <p:txEl>
                                              <p:pRg st="1" end="1"/>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46">
                                            <p:txEl>
                                              <p:pRg st="2" end="2"/>
                                            </p:txEl>
                                          </p:spTgt>
                                        </p:tgtEl>
                                        <p:attrNameLst>
                                          <p:attrName>style.visibility</p:attrName>
                                        </p:attrNameLst>
                                      </p:cBhvr>
                                      <p:to>
                                        <p:strVal val="visible"/>
                                      </p:to>
                                    </p:set>
                                    <p:animEffect transition="in" filter="wipe(down)">
                                      <p:cBhvr>
                                        <p:cTn id="33" dur="500"/>
                                        <p:tgtEl>
                                          <p:spTgt spid="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2971800" y="1012825"/>
            <a:ext cx="349250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Basis Path Testing</a:t>
            </a:r>
            <a:endParaRPr lang="en-US" altLang="en-US" sz="3200">
              <a:solidFill>
                <a:srgbClr val="00B050"/>
              </a:solidFill>
            </a:endParaRPr>
          </a:p>
        </p:txBody>
      </p:sp>
      <p:pic>
        <p:nvPicPr>
          <p:cNvPr id="7065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2942416B-14AA-468F-BA6D-11BE49260E8F}" type="slidenum">
              <a:rPr lang="en-US"/>
              <a:pPr algn="ctr">
                <a:defRPr/>
              </a:pPr>
              <a:t>36</a:t>
            </a:fld>
            <a:endParaRPr lang="en-US"/>
          </a:p>
        </p:txBody>
      </p:sp>
      <p:sp>
        <p:nvSpPr>
          <p:cNvPr id="70662" name="Content Placeholder 1"/>
          <p:cNvSpPr>
            <a:spLocks noGrp="1"/>
          </p:cNvSpPr>
          <p:nvPr>
            <p:ph idx="1"/>
          </p:nvPr>
        </p:nvSpPr>
        <p:spPr>
          <a:xfrm>
            <a:off x="1828800" y="1905000"/>
            <a:ext cx="7010400" cy="4191000"/>
          </a:xfrm>
        </p:spPr>
        <p:txBody>
          <a:bodyPr/>
          <a:lstStyle/>
          <a:p>
            <a:pPr marL="0" indent="0" algn="just" eaLnBrk="1" hangingPunct="1">
              <a:buFont typeface="Wingdings" panose="05000000000000000000" pitchFamily="2" charset="2"/>
              <a:buNone/>
            </a:pPr>
            <a:r>
              <a:rPr lang="en-US" altLang="en-US" b="1"/>
              <a:t>Path Testing:</a:t>
            </a:r>
            <a:r>
              <a:rPr lang="en-US" altLang="en-US"/>
              <a:t> Testing designed to execute all or selected paths through a computer program.</a:t>
            </a:r>
          </a:p>
          <a:p>
            <a:pPr marL="0" indent="0" algn="just" eaLnBrk="1" hangingPunct="1">
              <a:buFont typeface="Wingdings" panose="05000000000000000000" pitchFamily="2" charset="2"/>
              <a:buNone/>
            </a:pPr>
            <a:r>
              <a:rPr lang="en-US" altLang="en-US" b="1"/>
              <a:t>Branch Testing:</a:t>
            </a:r>
            <a:r>
              <a:rPr lang="en-US" altLang="en-US"/>
              <a:t> Testing designed to execute each outcome of each decision point in a computer program.</a:t>
            </a:r>
          </a:p>
          <a:p>
            <a:pPr marL="0" indent="0" algn="just" eaLnBrk="1" hangingPunct="1">
              <a:buFont typeface="Wingdings" panose="05000000000000000000" pitchFamily="2" charset="2"/>
              <a:buNone/>
            </a:pPr>
            <a:r>
              <a:rPr lang="en-US" altLang="en-US" b="1">
                <a:solidFill>
                  <a:srgbClr val="FF0000"/>
                </a:solidFill>
              </a:rPr>
              <a:t>Basis Path Testing:</a:t>
            </a:r>
            <a:r>
              <a:rPr lang="en-US" altLang="en-US"/>
              <a:t> is a hybrid between path testing and branch testing. It fulfills the requirements of branch testing &amp; also tests all of the independent paths that could be used to construct any arbitrary path through the computer program</a:t>
            </a:r>
          </a:p>
        </p:txBody>
      </p:sp>
    </p:spTree>
    <p:extLst>
      <p:ext uri="{BB962C8B-B14F-4D97-AF65-F5344CB8AC3E}">
        <p14:creationId xmlns:p14="http://schemas.microsoft.com/office/powerpoint/2010/main" val="78054819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971800" y="1012825"/>
            <a:ext cx="349250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Basis Path Testing</a:t>
            </a:r>
            <a:endParaRPr lang="en-US" altLang="en-US" sz="3200">
              <a:solidFill>
                <a:srgbClr val="00B050"/>
              </a:solidFill>
            </a:endParaRPr>
          </a:p>
        </p:txBody>
      </p:sp>
      <p:pic>
        <p:nvPicPr>
          <p:cNvPr id="7270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59A0EE37-148F-4D8A-A0E3-B928854BA929}" type="slidenum">
              <a:rPr lang="en-US"/>
              <a:pPr algn="ctr">
                <a:defRPr/>
              </a:pPr>
              <a:t>37</a:t>
            </a:fld>
            <a:endParaRPr lang="en-US"/>
          </a:p>
        </p:txBody>
      </p:sp>
      <p:sp>
        <p:nvSpPr>
          <p:cNvPr id="72710" name="Content Placeholder 1"/>
          <p:cNvSpPr>
            <a:spLocks noGrp="1"/>
          </p:cNvSpPr>
          <p:nvPr>
            <p:ph idx="1"/>
          </p:nvPr>
        </p:nvSpPr>
        <p:spPr>
          <a:xfrm>
            <a:off x="636588" y="1676400"/>
            <a:ext cx="7010400" cy="4191000"/>
          </a:xfrm>
        </p:spPr>
        <p:txBody>
          <a:bodyPr/>
          <a:lstStyle/>
          <a:p>
            <a:pPr marL="533400" indent="-533400" algn="just" eaLnBrk="1" hangingPunct="1"/>
            <a:r>
              <a:rPr lang="en-US" altLang="en-US" sz="2000"/>
              <a:t>A generalized technique to find out the number of paths needed (known as “</a:t>
            </a:r>
            <a:r>
              <a:rPr lang="en-US" altLang="en-US" sz="2000" i="1"/>
              <a:t>cyclomatic complexity”</a:t>
            </a:r>
            <a:r>
              <a:rPr lang="en-US" altLang="en-US" sz="2000"/>
              <a:t>) to cover all arcs and nodes in CFG.</a:t>
            </a:r>
          </a:p>
          <a:p>
            <a:pPr marL="533400" indent="-533400" algn="just" eaLnBrk="1" hangingPunct="1"/>
            <a:r>
              <a:rPr lang="en-US" altLang="en-US" sz="2000"/>
              <a:t>Steps:</a:t>
            </a:r>
          </a:p>
          <a:p>
            <a:pPr marL="952500" lvl="1" indent="-495300" algn="just" eaLnBrk="1" hangingPunct="1">
              <a:buFont typeface="Wingdings" panose="05000000000000000000" pitchFamily="2" charset="2"/>
              <a:buAutoNum type="arabicPeriod"/>
            </a:pPr>
            <a:r>
              <a:rPr lang="en-US" altLang="en-US"/>
              <a:t>Draw the CFG for the code fragment.</a:t>
            </a:r>
          </a:p>
          <a:p>
            <a:pPr marL="952500" lvl="1" indent="-495300" algn="just" eaLnBrk="1" hangingPunct="1">
              <a:buFont typeface="Wingdings" panose="05000000000000000000" pitchFamily="2" charset="2"/>
              <a:buAutoNum type="arabicPeriod"/>
            </a:pPr>
            <a:r>
              <a:rPr lang="en-US" altLang="en-US"/>
              <a:t>Compute the </a:t>
            </a:r>
            <a:r>
              <a:rPr lang="en-US" altLang="en-US" i="1"/>
              <a:t>cyclomatic complexity number </a:t>
            </a:r>
            <a:r>
              <a:rPr lang="en-US" altLang="en-US" b="1" i="1"/>
              <a:t>C</a:t>
            </a:r>
            <a:r>
              <a:rPr lang="en-US" altLang="en-US"/>
              <a:t>, for the CFG.</a:t>
            </a:r>
          </a:p>
          <a:p>
            <a:pPr marL="952500" lvl="1" indent="-495300" algn="just" eaLnBrk="1" hangingPunct="1">
              <a:buFont typeface="Wingdings" panose="05000000000000000000" pitchFamily="2" charset="2"/>
              <a:buAutoNum type="arabicPeriod"/>
            </a:pPr>
            <a:r>
              <a:rPr lang="en-US" altLang="en-US"/>
              <a:t>Find at most </a:t>
            </a:r>
            <a:r>
              <a:rPr lang="en-US" altLang="en-US" b="1" i="1"/>
              <a:t>C </a:t>
            </a:r>
            <a:r>
              <a:rPr lang="en-US" altLang="en-US"/>
              <a:t>paths that cover the nodes and arcs in a CFG, also known as </a:t>
            </a:r>
            <a:r>
              <a:rPr lang="en-US" altLang="en-US" b="1"/>
              <a:t>Basis Paths Set.</a:t>
            </a:r>
          </a:p>
          <a:p>
            <a:pPr marL="952500" lvl="1" indent="-495300" algn="just" eaLnBrk="1" hangingPunct="1">
              <a:buFont typeface="Wingdings" panose="05000000000000000000" pitchFamily="2" charset="2"/>
              <a:buAutoNum type="arabicPeriod"/>
            </a:pPr>
            <a:r>
              <a:rPr lang="en-US" altLang="en-US"/>
              <a:t>Design test cases to force execution along paths in the </a:t>
            </a:r>
            <a:r>
              <a:rPr lang="en-US" altLang="en-US" b="1"/>
              <a:t>Basis Paths Set.</a:t>
            </a:r>
            <a:endParaRPr lang="en-US" altLang="en-US"/>
          </a:p>
        </p:txBody>
      </p:sp>
    </p:spTree>
    <p:extLst>
      <p:ext uri="{BB962C8B-B14F-4D97-AF65-F5344CB8AC3E}">
        <p14:creationId xmlns:p14="http://schemas.microsoft.com/office/powerpoint/2010/main" val="231764200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2865438" y="1012825"/>
            <a:ext cx="370522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1 – Draw CFG</a:t>
            </a:r>
            <a:endParaRPr lang="en-US" altLang="en-US" sz="3200">
              <a:solidFill>
                <a:srgbClr val="00B050"/>
              </a:solidFill>
            </a:endParaRPr>
          </a:p>
        </p:txBody>
      </p:sp>
      <p:pic>
        <p:nvPicPr>
          <p:cNvPr id="7475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E9EDE76C-54CF-4916-990C-97E18805033C}" type="slidenum">
              <a:rPr lang="en-US"/>
              <a:pPr algn="ctr">
                <a:defRPr/>
              </a:pPr>
              <a:t>38</a:t>
            </a:fld>
            <a:endParaRPr lang="en-US"/>
          </a:p>
        </p:txBody>
      </p:sp>
      <p:sp>
        <p:nvSpPr>
          <p:cNvPr id="74758" name="Text Box 3"/>
          <p:cNvSpPr txBox="1">
            <a:spLocks noChangeArrowheads="1"/>
          </p:cNvSpPr>
          <p:nvPr/>
        </p:nvSpPr>
        <p:spPr bwMode="auto">
          <a:xfrm>
            <a:off x="914400" y="2362200"/>
            <a:ext cx="3352800" cy="3165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713" tIns="91440" rIns="95713" bIns="91440">
            <a:spAutoFit/>
          </a:bodyP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min = A[0];</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I = 1;</a:t>
            </a:r>
          </a:p>
          <a:p>
            <a:pPr>
              <a:lnSpc>
                <a:spcPct val="120000"/>
              </a:lnSpc>
              <a:spcBef>
                <a:spcPct val="0"/>
              </a:spcBef>
              <a:buFontTx/>
              <a:buNone/>
            </a:pPr>
            <a:endParaRPr lang="en-US" altLang="en-US" sz="1800" b="1">
              <a:latin typeface="Courier New" panose="02070309020205020404" pitchFamily="49" charset="0"/>
              <a:cs typeface="Arial" panose="020B0604020202020204" pitchFamily="34" charset="0"/>
            </a:endParaRP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while (I &lt; N) {</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if (A[I] &lt; min)</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min = A[I];</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I = I + 1;</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print min</a:t>
            </a:r>
          </a:p>
        </p:txBody>
      </p:sp>
      <p:sp>
        <p:nvSpPr>
          <p:cNvPr id="74759" name="Rectangle 4"/>
          <p:cNvSpPr>
            <a:spLocks noChangeArrowheads="1"/>
          </p:cNvSpPr>
          <p:nvPr/>
        </p:nvSpPr>
        <p:spPr bwMode="auto">
          <a:xfrm>
            <a:off x="5105400" y="1905000"/>
            <a:ext cx="3810000" cy="4416425"/>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74760" name="Line 5"/>
          <p:cNvSpPr>
            <a:spLocks noChangeShapeType="1"/>
          </p:cNvSpPr>
          <p:nvPr/>
        </p:nvSpPr>
        <p:spPr bwMode="auto">
          <a:xfrm>
            <a:off x="6705600" y="1981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61" name="Text Box 6"/>
          <p:cNvSpPr txBox="1">
            <a:spLocks noChangeArrowheads="1"/>
          </p:cNvSpPr>
          <p:nvPr/>
        </p:nvSpPr>
        <p:spPr bwMode="auto">
          <a:xfrm>
            <a:off x="6858000" y="6019800"/>
            <a:ext cx="609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74762" name="Oval 7"/>
          <p:cNvSpPr>
            <a:spLocks noChangeArrowheads="1"/>
          </p:cNvSpPr>
          <p:nvPr/>
        </p:nvSpPr>
        <p:spPr bwMode="auto">
          <a:xfrm>
            <a:off x="6400800" y="23622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74763" name="Oval 8"/>
          <p:cNvSpPr>
            <a:spLocks noChangeArrowheads="1"/>
          </p:cNvSpPr>
          <p:nvPr/>
        </p:nvSpPr>
        <p:spPr bwMode="auto">
          <a:xfrm>
            <a:off x="6400800" y="31242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2</a:t>
            </a:r>
            <a:endParaRPr lang="en-US" altLang="en-US" sz="2500">
              <a:latin typeface="Times" panose="02020603050405020304" pitchFamily="18" charset="0"/>
              <a:cs typeface="Arial" panose="020B0604020202020204" pitchFamily="34" charset="0"/>
            </a:endParaRPr>
          </a:p>
        </p:txBody>
      </p:sp>
      <p:sp>
        <p:nvSpPr>
          <p:cNvPr id="74764" name="Line 9"/>
          <p:cNvSpPr>
            <a:spLocks noChangeShapeType="1"/>
          </p:cNvSpPr>
          <p:nvPr/>
        </p:nvSpPr>
        <p:spPr bwMode="auto">
          <a:xfrm>
            <a:off x="6705600" y="2819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65" name="Oval 10"/>
          <p:cNvSpPr>
            <a:spLocks noChangeArrowheads="1"/>
          </p:cNvSpPr>
          <p:nvPr/>
        </p:nvSpPr>
        <p:spPr bwMode="auto">
          <a:xfrm>
            <a:off x="7162800" y="38100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3</a:t>
            </a:r>
            <a:endParaRPr lang="en-US" altLang="en-US" sz="2500">
              <a:latin typeface="Times" panose="02020603050405020304" pitchFamily="18" charset="0"/>
              <a:cs typeface="Arial" panose="020B0604020202020204" pitchFamily="34" charset="0"/>
            </a:endParaRPr>
          </a:p>
        </p:txBody>
      </p:sp>
      <p:sp>
        <p:nvSpPr>
          <p:cNvPr id="74766" name="Text Box 11"/>
          <p:cNvSpPr txBox="1">
            <a:spLocks noChangeArrowheads="1"/>
          </p:cNvSpPr>
          <p:nvPr/>
        </p:nvSpPr>
        <p:spPr bwMode="auto">
          <a:xfrm>
            <a:off x="7162800" y="3505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74767" name="Text Box 12"/>
          <p:cNvSpPr txBox="1">
            <a:spLocks noChangeArrowheads="1"/>
          </p:cNvSpPr>
          <p:nvPr/>
        </p:nvSpPr>
        <p:spPr bwMode="auto">
          <a:xfrm>
            <a:off x="6019800" y="3505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74768" name="Oval 13"/>
          <p:cNvSpPr>
            <a:spLocks noChangeArrowheads="1"/>
          </p:cNvSpPr>
          <p:nvPr/>
        </p:nvSpPr>
        <p:spPr bwMode="auto">
          <a:xfrm>
            <a:off x="7772400" y="44958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4</a:t>
            </a:r>
            <a:endParaRPr lang="en-US" altLang="en-US" sz="2500">
              <a:latin typeface="Times" panose="02020603050405020304" pitchFamily="18" charset="0"/>
              <a:cs typeface="Arial" panose="020B0604020202020204" pitchFamily="34" charset="0"/>
            </a:endParaRPr>
          </a:p>
        </p:txBody>
      </p:sp>
      <p:sp>
        <p:nvSpPr>
          <p:cNvPr id="74769" name="Line 14"/>
          <p:cNvSpPr>
            <a:spLocks noChangeShapeType="1"/>
          </p:cNvSpPr>
          <p:nvPr/>
        </p:nvSpPr>
        <p:spPr bwMode="auto">
          <a:xfrm>
            <a:off x="7010400" y="3429000"/>
            <a:ext cx="338138" cy="395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0" name="Line 15"/>
          <p:cNvSpPr>
            <a:spLocks noChangeShapeType="1"/>
          </p:cNvSpPr>
          <p:nvPr/>
        </p:nvSpPr>
        <p:spPr bwMode="auto">
          <a:xfrm flipH="1">
            <a:off x="7010400" y="4267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1" name="Oval 16"/>
          <p:cNvSpPr>
            <a:spLocks noChangeArrowheads="1"/>
          </p:cNvSpPr>
          <p:nvPr/>
        </p:nvSpPr>
        <p:spPr bwMode="auto">
          <a:xfrm>
            <a:off x="6705600" y="44958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5</a:t>
            </a:r>
            <a:endParaRPr lang="en-US" altLang="en-US" sz="2500">
              <a:latin typeface="Times" panose="02020603050405020304" pitchFamily="18" charset="0"/>
              <a:cs typeface="Arial" panose="020B0604020202020204" pitchFamily="34" charset="0"/>
            </a:endParaRPr>
          </a:p>
        </p:txBody>
      </p:sp>
      <p:sp>
        <p:nvSpPr>
          <p:cNvPr id="74772" name="Oval 17"/>
          <p:cNvSpPr>
            <a:spLocks noChangeArrowheads="1"/>
          </p:cNvSpPr>
          <p:nvPr/>
        </p:nvSpPr>
        <p:spPr bwMode="auto">
          <a:xfrm>
            <a:off x="5486400" y="5105400"/>
            <a:ext cx="609600" cy="466725"/>
          </a:xfrm>
          <a:prstGeom prst="ellipse">
            <a:avLst/>
          </a:prstGeom>
          <a:solidFill>
            <a:srgbClr val="00FF00"/>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6</a:t>
            </a:r>
            <a:endParaRPr lang="en-US" altLang="en-US" sz="2500">
              <a:latin typeface="Times" panose="02020603050405020304" pitchFamily="18" charset="0"/>
              <a:cs typeface="Arial" panose="020B0604020202020204" pitchFamily="34" charset="0"/>
            </a:endParaRPr>
          </a:p>
        </p:txBody>
      </p:sp>
      <p:sp>
        <p:nvSpPr>
          <p:cNvPr id="74773" name="Text Box 18"/>
          <p:cNvSpPr txBox="1">
            <a:spLocks noChangeArrowheads="1"/>
          </p:cNvSpPr>
          <p:nvPr/>
        </p:nvSpPr>
        <p:spPr bwMode="auto">
          <a:xfrm>
            <a:off x="7696200" y="4191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74774" name="Line 19"/>
          <p:cNvSpPr>
            <a:spLocks noChangeShapeType="1"/>
          </p:cNvSpPr>
          <p:nvPr/>
        </p:nvSpPr>
        <p:spPr bwMode="auto">
          <a:xfrm>
            <a:off x="7620000" y="4267200"/>
            <a:ext cx="304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5" name="Text Box 20"/>
          <p:cNvSpPr txBox="1">
            <a:spLocks noChangeArrowheads="1"/>
          </p:cNvSpPr>
          <p:nvPr/>
        </p:nvSpPr>
        <p:spPr bwMode="auto">
          <a:xfrm>
            <a:off x="6781800" y="41910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74776" name="Line 21"/>
          <p:cNvSpPr>
            <a:spLocks noChangeShapeType="1"/>
          </p:cNvSpPr>
          <p:nvPr/>
        </p:nvSpPr>
        <p:spPr bwMode="auto">
          <a:xfrm flipH="1">
            <a:off x="5791200" y="3505200"/>
            <a:ext cx="6858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7" name="Line 22"/>
          <p:cNvSpPr>
            <a:spLocks noChangeShapeType="1"/>
          </p:cNvSpPr>
          <p:nvPr/>
        </p:nvSpPr>
        <p:spPr bwMode="auto">
          <a:xfrm>
            <a:off x="5791200" y="55626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8" name="Line 23"/>
          <p:cNvSpPr>
            <a:spLocks noChangeShapeType="1"/>
          </p:cNvSpPr>
          <p:nvPr/>
        </p:nvSpPr>
        <p:spPr bwMode="auto">
          <a:xfrm flipH="1" flipV="1">
            <a:off x="7315200" y="4800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79" name="Line 24"/>
          <p:cNvSpPr>
            <a:spLocks noChangeShapeType="1"/>
          </p:cNvSpPr>
          <p:nvPr/>
        </p:nvSpPr>
        <p:spPr bwMode="auto">
          <a:xfrm flipH="1" flipV="1">
            <a:off x="6705600" y="35814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4780" name="AutoShape 25"/>
          <p:cNvSpPr>
            <a:spLocks noChangeArrowheads="1"/>
          </p:cNvSpPr>
          <p:nvPr/>
        </p:nvSpPr>
        <p:spPr bwMode="auto">
          <a:xfrm>
            <a:off x="4313238" y="3657600"/>
            <a:ext cx="762000" cy="685800"/>
          </a:xfrm>
          <a:prstGeom prst="rightArrow">
            <a:avLst>
              <a:gd name="adj1" fmla="val 50000"/>
              <a:gd name="adj2" fmla="val 27778"/>
            </a:avLst>
          </a:prstGeom>
          <a:solidFill>
            <a:schemeClr val="tx2"/>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0"/>
              </a:spcBef>
              <a:buFontTx/>
              <a:buNone/>
            </a:pPr>
            <a:endParaRPr lang="en-US" altLang="en-US" sz="1800">
              <a:latin typeface="Arial" panose="020B0604020202020204" pitchFamily="34" charset="0"/>
            </a:endParaRPr>
          </a:p>
        </p:txBody>
      </p:sp>
    </p:spTree>
    <p:extLst>
      <p:ext uri="{BB962C8B-B14F-4D97-AF65-F5344CB8AC3E}">
        <p14:creationId xmlns:p14="http://schemas.microsoft.com/office/powerpoint/2010/main" val="248700443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147763" y="1012825"/>
            <a:ext cx="7691437"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2 – Compute Cyclomatic Complexity</a:t>
            </a:r>
            <a:endParaRPr lang="en-US" altLang="en-US" sz="3200">
              <a:solidFill>
                <a:srgbClr val="00B050"/>
              </a:solidFill>
            </a:endParaRPr>
          </a:p>
        </p:txBody>
      </p:sp>
      <p:pic>
        <p:nvPicPr>
          <p:cNvPr id="7680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F51AF0B9-AEFF-424C-BE40-249394322CA4}" type="slidenum">
              <a:rPr lang="en-US"/>
              <a:pPr algn="ctr">
                <a:defRPr/>
              </a:pPr>
              <a:t>39</a:t>
            </a:fld>
            <a:endParaRPr lang="en-US"/>
          </a:p>
        </p:txBody>
      </p:sp>
      <p:grpSp>
        <p:nvGrpSpPr>
          <p:cNvPr id="76806" name="Group 3"/>
          <p:cNvGrpSpPr>
            <a:grpSpLocks/>
          </p:cNvGrpSpPr>
          <p:nvPr/>
        </p:nvGrpSpPr>
        <p:grpSpPr bwMode="auto">
          <a:xfrm>
            <a:off x="457200" y="1828800"/>
            <a:ext cx="3581400" cy="4416425"/>
            <a:chOff x="3072" y="1056"/>
            <a:chExt cx="2400" cy="2782"/>
          </a:xfrm>
        </p:grpSpPr>
        <p:sp>
          <p:nvSpPr>
            <p:cNvPr id="76808" name="Rectangle 4"/>
            <p:cNvSpPr>
              <a:spLocks noChangeArrowheads="1"/>
            </p:cNvSpPr>
            <p:nvPr/>
          </p:nvSpPr>
          <p:spPr bwMode="auto">
            <a:xfrm>
              <a:off x="3072" y="1056"/>
              <a:ext cx="2400" cy="2782"/>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76809" name="Line 5"/>
            <p:cNvSpPr>
              <a:spLocks noChangeShapeType="1"/>
            </p:cNvSpPr>
            <p:nvPr/>
          </p:nvSpPr>
          <p:spPr bwMode="auto">
            <a:xfrm>
              <a:off x="4080" y="110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10" name="Text Box 6"/>
            <p:cNvSpPr txBox="1">
              <a:spLocks noChangeArrowheads="1"/>
            </p:cNvSpPr>
            <p:nvPr/>
          </p:nvSpPr>
          <p:spPr bwMode="auto">
            <a:xfrm>
              <a:off x="4176" y="3648"/>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76811" name="Oval 7"/>
            <p:cNvSpPr>
              <a:spLocks noChangeArrowheads="1"/>
            </p:cNvSpPr>
            <p:nvPr/>
          </p:nvSpPr>
          <p:spPr bwMode="auto">
            <a:xfrm>
              <a:off x="3888" y="1344"/>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76812" name="Oval 8"/>
            <p:cNvSpPr>
              <a:spLocks noChangeArrowheads="1"/>
            </p:cNvSpPr>
            <p:nvPr/>
          </p:nvSpPr>
          <p:spPr bwMode="auto">
            <a:xfrm>
              <a:off x="3888" y="1824"/>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2</a:t>
              </a:r>
              <a:endParaRPr lang="en-US" altLang="en-US" sz="2500">
                <a:latin typeface="Times" panose="02020603050405020304" pitchFamily="18" charset="0"/>
                <a:cs typeface="Arial" panose="020B0604020202020204" pitchFamily="34" charset="0"/>
              </a:endParaRPr>
            </a:p>
          </p:txBody>
        </p:sp>
        <p:sp>
          <p:nvSpPr>
            <p:cNvPr id="76813" name="Line 9"/>
            <p:cNvSpPr>
              <a:spLocks noChangeShapeType="1"/>
            </p:cNvSpPr>
            <p:nvPr/>
          </p:nvSpPr>
          <p:spPr bwMode="auto">
            <a:xfrm>
              <a:off x="4080" y="16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14" name="Oval 10"/>
            <p:cNvSpPr>
              <a:spLocks noChangeArrowheads="1"/>
            </p:cNvSpPr>
            <p:nvPr/>
          </p:nvSpPr>
          <p:spPr bwMode="auto">
            <a:xfrm>
              <a:off x="4368" y="2256"/>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3</a:t>
              </a:r>
              <a:endParaRPr lang="en-US" altLang="en-US" sz="2500">
                <a:latin typeface="Times" panose="02020603050405020304" pitchFamily="18" charset="0"/>
                <a:cs typeface="Arial" panose="020B0604020202020204" pitchFamily="34" charset="0"/>
              </a:endParaRPr>
            </a:p>
          </p:txBody>
        </p:sp>
        <p:sp>
          <p:nvSpPr>
            <p:cNvPr id="76815" name="Text Box 11"/>
            <p:cNvSpPr txBox="1">
              <a:spLocks noChangeArrowheads="1"/>
            </p:cNvSpPr>
            <p:nvPr/>
          </p:nvSpPr>
          <p:spPr bwMode="auto">
            <a:xfrm>
              <a:off x="4368" y="20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76816" name="Text Box 12"/>
            <p:cNvSpPr txBox="1">
              <a:spLocks noChangeArrowheads="1"/>
            </p:cNvSpPr>
            <p:nvPr/>
          </p:nvSpPr>
          <p:spPr bwMode="auto">
            <a:xfrm>
              <a:off x="3648" y="20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76817" name="Oval 13"/>
            <p:cNvSpPr>
              <a:spLocks noChangeArrowheads="1"/>
            </p:cNvSpPr>
            <p:nvPr/>
          </p:nvSpPr>
          <p:spPr bwMode="auto">
            <a:xfrm>
              <a:off x="4752" y="2688"/>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4</a:t>
              </a:r>
              <a:endParaRPr lang="en-US" altLang="en-US" sz="2500">
                <a:latin typeface="Times" panose="02020603050405020304" pitchFamily="18" charset="0"/>
                <a:cs typeface="Arial" panose="020B0604020202020204" pitchFamily="34" charset="0"/>
              </a:endParaRPr>
            </a:p>
          </p:txBody>
        </p:sp>
        <p:sp>
          <p:nvSpPr>
            <p:cNvPr id="76818" name="Line 14"/>
            <p:cNvSpPr>
              <a:spLocks noChangeShapeType="1"/>
            </p:cNvSpPr>
            <p:nvPr/>
          </p:nvSpPr>
          <p:spPr bwMode="auto">
            <a:xfrm>
              <a:off x="4272" y="2016"/>
              <a:ext cx="213" cy="2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19" name="Line 15"/>
            <p:cNvSpPr>
              <a:spLocks noChangeShapeType="1"/>
            </p:cNvSpPr>
            <p:nvPr/>
          </p:nvSpPr>
          <p:spPr bwMode="auto">
            <a:xfrm flipH="1">
              <a:off x="4272" y="2544"/>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0" name="Oval 16"/>
            <p:cNvSpPr>
              <a:spLocks noChangeArrowheads="1"/>
            </p:cNvSpPr>
            <p:nvPr/>
          </p:nvSpPr>
          <p:spPr bwMode="auto">
            <a:xfrm>
              <a:off x="4080" y="2688"/>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5</a:t>
              </a:r>
              <a:endParaRPr lang="en-US" altLang="en-US" sz="2500">
                <a:latin typeface="Times" panose="02020603050405020304" pitchFamily="18" charset="0"/>
                <a:cs typeface="Arial" panose="020B0604020202020204" pitchFamily="34" charset="0"/>
              </a:endParaRPr>
            </a:p>
          </p:txBody>
        </p:sp>
        <p:sp>
          <p:nvSpPr>
            <p:cNvPr id="76821" name="Oval 17"/>
            <p:cNvSpPr>
              <a:spLocks noChangeArrowheads="1"/>
            </p:cNvSpPr>
            <p:nvPr/>
          </p:nvSpPr>
          <p:spPr bwMode="auto">
            <a:xfrm>
              <a:off x="3312" y="3072"/>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6</a:t>
              </a:r>
              <a:endParaRPr lang="en-US" altLang="en-US" sz="2500">
                <a:latin typeface="Times" panose="02020603050405020304" pitchFamily="18" charset="0"/>
                <a:cs typeface="Arial" panose="020B0604020202020204" pitchFamily="34" charset="0"/>
              </a:endParaRPr>
            </a:p>
          </p:txBody>
        </p:sp>
        <p:sp>
          <p:nvSpPr>
            <p:cNvPr id="76822" name="Text Box 18"/>
            <p:cNvSpPr txBox="1">
              <a:spLocks noChangeArrowheads="1"/>
            </p:cNvSpPr>
            <p:nvPr/>
          </p:nvSpPr>
          <p:spPr bwMode="auto">
            <a:xfrm>
              <a:off x="4704" y="249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76823" name="Line 19"/>
            <p:cNvSpPr>
              <a:spLocks noChangeShapeType="1"/>
            </p:cNvSpPr>
            <p:nvPr/>
          </p:nvSpPr>
          <p:spPr bwMode="auto">
            <a:xfrm>
              <a:off x="4656" y="2544"/>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4" name="Text Box 20"/>
            <p:cNvSpPr txBox="1">
              <a:spLocks noChangeArrowheads="1"/>
            </p:cNvSpPr>
            <p:nvPr/>
          </p:nvSpPr>
          <p:spPr bwMode="auto">
            <a:xfrm>
              <a:off x="4128" y="249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76825" name="Line 21"/>
            <p:cNvSpPr>
              <a:spLocks noChangeShapeType="1"/>
            </p:cNvSpPr>
            <p:nvPr/>
          </p:nvSpPr>
          <p:spPr bwMode="auto">
            <a:xfrm flipH="1">
              <a:off x="3504" y="2064"/>
              <a:ext cx="432"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6" name="Line 22"/>
            <p:cNvSpPr>
              <a:spLocks noChangeShapeType="1"/>
            </p:cNvSpPr>
            <p:nvPr/>
          </p:nvSpPr>
          <p:spPr bwMode="auto">
            <a:xfrm>
              <a:off x="3504" y="336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7" name="Line 23"/>
            <p:cNvSpPr>
              <a:spLocks noChangeShapeType="1"/>
            </p:cNvSpPr>
            <p:nvPr/>
          </p:nvSpPr>
          <p:spPr bwMode="auto">
            <a:xfrm flipH="1" flipV="1">
              <a:off x="4464" y="28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6828" name="Line 24"/>
            <p:cNvSpPr>
              <a:spLocks noChangeShapeType="1"/>
            </p:cNvSpPr>
            <p:nvPr/>
          </p:nvSpPr>
          <p:spPr bwMode="auto">
            <a:xfrm flipH="1" flipV="1">
              <a:off x="4080" y="2112"/>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3" name="Rectangle 25"/>
          <p:cNvSpPr txBox="1">
            <a:spLocks noChangeArrowheads="1"/>
          </p:cNvSpPr>
          <p:nvPr/>
        </p:nvSpPr>
        <p:spPr bwMode="auto">
          <a:xfrm>
            <a:off x="4114800" y="2819400"/>
            <a:ext cx="502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en-US" sz="2600" dirty="0"/>
              <a:t>Cyclomatic complexity = </a:t>
            </a:r>
          </a:p>
          <a:p>
            <a:pPr lvl="1" eaLnBrk="1" hangingPunct="1">
              <a:defRPr/>
            </a:pPr>
            <a:r>
              <a:rPr lang="en-US" sz="2400" dirty="0"/>
              <a:t>The number of ‘regions’ in the graph;   </a:t>
            </a:r>
          </a:p>
          <a:p>
            <a:pPr marL="457200" lvl="1" indent="0" eaLnBrk="1" hangingPunct="1">
              <a:buFont typeface="Wingdings" panose="05000000000000000000" pitchFamily="2" charset="2"/>
              <a:buNone/>
              <a:defRPr/>
            </a:pPr>
            <a:r>
              <a:rPr lang="en-US" sz="2400" dirty="0"/>
              <a:t>OR</a:t>
            </a:r>
          </a:p>
          <a:p>
            <a:pPr lvl="1" eaLnBrk="1" hangingPunct="1">
              <a:defRPr/>
            </a:pPr>
            <a:r>
              <a:rPr lang="en-US" sz="2400" dirty="0"/>
              <a:t>The number of predicates + 1.</a:t>
            </a:r>
            <a:endParaRPr lang="en-US" dirty="0"/>
          </a:p>
        </p:txBody>
      </p:sp>
    </p:spTree>
    <p:extLst>
      <p:ext uri="{BB962C8B-B14F-4D97-AF65-F5344CB8AC3E}">
        <p14:creationId xmlns:p14="http://schemas.microsoft.com/office/powerpoint/2010/main" val="225845313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5400" y="990600"/>
            <a:ext cx="7010400" cy="1062038"/>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nchor="t">
            <a:spAutoFit/>
          </a:bodyPr>
          <a:lstStyle/>
          <a:p>
            <a:pPr eaLnBrk="1" hangingPunct="1"/>
            <a:r>
              <a:rPr lang="en-US" altLang="en-US" sz="4000">
                <a:solidFill>
                  <a:srgbClr val="FF0000"/>
                </a:solidFill>
              </a:rPr>
              <a:t>Software Testing Strategies</a:t>
            </a:r>
            <a:br>
              <a:rPr lang="en-US" altLang="en-US">
                <a:solidFill>
                  <a:srgbClr val="FF0000"/>
                </a:solidFill>
              </a:rPr>
            </a:br>
            <a:r>
              <a:rPr lang="en-US" altLang="en-US"/>
              <a:t>Contents</a:t>
            </a: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6151" name="Text Box 36"/>
          <p:cNvSpPr txBox="1">
            <a:spLocks noChangeArrowheads="1"/>
          </p:cNvSpPr>
          <p:nvPr/>
        </p:nvSpPr>
        <p:spPr bwMode="auto">
          <a:xfrm>
            <a:off x="1866900" y="1828800"/>
            <a:ext cx="7124700" cy="461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150000"/>
              </a:lnSpc>
              <a:spcBef>
                <a:spcPct val="0"/>
              </a:spcBef>
              <a:buClrTx/>
              <a:buSzTx/>
              <a:buFont typeface="Helvetica" panose="020B0604020202020204" pitchFamily="34" charset="0"/>
              <a:buAutoNum type="arabicPeriod"/>
              <a:defRPr/>
            </a:pPr>
            <a:r>
              <a:rPr lang="en-US" sz="1800" dirty="0">
                <a:latin typeface="Palatino" pitchFamily="-128" charset="0"/>
                <a:ea typeface="MS PGothic" panose="020B0600070205080204" pitchFamily="34" charset="-128"/>
              </a:rPr>
              <a:t>Software Testing</a:t>
            </a:r>
          </a:p>
          <a:p>
            <a:pPr>
              <a:lnSpc>
                <a:spcPct val="150000"/>
              </a:lnSpc>
              <a:spcBef>
                <a:spcPct val="0"/>
              </a:spcBef>
              <a:buClrTx/>
              <a:buSzTx/>
              <a:buFont typeface="Helvetica" panose="020B0604020202020204" pitchFamily="34" charset="0"/>
              <a:buAutoNum type="arabicPeriod"/>
              <a:defRPr/>
            </a:pPr>
            <a:r>
              <a:rPr lang="en-US" sz="1800" dirty="0">
                <a:latin typeface="Palatino" pitchFamily="-128" charset="0"/>
                <a:ea typeface="MS PGothic" panose="020B0600070205080204" pitchFamily="34" charset="-128"/>
              </a:rPr>
              <a:t>Verification and Validation</a:t>
            </a:r>
          </a:p>
          <a:p>
            <a:pPr>
              <a:lnSpc>
                <a:spcPct val="150000"/>
              </a:lnSpc>
              <a:spcBef>
                <a:spcPct val="0"/>
              </a:spcBef>
              <a:buClrTx/>
              <a:buSzTx/>
              <a:buFont typeface="Helvetica" panose="020B0604020202020204" pitchFamily="34" charset="0"/>
              <a:buAutoNum type="arabicPeriod"/>
              <a:defRPr/>
            </a:pPr>
            <a:r>
              <a:rPr lang="en-US" sz="1800" dirty="0">
                <a:latin typeface="Palatino" pitchFamily="-128" charset="0"/>
                <a:ea typeface="MS PGothic" panose="020B0600070205080204" pitchFamily="34" charset="-128"/>
              </a:rPr>
              <a:t>Testing Strategies</a:t>
            </a:r>
          </a:p>
          <a:p>
            <a:pPr lvl="1">
              <a:lnSpc>
                <a:spcPct val="150000"/>
              </a:lnSpc>
              <a:spcBef>
                <a:spcPct val="0"/>
              </a:spcBef>
              <a:buClrTx/>
              <a:buSzTx/>
              <a:buFont typeface="Helvetica" panose="020B0604020202020204" pitchFamily="34" charset="0"/>
              <a:buAutoNum type="arabicPeriod"/>
              <a:defRPr/>
            </a:pPr>
            <a:r>
              <a:rPr lang="en-US" sz="1400" dirty="0">
                <a:latin typeface="Palatino" pitchFamily="-128" charset="0"/>
                <a:ea typeface="MS PGothic" panose="020B0600070205080204" pitchFamily="34" charset="-128"/>
              </a:rPr>
              <a:t>Unit Testing</a:t>
            </a:r>
          </a:p>
          <a:p>
            <a:pPr lvl="1">
              <a:lnSpc>
                <a:spcPct val="150000"/>
              </a:lnSpc>
              <a:spcBef>
                <a:spcPct val="0"/>
              </a:spcBef>
              <a:buClrTx/>
              <a:buSzTx/>
              <a:buFont typeface="Helvetica" panose="020B0604020202020204" pitchFamily="34" charset="0"/>
              <a:buAutoNum type="arabicPeriod"/>
              <a:defRPr/>
            </a:pPr>
            <a:r>
              <a:rPr lang="en-US" sz="1400" dirty="0">
                <a:latin typeface="Palatino" pitchFamily="-128" charset="0"/>
                <a:ea typeface="MS PGothic" panose="020B0600070205080204" pitchFamily="34" charset="-128"/>
              </a:rPr>
              <a:t>Integration Testing</a:t>
            </a:r>
          </a:p>
          <a:p>
            <a:pPr lvl="1">
              <a:lnSpc>
                <a:spcPct val="150000"/>
              </a:lnSpc>
              <a:spcBef>
                <a:spcPct val="0"/>
              </a:spcBef>
              <a:buClrTx/>
              <a:buSzTx/>
              <a:buFont typeface="Helvetica" panose="020B0604020202020204" pitchFamily="34" charset="0"/>
              <a:buAutoNum type="arabicPeriod"/>
              <a:defRPr/>
            </a:pPr>
            <a:r>
              <a:rPr lang="en-US" sz="1400" dirty="0">
                <a:latin typeface="Palatino" pitchFamily="-128" charset="0"/>
                <a:ea typeface="MS PGothic" panose="020B0600070205080204" pitchFamily="34" charset="-128"/>
              </a:rPr>
              <a:t>System Testing</a:t>
            </a:r>
          </a:p>
          <a:p>
            <a:pPr lvl="1">
              <a:lnSpc>
                <a:spcPct val="150000"/>
              </a:lnSpc>
              <a:spcBef>
                <a:spcPct val="0"/>
              </a:spcBef>
              <a:buClrTx/>
              <a:buSzTx/>
              <a:buFont typeface="Helvetica" panose="020B0604020202020204" pitchFamily="34" charset="0"/>
              <a:buAutoNum type="arabicPeriod"/>
              <a:defRPr/>
            </a:pPr>
            <a:r>
              <a:rPr lang="en-US" sz="1400" dirty="0">
                <a:latin typeface="Palatino" pitchFamily="-128" charset="0"/>
                <a:ea typeface="MS PGothic" panose="020B0600070205080204" pitchFamily="34" charset="-128"/>
              </a:rPr>
              <a:t>Acceptance Testing</a:t>
            </a:r>
          </a:p>
          <a:p>
            <a:pPr>
              <a:lnSpc>
                <a:spcPct val="150000"/>
              </a:lnSpc>
              <a:spcBef>
                <a:spcPct val="0"/>
              </a:spcBef>
              <a:buClrTx/>
              <a:buSzTx/>
              <a:buFont typeface="Helvetica" panose="020B0604020202020204" pitchFamily="34" charset="0"/>
              <a:buAutoNum type="arabicPeriod"/>
              <a:defRPr/>
            </a:pPr>
            <a:r>
              <a:rPr lang="en-US" sz="1800" dirty="0">
                <a:latin typeface="Palatino" pitchFamily="-128" charset="0"/>
                <a:ea typeface="MS PGothic" panose="020B0600070205080204" pitchFamily="34" charset="-128"/>
              </a:rPr>
              <a:t>Manual and Automated Testing</a:t>
            </a:r>
          </a:p>
          <a:p>
            <a:pPr>
              <a:lnSpc>
                <a:spcPct val="150000"/>
              </a:lnSpc>
              <a:spcBef>
                <a:spcPct val="0"/>
              </a:spcBef>
              <a:buClrTx/>
              <a:buSzTx/>
              <a:buFont typeface="Helvetica" panose="020B0604020202020204" pitchFamily="34" charset="0"/>
              <a:buAutoNum type="arabicPeriod"/>
              <a:defRPr/>
            </a:pPr>
            <a:r>
              <a:rPr lang="en-US" sz="1800" dirty="0">
                <a:latin typeface="Palatino" pitchFamily="-128" charset="0"/>
                <a:ea typeface="MS PGothic" panose="020B0600070205080204" pitchFamily="34" charset="-128"/>
              </a:rPr>
              <a:t>Regression Testing</a:t>
            </a:r>
          </a:p>
          <a:p>
            <a:pPr>
              <a:lnSpc>
                <a:spcPct val="150000"/>
              </a:lnSpc>
              <a:spcBef>
                <a:spcPct val="0"/>
              </a:spcBef>
              <a:buClrTx/>
              <a:buSzTx/>
              <a:buFont typeface="Helvetica" panose="020B0604020202020204" pitchFamily="34" charset="0"/>
              <a:buAutoNum type="arabicPeriod"/>
              <a:defRPr/>
            </a:pPr>
            <a:r>
              <a:rPr lang="en-US" sz="1800" dirty="0">
                <a:latin typeface="Palatino" pitchFamily="-128" charset="0"/>
                <a:ea typeface="MS PGothic" panose="020B0600070205080204" pitchFamily="34" charset="-128"/>
              </a:rPr>
              <a:t>Smoke Testing</a:t>
            </a:r>
          </a:p>
          <a:p>
            <a:pPr marL="457200" lvl="1" indent="0">
              <a:lnSpc>
                <a:spcPct val="150000"/>
              </a:lnSpc>
              <a:spcBef>
                <a:spcPct val="0"/>
              </a:spcBef>
              <a:buClrTx/>
              <a:buSzTx/>
              <a:buFont typeface="Wingdings" panose="05000000000000000000" pitchFamily="2" charset="2"/>
              <a:buNone/>
              <a:defRPr/>
            </a:pPr>
            <a:endParaRPr lang="en-US" sz="1400" dirty="0">
              <a:latin typeface="Palatino" pitchFamily="-128" charset="0"/>
              <a:ea typeface="MS PGothic" panose="020B0600070205080204" pitchFamily="34" charset="-128"/>
            </a:endParaRPr>
          </a:p>
          <a:p>
            <a:pPr>
              <a:lnSpc>
                <a:spcPct val="150000"/>
              </a:lnSpc>
              <a:spcBef>
                <a:spcPct val="0"/>
              </a:spcBef>
              <a:buClrTx/>
              <a:buSzTx/>
              <a:buFont typeface="Helvetica" panose="020B0604020202020204" pitchFamily="34" charset="0"/>
              <a:buAutoNum type="arabicPeriod"/>
              <a:defRPr/>
            </a:pPr>
            <a:endParaRPr lang="en-US" sz="1800" dirty="0">
              <a:latin typeface="Palatino" pitchFamily="-128" charset="0"/>
              <a:ea typeface="MS PGothic" panose="020B0600070205080204" pitchFamily="34" charset="-128"/>
            </a:endParaRPr>
          </a:p>
        </p:txBody>
      </p:sp>
      <p:pic>
        <p:nvPicPr>
          <p:cNvPr id="512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D7228940-7885-4C47-8B10-DB0BE621FD69}" type="slidenum">
              <a:rPr lang="en-US"/>
              <a:pPr algn="ctr">
                <a:defRPr/>
              </a:pPr>
              <a:t>4</a:t>
            </a:fld>
            <a:endParaRPr lang="en-US"/>
          </a:p>
        </p:txBody>
      </p:sp>
    </p:spTree>
    <p:extLst>
      <p:ext uri="{BB962C8B-B14F-4D97-AF65-F5344CB8AC3E}">
        <p14:creationId xmlns:p14="http://schemas.microsoft.com/office/powerpoint/2010/main" val="57328199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147763" y="1012825"/>
            <a:ext cx="7691437"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2 – Compute Cyclomatic Complexity</a:t>
            </a:r>
            <a:endParaRPr lang="en-US" altLang="en-US" sz="3200">
              <a:solidFill>
                <a:srgbClr val="00B050"/>
              </a:solidFill>
            </a:endParaRPr>
          </a:p>
        </p:txBody>
      </p:sp>
      <p:pic>
        <p:nvPicPr>
          <p:cNvPr id="7885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E6623D55-2755-4CE8-870A-FE5045D06033}" type="slidenum">
              <a:rPr lang="en-US"/>
              <a:pPr algn="ctr">
                <a:defRPr/>
              </a:pPr>
              <a:t>40</a:t>
            </a:fld>
            <a:endParaRPr lang="en-US"/>
          </a:p>
        </p:txBody>
      </p:sp>
      <p:grpSp>
        <p:nvGrpSpPr>
          <p:cNvPr id="78854" name="Group 3"/>
          <p:cNvGrpSpPr>
            <a:grpSpLocks/>
          </p:cNvGrpSpPr>
          <p:nvPr/>
        </p:nvGrpSpPr>
        <p:grpSpPr bwMode="auto">
          <a:xfrm>
            <a:off x="838200" y="1908175"/>
            <a:ext cx="3810000" cy="4416425"/>
            <a:chOff x="3072" y="1056"/>
            <a:chExt cx="2400" cy="2782"/>
          </a:xfrm>
        </p:grpSpPr>
        <p:sp>
          <p:nvSpPr>
            <p:cNvPr id="78859" name="Rectangle 4"/>
            <p:cNvSpPr>
              <a:spLocks noChangeArrowheads="1"/>
            </p:cNvSpPr>
            <p:nvPr/>
          </p:nvSpPr>
          <p:spPr bwMode="auto">
            <a:xfrm>
              <a:off x="3072" y="1056"/>
              <a:ext cx="2400" cy="2782"/>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78860" name="Line 5"/>
            <p:cNvSpPr>
              <a:spLocks noChangeShapeType="1"/>
            </p:cNvSpPr>
            <p:nvPr/>
          </p:nvSpPr>
          <p:spPr bwMode="auto">
            <a:xfrm>
              <a:off x="4080" y="110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61" name="Text Box 6"/>
            <p:cNvSpPr txBox="1">
              <a:spLocks noChangeArrowheads="1"/>
            </p:cNvSpPr>
            <p:nvPr/>
          </p:nvSpPr>
          <p:spPr bwMode="auto">
            <a:xfrm>
              <a:off x="4176" y="3648"/>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78862" name="Oval 7"/>
            <p:cNvSpPr>
              <a:spLocks noChangeArrowheads="1"/>
            </p:cNvSpPr>
            <p:nvPr/>
          </p:nvSpPr>
          <p:spPr bwMode="auto">
            <a:xfrm>
              <a:off x="3888" y="1344"/>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78863" name="Oval 8"/>
            <p:cNvSpPr>
              <a:spLocks noChangeArrowheads="1"/>
            </p:cNvSpPr>
            <p:nvPr/>
          </p:nvSpPr>
          <p:spPr bwMode="auto">
            <a:xfrm>
              <a:off x="3888" y="1824"/>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2</a:t>
              </a:r>
              <a:endParaRPr lang="en-US" altLang="en-US" sz="2500">
                <a:latin typeface="Times" panose="02020603050405020304" pitchFamily="18" charset="0"/>
                <a:cs typeface="Arial" panose="020B0604020202020204" pitchFamily="34" charset="0"/>
              </a:endParaRPr>
            </a:p>
          </p:txBody>
        </p:sp>
        <p:sp>
          <p:nvSpPr>
            <p:cNvPr id="78864" name="Line 9"/>
            <p:cNvSpPr>
              <a:spLocks noChangeShapeType="1"/>
            </p:cNvSpPr>
            <p:nvPr/>
          </p:nvSpPr>
          <p:spPr bwMode="auto">
            <a:xfrm>
              <a:off x="4080" y="16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65" name="Oval 10"/>
            <p:cNvSpPr>
              <a:spLocks noChangeArrowheads="1"/>
            </p:cNvSpPr>
            <p:nvPr/>
          </p:nvSpPr>
          <p:spPr bwMode="auto">
            <a:xfrm>
              <a:off x="4368" y="2256"/>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3</a:t>
              </a:r>
              <a:endParaRPr lang="en-US" altLang="en-US" sz="2500">
                <a:latin typeface="Times" panose="02020603050405020304" pitchFamily="18" charset="0"/>
                <a:cs typeface="Arial" panose="020B0604020202020204" pitchFamily="34" charset="0"/>
              </a:endParaRPr>
            </a:p>
          </p:txBody>
        </p:sp>
        <p:sp>
          <p:nvSpPr>
            <p:cNvPr id="78866" name="Text Box 11"/>
            <p:cNvSpPr txBox="1">
              <a:spLocks noChangeArrowheads="1"/>
            </p:cNvSpPr>
            <p:nvPr/>
          </p:nvSpPr>
          <p:spPr bwMode="auto">
            <a:xfrm>
              <a:off x="4368" y="20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78867" name="Text Box 12"/>
            <p:cNvSpPr txBox="1">
              <a:spLocks noChangeArrowheads="1"/>
            </p:cNvSpPr>
            <p:nvPr/>
          </p:nvSpPr>
          <p:spPr bwMode="auto">
            <a:xfrm>
              <a:off x="3648" y="20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78868" name="Oval 13"/>
            <p:cNvSpPr>
              <a:spLocks noChangeArrowheads="1"/>
            </p:cNvSpPr>
            <p:nvPr/>
          </p:nvSpPr>
          <p:spPr bwMode="auto">
            <a:xfrm>
              <a:off x="4752" y="2688"/>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4</a:t>
              </a:r>
              <a:endParaRPr lang="en-US" altLang="en-US" sz="2500">
                <a:latin typeface="Times" panose="02020603050405020304" pitchFamily="18" charset="0"/>
                <a:cs typeface="Arial" panose="020B0604020202020204" pitchFamily="34" charset="0"/>
              </a:endParaRPr>
            </a:p>
          </p:txBody>
        </p:sp>
        <p:sp>
          <p:nvSpPr>
            <p:cNvPr id="78869" name="Line 14"/>
            <p:cNvSpPr>
              <a:spLocks noChangeShapeType="1"/>
            </p:cNvSpPr>
            <p:nvPr/>
          </p:nvSpPr>
          <p:spPr bwMode="auto">
            <a:xfrm>
              <a:off x="4272" y="2016"/>
              <a:ext cx="213" cy="2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70" name="Line 15"/>
            <p:cNvSpPr>
              <a:spLocks noChangeShapeType="1"/>
            </p:cNvSpPr>
            <p:nvPr/>
          </p:nvSpPr>
          <p:spPr bwMode="auto">
            <a:xfrm flipH="1">
              <a:off x="4272" y="2544"/>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71" name="Oval 16"/>
            <p:cNvSpPr>
              <a:spLocks noChangeArrowheads="1"/>
            </p:cNvSpPr>
            <p:nvPr/>
          </p:nvSpPr>
          <p:spPr bwMode="auto">
            <a:xfrm>
              <a:off x="4080" y="2688"/>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5</a:t>
              </a:r>
              <a:endParaRPr lang="en-US" altLang="en-US" sz="2500">
                <a:latin typeface="Times" panose="02020603050405020304" pitchFamily="18" charset="0"/>
                <a:cs typeface="Arial" panose="020B0604020202020204" pitchFamily="34" charset="0"/>
              </a:endParaRPr>
            </a:p>
          </p:txBody>
        </p:sp>
        <p:sp>
          <p:nvSpPr>
            <p:cNvPr id="78872" name="Oval 17"/>
            <p:cNvSpPr>
              <a:spLocks noChangeArrowheads="1"/>
            </p:cNvSpPr>
            <p:nvPr/>
          </p:nvSpPr>
          <p:spPr bwMode="auto">
            <a:xfrm>
              <a:off x="3312" y="3072"/>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6</a:t>
              </a:r>
              <a:endParaRPr lang="en-US" altLang="en-US" sz="2500">
                <a:latin typeface="Times" panose="02020603050405020304" pitchFamily="18" charset="0"/>
                <a:cs typeface="Arial" panose="020B0604020202020204" pitchFamily="34" charset="0"/>
              </a:endParaRPr>
            </a:p>
          </p:txBody>
        </p:sp>
        <p:sp>
          <p:nvSpPr>
            <p:cNvPr id="78873" name="Text Box 18"/>
            <p:cNvSpPr txBox="1">
              <a:spLocks noChangeArrowheads="1"/>
            </p:cNvSpPr>
            <p:nvPr/>
          </p:nvSpPr>
          <p:spPr bwMode="auto">
            <a:xfrm>
              <a:off x="4704" y="249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78874" name="Line 19"/>
            <p:cNvSpPr>
              <a:spLocks noChangeShapeType="1"/>
            </p:cNvSpPr>
            <p:nvPr/>
          </p:nvSpPr>
          <p:spPr bwMode="auto">
            <a:xfrm>
              <a:off x="4656" y="2544"/>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75" name="Text Box 20"/>
            <p:cNvSpPr txBox="1">
              <a:spLocks noChangeArrowheads="1"/>
            </p:cNvSpPr>
            <p:nvPr/>
          </p:nvSpPr>
          <p:spPr bwMode="auto">
            <a:xfrm>
              <a:off x="4128" y="249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78876" name="Line 21"/>
            <p:cNvSpPr>
              <a:spLocks noChangeShapeType="1"/>
            </p:cNvSpPr>
            <p:nvPr/>
          </p:nvSpPr>
          <p:spPr bwMode="auto">
            <a:xfrm flipH="1">
              <a:off x="3504" y="2064"/>
              <a:ext cx="432"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77" name="Line 22"/>
            <p:cNvSpPr>
              <a:spLocks noChangeShapeType="1"/>
            </p:cNvSpPr>
            <p:nvPr/>
          </p:nvSpPr>
          <p:spPr bwMode="auto">
            <a:xfrm>
              <a:off x="3504" y="336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78" name="Line 23"/>
            <p:cNvSpPr>
              <a:spLocks noChangeShapeType="1"/>
            </p:cNvSpPr>
            <p:nvPr/>
          </p:nvSpPr>
          <p:spPr bwMode="auto">
            <a:xfrm flipH="1" flipV="1">
              <a:off x="4464" y="28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8879" name="Line 24"/>
            <p:cNvSpPr>
              <a:spLocks noChangeShapeType="1"/>
            </p:cNvSpPr>
            <p:nvPr/>
          </p:nvSpPr>
          <p:spPr bwMode="auto">
            <a:xfrm flipH="1" flipV="1">
              <a:off x="4080" y="2112"/>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78855" name="Rectangle 25"/>
          <p:cNvSpPr txBox="1">
            <a:spLocks noChangeArrowheads="1"/>
          </p:cNvSpPr>
          <p:nvPr/>
        </p:nvSpPr>
        <p:spPr bwMode="auto">
          <a:xfrm>
            <a:off x="4800600" y="2365375"/>
            <a:ext cx="4191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100" b="1">
                <a:latin typeface="Helvetica" panose="020B0604020202020204" pitchFamily="34" charset="0"/>
              </a:rPr>
              <a:t>Region</a:t>
            </a:r>
            <a:r>
              <a:rPr lang="en-US" altLang="en-US" sz="2100">
                <a:latin typeface="Helvetica" panose="020B0604020202020204" pitchFamily="34" charset="0"/>
              </a:rPr>
              <a:t>: Enclosed area in the CFG.</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Do not forget the outermost region.</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100">
                <a:latin typeface="Helvetica" panose="020B0604020202020204" pitchFamily="34" charset="0"/>
              </a:rPr>
              <a:t>In this example: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3 Regions (see the circles with different colors).</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Cyclomatic Complexity = 3</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100">
                <a:latin typeface="Helvetica" panose="020B0604020202020204" pitchFamily="34" charset="0"/>
              </a:rPr>
              <a:t>Alternative way in next slide.</a:t>
            </a:r>
          </a:p>
        </p:txBody>
      </p:sp>
      <mc:AlternateContent xmlns:mc="http://schemas.openxmlformats.org/markup-compatibility/2006" xmlns:p14="http://schemas.microsoft.com/office/powerpoint/2010/main">
        <mc:Choice Requires="p14">
          <p:contentPart p14:bwMode="auto" r:id="rId4">
            <p14:nvContentPartPr>
              <p14:cNvPr id="75" name="Ink 26"/>
              <p14:cNvContentPartPr>
                <a14:cpLocks xmlns:a14="http://schemas.microsoft.com/office/drawing/2010/main" noRot="1" noChangeAspect="1" noEditPoints="1" noChangeArrowheads="1" noChangeShapeType="1"/>
              </p14:cNvContentPartPr>
              <p14:nvPr/>
            </p14:nvContentPartPr>
            <p14:xfrm>
              <a:off x="2571750" y="3651250"/>
              <a:ext cx="268288" cy="590550"/>
            </p14:xfrm>
          </p:contentPart>
        </mc:Choice>
        <mc:Fallback xmlns="">
          <p:pic>
            <p:nvPicPr>
              <p:cNvPr id="75" name="Ink 26"/>
              <p:cNvPicPr>
                <a:picLocks noRot="1" noChangeAspect="1" noEditPoints="1" noChangeArrowheads="1" noChangeShapeType="1"/>
              </p:cNvPicPr>
              <p:nvPr/>
            </p:nvPicPr>
            <p:blipFill>
              <a:blip r:embed="rId5"/>
              <a:stretch>
                <a:fillRect/>
              </a:stretch>
            </p:blipFill>
            <p:spPr>
              <a:xfrm>
                <a:off x="2562399" y="3641893"/>
                <a:ext cx="286989" cy="60926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6" name="Ink 27"/>
              <p14:cNvContentPartPr>
                <a14:cpLocks xmlns:a14="http://schemas.microsoft.com/office/drawing/2010/main" noRot="1" noChangeAspect="1" noEditPoints="1" noChangeArrowheads="1" noChangeShapeType="1"/>
              </p14:cNvContentPartPr>
              <p14:nvPr/>
            </p14:nvContentPartPr>
            <p14:xfrm>
              <a:off x="3044825" y="4384675"/>
              <a:ext cx="438150" cy="295275"/>
            </p14:xfrm>
          </p:contentPart>
        </mc:Choice>
        <mc:Fallback xmlns="">
          <p:pic>
            <p:nvPicPr>
              <p:cNvPr id="76" name="Ink 27"/>
              <p:cNvPicPr>
                <a:picLocks noRot="1" noChangeAspect="1" noEditPoints="1" noChangeArrowheads="1" noChangeShapeType="1"/>
              </p:cNvPicPr>
              <p:nvPr/>
            </p:nvPicPr>
            <p:blipFill>
              <a:blip r:embed="rId7"/>
              <a:stretch>
                <a:fillRect/>
              </a:stretch>
            </p:blipFill>
            <p:spPr>
              <a:xfrm>
                <a:off x="3035464" y="4375313"/>
                <a:ext cx="456871" cy="314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7" name="Ink 28"/>
              <p14:cNvContentPartPr>
                <a14:cpLocks xmlns:a14="http://schemas.microsoft.com/office/drawing/2010/main" noRot="1" noChangeAspect="1" noEditPoints="1" noChangeArrowheads="1" noChangeShapeType="1"/>
              </p14:cNvContentPartPr>
              <p14:nvPr/>
            </p14:nvContentPartPr>
            <p14:xfrm>
              <a:off x="1081088" y="1963738"/>
              <a:ext cx="3268662" cy="4010025"/>
            </p14:xfrm>
          </p:contentPart>
        </mc:Choice>
        <mc:Fallback xmlns="">
          <p:pic>
            <p:nvPicPr>
              <p:cNvPr id="77" name="Ink 28"/>
              <p:cNvPicPr>
                <a:picLocks noRot="1" noChangeAspect="1" noEditPoints="1" noChangeArrowheads="1" noChangeShapeType="1"/>
              </p:cNvPicPr>
              <p:nvPr/>
            </p:nvPicPr>
            <p:blipFill>
              <a:blip r:embed="rId9"/>
              <a:stretch>
                <a:fillRect/>
              </a:stretch>
            </p:blipFill>
            <p:spPr>
              <a:xfrm>
                <a:off x="1071728" y="1954378"/>
                <a:ext cx="3287381" cy="4028745"/>
              </a:xfrm>
              <a:prstGeom prst="rect">
                <a:avLst/>
              </a:prstGeom>
            </p:spPr>
          </p:pic>
        </mc:Fallback>
      </mc:AlternateContent>
    </p:spTree>
    <p:extLst>
      <p:ext uri="{BB962C8B-B14F-4D97-AF65-F5344CB8AC3E}">
        <p14:creationId xmlns:p14="http://schemas.microsoft.com/office/powerpoint/2010/main" val="397679911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47763" y="1012825"/>
            <a:ext cx="7691437"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2 – Compute Cyclomatic Complexity</a:t>
            </a:r>
            <a:endParaRPr lang="en-US" altLang="en-US" sz="3200">
              <a:solidFill>
                <a:srgbClr val="00B050"/>
              </a:solidFill>
            </a:endParaRPr>
          </a:p>
        </p:txBody>
      </p:sp>
      <p:pic>
        <p:nvPicPr>
          <p:cNvPr id="8089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5" name="Ink 26"/>
              <p14:cNvContentPartPr>
                <a14:cpLocks xmlns:a14="http://schemas.microsoft.com/office/drawing/2010/main" noRot="1" noChangeAspect="1" noEditPoints="1" noChangeArrowheads="1" noChangeShapeType="1"/>
              </p14:cNvContentPartPr>
              <p14:nvPr/>
            </p14:nvContentPartPr>
            <p14:xfrm>
              <a:off x="2571750" y="3651250"/>
              <a:ext cx="268288" cy="590550"/>
            </p14:xfrm>
          </p:contentPart>
        </mc:Choice>
        <mc:Fallback xmlns="">
          <p:pic>
            <p:nvPicPr>
              <p:cNvPr id="75" name="Ink 26"/>
              <p:cNvPicPr>
                <a:picLocks noRot="1" noChangeAspect="1" noEditPoints="1" noChangeArrowheads="1" noChangeShapeType="1"/>
              </p:cNvPicPr>
              <p:nvPr/>
            </p:nvPicPr>
            <p:blipFill>
              <a:blip r:embed="rId5"/>
              <a:stretch>
                <a:fillRect/>
              </a:stretch>
            </p:blipFill>
            <p:spPr>
              <a:xfrm>
                <a:off x="2562399" y="3641893"/>
                <a:ext cx="286989" cy="60926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6" name="Ink 27"/>
              <p14:cNvContentPartPr>
                <a14:cpLocks xmlns:a14="http://schemas.microsoft.com/office/drawing/2010/main" noRot="1" noChangeAspect="1" noEditPoints="1" noChangeArrowheads="1" noChangeShapeType="1"/>
              </p14:cNvContentPartPr>
              <p14:nvPr/>
            </p14:nvContentPartPr>
            <p14:xfrm>
              <a:off x="3044825" y="4384675"/>
              <a:ext cx="438150" cy="295275"/>
            </p14:xfrm>
          </p:contentPart>
        </mc:Choice>
        <mc:Fallback xmlns="">
          <p:pic>
            <p:nvPicPr>
              <p:cNvPr id="76" name="Ink 27"/>
              <p:cNvPicPr>
                <a:picLocks noRot="1" noChangeAspect="1" noEditPoints="1" noChangeArrowheads="1" noChangeShapeType="1"/>
              </p:cNvPicPr>
              <p:nvPr/>
            </p:nvPicPr>
            <p:blipFill>
              <a:blip r:embed="rId7"/>
              <a:stretch>
                <a:fillRect/>
              </a:stretch>
            </p:blipFill>
            <p:spPr>
              <a:xfrm>
                <a:off x="3035464" y="4375313"/>
                <a:ext cx="456871" cy="314000"/>
              </a:xfrm>
              <a:prstGeom prst="rect">
                <a:avLst/>
              </a:prstGeom>
            </p:spPr>
          </p:pic>
        </mc:Fallback>
      </mc:AlternateContent>
      <p:grpSp>
        <p:nvGrpSpPr>
          <p:cNvPr id="80902" name="Group 3"/>
          <p:cNvGrpSpPr>
            <a:grpSpLocks/>
          </p:cNvGrpSpPr>
          <p:nvPr/>
        </p:nvGrpSpPr>
        <p:grpSpPr bwMode="auto">
          <a:xfrm>
            <a:off x="838200" y="2136775"/>
            <a:ext cx="3810000" cy="4243388"/>
            <a:chOff x="3072" y="1056"/>
            <a:chExt cx="2400" cy="2782"/>
          </a:xfrm>
        </p:grpSpPr>
        <p:sp>
          <p:nvSpPr>
            <p:cNvPr id="80904" name="Rectangle 4"/>
            <p:cNvSpPr>
              <a:spLocks noChangeArrowheads="1"/>
            </p:cNvSpPr>
            <p:nvPr/>
          </p:nvSpPr>
          <p:spPr bwMode="auto">
            <a:xfrm>
              <a:off x="3072" y="1056"/>
              <a:ext cx="2400" cy="2782"/>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80905" name="Line 5"/>
            <p:cNvSpPr>
              <a:spLocks noChangeShapeType="1"/>
            </p:cNvSpPr>
            <p:nvPr/>
          </p:nvSpPr>
          <p:spPr bwMode="auto">
            <a:xfrm>
              <a:off x="4080" y="110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06" name="Text Box 6"/>
            <p:cNvSpPr txBox="1">
              <a:spLocks noChangeArrowheads="1"/>
            </p:cNvSpPr>
            <p:nvPr/>
          </p:nvSpPr>
          <p:spPr bwMode="auto">
            <a:xfrm>
              <a:off x="4176" y="3648"/>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80907" name="Oval 7"/>
            <p:cNvSpPr>
              <a:spLocks noChangeArrowheads="1"/>
            </p:cNvSpPr>
            <p:nvPr/>
          </p:nvSpPr>
          <p:spPr bwMode="auto">
            <a:xfrm>
              <a:off x="3888" y="1344"/>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80908" name="Oval 8"/>
            <p:cNvSpPr>
              <a:spLocks noChangeArrowheads="1"/>
            </p:cNvSpPr>
            <p:nvPr/>
          </p:nvSpPr>
          <p:spPr bwMode="auto">
            <a:xfrm>
              <a:off x="3888" y="1824"/>
              <a:ext cx="384" cy="294"/>
            </a:xfrm>
            <a:prstGeom prst="ellipse">
              <a:avLst/>
            </a:prstGeom>
            <a:solidFill>
              <a:srgbClr val="339966"/>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2</a:t>
              </a:r>
              <a:endParaRPr lang="en-US" altLang="en-US" sz="2500">
                <a:latin typeface="Times" panose="02020603050405020304" pitchFamily="18" charset="0"/>
                <a:cs typeface="Arial" panose="020B0604020202020204" pitchFamily="34" charset="0"/>
              </a:endParaRPr>
            </a:p>
          </p:txBody>
        </p:sp>
        <p:sp>
          <p:nvSpPr>
            <p:cNvPr id="80909" name="Line 9"/>
            <p:cNvSpPr>
              <a:spLocks noChangeShapeType="1"/>
            </p:cNvSpPr>
            <p:nvPr/>
          </p:nvSpPr>
          <p:spPr bwMode="auto">
            <a:xfrm>
              <a:off x="4080" y="16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10" name="Oval 10"/>
            <p:cNvSpPr>
              <a:spLocks noChangeArrowheads="1"/>
            </p:cNvSpPr>
            <p:nvPr/>
          </p:nvSpPr>
          <p:spPr bwMode="auto">
            <a:xfrm>
              <a:off x="4368" y="2256"/>
              <a:ext cx="384" cy="294"/>
            </a:xfrm>
            <a:prstGeom prst="ellipse">
              <a:avLst/>
            </a:prstGeom>
            <a:solidFill>
              <a:srgbClr val="339966"/>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3</a:t>
              </a:r>
              <a:endParaRPr lang="en-US" altLang="en-US" sz="2500">
                <a:latin typeface="Times" panose="02020603050405020304" pitchFamily="18" charset="0"/>
                <a:cs typeface="Arial" panose="020B0604020202020204" pitchFamily="34" charset="0"/>
              </a:endParaRPr>
            </a:p>
          </p:txBody>
        </p:sp>
        <p:sp>
          <p:nvSpPr>
            <p:cNvPr id="80911" name="Text Box 11"/>
            <p:cNvSpPr txBox="1">
              <a:spLocks noChangeArrowheads="1"/>
            </p:cNvSpPr>
            <p:nvPr/>
          </p:nvSpPr>
          <p:spPr bwMode="auto">
            <a:xfrm>
              <a:off x="4368" y="20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80912" name="Text Box 12"/>
            <p:cNvSpPr txBox="1">
              <a:spLocks noChangeArrowheads="1"/>
            </p:cNvSpPr>
            <p:nvPr/>
          </p:nvSpPr>
          <p:spPr bwMode="auto">
            <a:xfrm>
              <a:off x="3648" y="20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80913" name="Oval 13"/>
            <p:cNvSpPr>
              <a:spLocks noChangeArrowheads="1"/>
            </p:cNvSpPr>
            <p:nvPr/>
          </p:nvSpPr>
          <p:spPr bwMode="auto">
            <a:xfrm>
              <a:off x="4752" y="2688"/>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4</a:t>
              </a:r>
              <a:endParaRPr lang="en-US" altLang="en-US" sz="2500">
                <a:latin typeface="Times" panose="02020603050405020304" pitchFamily="18" charset="0"/>
                <a:cs typeface="Arial" panose="020B0604020202020204" pitchFamily="34" charset="0"/>
              </a:endParaRPr>
            </a:p>
          </p:txBody>
        </p:sp>
        <p:sp>
          <p:nvSpPr>
            <p:cNvPr id="80914" name="Line 14"/>
            <p:cNvSpPr>
              <a:spLocks noChangeShapeType="1"/>
            </p:cNvSpPr>
            <p:nvPr/>
          </p:nvSpPr>
          <p:spPr bwMode="auto">
            <a:xfrm>
              <a:off x="4272" y="2016"/>
              <a:ext cx="213" cy="2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15" name="Line 15"/>
            <p:cNvSpPr>
              <a:spLocks noChangeShapeType="1"/>
            </p:cNvSpPr>
            <p:nvPr/>
          </p:nvSpPr>
          <p:spPr bwMode="auto">
            <a:xfrm flipH="1">
              <a:off x="4272" y="2544"/>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16" name="Oval 16"/>
            <p:cNvSpPr>
              <a:spLocks noChangeArrowheads="1"/>
            </p:cNvSpPr>
            <p:nvPr/>
          </p:nvSpPr>
          <p:spPr bwMode="auto">
            <a:xfrm>
              <a:off x="4080" y="2688"/>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5</a:t>
              </a:r>
              <a:endParaRPr lang="en-US" altLang="en-US" sz="2500">
                <a:latin typeface="Times" panose="02020603050405020304" pitchFamily="18" charset="0"/>
                <a:cs typeface="Arial" panose="020B0604020202020204" pitchFamily="34" charset="0"/>
              </a:endParaRPr>
            </a:p>
          </p:txBody>
        </p:sp>
        <p:sp>
          <p:nvSpPr>
            <p:cNvPr id="80917" name="Oval 17"/>
            <p:cNvSpPr>
              <a:spLocks noChangeArrowheads="1"/>
            </p:cNvSpPr>
            <p:nvPr/>
          </p:nvSpPr>
          <p:spPr bwMode="auto">
            <a:xfrm>
              <a:off x="3312" y="3072"/>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6</a:t>
              </a:r>
              <a:endParaRPr lang="en-US" altLang="en-US" sz="2500">
                <a:latin typeface="Times" panose="02020603050405020304" pitchFamily="18" charset="0"/>
                <a:cs typeface="Arial" panose="020B0604020202020204" pitchFamily="34" charset="0"/>
              </a:endParaRPr>
            </a:p>
          </p:txBody>
        </p:sp>
        <p:sp>
          <p:nvSpPr>
            <p:cNvPr id="80918" name="Text Box 18"/>
            <p:cNvSpPr txBox="1">
              <a:spLocks noChangeArrowheads="1"/>
            </p:cNvSpPr>
            <p:nvPr/>
          </p:nvSpPr>
          <p:spPr bwMode="auto">
            <a:xfrm>
              <a:off x="4704" y="249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80919" name="Line 19"/>
            <p:cNvSpPr>
              <a:spLocks noChangeShapeType="1"/>
            </p:cNvSpPr>
            <p:nvPr/>
          </p:nvSpPr>
          <p:spPr bwMode="auto">
            <a:xfrm>
              <a:off x="4656" y="2544"/>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20" name="Text Box 20"/>
            <p:cNvSpPr txBox="1">
              <a:spLocks noChangeArrowheads="1"/>
            </p:cNvSpPr>
            <p:nvPr/>
          </p:nvSpPr>
          <p:spPr bwMode="auto">
            <a:xfrm>
              <a:off x="4128" y="249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80921" name="Line 21"/>
            <p:cNvSpPr>
              <a:spLocks noChangeShapeType="1"/>
            </p:cNvSpPr>
            <p:nvPr/>
          </p:nvSpPr>
          <p:spPr bwMode="auto">
            <a:xfrm flipH="1">
              <a:off x="3504" y="2064"/>
              <a:ext cx="432"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22" name="Line 22"/>
            <p:cNvSpPr>
              <a:spLocks noChangeShapeType="1"/>
            </p:cNvSpPr>
            <p:nvPr/>
          </p:nvSpPr>
          <p:spPr bwMode="auto">
            <a:xfrm>
              <a:off x="3504" y="336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23" name="Line 23"/>
            <p:cNvSpPr>
              <a:spLocks noChangeShapeType="1"/>
            </p:cNvSpPr>
            <p:nvPr/>
          </p:nvSpPr>
          <p:spPr bwMode="auto">
            <a:xfrm flipH="1" flipV="1">
              <a:off x="4464" y="28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0924" name="Line 24"/>
            <p:cNvSpPr>
              <a:spLocks noChangeShapeType="1"/>
            </p:cNvSpPr>
            <p:nvPr/>
          </p:nvSpPr>
          <p:spPr bwMode="auto">
            <a:xfrm flipH="1" flipV="1">
              <a:off x="4080" y="2112"/>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0903" name="Rectangle 25"/>
          <p:cNvSpPr txBox="1">
            <a:spLocks noChangeArrowheads="1"/>
          </p:cNvSpPr>
          <p:nvPr/>
        </p:nvSpPr>
        <p:spPr bwMode="auto">
          <a:xfrm>
            <a:off x="4876800" y="2057400"/>
            <a:ext cx="39624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100" b="1">
                <a:latin typeface="Helvetica" panose="020B0604020202020204" pitchFamily="34" charset="0"/>
              </a:rPr>
              <a:t>Predicates</a:t>
            </a:r>
            <a:r>
              <a:rPr lang="en-US" altLang="en-US" sz="2100">
                <a:latin typeface="Helvetica" panose="020B0604020202020204" pitchFamily="34" charset="0"/>
              </a:rPr>
              <a:t>: </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Nodes with multiple exit arcs.</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Corresponds to branch/conditional statement in program.</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100">
                <a:latin typeface="Helvetica" panose="020B0604020202020204" pitchFamily="34" charset="0"/>
              </a:rPr>
              <a:t>In this example: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Predicates = 2 </a:t>
            </a:r>
          </a:p>
          <a:p>
            <a:pPr lvl="2" eaLnBrk="1" hangingPunct="1">
              <a:lnSpc>
                <a:spcPct val="100000"/>
              </a:lnSpc>
              <a:spcBef>
                <a:spcPct val="20000"/>
              </a:spcBef>
              <a:buClr>
                <a:schemeClr val="tx2"/>
              </a:buClr>
              <a:buFontTx/>
              <a:buChar char="•"/>
            </a:pPr>
            <a:r>
              <a:rPr lang="en-US" altLang="en-US" sz="1800">
                <a:latin typeface="Helvetica" panose="020B0604020202020204" pitchFamily="34" charset="0"/>
              </a:rPr>
              <a:t>(Node 2 and 3)</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Cyclomatic Complexity </a:t>
            </a:r>
          </a:p>
          <a:p>
            <a:pPr lvl="1" eaLnBrk="1" hangingPunct="1">
              <a:lnSpc>
                <a:spcPct val="100000"/>
              </a:lnSpc>
              <a:spcBef>
                <a:spcPct val="20000"/>
              </a:spcBef>
              <a:buClr>
                <a:schemeClr val="folHlink"/>
              </a:buClr>
              <a:buSzPct val="70000"/>
              <a:buFont typeface="Wingdings" panose="05000000000000000000" pitchFamily="2" charset="2"/>
              <a:buNone/>
            </a:pPr>
            <a:r>
              <a:rPr lang="en-US" altLang="en-US" sz="2000">
                <a:latin typeface="Helvetica" panose="020B0604020202020204" pitchFamily="34" charset="0"/>
              </a:rPr>
              <a:t>	= 2 + 1</a:t>
            </a:r>
          </a:p>
          <a:p>
            <a:pPr lvl="1" eaLnBrk="1" hangingPunct="1">
              <a:lnSpc>
                <a:spcPct val="100000"/>
              </a:lnSpc>
              <a:spcBef>
                <a:spcPct val="20000"/>
              </a:spcBef>
              <a:buClr>
                <a:schemeClr val="folHlink"/>
              </a:buClr>
              <a:buSzPct val="70000"/>
              <a:buFont typeface="Wingdings" panose="05000000000000000000" pitchFamily="2" charset="2"/>
              <a:buNone/>
            </a:pPr>
            <a:r>
              <a:rPr lang="en-US" altLang="en-US" sz="2000">
                <a:latin typeface="Helvetica" panose="020B0604020202020204" pitchFamily="34" charset="0"/>
              </a:rPr>
              <a:t>    = 3</a:t>
            </a:r>
            <a:endParaRPr lang="en-US" altLang="en-US" sz="2200">
              <a:latin typeface="Helvetica" panose="020B0604020202020204" pitchFamily="34" charset="0"/>
            </a:endParaRPr>
          </a:p>
        </p:txBody>
      </p:sp>
    </p:spTree>
    <p:extLst>
      <p:ext uri="{BB962C8B-B14F-4D97-AF65-F5344CB8AC3E}">
        <p14:creationId xmlns:p14="http://schemas.microsoft.com/office/powerpoint/2010/main" val="234557292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2133600" y="1012825"/>
            <a:ext cx="536892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3 – Find Basis Path Set</a:t>
            </a:r>
            <a:endParaRPr lang="en-US" altLang="en-US" sz="3200">
              <a:solidFill>
                <a:srgbClr val="00B050"/>
              </a:solidFill>
            </a:endParaRPr>
          </a:p>
        </p:txBody>
      </p:sp>
      <p:pic>
        <p:nvPicPr>
          <p:cNvPr id="8294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 name="Rectangle 25"/>
          <p:cNvSpPr txBox="1">
            <a:spLocks noChangeArrowheads="1"/>
          </p:cNvSpPr>
          <p:nvPr/>
        </p:nvSpPr>
        <p:spPr bwMode="auto">
          <a:xfrm>
            <a:off x="1905000" y="1905000"/>
            <a:ext cx="6781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eaLnBrk="1" hangingPunct="1">
              <a:lnSpc>
                <a:spcPct val="90000"/>
              </a:lnSpc>
              <a:defRPr/>
            </a:pPr>
            <a:r>
              <a:rPr lang="en-US" sz="2000" dirty="0"/>
              <a:t>Independent path: </a:t>
            </a:r>
          </a:p>
          <a:p>
            <a:pPr lvl="1" algn="just" eaLnBrk="1" hangingPunct="1">
              <a:lnSpc>
                <a:spcPct val="90000"/>
              </a:lnSpc>
              <a:defRPr/>
            </a:pPr>
            <a:r>
              <a:rPr lang="en-US" dirty="0"/>
              <a:t>An </a:t>
            </a:r>
            <a:r>
              <a:rPr lang="en-US" b="1" dirty="0"/>
              <a:t>executable </a:t>
            </a:r>
            <a:r>
              <a:rPr lang="en-US" dirty="0"/>
              <a:t>or</a:t>
            </a:r>
            <a:r>
              <a:rPr lang="en-US" b="1" dirty="0"/>
              <a:t> realizable path</a:t>
            </a:r>
            <a:r>
              <a:rPr lang="en-US" dirty="0"/>
              <a:t> through the graph from the start node to the end node that has not been traversed before.</a:t>
            </a:r>
          </a:p>
          <a:p>
            <a:pPr lvl="1" algn="just" eaLnBrk="1" hangingPunct="1">
              <a:lnSpc>
                <a:spcPct val="90000"/>
              </a:lnSpc>
              <a:defRPr/>
            </a:pPr>
            <a:r>
              <a:rPr lang="en-US" b="1" dirty="0"/>
              <a:t>Must </a:t>
            </a:r>
            <a:r>
              <a:rPr lang="en-US" dirty="0"/>
              <a:t>move along </a:t>
            </a:r>
            <a:r>
              <a:rPr lang="en-US" b="1" dirty="0"/>
              <a:t>at least one arc</a:t>
            </a:r>
            <a:r>
              <a:rPr lang="en-US" dirty="0"/>
              <a:t> that has not been yet traversed (an unvisited arc).</a:t>
            </a:r>
          </a:p>
          <a:p>
            <a:pPr lvl="1" algn="just" eaLnBrk="1" hangingPunct="1">
              <a:lnSpc>
                <a:spcPct val="90000"/>
              </a:lnSpc>
              <a:defRPr/>
            </a:pPr>
            <a:r>
              <a:rPr lang="en-US" dirty="0"/>
              <a:t>The objective is to cover all statements in a program by independent paths.</a:t>
            </a:r>
          </a:p>
          <a:p>
            <a:pPr algn="just" eaLnBrk="1" hangingPunct="1">
              <a:lnSpc>
                <a:spcPct val="90000"/>
              </a:lnSpc>
              <a:defRPr/>
            </a:pPr>
            <a:r>
              <a:rPr lang="en-US" sz="2000" dirty="0"/>
              <a:t>The number of independent paths to discover </a:t>
            </a:r>
          </a:p>
          <a:p>
            <a:pPr marL="0" indent="0" algn="just" eaLnBrk="1" hangingPunct="1">
              <a:lnSpc>
                <a:spcPct val="90000"/>
              </a:lnSpc>
              <a:buFont typeface="Wingdings" panose="05000000000000000000" pitchFamily="2" charset="2"/>
              <a:buNone/>
              <a:defRPr/>
            </a:pPr>
            <a:r>
              <a:rPr lang="en-US" sz="2000" dirty="0"/>
              <a:t>      &lt;= </a:t>
            </a:r>
            <a:r>
              <a:rPr lang="en-US" sz="2000" dirty="0" err="1">
                <a:sym typeface="Wingdings" panose="05000000000000000000" pitchFamily="2" charset="2"/>
              </a:rPr>
              <a:t>cyclomatic</a:t>
            </a:r>
            <a:r>
              <a:rPr lang="en-US" sz="2000" dirty="0">
                <a:sym typeface="Wingdings" panose="05000000000000000000" pitchFamily="2" charset="2"/>
              </a:rPr>
              <a:t> complexity number.</a:t>
            </a:r>
          </a:p>
          <a:p>
            <a:pPr algn="just" eaLnBrk="1" hangingPunct="1">
              <a:lnSpc>
                <a:spcPct val="90000"/>
              </a:lnSpc>
              <a:defRPr/>
            </a:pPr>
            <a:r>
              <a:rPr lang="en-US" sz="2000" dirty="0"/>
              <a:t>Decide the Basis Path Set:</a:t>
            </a:r>
          </a:p>
          <a:p>
            <a:pPr lvl="1" algn="just" eaLnBrk="1" hangingPunct="1">
              <a:lnSpc>
                <a:spcPct val="90000"/>
              </a:lnSpc>
              <a:defRPr/>
            </a:pPr>
            <a:r>
              <a:rPr lang="en-US" dirty="0"/>
              <a:t>It is the maximal set of </a:t>
            </a:r>
            <a:r>
              <a:rPr lang="en-US" i="1" dirty="0"/>
              <a:t>independent paths</a:t>
            </a:r>
            <a:r>
              <a:rPr lang="en-US" dirty="0"/>
              <a:t> in the flow graph.</a:t>
            </a:r>
          </a:p>
          <a:p>
            <a:pPr lvl="1" algn="just" eaLnBrk="1" hangingPunct="1">
              <a:lnSpc>
                <a:spcPct val="90000"/>
              </a:lnSpc>
              <a:defRPr/>
            </a:pPr>
            <a:r>
              <a:rPr lang="en-US" b="1" dirty="0"/>
              <a:t>NOT </a:t>
            </a:r>
            <a:r>
              <a:rPr lang="en-US" dirty="0"/>
              <a:t>a unique set.</a:t>
            </a:r>
          </a:p>
        </p:txBody>
      </p:sp>
    </p:spTree>
    <p:extLst>
      <p:ext uri="{BB962C8B-B14F-4D97-AF65-F5344CB8AC3E}">
        <p14:creationId xmlns:p14="http://schemas.microsoft.com/office/powerpoint/2010/main" val="184233929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3136900" y="1012825"/>
            <a:ext cx="336232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3 – Example</a:t>
            </a:r>
            <a:endParaRPr lang="en-US" altLang="en-US" sz="3200">
              <a:solidFill>
                <a:srgbClr val="00B050"/>
              </a:solidFill>
            </a:endParaRPr>
          </a:p>
        </p:txBody>
      </p:sp>
      <p:pic>
        <p:nvPicPr>
          <p:cNvPr id="8499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6" name="Picture 39"/>
          <p:cNvPicPr>
            <a:picLocks noChangeAspect="1" noChangeArrowheads="1"/>
          </p:cNvPicPr>
          <p:nvPr/>
        </p:nvPicPr>
        <p:blipFill>
          <a:blip r:embed="rId4">
            <a:extLst>
              <a:ext uri="{28A0092B-C50C-407E-A947-70E740481C1C}">
                <a14:useLocalDpi xmlns:a14="http://schemas.microsoft.com/office/drawing/2010/main" val="0"/>
              </a:ext>
            </a:extLst>
          </a:blip>
          <a:srcRect l="25999" t="57031" r="34500" b="21094"/>
          <a:stretch>
            <a:fillRect/>
          </a:stretch>
        </p:blipFill>
        <p:spPr bwMode="auto">
          <a:xfrm>
            <a:off x="1524000" y="1921871"/>
            <a:ext cx="6019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84997" name="Content Placeholder 2"/>
          <p:cNvSpPr>
            <a:spLocks noGrp="1"/>
          </p:cNvSpPr>
          <p:nvPr>
            <p:ph idx="1"/>
          </p:nvPr>
        </p:nvSpPr>
        <p:spPr>
          <a:xfrm>
            <a:off x="381000" y="4267200"/>
            <a:ext cx="8763000" cy="2590800"/>
          </a:xfrm>
        </p:spPr>
        <p:txBody>
          <a:bodyPr/>
          <a:lstStyle/>
          <a:p>
            <a:r>
              <a:rPr lang="en-US" altLang="en-US" sz="1800"/>
              <a:t>1-2-3-5 can be the first independent path; 1-2-4-5 is another; 1-2-3-5-2-4-5 is one more. </a:t>
            </a:r>
          </a:p>
          <a:p>
            <a:r>
              <a:rPr lang="en-US" altLang="en-US" sz="1800"/>
              <a:t>There are only these 3 independent paths. The basis path set is then having 3 paths.</a:t>
            </a:r>
          </a:p>
          <a:p>
            <a:r>
              <a:rPr lang="en-US" altLang="en-US" sz="1800"/>
              <a:t>Alternatively, if we had identified 1-2-3-5-2-4-5 as the first independent path, there would be no more independent paths.  </a:t>
            </a:r>
          </a:p>
          <a:p>
            <a:r>
              <a:rPr lang="en-US" altLang="en-US" sz="1800"/>
              <a:t>The number of independent paths therefore can vary according to the order we identify them. </a:t>
            </a:r>
          </a:p>
          <a:p>
            <a:endParaRPr lang="en-US" altLang="en-US"/>
          </a:p>
        </p:txBody>
      </p:sp>
    </p:spTree>
    <p:extLst>
      <p:ext uri="{BB962C8B-B14F-4D97-AF65-F5344CB8AC3E}">
        <p14:creationId xmlns:p14="http://schemas.microsoft.com/office/powerpoint/2010/main" val="16629447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160838" y="1012825"/>
            <a:ext cx="1312862"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3</a:t>
            </a:r>
            <a:endParaRPr lang="en-US" altLang="en-US" sz="3200">
              <a:solidFill>
                <a:srgbClr val="00B050"/>
              </a:solidFill>
            </a:endParaRPr>
          </a:p>
        </p:txBody>
      </p:sp>
      <p:pic>
        <p:nvPicPr>
          <p:cNvPr id="8704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5" name="Ink 26"/>
              <p14:cNvContentPartPr>
                <a14:cpLocks xmlns:a14="http://schemas.microsoft.com/office/drawing/2010/main" noRot="1" noChangeAspect="1" noEditPoints="1" noChangeArrowheads="1" noChangeShapeType="1"/>
              </p14:cNvContentPartPr>
              <p14:nvPr/>
            </p14:nvContentPartPr>
            <p14:xfrm>
              <a:off x="2571750" y="3651250"/>
              <a:ext cx="268288" cy="590550"/>
            </p14:xfrm>
          </p:contentPart>
        </mc:Choice>
        <mc:Fallback xmlns="">
          <p:pic>
            <p:nvPicPr>
              <p:cNvPr id="75" name="Ink 26"/>
              <p:cNvPicPr>
                <a:picLocks noRot="1" noChangeAspect="1" noEditPoints="1" noChangeArrowheads="1" noChangeShapeType="1"/>
              </p:cNvPicPr>
              <p:nvPr/>
            </p:nvPicPr>
            <p:blipFill>
              <a:blip r:embed="rId5"/>
              <a:stretch>
                <a:fillRect/>
              </a:stretch>
            </p:blipFill>
            <p:spPr>
              <a:xfrm>
                <a:off x="2562399" y="3641893"/>
                <a:ext cx="286989" cy="60926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6" name="Ink 27"/>
              <p14:cNvContentPartPr>
                <a14:cpLocks xmlns:a14="http://schemas.microsoft.com/office/drawing/2010/main" noRot="1" noChangeAspect="1" noEditPoints="1" noChangeArrowheads="1" noChangeShapeType="1"/>
              </p14:cNvContentPartPr>
              <p14:nvPr/>
            </p14:nvContentPartPr>
            <p14:xfrm>
              <a:off x="3044825" y="4384675"/>
              <a:ext cx="438150" cy="295275"/>
            </p14:xfrm>
          </p:contentPart>
        </mc:Choice>
        <mc:Fallback xmlns="">
          <p:pic>
            <p:nvPicPr>
              <p:cNvPr id="76" name="Ink 27"/>
              <p:cNvPicPr>
                <a:picLocks noRot="1" noChangeAspect="1" noEditPoints="1" noChangeArrowheads="1" noChangeShapeType="1"/>
              </p:cNvPicPr>
              <p:nvPr/>
            </p:nvPicPr>
            <p:blipFill>
              <a:blip r:embed="rId7"/>
              <a:stretch>
                <a:fillRect/>
              </a:stretch>
            </p:blipFill>
            <p:spPr>
              <a:xfrm>
                <a:off x="3035464" y="4375313"/>
                <a:ext cx="456871" cy="314000"/>
              </a:xfrm>
              <a:prstGeom prst="rect">
                <a:avLst/>
              </a:prstGeom>
            </p:spPr>
          </p:pic>
        </mc:Fallback>
      </mc:AlternateContent>
      <p:grpSp>
        <p:nvGrpSpPr>
          <p:cNvPr id="87046" name="Group 3"/>
          <p:cNvGrpSpPr>
            <a:grpSpLocks/>
          </p:cNvGrpSpPr>
          <p:nvPr/>
        </p:nvGrpSpPr>
        <p:grpSpPr bwMode="auto">
          <a:xfrm>
            <a:off x="838200" y="2057400"/>
            <a:ext cx="3810000" cy="4416425"/>
            <a:chOff x="3072" y="1056"/>
            <a:chExt cx="2400" cy="2782"/>
          </a:xfrm>
        </p:grpSpPr>
        <p:sp>
          <p:nvSpPr>
            <p:cNvPr id="87051" name="Rectangle 4"/>
            <p:cNvSpPr>
              <a:spLocks noChangeArrowheads="1"/>
            </p:cNvSpPr>
            <p:nvPr/>
          </p:nvSpPr>
          <p:spPr bwMode="auto">
            <a:xfrm>
              <a:off x="3072" y="1056"/>
              <a:ext cx="2400" cy="2782"/>
            </a:xfrm>
            <a:prstGeom prst="rect">
              <a:avLst/>
            </a:prstGeom>
            <a:solidFill>
              <a:srgbClr val="CCFFCC"/>
            </a:solidFill>
            <a:ln w="12700">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87052" name="Line 5"/>
            <p:cNvSpPr>
              <a:spLocks noChangeShapeType="1"/>
            </p:cNvSpPr>
            <p:nvPr/>
          </p:nvSpPr>
          <p:spPr bwMode="auto">
            <a:xfrm>
              <a:off x="4080" y="1104"/>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53" name="Text Box 6"/>
            <p:cNvSpPr txBox="1">
              <a:spLocks noChangeArrowheads="1"/>
            </p:cNvSpPr>
            <p:nvPr/>
          </p:nvSpPr>
          <p:spPr bwMode="auto">
            <a:xfrm>
              <a:off x="4176" y="3648"/>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200" b="1">
                  <a:latin typeface="Arial" panose="020B0604020202020204" pitchFamily="34" charset="0"/>
                </a:rPr>
                <a:t>CFG</a:t>
              </a:r>
            </a:p>
          </p:txBody>
        </p:sp>
        <p:sp>
          <p:nvSpPr>
            <p:cNvPr id="87054" name="Oval 7"/>
            <p:cNvSpPr>
              <a:spLocks noChangeArrowheads="1"/>
            </p:cNvSpPr>
            <p:nvPr/>
          </p:nvSpPr>
          <p:spPr bwMode="auto">
            <a:xfrm>
              <a:off x="3888" y="1344"/>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1</a:t>
              </a:r>
              <a:endParaRPr lang="en-US" altLang="en-US" sz="2500">
                <a:latin typeface="Times" panose="02020603050405020304" pitchFamily="18" charset="0"/>
                <a:cs typeface="Arial" panose="020B0604020202020204" pitchFamily="34" charset="0"/>
              </a:endParaRPr>
            </a:p>
          </p:txBody>
        </p:sp>
        <p:sp>
          <p:nvSpPr>
            <p:cNvPr id="87055" name="Oval 8"/>
            <p:cNvSpPr>
              <a:spLocks noChangeArrowheads="1"/>
            </p:cNvSpPr>
            <p:nvPr/>
          </p:nvSpPr>
          <p:spPr bwMode="auto">
            <a:xfrm>
              <a:off x="3888" y="1824"/>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2</a:t>
              </a:r>
              <a:endParaRPr lang="en-US" altLang="en-US" sz="2500">
                <a:latin typeface="Times" panose="02020603050405020304" pitchFamily="18" charset="0"/>
                <a:cs typeface="Arial" panose="020B0604020202020204" pitchFamily="34" charset="0"/>
              </a:endParaRPr>
            </a:p>
          </p:txBody>
        </p:sp>
        <p:sp>
          <p:nvSpPr>
            <p:cNvPr id="87056" name="Line 9"/>
            <p:cNvSpPr>
              <a:spLocks noChangeShapeType="1"/>
            </p:cNvSpPr>
            <p:nvPr/>
          </p:nvSpPr>
          <p:spPr bwMode="auto">
            <a:xfrm>
              <a:off x="4080" y="16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57" name="Oval 10"/>
            <p:cNvSpPr>
              <a:spLocks noChangeArrowheads="1"/>
            </p:cNvSpPr>
            <p:nvPr/>
          </p:nvSpPr>
          <p:spPr bwMode="auto">
            <a:xfrm>
              <a:off x="4368" y="2256"/>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3</a:t>
              </a:r>
              <a:endParaRPr lang="en-US" altLang="en-US" sz="2500">
                <a:latin typeface="Times" panose="02020603050405020304" pitchFamily="18" charset="0"/>
                <a:cs typeface="Arial" panose="020B0604020202020204" pitchFamily="34" charset="0"/>
              </a:endParaRPr>
            </a:p>
          </p:txBody>
        </p:sp>
        <p:sp>
          <p:nvSpPr>
            <p:cNvPr id="87058" name="Text Box 11"/>
            <p:cNvSpPr txBox="1">
              <a:spLocks noChangeArrowheads="1"/>
            </p:cNvSpPr>
            <p:nvPr/>
          </p:nvSpPr>
          <p:spPr bwMode="auto">
            <a:xfrm>
              <a:off x="4368" y="20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87059" name="Text Box 12"/>
            <p:cNvSpPr txBox="1">
              <a:spLocks noChangeArrowheads="1"/>
            </p:cNvSpPr>
            <p:nvPr/>
          </p:nvSpPr>
          <p:spPr bwMode="auto">
            <a:xfrm>
              <a:off x="3648" y="20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87060" name="Oval 13"/>
            <p:cNvSpPr>
              <a:spLocks noChangeArrowheads="1"/>
            </p:cNvSpPr>
            <p:nvPr/>
          </p:nvSpPr>
          <p:spPr bwMode="auto">
            <a:xfrm>
              <a:off x="4752" y="2688"/>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4</a:t>
              </a:r>
              <a:endParaRPr lang="en-US" altLang="en-US" sz="2500">
                <a:latin typeface="Times" panose="02020603050405020304" pitchFamily="18" charset="0"/>
                <a:cs typeface="Arial" panose="020B0604020202020204" pitchFamily="34" charset="0"/>
              </a:endParaRPr>
            </a:p>
          </p:txBody>
        </p:sp>
        <p:sp>
          <p:nvSpPr>
            <p:cNvPr id="87061" name="Line 14"/>
            <p:cNvSpPr>
              <a:spLocks noChangeShapeType="1"/>
            </p:cNvSpPr>
            <p:nvPr/>
          </p:nvSpPr>
          <p:spPr bwMode="auto">
            <a:xfrm>
              <a:off x="4272" y="2016"/>
              <a:ext cx="213" cy="2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62" name="Line 15"/>
            <p:cNvSpPr>
              <a:spLocks noChangeShapeType="1"/>
            </p:cNvSpPr>
            <p:nvPr/>
          </p:nvSpPr>
          <p:spPr bwMode="auto">
            <a:xfrm flipH="1">
              <a:off x="4272" y="2544"/>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63" name="Oval 16"/>
            <p:cNvSpPr>
              <a:spLocks noChangeArrowheads="1"/>
            </p:cNvSpPr>
            <p:nvPr/>
          </p:nvSpPr>
          <p:spPr bwMode="auto">
            <a:xfrm>
              <a:off x="4080" y="2688"/>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5</a:t>
              </a:r>
              <a:endParaRPr lang="en-US" altLang="en-US" sz="2500">
                <a:latin typeface="Times" panose="02020603050405020304" pitchFamily="18" charset="0"/>
                <a:cs typeface="Arial" panose="020B0604020202020204" pitchFamily="34" charset="0"/>
              </a:endParaRPr>
            </a:p>
          </p:txBody>
        </p:sp>
        <p:sp>
          <p:nvSpPr>
            <p:cNvPr id="87064" name="Oval 17"/>
            <p:cNvSpPr>
              <a:spLocks noChangeArrowheads="1"/>
            </p:cNvSpPr>
            <p:nvPr/>
          </p:nvSpPr>
          <p:spPr bwMode="auto">
            <a:xfrm>
              <a:off x="3312" y="3072"/>
              <a:ext cx="384" cy="294"/>
            </a:xfrm>
            <a:prstGeom prst="ellipse">
              <a:avLst/>
            </a:prstGeom>
            <a:solidFill>
              <a:schemeClr val="accent2"/>
            </a:solidFill>
            <a:ln w="9525">
              <a:solidFill>
                <a:schemeClr val="tx1"/>
              </a:solidFill>
              <a:round/>
              <a:headEnd/>
              <a:tailEnd/>
            </a:ln>
          </p:spPr>
          <p:txBody>
            <a:bodyPr wrap="none" lIns="95713" tIns="47856" rIns="95713" bIns="47856" anchor="ct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500" b="1">
                  <a:latin typeface="Times" panose="02020603050405020304" pitchFamily="18" charset="0"/>
                  <a:cs typeface="Arial" panose="020B0604020202020204" pitchFamily="34" charset="0"/>
                </a:rPr>
                <a:t>6</a:t>
              </a:r>
              <a:endParaRPr lang="en-US" altLang="en-US" sz="2500">
                <a:latin typeface="Times" panose="02020603050405020304" pitchFamily="18" charset="0"/>
                <a:cs typeface="Arial" panose="020B0604020202020204" pitchFamily="34" charset="0"/>
              </a:endParaRPr>
            </a:p>
          </p:txBody>
        </p:sp>
        <p:sp>
          <p:nvSpPr>
            <p:cNvPr id="87065" name="Text Box 18"/>
            <p:cNvSpPr txBox="1">
              <a:spLocks noChangeArrowheads="1"/>
            </p:cNvSpPr>
            <p:nvPr/>
          </p:nvSpPr>
          <p:spPr bwMode="auto">
            <a:xfrm>
              <a:off x="4704" y="249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T</a:t>
              </a:r>
            </a:p>
          </p:txBody>
        </p:sp>
        <p:sp>
          <p:nvSpPr>
            <p:cNvPr id="87066" name="Line 19"/>
            <p:cNvSpPr>
              <a:spLocks noChangeShapeType="1"/>
            </p:cNvSpPr>
            <p:nvPr/>
          </p:nvSpPr>
          <p:spPr bwMode="auto">
            <a:xfrm>
              <a:off x="4656" y="2544"/>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67" name="Text Box 20"/>
            <p:cNvSpPr txBox="1">
              <a:spLocks noChangeArrowheads="1"/>
            </p:cNvSpPr>
            <p:nvPr/>
          </p:nvSpPr>
          <p:spPr bwMode="auto">
            <a:xfrm>
              <a:off x="4128" y="249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F</a:t>
              </a:r>
            </a:p>
          </p:txBody>
        </p:sp>
        <p:sp>
          <p:nvSpPr>
            <p:cNvPr id="87068" name="Line 21"/>
            <p:cNvSpPr>
              <a:spLocks noChangeShapeType="1"/>
            </p:cNvSpPr>
            <p:nvPr/>
          </p:nvSpPr>
          <p:spPr bwMode="auto">
            <a:xfrm flipH="1">
              <a:off x="3504" y="2064"/>
              <a:ext cx="432" cy="10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69" name="Line 22"/>
            <p:cNvSpPr>
              <a:spLocks noChangeShapeType="1"/>
            </p:cNvSpPr>
            <p:nvPr/>
          </p:nvSpPr>
          <p:spPr bwMode="auto">
            <a:xfrm>
              <a:off x="3504" y="336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70" name="Line 23"/>
            <p:cNvSpPr>
              <a:spLocks noChangeShapeType="1"/>
            </p:cNvSpPr>
            <p:nvPr/>
          </p:nvSpPr>
          <p:spPr bwMode="auto">
            <a:xfrm flipH="1" flipV="1">
              <a:off x="4464" y="2880"/>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7071" name="Line 24"/>
            <p:cNvSpPr>
              <a:spLocks noChangeShapeType="1"/>
            </p:cNvSpPr>
            <p:nvPr/>
          </p:nvSpPr>
          <p:spPr bwMode="auto">
            <a:xfrm flipH="1" flipV="1">
              <a:off x="4080" y="2112"/>
              <a:ext cx="0"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87047" name="Freeform 26"/>
          <p:cNvSpPr>
            <a:spLocks/>
          </p:cNvSpPr>
          <p:nvPr/>
        </p:nvSpPr>
        <p:spPr bwMode="auto">
          <a:xfrm>
            <a:off x="1271588" y="2152650"/>
            <a:ext cx="1071562" cy="3986213"/>
          </a:xfrm>
          <a:custGeom>
            <a:avLst/>
            <a:gdLst>
              <a:gd name="T0" fmla="*/ 2147483646 w 675"/>
              <a:gd name="T1" fmla="*/ 0 h 2511"/>
              <a:gd name="T2" fmla="*/ 2147483646 w 675"/>
              <a:gd name="T3" fmla="*/ 2147483646 h 2511"/>
              <a:gd name="T4" fmla="*/ 2147483646 w 675"/>
              <a:gd name="T5" fmla="*/ 2147483646 h 2511"/>
              <a:gd name="T6" fmla="*/ 0 w 675"/>
              <a:gd name="T7" fmla="*/ 2147483646 h 2511"/>
              <a:gd name="T8" fmla="*/ 0 60000 65536"/>
              <a:gd name="T9" fmla="*/ 0 60000 65536"/>
              <a:gd name="T10" fmla="*/ 0 60000 65536"/>
              <a:gd name="T11" fmla="*/ 0 60000 65536"/>
              <a:gd name="T12" fmla="*/ 0 w 675"/>
              <a:gd name="T13" fmla="*/ 0 h 2511"/>
              <a:gd name="T14" fmla="*/ 675 w 675"/>
              <a:gd name="T15" fmla="*/ 2511 h 2511"/>
            </a:gdLst>
            <a:ahLst/>
            <a:cxnLst>
              <a:cxn ang="T8">
                <a:pos x="T0" y="T1"/>
              </a:cxn>
              <a:cxn ang="T9">
                <a:pos x="T2" y="T3"/>
              </a:cxn>
              <a:cxn ang="T10">
                <a:pos x="T4" y="T5"/>
              </a:cxn>
              <a:cxn ang="T11">
                <a:pos x="T6" y="T7"/>
              </a:cxn>
            </a:cxnLst>
            <a:rect l="T12" t="T13" r="T14" b="T15"/>
            <a:pathLst>
              <a:path w="675" h="2511">
                <a:moveTo>
                  <a:pt x="639" y="0"/>
                </a:moveTo>
                <a:lnTo>
                  <a:pt x="675" y="747"/>
                </a:lnTo>
                <a:lnTo>
                  <a:pt x="34" y="2071"/>
                </a:lnTo>
                <a:lnTo>
                  <a:pt x="0" y="2511"/>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048" name="Freeform 27"/>
          <p:cNvSpPr>
            <a:spLocks/>
          </p:cNvSpPr>
          <p:nvPr/>
        </p:nvSpPr>
        <p:spPr bwMode="auto">
          <a:xfrm>
            <a:off x="1447800" y="2138363"/>
            <a:ext cx="1709738" cy="4033837"/>
          </a:xfrm>
          <a:custGeom>
            <a:avLst/>
            <a:gdLst>
              <a:gd name="T0" fmla="*/ 2147483646 w 1077"/>
              <a:gd name="T1" fmla="*/ 0 h 2541"/>
              <a:gd name="T2" fmla="*/ 2147483646 w 1077"/>
              <a:gd name="T3" fmla="*/ 2147483646 h 2541"/>
              <a:gd name="T4" fmla="*/ 2147483646 w 1077"/>
              <a:gd name="T5" fmla="*/ 2147483646 h 2541"/>
              <a:gd name="T6" fmla="*/ 2147483646 w 1077"/>
              <a:gd name="T7" fmla="*/ 2147483646 h 2541"/>
              <a:gd name="T8" fmla="*/ 2147483646 w 1077"/>
              <a:gd name="T9" fmla="*/ 2147483646 h 2541"/>
              <a:gd name="T10" fmla="*/ 2147483646 w 1077"/>
              <a:gd name="T11" fmla="*/ 2147483646 h 2541"/>
              <a:gd name="T12" fmla="*/ 2147483646 w 1077"/>
              <a:gd name="T13" fmla="*/ 2147483646 h 2541"/>
              <a:gd name="T14" fmla="*/ 2147483646 w 1077"/>
              <a:gd name="T15" fmla="*/ 2147483646 h 2541"/>
              <a:gd name="T16" fmla="*/ 0 w 1077"/>
              <a:gd name="T17" fmla="*/ 2147483646 h 25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7"/>
              <a:gd name="T28" fmla="*/ 0 h 2541"/>
              <a:gd name="T29" fmla="*/ 1077 w 1077"/>
              <a:gd name="T30" fmla="*/ 2541 h 254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7" h="2541">
                <a:moveTo>
                  <a:pt x="609" y="0"/>
                </a:moveTo>
                <a:lnTo>
                  <a:pt x="672" y="846"/>
                </a:lnTo>
                <a:lnTo>
                  <a:pt x="1077" y="1305"/>
                </a:lnTo>
                <a:lnTo>
                  <a:pt x="699" y="1584"/>
                </a:lnTo>
                <a:lnTo>
                  <a:pt x="690" y="1593"/>
                </a:lnTo>
                <a:lnTo>
                  <a:pt x="636" y="918"/>
                </a:lnTo>
                <a:lnTo>
                  <a:pt x="573" y="837"/>
                </a:lnTo>
                <a:lnTo>
                  <a:pt x="18" y="2161"/>
                </a:lnTo>
                <a:lnTo>
                  <a:pt x="0" y="2541"/>
                </a:lnTo>
              </a:path>
            </a:pathLst>
          </a:custGeom>
          <a:noFill/>
          <a:ln w="38100">
            <a:solidFill>
              <a:srgbClr val="008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049" name="Freeform 28"/>
          <p:cNvSpPr>
            <a:spLocks/>
          </p:cNvSpPr>
          <p:nvPr/>
        </p:nvSpPr>
        <p:spPr bwMode="auto">
          <a:xfrm>
            <a:off x="1676400" y="2124075"/>
            <a:ext cx="2209800" cy="4043363"/>
          </a:xfrm>
          <a:custGeom>
            <a:avLst/>
            <a:gdLst>
              <a:gd name="T0" fmla="*/ 2147483646 w 1392"/>
              <a:gd name="T1" fmla="*/ 0 h 2547"/>
              <a:gd name="T2" fmla="*/ 2147483646 w 1392"/>
              <a:gd name="T3" fmla="*/ 2147483646 h 2547"/>
              <a:gd name="T4" fmla="*/ 2147483646 w 1392"/>
              <a:gd name="T5" fmla="*/ 2147483646 h 2547"/>
              <a:gd name="T6" fmla="*/ 2147483646 w 1392"/>
              <a:gd name="T7" fmla="*/ 2147483646 h 2547"/>
              <a:gd name="T8" fmla="*/ 2147483646 w 1392"/>
              <a:gd name="T9" fmla="*/ 2147483646 h 2547"/>
              <a:gd name="T10" fmla="*/ 2147483646 w 1392"/>
              <a:gd name="T11" fmla="*/ 2147483646 h 2547"/>
              <a:gd name="T12" fmla="*/ 2147483646 w 1392"/>
              <a:gd name="T13" fmla="*/ 2147483646 h 2547"/>
              <a:gd name="T14" fmla="*/ 2147483646 w 1392"/>
              <a:gd name="T15" fmla="*/ 2147483646 h 2547"/>
              <a:gd name="T16" fmla="*/ 2147483646 w 1392"/>
              <a:gd name="T17" fmla="*/ 2147483646 h 2547"/>
              <a:gd name="T18" fmla="*/ 0 w 1392"/>
              <a:gd name="T19" fmla="*/ 2147483646 h 254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392"/>
              <a:gd name="T31" fmla="*/ 0 h 2547"/>
              <a:gd name="T32" fmla="*/ 1392 w 1392"/>
              <a:gd name="T33" fmla="*/ 2547 h 254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392" h="2547">
                <a:moveTo>
                  <a:pt x="519" y="0"/>
                </a:moveTo>
                <a:lnTo>
                  <a:pt x="609" y="828"/>
                </a:lnTo>
                <a:lnTo>
                  <a:pt x="1068" y="1341"/>
                </a:lnTo>
                <a:lnTo>
                  <a:pt x="1392" y="1656"/>
                </a:lnTo>
                <a:lnTo>
                  <a:pt x="1356" y="1827"/>
                </a:lnTo>
                <a:lnTo>
                  <a:pt x="438" y="1800"/>
                </a:lnTo>
                <a:lnTo>
                  <a:pt x="438" y="1008"/>
                </a:lnTo>
                <a:lnTo>
                  <a:pt x="420" y="972"/>
                </a:lnTo>
                <a:lnTo>
                  <a:pt x="18" y="2167"/>
                </a:lnTo>
                <a:lnTo>
                  <a:pt x="0" y="2547"/>
                </a:lnTo>
              </a:path>
            </a:pathLst>
          </a:custGeom>
          <a:noFill/>
          <a:ln w="381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7050" name="Rectangle 25"/>
          <p:cNvSpPr txBox="1">
            <a:spLocks noChangeArrowheads="1"/>
          </p:cNvSpPr>
          <p:nvPr/>
        </p:nvSpPr>
        <p:spPr bwMode="auto">
          <a:xfrm>
            <a:off x="4800600" y="2057400"/>
            <a:ext cx="4343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Cyclomatic complexity = 3.</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Need at most </a:t>
            </a:r>
            <a:r>
              <a:rPr lang="en-US" altLang="en-US" sz="2400" b="1">
                <a:latin typeface="Helvetica" panose="020B0604020202020204" pitchFamily="34" charset="0"/>
              </a:rPr>
              <a:t>3 </a:t>
            </a:r>
            <a:r>
              <a:rPr lang="en-US" altLang="en-US" sz="2400">
                <a:latin typeface="Helvetica" panose="020B0604020202020204" pitchFamily="34" charset="0"/>
              </a:rPr>
              <a:t>independent paths to cover the CFG.</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In this example: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solidFill>
                  <a:srgbClr val="FF3300"/>
                </a:solidFill>
                <a:latin typeface="Helvetica" panose="020B0604020202020204" pitchFamily="34" charset="0"/>
              </a:rPr>
              <a:t>[ 1 – 2 – 6 ]</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solidFill>
                  <a:srgbClr val="009900"/>
                </a:solidFill>
                <a:latin typeface="Helvetica" panose="020B0604020202020204" pitchFamily="34" charset="0"/>
              </a:rPr>
              <a:t>[ 1 – 2 – 3 – 5 – 2 – 6 ]</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solidFill>
                  <a:srgbClr val="0033CC"/>
                </a:solidFill>
                <a:latin typeface="Helvetica" panose="020B0604020202020204" pitchFamily="34" charset="0"/>
              </a:rPr>
              <a:t>[ 1 – 2 – 3 – 4 – 5 – 2 – 6]</a:t>
            </a:r>
          </a:p>
        </p:txBody>
      </p:sp>
    </p:spTree>
    <p:extLst>
      <p:ext uri="{BB962C8B-B14F-4D97-AF65-F5344CB8AC3E}">
        <p14:creationId xmlns:p14="http://schemas.microsoft.com/office/powerpoint/2010/main" val="231449964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2171700" y="1012825"/>
            <a:ext cx="5291138"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4 – Design Test Cases</a:t>
            </a:r>
            <a:endParaRPr lang="en-US" altLang="en-US" sz="3200">
              <a:solidFill>
                <a:srgbClr val="00B050"/>
              </a:solidFill>
            </a:endParaRPr>
          </a:p>
        </p:txBody>
      </p:sp>
      <p:pic>
        <p:nvPicPr>
          <p:cNvPr id="8909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Rectangle 25"/>
          <p:cNvSpPr txBox="1">
            <a:spLocks noChangeArrowheads="1"/>
          </p:cNvSpPr>
          <p:nvPr/>
        </p:nvSpPr>
        <p:spPr bwMode="auto">
          <a:xfrm>
            <a:off x="1914525" y="1905000"/>
            <a:ext cx="7239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Prepare a test case for each independent path.</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In this example:</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Path: [ 1 – 2 – 6 ]</a:t>
            </a:r>
          </a:p>
          <a:p>
            <a:pPr lvl="2" algn="just" eaLnBrk="1" hangingPunct="1">
              <a:lnSpc>
                <a:spcPct val="100000"/>
              </a:lnSpc>
              <a:spcBef>
                <a:spcPct val="20000"/>
              </a:spcBef>
              <a:buClr>
                <a:schemeClr val="tx2"/>
              </a:buClr>
              <a:buFontTx/>
              <a:buChar char="•"/>
            </a:pPr>
            <a:r>
              <a:rPr lang="en-US" altLang="en-US" sz="1800">
                <a:latin typeface="Helvetica" panose="020B0604020202020204" pitchFamily="34" charset="0"/>
              </a:rPr>
              <a:t>Test Case:  A = { 5, …}, N = 1</a:t>
            </a:r>
          </a:p>
          <a:p>
            <a:pPr lvl="2" algn="just" eaLnBrk="1" hangingPunct="1">
              <a:lnSpc>
                <a:spcPct val="100000"/>
              </a:lnSpc>
              <a:spcBef>
                <a:spcPct val="20000"/>
              </a:spcBef>
              <a:buClr>
                <a:schemeClr val="tx2"/>
              </a:buClr>
              <a:buFontTx/>
              <a:buChar char="•"/>
            </a:pPr>
            <a:r>
              <a:rPr lang="en-US" altLang="en-US" sz="1800">
                <a:latin typeface="Helvetica" panose="020B0604020202020204" pitchFamily="34" charset="0"/>
              </a:rPr>
              <a:t>Expected Output: 5</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Path: [ 1 – 2 – 3 – 5 – 2 – 6 ]</a:t>
            </a:r>
          </a:p>
          <a:p>
            <a:pPr lvl="2" algn="just" eaLnBrk="1" hangingPunct="1">
              <a:lnSpc>
                <a:spcPct val="100000"/>
              </a:lnSpc>
              <a:spcBef>
                <a:spcPct val="20000"/>
              </a:spcBef>
              <a:buClr>
                <a:schemeClr val="tx2"/>
              </a:buClr>
              <a:buFontTx/>
              <a:buChar char="•"/>
            </a:pPr>
            <a:r>
              <a:rPr lang="en-US" altLang="en-US" sz="1800">
                <a:latin typeface="Helvetica" panose="020B0604020202020204" pitchFamily="34" charset="0"/>
              </a:rPr>
              <a:t>Test Case: A = { 5, 9, … }, N = 2</a:t>
            </a:r>
          </a:p>
          <a:p>
            <a:pPr lvl="2" algn="just" eaLnBrk="1" hangingPunct="1">
              <a:lnSpc>
                <a:spcPct val="100000"/>
              </a:lnSpc>
              <a:spcBef>
                <a:spcPct val="20000"/>
              </a:spcBef>
              <a:buClr>
                <a:schemeClr val="tx2"/>
              </a:buClr>
              <a:buFontTx/>
              <a:buChar char="•"/>
            </a:pPr>
            <a:r>
              <a:rPr lang="en-US" altLang="en-US" sz="1800">
                <a:latin typeface="Helvetica" panose="020B0604020202020204" pitchFamily="34" charset="0"/>
              </a:rPr>
              <a:t>Expected Output: 5</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Path: [ 1 – 2 – 3 – 4 – 5 – 2 – 6]</a:t>
            </a:r>
          </a:p>
          <a:p>
            <a:pPr lvl="2" algn="just" eaLnBrk="1" hangingPunct="1">
              <a:lnSpc>
                <a:spcPct val="100000"/>
              </a:lnSpc>
              <a:spcBef>
                <a:spcPct val="20000"/>
              </a:spcBef>
              <a:buClr>
                <a:schemeClr val="tx2"/>
              </a:buClr>
              <a:buFontTx/>
              <a:buChar char="•"/>
            </a:pPr>
            <a:r>
              <a:rPr lang="en-US" altLang="en-US" sz="1800">
                <a:latin typeface="Helvetica" panose="020B0604020202020204" pitchFamily="34" charset="0"/>
              </a:rPr>
              <a:t>Test Case: A = { 8, 6, … }, N = 2</a:t>
            </a:r>
          </a:p>
          <a:p>
            <a:pPr lvl="2" algn="just" eaLnBrk="1" hangingPunct="1">
              <a:lnSpc>
                <a:spcPct val="100000"/>
              </a:lnSpc>
              <a:spcBef>
                <a:spcPct val="20000"/>
              </a:spcBef>
              <a:buClr>
                <a:schemeClr val="tx2"/>
              </a:buClr>
              <a:buFontTx/>
              <a:buChar char="•"/>
            </a:pPr>
            <a:r>
              <a:rPr lang="en-US" altLang="en-US" sz="1800">
                <a:latin typeface="Helvetica" panose="020B0604020202020204" pitchFamily="34" charset="0"/>
              </a:rPr>
              <a:t>Expected Output: 6</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These tests will result a complete decision and statement coverage of the code</a:t>
            </a:r>
            <a:r>
              <a:rPr lang="en-US" altLang="en-US" sz="2600">
                <a:latin typeface="Helvetica" panose="020B0604020202020204" pitchFamily="34" charset="0"/>
              </a:rPr>
              <a:t>.</a:t>
            </a:r>
          </a:p>
        </p:txBody>
      </p:sp>
    </p:spTree>
    <p:extLst>
      <p:ext uri="{BB962C8B-B14F-4D97-AF65-F5344CB8AC3E}">
        <p14:creationId xmlns:p14="http://schemas.microsoft.com/office/powerpoint/2010/main" val="63715527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181350" y="1012825"/>
            <a:ext cx="3271838"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Another Example</a:t>
            </a:r>
            <a:endParaRPr lang="en-US" altLang="en-US" sz="3200">
              <a:solidFill>
                <a:srgbClr val="00B050"/>
              </a:solidFill>
            </a:endParaRPr>
          </a:p>
        </p:txBody>
      </p:sp>
      <p:pic>
        <p:nvPicPr>
          <p:cNvPr id="9113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Rectangle 3"/>
          <p:cNvSpPr>
            <a:spLocks noChangeArrowheads="1"/>
          </p:cNvSpPr>
          <p:nvPr/>
        </p:nvSpPr>
        <p:spPr bwMode="auto">
          <a:xfrm>
            <a:off x="914400" y="1905000"/>
            <a:ext cx="80772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int </a:t>
            </a:r>
            <a:r>
              <a:rPr lang="en-US" altLang="en-US" sz="1900" b="1">
                <a:solidFill>
                  <a:srgbClr val="000000"/>
                </a:solidFill>
                <a:latin typeface="Courier New" panose="02070309020205020404" pitchFamily="49" charset="0"/>
              </a:rPr>
              <a:t>average </a:t>
            </a:r>
            <a:r>
              <a:rPr lang="en-US" altLang="en-US" sz="1900">
                <a:solidFill>
                  <a:srgbClr val="000000"/>
                </a:solidFill>
                <a:latin typeface="Courier New" panose="02070309020205020404" pitchFamily="49" charset="0"/>
              </a:rPr>
              <a:t>(int[ ] value, int min, int max, int N) {</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int i, totalValid, sum, mean;</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i = totalValid = sum = 0;</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while ( i &lt; N &amp;&amp; value[i] != -999 ) {</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if (value[i] &gt;= min &amp;&amp; value[i] &lt;= max){</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totalValid += 1; sum += value[i];</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i += 1;</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if (totalValid &gt; 0)</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mean = sum / totalValid;</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else</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mean = -999;</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return mean;</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a:t>
            </a:r>
          </a:p>
        </p:txBody>
      </p:sp>
    </p:spTree>
    <p:extLst>
      <p:ext uri="{BB962C8B-B14F-4D97-AF65-F5344CB8AC3E}">
        <p14:creationId xmlns:p14="http://schemas.microsoft.com/office/powerpoint/2010/main" val="168653747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3079750" y="1012825"/>
            <a:ext cx="347662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1: Draw CFG</a:t>
            </a:r>
            <a:endParaRPr lang="en-US" altLang="en-US" sz="3200">
              <a:solidFill>
                <a:srgbClr val="00B050"/>
              </a:solidFill>
            </a:endParaRPr>
          </a:p>
        </p:txBody>
      </p:sp>
      <p:pic>
        <p:nvPicPr>
          <p:cNvPr id="9318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Rectangle 3"/>
          <p:cNvSpPr>
            <a:spLocks noChangeArrowheads="1"/>
          </p:cNvSpPr>
          <p:nvPr/>
        </p:nvSpPr>
        <p:spPr bwMode="auto">
          <a:xfrm>
            <a:off x="685800" y="1752600"/>
            <a:ext cx="82296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int </a:t>
            </a:r>
            <a:r>
              <a:rPr lang="en-US" altLang="en-US" sz="1900" b="1">
                <a:solidFill>
                  <a:srgbClr val="000000"/>
                </a:solidFill>
                <a:latin typeface="Courier New" panose="02070309020205020404" pitchFamily="49" charset="0"/>
              </a:rPr>
              <a:t>average </a:t>
            </a:r>
            <a:r>
              <a:rPr lang="en-US" altLang="en-US" sz="1900">
                <a:solidFill>
                  <a:srgbClr val="000000"/>
                </a:solidFill>
                <a:latin typeface="Courier New" panose="02070309020205020404" pitchFamily="49" charset="0"/>
              </a:rPr>
              <a:t>(int[ ] value, int min, int max, int N) {</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int i, totalValid, sum, mean;</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i = totalValid = sum = 0;</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while ( i &lt; N &amp;&amp; value[i] != -999 ) {</a:t>
            </a:r>
          </a:p>
          <a:p>
            <a:pPr eaLnBrk="1" hangingPunct="1">
              <a:spcBef>
                <a:spcPct val="20000"/>
              </a:spcBef>
              <a:buClr>
                <a:schemeClr val="accent1"/>
              </a:buClr>
              <a:buSzPct val="65000"/>
              <a:buFont typeface="Wingdings" panose="05000000000000000000" pitchFamily="2" charset="2"/>
              <a:buNone/>
            </a:pPr>
            <a:endParaRPr lang="en-US" altLang="en-US" sz="1900">
              <a:solidFill>
                <a:srgbClr val="000000"/>
              </a:solidFill>
              <a:latin typeface="Courier New" panose="02070309020205020404" pitchFamily="49" charset="0"/>
            </a:endParaRP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if (value[i] &gt;= min &amp;&amp; value[i] &lt;= max){</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totalValid += 1; sum += value[i]; </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i += 1;</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if (totalValid &gt; 0)</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mean = sum / totalValid;</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else</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mean = -999;</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return mean;</a:t>
            </a:r>
          </a:p>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a:t>
            </a:r>
          </a:p>
        </p:txBody>
      </p:sp>
      <p:sp>
        <p:nvSpPr>
          <p:cNvPr id="93189" name="AutoShape 4"/>
          <p:cNvSpPr>
            <a:spLocks/>
          </p:cNvSpPr>
          <p:nvPr/>
        </p:nvSpPr>
        <p:spPr bwMode="auto">
          <a:xfrm>
            <a:off x="6553200" y="2286000"/>
            <a:ext cx="228600" cy="381000"/>
          </a:xfrm>
          <a:prstGeom prst="rightBrace">
            <a:avLst>
              <a:gd name="adj1" fmla="val 13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93190" name="Oval 5"/>
          <p:cNvSpPr>
            <a:spLocks noChangeArrowheads="1"/>
          </p:cNvSpPr>
          <p:nvPr/>
        </p:nvSpPr>
        <p:spPr bwMode="auto">
          <a:xfrm>
            <a:off x="7086600" y="2286000"/>
            <a:ext cx="381000" cy="38100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1</a:t>
            </a:r>
          </a:p>
        </p:txBody>
      </p:sp>
      <p:sp>
        <p:nvSpPr>
          <p:cNvPr id="93191" name="Oval 6"/>
          <p:cNvSpPr>
            <a:spLocks noChangeArrowheads="1"/>
          </p:cNvSpPr>
          <p:nvPr/>
        </p:nvSpPr>
        <p:spPr bwMode="auto">
          <a:xfrm>
            <a:off x="2362200" y="2971800"/>
            <a:ext cx="381000" cy="38100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2</a:t>
            </a:r>
          </a:p>
        </p:txBody>
      </p:sp>
      <p:sp>
        <p:nvSpPr>
          <p:cNvPr id="93192" name="Oval 7"/>
          <p:cNvSpPr>
            <a:spLocks noChangeArrowheads="1"/>
          </p:cNvSpPr>
          <p:nvPr/>
        </p:nvSpPr>
        <p:spPr bwMode="auto">
          <a:xfrm>
            <a:off x="4876800" y="2971800"/>
            <a:ext cx="381000" cy="38100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3</a:t>
            </a:r>
          </a:p>
        </p:txBody>
      </p:sp>
      <p:sp>
        <p:nvSpPr>
          <p:cNvPr id="93193" name="Oval 8"/>
          <p:cNvSpPr>
            <a:spLocks noChangeArrowheads="1"/>
          </p:cNvSpPr>
          <p:nvPr/>
        </p:nvSpPr>
        <p:spPr bwMode="auto">
          <a:xfrm>
            <a:off x="3581400" y="309245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4</a:t>
            </a:r>
          </a:p>
        </p:txBody>
      </p:sp>
      <p:sp>
        <p:nvSpPr>
          <p:cNvPr id="93194" name="Oval 9"/>
          <p:cNvSpPr>
            <a:spLocks noChangeArrowheads="1"/>
          </p:cNvSpPr>
          <p:nvPr/>
        </p:nvSpPr>
        <p:spPr bwMode="auto">
          <a:xfrm>
            <a:off x="6400800" y="3076575"/>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5</a:t>
            </a:r>
          </a:p>
        </p:txBody>
      </p:sp>
      <p:sp>
        <p:nvSpPr>
          <p:cNvPr id="93195" name="Oval 10"/>
          <p:cNvSpPr>
            <a:spLocks noChangeArrowheads="1"/>
          </p:cNvSpPr>
          <p:nvPr/>
        </p:nvSpPr>
        <p:spPr bwMode="auto">
          <a:xfrm>
            <a:off x="7696200" y="36576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6</a:t>
            </a:r>
          </a:p>
        </p:txBody>
      </p:sp>
      <p:sp>
        <p:nvSpPr>
          <p:cNvPr id="93196" name="Oval 11"/>
          <p:cNvSpPr>
            <a:spLocks noChangeArrowheads="1"/>
          </p:cNvSpPr>
          <p:nvPr/>
        </p:nvSpPr>
        <p:spPr bwMode="auto">
          <a:xfrm>
            <a:off x="3048000" y="42672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7</a:t>
            </a:r>
          </a:p>
        </p:txBody>
      </p:sp>
      <p:sp>
        <p:nvSpPr>
          <p:cNvPr id="93197" name="Oval 12"/>
          <p:cNvSpPr>
            <a:spLocks noChangeArrowheads="1"/>
          </p:cNvSpPr>
          <p:nvPr/>
        </p:nvSpPr>
        <p:spPr bwMode="auto">
          <a:xfrm>
            <a:off x="5257800" y="52578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9</a:t>
            </a:r>
          </a:p>
        </p:txBody>
      </p:sp>
      <p:sp>
        <p:nvSpPr>
          <p:cNvPr id="93198" name="Oval 13"/>
          <p:cNvSpPr>
            <a:spLocks noChangeArrowheads="1"/>
          </p:cNvSpPr>
          <p:nvPr/>
        </p:nvSpPr>
        <p:spPr bwMode="auto">
          <a:xfrm>
            <a:off x="3962400" y="48768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8</a:t>
            </a:r>
          </a:p>
        </p:txBody>
      </p:sp>
      <p:sp>
        <p:nvSpPr>
          <p:cNvPr id="93199" name="Oval 14"/>
          <p:cNvSpPr>
            <a:spLocks noChangeArrowheads="1"/>
          </p:cNvSpPr>
          <p:nvPr/>
        </p:nvSpPr>
        <p:spPr bwMode="auto">
          <a:xfrm>
            <a:off x="3733800" y="58674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10</a:t>
            </a:r>
          </a:p>
        </p:txBody>
      </p:sp>
      <p:sp>
        <p:nvSpPr>
          <p:cNvPr id="93200" name="Oval 15"/>
          <p:cNvSpPr>
            <a:spLocks noChangeArrowheads="1"/>
          </p:cNvSpPr>
          <p:nvPr/>
        </p:nvSpPr>
        <p:spPr bwMode="auto">
          <a:xfrm>
            <a:off x="2895600" y="62484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11</a:t>
            </a:r>
          </a:p>
        </p:txBody>
      </p:sp>
    </p:spTree>
    <p:extLst>
      <p:ext uri="{BB962C8B-B14F-4D97-AF65-F5344CB8AC3E}">
        <p14:creationId xmlns:p14="http://schemas.microsoft.com/office/powerpoint/2010/main" val="169740644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3079750" y="1012825"/>
            <a:ext cx="347662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1: Draw CFG</a:t>
            </a:r>
            <a:endParaRPr lang="en-US" altLang="en-US" sz="3200">
              <a:solidFill>
                <a:srgbClr val="00B050"/>
              </a:solidFill>
            </a:endParaRPr>
          </a:p>
        </p:txBody>
      </p:sp>
      <p:pic>
        <p:nvPicPr>
          <p:cNvPr id="9523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5236" name="Group 3"/>
          <p:cNvGrpSpPr>
            <a:grpSpLocks/>
          </p:cNvGrpSpPr>
          <p:nvPr/>
        </p:nvGrpSpPr>
        <p:grpSpPr bwMode="auto">
          <a:xfrm>
            <a:off x="1066800" y="1905000"/>
            <a:ext cx="7772400" cy="4343400"/>
            <a:chOff x="480" y="1056"/>
            <a:chExt cx="4896" cy="2736"/>
          </a:xfrm>
        </p:grpSpPr>
        <p:sp>
          <p:nvSpPr>
            <p:cNvPr id="95237" name="Oval 4"/>
            <p:cNvSpPr>
              <a:spLocks noChangeArrowheads="1"/>
            </p:cNvSpPr>
            <p:nvPr/>
          </p:nvSpPr>
          <p:spPr bwMode="auto">
            <a:xfrm>
              <a:off x="864" y="2400"/>
              <a:ext cx="240" cy="24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1</a:t>
              </a:r>
            </a:p>
          </p:txBody>
        </p:sp>
        <p:sp>
          <p:nvSpPr>
            <p:cNvPr id="95238" name="Oval 5"/>
            <p:cNvSpPr>
              <a:spLocks noChangeArrowheads="1"/>
            </p:cNvSpPr>
            <p:nvPr/>
          </p:nvSpPr>
          <p:spPr bwMode="auto">
            <a:xfrm>
              <a:off x="1440" y="2400"/>
              <a:ext cx="240" cy="24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2</a:t>
              </a:r>
            </a:p>
          </p:txBody>
        </p:sp>
        <p:sp>
          <p:nvSpPr>
            <p:cNvPr id="95239" name="Oval 6"/>
            <p:cNvSpPr>
              <a:spLocks noChangeArrowheads="1"/>
            </p:cNvSpPr>
            <p:nvPr/>
          </p:nvSpPr>
          <p:spPr bwMode="auto">
            <a:xfrm>
              <a:off x="2016" y="2400"/>
              <a:ext cx="240" cy="24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3</a:t>
              </a:r>
            </a:p>
          </p:txBody>
        </p:sp>
        <p:sp>
          <p:nvSpPr>
            <p:cNvPr id="95240" name="Oval 7"/>
            <p:cNvSpPr>
              <a:spLocks noChangeArrowheads="1"/>
            </p:cNvSpPr>
            <p:nvPr/>
          </p:nvSpPr>
          <p:spPr bwMode="auto">
            <a:xfrm>
              <a:off x="2592" y="2400"/>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4</a:t>
              </a:r>
            </a:p>
          </p:txBody>
        </p:sp>
        <p:sp>
          <p:nvSpPr>
            <p:cNvPr id="95241" name="Oval 8"/>
            <p:cNvSpPr>
              <a:spLocks noChangeArrowheads="1"/>
            </p:cNvSpPr>
            <p:nvPr/>
          </p:nvSpPr>
          <p:spPr bwMode="auto">
            <a:xfrm>
              <a:off x="3168" y="2400"/>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5</a:t>
              </a:r>
            </a:p>
          </p:txBody>
        </p:sp>
        <p:sp>
          <p:nvSpPr>
            <p:cNvPr id="95242" name="Oval 9"/>
            <p:cNvSpPr>
              <a:spLocks noChangeArrowheads="1"/>
            </p:cNvSpPr>
            <p:nvPr/>
          </p:nvSpPr>
          <p:spPr bwMode="auto">
            <a:xfrm>
              <a:off x="3744" y="2448"/>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6</a:t>
              </a:r>
            </a:p>
          </p:txBody>
        </p:sp>
        <p:sp>
          <p:nvSpPr>
            <p:cNvPr id="95243" name="Oval 10"/>
            <p:cNvSpPr>
              <a:spLocks noChangeArrowheads="1"/>
            </p:cNvSpPr>
            <p:nvPr/>
          </p:nvSpPr>
          <p:spPr bwMode="auto">
            <a:xfrm>
              <a:off x="2784" y="3264"/>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7</a:t>
              </a:r>
            </a:p>
          </p:txBody>
        </p:sp>
        <p:sp>
          <p:nvSpPr>
            <p:cNvPr id="95244" name="Oval 11"/>
            <p:cNvSpPr>
              <a:spLocks noChangeArrowheads="1"/>
            </p:cNvSpPr>
            <p:nvPr/>
          </p:nvSpPr>
          <p:spPr bwMode="auto">
            <a:xfrm>
              <a:off x="2592" y="1296"/>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9</a:t>
              </a:r>
            </a:p>
          </p:txBody>
        </p:sp>
        <p:sp>
          <p:nvSpPr>
            <p:cNvPr id="95245" name="Oval 12"/>
            <p:cNvSpPr>
              <a:spLocks noChangeArrowheads="1"/>
            </p:cNvSpPr>
            <p:nvPr/>
          </p:nvSpPr>
          <p:spPr bwMode="auto">
            <a:xfrm>
              <a:off x="2016" y="1680"/>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8</a:t>
              </a:r>
            </a:p>
          </p:txBody>
        </p:sp>
        <p:sp>
          <p:nvSpPr>
            <p:cNvPr id="95246" name="Oval 13"/>
            <p:cNvSpPr>
              <a:spLocks noChangeArrowheads="1"/>
            </p:cNvSpPr>
            <p:nvPr/>
          </p:nvSpPr>
          <p:spPr bwMode="auto">
            <a:xfrm>
              <a:off x="2640" y="1968"/>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10</a:t>
              </a:r>
            </a:p>
          </p:txBody>
        </p:sp>
        <p:sp>
          <p:nvSpPr>
            <p:cNvPr id="95247" name="Oval 14"/>
            <p:cNvSpPr>
              <a:spLocks noChangeArrowheads="1"/>
            </p:cNvSpPr>
            <p:nvPr/>
          </p:nvSpPr>
          <p:spPr bwMode="auto">
            <a:xfrm>
              <a:off x="3264" y="1632"/>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11</a:t>
              </a:r>
            </a:p>
          </p:txBody>
        </p:sp>
        <p:sp>
          <p:nvSpPr>
            <p:cNvPr id="95248" name="Line 15"/>
            <p:cNvSpPr>
              <a:spLocks noChangeShapeType="1"/>
            </p:cNvSpPr>
            <p:nvPr/>
          </p:nvSpPr>
          <p:spPr bwMode="auto">
            <a:xfrm>
              <a:off x="1104" y="2544"/>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49" name="Line 16"/>
            <p:cNvSpPr>
              <a:spLocks noChangeShapeType="1"/>
            </p:cNvSpPr>
            <p:nvPr/>
          </p:nvSpPr>
          <p:spPr bwMode="auto">
            <a:xfrm flipH="1">
              <a:off x="3024" y="2688"/>
              <a:ext cx="816" cy="6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0" name="Line 17"/>
            <p:cNvSpPr>
              <a:spLocks noChangeShapeType="1"/>
            </p:cNvSpPr>
            <p:nvPr/>
          </p:nvSpPr>
          <p:spPr bwMode="auto">
            <a:xfrm>
              <a:off x="1680" y="2544"/>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1" name="Line 18"/>
            <p:cNvSpPr>
              <a:spLocks noChangeShapeType="1"/>
            </p:cNvSpPr>
            <p:nvPr/>
          </p:nvSpPr>
          <p:spPr bwMode="auto">
            <a:xfrm>
              <a:off x="2256" y="2544"/>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2" name="Line 19"/>
            <p:cNvSpPr>
              <a:spLocks noChangeShapeType="1"/>
            </p:cNvSpPr>
            <p:nvPr/>
          </p:nvSpPr>
          <p:spPr bwMode="auto">
            <a:xfrm>
              <a:off x="2832" y="2544"/>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3" name="Line 20"/>
            <p:cNvSpPr>
              <a:spLocks noChangeShapeType="1"/>
            </p:cNvSpPr>
            <p:nvPr/>
          </p:nvSpPr>
          <p:spPr bwMode="auto">
            <a:xfrm>
              <a:off x="3408" y="2544"/>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4" name="Line 21"/>
            <p:cNvSpPr>
              <a:spLocks noChangeShapeType="1"/>
            </p:cNvSpPr>
            <p:nvPr/>
          </p:nvSpPr>
          <p:spPr bwMode="auto">
            <a:xfrm flipH="1">
              <a:off x="2928" y="2640"/>
              <a:ext cx="336" cy="6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5" name="Line 22"/>
            <p:cNvSpPr>
              <a:spLocks noChangeShapeType="1"/>
            </p:cNvSpPr>
            <p:nvPr/>
          </p:nvSpPr>
          <p:spPr bwMode="auto">
            <a:xfrm>
              <a:off x="2688" y="2640"/>
              <a:ext cx="144" cy="6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6" name="Line 23"/>
            <p:cNvSpPr>
              <a:spLocks noChangeShapeType="1"/>
            </p:cNvSpPr>
            <p:nvPr/>
          </p:nvSpPr>
          <p:spPr bwMode="auto">
            <a:xfrm flipH="1" flipV="1">
              <a:off x="1632" y="2640"/>
              <a:ext cx="1152" cy="7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7" name="Line 24"/>
            <p:cNvSpPr>
              <a:spLocks noChangeShapeType="1"/>
            </p:cNvSpPr>
            <p:nvPr/>
          </p:nvSpPr>
          <p:spPr bwMode="auto">
            <a:xfrm flipV="1">
              <a:off x="1632" y="1872"/>
              <a:ext cx="384"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8" name="Line 25"/>
            <p:cNvSpPr>
              <a:spLocks noChangeShapeType="1"/>
            </p:cNvSpPr>
            <p:nvPr/>
          </p:nvSpPr>
          <p:spPr bwMode="auto">
            <a:xfrm flipV="1">
              <a:off x="2256" y="1440"/>
              <a:ext cx="336"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59" name="Line 26"/>
            <p:cNvSpPr>
              <a:spLocks noChangeShapeType="1"/>
            </p:cNvSpPr>
            <p:nvPr/>
          </p:nvSpPr>
          <p:spPr bwMode="auto">
            <a:xfrm>
              <a:off x="2256" y="1872"/>
              <a:ext cx="38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60" name="Line 27"/>
            <p:cNvSpPr>
              <a:spLocks noChangeShapeType="1"/>
            </p:cNvSpPr>
            <p:nvPr/>
          </p:nvSpPr>
          <p:spPr bwMode="auto">
            <a:xfrm>
              <a:off x="2832" y="1440"/>
              <a:ext cx="432"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61" name="Line 28"/>
            <p:cNvSpPr>
              <a:spLocks noChangeShapeType="1"/>
            </p:cNvSpPr>
            <p:nvPr/>
          </p:nvSpPr>
          <p:spPr bwMode="auto">
            <a:xfrm flipV="1">
              <a:off x="2880" y="1824"/>
              <a:ext cx="384"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62" name="Line 29"/>
            <p:cNvSpPr>
              <a:spLocks noChangeShapeType="1"/>
            </p:cNvSpPr>
            <p:nvPr/>
          </p:nvSpPr>
          <p:spPr bwMode="auto">
            <a:xfrm flipV="1">
              <a:off x="3504" y="1776"/>
              <a:ext cx="105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63" name="Rectangle 30"/>
            <p:cNvSpPr>
              <a:spLocks noChangeArrowheads="1"/>
            </p:cNvSpPr>
            <p:nvPr/>
          </p:nvSpPr>
          <p:spPr bwMode="auto">
            <a:xfrm>
              <a:off x="480" y="1056"/>
              <a:ext cx="4896" cy="27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95264" name="Text Box 31"/>
            <p:cNvSpPr txBox="1">
              <a:spLocks noChangeArrowheads="1"/>
            </p:cNvSpPr>
            <p:nvPr/>
          </p:nvSpPr>
          <p:spPr bwMode="auto">
            <a:xfrm>
              <a:off x="4944" y="360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CFG</a:t>
              </a:r>
            </a:p>
          </p:txBody>
        </p:sp>
        <p:sp>
          <p:nvSpPr>
            <p:cNvPr id="95265" name="Text Box 32"/>
            <p:cNvSpPr txBox="1">
              <a:spLocks noChangeArrowheads="1"/>
            </p:cNvSpPr>
            <p:nvPr/>
          </p:nvSpPr>
          <p:spPr bwMode="auto">
            <a:xfrm>
              <a:off x="1680" y="235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5266" name="Text Box 33"/>
            <p:cNvSpPr txBox="1">
              <a:spLocks noChangeArrowheads="1"/>
            </p:cNvSpPr>
            <p:nvPr/>
          </p:nvSpPr>
          <p:spPr bwMode="auto">
            <a:xfrm>
              <a:off x="2256" y="235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5267" name="Text Box 34"/>
            <p:cNvSpPr txBox="1">
              <a:spLocks noChangeArrowheads="1"/>
            </p:cNvSpPr>
            <p:nvPr/>
          </p:nvSpPr>
          <p:spPr bwMode="auto">
            <a:xfrm>
              <a:off x="2832" y="235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5268" name="Text Box 35"/>
            <p:cNvSpPr txBox="1">
              <a:spLocks noChangeArrowheads="1"/>
            </p:cNvSpPr>
            <p:nvPr/>
          </p:nvSpPr>
          <p:spPr bwMode="auto">
            <a:xfrm>
              <a:off x="3408" y="235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5269" name="Text Box 36"/>
            <p:cNvSpPr txBox="1">
              <a:spLocks noChangeArrowheads="1"/>
            </p:cNvSpPr>
            <p:nvPr/>
          </p:nvSpPr>
          <p:spPr bwMode="auto">
            <a:xfrm>
              <a:off x="2208" y="139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5270" name="Text Box 37"/>
            <p:cNvSpPr txBox="1">
              <a:spLocks noChangeArrowheads="1"/>
            </p:cNvSpPr>
            <p:nvPr/>
          </p:nvSpPr>
          <p:spPr bwMode="auto">
            <a:xfrm>
              <a:off x="2304" y="177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5271" name="Text Box 38"/>
            <p:cNvSpPr txBox="1">
              <a:spLocks noChangeArrowheads="1"/>
            </p:cNvSpPr>
            <p:nvPr/>
          </p:nvSpPr>
          <p:spPr bwMode="auto">
            <a:xfrm>
              <a:off x="1584" y="201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5272" name="Text Box 39"/>
            <p:cNvSpPr txBox="1">
              <a:spLocks noChangeArrowheads="1"/>
            </p:cNvSpPr>
            <p:nvPr/>
          </p:nvSpPr>
          <p:spPr bwMode="auto">
            <a:xfrm>
              <a:off x="2496" y="283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5273" name="Text Box 40"/>
            <p:cNvSpPr txBox="1">
              <a:spLocks noChangeArrowheads="1"/>
            </p:cNvSpPr>
            <p:nvPr/>
          </p:nvSpPr>
          <p:spPr bwMode="auto">
            <a:xfrm>
              <a:off x="3072" y="288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5274" name="Line 42"/>
            <p:cNvSpPr>
              <a:spLocks noChangeShapeType="1"/>
            </p:cNvSpPr>
            <p:nvPr/>
          </p:nvSpPr>
          <p:spPr bwMode="auto">
            <a:xfrm flipV="1">
              <a:off x="2124" y="1920"/>
              <a:ext cx="0"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5275" name="Text Box 43"/>
            <p:cNvSpPr txBox="1">
              <a:spLocks noChangeArrowheads="1"/>
            </p:cNvSpPr>
            <p:nvPr/>
          </p:nvSpPr>
          <p:spPr bwMode="auto">
            <a:xfrm>
              <a:off x="2064" y="211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5276" name="Line 44"/>
            <p:cNvSpPr>
              <a:spLocks noChangeShapeType="1"/>
            </p:cNvSpPr>
            <p:nvPr/>
          </p:nvSpPr>
          <p:spPr bwMode="auto">
            <a:xfrm flipV="1">
              <a:off x="576" y="2544"/>
              <a:ext cx="28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221057884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519238" y="1012825"/>
            <a:ext cx="659765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2: Find Cyclomatic Complexity</a:t>
            </a:r>
            <a:endParaRPr lang="en-US" altLang="en-US" sz="3200">
              <a:solidFill>
                <a:srgbClr val="00B050"/>
              </a:solidFill>
            </a:endParaRPr>
          </a:p>
        </p:txBody>
      </p:sp>
      <p:pic>
        <p:nvPicPr>
          <p:cNvPr id="9728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Freeform 3"/>
          <p:cNvSpPr>
            <a:spLocks/>
          </p:cNvSpPr>
          <p:nvPr/>
        </p:nvSpPr>
        <p:spPr bwMode="auto">
          <a:xfrm>
            <a:off x="3886200" y="2819400"/>
            <a:ext cx="1244600" cy="528638"/>
          </a:xfrm>
          <a:custGeom>
            <a:avLst/>
            <a:gdLst>
              <a:gd name="T0" fmla="*/ 2147483646 w 4483"/>
              <a:gd name="T1" fmla="*/ 2147483646 h 2563"/>
              <a:gd name="T2" fmla="*/ 2147483646 w 4483"/>
              <a:gd name="T3" fmla="*/ 2147483646 h 2563"/>
              <a:gd name="T4" fmla="*/ 2147483646 w 4483"/>
              <a:gd name="T5" fmla="*/ 2147483646 h 2563"/>
              <a:gd name="T6" fmla="*/ 2147483646 w 4483"/>
              <a:gd name="T7" fmla="*/ 2147483646 h 2563"/>
              <a:gd name="T8" fmla="*/ 2147483646 w 4483"/>
              <a:gd name="T9" fmla="*/ 2147483646 h 2563"/>
              <a:gd name="T10" fmla="*/ 2147483646 w 4483"/>
              <a:gd name="T11" fmla="*/ 2147483646 h 2563"/>
              <a:gd name="T12" fmla="*/ 2147483646 w 4483"/>
              <a:gd name="T13" fmla="*/ 2147483646 h 2563"/>
              <a:gd name="T14" fmla="*/ 2147483646 w 4483"/>
              <a:gd name="T15" fmla="*/ 2147483646 h 2563"/>
              <a:gd name="T16" fmla="*/ 2147483646 w 4483"/>
              <a:gd name="T17" fmla="*/ 2147483646 h 2563"/>
              <a:gd name="T18" fmla="*/ 2147483646 w 4483"/>
              <a:gd name="T19" fmla="*/ 2147483646 h 2563"/>
              <a:gd name="T20" fmla="*/ 2147483646 w 4483"/>
              <a:gd name="T21" fmla="*/ 2147483646 h 2563"/>
              <a:gd name="T22" fmla="*/ 2147483646 w 4483"/>
              <a:gd name="T23" fmla="*/ 2147483646 h 2563"/>
              <a:gd name="T24" fmla="*/ 2147483646 w 4483"/>
              <a:gd name="T25" fmla="*/ 2147483646 h 2563"/>
              <a:gd name="T26" fmla="*/ 2147483646 w 4483"/>
              <a:gd name="T27" fmla="*/ 2147483646 h 2563"/>
              <a:gd name="T28" fmla="*/ 2147483646 w 4483"/>
              <a:gd name="T29" fmla="*/ 2147483646 h 2563"/>
              <a:gd name="T30" fmla="*/ 2147483646 w 4483"/>
              <a:gd name="T31" fmla="*/ 2147483646 h 2563"/>
              <a:gd name="T32" fmla="*/ 2147483646 w 4483"/>
              <a:gd name="T33" fmla="*/ 2147483646 h 2563"/>
              <a:gd name="T34" fmla="*/ 2147483646 w 4483"/>
              <a:gd name="T35" fmla="*/ 2147483646 h 2563"/>
              <a:gd name="T36" fmla="*/ 2147483646 w 4483"/>
              <a:gd name="T37" fmla="*/ 2147483646 h 2563"/>
              <a:gd name="T38" fmla="*/ 2147483646 w 4483"/>
              <a:gd name="T39" fmla="*/ 2147483646 h 2563"/>
              <a:gd name="T40" fmla="*/ 2147483646 w 4483"/>
              <a:gd name="T41" fmla="*/ 2147483646 h 2563"/>
              <a:gd name="T42" fmla="*/ 2147483646 w 4483"/>
              <a:gd name="T43" fmla="*/ 2147483646 h 2563"/>
              <a:gd name="T44" fmla="*/ 2147483646 w 4483"/>
              <a:gd name="T45" fmla="*/ 2147483646 h 2563"/>
              <a:gd name="T46" fmla="*/ 2147483646 w 4483"/>
              <a:gd name="T47" fmla="*/ 2147483646 h 2563"/>
              <a:gd name="T48" fmla="*/ 2147483646 w 4483"/>
              <a:gd name="T49" fmla="*/ 2147483646 h 2563"/>
              <a:gd name="T50" fmla="*/ 2147483646 w 4483"/>
              <a:gd name="T51" fmla="*/ 2147483646 h 2563"/>
              <a:gd name="T52" fmla="*/ 2147483646 w 4483"/>
              <a:gd name="T53" fmla="*/ 2147483646 h 2563"/>
              <a:gd name="T54" fmla="*/ 2147483646 w 4483"/>
              <a:gd name="T55" fmla="*/ 2147483646 h 2563"/>
              <a:gd name="T56" fmla="*/ 2147483646 w 4483"/>
              <a:gd name="T57" fmla="*/ 2147483646 h 2563"/>
              <a:gd name="T58" fmla="*/ 2147483646 w 4483"/>
              <a:gd name="T59" fmla="*/ 2147483646 h 2563"/>
              <a:gd name="T60" fmla="*/ 2147483646 w 4483"/>
              <a:gd name="T61" fmla="*/ 2147483646 h 2563"/>
              <a:gd name="T62" fmla="*/ 2147483646 w 4483"/>
              <a:gd name="T63" fmla="*/ 2147483646 h 2563"/>
              <a:gd name="T64" fmla="*/ 2147483646 w 4483"/>
              <a:gd name="T65" fmla="*/ 2147483646 h 2563"/>
              <a:gd name="T66" fmla="*/ 2147483646 w 4483"/>
              <a:gd name="T67" fmla="*/ 2147483646 h 2563"/>
              <a:gd name="T68" fmla="*/ 2147483646 w 4483"/>
              <a:gd name="T69" fmla="*/ 2147483646 h 2563"/>
              <a:gd name="T70" fmla="*/ 2147483646 w 4483"/>
              <a:gd name="T71" fmla="*/ 2147483646 h 2563"/>
              <a:gd name="T72" fmla="*/ 2147483646 w 4483"/>
              <a:gd name="T73" fmla="*/ 2147483646 h 2563"/>
              <a:gd name="T74" fmla="*/ 2147483646 w 4483"/>
              <a:gd name="T75" fmla="*/ 2147483646 h 2563"/>
              <a:gd name="T76" fmla="*/ 2147483646 w 4483"/>
              <a:gd name="T77" fmla="*/ 2147483646 h 2563"/>
              <a:gd name="T78" fmla="*/ 2147483646 w 4483"/>
              <a:gd name="T79" fmla="*/ 2147483646 h 2563"/>
              <a:gd name="T80" fmla="*/ 2147483646 w 4483"/>
              <a:gd name="T81" fmla="*/ 2147483646 h 2563"/>
              <a:gd name="T82" fmla="*/ 2147483646 w 4483"/>
              <a:gd name="T83" fmla="*/ 2147483646 h 2563"/>
              <a:gd name="T84" fmla="*/ 2147483646 w 4483"/>
              <a:gd name="T85" fmla="*/ 2147483646 h 2563"/>
              <a:gd name="T86" fmla="*/ 2147483646 w 4483"/>
              <a:gd name="T87" fmla="*/ 2147483646 h 2563"/>
              <a:gd name="T88" fmla="*/ 2147483646 w 4483"/>
              <a:gd name="T89" fmla="*/ 2147483646 h 2563"/>
              <a:gd name="T90" fmla="*/ 2147483646 w 4483"/>
              <a:gd name="T91" fmla="*/ 2147483646 h 2563"/>
              <a:gd name="T92" fmla="*/ 2147483646 w 4483"/>
              <a:gd name="T93" fmla="*/ 2147483646 h 2563"/>
              <a:gd name="T94" fmla="*/ 2147483646 w 4483"/>
              <a:gd name="T95" fmla="*/ 2147483646 h 2563"/>
              <a:gd name="T96" fmla="*/ 2147483646 w 4483"/>
              <a:gd name="T97" fmla="*/ 2147483646 h 2563"/>
              <a:gd name="T98" fmla="*/ 2147483646 w 4483"/>
              <a:gd name="T99" fmla="*/ 2147483646 h 2563"/>
              <a:gd name="T100" fmla="*/ 2147483646 w 4483"/>
              <a:gd name="T101" fmla="*/ 2147483646 h 2563"/>
              <a:gd name="T102" fmla="*/ 2147483646 w 4483"/>
              <a:gd name="T103" fmla="*/ 2147483646 h 2563"/>
              <a:gd name="T104" fmla="*/ 2147483646 w 4483"/>
              <a:gd name="T105" fmla="*/ 2147483646 h 2563"/>
              <a:gd name="T106" fmla="*/ 2147483646 w 4483"/>
              <a:gd name="T107" fmla="*/ 2147483646 h 2563"/>
              <a:gd name="T108" fmla="*/ 2147483646 w 4483"/>
              <a:gd name="T109" fmla="*/ 2147483646 h 2563"/>
              <a:gd name="T110" fmla="*/ 2147483646 w 4483"/>
              <a:gd name="T111" fmla="*/ 2147483646 h 2563"/>
              <a:gd name="T112" fmla="*/ 2147483646 w 4483"/>
              <a:gd name="T113" fmla="*/ 2147483646 h 2563"/>
              <a:gd name="T114" fmla="*/ 2147483646 w 4483"/>
              <a:gd name="T115" fmla="*/ 2147483646 h 2563"/>
              <a:gd name="T116" fmla="*/ 2147483646 w 4483"/>
              <a:gd name="T117" fmla="*/ 2147483646 h 2563"/>
              <a:gd name="T118" fmla="*/ 2147483646 w 4483"/>
              <a:gd name="T119" fmla="*/ 2147483646 h 2563"/>
              <a:gd name="T120" fmla="*/ 2147483646 w 4483"/>
              <a:gd name="T121" fmla="*/ 2147483646 h 2563"/>
              <a:gd name="T122" fmla="*/ 2147483646 w 4483"/>
              <a:gd name="T123" fmla="*/ 2147483646 h 2563"/>
              <a:gd name="T124" fmla="*/ 2147483646 w 4483"/>
              <a:gd name="T125" fmla="*/ 2147483646 h 2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4483"/>
              <a:gd name="T190" fmla="*/ 0 h 2563"/>
              <a:gd name="T191" fmla="*/ 4483 w 4483"/>
              <a:gd name="T192" fmla="*/ 2563 h 2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4483" h="2563">
                <a:moveTo>
                  <a:pt x="4185" y="655"/>
                </a:moveTo>
                <a:cubicBezTo>
                  <a:pt x="4142" y="590"/>
                  <a:pt x="4096" y="560"/>
                  <a:pt x="4032" y="520"/>
                </a:cubicBezTo>
                <a:cubicBezTo>
                  <a:pt x="3955" y="472"/>
                  <a:pt x="4049" y="508"/>
                  <a:pt x="3978" y="484"/>
                </a:cubicBezTo>
                <a:cubicBezTo>
                  <a:pt x="3973" y="480"/>
                  <a:pt x="3926" y="444"/>
                  <a:pt x="3915" y="439"/>
                </a:cubicBezTo>
                <a:cubicBezTo>
                  <a:pt x="3898" y="431"/>
                  <a:pt x="3877" y="432"/>
                  <a:pt x="3861" y="421"/>
                </a:cubicBezTo>
                <a:cubicBezTo>
                  <a:pt x="3811" y="388"/>
                  <a:pt x="3767" y="361"/>
                  <a:pt x="3708" y="349"/>
                </a:cubicBezTo>
                <a:cubicBezTo>
                  <a:pt x="3580" y="285"/>
                  <a:pt x="3424" y="260"/>
                  <a:pt x="3285" y="232"/>
                </a:cubicBezTo>
                <a:cubicBezTo>
                  <a:pt x="3198" y="215"/>
                  <a:pt x="3108" y="188"/>
                  <a:pt x="3024" y="160"/>
                </a:cubicBezTo>
                <a:cubicBezTo>
                  <a:pt x="2954" y="137"/>
                  <a:pt x="2879" y="130"/>
                  <a:pt x="2808" y="106"/>
                </a:cubicBezTo>
                <a:cubicBezTo>
                  <a:pt x="2754" y="88"/>
                  <a:pt x="2694" y="100"/>
                  <a:pt x="2637" y="97"/>
                </a:cubicBezTo>
                <a:cubicBezTo>
                  <a:pt x="2250" y="0"/>
                  <a:pt x="1837" y="75"/>
                  <a:pt x="1440" y="106"/>
                </a:cubicBezTo>
                <a:cubicBezTo>
                  <a:pt x="1385" y="134"/>
                  <a:pt x="1329" y="163"/>
                  <a:pt x="1269" y="178"/>
                </a:cubicBezTo>
                <a:cubicBezTo>
                  <a:pt x="1228" y="205"/>
                  <a:pt x="1179" y="212"/>
                  <a:pt x="1134" y="232"/>
                </a:cubicBezTo>
                <a:cubicBezTo>
                  <a:pt x="1064" y="264"/>
                  <a:pt x="993" y="307"/>
                  <a:pt x="918" y="322"/>
                </a:cubicBezTo>
                <a:cubicBezTo>
                  <a:pt x="843" y="359"/>
                  <a:pt x="772" y="386"/>
                  <a:pt x="693" y="412"/>
                </a:cubicBezTo>
                <a:cubicBezTo>
                  <a:pt x="683" y="415"/>
                  <a:pt x="676" y="426"/>
                  <a:pt x="666" y="430"/>
                </a:cubicBezTo>
                <a:cubicBezTo>
                  <a:pt x="649" y="438"/>
                  <a:pt x="630" y="442"/>
                  <a:pt x="612" y="448"/>
                </a:cubicBezTo>
                <a:cubicBezTo>
                  <a:pt x="603" y="451"/>
                  <a:pt x="585" y="457"/>
                  <a:pt x="585" y="457"/>
                </a:cubicBezTo>
                <a:cubicBezTo>
                  <a:pt x="576" y="469"/>
                  <a:pt x="569" y="483"/>
                  <a:pt x="558" y="493"/>
                </a:cubicBezTo>
                <a:cubicBezTo>
                  <a:pt x="542" y="507"/>
                  <a:pt x="504" y="529"/>
                  <a:pt x="504" y="529"/>
                </a:cubicBezTo>
                <a:cubicBezTo>
                  <a:pt x="480" y="565"/>
                  <a:pt x="457" y="610"/>
                  <a:pt x="432" y="646"/>
                </a:cubicBezTo>
                <a:cubicBezTo>
                  <a:pt x="425" y="656"/>
                  <a:pt x="412" y="663"/>
                  <a:pt x="405" y="673"/>
                </a:cubicBezTo>
                <a:cubicBezTo>
                  <a:pt x="383" y="704"/>
                  <a:pt x="367" y="742"/>
                  <a:pt x="342" y="772"/>
                </a:cubicBezTo>
                <a:cubicBezTo>
                  <a:pt x="268" y="860"/>
                  <a:pt x="205" y="954"/>
                  <a:pt x="144" y="1051"/>
                </a:cubicBezTo>
                <a:cubicBezTo>
                  <a:pt x="105" y="1114"/>
                  <a:pt x="148" y="1060"/>
                  <a:pt x="108" y="1141"/>
                </a:cubicBezTo>
                <a:cubicBezTo>
                  <a:pt x="87" y="1184"/>
                  <a:pt x="66" y="1225"/>
                  <a:pt x="45" y="1267"/>
                </a:cubicBezTo>
                <a:cubicBezTo>
                  <a:pt x="24" y="1372"/>
                  <a:pt x="0" y="1573"/>
                  <a:pt x="108" y="1645"/>
                </a:cubicBezTo>
                <a:cubicBezTo>
                  <a:pt x="142" y="1714"/>
                  <a:pt x="104" y="1650"/>
                  <a:pt x="171" y="1717"/>
                </a:cubicBezTo>
                <a:cubicBezTo>
                  <a:pt x="220" y="1766"/>
                  <a:pt x="263" y="1829"/>
                  <a:pt x="333" y="1852"/>
                </a:cubicBezTo>
                <a:cubicBezTo>
                  <a:pt x="366" y="1878"/>
                  <a:pt x="392" y="1911"/>
                  <a:pt x="432" y="1924"/>
                </a:cubicBezTo>
                <a:cubicBezTo>
                  <a:pt x="463" y="1947"/>
                  <a:pt x="490" y="1975"/>
                  <a:pt x="522" y="1996"/>
                </a:cubicBezTo>
                <a:cubicBezTo>
                  <a:pt x="553" y="2017"/>
                  <a:pt x="598" y="2029"/>
                  <a:pt x="630" y="2050"/>
                </a:cubicBezTo>
                <a:cubicBezTo>
                  <a:pt x="722" y="2109"/>
                  <a:pt x="625" y="2069"/>
                  <a:pt x="729" y="2104"/>
                </a:cubicBezTo>
                <a:cubicBezTo>
                  <a:pt x="744" y="2116"/>
                  <a:pt x="757" y="2131"/>
                  <a:pt x="774" y="2140"/>
                </a:cubicBezTo>
                <a:cubicBezTo>
                  <a:pt x="811" y="2158"/>
                  <a:pt x="861" y="2157"/>
                  <a:pt x="900" y="2176"/>
                </a:cubicBezTo>
                <a:cubicBezTo>
                  <a:pt x="939" y="2195"/>
                  <a:pt x="975" y="2211"/>
                  <a:pt x="1017" y="2221"/>
                </a:cubicBezTo>
                <a:cubicBezTo>
                  <a:pt x="1105" y="2280"/>
                  <a:pt x="1260" y="2260"/>
                  <a:pt x="1359" y="2266"/>
                </a:cubicBezTo>
                <a:cubicBezTo>
                  <a:pt x="1423" y="2282"/>
                  <a:pt x="1477" y="2317"/>
                  <a:pt x="1539" y="2338"/>
                </a:cubicBezTo>
                <a:cubicBezTo>
                  <a:pt x="1629" y="2368"/>
                  <a:pt x="1717" y="2396"/>
                  <a:pt x="1809" y="2419"/>
                </a:cubicBezTo>
                <a:cubicBezTo>
                  <a:pt x="1840" y="2439"/>
                  <a:pt x="1863" y="2446"/>
                  <a:pt x="1899" y="2455"/>
                </a:cubicBezTo>
                <a:cubicBezTo>
                  <a:pt x="1970" y="2502"/>
                  <a:pt x="2051" y="2493"/>
                  <a:pt x="2133" y="2500"/>
                </a:cubicBezTo>
                <a:cubicBezTo>
                  <a:pt x="2256" y="2511"/>
                  <a:pt x="2379" y="2526"/>
                  <a:pt x="2502" y="2536"/>
                </a:cubicBezTo>
                <a:cubicBezTo>
                  <a:pt x="2571" y="2559"/>
                  <a:pt x="2537" y="2550"/>
                  <a:pt x="2601" y="2563"/>
                </a:cubicBezTo>
                <a:cubicBezTo>
                  <a:pt x="2718" y="2560"/>
                  <a:pt x="2835" y="2559"/>
                  <a:pt x="2952" y="2554"/>
                </a:cubicBezTo>
                <a:cubicBezTo>
                  <a:pt x="3003" y="2552"/>
                  <a:pt x="3050" y="2527"/>
                  <a:pt x="3096" y="2509"/>
                </a:cubicBezTo>
                <a:cubicBezTo>
                  <a:pt x="3114" y="2502"/>
                  <a:pt x="3150" y="2491"/>
                  <a:pt x="3150" y="2491"/>
                </a:cubicBezTo>
                <a:cubicBezTo>
                  <a:pt x="3183" y="2458"/>
                  <a:pt x="3221" y="2438"/>
                  <a:pt x="3258" y="2410"/>
                </a:cubicBezTo>
                <a:cubicBezTo>
                  <a:pt x="3315" y="2367"/>
                  <a:pt x="3370" y="2324"/>
                  <a:pt x="3429" y="2284"/>
                </a:cubicBezTo>
                <a:cubicBezTo>
                  <a:pt x="3480" y="2250"/>
                  <a:pt x="3503" y="2191"/>
                  <a:pt x="3564" y="2176"/>
                </a:cubicBezTo>
                <a:cubicBezTo>
                  <a:pt x="3589" y="2156"/>
                  <a:pt x="3610" y="2132"/>
                  <a:pt x="3636" y="2113"/>
                </a:cubicBezTo>
                <a:cubicBezTo>
                  <a:pt x="3659" y="2096"/>
                  <a:pt x="3701" y="2085"/>
                  <a:pt x="3726" y="2077"/>
                </a:cubicBezTo>
                <a:cubicBezTo>
                  <a:pt x="3755" y="2057"/>
                  <a:pt x="3769" y="2050"/>
                  <a:pt x="3798" y="2023"/>
                </a:cubicBezTo>
                <a:cubicBezTo>
                  <a:pt x="3822" y="2001"/>
                  <a:pt x="3872" y="1932"/>
                  <a:pt x="3906" y="1915"/>
                </a:cubicBezTo>
                <a:cubicBezTo>
                  <a:pt x="3925" y="1905"/>
                  <a:pt x="3952" y="1894"/>
                  <a:pt x="3969" y="1879"/>
                </a:cubicBezTo>
                <a:cubicBezTo>
                  <a:pt x="4009" y="1844"/>
                  <a:pt x="4035" y="1806"/>
                  <a:pt x="4086" y="1789"/>
                </a:cubicBezTo>
                <a:cubicBezTo>
                  <a:pt x="4141" y="1734"/>
                  <a:pt x="4187" y="1674"/>
                  <a:pt x="4230" y="1609"/>
                </a:cubicBezTo>
                <a:cubicBezTo>
                  <a:pt x="4239" y="1595"/>
                  <a:pt x="4255" y="1586"/>
                  <a:pt x="4266" y="1573"/>
                </a:cubicBezTo>
                <a:cubicBezTo>
                  <a:pt x="4289" y="1544"/>
                  <a:pt x="4355" y="1456"/>
                  <a:pt x="4374" y="1420"/>
                </a:cubicBezTo>
                <a:cubicBezTo>
                  <a:pt x="4413" y="1347"/>
                  <a:pt x="4438" y="1256"/>
                  <a:pt x="4464" y="1177"/>
                </a:cubicBezTo>
                <a:cubicBezTo>
                  <a:pt x="4458" y="999"/>
                  <a:pt x="4483" y="890"/>
                  <a:pt x="4392" y="754"/>
                </a:cubicBezTo>
                <a:cubicBezTo>
                  <a:pt x="4360" y="706"/>
                  <a:pt x="4301" y="679"/>
                  <a:pt x="4248" y="664"/>
                </a:cubicBezTo>
                <a:cubicBezTo>
                  <a:pt x="4237" y="661"/>
                  <a:pt x="4185" y="637"/>
                  <a:pt x="4185" y="655"/>
                </a:cubicBezTo>
                <a:close/>
              </a:path>
            </a:pathLst>
          </a:custGeom>
          <a:noFill/>
          <a:ln w="3175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85" name="Freeform 4"/>
          <p:cNvSpPr>
            <a:spLocks/>
          </p:cNvSpPr>
          <p:nvPr/>
        </p:nvSpPr>
        <p:spPr bwMode="auto">
          <a:xfrm>
            <a:off x="3432175" y="4560888"/>
            <a:ext cx="823913" cy="687387"/>
          </a:xfrm>
          <a:custGeom>
            <a:avLst/>
            <a:gdLst>
              <a:gd name="T0" fmla="*/ 2147483646 w 519"/>
              <a:gd name="T1" fmla="*/ 2147483646 h 433"/>
              <a:gd name="T2" fmla="*/ 2147483646 w 519"/>
              <a:gd name="T3" fmla="*/ 2147483646 h 433"/>
              <a:gd name="T4" fmla="*/ 2147483646 w 519"/>
              <a:gd name="T5" fmla="*/ 2147483646 h 433"/>
              <a:gd name="T6" fmla="*/ 2147483646 w 519"/>
              <a:gd name="T7" fmla="*/ 2147483646 h 433"/>
              <a:gd name="T8" fmla="*/ 2147483646 w 519"/>
              <a:gd name="T9" fmla="*/ 2147483646 h 433"/>
              <a:gd name="T10" fmla="*/ 2147483646 w 519"/>
              <a:gd name="T11" fmla="*/ 2147483646 h 433"/>
              <a:gd name="T12" fmla="*/ 2147483646 w 519"/>
              <a:gd name="T13" fmla="*/ 2147483646 h 433"/>
              <a:gd name="T14" fmla="*/ 2147483646 w 519"/>
              <a:gd name="T15" fmla="*/ 2147483646 h 433"/>
              <a:gd name="T16" fmla="*/ 2147483646 w 519"/>
              <a:gd name="T17" fmla="*/ 2147483646 h 433"/>
              <a:gd name="T18" fmla="*/ 2147483646 w 519"/>
              <a:gd name="T19" fmla="*/ 2147483646 h 433"/>
              <a:gd name="T20" fmla="*/ 2147483646 w 519"/>
              <a:gd name="T21" fmla="*/ 2147483646 h 433"/>
              <a:gd name="T22" fmla="*/ 2147483646 w 519"/>
              <a:gd name="T23" fmla="*/ 2147483646 h 433"/>
              <a:gd name="T24" fmla="*/ 2147483646 w 519"/>
              <a:gd name="T25" fmla="*/ 2147483646 h 433"/>
              <a:gd name="T26" fmla="*/ 2147483646 w 519"/>
              <a:gd name="T27" fmla="*/ 2147483646 h 433"/>
              <a:gd name="T28" fmla="*/ 2147483646 w 519"/>
              <a:gd name="T29" fmla="*/ 2147483646 h 433"/>
              <a:gd name="T30" fmla="*/ 2147483646 w 519"/>
              <a:gd name="T31" fmla="*/ 2147483646 h 43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519"/>
              <a:gd name="T49" fmla="*/ 0 h 433"/>
              <a:gd name="T50" fmla="*/ 519 w 519"/>
              <a:gd name="T51" fmla="*/ 433 h 43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519" h="433">
                <a:moveTo>
                  <a:pt x="445" y="163"/>
                </a:moveTo>
                <a:cubicBezTo>
                  <a:pt x="427" y="110"/>
                  <a:pt x="450" y="159"/>
                  <a:pt x="409" y="118"/>
                </a:cubicBezTo>
                <a:cubicBezTo>
                  <a:pt x="385" y="94"/>
                  <a:pt x="397" y="82"/>
                  <a:pt x="364" y="64"/>
                </a:cubicBezTo>
                <a:cubicBezTo>
                  <a:pt x="339" y="50"/>
                  <a:pt x="302" y="45"/>
                  <a:pt x="274" y="37"/>
                </a:cubicBezTo>
                <a:cubicBezTo>
                  <a:pt x="234" y="25"/>
                  <a:pt x="197" y="11"/>
                  <a:pt x="157" y="1"/>
                </a:cubicBezTo>
                <a:cubicBezTo>
                  <a:pt x="112" y="4"/>
                  <a:pt x="66" y="0"/>
                  <a:pt x="22" y="10"/>
                </a:cubicBezTo>
                <a:cubicBezTo>
                  <a:pt x="11" y="12"/>
                  <a:pt x="5" y="26"/>
                  <a:pt x="4" y="37"/>
                </a:cubicBezTo>
                <a:cubicBezTo>
                  <a:pt x="0" y="97"/>
                  <a:pt x="3" y="152"/>
                  <a:pt x="49" y="190"/>
                </a:cubicBezTo>
                <a:cubicBezTo>
                  <a:pt x="97" y="230"/>
                  <a:pt x="54" y="190"/>
                  <a:pt x="103" y="217"/>
                </a:cubicBezTo>
                <a:cubicBezTo>
                  <a:pt x="153" y="245"/>
                  <a:pt x="183" y="262"/>
                  <a:pt x="238" y="280"/>
                </a:cubicBezTo>
                <a:cubicBezTo>
                  <a:pt x="259" y="287"/>
                  <a:pt x="271" y="309"/>
                  <a:pt x="292" y="316"/>
                </a:cubicBezTo>
                <a:cubicBezTo>
                  <a:pt x="340" y="332"/>
                  <a:pt x="385" y="360"/>
                  <a:pt x="427" y="388"/>
                </a:cubicBezTo>
                <a:cubicBezTo>
                  <a:pt x="494" y="433"/>
                  <a:pt x="417" y="403"/>
                  <a:pt x="481" y="424"/>
                </a:cubicBezTo>
                <a:cubicBezTo>
                  <a:pt x="519" y="366"/>
                  <a:pt x="513" y="345"/>
                  <a:pt x="499" y="262"/>
                </a:cubicBezTo>
                <a:cubicBezTo>
                  <a:pt x="496" y="243"/>
                  <a:pt x="492" y="224"/>
                  <a:pt x="481" y="208"/>
                </a:cubicBezTo>
                <a:cubicBezTo>
                  <a:pt x="443" y="152"/>
                  <a:pt x="445" y="132"/>
                  <a:pt x="445" y="163"/>
                </a:cubicBezTo>
                <a:close/>
              </a:path>
            </a:pathLst>
          </a:custGeom>
          <a:noFill/>
          <a:ln w="31750">
            <a:solidFill>
              <a:srgbClr val="FF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86" name="Freeform 5"/>
          <p:cNvSpPr>
            <a:spLocks/>
          </p:cNvSpPr>
          <p:nvPr/>
        </p:nvSpPr>
        <p:spPr bwMode="auto">
          <a:xfrm>
            <a:off x="4638675" y="4495800"/>
            <a:ext cx="355600" cy="642938"/>
          </a:xfrm>
          <a:custGeom>
            <a:avLst/>
            <a:gdLst>
              <a:gd name="T0" fmla="*/ 2147483646 w 224"/>
              <a:gd name="T1" fmla="*/ 2147483646 h 405"/>
              <a:gd name="T2" fmla="*/ 2147483646 w 224"/>
              <a:gd name="T3" fmla="*/ 2147483646 h 405"/>
              <a:gd name="T4" fmla="*/ 2147483646 w 224"/>
              <a:gd name="T5" fmla="*/ 2147483646 h 405"/>
              <a:gd name="T6" fmla="*/ 0 w 224"/>
              <a:gd name="T7" fmla="*/ 2147483646 h 405"/>
              <a:gd name="T8" fmla="*/ 2147483646 w 224"/>
              <a:gd name="T9" fmla="*/ 2147483646 h 405"/>
              <a:gd name="T10" fmla="*/ 2147483646 w 224"/>
              <a:gd name="T11" fmla="*/ 2147483646 h 405"/>
              <a:gd name="T12" fmla="*/ 2147483646 w 224"/>
              <a:gd name="T13" fmla="*/ 2147483646 h 405"/>
              <a:gd name="T14" fmla="*/ 2147483646 w 224"/>
              <a:gd name="T15" fmla="*/ 2147483646 h 405"/>
              <a:gd name="T16" fmla="*/ 2147483646 w 224"/>
              <a:gd name="T17" fmla="*/ 2147483646 h 405"/>
              <a:gd name="T18" fmla="*/ 2147483646 w 224"/>
              <a:gd name="T19" fmla="*/ 2147483646 h 405"/>
              <a:gd name="T20" fmla="*/ 2147483646 w 224"/>
              <a:gd name="T21" fmla="*/ 2147483646 h 405"/>
              <a:gd name="T22" fmla="*/ 2147483646 w 224"/>
              <a:gd name="T23" fmla="*/ 2147483646 h 405"/>
              <a:gd name="T24" fmla="*/ 2147483646 w 224"/>
              <a:gd name="T25" fmla="*/ 2147483646 h 40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4"/>
              <a:gd name="T40" fmla="*/ 0 h 405"/>
              <a:gd name="T41" fmla="*/ 224 w 224"/>
              <a:gd name="T42" fmla="*/ 405 h 40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4" h="405">
                <a:moveTo>
                  <a:pt x="81" y="393"/>
                </a:moveTo>
                <a:cubicBezTo>
                  <a:pt x="51" y="349"/>
                  <a:pt x="42" y="299"/>
                  <a:pt x="27" y="249"/>
                </a:cubicBezTo>
                <a:cubicBezTo>
                  <a:pt x="22" y="231"/>
                  <a:pt x="15" y="213"/>
                  <a:pt x="9" y="195"/>
                </a:cubicBezTo>
                <a:cubicBezTo>
                  <a:pt x="6" y="186"/>
                  <a:pt x="0" y="168"/>
                  <a:pt x="0" y="168"/>
                </a:cubicBezTo>
                <a:cubicBezTo>
                  <a:pt x="18" y="113"/>
                  <a:pt x="27" y="160"/>
                  <a:pt x="45" y="105"/>
                </a:cubicBezTo>
                <a:cubicBezTo>
                  <a:pt x="48" y="84"/>
                  <a:pt x="34" y="49"/>
                  <a:pt x="54" y="42"/>
                </a:cubicBezTo>
                <a:cubicBezTo>
                  <a:pt x="165" y="0"/>
                  <a:pt x="172" y="26"/>
                  <a:pt x="207" y="78"/>
                </a:cubicBezTo>
                <a:cubicBezTo>
                  <a:pt x="224" y="144"/>
                  <a:pt x="218" y="106"/>
                  <a:pt x="207" y="213"/>
                </a:cubicBezTo>
                <a:cubicBezTo>
                  <a:pt x="203" y="246"/>
                  <a:pt x="210" y="286"/>
                  <a:pt x="189" y="312"/>
                </a:cubicBezTo>
                <a:cubicBezTo>
                  <a:pt x="182" y="320"/>
                  <a:pt x="171" y="324"/>
                  <a:pt x="162" y="330"/>
                </a:cubicBezTo>
                <a:cubicBezTo>
                  <a:pt x="114" y="402"/>
                  <a:pt x="177" y="315"/>
                  <a:pt x="117" y="375"/>
                </a:cubicBezTo>
                <a:cubicBezTo>
                  <a:pt x="109" y="383"/>
                  <a:pt x="109" y="397"/>
                  <a:pt x="99" y="402"/>
                </a:cubicBezTo>
                <a:cubicBezTo>
                  <a:pt x="93" y="405"/>
                  <a:pt x="87" y="396"/>
                  <a:pt x="81" y="393"/>
                </a:cubicBezTo>
                <a:close/>
              </a:path>
            </a:pathLst>
          </a:custGeom>
          <a:noFill/>
          <a:ln w="317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87" name="Freeform 6"/>
          <p:cNvSpPr>
            <a:spLocks/>
          </p:cNvSpPr>
          <p:nvPr/>
        </p:nvSpPr>
        <p:spPr bwMode="auto">
          <a:xfrm>
            <a:off x="5029200" y="4572000"/>
            <a:ext cx="911225" cy="781050"/>
          </a:xfrm>
          <a:custGeom>
            <a:avLst/>
            <a:gdLst>
              <a:gd name="T0" fmla="*/ 2147483646 w 574"/>
              <a:gd name="T1" fmla="*/ 2147483646 h 492"/>
              <a:gd name="T2" fmla="*/ 2147483646 w 574"/>
              <a:gd name="T3" fmla="*/ 2147483646 h 492"/>
              <a:gd name="T4" fmla="*/ 2147483646 w 574"/>
              <a:gd name="T5" fmla="*/ 2147483646 h 492"/>
              <a:gd name="T6" fmla="*/ 2147483646 w 574"/>
              <a:gd name="T7" fmla="*/ 2147483646 h 492"/>
              <a:gd name="T8" fmla="*/ 2147483646 w 574"/>
              <a:gd name="T9" fmla="*/ 2147483646 h 492"/>
              <a:gd name="T10" fmla="*/ 2147483646 w 574"/>
              <a:gd name="T11" fmla="*/ 2147483646 h 492"/>
              <a:gd name="T12" fmla="*/ 2147483646 w 574"/>
              <a:gd name="T13" fmla="*/ 2147483646 h 492"/>
              <a:gd name="T14" fmla="*/ 2147483646 w 574"/>
              <a:gd name="T15" fmla="*/ 2147483646 h 492"/>
              <a:gd name="T16" fmla="*/ 2147483646 w 574"/>
              <a:gd name="T17" fmla="*/ 2147483646 h 492"/>
              <a:gd name="T18" fmla="*/ 2147483646 w 574"/>
              <a:gd name="T19" fmla="*/ 2147483646 h 492"/>
              <a:gd name="T20" fmla="*/ 2147483646 w 574"/>
              <a:gd name="T21" fmla="*/ 2147483646 h 492"/>
              <a:gd name="T22" fmla="*/ 2147483646 w 574"/>
              <a:gd name="T23" fmla="*/ 2147483646 h 492"/>
              <a:gd name="T24" fmla="*/ 2147483646 w 574"/>
              <a:gd name="T25" fmla="*/ 2147483646 h 492"/>
              <a:gd name="T26" fmla="*/ 2147483646 w 574"/>
              <a:gd name="T27" fmla="*/ 2147483646 h 492"/>
              <a:gd name="T28" fmla="*/ 2147483646 w 574"/>
              <a:gd name="T29" fmla="*/ 2147483646 h 49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74"/>
              <a:gd name="T46" fmla="*/ 0 h 492"/>
              <a:gd name="T47" fmla="*/ 574 w 574"/>
              <a:gd name="T48" fmla="*/ 492 h 49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74" h="492">
                <a:moveTo>
                  <a:pt x="300" y="79"/>
                </a:moveTo>
                <a:cubicBezTo>
                  <a:pt x="314" y="38"/>
                  <a:pt x="327" y="49"/>
                  <a:pt x="363" y="25"/>
                </a:cubicBezTo>
                <a:cubicBezTo>
                  <a:pt x="495" y="33"/>
                  <a:pt x="574" y="0"/>
                  <a:pt x="525" y="160"/>
                </a:cubicBezTo>
                <a:cubicBezTo>
                  <a:pt x="522" y="170"/>
                  <a:pt x="508" y="174"/>
                  <a:pt x="498" y="178"/>
                </a:cubicBezTo>
                <a:cubicBezTo>
                  <a:pt x="472" y="190"/>
                  <a:pt x="441" y="189"/>
                  <a:pt x="417" y="205"/>
                </a:cubicBezTo>
                <a:cubicBezTo>
                  <a:pt x="390" y="223"/>
                  <a:pt x="363" y="241"/>
                  <a:pt x="336" y="259"/>
                </a:cubicBezTo>
                <a:cubicBezTo>
                  <a:pt x="309" y="277"/>
                  <a:pt x="283" y="289"/>
                  <a:pt x="255" y="304"/>
                </a:cubicBezTo>
                <a:cubicBezTo>
                  <a:pt x="236" y="315"/>
                  <a:pt x="201" y="340"/>
                  <a:pt x="201" y="340"/>
                </a:cubicBezTo>
                <a:cubicBezTo>
                  <a:pt x="190" y="373"/>
                  <a:pt x="151" y="442"/>
                  <a:pt x="129" y="475"/>
                </a:cubicBezTo>
                <a:cubicBezTo>
                  <a:pt x="93" y="472"/>
                  <a:pt x="47" y="492"/>
                  <a:pt x="21" y="466"/>
                </a:cubicBezTo>
                <a:cubicBezTo>
                  <a:pt x="0" y="445"/>
                  <a:pt x="21" y="405"/>
                  <a:pt x="30" y="376"/>
                </a:cubicBezTo>
                <a:cubicBezTo>
                  <a:pt x="42" y="337"/>
                  <a:pt x="78" y="299"/>
                  <a:pt x="111" y="277"/>
                </a:cubicBezTo>
                <a:cubicBezTo>
                  <a:pt x="154" y="147"/>
                  <a:pt x="104" y="310"/>
                  <a:pt x="138" y="151"/>
                </a:cubicBezTo>
                <a:cubicBezTo>
                  <a:pt x="144" y="125"/>
                  <a:pt x="149" y="86"/>
                  <a:pt x="183" y="79"/>
                </a:cubicBezTo>
                <a:cubicBezTo>
                  <a:pt x="284" y="59"/>
                  <a:pt x="267" y="46"/>
                  <a:pt x="300" y="79"/>
                </a:cubicBezTo>
                <a:close/>
              </a:path>
            </a:pathLst>
          </a:custGeom>
          <a:noFill/>
          <a:ln w="31750">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97288" name="Freeform 7"/>
          <p:cNvSpPr>
            <a:spLocks/>
          </p:cNvSpPr>
          <p:nvPr/>
        </p:nvSpPr>
        <p:spPr bwMode="auto">
          <a:xfrm>
            <a:off x="2984500" y="3548063"/>
            <a:ext cx="390525" cy="571500"/>
          </a:xfrm>
          <a:custGeom>
            <a:avLst/>
            <a:gdLst>
              <a:gd name="T0" fmla="*/ 2147483646 w 246"/>
              <a:gd name="T1" fmla="*/ 2147483646 h 360"/>
              <a:gd name="T2" fmla="*/ 2147483646 w 246"/>
              <a:gd name="T3" fmla="*/ 2147483646 h 360"/>
              <a:gd name="T4" fmla="*/ 2147483646 w 246"/>
              <a:gd name="T5" fmla="*/ 2147483646 h 360"/>
              <a:gd name="T6" fmla="*/ 2147483646 w 246"/>
              <a:gd name="T7" fmla="*/ 0 h 360"/>
              <a:gd name="T8" fmla="*/ 2147483646 w 246"/>
              <a:gd name="T9" fmla="*/ 2147483646 h 360"/>
              <a:gd name="T10" fmla="*/ 2147483646 w 246"/>
              <a:gd name="T11" fmla="*/ 2147483646 h 360"/>
              <a:gd name="T12" fmla="*/ 2147483646 w 246"/>
              <a:gd name="T13" fmla="*/ 2147483646 h 360"/>
              <a:gd name="T14" fmla="*/ 2147483646 w 246"/>
              <a:gd name="T15" fmla="*/ 2147483646 h 360"/>
              <a:gd name="T16" fmla="*/ 0 60000 65536"/>
              <a:gd name="T17" fmla="*/ 0 60000 65536"/>
              <a:gd name="T18" fmla="*/ 0 60000 65536"/>
              <a:gd name="T19" fmla="*/ 0 60000 65536"/>
              <a:gd name="T20" fmla="*/ 0 60000 65536"/>
              <a:gd name="T21" fmla="*/ 0 60000 65536"/>
              <a:gd name="T22" fmla="*/ 0 60000 65536"/>
              <a:gd name="T23" fmla="*/ 0 60000 65536"/>
              <a:gd name="T24" fmla="*/ 0 w 246"/>
              <a:gd name="T25" fmla="*/ 0 h 360"/>
              <a:gd name="T26" fmla="*/ 246 w 246"/>
              <a:gd name="T27" fmla="*/ 360 h 36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6" h="360">
                <a:moveTo>
                  <a:pt x="61" y="270"/>
                </a:moveTo>
                <a:cubicBezTo>
                  <a:pt x="68" y="218"/>
                  <a:pt x="59" y="78"/>
                  <a:pt x="97" y="54"/>
                </a:cubicBezTo>
                <a:cubicBezTo>
                  <a:pt x="113" y="44"/>
                  <a:pt x="133" y="42"/>
                  <a:pt x="151" y="36"/>
                </a:cubicBezTo>
                <a:cubicBezTo>
                  <a:pt x="172" y="29"/>
                  <a:pt x="205" y="0"/>
                  <a:pt x="205" y="0"/>
                </a:cubicBezTo>
                <a:cubicBezTo>
                  <a:pt x="246" y="61"/>
                  <a:pt x="232" y="31"/>
                  <a:pt x="232" y="162"/>
                </a:cubicBezTo>
                <a:cubicBezTo>
                  <a:pt x="232" y="234"/>
                  <a:pt x="237" y="316"/>
                  <a:pt x="160" y="342"/>
                </a:cubicBezTo>
                <a:cubicBezTo>
                  <a:pt x="112" y="339"/>
                  <a:pt x="56" y="360"/>
                  <a:pt x="16" y="333"/>
                </a:cubicBezTo>
                <a:cubicBezTo>
                  <a:pt x="0" y="322"/>
                  <a:pt x="30" y="176"/>
                  <a:pt x="61" y="270"/>
                </a:cubicBezTo>
                <a:close/>
              </a:path>
            </a:pathLst>
          </a:custGeom>
          <a:noFill/>
          <a:ln w="31750">
            <a:solidFill>
              <a:srgbClr val="CC99FF"/>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97289" name="Group 8"/>
          <p:cNvGrpSpPr>
            <a:grpSpLocks/>
          </p:cNvGrpSpPr>
          <p:nvPr/>
        </p:nvGrpSpPr>
        <p:grpSpPr bwMode="auto">
          <a:xfrm>
            <a:off x="838200" y="1981200"/>
            <a:ext cx="7772400" cy="4343400"/>
            <a:chOff x="480" y="1056"/>
            <a:chExt cx="4896" cy="2736"/>
          </a:xfrm>
        </p:grpSpPr>
        <p:sp>
          <p:nvSpPr>
            <p:cNvPr id="97291" name="Oval 9"/>
            <p:cNvSpPr>
              <a:spLocks noChangeArrowheads="1"/>
            </p:cNvSpPr>
            <p:nvPr/>
          </p:nvSpPr>
          <p:spPr bwMode="auto">
            <a:xfrm>
              <a:off x="864" y="2400"/>
              <a:ext cx="240" cy="24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1</a:t>
              </a:r>
            </a:p>
          </p:txBody>
        </p:sp>
        <p:sp>
          <p:nvSpPr>
            <p:cNvPr id="97292" name="Oval 10"/>
            <p:cNvSpPr>
              <a:spLocks noChangeArrowheads="1"/>
            </p:cNvSpPr>
            <p:nvPr/>
          </p:nvSpPr>
          <p:spPr bwMode="auto">
            <a:xfrm>
              <a:off x="1440" y="2400"/>
              <a:ext cx="240" cy="24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2</a:t>
              </a:r>
            </a:p>
          </p:txBody>
        </p:sp>
        <p:sp>
          <p:nvSpPr>
            <p:cNvPr id="97293" name="Oval 11"/>
            <p:cNvSpPr>
              <a:spLocks noChangeArrowheads="1"/>
            </p:cNvSpPr>
            <p:nvPr/>
          </p:nvSpPr>
          <p:spPr bwMode="auto">
            <a:xfrm>
              <a:off x="2016" y="2400"/>
              <a:ext cx="240" cy="24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3</a:t>
              </a:r>
            </a:p>
          </p:txBody>
        </p:sp>
        <p:sp>
          <p:nvSpPr>
            <p:cNvPr id="97294" name="Oval 12"/>
            <p:cNvSpPr>
              <a:spLocks noChangeArrowheads="1"/>
            </p:cNvSpPr>
            <p:nvPr/>
          </p:nvSpPr>
          <p:spPr bwMode="auto">
            <a:xfrm>
              <a:off x="2592" y="2400"/>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4</a:t>
              </a:r>
            </a:p>
          </p:txBody>
        </p:sp>
        <p:sp>
          <p:nvSpPr>
            <p:cNvPr id="97295" name="Oval 13"/>
            <p:cNvSpPr>
              <a:spLocks noChangeArrowheads="1"/>
            </p:cNvSpPr>
            <p:nvPr/>
          </p:nvSpPr>
          <p:spPr bwMode="auto">
            <a:xfrm>
              <a:off x="3168" y="2400"/>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5</a:t>
              </a:r>
            </a:p>
          </p:txBody>
        </p:sp>
        <p:sp>
          <p:nvSpPr>
            <p:cNvPr id="97296" name="Oval 14"/>
            <p:cNvSpPr>
              <a:spLocks noChangeArrowheads="1"/>
            </p:cNvSpPr>
            <p:nvPr/>
          </p:nvSpPr>
          <p:spPr bwMode="auto">
            <a:xfrm>
              <a:off x="3744" y="2448"/>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6</a:t>
              </a:r>
            </a:p>
          </p:txBody>
        </p:sp>
        <p:sp>
          <p:nvSpPr>
            <p:cNvPr id="97297" name="Oval 15"/>
            <p:cNvSpPr>
              <a:spLocks noChangeArrowheads="1"/>
            </p:cNvSpPr>
            <p:nvPr/>
          </p:nvSpPr>
          <p:spPr bwMode="auto">
            <a:xfrm>
              <a:off x="2784" y="3264"/>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7</a:t>
              </a:r>
            </a:p>
          </p:txBody>
        </p:sp>
        <p:sp>
          <p:nvSpPr>
            <p:cNvPr id="97298" name="Oval 16"/>
            <p:cNvSpPr>
              <a:spLocks noChangeArrowheads="1"/>
            </p:cNvSpPr>
            <p:nvPr/>
          </p:nvSpPr>
          <p:spPr bwMode="auto">
            <a:xfrm>
              <a:off x="2592" y="1296"/>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9</a:t>
              </a:r>
            </a:p>
          </p:txBody>
        </p:sp>
        <p:sp>
          <p:nvSpPr>
            <p:cNvPr id="97299" name="Oval 17"/>
            <p:cNvSpPr>
              <a:spLocks noChangeArrowheads="1"/>
            </p:cNvSpPr>
            <p:nvPr/>
          </p:nvSpPr>
          <p:spPr bwMode="auto">
            <a:xfrm>
              <a:off x="2016" y="1680"/>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8</a:t>
              </a:r>
            </a:p>
          </p:txBody>
        </p:sp>
        <p:sp>
          <p:nvSpPr>
            <p:cNvPr id="97300" name="Oval 18"/>
            <p:cNvSpPr>
              <a:spLocks noChangeArrowheads="1"/>
            </p:cNvSpPr>
            <p:nvPr/>
          </p:nvSpPr>
          <p:spPr bwMode="auto">
            <a:xfrm>
              <a:off x="2640" y="1968"/>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10</a:t>
              </a:r>
            </a:p>
          </p:txBody>
        </p:sp>
        <p:sp>
          <p:nvSpPr>
            <p:cNvPr id="97301" name="Oval 19"/>
            <p:cNvSpPr>
              <a:spLocks noChangeArrowheads="1"/>
            </p:cNvSpPr>
            <p:nvPr/>
          </p:nvSpPr>
          <p:spPr bwMode="auto">
            <a:xfrm>
              <a:off x="3264" y="1632"/>
              <a:ext cx="240" cy="24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11</a:t>
              </a:r>
            </a:p>
          </p:txBody>
        </p:sp>
        <p:sp>
          <p:nvSpPr>
            <p:cNvPr id="97302" name="Line 20"/>
            <p:cNvSpPr>
              <a:spLocks noChangeShapeType="1"/>
            </p:cNvSpPr>
            <p:nvPr/>
          </p:nvSpPr>
          <p:spPr bwMode="auto">
            <a:xfrm>
              <a:off x="1104" y="2544"/>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03" name="Line 21"/>
            <p:cNvSpPr>
              <a:spLocks noChangeShapeType="1"/>
            </p:cNvSpPr>
            <p:nvPr/>
          </p:nvSpPr>
          <p:spPr bwMode="auto">
            <a:xfrm flipH="1">
              <a:off x="3024" y="2688"/>
              <a:ext cx="816" cy="67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04" name="Line 22"/>
            <p:cNvSpPr>
              <a:spLocks noChangeShapeType="1"/>
            </p:cNvSpPr>
            <p:nvPr/>
          </p:nvSpPr>
          <p:spPr bwMode="auto">
            <a:xfrm>
              <a:off x="1680" y="2544"/>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05" name="Line 23"/>
            <p:cNvSpPr>
              <a:spLocks noChangeShapeType="1"/>
            </p:cNvSpPr>
            <p:nvPr/>
          </p:nvSpPr>
          <p:spPr bwMode="auto">
            <a:xfrm>
              <a:off x="2256" y="2544"/>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06" name="Line 24"/>
            <p:cNvSpPr>
              <a:spLocks noChangeShapeType="1"/>
            </p:cNvSpPr>
            <p:nvPr/>
          </p:nvSpPr>
          <p:spPr bwMode="auto">
            <a:xfrm>
              <a:off x="2832" y="2544"/>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07" name="Line 25"/>
            <p:cNvSpPr>
              <a:spLocks noChangeShapeType="1"/>
            </p:cNvSpPr>
            <p:nvPr/>
          </p:nvSpPr>
          <p:spPr bwMode="auto">
            <a:xfrm>
              <a:off x="3408" y="2544"/>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08" name="Line 26"/>
            <p:cNvSpPr>
              <a:spLocks noChangeShapeType="1"/>
            </p:cNvSpPr>
            <p:nvPr/>
          </p:nvSpPr>
          <p:spPr bwMode="auto">
            <a:xfrm flipH="1">
              <a:off x="2928" y="2640"/>
              <a:ext cx="336" cy="6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09" name="Line 27"/>
            <p:cNvSpPr>
              <a:spLocks noChangeShapeType="1"/>
            </p:cNvSpPr>
            <p:nvPr/>
          </p:nvSpPr>
          <p:spPr bwMode="auto">
            <a:xfrm>
              <a:off x="2688" y="2640"/>
              <a:ext cx="144" cy="6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0" name="Line 28"/>
            <p:cNvSpPr>
              <a:spLocks noChangeShapeType="1"/>
            </p:cNvSpPr>
            <p:nvPr/>
          </p:nvSpPr>
          <p:spPr bwMode="auto">
            <a:xfrm flipH="1" flipV="1">
              <a:off x="1632" y="2640"/>
              <a:ext cx="1152" cy="76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1" name="Line 29"/>
            <p:cNvSpPr>
              <a:spLocks noChangeShapeType="1"/>
            </p:cNvSpPr>
            <p:nvPr/>
          </p:nvSpPr>
          <p:spPr bwMode="auto">
            <a:xfrm flipV="1">
              <a:off x="1632" y="1872"/>
              <a:ext cx="384" cy="52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2" name="Line 30"/>
            <p:cNvSpPr>
              <a:spLocks noChangeShapeType="1"/>
            </p:cNvSpPr>
            <p:nvPr/>
          </p:nvSpPr>
          <p:spPr bwMode="auto">
            <a:xfrm flipV="1">
              <a:off x="2256" y="1440"/>
              <a:ext cx="336" cy="2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3" name="Line 31"/>
            <p:cNvSpPr>
              <a:spLocks noChangeShapeType="1"/>
            </p:cNvSpPr>
            <p:nvPr/>
          </p:nvSpPr>
          <p:spPr bwMode="auto">
            <a:xfrm>
              <a:off x="2256" y="1872"/>
              <a:ext cx="384" cy="19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4" name="Line 32"/>
            <p:cNvSpPr>
              <a:spLocks noChangeShapeType="1"/>
            </p:cNvSpPr>
            <p:nvPr/>
          </p:nvSpPr>
          <p:spPr bwMode="auto">
            <a:xfrm>
              <a:off x="2832" y="1440"/>
              <a:ext cx="432"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5" name="Line 33"/>
            <p:cNvSpPr>
              <a:spLocks noChangeShapeType="1"/>
            </p:cNvSpPr>
            <p:nvPr/>
          </p:nvSpPr>
          <p:spPr bwMode="auto">
            <a:xfrm flipV="1">
              <a:off x="2880" y="1824"/>
              <a:ext cx="384" cy="24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6" name="Line 34"/>
            <p:cNvSpPr>
              <a:spLocks noChangeShapeType="1"/>
            </p:cNvSpPr>
            <p:nvPr/>
          </p:nvSpPr>
          <p:spPr bwMode="auto">
            <a:xfrm flipV="1">
              <a:off x="3504" y="1776"/>
              <a:ext cx="105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17" name="Rectangle 35"/>
            <p:cNvSpPr>
              <a:spLocks noChangeArrowheads="1"/>
            </p:cNvSpPr>
            <p:nvPr/>
          </p:nvSpPr>
          <p:spPr bwMode="auto">
            <a:xfrm>
              <a:off x="480" y="1056"/>
              <a:ext cx="4896" cy="273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97318" name="Text Box 36"/>
            <p:cNvSpPr txBox="1">
              <a:spLocks noChangeArrowheads="1"/>
            </p:cNvSpPr>
            <p:nvPr/>
          </p:nvSpPr>
          <p:spPr bwMode="auto">
            <a:xfrm>
              <a:off x="4944" y="360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CFG</a:t>
              </a:r>
            </a:p>
          </p:txBody>
        </p:sp>
        <p:sp>
          <p:nvSpPr>
            <p:cNvPr id="97319" name="Text Box 37"/>
            <p:cNvSpPr txBox="1">
              <a:spLocks noChangeArrowheads="1"/>
            </p:cNvSpPr>
            <p:nvPr/>
          </p:nvSpPr>
          <p:spPr bwMode="auto">
            <a:xfrm>
              <a:off x="1680" y="235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7320" name="Text Box 38"/>
            <p:cNvSpPr txBox="1">
              <a:spLocks noChangeArrowheads="1"/>
            </p:cNvSpPr>
            <p:nvPr/>
          </p:nvSpPr>
          <p:spPr bwMode="auto">
            <a:xfrm>
              <a:off x="2256" y="235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7321" name="Text Box 39"/>
            <p:cNvSpPr txBox="1">
              <a:spLocks noChangeArrowheads="1"/>
            </p:cNvSpPr>
            <p:nvPr/>
          </p:nvSpPr>
          <p:spPr bwMode="auto">
            <a:xfrm>
              <a:off x="2832" y="235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7322" name="Text Box 40"/>
            <p:cNvSpPr txBox="1">
              <a:spLocks noChangeArrowheads="1"/>
            </p:cNvSpPr>
            <p:nvPr/>
          </p:nvSpPr>
          <p:spPr bwMode="auto">
            <a:xfrm>
              <a:off x="3408" y="235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7323" name="Text Box 41"/>
            <p:cNvSpPr txBox="1">
              <a:spLocks noChangeArrowheads="1"/>
            </p:cNvSpPr>
            <p:nvPr/>
          </p:nvSpPr>
          <p:spPr bwMode="auto">
            <a:xfrm>
              <a:off x="2208" y="139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7324" name="Text Box 42"/>
            <p:cNvSpPr txBox="1">
              <a:spLocks noChangeArrowheads="1"/>
            </p:cNvSpPr>
            <p:nvPr/>
          </p:nvSpPr>
          <p:spPr bwMode="auto">
            <a:xfrm>
              <a:off x="2304" y="177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7325" name="Text Box 43"/>
            <p:cNvSpPr txBox="1">
              <a:spLocks noChangeArrowheads="1"/>
            </p:cNvSpPr>
            <p:nvPr/>
          </p:nvSpPr>
          <p:spPr bwMode="auto">
            <a:xfrm>
              <a:off x="1584" y="201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7326" name="Text Box 44"/>
            <p:cNvSpPr txBox="1">
              <a:spLocks noChangeArrowheads="1"/>
            </p:cNvSpPr>
            <p:nvPr/>
          </p:nvSpPr>
          <p:spPr bwMode="auto">
            <a:xfrm>
              <a:off x="2496" y="283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7327" name="Text Box 45"/>
            <p:cNvSpPr txBox="1">
              <a:spLocks noChangeArrowheads="1"/>
            </p:cNvSpPr>
            <p:nvPr/>
          </p:nvSpPr>
          <p:spPr bwMode="auto">
            <a:xfrm>
              <a:off x="3072" y="288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7328" name="Line 47"/>
            <p:cNvSpPr>
              <a:spLocks noChangeShapeType="1"/>
            </p:cNvSpPr>
            <p:nvPr/>
          </p:nvSpPr>
          <p:spPr bwMode="auto">
            <a:xfrm flipV="1">
              <a:off x="2124" y="1920"/>
              <a:ext cx="0"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7329" name="Text Box 48"/>
            <p:cNvSpPr txBox="1">
              <a:spLocks noChangeArrowheads="1"/>
            </p:cNvSpPr>
            <p:nvPr/>
          </p:nvSpPr>
          <p:spPr bwMode="auto">
            <a:xfrm>
              <a:off x="2064" y="211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7330" name="Text Box 49"/>
            <p:cNvSpPr txBox="1">
              <a:spLocks noChangeArrowheads="1"/>
            </p:cNvSpPr>
            <p:nvPr/>
          </p:nvSpPr>
          <p:spPr bwMode="auto">
            <a:xfrm>
              <a:off x="576" y="3264"/>
              <a:ext cx="18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50000"/>
                </a:spcBef>
                <a:buFontTx/>
                <a:buNone/>
              </a:pPr>
              <a:r>
                <a:rPr lang="en-US" altLang="en-US" sz="1600">
                  <a:latin typeface="Arial" panose="020B0604020202020204" pitchFamily="34" charset="0"/>
                </a:rPr>
                <a:t>Regions = 6</a:t>
              </a:r>
            </a:p>
            <a:p>
              <a:pPr eaLnBrk="1" hangingPunct="1">
                <a:lnSpc>
                  <a:spcPct val="100000"/>
                </a:lnSpc>
                <a:spcBef>
                  <a:spcPct val="50000"/>
                </a:spcBef>
                <a:buFontTx/>
                <a:buNone/>
              </a:pPr>
              <a:r>
                <a:rPr lang="en-US" altLang="en-US" sz="1600">
                  <a:latin typeface="Arial" panose="020B0604020202020204" pitchFamily="34" charset="0"/>
                </a:rPr>
                <a:t>Cyclomatic Complexity = 6</a:t>
              </a:r>
            </a:p>
          </p:txBody>
        </p:sp>
        <p:sp>
          <p:nvSpPr>
            <p:cNvPr id="97331" name="Line 50"/>
            <p:cNvSpPr>
              <a:spLocks noChangeShapeType="1"/>
            </p:cNvSpPr>
            <p:nvPr/>
          </p:nvSpPr>
          <p:spPr bwMode="auto">
            <a:xfrm flipV="1">
              <a:off x="672" y="2544"/>
              <a:ext cx="19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97290" name="Oval 51"/>
          <p:cNvSpPr>
            <a:spLocks noChangeArrowheads="1"/>
          </p:cNvSpPr>
          <p:nvPr/>
        </p:nvSpPr>
        <p:spPr bwMode="auto">
          <a:xfrm>
            <a:off x="1066800" y="2209800"/>
            <a:ext cx="7086600" cy="3733800"/>
          </a:xfrm>
          <a:prstGeom prst="ellipse">
            <a:avLst/>
          </a:prstGeom>
          <a:noFill/>
          <a:ln w="317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Tree>
    <p:extLst>
      <p:ext uri="{BB962C8B-B14F-4D97-AF65-F5344CB8AC3E}">
        <p14:creationId xmlns:p14="http://schemas.microsoft.com/office/powerpoint/2010/main" val="39787311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800350" y="1027113"/>
            <a:ext cx="3151188"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Software Testing</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17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B18BCC7A-08F7-46C6-8210-511ED294D201}" type="slidenum">
              <a:rPr lang="en-US"/>
              <a:pPr algn="ctr">
                <a:defRPr/>
              </a:pPr>
              <a:t>5</a:t>
            </a:fld>
            <a:endParaRPr lang="en-US"/>
          </a:p>
        </p:txBody>
      </p:sp>
      <p:sp>
        <p:nvSpPr>
          <p:cNvPr id="7176" name="Rectangle 3"/>
          <p:cNvSpPr txBox="1">
            <a:spLocks noChangeArrowheads="1"/>
          </p:cNvSpPr>
          <p:nvPr/>
        </p:nvSpPr>
        <p:spPr bwMode="auto">
          <a:xfrm>
            <a:off x="1828800" y="1905000"/>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a:lnSpc>
                <a:spcPct val="150000"/>
              </a:lnSpc>
              <a:spcBef>
                <a:spcPct val="0"/>
              </a:spcBef>
              <a:buClr>
                <a:schemeClr val="folHlink"/>
              </a:buClr>
              <a:buSzPct val="75000"/>
              <a:buFont typeface="Wingdings" panose="05000000000000000000" pitchFamily="2" charset="2"/>
              <a:buNone/>
            </a:pPr>
            <a:r>
              <a:rPr lang="en-US" altLang="en-US">
                <a:latin typeface="Helvetica" panose="020B0604020202020204" pitchFamily="34" charset="0"/>
              </a:rPr>
              <a:t>Testing is the process of exercising a program with the specific intent of finding </a:t>
            </a:r>
            <a:r>
              <a:rPr lang="en-US" altLang="en-US">
                <a:solidFill>
                  <a:srgbClr val="FF0000"/>
                </a:solidFill>
                <a:latin typeface="Helvetica" panose="020B0604020202020204" pitchFamily="34" charset="0"/>
              </a:rPr>
              <a:t>errors</a:t>
            </a:r>
            <a:r>
              <a:rPr lang="en-US" altLang="en-US">
                <a:latin typeface="Helvetica" panose="020B0604020202020204" pitchFamily="34" charset="0"/>
              </a:rPr>
              <a:t> prior to delivery to the end user.</a:t>
            </a:r>
          </a:p>
        </p:txBody>
      </p:sp>
    </p:spTree>
    <p:extLst>
      <p:ext uri="{BB962C8B-B14F-4D97-AF65-F5344CB8AC3E}">
        <p14:creationId xmlns:p14="http://schemas.microsoft.com/office/powerpoint/2010/main" val="3124701388"/>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519238" y="1012825"/>
            <a:ext cx="659765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2: Find Cyclomatic Complexity</a:t>
            </a:r>
            <a:endParaRPr lang="en-US" altLang="en-US" sz="3200">
              <a:solidFill>
                <a:srgbClr val="00B050"/>
              </a:solidFill>
            </a:endParaRPr>
          </a:p>
        </p:txBody>
      </p:sp>
      <p:pic>
        <p:nvPicPr>
          <p:cNvPr id="9933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2" name="Oval 3"/>
          <p:cNvSpPr>
            <a:spLocks noChangeArrowheads="1"/>
          </p:cNvSpPr>
          <p:nvPr/>
        </p:nvSpPr>
        <p:spPr bwMode="auto">
          <a:xfrm>
            <a:off x="1676400" y="4114800"/>
            <a:ext cx="381000" cy="38100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1</a:t>
            </a:r>
          </a:p>
        </p:txBody>
      </p:sp>
      <p:sp>
        <p:nvSpPr>
          <p:cNvPr id="99333" name="Oval 4"/>
          <p:cNvSpPr>
            <a:spLocks noChangeArrowheads="1"/>
          </p:cNvSpPr>
          <p:nvPr/>
        </p:nvSpPr>
        <p:spPr bwMode="auto">
          <a:xfrm>
            <a:off x="2590800" y="4114800"/>
            <a:ext cx="381000" cy="381000"/>
          </a:xfrm>
          <a:prstGeom prst="ellipse">
            <a:avLst/>
          </a:prstGeom>
          <a:solidFill>
            <a:srgbClr val="00FF00"/>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2</a:t>
            </a:r>
          </a:p>
        </p:txBody>
      </p:sp>
      <p:sp>
        <p:nvSpPr>
          <p:cNvPr id="99334" name="Oval 5"/>
          <p:cNvSpPr>
            <a:spLocks noChangeArrowheads="1"/>
          </p:cNvSpPr>
          <p:nvPr/>
        </p:nvSpPr>
        <p:spPr bwMode="auto">
          <a:xfrm>
            <a:off x="3505200" y="4114800"/>
            <a:ext cx="381000" cy="381000"/>
          </a:xfrm>
          <a:prstGeom prst="ellipse">
            <a:avLst/>
          </a:prstGeom>
          <a:solidFill>
            <a:srgbClr val="00FF00"/>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3</a:t>
            </a:r>
          </a:p>
        </p:txBody>
      </p:sp>
      <p:sp>
        <p:nvSpPr>
          <p:cNvPr id="99335" name="Oval 6"/>
          <p:cNvSpPr>
            <a:spLocks noChangeArrowheads="1"/>
          </p:cNvSpPr>
          <p:nvPr/>
        </p:nvSpPr>
        <p:spPr bwMode="auto">
          <a:xfrm>
            <a:off x="4419600" y="4114800"/>
            <a:ext cx="381000" cy="381000"/>
          </a:xfrm>
          <a:prstGeom prst="ellipse">
            <a:avLst/>
          </a:prstGeom>
          <a:solidFill>
            <a:srgbClr val="00FF00">
              <a:alpha val="74901"/>
            </a:srgb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4</a:t>
            </a:r>
          </a:p>
        </p:txBody>
      </p:sp>
      <p:sp>
        <p:nvSpPr>
          <p:cNvPr id="99336" name="Oval 7"/>
          <p:cNvSpPr>
            <a:spLocks noChangeArrowheads="1"/>
          </p:cNvSpPr>
          <p:nvPr/>
        </p:nvSpPr>
        <p:spPr bwMode="auto">
          <a:xfrm>
            <a:off x="5334000" y="4114800"/>
            <a:ext cx="381000" cy="381000"/>
          </a:xfrm>
          <a:prstGeom prst="ellipse">
            <a:avLst/>
          </a:prstGeom>
          <a:solidFill>
            <a:srgbClr val="00FF00">
              <a:alpha val="74901"/>
            </a:srgb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5</a:t>
            </a:r>
          </a:p>
        </p:txBody>
      </p:sp>
      <p:sp>
        <p:nvSpPr>
          <p:cNvPr id="99337" name="Oval 8"/>
          <p:cNvSpPr>
            <a:spLocks noChangeArrowheads="1"/>
          </p:cNvSpPr>
          <p:nvPr/>
        </p:nvSpPr>
        <p:spPr bwMode="auto">
          <a:xfrm>
            <a:off x="6248400" y="41910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6</a:t>
            </a:r>
          </a:p>
        </p:txBody>
      </p:sp>
      <p:sp>
        <p:nvSpPr>
          <p:cNvPr id="99338" name="Oval 9"/>
          <p:cNvSpPr>
            <a:spLocks noChangeArrowheads="1"/>
          </p:cNvSpPr>
          <p:nvPr/>
        </p:nvSpPr>
        <p:spPr bwMode="auto">
          <a:xfrm>
            <a:off x="4724400" y="54864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7</a:t>
            </a:r>
          </a:p>
        </p:txBody>
      </p:sp>
      <p:sp>
        <p:nvSpPr>
          <p:cNvPr id="99339" name="Oval 10"/>
          <p:cNvSpPr>
            <a:spLocks noChangeArrowheads="1"/>
          </p:cNvSpPr>
          <p:nvPr/>
        </p:nvSpPr>
        <p:spPr bwMode="auto">
          <a:xfrm>
            <a:off x="4419600" y="23622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9</a:t>
            </a:r>
          </a:p>
        </p:txBody>
      </p:sp>
      <p:sp>
        <p:nvSpPr>
          <p:cNvPr id="99340" name="Oval 11"/>
          <p:cNvSpPr>
            <a:spLocks noChangeArrowheads="1"/>
          </p:cNvSpPr>
          <p:nvPr/>
        </p:nvSpPr>
        <p:spPr bwMode="auto">
          <a:xfrm>
            <a:off x="3505200" y="2971800"/>
            <a:ext cx="381000" cy="381000"/>
          </a:xfrm>
          <a:prstGeom prst="ellipse">
            <a:avLst/>
          </a:prstGeom>
          <a:solidFill>
            <a:srgbClr val="00FF00">
              <a:alpha val="74901"/>
            </a:srgb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8</a:t>
            </a:r>
          </a:p>
        </p:txBody>
      </p:sp>
      <p:sp>
        <p:nvSpPr>
          <p:cNvPr id="99341" name="Oval 12"/>
          <p:cNvSpPr>
            <a:spLocks noChangeArrowheads="1"/>
          </p:cNvSpPr>
          <p:nvPr/>
        </p:nvSpPr>
        <p:spPr bwMode="auto">
          <a:xfrm>
            <a:off x="4495800" y="34290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10</a:t>
            </a:r>
          </a:p>
        </p:txBody>
      </p:sp>
      <p:sp>
        <p:nvSpPr>
          <p:cNvPr id="99342" name="Oval 13"/>
          <p:cNvSpPr>
            <a:spLocks noChangeArrowheads="1"/>
          </p:cNvSpPr>
          <p:nvPr/>
        </p:nvSpPr>
        <p:spPr bwMode="auto">
          <a:xfrm>
            <a:off x="5486400" y="28956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11</a:t>
            </a:r>
          </a:p>
        </p:txBody>
      </p:sp>
      <p:sp>
        <p:nvSpPr>
          <p:cNvPr id="99343" name="Line 14"/>
          <p:cNvSpPr>
            <a:spLocks noChangeShapeType="1"/>
          </p:cNvSpPr>
          <p:nvPr/>
        </p:nvSpPr>
        <p:spPr bwMode="auto">
          <a:xfrm>
            <a:off x="2057400" y="4343400"/>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44" name="Line 15"/>
          <p:cNvSpPr>
            <a:spLocks noChangeShapeType="1"/>
          </p:cNvSpPr>
          <p:nvPr/>
        </p:nvSpPr>
        <p:spPr bwMode="auto">
          <a:xfrm flipH="1">
            <a:off x="5105400" y="4572000"/>
            <a:ext cx="12954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45" name="Line 16"/>
          <p:cNvSpPr>
            <a:spLocks noChangeShapeType="1"/>
          </p:cNvSpPr>
          <p:nvPr/>
        </p:nvSpPr>
        <p:spPr bwMode="auto">
          <a:xfrm>
            <a:off x="2971800" y="4343400"/>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46" name="Line 17"/>
          <p:cNvSpPr>
            <a:spLocks noChangeShapeType="1"/>
          </p:cNvSpPr>
          <p:nvPr/>
        </p:nvSpPr>
        <p:spPr bwMode="auto">
          <a:xfrm>
            <a:off x="3886200" y="4343400"/>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47" name="Line 18"/>
          <p:cNvSpPr>
            <a:spLocks noChangeShapeType="1"/>
          </p:cNvSpPr>
          <p:nvPr/>
        </p:nvSpPr>
        <p:spPr bwMode="auto">
          <a:xfrm>
            <a:off x="4800600" y="4343400"/>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48" name="Line 19"/>
          <p:cNvSpPr>
            <a:spLocks noChangeShapeType="1"/>
          </p:cNvSpPr>
          <p:nvPr/>
        </p:nvSpPr>
        <p:spPr bwMode="auto">
          <a:xfrm>
            <a:off x="5715000" y="4343400"/>
            <a:ext cx="533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49" name="Line 20"/>
          <p:cNvSpPr>
            <a:spLocks noChangeShapeType="1"/>
          </p:cNvSpPr>
          <p:nvPr/>
        </p:nvSpPr>
        <p:spPr bwMode="auto">
          <a:xfrm flipH="1">
            <a:off x="4953000" y="4495800"/>
            <a:ext cx="5334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50" name="Line 21"/>
          <p:cNvSpPr>
            <a:spLocks noChangeShapeType="1"/>
          </p:cNvSpPr>
          <p:nvPr/>
        </p:nvSpPr>
        <p:spPr bwMode="auto">
          <a:xfrm>
            <a:off x="4572000" y="4495800"/>
            <a:ext cx="2286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51" name="Line 22"/>
          <p:cNvSpPr>
            <a:spLocks noChangeShapeType="1"/>
          </p:cNvSpPr>
          <p:nvPr/>
        </p:nvSpPr>
        <p:spPr bwMode="auto">
          <a:xfrm flipH="1" flipV="1">
            <a:off x="2895600" y="4495800"/>
            <a:ext cx="1828800" cy="1219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52" name="Line 23"/>
          <p:cNvSpPr>
            <a:spLocks noChangeShapeType="1"/>
          </p:cNvSpPr>
          <p:nvPr/>
        </p:nvSpPr>
        <p:spPr bwMode="auto">
          <a:xfrm flipV="1">
            <a:off x="2895600" y="3276600"/>
            <a:ext cx="6096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53" name="Line 24"/>
          <p:cNvSpPr>
            <a:spLocks noChangeShapeType="1"/>
          </p:cNvSpPr>
          <p:nvPr/>
        </p:nvSpPr>
        <p:spPr bwMode="auto">
          <a:xfrm flipV="1">
            <a:off x="3886200" y="2590800"/>
            <a:ext cx="533400" cy="457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54" name="Line 25"/>
          <p:cNvSpPr>
            <a:spLocks noChangeShapeType="1"/>
          </p:cNvSpPr>
          <p:nvPr/>
        </p:nvSpPr>
        <p:spPr bwMode="auto">
          <a:xfrm>
            <a:off x="3886200" y="3276600"/>
            <a:ext cx="6096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55" name="Line 26"/>
          <p:cNvSpPr>
            <a:spLocks noChangeShapeType="1"/>
          </p:cNvSpPr>
          <p:nvPr/>
        </p:nvSpPr>
        <p:spPr bwMode="auto">
          <a:xfrm>
            <a:off x="4800600" y="2590800"/>
            <a:ext cx="6858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56" name="Line 27"/>
          <p:cNvSpPr>
            <a:spLocks noChangeShapeType="1"/>
          </p:cNvSpPr>
          <p:nvPr/>
        </p:nvSpPr>
        <p:spPr bwMode="auto">
          <a:xfrm flipV="1">
            <a:off x="4876800" y="3200400"/>
            <a:ext cx="609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57" name="Line 28"/>
          <p:cNvSpPr>
            <a:spLocks noChangeShapeType="1"/>
          </p:cNvSpPr>
          <p:nvPr/>
        </p:nvSpPr>
        <p:spPr bwMode="auto">
          <a:xfrm flipV="1">
            <a:off x="5867400" y="3124200"/>
            <a:ext cx="1676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58" name="Rectangle 29"/>
          <p:cNvSpPr>
            <a:spLocks noChangeArrowheads="1"/>
          </p:cNvSpPr>
          <p:nvPr/>
        </p:nvSpPr>
        <p:spPr bwMode="auto">
          <a:xfrm>
            <a:off x="1066800" y="1981200"/>
            <a:ext cx="7772400" cy="4343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99359" name="Text Box 30"/>
          <p:cNvSpPr txBox="1">
            <a:spLocks noChangeArrowheads="1"/>
          </p:cNvSpPr>
          <p:nvPr/>
        </p:nvSpPr>
        <p:spPr bwMode="auto">
          <a:xfrm>
            <a:off x="8153400" y="6019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Arial" panose="020B0604020202020204" pitchFamily="34" charset="0"/>
              </a:rPr>
              <a:t>CFG</a:t>
            </a:r>
          </a:p>
        </p:txBody>
      </p:sp>
      <p:sp>
        <p:nvSpPr>
          <p:cNvPr id="99360" name="Text Box 31"/>
          <p:cNvSpPr txBox="1">
            <a:spLocks noChangeArrowheads="1"/>
          </p:cNvSpPr>
          <p:nvPr/>
        </p:nvSpPr>
        <p:spPr bwMode="auto">
          <a:xfrm>
            <a:off x="2971800" y="4038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9361" name="Text Box 32"/>
          <p:cNvSpPr txBox="1">
            <a:spLocks noChangeArrowheads="1"/>
          </p:cNvSpPr>
          <p:nvPr/>
        </p:nvSpPr>
        <p:spPr bwMode="auto">
          <a:xfrm>
            <a:off x="3886200" y="4038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9362" name="Text Box 33"/>
          <p:cNvSpPr txBox="1">
            <a:spLocks noChangeArrowheads="1"/>
          </p:cNvSpPr>
          <p:nvPr/>
        </p:nvSpPr>
        <p:spPr bwMode="auto">
          <a:xfrm>
            <a:off x="4800600" y="4038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9363" name="Text Box 34"/>
          <p:cNvSpPr txBox="1">
            <a:spLocks noChangeArrowheads="1"/>
          </p:cNvSpPr>
          <p:nvPr/>
        </p:nvSpPr>
        <p:spPr bwMode="auto">
          <a:xfrm>
            <a:off x="5715000" y="4038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9364" name="Text Box 35"/>
          <p:cNvSpPr txBox="1">
            <a:spLocks noChangeArrowheads="1"/>
          </p:cNvSpPr>
          <p:nvPr/>
        </p:nvSpPr>
        <p:spPr bwMode="auto">
          <a:xfrm>
            <a:off x="3810000" y="2514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T</a:t>
            </a:r>
          </a:p>
        </p:txBody>
      </p:sp>
      <p:sp>
        <p:nvSpPr>
          <p:cNvPr id="99365" name="Text Box 36"/>
          <p:cNvSpPr txBox="1">
            <a:spLocks noChangeArrowheads="1"/>
          </p:cNvSpPr>
          <p:nvPr/>
        </p:nvSpPr>
        <p:spPr bwMode="auto">
          <a:xfrm>
            <a:off x="3962400" y="3124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9366" name="Text Box 37"/>
          <p:cNvSpPr txBox="1">
            <a:spLocks noChangeArrowheads="1"/>
          </p:cNvSpPr>
          <p:nvPr/>
        </p:nvSpPr>
        <p:spPr bwMode="auto">
          <a:xfrm>
            <a:off x="2819400" y="35052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9367" name="Text Box 38"/>
          <p:cNvSpPr txBox="1">
            <a:spLocks noChangeArrowheads="1"/>
          </p:cNvSpPr>
          <p:nvPr/>
        </p:nvSpPr>
        <p:spPr bwMode="auto">
          <a:xfrm>
            <a:off x="4267200" y="4800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9368" name="Text Box 39"/>
          <p:cNvSpPr txBox="1">
            <a:spLocks noChangeArrowheads="1"/>
          </p:cNvSpPr>
          <p:nvPr/>
        </p:nvSpPr>
        <p:spPr bwMode="auto">
          <a:xfrm>
            <a:off x="5181600" y="48768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9369" name="Line 41"/>
          <p:cNvSpPr>
            <a:spLocks noChangeShapeType="1"/>
          </p:cNvSpPr>
          <p:nvPr/>
        </p:nvSpPr>
        <p:spPr bwMode="auto">
          <a:xfrm flipV="1">
            <a:off x="3676650" y="3352800"/>
            <a:ext cx="0" cy="762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9370" name="Text Box 42"/>
          <p:cNvSpPr txBox="1">
            <a:spLocks noChangeArrowheads="1"/>
          </p:cNvSpPr>
          <p:nvPr/>
        </p:nvSpPr>
        <p:spPr bwMode="auto">
          <a:xfrm>
            <a:off x="3581400" y="3657600"/>
            <a:ext cx="45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400" b="1">
                <a:latin typeface="Courier New" panose="02070309020205020404" pitchFamily="49" charset="0"/>
              </a:rPr>
              <a:t>F</a:t>
            </a:r>
          </a:p>
        </p:txBody>
      </p:sp>
      <p:sp>
        <p:nvSpPr>
          <p:cNvPr id="99371" name="Text Box 43"/>
          <p:cNvSpPr txBox="1">
            <a:spLocks noChangeArrowheads="1"/>
          </p:cNvSpPr>
          <p:nvPr/>
        </p:nvSpPr>
        <p:spPr bwMode="auto">
          <a:xfrm>
            <a:off x="1219200" y="4953000"/>
            <a:ext cx="22860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50000"/>
              </a:spcBef>
              <a:buFontTx/>
              <a:buNone/>
            </a:pPr>
            <a:r>
              <a:rPr lang="en-US" altLang="en-US" sz="1600">
                <a:latin typeface="Arial" panose="020B0604020202020204" pitchFamily="34" charset="0"/>
              </a:rPr>
              <a:t>Predicates = 5</a:t>
            </a:r>
          </a:p>
          <a:p>
            <a:pPr eaLnBrk="1" hangingPunct="1">
              <a:lnSpc>
                <a:spcPct val="100000"/>
              </a:lnSpc>
              <a:spcBef>
                <a:spcPct val="50000"/>
              </a:spcBef>
              <a:buFontTx/>
              <a:buNone/>
            </a:pPr>
            <a:r>
              <a:rPr lang="en-US" altLang="en-US" sz="1600">
                <a:latin typeface="Arial" panose="020B0604020202020204" pitchFamily="34" charset="0"/>
              </a:rPr>
              <a:t>Cyclomatic Complexity</a:t>
            </a:r>
            <a:br>
              <a:rPr lang="en-US" altLang="en-US" sz="1600">
                <a:latin typeface="Arial" panose="020B0604020202020204" pitchFamily="34" charset="0"/>
              </a:rPr>
            </a:br>
            <a:r>
              <a:rPr lang="en-US" altLang="en-US" sz="1600">
                <a:latin typeface="Arial" panose="020B0604020202020204" pitchFamily="34" charset="0"/>
              </a:rPr>
              <a:t>= 5 + 1</a:t>
            </a:r>
            <a:br>
              <a:rPr lang="en-US" altLang="en-US" sz="1600">
                <a:latin typeface="Arial" panose="020B0604020202020204" pitchFamily="34" charset="0"/>
              </a:rPr>
            </a:br>
            <a:r>
              <a:rPr lang="en-US" altLang="en-US" sz="1600">
                <a:latin typeface="Arial" panose="020B0604020202020204" pitchFamily="34" charset="0"/>
              </a:rPr>
              <a:t>= 6</a:t>
            </a:r>
          </a:p>
        </p:txBody>
      </p:sp>
      <p:sp>
        <p:nvSpPr>
          <p:cNvPr id="99372" name="Line 44"/>
          <p:cNvSpPr>
            <a:spLocks noChangeShapeType="1"/>
          </p:cNvSpPr>
          <p:nvPr/>
        </p:nvSpPr>
        <p:spPr bwMode="auto">
          <a:xfrm flipV="1">
            <a:off x="1295400" y="43434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02630217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247900" y="1012825"/>
            <a:ext cx="514032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3: Find Basis Path Set</a:t>
            </a:r>
            <a:endParaRPr lang="en-US" altLang="en-US" sz="3200">
              <a:solidFill>
                <a:srgbClr val="00B050"/>
              </a:solidFill>
            </a:endParaRPr>
          </a:p>
        </p:txBody>
      </p:sp>
      <p:pic>
        <p:nvPicPr>
          <p:cNvPr id="10137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Rectangle 1"/>
          <p:cNvSpPr>
            <a:spLocks noChangeArrowheads="1"/>
          </p:cNvSpPr>
          <p:nvPr/>
        </p:nvSpPr>
        <p:spPr bwMode="auto">
          <a:xfrm>
            <a:off x="1295400" y="1905000"/>
            <a:ext cx="6629400" cy="405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800100" indent="-34290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200150" indent="-2857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spcBef>
                <a:spcPct val="0"/>
              </a:spcBef>
              <a:buFont typeface="Wingdings" panose="05000000000000000000" pitchFamily="2" charset="2"/>
              <a:buChar char="§"/>
            </a:pPr>
            <a:r>
              <a:rPr lang="en-US" altLang="en-US" sz="2000">
                <a:latin typeface="Arial" panose="020B0604020202020204" pitchFamily="34" charset="0"/>
              </a:rPr>
              <a:t>Find at most 6 independent paths.</a:t>
            </a:r>
          </a:p>
          <a:p>
            <a:pPr algn="just" eaLnBrk="1" hangingPunct="1">
              <a:spcBef>
                <a:spcPct val="0"/>
              </a:spcBef>
              <a:buFont typeface="Wingdings" panose="05000000000000000000" pitchFamily="2" charset="2"/>
              <a:buChar char="§"/>
            </a:pPr>
            <a:r>
              <a:rPr lang="en-US" altLang="en-US" sz="2000">
                <a:latin typeface="Arial" panose="020B0604020202020204" pitchFamily="34" charset="0"/>
              </a:rPr>
              <a:t>Usually, simpler path  == easier to find a test case.</a:t>
            </a:r>
          </a:p>
          <a:p>
            <a:pPr algn="just" eaLnBrk="1" hangingPunct="1">
              <a:spcBef>
                <a:spcPct val="0"/>
              </a:spcBef>
              <a:buFont typeface="Wingdings" panose="05000000000000000000" pitchFamily="2" charset="2"/>
              <a:buChar char="§"/>
            </a:pPr>
            <a:r>
              <a:rPr lang="en-US" altLang="en-US" sz="2000">
                <a:latin typeface="Arial" panose="020B0604020202020204" pitchFamily="34" charset="0"/>
              </a:rPr>
              <a:t>However, some of the simpler paths are not possible (not realizable):</a:t>
            </a:r>
          </a:p>
          <a:p>
            <a:pPr lvl="1" algn="just" eaLnBrk="1" hangingPunct="1">
              <a:spcBef>
                <a:spcPct val="0"/>
              </a:spcBef>
              <a:buFont typeface="Wingdings" panose="05000000000000000000" pitchFamily="2" charset="2"/>
              <a:buChar char="§"/>
            </a:pPr>
            <a:r>
              <a:rPr lang="en-US" altLang="en-US" sz="2200">
                <a:latin typeface="Arial" panose="020B0604020202020204" pitchFamily="34" charset="0"/>
              </a:rPr>
              <a:t>Example: [ 1 – 2 – 8 – 9 – 11 ].</a:t>
            </a:r>
          </a:p>
          <a:p>
            <a:pPr lvl="2" algn="just" eaLnBrk="1" hangingPunct="1">
              <a:spcBef>
                <a:spcPct val="0"/>
              </a:spcBef>
              <a:buFont typeface="Wingdings" panose="05000000000000000000" pitchFamily="2" charset="2"/>
              <a:buChar char="§"/>
            </a:pPr>
            <a:r>
              <a:rPr lang="en-US" altLang="en-US" sz="1700">
                <a:latin typeface="Arial" panose="020B0604020202020204" pitchFamily="34" charset="0"/>
              </a:rPr>
              <a:t>Not Realizable (i.e., impossible in execution).</a:t>
            </a:r>
          </a:p>
          <a:p>
            <a:pPr lvl="2" algn="just" eaLnBrk="1" hangingPunct="1">
              <a:spcBef>
                <a:spcPct val="0"/>
              </a:spcBef>
              <a:buFont typeface="Wingdings" panose="05000000000000000000" pitchFamily="2" charset="2"/>
              <a:buChar char="§"/>
            </a:pPr>
            <a:r>
              <a:rPr lang="en-US" altLang="en-US" sz="1700">
                <a:latin typeface="Arial" panose="020B0604020202020204" pitchFamily="34" charset="0"/>
              </a:rPr>
              <a:t>Verify this by tracing the code.</a:t>
            </a:r>
          </a:p>
          <a:p>
            <a:pPr algn="just" eaLnBrk="1" hangingPunct="1">
              <a:spcBef>
                <a:spcPct val="0"/>
              </a:spcBef>
              <a:buFont typeface="Wingdings" panose="05000000000000000000" pitchFamily="2" charset="2"/>
              <a:buChar char="§"/>
            </a:pPr>
            <a:r>
              <a:rPr lang="en-US" altLang="en-US" sz="2000">
                <a:latin typeface="Arial" panose="020B0604020202020204" pitchFamily="34" charset="0"/>
              </a:rPr>
              <a:t>Basic Path Set:</a:t>
            </a:r>
          </a:p>
          <a:p>
            <a:pPr lvl="1" algn="just" eaLnBrk="1" hangingPunct="1">
              <a:spcBef>
                <a:spcPct val="0"/>
              </a:spcBef>
              <a:buFont typeface="Wingdings" panose="05000000000000000000" pitchFamily="2" charset="2"/>
              <a:buChar char="§"/>
            </a:pPr>
            <a:r>
              <a:rPr lang="en-US" altLang="en-US" sz="2200">
                <a:latin typeface="Arial" panose="020B0604020202020204" pitchFamily="34" charset="0"/>
              </a:rPr>
              <a:t>[ 1 – 2 – 8 – 10 – 11 ].</a:t>
            </a:r>
          </a:p>
          <a:p>
            <a:pPr lvl="1" algn="just" eaLnBrk="1" hangingPunct="1">
              <a:spcBef>
                <a:spcPct val="0"/>
              </a:spcBef>
              <a:buFont typeface="Wingdings" panose="05000000000000000000" pitchFamily="2" charset="2"/>
              <a:buChar char="§"/>
            </a:pPr>
            <a:r>
              <a:rPr lang="en-US" altLang="en-US" sz="2200">
                <a:latin typeface="Arial" panose="020B0604020202020204" pitchFamily="34" charset="0"/>
              </a:rPr>
              <a:t>[ 1 – 2 – 3 – 8 – 10 – 11 ].</a:t>
            </a:r>
          </a:p>
          <a:p>
            <a:pPr lvl="1" algn="just" eaLnBrk="1" hangingPunct="1">
              <a:spcBef>
                <a:spcPct val="0"/>
              </a:spcBef>
              <a:buFont typeface="Wingdings" panose="05000000000000000000" pitchFamily="2" charset="2"/>
              <a:buChar char="§"/>
            </a:pPr>
            <a:r>
              <a:rPr lang="en-US" altLang="en-US" sz="2200">
                <a:latin typeface="Arial" panose="020B0604020202020204" pitchFamily="34" charset="0"/>
              </a:rPr>
              <a:t>[ 1 – 2 – 3 – 4 – 7 – 2 – 8 – 10 – 11 ].</a:t>
            </a:r>
          </a:p>
          <a:p>
            <a:pPr lvl="1" algn="just" eaLnBrk="1" hangingPunct="1">
              <a:spcBef>
                <a:spcPct val="0"/>
              </a:spcBef>
              <a:buFont typeface="Wingdings" panose="05000000000000000000" pitchFamily="2" charset="2"/>
              <a:buChar char="§"/>
            </a:pPr>
            <a:r>
              <a:rPr lang="en-US" altLang="en-US" sz="2200">
                <a:latin typeface="Arial" panose="020B0604020202020204" pitchFamily="34" charset="0"/>
              </a:rPr>
              <a:t>[ 1 – 2 – 3 – 4 – 5 – 7 – 2 – 8 – 10 – 11 ].</a:t>
            </a:r>
          </a:p>
          <a:p>
            <a:pPr lvl="1" algn="just" eaLnBrk="1" hangingPunct="1">
              <a:spcBef>
                <a:spcPct val="0"/>
              </a:spcBef>
              <a:buFont typeface="Wingdings" panose="05000000000000000000" pitchFamily="2" charset="2"/>
              <a:buChar char="§"/>
            </a:pPr>
            <a:r>
              <a:rPr lang="en-US" altLang="en-US" sz="2200">
                <a:latin typeface="Arial" panose="020B0604020202020204" pitchFamily="34" charset="0"/>
              </a:rPr>
              <a:t>[ 1 – ( 2 – 3 – 4 – 5 – 6 – 7 ) – 2 – 8 – 9 – 11].</a:t>
            </a:r>
          </a:p>
          <a:p>
            <a:pPr algn="just" eaLnBrk="1" hangingPunct="1">
              <a:spcBef>
                <a:spcPct val="0"/>
              </a:spcBef>
              <a:buFont typeface="Wingdings" panose="05000000000000000000" pitchFamily="2" charset="2"/>
              <a:buChar char="§"/>
            </a:pPr>
            <a:r>
              <a:rPr lang="en-US" altLang="en-US" sz="2000">
                <a:latin typeface="Arial" panose="020B0604020202020204" pitchFamily="34" charset="0"/>
              </a:rPr>
              <a:t>In the last case, ( … ) represents possible repetition.</a:t>
            </a:r>
          </a:p>
        </p:txBody>
      </p:sp>
    </p:spTree>
    <p:extLst>
      <p:ext uri="{BB962C8B-B14F-4D97-AF65-F5344CB8AC3E}">
        <p14:creationId xmlns:p14="http://schemas.microsoft.com/office/powerpoint/2010/main" val="287788274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2389188" y="1012825"/>
            <a:ext cx="485775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4: Derive Test Cases</a:t>
            </a:r>
            <a:endParaRPr lang="en-US" altLang="en-US" sz="3200">
              <a:solidFill>
                <a:srgbClr val="00B050"/>
              </a:solidFill>
            </a:endParaRPr>
          </a:p>
        </p:txBody>
      </p:sp>
      <p:pic>
        <p:nvPicPr>
          <p:cNvPr id="10342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Rectangle 3"/>
          <p:cNvSpPr txBox="1">
            <a:spLocks noChangeArrowheads="1"/>
          </p:cNvSpPr>
          <p:nvPr/>
        </p:nvSpPr>
        <p:spPr bwMode="auto">
          <a:xfrm>
            <a:off x="685800" y="2209800"/>
            <a:ext cx="41910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Path: </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a:latin typeface="Helvetica" panose="020B0604020202020204" pitchFamily="34" charset="0"/>
              </a:rPr>
              <a:t>[ 1 – 2 – 8 – 10 – 11 ]</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Test Case: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Courier New" panose="02070309020205020404" pitchFamily="49" charset="0"/>
              </a:rPr>
              <a:t>value = {…}</a:t>
            </a:r>
            <a:r>
              <a:rPr lang="en-US" altLang="en-US">
                <a:solidFill>
                  <a:srgbClr val="0033CC"/>
                </a:solidFill>
                <a:latin typeface="Helvetica" panose="020B0604020202020204" pitchFamily="34" charset="0"/>
              </a:rPr>
              <a:t> </a:t>
            </a:r>
            <a:r>
              <a:rPr lang="en-US" altLang="en-US">
                <a:latin typeface="Helvetica" panose="020B0604020202020204" pitchFamily="34" charset="0"/>
              </a:rPr>
              <a:t>irrelevant.</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Courier New" panose="02070309020205020404" pitchFamily="49" charset="0"/>
              </a:rPr>
              <a:t>N = 0</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Courier New" panose="02070309020205020404" pitchFamily="49" charset="0"/>
              </a:rPr>
              <a:t>min, max</a:t>
            </a:r>
            <a:r>
              <a:rPr lang="en-US" altLang="en-US">
                <a:latin typeface="Helvetica" panose="020B0604020202020204" pitchFamily="34" charset="0"/>
              </a:rPr>
              <a:t> irrelevant.</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Expected Output:</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Courier New" panose="02070309020205020404" pitchFamily="49" charset="0"/>
              </a:rPr>
              <a:t>average = -999</a:t>
            </a:r>
          </a:p>
        </p:txBody>
      </p:sp>
      <p:sp>
        <p:nvSpPr>
          <p:cNvPr id="103429" name="Rectangle 4"/>
          <p:cNvSpPr>
            <a:spLocks noChangeArrowheads="1"/>
          </p:cNvSpPr>
          <p:nvPr/>
        </p:nvSpPr>
        <p:spPr bwMode="auto">
          <a:xfrm>
            <a:off x="4876800" y="2209800"/>
            <a:ext cx="40386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a:t>
            </a:r>
            <a:br>
              <a:rPr lang="en-US" altLang="en-US" sz="1900">
                <a:solidFill>
                  <a:srgbClr val="000000"/>
                </a:solidFill>
                <a:latin typeface="Courier New" panose="02070309020205020404" pitchFamily="49" charset="0"/>
              </a:rPr>
            </a:br>
            <a:r>
              <a:rPr lang="en-US" altLang="en-US" sz="1700">
                <a:solidFill>
                  <a:srgbClr val="000000"/>
                </a:solidFill>
                <a:latin typeface="Courier New" panose="02070309020205020404" pitchFamily="49" charset="0"/>
              </a:rPr>
              <a:t>... i = 0;</a:t>
            </a:r>
          </a:p>
          <a:p>
            <a:pPr eaLnBrk="1" hangingPunct="1">
              <a:spcBef>
                <a:spcPct val="20000"/>
              </a:spcBef>
              <a:buClr>
                <a:schemeClr val="accent1"/>
              </a:buClr>
              <a:buSzPct val="65000"/>
              <a:buFont typeface="Wingdings" panose="05000000000000000000" pitchFamily="2" charset="2"/>
              <a:buNone/>
            </a:pPr>
            <a:endParaRPr lang="en-US" altLang="en-US" sz="1700">
              <a:solidFill>
                <a:srgbClr val="000000"/>
              </a:solidFill>
              <a:latin typeface="Courier New" panose="02070309020205020404" pitchFamily="49" charset="0"/>
            </a:endParaRP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while (i &lt; N &amp;&amp; </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value[i] != -999) {</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if (totalValid &gt; 0)</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else</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mean = -999;</a:t>
            </a:r>
          </a:p>
          <a:p>
            <a:pPr eaLnBrk="1" hangingPunct="1">
              <a:spcBef>
                <a:spcPct val="20000"/>
              </a:spcBef>
              <a:buClr>
                <a:schemeClr val="accent1"/>
              </a:buClr>
              <a:buSzPct val="65000"/>
              <a:buFont typeface="Wingdings" panose="05000000000000000000" pitchFamily="2" charset="2"/>
              <a:buNone/>
            </a:pPr>
            <a:endParaRPr lang="en-US" altLang="en-US" sz="1700">
              <a:solidFill>
                <a:srgbClr val="000000"/>
              </a:solidFill>
              <a:latin typeface="Courier New" panose="02070309020205020404" pitchFamily="49" charset="0"/>
            </a:endParaRP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return mean;</a:t>
            </a:r>
          </a:p>
        </p:txBody>
      </p:sp>
      <p:sp>
        <p:nvSpPr>
          <p:cNvPr id="103430" name="Oval 5"/>
          <p:cNvSpPr>
            <a:spLocks noChangeArrowheads="1"/>
          </p:cNvSpPr>
          <p:nvPr/>
        </p:nvSpPr>
        <p:spPr bwMode="auto">
          <a:xfrm>
            <a:off x="6858000" y="2514600"/>
            <a:ext cx="381000" cy="38100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1</a:t>
            </a:r>
          </a:p>
        </p:txBody>
      </p:sp>
      <p:sp>
        <p:nvSpPr>
          <p:cNvPr id="103431" name="Oval 6"/>
          <p:cNvSpPr>
            <a:spLocks noChangeArrowheads="1"/>
          </p:cNvSpPr>
          <p:nvPr/>
        </p:nvSpPr>
        <p:spPr bwMode="auto">
          <a:xfrm>
            <a:off x="7467600" y="3048000"/>
            <a:ext cx="381000" cy="38100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2</a:t>
            </a:r>
          </a:p>
        </p:txBody>
      </p:sp>
      <p:sp>
        <p:nvSpPr>
          <p:cNvPr id="103432" name="Oval 7"/>
          <p:cNvSpPr>
            <a:spLocks noChangeArrowheads="1"/>
          </p:cNvSpPr>
          <p:nvPr/>
        </p:nvSpPr>
        <p:spPr bwMode="auto">
          <a:xfrm>
            <a:off x="7924800" y="41910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8</a:t>
            </a:r>
          </a:p>
        </p:txBody>
      </p:sp>
      <p:sp>
        <p:nvSpPr>
          <p:cNvPr id="103433" name="Oval 8"/>
          <p:cNvSpPr>
            <a:spLocks noChangeArrowheads="1"/>
          </p:cNvSpPr>
          <p:nvPr/>
        </p:nvSpPr>
        <p:spPr bwMode="auto">
          <a:xfrm>
            <a:off x="7696200" y="49530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10</a:t>
            </a:r>
          </a:p>
        </p:txBody>
      </p:sp>
      <p:sp>
        <p:nvSpPr>
          <p:cNvPr id="103434" name="Oval 9"/>
          <p:cNvSpPr>
            <a:spLocks noChangeArrowheads="1"/>
          </p:cNvSpPr>
          <p:nvPr/>
        </p:nvSpPr>
        <p:spPr bwMode="auto">
          <a:xfrm>
            <a:off x="7086600" y="54864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11</a:t>
            </a:r>
          </a:p>
        </p:txBody>
      </p:sp>
    </p:spTree>
    <p:extLst>
      <p:ext uri="{BB962C8B-B14F-4D97-AF65-F5344CB8AC3E}">
        <p14:creationId xmlns:p14="http://schemas.microsoft.com/office/powerpoint/2010/main" val="293053438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2389188" y="1012825"/>
            <a:ext cx="485775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4: Derive Test Cases</a:t>
            </a:r>
            <a:endParaRPr lang="en-US" altLang="en-US" sz="3200">
              <a:solidFill>
                <a:srgbClr val="00B050"/>
              </a:solidFill>
            </a:endParaRPr>
          </a:p>
        </p:txBody>
      </p:sp>
      <p:pic>
        <p:nvPicPr>
          <p:cNvPr id="10547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6" name="Rectangle 3"/>
          <p:cNvSpPr txBox="1">
            <a:spLocks noChangeArrowheads="1"/>
          </p:cNvSpPr>
          <p:nvPr/>
        </p:nvSpPr>
        <p:spPr bwMode="auto">
          <a:xfrm>
            <a:off x="685800" y="1995488"/>
            <a:ext cx="42672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Path: </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a:latin typeface="Helvetica" panose="020B0604020202020204" pitchFamily="34" charset="0"/>
              </a:rPr>
              <a:t>[ 1 – 2 – 3 – 8 – 10 – 11] </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Test Case: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Courier New" panose="02070309020205020404" pitchFamily="49" charset="0"/>
              </a:rPr>
              <a:t>value = {-999}</a:t>
            </a:r>
            <a:r>
              <a:rPr lang="en-US" altLang="en-US">
                <a:latin typeface="Helvetica" panose="020B0604020202020204" pitchFamily="34" charset="0"/>
              </a:rPr>
              <a:t> </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Courier New" panose="02070309020205020404" pitchFamily="49" charset="0"/>
              </a:rPr>
              <a:t>N = 1</a:t>
            </a:r>
            <a:r>
              <a:rPr lang="en-US" altLang="en-US">
                <a:latin typeface="Helvetica" panose="020B0604020202020204" pitchFamily="34" charset="0"/>
              </a:rPr>
              <a:t> </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Courier New" panose="02070309020205020404" pitchFamily="49" charset="0"/>
              </a:rPr>
              <a:t>min, max</a:t>
            </a:r>
            <a:r>
              <a:rPr lang="en-US" altLang="en-US">
                <a:latin typeface="Helvetica" panose="020B0604020202020204" pitchFamily="34" charset="0"/>
              </a:rPr>
              <a:t> irrelevant</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Expected Output:</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Courier New" panose="02070309020205020404" pitchFamily="49" charset="0"/>
              </a:rPr>
              <a:t>average = -999</a:t>
            </a:r>
          </a:p>
        </p:txBody>
      </p:sp>
      <p:sp>
        <p:nvSpPr>
          <p:cNvPr id="105477" name="Rectangle 4"/>
          <p:cNvSpPr>
            <a:spLocks noChangeArrowheads="1"/>
          </p:cNvSpPr>
          <p:nvPr/>
        </p:nvSpPr>
        <p:spPr bwMode="auto">
          <a:xfrm>
            <a:off x="4953000" y="1981200"/>
            <a:ext cx="4038600" cy="396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20000"/>
              </a:spcBef>
              <a:buClr>
                <a:schemeClr val="accent1"/>
              </a:buClr>
              <a:buSzPct val="65000"/>
              <a:buFont typeface="Wingdings" panose="05000000000000000000" pitchFamily="2" charset="2"/>
              <a:buNone/>
            </a:pPr>
            <a:r>
              <a:rPr lang="en-US" altLang="en-US" sz="1900">
                <a:solidFill>
                  <a:srgbClr val="000000"/>
                </a:solidFill>
                <a:latin typeface="Courier New" panose="02070309020205020404" pitchFamily="49" charset="0"/>
              </a:rPr>
              <a:t>	</a:t>
            </a:r>
            <a:br>
              <a:rPr lang="en-US" altLang="en-US" sz="1900">
                <a:solidFill>
                  <a:srgbClr val="000000"/>
                </a:solidFill>
                <a:latin typeface="Courier New" panose="02070309020205020404" pitchFamily="49" charset="0"/>
              </a:rPr>
            </a:br>
            <a:r>
              <a:rPr lang="en-US" altLang="en-US" sz="1700">
                <a:solidFill>
                  <a:srgbClr val="000000"/>
                </a:solidFill>
                <a:latin typeface="Courier New" panose="02070309020205020404" pitchFamily="49" charset="0"/>
              </a:rPr>
              <a:t>... i = 0;</a:t>
            </a:r>
          </a:p>
          <a:p>
            <a:pPr eaLnBrk="1" hangingPunct="1">
              <a:spcBef>
                <a:spcPct val="20000"/>
              </a:spcBef>
              <a:buClr>
                <a:schemeClr val="accent1"/>
              </a:buClr>
              <a:buSzPct val="65000"/>
              <a:buFont typeface="Wingdings" panose="05000000000000000000" pitchFamily="2" charset="2"/>
              <a:buNone/>
            </a:pPr>
            <a:endParaRPr lang="en-US" altLang="en-US" sz="1700">
              <a:solidFill>
                <a:srgbClr val="000000"/>
              </a:solidFill>
              <a:latin typeface="Courier New" panose="02070309020205020404" pitchFamily="49" charset="0"/>
            </a:endParaRP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while (i &lt; N &amp;&amp; </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value[i] != -999) {</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if (totalValid &gt; 0)</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else</a:t>
            </a: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mean = -999;</a:t>
            </a:r>
          </a:p>
          <a:p>
            <a:pPr eaLnBrk="1" hangingPunct="1">
              <a:spcBef>
                <a:spcPct val="20000"/>
              </a:spcBef>
              <a:buClr>
                <a:schemeClr val="accent1"/>
              </a:buClr>
              <a:buSzPct val="65000"/>
              <a:buFont typeface="Wingdings" panose="05000000000000000000" pitchFamily="2" charset="2"/>
              <a:buNone/>
            </a:pPr>
            <a:endParaRPr lang="en-US" altLang="en-US" sz="1700">
              <a:solidFill>
                <a:srgbClr val="000000"/>
              </a:solidFill>
              <a:latin typeface="Courier New" panose="02070309020205020404" pitchFamily="49" charset="0"/>
            </a:endParaRPr>
          </a:p>
          <a:p>
            <a:pPr eaLnBrk="1" hangingPunct="1">
              <a:spcBef>
                <a:spcPct val="20000"/>
              </a:spcBef>
              <a:buClr>
                <a:schemeClr val="accent1"/>
              </a:buClr>
              <a:buSzPct val="65000"/>
              <a:buFont typeface="Wingdings" panose="05000000000000000000" pitchFamily="2" charset="2"/>
              <a:buNone/>
            </a:pPr>
            <a:r>
              <a:rPr lang="en-US" altLang="en-US" sz="1700">
                <a:solidFill>
                  <a:srgbClr val="000000"/>
                </a:solidFill>
                <a:latin typeface="Courier New" panose="02070309020205020404" pitchFamily="49" charset="0"/>
              </a:rPr>
              <a:t>	return mean;</a:t>
            </a:r>
          </a:p>
        </p:txBody>
      </p:sp>
      <p:sp>
        <p:nvSpPr>
          <p:cNvPr id="105478" name="Oval 5"/>
          <p:cNvSpPr>
            <a:spLocks noChangeArrowheads="1"/>
          </p:cNvSpPr>
          <p:nvPr/>
        </p:nvSpPr>
        <p:spPr bwMode="auto">
          <a:xfrm>
            <a:off x="6858000" y="2133600"/>
            <a:ext cx="381000" cy="38100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1</a:t>
            </a:r>
          </a:p>
        </p:txBody>
      </p:sp>
      <p:sp>
        <p:nvSpPr>
          <p:cNvPr id="105479" name="Oval 6"/>
          <p:cNvSpPr>
            <a:spLocks noChangeArrowheads="1"/>
          </p:cNvSpPr>
          <p:nvPr/>
        </p:nvSpPr>
        <p:spPr bwMode="auto">
          <a:xfrm>
            <a:off x="7467600" y="2667000"/>
            <a:ext cx="381000" cy="38100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2</a:t>
            </a:r>
          </a:p>
        </p:txBody>
      </p:sp>
      <p:sp>
        <p:nvSpPr>
          <p:cNvPr id="105480" name="Oval 7"/>
          <p:cNvSpPr>
            <a:spLocks noChangeArrowheads="1"/>
          </p:cNvSpPr>
          <p:nvPr/>
        </p:nvSpPr>
        <p:spPr bwMode="auto">
          <a:xfrm>
            <a:off x="7924800" y="38100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8</a:t>
            </a:r>
          </a:p>
        </p:txBody>
      </p:sp>
      <p:sp>
        <p:nvSpPr>
          <p:cNvPr id="105481" name="Oval 8"/>
          <p:cNvSpPr>
            <a:spLocks noChangeArrowheads="1"/>
          </p:cNvSpPr>
          <p:nvPr/>
        </p:nvSpPr>
        <p:spPr bwMode="auto">
          <a:xfrm>
            <a:off x="7696200" y="45720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10</a:t>
            </a:r>
          </a:p>
        </p:txBody>
      </p:sp>
      <p:sp>
        <p:nvSpPr>
          <p:cNvPr id="105482" name="Oval 9"/>
          <p:cNvSpPr>
            <a:spLocks noChangeArrowheads="1"/>
          </p:cNvSpPr>
          <p:nvPr/>
        </p:nvSpPr>
        <p:spPr bwMode="auto">
          <a:xfrm>
            <a:off x="7086600" y="5105400"/>
            <a:ext cx="381000" cy="381000"/>
          </a:xfrm>
          <a:prstGeom prst="ellipse">
            <a:avLst/>
          </a:prstGeom>
          <a:solidFill>
            <a:schemeClr val="folHlink">
              <a:alpha val="74901"/>
            </a:schemeClr>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a:lnSpc>
                <a:spcPct val="100000"/>
              </a:lnSpc>
              <a:spcBef>
                <a:spcPct val="0"/>
              </a:spcBef>
              <a:buFontTx/>
              <a:buNone/>
            </a:pPr>
            <a:r>
              <a:rPr lang="en-US" altLang="en-US" sz="2400">
                <a:latin typeface="Times" panose="02020603050405020304" pitchFamily="18" charset="0"/>
              </a:rPr>
              <a:t>11</a:t>
            </a:r>
          </a:p>
        </p:txBody>
      </p:sp>
      <p:sp>
        <p:nvSpPr>
          <p:cNvPr id="105483" name="Oval 10"/>
          <p:cNvSpPr>
            <a:spLocks noChangeArrowheads="1"/>
          </p:cNvSpPr>
          <p:nvPr/>
        </p:nvSpPr>
        <p:spPr bwMode="auto">
          <a:xfrm>
            <a:off x="8458200" y="2971800"/>
            <a:ext cx="381000" cy="381000"/>
          </a:xfrm>
          <a:prstGeom prst="ellipse">
            <a:avLst/>
          </a:prstGeom>
          <a:solidFill>
            <a:schemeClr val="folHlink"/>
          </a:solidFill>
          <a:ln w="9525">
            <a:solidFill>
              <a:schemeClr val="tx1"/>
            </a:solidFill>
            <a:round/>
            <a:headEnd/>
            <a:tailEnd/>
          </a:ln>
        </p:spPr>
        <p:txBody>
          <a:bodyPr wrap="none" lIns="91424" tIns="45712" rIns="91424" bIns="45712"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00000"/>
              </a:lnSpc>
              <a:spcBef>
                <a:spcPct val="0"/>
              </a:spcBef>
              <a:buFontTx/>
              <a:buNone/>
            </a:pPr>
            <a:r>
              <a:rPr lang="en-US" altLang="en-US" sz="2400">
                <a:latin typeface="Times" panose="02020603050405020304" pitchFamily="18" charset="0"/>
              </a:rPr>
              <a:t>3</a:t>
            </a:r>
          </a:p>
        </p:txBody>
      </p:sp>
    </p:spTree>
    <p:extLst>
      <p:ext uri="{BB962C8B-B14F-4D97-AF65-F5344CB8AC3E}">
        <p14:creationId xmlns:p14="http://schemas.microsoft.com/office/powerpoint/2010/main" val="343332134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2389188" y="1012825"/>
            <a:ext cx="485775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4: Derive Test Cases</a:t>
            </a:r>
            <a:endParaRPr lang="en-US" altLang="en-US" sz="3200">
              <a:solidFill>
                <a:srgbClr val="00B050"/>
              </a:solidFill>
            </a:endParaRPr>
          </a:p>
        </p:txBody>
      </p:sp>
      <p:pic>
        <p:nvPicPr>
          <p:cNvPr id="10752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Rectangle 25"/>
          <p:cNvSpPr txBox="1">
            <a:spLocks noChangeArrowheads="1"/>
          </p:cNvSpPr>
          <p:nvPr/>
        </p:nvSpPr>
        <p:spPr bwMode="auto">
          <a:xfrm>
            <a:off x="1905000" y="1981200"/>
            <a:ext cx="7239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Path: </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[ 1 – 2 – 3 – 4 – 7 – 2 – 8 – 10 – 11 ]</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Test Case:</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A single value in the </a:t>
            </a:r>
            <a:r>
              <a:rPr lang="en-US" altLang="en-US" sz="1800">
                <a:latin typeface="Courier New" panose="02070309020205020404" pitchFamily="49" charset="0"/>
              </a:rPr>
              <a:t>value[ ]</a:t>
            </a:r>
            <a:r>
              <a:rPr lang="en-US" altLang="en-US" sz="1800" i="1">
                <a:latin typeface="Helvetica" panose="020B0604020202020204" pitchFamily="34" charset="0"/>
              </a:rPr>
              <a:t> </a:t>
            </a:r>
            <a:r>
              <a:rPr lang="en-US" altLang="en-US" sz="1800">
                <a:latin typeface="Helvetica" panose="020B0604020202020204" pitchFamily="34" charset="0"/>
              </a:rPr>
              <a:t>array which is smaller than </a:t>
            </a:r>
            <a:r>
              <a:rPr lang="en-US" altLang="en-US" sz="1800" i="1">
                <a:latin typeface="Helvetica" panose="020B0604020202020204" pitchFamily="34" charset="0"/>
              </a:rPr>
              <a:t>min.</a:t>
            </a:r>
            <a:endParaRPr lang="en-US" altLang="en-US" sz="1800">
              <a:latin typeface="Helvetica" panose="020B0604020202020204" pitchFamily="34" charset="0"/>
            </a:endParaRP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Courier New" panose="02070309020205020404" pitchFamily="49" charset="0"/>
              </a:rPr>
              <a:t>value = { 25 }, N = 1, min = 30, max</a:t>
            </a:r>
            <a:r>
              <a:rPr lang="en-US" altLang="en-US" sz="1800">
                <a:latin typeface="Helvetica" panose="020B0604020202020204" pitchFamily="34" charset="0"/>
              </a:rPr>
              <a:t> irrelevant.</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Expected Output:</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Courier New" panose="02070309020205020404" pitchFamily="49" charset="0"/>
              </a:rPr>
              <a:t>average = -999</a:t>
            </a:r>
          </a:p>
          <a:p>
            <a:pPr lvl="1" algn="just" eaLnBrk="1" hangingPunct="1">
              <a:lnSpc>
                <a:spcPct val="80000"/>
              </a:lnSpc>
              <a:spcBef>
                <a:spcPct val="20000"/>
              </a:spcBef>
              <a:buClr>
                <a:schemeClr val="folHlink"/>
              </a:buClr>
              <a:buSzPct val="70000"/>
              <a:buFont typeface="Wingdings" panose="05000000000000000000" pitchFamily="2" charset="2"/>
              <a:buNone/>
            </a:pPr>
            <a:endParaRPr lang="en-US" altLang="en-US" sz="1800">
              <a:latin typeface="Helvetica" panose="020B0604020202020204" pitchFamily="34" charset="0"/>
            </a:endParaRP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Path: </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[ 1 – 2 – 3 – 4 – 5 – 7 – 2 – 8 – 10 – 11 ]</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Test Case:</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A single value in the </a:t>
            </a:r>
            <a:r>
              <a:rPr lang="en-US" altLang="en-US" sz="1800">
                <a:latin typeface="Courier New" panose="02070309020205020404" pitchFamily="49" charset="0"/>
              </a:rPr>
              <a:t>value[ ]</a:t>
            </a:r>
            <a:r>
              <a:rPr lang="en-US" altLang="en-US" sz="1800" i="1">
                <a:latin typeface="Helvetica" panose="020B0604020202020204" pitchFamily="34" charset="0"/>
              </a:rPr>
              <a:t> </a:t>
            </a:r>
            <a:r>
              <a:rPr lang="en-US" altLang="en-US" sz="1800">
                <a:latin typeface="Helvetica" panose="020B0604020202020204" pitchFamily="34" charset="0"/>
              </a:rPr>
              <a:t>array which is larger than </a:t>
            </a:r>
            <a:r>
              <a:rPr lang="en-US" altLang="en-US" sz="1800" i="1">
                <a:latin typeface="Helvetica" panose="020B0604020202020204" pitchFamily="34" charset="0"/>
              </a:rPr>
              <a:t>max.</a:t>
            </a:r>
            <a:endParaRPr lang="en-US" altLang="en-US" sz="1800">
              <a:latin typeface="Helvetica" panose="020B0604020202020204" pitchFamily="34" charset="0"/>
            </a:endParaRP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Courier New" panose="02070309020205020404" pitchFamily="49" charset="0"/>
              </a:rPr>
              <a:t>value = { 99 }, N = 1, max = 90, min</a:t>
            </a:r>
            <a:r>
              <a:rPr lang="en-US" altLang="en-US" sz="1800">
                <a:latin typeface="Helvetica" panose="020B0604020202020204" pitchFamily="34" charset="0"/>
              </a:rPr>
              <a:t> irrelevant.</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Expected Output:</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Courier New" panose="02070309020205020404" pitchFamily="49" charset="0"/>
              </a:rPr>
              <a:t>average = -999</a:t>
            </a:r>
          </a:p>
        </p:txBody>
      </p:sp>
    </p:spTree>
    <p:extLst>
      <p:ext uri="{BB962C8B-B14F-4D97-AF65-F5344CB8AC3E}">
        <p14:creationId xmlns:p14="http://schemas.microsoft.com/office/powerpoint/2010/main" val="320463313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2389188" y="1012825"/>
            <a:ext cx="485775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Step 4: Derive Test Cases</a:t>
            </a:r>
            <a:endParaRPr lang="en-US" altLang="en-US" sz="3200">
              <a:solidFill>
                <a:srgbClr val="00B050"/>
              </a:solidFill>
            </a:endParaRPr>
          </a:p>
        </p:txBody>
      </p:sp>
      <p:pic>
        <p:nvPicPr>
          <p:cNvPr id="10957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2" name="Rectangle 25"/>
          <p:cNvSpPr txBox="1">
            <a:spLocks noChangeArrowheads="1"/>
          </p:cNvSpPr>
          <p:nvPr/>
        </p:nvSpPr>
        <p:spPr bwMode="auto">
          <a:xfrm>
            <a:off x="1905000" y="1981200"/>
            <a:ext cx="7239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Path: </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[ 1 –  2 – 3 – 4 – 5 – 6 – 7  – 2 – 8 – 9 – 11 ]</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Test Case:</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A single valid value in the </a:t>
            </a:r>
            <a:r>
              <a:rPr lang="en-US" altLang="en-US" sz="1800">
                <a:latin typeface="Courier New" panose="02070309020205020404" pitchFamily="49" charset="0"/>
              </a:rPr>
              <a:t>value[ ]</a:t>
            </a:r>
            <a:r>
              <a:rPr lang="en-US" altLang="en-US" sz="1800" i="1">
                <a:latin typeface="Helvetica" panose="020B0604020202020204" pitchFamily="34" charset="0"/>
              </a:rPr>
              <a:t> </a:t>
            </a:r>
            <a:r>
              <a:rPr lang="en-US" altLang="en-US" sz="1800">
                <a:latin typeface="Helvetica" panose="020B0604020202020204" pitchFamily="34" charset="0"/>
              </a:rPr>
              <a:t>array.</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Courier New" panose="02070309020205020404" pitchFamily="49" charset="0"/>
              </a:rPr>
              <a:t>value = { 25 }, N = 1, min = 0, max = 100</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Expected Output:</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Courier New" panose="02070309020205020404" pitchFamily="49" charset="0"/>
              </a:rPr>
              <a:t>average = 25</a:t>
            </a:r>
          </a:p>
          <a:p>
            <a:pPr lvl="1" algn="just" eaLnBrk="1" hangingPunct="1">
              <a:lnSpc>
                <a:spcPct val="80000"/>
              </a:lnSpc>
              <a:spcBef>
                <a:spcPct val="20000"/>
              </a:spcBef>
              <a:buClr>
                <a:schemeClr val="folHlink"/>
              </a:buClr>
              <a:buSzPct val="70000"/>
              <a:buFont typeface="Wingdings" panose="05000000000000000000" pitchFamily="2" charset="2"/>
              <a:buNone/>
            </a:pPr>
            <a:endParaRPr lang="en-US" altLang="en-US" sz="1800">
              <a:latin typeface="Helvetica" panose="020B0604020202020204" pitchFamily="34" charset="0"/>
            </a:endParaRP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Path: </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[ 1 – 2 – 3 – 4 – 5 – 6 – 7 – 2 – 3 – 4 – 5 – 6 – 7 – 2 – 8 – 9 – 11 ]</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Test Case:</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Helvetica" panose="020B0604020202020204" pitchFamily="34" charset="0"/>
              </a:rPr>
              <a:t>Multiple valid values in the </a:t>
            </a:r>
            <a:r>
              <a:rPr lang="en-US" altLang="en-US" sz="1800">
                <a:latin typeface="Courier New" panose="02070309020205020404" pitchFamily="49" charset="0"/>
              </a:rPr>
              <a:t>value[ ]</a:t>
            </a:r>
            <a:r>
              <a:rPr lang="en-US" altLang="en-US" sz="1800" i="1">
                <a:latin typeface="Helvetica" panose="020B0604020202020204" pitchFamily="34" charset="0"/>
              </a:rPr>
              <a:t> </a:t>
            </a:r>
            <a:r>
              <a:rPr lang="en-US" altLang="en-US" sz="1800">
                <a:latin typeface="Helvetica" panose="020B0604020202020204" pitchFamily="34" charset="0"/>
              </a:rPr>
              <a:t>array.</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Courier New" panose="02070309020205020404" pitchFamily="49" charset="0"/>
              </a:rPr>
              <a:t>value = { 25, 75 }, N = 2, min = 0, max = 100</a:t>
            </a:r>
          </a:p>
          <a:p>
            <a:pPr algn="just" eaLnBrk="1" hangingPunct="1">
              <a:lnSpc>
                <a:spcPct val="80000"/>
              </a:lnSpc>
              <a:spcBef>
                <a:spcPct val="20000"/>
              </a:spcBef>
              <a:buClr>
                <a:schemeClr val="folHlink"/>
              </a:buClr>
              <a:buSzPct val="75000"/>
              <a:buFont typeface="Wingdings" panose="05000000000000000000" pitchFamily="2" charset="2"/>
              <a:buChar char="n"/>
            </a:pPr>
            <a:r>
              <a:rPr lang="en-US" altLang="en-US" sz="1800">
                <a:latin typeface="Helvetica" panose="020B0604020202020204" pitchFamily="34" charset="0"/>
              </a:rPr>
              <a:t>Expected Output:</a:t>
            </a:r>
          </a:p>
          <a:p>
            <a:pPr lvl="1" algn="just" eaLnBrk="1" hangingPunct="1">
              <a:lnSpc>
                <a:spcPct val="80000"/>
              </a:lnSpc>
              <a:spcBef>
                <a:spcPct val="20000"/>
              </a:spcBef>
              <a:buClr>
                <a:schemeClr val="folHlink"/>
              </a:buClr>
              <a:buSzPct val="70000"/>
              <a:buFont typeface="Wingdings" panose="05000000000000000000" pitchFamily="2" charset="2"/>
              <a:buChar char="n"/>
            </a:pPr>
            <a:r>
              <a:rPr lang="en-US" altLang="en-US" sz="1800">
                <a:latin typeface="Courier New" panose="02070309020205020404" pitchFamily="49" charset="0"/>
              </a:rPr>
              <a:t>average = 50</a:t>
            </a:r>
          </a:p>
        </p:txBody>
      </p:sp>
    </p:spTree>
    <p:extLst>
      <p:ext uri="{BB962C8B-B14F-4D97-AF65-F5344CB8AC3E}">
        <p14:creationId xmlns:p14="http://schemas.microsoft.com/office/powerpoint/2010/main" val="3741608635"/>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3535363" y="1012825"/>
            <a:ext cx="256540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Case Studies</a:t>
            </a:r>
            <a:endParaRPr lang="en-US" altLang="en-US" sz="3200">
              <a:solidFill>
                <a:srgbClr val="00B050"/>
              </a:solidFill>
            </a:endParaRPr>
          </a:p>
        </p:txBody>
      </p:sp>
      <p:pic>
        <p:nvPicPr>
          <p:cNvPr id="11161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Rectangle 25"/>
          <p:cNvSpPr txBox="1">
            <a:spLocks noChangeArrowheads="1"/>
          </p:cNvSpPr>
          <p:nvPr/>
        </p:nvSpPr>
        <p:spPr bwMode="auto">
          <a:xfrm>
            <a:off x="990600" y="1752600"/>
            <a:ext cx="70104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lvl="1" eaLnBrk="1" hangingPunct="1">
              <a:lnSpc>
                <a:spcPct val="100000"/>
              </a:lnSpc>
              <a:spcBef>
                <a:spcPct val="20000"/>
              </a:spcBef>
              <a:buClr>
                <a:schemeClr val="folHlink"/>
              </a:buClr>
              <a:buSzPct val="70000"/>
              <a:buFont typeface="Wingdings" panose="05000000000000000000" pitchFamily="2" charset="2"/>
              <a:buNone/>
            </a:pPr>
            <a:r>
              <a:rPr lang="en-US" altLang="en-US" sz="2000">
                <a:latin typeface="Helvetica" panose="020B0604020202020204" pitchFamily="34" charset="0"/>
              </a:rPr>
              <a:t>Write code fragments for </a:t>
            </a:r>
            <a:r>
              <a:rPr lang="en-US" altLang="en-US" sz="2000" b="1">
                <a:latin typeface="Helvetica" panose="020B0604020202020204" pitchFamily="34" charset="0"/>
              </a:rPr>
              <a:t>Binary Search</a:t>
            </a:r>
            <a:r>
              <a:rPr lang="en-US" altLang="en-US" sz="2000">
                <a:latin typeface="Helvetica" panose="020B0604020202020204" pitchFamily="34" charset="0"/>
              </a:rPr>
              <a:t> and </a:t>
            </a:r>
            <a:r>
              <a:rPr lang="en-US" altLang="en-US" sz="2000" b="1">
                <a:latin typeface="Helvetica" panose="020B0604020202020204" pitchFamily="34" charset="0"/>
              </a:rPr>
              <a:t>Bubble Sort</a:t>
            </a:r>
            <a:r>
              <a:rPr lang="en-US" altLang="en-US" sz="2000">
                <a:latin typeface="Helvetica" panose="020B0604020202020204" pitchFamily="34" charset="0"/>
              </a:rPr>
              <a:t> programs and perform “Basis Path Testing” by doing the following:</a:t>
            </a:r>
          </a:p>
          <a:p>
            <a:pPr lvl="1" eaLnBrk="1" hangingPunct="1">
              <a:lnSpc>
                <a:spcPct val="100000"/>
              </a:lnSpc>
              <a:spcBef>
                <a:spcPct val="20000"/>
              </a:spcBef>
              <a:buClr>
                <a:schemeClr val="folHlink"/>
              </a:buClr>
              <a:buSzPct val="70000"/>
              <a:buFont typeface="Wingdings" panose="05000000000000000000" pitchFamily="2" charset="2"/>
              <a:buNone/>
            </a:pPr>
            <a:endParaRPr lang="en-US" altLang="en-US" sz="2000">
              <a:latin typeface="Helvetica" panose="020B0604020202020204" pitchFamily="34" charset="0"/>
            </a:endParaRPr>
          </a:p>
          <a:p>
            <a:pPr lvl="1" eaLnBrk="1" hangingPunct="1">
              <a:lnSpc>
                <a:spcPct val="100000"/>
              </a:lnSpc>
              <a:spcBef>
                <a:spcPct val="20000"/>
              </a:spcBef>
              <a:buClr>
                <a:schemeClr val="folHlink"/>
              </a:buClr>
              <a:buSzPct val="70000"/>
              <a:buFont typeface="Wingdings" panose="05000000000000000000" pitchFamily="2" charset="2"/>
              <a:buNone/>
            </a:pPr>
            <a:r>
              <a:rPr lang="en-US" altLang="en-US" sz="2000">
                <a:latin typeface="Helvetica" panose="020B0604020202020204" pitchFamily="34" charset="0"/>
              </a:rPr>
              <a:t>1. Draw the CFG for the code fragment.</a:t>
            </a:r>
          </a:p>
          <a:p>
            <a:pPr lvl="1" eaLnBrk="1" hangingPunct="1">
              <a:lnSpc>
                <a:spcPct val="100000"/>
              </a:lnSpc>
              <a:spcBef>
                <a:spcPct val="20000"/>
              </a:spcBef>
              <a:buClr>
                <a:schemeClr val="folHlink"/>
              </a:buClr>
              <a:buSzPct val="70000"/>
              <a:buFont typeface="Wingdings" panose="05000000000000000000" pitchFamily="2" charset="2"/>
              <a:buNone/>
            </a:pPr>
            <a:r>
              <a:rPr lang="en-US" altLang="en-US" sz="2000">
                <a:latin typeface="Helvetica" panose="020B0604020202020204" pitchFamily="34" charset="0"/>
              </a:rPr>
              <a:t>2. Compute the cyclomatic complexity number</a:t>
            </a:r>
            <a:r>
              <a:rPr lang="en-US" altLang="en-US" sz="2000" i="1">
                <a:latin typeface="Helvetica" panose="020B0604020202020204" pitchFamily="34" charset="0"/>
              </a:rPr>
              <a:t> </a:t>
            </a:r>
            <a:r>
              <a:rPr lang="en-US" altLang="en-US" sz="2000">
                <a:latin typeface="Helvetica" panose="020B0604020202020204" pitchFamily="34" charset="0"/>
              </a:rPr>
              <a:t>for the CFG.</a:t>
            </a:r>
          </a:p>
          <a:p>
            <a:pPr lvl="1" eaLnBrk="1" hangingPunct="1">
              <a:lnSpc>
                <a:spcPct val="100000"/>
              </a:lnSpc>
              <a:spcBef>
                <a:spcPct val="20000"/>
              </a:spcBef>
              <a:buClr>
                <a:schemeClr val="folHlink"/>
              </a:buClr>
              <a:buSzPct val="70000"/>
              <a:buFont typeface="Wingdings" panose="05000000000000000000" pitchFamily="2" charset="2"/>
              <a:buNone/>
            </a:pPr>
            <a:r>
              <a:rPr lang="en-US" altLang="en-US" sz="2000">
                <a:latin typeface="Helvetica" panose="020B0604020202020204" pitchFamily="34" charset="0"/>
              </a:rPr>
              <a:t>3. Find the Basis Paths Set.</a:t>
            </a:r>
          </a:p>
          <a:p>
            <a:pPr lvl="1" eaLnBrk="1" hangingPunct="1">
              <a:lnSpc>
                <a:spcPct val="100000"/>
              </a:lnSpc>
              <a:spcBef>
                <a:spcPct val="20000"/>
              </a:spcBef>
              <a:buClr>
                <a:schemeClr val="folHlink"/>
              </a:buClr>
              <a:buSzPct val="70000"/>
              <a:buFont typeface="Wingdings" panose="05000000000000000000" pitchFamily="2" charset="2"/>
              <a:buNone/>
            </a:pPr>
            <a:r>
              <a:rPr lang="en-US" altLang="en-US" sz="2000">
                <a:latin typeface="Helvetica" panose="020B0604020202020204" pitchFamily="34" charset="0"/>
              </a:rPr>
              <a:t>4. Design test cases along paths in the Basis Paths Set.</a:t>
            </a:r>
          </a:p>
        </p:txBody>
      </p:sp>
    </p:spTree>
    <p:extLst>
      <p:ext uri="{BB962C8B-B14F-4D97-AF65-F5344CB8AC3E}">
        <p14:creationId xmlns:p14="http://schemas.microsoft.com/office/powerpoint/2010/main" val="345683542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1909763" y="1012825"/>
            <a:ext cx="581660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Summary of Basis Path Testing</a:t>
            </a:r>
            <a:endParaRPr lang="en-US" altLang="en-US" sz="3200">
              <a:solidFill>
                <a:srgbClr val="00B050"/>
              </a:solidFill>
            </a:endParaRPr>
          </a:p>
        </p:txBody>
      </p:sp>
      <p:pic>
        <p:nvPicPr>
          <p:cNvPr id="11366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8" name="Rectangle 25"/>
          <p:cNvSpPr txBox="1">
            <a:spLocks noChangeArrowheads="1"/>
          </p:cNvSpPr>
          <p:nvPr/>
        </p:nvSpPr>
        <p:spPr bwMode="auto">
          <a:xfrm>
            <a:off x="1066800" y="1828800"/>
            <a:ext cx="7239000"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2000">
                <a:latin typeface="Helvetica" panose="020B0604020202020204" pitchFamily="34" charset="0"/>
              </a:rPr>
              <a:t>A simple test that:</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Cover all statements.</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Exercise all decisions (conditions).</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2000">
                <a:latin typeface="Helvetica" panose="020B0604020202020204" pitchFamily="34" charset="0"/>
              </a:rPr>
              <a:t>The cyclomatic complexity is an </a:t>
            </a:r>
            <a:r>
              <a:rPr lang="en-US" altLang="en-US" sz="2000" b="1">
                <a:latin typeface="Helvetica" panose="020B0604020202020204" pitchFamily="34" charset="0"/>
              </a:rPr>
              <a:t>upperbound </a:t>
            </a:r>
            <a:r>
              <a:rPr lang="en-US" altLang="en-US" sz="2000">
                <a:latin typeface="Helvetica" panose="020B0604020202020204" pitchFamily="34" charset="0"/>
              </a:rPr>
              <a:t>of the independent paths needed to cover the CFG.</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If more paths are needed, then either cyclomatic complexity is wrong, or the paths chosen are incorrect.</a:t>
            </a:r>
          </a:p>
          <a:p>
            <a:pPr algn="just" eaLnBrk="1" hangingPunct="1">
              <a:lnSpc>
                <a:spcPct val="100000"/>
              </a:lnSpc>
              <a:spcBef>
                <a:spcPct val="20000"/>
              </a:spcBef>
              <a:buClr>
                <a:schemeClr val="folHlink"/>
              </a:buClr>
              <a:buSzPct val="75000"/>
              <a:buFont typeface="Wingdings" panose="05000000000000000000" pitchFamily="2" charset="2"/>
              <a:buChar char="n"/>
            </a:pPr>
            <a:r>
              <a:rPr lang="en-US" altLang="en-US" sz="2000">
                <a:latin typeface="Helvetica" panose="020B0604020202020204" pitchFamily="34" charset="0"/>
              </a:rPr>
              <a:t>Although picking a complicated path that covers more than one unvisited edge is possible all times, it is not encouraged:</a:t>
            </a:r>
          </a:p>
          <a:p>
            <a:pPr lvl="1" algn="just"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May be hard to design the test case.</a:t>
            </a:r>
          </a:p>
        </p:txBody>
      </p:sp>
    </p:spTree>
    <p:extLst>
      <p:ext uri="{BB962C8B-B14F-4D97-AF65-F5344CB8AC3E}">
        <p14:creationId xmlns:p14="http://schemas.microsoft.com/office/powerpoint/2010/main" val="158342355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3140075" y="1012825"/>
            <a:ext cx="335597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Black Box Testing</a:t>
            </a:r>
            <a:endParaRPr lang="en-US" altLang="en-US" sz="3200">
              <a:solidFill>
                <a:srgbClr val="00B050"/>
              </a:solidFill>
            </a:endParaRPr>
          </a:p>
        </p:txBody>
      </p:sp>
      <p:pic>
        <p:nvPicPr>
          <p:cNvPr id="11571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Rectangle 25"/>
          <p:cNvSpPr txBox="1">
            <a:spLocks noChangeArrowheads="1"/>
          </p:cNvSpPr>
          <p:nvPr/>
        </p:nvSpPr>
        <p:spPr bwMode="auto">
          <a:xfrm>
            <a:off x="1905000" y="1981200"/>
            <a:ext cx="7239000"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100">
                <a:latin typeface="Helvetica" panose="020B0604020202020204" pitchFamily="34" charset="0"/>
              </a:rPr>
              <a:t>Test Engineers have no access to the source code or documentation of internal working.</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100">
                <a:latin typeface="Helvetica" panose="020B0604020202020204" pitchFamily="34" charset="0"/>
              </a:rPr>
              <a:t>The “Black Box” can be: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A single unit.</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A subsystem.</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The whole system.</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100">
                <a:latin typeface="Helvetica" panose="020B0604020202020204" pitchFamily="34" charset="0"/>
              </a:rPr>
              <a:t>Tests are based on:</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Specification of the “Black Box”.</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Providing </a:t>
            </a:r>
            <a:r>
              <a:rPr lang="en-US" altLang="en-US" sz="2000" b="1">
                <a:latin typeface="Helvetica" panose="020B0604020202020204" pitchFamily="34" charset="0"/>
              </a:rPr>
              <a:t>inputs </a:t>
            </a:r>
            <a:r>
              <a:rPr lang="en-US" altLang="en-US" sz="2000">
                <a:latin typeface="Helvetica" panose="020B0604020202020204" pitchFamily="34" charset="0"/>
              </a:rPr>
              <a:t>to the “Black Box” and inspect the </a:t>
            </a:r>
            <a:r>
              <a:rPr lang="en-US" altLang="en-US" sz="2000" b="1">
                <a:latin typeface="Helvetica" panose="020B0604020202020204" pitchFamily="34" charset="0"/>
              </a:rPr>
              <a:t>outputs.</a:t>
            </a:r>
            <a:endParaRPr lang="en-US" altLang="en-US" sz="2000">
              <a:latin typeface="Helvetica" panose="020B0604020202020204" pitchFamily="34" charset="0"/>
            </a:endParaRPr>
          </a:p>
        </p:txBody>
      </p:sp>
      <p:sp>
        <p:nvSpPr>
          <p:cNvPr id="115717" name="Text Box 4"/>
          <p:cNvSpPr txBox="1">
            <a:spLocks noChangeArrowheads="1"/>
          </p:cNvSpPr>
          <p:nvPr/>
        </p:nvSpPr>
        <p:spPr bwMode="auto">
          <a:xfrm>
            <a:off x="4267200" y="5765800"/>
            <a:ext cx="1752600" cy="711200"/>
          </a:xfrm>
          <a:prstGeom prst="rect">
            <a:avLst/>
          </a:prstGeom>
          <a:solidFill>
            <a:schemeClr val="tx1"/>
          </a:solidFill>
          <a:ln w="9525">
            <a:solidFill>
              <a:schemeClr val="tx1"/>
            </a:solidFill>
            <a:miter lim="800000"/>
            <a:headEnd/>
            <a:tailEnd/>
          </a:ln>
        </p:spPr>
        <p:txBody>
          <a:bodyPr lIns="91436" tIns="45718" rIns="91436" bIns="45718">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2000" b="1">
                <a:solidFill>
                  <a:schemeClr val="bg1"/>
                </a:solidFill>
                <a:latin typeface="Arial" panose="020B0604020202020204" pitchFamily="34" charset="0"/>
              </a:rPr>
              <a:t>Component Under Test</a:t>
            </a:r>
          </a:p>
        </p:txBody>
      </p:sp>
      <p:sp>
        <p:nvSpPr>
          <p:cNvPr id="115718" name="AutoShape 5"/>
          <p:cNvSpPr>
            <a:spLocks noChangeArrowheads="1"/>
          </p:cNvSpPr>
          <p:nvPr/>
        </p:nvSpPr>
        <p:spPr bwMode="auto">
          <a:xfrm>
            <a:off x="3581400" y="5842000"/>
            <a:ext cx="533400" cy="6096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15719" name="AutoShape 6"/>
          <p:cNvSpPr>
            <a:spLocks noChangeArrowheads="1"/>
          </p:cNvSpPr>
          <p:nvPr/>
        </p:nvSpPr>
        <p:spPr bwMode="auto">
          <a:xfrm>
            <a:off x="2133600" y="5765800"/>
            <a:ext cx="1295400" cy="685800"/>
          </a:xfrm>
          <a:prstGeom prst="foldedCorner">
            <a:avLst>
              <a:gd name="adj" fmla="val 12500"/>
            </a:avLst>
          </a:prstGeom>
          <a:solidFill>
            <a:schemeClr val="folHlink"/>
          </a:solidFill>
          <a:ln w="12700">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0"/>
              </a:spcBef>
              <a:buFontTx/>
              <a:buNone/>
            </a:pPr>
            <a:r>
              <a:rPr lang="en-US" altLang="en-US" sz="1800">
                <a:latin typeface="Arial" panose="020B0604020202020204" pitchFamily="34" charset="0"/>
              </a:rPr>
              <a:t>Inputs</a:t>
            </a:r>
          </a:p>
        </p:txBody>
      </p:sp>
      <p:sp>
        <p:nvSpPr>
          <p:cNvPr id="115720" name="AutoShape 7"/>
          <p:cNvSpPr>
            <a:spLocks noChangeArrowheads="1"/>
          </p:cNvSpPr>
          <p:nvPr/>
        </p:nvSpPr>
        <p:spPr bwMode="auto">
          <a:xfrm>
            <a:off x="6248400" y="5842000"/>
            <a:ext cx="533400" cy="6096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15721" name="AutoShape 8"/>
          <p:cNvSpPr>
            <a:spLocks noChangeArrowheads="1"/>
          </p:cNvSpPr>
          <p:nvPr/>
        </p:nvSpPr>
        <p:spPr bwMode="auto">
          <a:xfrm>
            <a:off x="7010400" y="5765800"/>
            <a:ext cx="1295400" cy="685800"/>
          </a:xfrm>
          <a:prstGeom prst="foldedCorner">
            <a:avLst>
              <a:gd name="adj" fmla="val 12500"/>
            </a:avLst>
          </a:prstGeom>
          <a:solidFill>
            <a:schemeClr val="folHlink"/>
          </a:solidFill>
          <a:ln w="12700">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0"/>
              </a:spcBef>
              <a:buFontTx/>
              <a:buNone/>
            </a:pPr>
            <a:r>
              <a:rPr lang="en-US" altLang="en-US" sz="1800">
                <a:latin typeface="Arial" panose="020B0604020202020204" pitchFamily="34" charset="0"/>
              </a:rPr>
              <a:t>Outputs</a:t>
            </a:r>
          </a:p>
        </p:txBody>
      </p:sp>
    </p:spTree>
    <p:extLst>
      <p:ext uri="{BB962C8B-B14F-4D97-AF65-F5344CB8AC3E}">
        <p14:creationId xmlns:p14="http://schemas.microsoft.com/office/powerpoint/2010/main" val="60546297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3140075" y="1012825"/>
            <a:ext cx="335597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Black Box Testing</a:t>
            </a:r>
            <a:endParaRPr lang="en-US" altLang="en-US" sz="3200">
              <a:solidFill>
                <a:srgbClr val="00B050"/>
              </a:solidFill>
            </a:endParaRPr>
          </a:p>
        </p:txBody>
      </p:sp>
      <p:pic>
        <p:nvPicPr>
          <p:cNvPr id="11776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Rectangle 25"/>
          <p:cNvSpPr txBox="1">
            <a:spLocks noChangeArrowheads="1"/>
          </p:cNvSpPr>
          <p:nvPr/>
        </p:nvSpPr>
        <p:spPr bwMode="auto">
          <a:xfrm>
            <a:off x="1905000" y="1981200"/>
            <a:ext cx="7239000"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400">
              <a:latin typeface="Helvetica" panose="020B0604020202020204" pitchFamily="34" charset="0"/>
            </a:endParaRPr>
          </a:p>
        </p:txBody>
      </p:sp>
      <p:sp>
        <p:nvSpPr>
          <p:cNvPr id="117765" name="Rectangle 25"/>
          <p:cNvSpPr txBox="1">
            <a:spLocks noChangeArrowheads="1"/>
          </p:cNvSpPr>
          <p:nvPr/>
        </p:nvSpPr>
        <p:spPr bwMode="auto">
          <a:xfrm>
            <a:off x="1828800" y="2239963"/>
            <a:ext cx="7239000" cy="143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Two techniques will be covered for the black box testing in this course: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Equivalence Partition;</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Boundary Value Analysis.</a:t>
            </a:r>
          </a:p>
        </p:txBody>
      </p:sp>
    </p:spTree>
    <p:extLst>
      <p:ext uri="{BB962C8B-B14F-4D97-AF65-F5344CB8AC3E}">
        <p14:creationId xmlns:p14="http://schemas.microsoft.com/office/powerpoint/2010/main" val="250682727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336925" y="1027113"/>
            <a:ext cx="298926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Where are We?</a:t>
            </a:r>
            <a:endParaRPr lang="en-US" altLang="en-US" sz="3200">
              <a:solidFill>
                <a:srgbClr val="00B050"/>
              </a:solidFill>
            </a:endParaRPr>
          </a:p>
        </p:txBody>
      </p:sp>
      <p:pic>
        <p:nvPicPr>
          <p:cNvPr id="921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F56FAF8A-9F04-4238-93CC-64915CE0536B}" type="slidenum">
              <a:rPr lang="en-US"/>
              <a:pPr algn="ctr">
                <a:defRPr/>
              </a:pPr>
              <a:t>6</a:t>
            </a:fld>
            <a:endParaRPr lang="en-US"/>
          </a:p>
        </p:txBody>
      </p:sp>
      <p:grpSp>
        <p:nvGrpSpPr>
          <p:cNvPr id="9222" name="Group 3"/>
          <p:cNvGrpSpPr>
            <a:grpSpLocks/>
          </p:cNvGrpSpPr>
          <p:nvPr/>
        </p:nvGrpSpPr>
        <p:grpSpPr bwMode="auto">
          <a:xfrm>
            <a:off x="2017713" y="2057400"/>
            <a:ext cx="1743075" cy="3402013"/>
            <a:chOff x="624" y="1296"/>
            <a:chExt cx="1098" cy="2143"/>
          </a:xfrm>
        </p:grpSpPr>
        <p:sp>
          <p:nvSpPr>
            <p:cNvPr id="9225" name="Text Box 4"/>
            <p:cNvSpPr txBox="1">
              <a:spLocks noChangeArrowheads="1"/>
            </p:cNvSpPr>
            <p:nvPr/>
          </p:nvSpPr>
          <p:spPr bwMode="auto">
            <a:xfrm>
              <a:off x="627" y="1296"/>
              <a:ext cx="1095" cy="415"/>
            </a:xfrm>
            <a:prstGeom prst="rect">
              <a:avLst/>
            </a:prstGeom>
            <a:solidFill>
              <a:schemeClr val="accent1">
                <a:alpha val="74901"/>
              </a:schemeClr>
            </a:solidFill>
            <a:ln w="19050">
              <a:solidFill>
                <a:schemeClr val="tx1"/>
              </a:solidFill>
              <a:miter lim="800000"/>
              <a:headEnd/>
              <a:tailEnd/>
            </a:ln>
          </p:spPr>
          <p:txBody>
            <a:bodyPr tIns="182880" bIns="18288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solidFill>
                    <a:schemeClr val="tx2"/>
                  </a:solidFill>
                  <a:latin typeface="Arial" panose="020B0604020202020204" pitchFamily="34" charset="0"/>
                </a:rPr>
                <a:t>Requirement</a:t>
              </a:r>
            </a:p>
          </p:txBody>
        </p:sp>
        <p:sp>
          <p:nvSpPr>
            <p:cNvPr id="9226" name="Text Box 5"/>
            <p:cNvSpPr txBox="1">
              <a:spLocks noChangeArrowheads="1"/>
            </p:cNvSpPr>
            <p:nvPr/>
          </p:nvSpPr>
          <p:spPr bwMode="auto">
            <a:xfrm>
              <a:off x="624" y="1728"/>
              <a:ext cx="1095" cy="415"/>
            </a:xfrm>
            <a:prstGeom prst="rect">
              <a:avLst/>
            </a:prstGeom>
            <a:solidFill>
              <a:schemeClr val="accent1">
                <a:alpha val="74901"/>
              </a:schemeClr>
            </a:solidFill>
            <a:ln w="19050">
              <a:solidFill>
                <a:schemeClr val="tx1"/>
              </a:solidFill>
              <a:miter lim="800000"/>
              <a:headEnd/>
              <a:tailEnd/>
            </a:ln>
          </p:spPr>
          <p:txBody>
            <a:bodyPr tIns="182880" bIns="18288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solidFill>
                    <a:schemeClr val="tx2"/>
                  </a:solidFill>
                  <a:latin typeface="Arial" panose="020B0604020202020204" pitchFamily="34" charset="0"/>
                </a:rPr>
                <a:t>Analysis</a:t>
              </a:r>
            </a:p>
          </p:txBody>
        </p:sp>
        <p:sp>
          <p:nvSpPr>
            <p:cNvPr id="9227" name="Text Box 6"/>
            <p:cNvSpPr txBox="1">
              <a:spLocks noChangeArrowheads="1"/>
            </p:cNvSpPr>
            <p:nvPr/>
          </p:nvSpPr>
          <p:spPr bwMode="auto">
            <a:xfrm>
              <a:off x="624" y="2160"/>
              <a:ext cx="1095" cy="415"/>
            </a:xfrm>
            <a:prstGeom prst="rect">
              <a:avLst/>
            </a:prstGeom>
            <a:solidFill>
              <a:schemeClr val="accent1">
                <a:alpha val="74901"/>
              </a:schemeClr>
            </a:solidFill>
            <a:ln w="19050">
              <a:solidFill>
                <a:schemeClr val="tx1"/>
              </a:solidFill>
              <a:miter lim="800000"/>
              <a:headEnd/>
              <a:tailEnd/>
            </a:ln>
          </p:spPr>
          <p:txBody>
            <a:bodyPr tIns="182880" bIns="18288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solidFill>
                    <a:schemeClr val="tx2"/>
                  </a:solidFill>
                  <a:latin typeface="Arial" panose="020B0604020202020204" pitchFamily="34" charset="0"/>
                </a:rPr>
                <a:t>Design</a:t>
              </a:r>
            </a:p>
          </p:txBody>
        </p:sp>
        <p:sp>
          <p:nvSpPr>
            <p:cNvPr id="9228" name="Text Box 7"/>
            <p:cNvSpPr txBox="1">
              <a:spLocks noChangeArrowheads="1"/>
            </p:cNvSpPr>
            <p:nvPr/>
          </p:nvSpPr>
          <p:spPr bwMode="auto">
            <a:xfrm>
              <a:off x="624" y="2592"/>
              <a:ext cx="1095" cy="415"/>
            </a:xfrm>
            <a:prstGeom prst="rect">
              <a:avLst/>
            </a:prstGeom>
            <a:solidFill>
              <a:schemeClr val="accent1">
                <a:alpha val="74901"/>
              </a:schemeClr>
            </a:solidFill>
            <a:ln w="19050">
              <a:solidFill>
                <a:schemeClr val="tx1"/>
              </a:solidFill>
              <a:miter lim="800000"/>
              <a:headEnd/>
              <a:tailEnd/>
            </a:ln>
          </p:spPr>
          <p:txBody>
            <a:bodyPr tIns="182880" bIns="18288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solidFill>
                    <a:schemeClr val="tx2"/>
                  </a:solidFill>
                  <a:latin typeface="Arial" panose="020B0604020202020204" pitchFamily="34" charset="0"/>
                </a:rPr>
                <a:t>Implement</a:t>
              </a:r>
            </a:p>
          </p:txBody>
        </p:sp>
        <p:sp>
          <p:nvSpPr>
            <p:cNvPr id="9229" name="Text Box 8"/>
            <p:cNvSpPr txBox="1">
              <a:spLocks noChangeArrowheads="1"/>
            </p:cNvSpPr>
            <p:nvPr/>
          </p:nvSpPr>
          <p:spPr bwMode="auto">
            <a:xfrm>
              <a:off x="624" y="3024"/>
              <a:ext cx="1095" cy="415"/>
            </a:xfrm>
            <a:prstGeom prst="rect">
              <a:avLst/>
            </a:prstGeom>
            <a:solidFill>
              <a:schemeClr val="accent1">
                <a:alpha val="74901"/>
              </a:schemeClr>
            </a:solidFill>
            <a:ln w="19050">
              <a:solidFill>
                <a:schemeClr val="tx1"/>
              </a:solidFill>
              <a:miter lim="800000"/>
              <a:headEnd/>
              <a:tailEnd/>
            </a:ln>
          </p:spPr>
          <p:txBody>
            <a:bodyPr tIns="182880" bIns="182880">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1800" b="1">
                  <a:solidFill>
                    <a:schemeClr val="tx2"/>
                  </a:solidFill>
                  <a:latin typeface="Arial" panose="020B0604020202020204" pitchFamily="34" charset="0"/>
                </a:rPr>
                <a:t>Test</a:t>
              </a:r>
            </a:p>
          </p:txBody>
        </p:sp>
      </p:grpSp>
      <p:sp>
        <p:nvSpPr>
          <p:cNvPr id="9223" name="AutoShape 9"/>
          <p:cNvSpPr>
            <a:spLocks noChangeArrowheads="1"/>
          </p:cNvSpPr>
          <p:nvPr/>
        </p:nvSpPr>
        <p:spPr bwMode="auto">
          <a:xfrm>
            <a:off x="3770313" y="4800600"/>
            <a:ext cx="1066800" cy="609600"/>
          </a:xfrm>
          <a:prstGeom prst="leftArrow">
            <a:avLst>
              <a:gd name="adj1" fmla="val 50000"/>
              <a:gd name="adj2" fmla="val 43750"/>
            </a:avLst>
          </a:prstGeom>
          <a:solidFill>
            <a:schemeClr val="tx1"/>
          </a:solidFill>
          <a:ln w="9525">
            <a:solidFill>
              <a:schemeClr val="tx1"/>
            </a:solidFill>
            <a:miter lim="800000"/>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9224" name="Rectangle 10"/>
          <p:cNvSpPr txBox="1">
            <a:spLocks noChangeArrowheads="1"/>
          </p:cNvSpPr>
          <p:nvPr/>
        </p:nvSpPr>
        <p:spPr bwMode="auto">
          <a:xfrm>
            <a:off x="4837113" y="4114800"/>
            <a:ext cx="3621087" cy="1600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Evaluating the System</a:t>
            </a:r>
          </a:p>
          <a:p>
            <a:pPr lvl="1" eaLnBrk="1" hangingPunct="1">
              <a:lnSpc>
                <a:spcPct val="100000"/>
              </a:lnSpc>
              <a:spcBef>
                <a:spcPct val="20000"/>
              </a:spcBef>
              <a:buClr>
                <a:schemeClr val="folHlink"/>
              </a:buClr>
              <a:buSzPct val="70000"/>
              <a:buFont typeface="Wingdings" panose="05000000000000000000" pitchFamily="2" charset="2"/>
              <a:buNone/>
            </a:pPr>
            <a:endParaRPr lang="en-US" altLang="en-US" sz="2000">
              <a:latin typeface="Helvetica" panose="020B0604020202020204" pitchFamily="34" charset="0"/>
            </a:endParaRPr>
          </a:p>
        </p:txBody>
      </p:sp>
    </p:spTree>
    <p:extLst>
      <p:ext uri="{BB962C8B-B14F-4D97-AF65-F5344CB8AC3E}">
        <p14:creationId xmlns:p14="http://schemas.microsoft.com/office/powerpoint/2010/main" val="3507662936"/>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828925" y="1012825"/>
            <a:ext cx="397827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Equivalence Partition</a:t>
            </a:r>
            <a:endParaRPr lang="en-US" altLang="en-US" sz="3200">
              <a:solidFill>
                <a:srgbClr val="00B050"/>
              </a:solidFill>
            </a:endParaRPr>
          </a:p>
        </p:txBody>
      </p:sp>
      <p:pic>
        <p:nvPicPr>
          <p:cNvPr id="11981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2" name="Rectangle 25"/>
          <p:cNvSpPr txBox="1">
            <a:spLocks noChangeArrowheads="1"/>
          </p:cNvSpPr>
          <p:nvPr/>
        </p:nvSpPr>
        <p:spPr bwMode="auto">
          <a:xfrm>
            <a:off x="1905000" y="1981200"/>
            <a:ext cx="7239000"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400">
              <a:latin typeface="Helvetica" panose="020B0604020202020204" pitchFamily="34" charset="0"/>
            </a:endParaRPr>
          </a:p>
        </p:txBody>
      </p:sp>
      <p:sp>
        <p:nvSpPr>
          <p:cNvPr id="119813" name="Rectangle 25"/>
          <p:cNvSpPr txBox="1">
            <a:spLocks noChangeArrowheads="1"/>
          </p:cNvSpPr>
          <p:nvPr/>
        </p:nvSpPr>
        <p:spPr bwMode="auto">
          <a:xfrm>
            <a:off x="1752600" y="1846263"/>
            <a:ext cx="7239000" cy="143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To ensure the correct behavior of a “black box”, both valid and invalid cases need to be tested.</a:t>
            </a:r>
          </a:p>
          <a:p>
            <a:pPr eaLnBrk="1" hangingPunct="1">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Example:</a:t>
            </a:r>
          </a:p>
          <a:p>
            <a:pPr lvl="1" eaLnBrk="1" hangingPunct="1">
              <a:spcBef>
                <a:spcPct val="20000"/>
              </a:spcBef>
              <a:buClr>
                <a:schemeClr val="folHlink"/>
              </a:buClr>
              <a:buSzPct val="70000"/>
              <a:buFont typeface="Wingdings" panose="05000000000000000000" pitchFamily="2" charset="2"/>
              <a:buChar char="n"/>
            </a:pPr>
            <a:r>
              <a:rPr lang="en-US" altLang="en-US" sz="2200">
                <a:latin typeface="Helvetica" panose="020B0604020202020204" pitchFamily="34" charset="0"/>
              </a:rPr>
              <a:t>Given the method below:</a:t>
            </a:r>
          </a:p>
        </p:txBody>
      </p:sp>
      <p:sp>
        <p:nvSpPr>
          <p:cNvPr id="119814" name="Text Box 4"/>
          <p:cNvSpPr txBox="1">
            <a:spLocks noChangeArrowheads="1"/>
          </p:cNvSpPr>
          <p:nvPr/>
        </p:nvSpPr>
        <p:spPr bwMode="auto">
          <a:xfrm>
            <a:off x="2590800" y="3886200"/>
            <a:ext cx="4724400" cy="2174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713" tIns="91440" rIns="95713" bIns="91440">
            <a:spAutoFit/>
          </a:bodyP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boolean isValidMonth(int m)</a:t>
            </a:r>
          </a:p>
          <a:p>
            <a:pPr>
              <a:lnSpc>
                <a:spcPct val="120000"/>
              </a:lnSpc>
              <a:spcBef>
                <a:spcPct val="0"/>
              </a:spcBef>
              <a:buFontTx/>
              <a:buNone/>
            </a:pPr>
            <a:endParaRPr lang="en-US" altLang="en-US" sz="1800" b="1">
              <a:latin typeface="Courier New" panose="02070309020205020404" pitchFamily="49" charset="0"/>
              <a:cs typeface="Arial" panose="020B0604020202020204" pitchFamily="34" charset="0"/>
            </a:endParaRP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Functionality: check m is [1..12]</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Output: </a:t>
            </a:r>
            <a:br>
              <a:rPr lang="en-US" altLang="en-US" sz="1800" b="1">
                <a:latin typeface="Courier New" panose="02070309020205020404" pitchFamily="49" charset="0"/>
                <a:cs typeface="Arial" panose="020B0604020202020204" pitchFamily="34" charset="0"/>
              </a:rPr>
            </a:br>
            <a:r>
              <a:rPr lang="en-US" altLang="en-US" sz="1800" b="1">
                <a:latin typeface="Courier New" panose="02070309020205020404" pitchFamily="49" charset="0"/>
                <a:cs typeface="Arial" panose="020B0604020202020204" pitchFamily="34" charset="0"/>
              </a:rPr>
              <a:t>	- true if m is 1 to 12</a:t>
            </a:r>
            <a:br>
              <a:rPr lang="en-US" altLang="en-US" sz="1800" b="1">
                <a:latin typeface="Courier New" panose="02070309020205020404" pitchFamily="49" charset="0"/>
                <a:cs typeface="Arial" panose="020B0604020202020204" pitchFamily="34" charset="0"/>
              </a:rPr>
            </a:br>
            <a:r>
              <a:rPr lang="en-US" altLang="en-US" sz="1800" b="1">
                <a:latin typeface="Courier New" panose="02070309020205020404" pitchFamily="49" charset="0"/>
                <a:cs typeface="Arial" panose="020B0604020202020204" pitchFamily="34" charset="0"/>
              </a:rPr>
              <a:t>       - false otherwise</a:t>
            </a:r>
          </a:p>
        </p:txBody>
      </p:sp>
      <p:sp>
        <p:nvSpPr>
          <p:cNvPr id="119815" name="Rectangle 1"/>
          <p:cNvSpPr>
            <a:spLocks noChangeArrowheads="1"/>
          </p:cNvSpPr>
          <p:nvPr/>
        </p:nvSpPr>
        <p:spPr bwMode="auto">
          <a:xfrm>
            <a:off x="2133600" y="6096000"/>
            <a:ext cx="647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000">
                <a:latin typeface="Arial" panose="020B0604020202020204" pitchFamily="34" charset="0"/>
              </a:rPr>
              <a:t>Is there a better way to test other than testing </a:t>
            </a:r>
            <a:r>
              <a:rPr lang="en-US" altLang="en-US" sz="2000" b="1">
                <a:latin typeface="Arial" panose="020B0604020202020204" pitchFamily="34" charset="0"/>
              </a:rPr>
              <a:t>all </a:t>
            </a:r>
            <a:r>
              <a:rPr lang="en-US" altLang="en-US" sz="2000">
                <a:latin typeface="Arial" panose="020B0604020202020204" pitchFamily="34" charset="0"/>
              </a:rPr>
              <a:t>integer values [-2</a:t>
            </a:r>
            <a:r>
              <a:rPr lang="en-US" altLang="en-US" sz="2000" baseline="30000">
                <a:latin typeface="Arial" panose="020B0604020202020204" pitchFamily="34" charset="0"/>
              </a:rPr>
              <a:t>31</a:t>
            </a:r>
            <a:r>
              <a:rPr lang="en-US" altLang="en-US" sz="2000">
                <a:latin typeface="Arial" panose="020B0604020202020204" pitchFamily="34" charset="0"/>
              </a:rPr>
              <a:t>, …,  2</a:t>
            </a:r>
            <a:r>
              <a:rPr lang="en-US" altLang="en-US" sz="2000" baseline="30000">
                <a:latin typeface="Arial" panose="020B0604020202020204" pitchFamily="34" charset="0"/>
              </a:rPr>
              <a:t>31</a:t>
            </a:r>
            <a:r>
              <a:rPr lang="en-US" altLang="en-US" sz="2000">
                <a:latin typeface="Arial" panose="020B0604020202020204" pitchFamily="34" charset="0"/>
              </a:rPr>
              <a:t>-1] ?</a:t>
            </a:r>
          </a:p>
        </p:txBody>
      </p:sp>
    </p:spTree>
    <p:extLst>
      <p:ext uri="{BB962C8B-B14F-4D97-AF65-F5344CB8AC3E}">
        <p14:creationId xmlns:p14="http://schemas.microsoft.com/office/powerpoint/2010/main" val="355523141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828925" y="1012825"/>
            <a:ext cx="397827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Equivalence Partition</a:t>
            </a:r>
            <a:endParaRPr lang="en-US" altLang="en-US" sz="3200">
              <a:solidFill>
                <a:srgbClr val="00B050"/>
              </a:solidFill>
            </a:endParaRPr>
          </a:p>
        </p:txBody>
      </p:sp>
      <p:pic>
        <p:nvPicPr>
          <p:cNvPr id="12185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Rectangle 25"/>
          <p:cNvSpPr txBox="1">
            <a:spLocks noChangeArrowheads="1"/>
          </p:cNvSpPr>
          <p:nvPr/>
        </p:nvSpPr>
        <p:spPr bwMode="auto">
          <a:xfrm>
            <a:off x="1905000" y="1981200"/>
            <a:ext cx="7239000" cy="143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400">
              <a:latin typeface="Helvetica" panose="020B0604020202020204" pitchFamily="34" charset="0"/>
            </a:endParaRPr>
          </a:p>
        </p:txBody>
      </p:sp>
      <p:sp>
        <p:nvSpPr>
          <p:cNvPr id="121861" name="Rectangle 25"/>
          <p:cNvSpPr txBox="1">
            <a:spLocks noChangeArrowheads="1"/>
          </p:cNvSpPr>
          <p:nvPr/>
        </p:nvSpPr>
        <p:spPr bwMode="auto">
          <a:xfrm>
            <a:off x="1752600" y="1846263"/>
            <a:ext cx="7239000" cy="143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Observations:</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For a method, it is common to have a number of inputs that produce similar outcomes.</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Testing one of the inputs </a:t>
            </a:r>
            <a:r>
              <a:rPr lang="en-US" altLang="en-US" sz="2000" i="1">
                <a:latin typeface="Helvetica" panose="020B0604020202020204" pitchFamily="34" charset="0"/>
              </a:rPr>
              <a:t>should be </a:t>
            </a:r>
            <a:r>
              <a:rPr lang="en-US" altLang="en-US" sz="2000">
                <a:latin typeface="Helvetica" panose="020B0604020202020204" pitchFamily="34" charset="0"/>
              </a:rPr>
              <a:t>as good as exhaustively testing all of them.</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So, pick only a few test cases from each “category” of input that produce the same output.</a:t>
            </a:r>
          </a:p>
        </p:txBody>
      </p:sp>
      <p:sp>
        <p:nvSpPr>
          <p:cNvPr id="121862" name="Text Box 4"/>
          <p:cNvSpPr txBox="1">
            <a:spLocks noChangeArrowheads="1"/>
          </p:cNvSpPr>
          <p:nvPr/>
        </p:nvSpPr>
        <p:spPr bwMode="auto">
          <a:xfrm>
            <a:off x="3657600" y="4533900"/>
            <a:ext cx="3276600" cy="1082675"/>
          </a:xfrm>
          <a:prstGeom prst="rect">
            <a:avLst/>
          </a:prstGeom>
          <a:solidFill>
            <a:schemeClr val="accent2"/>
          </a:solidFill>
          <a:ln w="12700">
            <a:solidFill>
              <a:schemeClr val="tx1"/>
            </a:solidFill>
            <a:miter lim="800000"/>
            <a:headEnd/>
            <a:tailEnd/>
          </a:ln>
        </p:spPr>
        <p:txBody>
          <a:bodyPr>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endParaRPr lang="en-US" altLang="en-US" sz="1600">
              <a:solidFill>
                <a:schemeClr val="accent2"/>
              </a:solidFill>
              <a:latin typeface="Courier New" panose="02070309020205020404" pitchFamily="49" charset="0"/>
            </a:endParaRPr>
          </a:p>
          <a:p>
            <a:pPr algn="ctr" eaLnBrk="1" hangingPunct="1">
              <a:lnSpc>
                <a:spcPct val="100000"/>
              </a:lnSpc>
              <a:spcBef>
                <a:spcPct val="50000"/>
              </a:spcBef>
              <a:buFontTx/>
              <a:buNone/>
            </a:pPr>
            <a:r>
              <a:rPr lang="en-US" altLang="en-US" sz="1600">
                <a:solidFill>
                  <a:schemeClr val="bg1"/>
                </a:solidFill>
                <a:latin typeface="Courier New" panose="02070309020205020404" pitchFamily="49" charset="0"/>
              </a:rPr>
              <a:t>isValidMonth( int m )</a:t>
            </a:r>
          </a:p>
          <a:p>
            <a:pPr algn="ctr" eaLnBrk="1" hangingPunct="1">
              <a:lnSpc>
                <a:spcPct val="100000"/>
              </a:lnSpc>
              <a:spcBef>
                <a:spcPct val="50000"/>
              </a:spcBef>
              <a:buFontTx/>
              <a:buNone/>
            </a:pPr>
            <a:endParaRPr lang="en-US" altLang="en-US" sz="1600">
              <a:solidFill>
                <a:schemeClr val="accent2"/>
              </a:solidFill>
              <a:latin typeface="Courier New" panose="02070309020205020404" pitchFamily="49" charset="0"/>
            </a:endParaRPr>
          </a:p>
        </p:txBody>
      </p:sp>
      <p:sp>
        <p:nvSpPr>
          <p:cNvPr id="121863" name="AutoShape 5"/>
          <p:cNvSpPr>
            <a:spLocks noChangeArrowheads="1"/>
          </p:cNvSpPr>
          <p:nvPr/>
        </p:nvSpPr>
        <p:spPr bwMode="auto">
          <a:xfrm>
            <a:off x="1600200" y="4610100"/>
            <a:ext cx="1066800" cy="914400"/>
          </a:xfrm>
          <a:prstGeom prst="foldedCorner">
            <a:avLst>
              <a:gd name="adj" fmla="val 12500"/>
            </a:avLst>
          </a:prstGeom>
          <a:solidFill>
            <a:schemeClr val="folHlink"/>
          </a:solidFill>
          <a:ln w="12700">
            <a:solidFill>
              <a:schemeClr val="tx1"/>
            </a:solidFill>
            <a:round/>
            <a:headEnd/>
            <a:tailEnd/>
          </a:ln>
        </p:spPr>
        <p:txBody>
          <a:bodyPr wrap="none" tIns="91440"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0"/>
              </a:spcBef>
              <a:buFontTx/>
              <a:buNone/>
            </a:pPr>
            <a:r>
              <a:rPr lang="en-US" altLang="en-US" sz="1600" b="1">
                <a:solidFill>
                  <a:schemeClr val="accent1"/>
                </a:solidFill>
                <a:latin typeface="Courier New" panose="02070309020205020404" pitchFamily="49" charset="0"/>
              </a:rPr>
              <a:t>1, 5, 9,</a:t>
            </a:r>
            <a:br>
              <a:rPr lang="en-US" altLang="en-US" sz="1600" b="1">
                <a:solidFill>
                  <a:schemeClr val="accent1"/>
                </a:solidFill>
                <a:latin typeface="Courier New" panose="02070309020205020404" pitchFamily="49" charset="0"/>
              </a:rPr>
            </a:br>
            <a:r>
              <a:rPr lang="en-US" altLang="en-US" sz="1600" b="1">
                <a:solidFill>
                  <a:schemeClr val="accent1"/>
                </a:solidFill>
                <a:latin typeface="Courier New" panose="02070309020205020404" pitchFamily="49" charset="0"/>
              </a:rPr>
              <a:t>11, 12</a:t>
            </a:r>
          </a:p>
        </p:txBody>
      </p:sp>
      <p:sp>
        <p:nvSpPr>
          <p:cNvPr id="121864" name="AutoShape 6"/>
          <p:cNvSpPr>
            <a:spLocks noChangeArrowheads="1"/>
          </p:cNvSpPr>
          <p:nvPr/>
        </p:nvSpPr>
        <p:spPr bwMode="auto">
          <a:xfrm>
            <a:off x="2819400" y="4762500"/>
            <a:ext cx="609600" cy="457200"/>
          </a:xfrm>
          <a:prstGeom prst="rightArrow">
            <a:avLst>
              <a:gd name="adj1" fmla="val 50000"/>
              <a:gd name="adj2" fmla="val 3333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1865" name="AutoShape 7"/>
          <p:cNvSpPr>
            <a:spLocks noChangeArrowheads="1"/>
          </p:cNvSpPr>
          <p:nvPr/>
        </p:nvSpPr>
        <p:spPr bwMode="auto">
          <a:xfrm>
            <a:off x="7239000" y="4762500"/>
            <a:ext cx="609600" cy="457200"/>
          </a:xfrm>
          <a:prstGeom prst="rightArrow">
            <a:avLst>
              <a:gd name="adj1" fmla="val 50000"/>
              <a:gd name="adj2" fmla="val 33333"/>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1866" name="AutoShape 8"/>
          <p:cNvSpPr>
            <a:spLocks noChangeArrowheads="1"/>
          </p:cNvSpPr>
          <p:nvPr/>
        </p:nvSpPr>
        <p:spPr bwMode="auto">
          <a:xfrm>
            <a:off x="8077200" y="4610100"/>
            <a:ext cx="914400" cy="685800"/>
          </a:xfrm>
          <a:prstGeom prst="foldedCorner">
            <a:avLst>
              <a:gd name="adj" fmla="val 12500"/>
            </a:avLst>
          </a:prstGeom>
          <a:solidFill>
            <a:schemeClr val="folHlink"/>
          </a:solidFill>
          <a:ln w="12700">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0"/>
              </a:spcBef>
              <a:buFontTx/>
              <a:buNone/>
            </a:pPr>
            <a:r>
              <a:rPr lang="en-US" altLang="en-US" sz="1800">
                <a:solidFill>
                  <a:schemeClr val="accent1"/>
                </a:solidFill>
                <a:latin typeface="Courier New" panose="02070309020205020404" pitchFamily="49" charset="0"/>
              </a:rPr>
              <a:t>TRUE</a:t>
            </a:r>
          </a:p>
        </p:txBody>
      </p:sp>
      <p:sp>
        <p:nvSpPr>
          <p:cNvPr id="121867" name="AutoShape 9"/>
          <p:cNvSpPr>
            <a:spLocks/>
          </p:cNvSpPr>
          <p:nvPr/>
        </p:nvSpPr>
        <p:spPr bwMode="auto">
          <a:xfrm>
            <a:off x="2819400" y="5676900"/>
            <a:ext cx="1676400" cy="647700"/>
          </a:xfrm>
          <a:prstGeom prst="borderCallout2">
            <a:avLst>
              <a:gd name="adj1" fmla="val 17648"/>
              <a:gd name="adj2" fmla="val -4546"/>
              <a:gd name="adj3" fmla="val 17648"/>
              <a:gd name="adj4" fmla="val -8903"/>
              <a:gd name="adj5" fmla="val -63236"/>
              <a:gd name="adj6" fmla="val -13352"/>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0"/>
              </a:spcBef>
              <a:buFontTx/>
              <a:buNone/>
            </a:pPr>
            <a:r>
              <a:rPr lang="en-US" altLang="en-US" sz="1600">
                <a:latin typeface="Arial" panose="020B0604020202020204" pitchFamily="34" charset="0"/>
              </a:rPr>
              <a:t>All inputs here produce </a:t>
            </a:r>
            <a:r>
              <a:rPr lang="en-US" altLang="en-US" sz="1600">
                <a:latin typeface="Courier New" panose="02070309020205020404" pitchFamily="49" charset="0"/>
              </a:rPr>
              <a:t>TRUE</a:t>
            </a:r>
            <a:r>
              <a:rPr lang="en-US" altLang="en-US" sz="1600" b="1">
                <a:latin typeface="Arial" panose="020B0604020202020204" pitchFamily="34" charset="0"/>
              </a:rPr>
              <a:t>.</a:t>
            </a:r>
            <a:endParaRPr lang="en-US" altLang="en-US" sz="1600">
              <a:latin typeface="Arial" panose="020B0604020202020204" pitchFamily="34" charset="0"/>
            </a:endParaRPr>
          </a:p>
        </p:txBody>
      </p:sp>
    </p:spTree>
    <p:extLst>
      <p:ext uri="{BB962C8B-B14F-4D97-AF65-F5344CB8AC3E}">
        <p14:creationId xmlns:p14="http://schemas.microsoft.com/office/powerpoint/2010/main" val="879727389"/>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2828925" y="1012825"/>
            <a:ext cx="397827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Equivalence Partition</a:t>
            </a:r>
            <a:endParaRPr lang="en-US" altLang="en-US" sz="3200">
              <a:solidFill>
                <a:srgbClr val="00B050"/>
              </a:solidFill>
            </a:endParaRPr>
          </a:p>
        </p:txBody>
      </p:sp>
      <p:pic>
        <p:nvPicPr>
          <p:cNvPr id="12390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8" name="Rectangle 25"/>
          <p:cNvSpPr txBox="1">
            <a:spLocks noChangeArrowheads="1"/>
          </p:cNvSpPr>
          <p:nvPr/>
        </p:nvSpPr>
        <p:spPr bwMode="auto">
          <a:xfrm>
            <a:off x="1752600" y="2074863"/>
            <a:ext cx="3886200"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Partition input data into </a:t>
            </a:r>
            <a:r>
              <a:rPr lang="en-US" altLang="en-US" sz="2400" i="1">
                <a:latin typeface="Helvetica" panose="020B0604020202020204" pitchFamily="34" charset="0"/>
              </a:rPr>
              <a:t>equivalence classes.</a:t>
            </a:r>
          </a:p>
          <a:p>
            <a:pPr eaLnBrk="1" hangingPunct="1">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Data in each equivalence class:</a:t>
            </a:r>
          </a:p>
          <a:p>
            <a:pPr lvl="1" eaLnBrk="1" hangingPunct="1">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Likely to be treated equally by a reasonable algorithm.</a:t>
            </a:r>
          </a:p>
          <a:p>
            <a:pPr lvl="1" eaLnBrk="1" hangingPunct="1">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Produce same output state, i.e., valid/invalid.</a:t>
            </a:r>
          </a:p>
          <a:p>
            <a:pPr eaLnBrk="1" hangingPunct="1">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Derive test data for each class.</a:t>
            </a:r>
          </a:p>
        </p:txBody>
      </p:sp>
      <p:sp>
        <p:nvSpPr>
          <p:cNvPr id="123909" name="Text Box 4"/>
          <p:cNvSpPr txBox="1">
            <a:spLocks noChangeArrowheads="1"/>
          </p:cNvSpPr>
          <p:nvPr/>
        </p:nvSpPr>
        <p:spPr bwMode="auto">
          <a:xfrm>
            <a:off x="6096000" y="3657600"/>
            <a:ext cx="1981200" cy="466725"/>
          </a:xfrm>
          <a:prstGeom prst="rect">
            <a:avLst/>
          </a:prstGeom>
          <a:solidFill>
            <a:schemeClr val="folHlink"/>
          </a:solidFill>
          <a:ln w="9525">
            <a:solidFill>
              <a:schemeClr val="tx1"/>
            </a:solidFill>
            <a:miter lim="800000"/>
            <a:headEnd/>
            <a:tailEnd/>
          </a:ln>
        </p:spPr>
        <p:txBody>
          <a:bodyPr lIns="91436" tIns="45718" rIns="91436" bIns="45718">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50000"/>
              </a:spcBef>
              <a:buFontTx/>
              <a:buNone/>
            </a:pPr>
            <a:r>
              <a:rPr lang="en-US" altLang="en-US" sz="2400" b="1">
                <a:solidFill>
                  <a:schemeClr val="accent1"/>
                </a:solidFill>
                <a:latin typeface="Courier New" panose="02070309020205020404" pitchFamily="49" charset="0"/>
              </a:rPr>
              <a:t>Component</a:t>
            </a:r>
          </a:p>
        </p:txBody>
      </p:sp>
      <p:sp>
        <p:nvSpPr>
          <p:cNvPr id="123910" name="AutoShape 33"/>
          <p:cNvSpPr>
            <a:spLocks noChangeArrowheads="1"/>
          </p:cNvSpPr>
          <p:nvPr/>
        </p:nvSpPr>
        <p:spPr bwMode="auto">
          <a:xfrm>
            <a:off x="6934200" y="3276600"/>
            <a:ext cx="228600" cy="304800"/>
          </a:xfrm>
          <a:prstGeom prst="downArrow">
            <a:avLst>
              <a:gd name="adj1" fmla="val 50000"/>
              <a:gd name="adj2" fmla="val 33333"/>
            </a:avLst>
          </a:prstGeom>
          <a:solidFill>
            <a:srgbClr val="009900"/>
          </a:solidFill>
          <a:ln w="12700">
            <a:solidFill>
              <a:schemeClr val="tx1"/>
            </a:solidFill>
            <a:miter lim="800000"/>
            <a:headEnd/>
            <a:tailEnd/>
          </a:ln>
        </p:spPr>
        <p:txBody>
          <a:bodyPr vert="eaVert"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11" name="AutoShape 34"/>
          <p:cNvSpPr>
            <a:spLocks noChangeArrowheads="1"/>
          </p:cNvSpPr>
          <p:nvPr/>
        </p:nvSpPr>
        <p:spPr bwMode="auto">
          <a:xfrm>
            <a:off x="6934200" y="4191000"/>
            <a:ext cx="228600" cy="304800"/>
          </a:xfrm>
          <a:prstGeom prst="downArrow">
            <a:avLst>
              <a:gd name="adj1" fmla="val 50000"/>
              <a:gd name="adj2" fmla="val 33333"/>
            </a:avLst>
          </a:prstGeom>
          <a:solidFill>
            <a:srgbClr val="FF3300"/>
          </a:solidFill>
          <a:ln w="12700">
            <a:solidFill>
              <a:schemeClr val="tx1"/>
            </a:solidFill>
            <a:miter lim="800000"/>
            <a:headEnd/>
            <a:tailEnd/>
          </a:ln>
        </p:spPr>
        <p:txBody>
          <a:bodyPr vert="eaVert"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12" name="Oval 6"/>
          <p:cNvSpPr>
            <a:spLocks noChangeArrowheads="1"/>
          </p:cNvSpPr>
          <p:nvPr/>
        </p:nvSpPr>
        <p:spPr bwMode="auto">
          <a:xfrm>
            <a:off x="5410200" y="2133600"/>
            <a:ext cx="3276600" cy="1066800"/>
          </a:xfrm>
          <a:prstGeom prst="ellipse">
            <a:avLst/>
          </a:prstGeom>
          <a:solidFill>
            <a:schemeClr val="accent1"/>
          </a:solidFill>
          <a:ln w="9525">
            <a:solidFill>
              <a:schemeClr val="tx1"/>
            </a:solidFill>
            <a:round/>
            <a:headEnd/>
            <a:tailEnd/>
          </a:ln>
        </p:spPr>
        <p:txBody>
          <a:bodyPr wrap="none" lIns="91436" tIns="45718" rIns="91436" bIns="45718"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0"/>
              </a:spcBef>
              <a:buFontTx/>
              <a:buNone/>
            </a:pPr>
            <a:endParaRPr lang="en-US" altLang="en-US" b="1">
              <a:latin typeface="Arial" panose="020B0604020202020204" pitchFamily="34" charset="0"/>
            </a:endParaRPr>
          </a:p>
        </p:txBody>
      </p:sp>
      <p:sp>
        <p:nvSpPr>
          <p:cNvPr id="123913" name="Text Box 7"/>
          <p:cNvSpPr txBox="1">
            <a:spLocks noChangeArrowheads="1"/>
          </p:cNvSpPr>
          <p:nvPr/>
        </p:nvSpPr>
        <p:spPr bwMode="auto">
          <a:xfrm>
            <a:off x="6172200" y="2743200"/>
            <a:ext cx="183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r>
              <a:rPr lang="en-US" altLang="en-US" sz="1800" b="1">
                <a:latin typeface="Arial" panose="020B0604020202020204" pitchFamily="34" charset="0"/>
              </a:rPr>
              <a:t>Input Test Data</a:t>
            </a:r>
          </a:p>
        </p:txBody>
      </p:sp>
      <p:grpSp>
        <p:nvGrpSpPr>
          <p:cNvPr id="123914" name="Group 8"/>
          <p:cNvGrpSpPr>
            <a:grpSpLocks/>
          </p:cNvGrpSpPr>
          <p:nvPr/>
        </p:nvGrpSpPr>
        <p:grpSpPr bwMode="auto">
          <a:xfrm>
            <a:off x="5791200" y="2362200"/>
            <a:ext cx="685800" cy="381000"/>
            <a:chOff x="4080" y="720"/>
            <a:chExt cx="432" cy="240"/>
          </a:xfrm>
        </p:grpSpPr>
        <p:sp>
          <p:nvSpPr>
            <p:cNvPr id="123937" name="Oval 9"/>
            <p:cNvSpPr>
              <a:spLocks noChangeArrowheads="1"/>
            </p:cNvSpPr>
            <p:nvPr/>
          </p:nvSpPr>
          <p:spPr bwMode="auto">
            <a:xfrm>
              <a:off x="4080" y="720"/>
              <a:ext cx="288" cy="96"/>
            </a:xfrm>
            <a:prstGeom prst="ellipse">
              <a:avLst/>
            </a:prstGeom>
            <a:solidFill>
              <a:srgbClr val="FFFF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38" name="Oval 10"/>
            <p:cNvSpPr>
              <a:spLocks noChangeArrowheads="1"/>
            </p:cNvSpPr>
            <p:nvPr/>
          </p:nvSpPr>
          <p:spPr bwMode="auto">
            <a:xfrm>
              <a:off x="4128" y="768"/>
              <a:ext cx="288" cy="96"/>
            </a:xfrm>
            <a:prstGeom prst="ellipse">
              <a:avLst/>
            </a:prstGeom>
            <a:solidFill>
              <a:srgbClr val="FFFF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39" name="Oval 11"/>
            <p:cNvSpPr>
              <a:spLocks noChangeArrowheads="1"/>
            </p:cNvSpPr>
            <p:nvPr/>
          </p:nvSpPr>
          <p:spPr bwMode="auto">
            <a:xfrm>
              <a:off x="4176" y="816"/>
              <a:ext cx="288" cy="96"/>
            </a:xfrm>
            <a:prstGeom prst="ellipse">
              <a:avLst/>
            </a:prstGeom>
            <a:solidFill>
              <a:srgbClr val="FFFF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40" name="Oval 12"/>
            <p:cNvSpPr>
              <a:spLocks noChangeArrowheads="1"/>
            </p:cNvSpPr>
            <p:nvPr/>
          </p:nvSpPr>
          <p:spPr bwMode="auto">
            <a:xfrm>
              <a:off x="4224" y="864"/>
              <a:ext cx="288" cy="96"/>
            </a:xfrm>
            <a:prstGeom prst="ellipse">
              <a:avLst/>
            </a:prstGeom>
            <a:solidFill>
              <a:srgbClr val="FFFF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grpSp>
      <p:grpSp>
        <p:nvGrpSpPr>
          <p:cNvPr id="123915" name="Group 13"/>
          <p:cNvGrpSpPr>
            <a:grpSpLocks/>
          </p:cNvGrpSpPr>
          <p:nvPr/>
        </p:nvGrpSpPr>
        <p:grpSpPr bwMode="auto">
          <a:xfrm>
            <a:off x="6553200" y="2286000"/>
            <a:ext cx="685800" cy="381000"/>
            <a:chOff x="4080" y="720"/>
            <a:chExt cx="432" cy="240"/>
          </a:xfrm>
        </p:grpSpPr>
        <p:sp>
          <p:nvSpPr>
            <p:cNvPr id="123933" name="Oval 14"/>
            <p:cNvSpPr>
              <a:spLocks noChangeArrowheads="1"/>
            </p:cNvSpPr>
            <p:nvPr/>
          </p:nvSpPr>
          <p:spPr bwMode="auto">
            <a:xfrm>
              <a:off x="4080" y="720"/>
              <a:ext cx="288" cy="96"/>
            </a:xfrm>
            <a:prstGeom prst="ellipse">
              <a:avLst/>
            </a:prstGeom>
            <a:solidFill>
              <a:srgbClr val="0000FF"/>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34" name="Oval 15"/>
            <p:cNvSpPr>
              <a:spLocks noChangeArrowheads="1"/>
            </p:cNvSpPr>
            <p:nvPr/>
          </p:nvSpPr>
          <p:spPr bwMode="auto">
            <a:xfrm>
              <a:off x="4128" y="768"/>
              <a:ext cx="288" cy="96"/>
            </a:xfrm>
            <a:prstGeom prst="ellipse">
              <a:avLst/>
            </a:prstGeom>
            <a:solidFill>
              <a:srgbClr val="0000FF"/>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35" name="Oval 16"/>
            <p:cNvSpPr>
              <a:spLocks noChangeArrowheads="1"/>
            </p:cNvSpPr>
            <p:nvPr/>
          </p:nvSpPr>
          <p:spPr bwMode="auto">
            <a:xfrm>
              <a:off x="4176" y="816"/>
              <a:ext cx="288" cy="96"/>
            </a:xfrm>
            <a:prstGeom prst="ellipse">
              <a:avLst/>
            </a:prstGeom>
            <a:solidFill>
              <a:srgbClr val="0000FF"/>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36" name="Oval 17"/>
            <p:cNvSpPr>
              <a:spLocks noChangeArrowheads="1"/>
            </p:cNvSpPr>
            <p:nvPr/>
          </p:nvSpPr>
          <p:spPr bwMode="auto">
            <a:xfrm>
              <a:off x="4224" y="864"/>
              <a:ext cx="288" cy="96"/>
            </a:xfrm>
            <a:prstGeom prst="ellipse">
              <a:avLst/>
            </a:prstGeom>
            <a:solidFill>
              <a:srgbClr val="0000FF"/>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grpSp>
      <p:grpSp>
        <p:nvGrpSpPr>
          <p:cNvPr id="123916" name="Group 18"/>
          <p:cNvGrpSpPr>
            <a:grpSpLocks/>
          </p:cNvGrpSpPr>
          <p:nvPr/>
        </p:nvGrpSpPr>
        <p:grpSpPr bwMode="auto">
          <a:xfrm>
            <a:off x="7391400" y="2286000"/>
            <a:ext cx="685800" cy="381000"/>
            <a:chOff x="4080" y="720"/>
            <a:chExt cx="432" cy="240"/>
          </a:xfrm>
        </p:grpSpPr>
        <p:sp>
          <p:nvSpPr>
            <p:cNvPr id="123929" name="Oval 19"/>
            <p:cNvSpPr>
              <a:spLocks noChangeArrowheads="1"/>
            </p:cNvSpPr>
            <p:nvPr/>
          </p:nvSpPr>
          <p:spPr bwMode="auto">
            <a:xfrm>
              <a:off x="4080" y="720"/>
              <a:ext cx="288" cy="96"/>
            </a:xfrm>
            <a:prstGeom prst="ellipse">
              <a:avLst/>
            </a:prstGeom>
            <a:solidFill>
              <a:srgbClr val="FF00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30" name="Oval 20"/>
            <p:cNvSpPr>
              <a:spLocks noChangeArrowheads="1"/>
            </p:cNvSpPr>
            <p:nvPr/>
          </p:nvSpPr>
          <p:spPr bwMode="auto">
            <a:xfrm>
              <a:off x="4128" y="768"/>
              <a:ext cx="288" cy="96"/>
            </a:xfrm>
            <a:prstGeom prst="ellipse">
              <a:avLst/>
            </a:prstGeom>
            <a:solidFill>
              <a:srgbClr val="FF00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31" name="Oval 21"/>
            <p:cNvSpPr>
              <a:spLocks noChangeArrowheads="1"/>
            </p:cNvSpPr>
            <p:nvPr/>
          </p:nvSpPr>
          <p:spPr bwMode="auto">
            <a:xfrm>
              <a:off x="4176" y="816"/>
              <a:ext cx="288" cy="96"/>
            </a:xfrm>
            <a:prstGeom prst="ellipse">
              <a:avLst/>
            </a:prstGeom>
            <a:solidFill>
              <a:srgbClr val="FF00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32" name="Oval 22"/>
            <p:cNvSpPr>
              <a:spLocks noChangeArrowheads="1"/>
            </p:cNvSpPr>
            <p:nvPr/>
          </p:nvSpPr>
          <p:spPr bwMode="auto">
            <a:xfrm>
              <a:off x="4224" y="864"/>
              <a:ext cx="288" cy="96"/>
            </a:xfrm>
            <a:prstGeom prst="ellipse">
              <a:avLst/>
            </a:prstGeom>
            <a:solidFill>
              <a:srgbClr val="FF00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grpSp>
      <p:sp>
        <p:nvSpPr>
          <p:cNvPr id="123917" name="Oval 5"/>
          <p:cNvSpPr>
            <a:spLocks noChangeArrowheads="1"/>
          </p:cNvSpPr>
          <p:nvPr/>
        </p:nvSpPr>
        <p:spPr bwMode="auto">
          <a:xfrm>
            <a:off x="5715000" y="4572000"/>
            <a:ext cx="2667000" cy="1066800"/>
          </a:xfrm>
          <a:prstGeom prst="ellipse">
            <a:avLst/>
          </a:prstGeom>
          <a:solidFill>
            <a:schemeClr val="accent1"/>
          </a:solidFill>
          <a:ln w="9525">
            <a:solidFill>
              <a:schemeClr val="tx1"/>
            </a:solidFill>
            <a:round/>
            <a:headEnd/>
            <a:tailEnd/>
          </a:ln>
        </p:spPr>
        <p:txBody>
          <a:bodyPr wrap="none" lIns="91436" tIns="45718" rIns="91436" bIns="45718"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0"/>
              </a:spcBef>
              <a:buFontTx/>
              <a:buNone/>
            </a:pPr>
            <a:endParaRPr lang="en-US" altLang="en-US" b="1">
              <a:latin typeface="Arial" panose="020B0604020202020204" pitchFamily="34" charset="0"/>
            </a:endParaRPr>
          </a:p>
        </p:txBody>
      </p:sp>
      <p:grpSp>
        <p:nvGrpSpPr>
          <p:cNvPr id="123918" name="Group 23"/>
          <p:cNvGrpSpPr>
            <a:grpSpLocks/>
          </p:cNvGrpSpPr>
          <p:nvPr/>
        </p:nvGrpSpPr>
        <p:grpSpPr bwMode="auto">
          <a:xfrm>
            <a:off x="6096000" y="4876800"/>
            <a:ext cx="685800" cy="381000"/>
            <a:chOff x="4080" y="720"/>
            <a:chExt cx="432" cy="240"/>
          </a:xfrm>
        </p:grpSpPr>
        <p:sp>
          <p:nvSpPr>
            <p:cNvPr id="123925" name="Oval 24"/>
            <p:cNvSpPr>
              <a:spLocks noChangeArrowheads="1"/>
            </p:cNvSpPr>
            <p:nvPr/>
          </p:nvSpPr>
          <p:spPr bwMode="auto">
            <a:xfrm>
              <a:off x="4080" y="720"/>
              <a:ext cx="288" cy="96"/>
            </a:xfrm>
            <a:prstGeom prst="ellipse">
              <a:avLst/>
            </a:prstGeom>
            <a:solidFill>
              <a:srgbClr val="0080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26" name="Oval 25"/>
            <p:cNvSpPr>
              <a:spLocks noChangeArrowheads="1"/>
            </p:cNvSpPr>
            <p:nvPr/>
          </p:nvSpPr>
          <p:spPr bwMode="auto">
            <a:xfrm>
              <a:off x="4128" y="768"/>
              <a:ext cx="288" cy="96"/>
            </a:xfrm>
            <a:prstGeom prst="ellipse">
              <a:avLst/>
            </a:prstGeom>
            <a:solidFill>
              <a:srgbClr val="0080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27" name="Oval 26"/>
            <p:cNvSpPr>
              <a:spLocks noChangeArrowheads="1"/>
            </p:cNvSpPr>
            <p:nvPr/>
          </p:nvSpPr>
          <p:spPr bwMode="auto">
            <a:xfrm>
              <a:off x="4176" y="816"/>
              <a:ext cx="288" cy="96"/>
            </a:xfrm>
            <a:prstGeom prst="ellipse">
              <a:avLst/>
            </a:prstGeom>
            <a:solidFill>
              <a:srgbClr val="0080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28" name="Oval 27"/>
            <p:cNvSpPr>
              <a:spLocks noChangeArrowheads="1"/>
            </p:cNvSpPr>
            <p:nvPr/>
          </p:nvSpPr>
          <p:spPr bwMode="auto">
            <a:xfrm>
              <a:off x="4224" y="864"/>
              <a:ext cx="288" cy="96"/>
            </a:xfrm>
            <a:prstGeom prst="ellipse">
              <a:avLst/>
            </a:prstGeom>
            <a:solidFill>
              <a:srgbClr val="0080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grpSp>
      <p:grpSp>
        <p:nvGrpSpPr>
          <p:cNvPr id="123919" name="Group 28"/>
          <p:cNvGrpSpPr>
            <a:grpSpLocks/>
          </p:cNvGrpSpPr>
          <p:nvPr/>
        </p:nvGrpSpPr>
        <p:grpSpPr bwMode="auto">
          <a:xfrm>
            <a:off x="7239000" y="4876800"/>
            <a:ext cx="685800" cy="381000"/>
            <a:chOff x="4080" y="720"/>
            <a:chExt cx="432" cy="240"/>
          </a:xfrm>
        </p:grpSpPr>
        <p:sp>
          <p:nvSpPr>
            <p:cNvPr id="123921" name="Oval 29"/>
            <p:cNvSpPr>
              <a:spLocks noChangeArrowheads="1"/>
            </p:cNvSpPr>
            <p:nvPr/>
          </p:nvSpPr>
          <p:spPr bwMode="auto">
            <a:xfrm>
              <a:off x="4080" y="720"/>
              <a:ext cx="288" cy="96"/>
            </a:xfrm>
            <a:prstGeom prst="ellipse">
              <a:avLst/>
            </a:prstGeom>
            <a:solidFill>
              <a:srgbClr val="FF66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22" name="Oval 30"/>
            <p:cNvSpPr>
              <a:spLocks noChangeArrowheads="1"/>
            </p:cNvSpPr>
            <p:nvPr/>
          </p:nvSpPr>
          <p:spPr bwMode="auto">
            <a:xfrm>
              <a:off x="4128" y="768"/>
              <a:ext cx="288" cy="96"/>
            </a:xfrm>
            <a:prstGeom prst="ellipse">
              <a:avLst/>
            </a:prstGeom>
            <a:solidFill>
              <a:srgbClr val="FF66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23" name="Oval 31"/>
            <p:cNvSpPr>
              <a:spLocks noChangeArrowheads="1"/>
            </p:cNvSpPr>
            <p:nvPr/>
          </p:nvSpPr>
          <p:spPr bwMode="auto">
            <a:xfrm>
              <a:off x="4176" y="816"/>
              <a:ext cx="288" cy="96"/>
            </a:xfrm>
            <a:prstGeom prst="ellipse">
              <a:avLst/>
            </a:prstGeom>
            <a:solidFill>
              <a:srgbClr val="FF66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sp>
          <p:nvSpPr>
            <p:cNvPr id="123924" name="Oval 32"/>
            <p:cNvSpPr>
              <a:spLocks noChangeArrowheads="1"/>
            </p:cNvSpPr>
            <p:nvPr/>
          </p:nvSpPr>
          <p:spPr bwMode="auto">
            <a:xfrm>
              <a:off x="4224" y="864"/>
              <a:ext cx="288" cy="96"/>
            </a:xfrm>
            <a:prstGeom prst="ellipse">
              <a:avLst/>
            </a:prstGeom>
            <a:solidFill>
              <a:srgbClr val="FF6600"/>
            </a:solidFill>
            <a:ln w="9525">
              <a:solidFill>
                <a:schemeClr val="tx1"/>
              </a:solidFill>
              <a:round/>
              <a:headEnd/>
              <a:tailEnd/>
            </a:ln>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a:latin typeface="Arial" panose="020B0604020202020204" pitchFamily="34" charset="0"/>
              </a:endParaRPr>
            </a:p>
          </p:txBody>
        </p:sp>
      </p:grpSp>
      <p:sp>
        <p:nvSpPr>
          <p:cNvPr id="123920" name="Text Box 35"/>
          <p:cNvSpPr txBox="1">
            <a:spLocks noChangeArrowheads="1"/>
          </p:cNvSpPr>
          <p:nvPr/>
        </p:nvSpPr>
        <p:spPr bwMode="auto">
          <a:xfrm>
            <a:off x="6629400" y="52578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6" tIns="45718" rIns="91436" bIns="45718">
            <a:spAutoFit/>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r>
              <a:rPr lang="en-US" altLang="en-US" sz="1800" b="1">
                <a:latin typeface="Arial" panose="020B0604020202020204" pitchFamily="34" charset="0"/>
              </a:rPr>
              <a:t>Result</a:t>
            </a:r>
          </a:p>
        </p:txBody>
      </p:sp>
    </p:spTree>
    <p:extLst>
      <p:ext uri="{BB962C8B-B14F-4D97-AF65-F5344CB8AC3E}">
        <p14:creationId xmlns:p14="http://schemas.microsoft.com/office/powerpoint/2010/main" val="271471894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605088" y="1012825"/>
            <a:ext cx="442595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Example isValid(Month)</a:t>
            </a:r>
            <a:endParaRPr lang="en-US" altLang="en-US" sz="3200">
              <a:solidFill>
                <a:srgbClr val="00B050"/>
              </a:solidFill>
            </a:endParaRPr>
          </a:p>
        </p:txBody>
      </p:sp>
      <p:pic>
        <p:nvPicPr>
          <p:cNvPr id="12595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56" name="Rectangle 25"/>
          <p:cNvSpPr txBox="1">
            <a:spLocks noChangeArrowheads="1"/>
          </p:cNvSpPr>
          <p:nvPr/>
        </p:nvSpPr>
        <p:spPr bwMode="auto">
          <a:xfrm>
            <a:off x="1371600" y="1590675"/>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For the </a:t>
            </a:r>
            <a:r>
              <a:rPr lang="en-US" altLang="en-US" sz="2600" i="1">
                <a:latin typeface="Helvetica" panose="020B0604020202020204" pitchFamily="34" charset="0"/>
              </a:rPr>
              <a:t>is ValidMonth </a:t>
            </a:r>
            <a:r>
              <a:rPr lang="en-US" altLang="en-US" sz="2600">
                <a:latin typeface="Helvetica" panose="020B0604020202020204" pitchFamily="34" charset="0"/>
              </a:rPr>
              <a:t>example: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200">
                <a:latin typeface="Helvetica" panose="020B0604020202020204" pitchFamily="34" charset="0"/>
              </a:rPr>
              <a:t>Input value </a:t>
            </a:r>
            <a:r>
              <a:rPr lang="en-US" altLang="en-US" sz="2000">
                <a:latin typeface="Courier New" panose="02070309020205020404" pitchFamily="49" charset="0"/>
              </a:rPr>
              <a:t>[1 … 12]</a:t>
            </a:r>
            <a:r>
              <a:rPr lang="en-US" altLang="en-US" sz="2200">
                <a:latin typeface="Helvetica" panose="020B0604020202020204" pitchFamily="34" charset="0"/>
              </a:rPr>
              <a:t> should get a similar treatment.</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200">
                <a:latin typeface="Helvetica" panose="020B0604020202020204" pitchFamily="34" charset="0"/>
              </a:rPr>
              <a:t>Input values lesser than </a:t>
            </a:r>
            <a:r>
              <a:rPr lang="en-US" altLang="en-US" sz="2000">
                <a:latin typeface="Courier New" panose="02070309020205020404" pitchFamily="49" charset="0"/>
              </a:rPr>
              <a:t>1</a:t>
            </a:r>
            <a:r>
              <a:rPr lang="en-US" altLang="en-US" sz="2200">
                <a:latin typeface="Helvetica" panose="020B0604020202020204" pitchFamily="34" charset="0"/>
              </a:rPr>
              <a:t>, larger than </a:t>
            </a:r>
            <a:r>
              <a:rPr lang="en-US" altLang="en-US" sz="2000">
                <a:latin typeface="Courier New" panose="02070309020205020404" pitchFamily="49" charset="0"/>
              </a:rPr>
              <a:t>12</a:t>
            </a:r>
            <a:r>
              <a:rPr lang="en-US" altLang="en-US" sz="2200">
                <a:latin typeface="Helvetica" panose="020B0604020202020204" pitchFamily="34" charset="0"/>
              </a:rPr>
              <a:t> are two other groups.</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Three partitions:</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Courier New" panose="02070309020205020404" pitchFamily="49" charset="0"/>
              </a:rPr>
              <a:t>[ -∞ ... 0 ]</a:t>
            </a:r>
            <a:r>
              <a:rPr lang="en-US" altLang="en-US" sz="2200"/>
              <a:t>	should produce an </a:t>
            </a:r>
            <a:r>
              <a:rPr lang="en-US" altLang="en-US" sz="2200" b="1"/>
              <a:t>invalid</a:t>
            </a:r>
            <a:r>
              <a:rPr lang="en-US" altLang="en-US" sz="2200"/>
              <a:t> result</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Courier New" panose="02070309020205020404" pitchFamily="49" charset="0"/>
              </a:rPr>
              <a:t>[ 1 … 12 ]</a:t>
            </a:r>
            <a:r>
              <a:rPr lang="en-US" altLang="en-US" sz="2200"/>
              <a:t>	should produce a </a:t>
            </a:r>
            <a:r>
              <a:rPr lang="en-US" altLang="en-US" sz="2200" b="1"/>
              <a:t>valid </a:t>
            </a:r>
            <a:r>
              <a:rPr lang="en-US" altLang="en-US" sz="2200"/>
              <a:t>result</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Courier New" panose="02070309020205020404" pitchFamily="49" charset="0"/>
              </a:rPr>
              <a:t>[ 13 … ∞ ]</a:t>
            </a:r>
            <a:r>
              <a:rPr lang="en-US" altLang="en-US" sz="2200"/>
              <a:t>	should produce an </a:t>
            </a:r>
            <a:r>
              <a:rPr lang="en-US" altLang="en-US" sz="2200" b="1"/>
              <a:t>invalid </a:t>
            </a:r>
            <a:r>
              <a:rPr lang="en-US" altLang="en-US" sz="2200"/>
              <a:t>result</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600"/>
              <a:t>Pick one value from each partition as test case: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200"/>
              <a:t>E.g., </a:t>
            </a:r>
            <a:r>
              <a:rPr lang="en-US" altLang="en-US" sz="2000">
                <a:latin typeface="Courier New" panose="02070309020205020404" pitchFamily="49" charset="0"/>
              </a:rPr>
              <a:t>{-12, 5, 15}</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200"/>
              <a:t>Reduce the number of test cases significantly.</a:t>
            </a:r>
          </a:p>
        </p:txBody>
      </p:sp>
    </p:spTree>
    <p:extLst>
      <p:ext uri="{BB962C8B-B14F-4D97-AF65-F5344CB8AC3E}">
        <p14:creationId xmlns:p14="http://schemas.microsoft.com/office/powerpoint/2010/main" val="310105932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3660775" y="1012825"/>
            <a:ext cx="231457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Example - 2</a:t>
            </a:r>
            <a:endParaRPr lang="en-US" altLang="en-US" sz="3200">
              <a:solidFill>
                <a:srgbClr val="00B050"/>
              </a:solidFill>
            </a:endParaRPr>
          </a:p>
        </p:txBody>
      </p:sp>
      <p:pic>
        <p:nvPicPr>
          <p:cNvPr id="12800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04"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50000"/>
              </a:lnSpc>
              <a:spcBef>
                <a:spcPct val="0"/>
              </a:spcBef>
              <a:buClr>
                <a:schemeClr val="folHlink"/>
              </a:buClr>
              <a:buSzPct val="75000"/>
              <a:buFont typeface="Wingdings" panose="05000000000000000000" pitchFamily="2" charset="2"/>
              <a:buNone/>
            </a:pPr>
            <a:r>
              <a:rPr lang="en-IN" altLang="en-US" sz="2400" b="1">
                <a:latin typeface="Helvetica" panose="020B0604020202020204" pitchFamily="34" charset="0"/>
              </a:rPr>
              <a:t>Problem statement for Triangle Problem </a:t>
            </a:r>
          </a:p>
          <a:p>
            <a:pPr>
              <a:lnSpc>
                <a:spcPct val="150000"/>
              </a:lnSpc>
              <a:spcBef>
                <a:spcPct val="0"/>
              </a:spcBef>
              <a:buClr>
                <a:schemeClr val="folHlink"/>
              </a:buClr>
              <a:buSzPct val="75000"/>
              <a:buFont typeface="Wingdings" panose="05000000000000000000" pitchFamily="2" charset="2"/>
              <a:buNone/>
            </a:pPr>
            <a:r>
              <a:rPr lang="en-IN" altLang="en-US" sz="2400">
                <a:latin typeface="Helvetica" panose="020B0604020202020204" pitchFamily="34" charset="0"/>
              </a:rPr>
              <a:t>The program reads three input numbers that represent the lengths of the three sides of a triangle. Based on these three input values, the program determines whether the triangle is scalene (that is, it has three unequal sides), isosceles (two equal sides), or equilateral (three equal sides). The program displays the result on the screen.</a:t>
            </a:r>
          </a:p>
        </p:txBody>
      </p:sp>
    </p:spTree>
    <p:extLst>
      <p:ext uri="{BB962C8B-B14F-4D97-AF65-F5344CB8AC3E}">
        <p14:creationId xmlns:p14="http://schemas.microsoft.com/office/powerpoint/2010/main" val="388848518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3201988" y="1012825"/>
            <a:ext cx="323215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Triangle Problem</a:t>
            </a:r>
            <a:endParaRPr lang="en-US" altLang="en-US" sz="3200">
              <a:solidFill>
                <a:srgbClr val="00B050"/>
              </a:solidFill>
            </a:endParaRPr>
          </a:p>
        </p:txBody>
      </p:sp>
      <p:pic>
        <p:nvPicPr>
          <p:cNvPr id="13005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marL="0" indent="0">
              <a:lnSpc>
                <a:spcPct val="150000"/>
              </a:lnSpc>
              <a:spcBef>
                <a:spcPts val="0"/>
              </a:spcBef>
              <a:buFont typeface="Wingdings" panose="05000000000000000000" pitchFamily="2" charset="2"/>
              <a:buNone/>
              <a:defRPr/>
            </a:pPr>
            <a:r>
              <a:rPr lang="en-IN" sz="1800" b="1" dirty="0">
                <a:ea typeface="MS PGothic" panose="020B0600070205080204" pitchFamily="34" charset="-128"/>
              </a:rPr>
              <a:t>Input</a:t>
            </a:r>
            <a:r>
              <a:rPr lang="en-IN" sz="1800" dirty="0">
                <a:ea typeface="MS PGothic" panose="020B0600070205080204" pitchFamily="34" charset="-128"/>
              </a:rPr>
              <a:t>: Three integers a, b, c which represent the sides of a triangle. </a:t>
            </a:r>
          </a:p>
          <a:p>
            <a:pPr marL="0" indent="0">
              <a:lnSpc>
                <a:spcPct val="150000"/>
              </a:lnSpc>
              <a:spcBef>
                <a:spcPts val="0"/>
              </a:spcBef>
              <a:buFont typeface="Wingdings" panose="05000000000000000000" pitchFamily="2" charset="2"/>
              <a:buNone/>
              <a:defRPr/>
            </a:pPr>
            <a:r>
              <a:rPr lang="en-IN" sz="1800" b="1" dirty="0">
                <a:ea typeface="MS PGothic" panose="020B0600070205080204" pitchFamily="34" charset="-128"/>
              </a:rPr>
              <a:t>Output</a:t>
            </a:r>
            <a:r>
              <a:rPr lang="en-IN" sz="1800" dirty="0">
                <a:ea typeface="MS PGothic" panose="020B0600070205080204" pitchFamily="34" charset="-128"/>
              </a:rPr>
              <a:t>: Type of triangle: “Equilateral”, “Isosceles”, “Scalene”, or “Not a Triangle”. </a:t>
            </a:r>
          </a:p>
          <a:p>
            <a:pPr marL="0" indent="0">
              <a:lnSpc>
                <a:spcPct val="150000"/>
              </a:lnSpc>
              <a:spcBef>
                <a:spcPts val="0"/>
              </a:spcBef>
              <a:buFont typeface="Wingdings" panose="05000000000000000000" pitchFamily="2" charset="2"/>
              <a:buNone/>
              <a:defRPr/>
            </a:pPr>
            <a:r>
              <a:rPr lang="en-IN" sz="1800" dirty="0">
                <a:ea typeface="MS PGothic" panose="020B0600070205080204" pitchFamily="34" charset="-128"/>
              </a:rPr>
              <a:t>The integers must satisfy the following conditions:</a:t>
            </a:r>
          </a:p>
          <a:p>
            <a:pPr marL="0" indent="0">
              <a:lnSpc>
                <a:spcPct val="150000"/>
              </a:lnSpc>
              <a:spcBef>
                <a:spcPts val="0"/>
              </a:spcBef>
              <a:buFont typeface="Wingdings" panose="05000000000000000000" pitchFamily="2" charset="2"/>
              <a:buNone/>
              <a:defRPr/>
            </a:pPr>
            <a:r>
              <a:rPr lang="en-IN" sz="1800" dirty="0">
                <a:ea typeface="MS PGothic" panose="020B0600070205080204" pitchFamily="34" charset="-128"/>
              </a:rPr>
              <a:t>C1: a&lt;</a:t>
            </a:r>
            <a:r>
              <a:rPr lang="en-IN" sz="1800" dirty="0" err="1">
                <a:ea typeface="MS PGothic" panose="020B0600070205080204" pitchFamily="34" charset="-128"/>
              </a:rPr>
              <a:t>b+c</a:t>
            </a:r>
            <a:endParaRPr lang="en-IN" sz="1800" dirty="0">
              <a:ea typeface="MS PGothic" panose="020B0600070205080204" pitchFamily="34" charset="-128"/>
            </a:endParaRPr>
          </a:p>
          <a:p>
            <a:pPr marL="0" indent="0">
              <a:lnSpc>
                <a:spcPct val="150000"/>
              </a:lnSpc>
              <a:spcBef>
                <a:spcPts val="0"/>
              </a:spcBef>
              <a:buFont typeface="Wingdings" panose="05000000000000000000" pitchFamily="2" charset="2"/>
              <a:buNone/>
              <a:defRPr/>
            </a:pPr>
            <a:r>
              <a:rPr lang="en-IN" sz="1800" dirty="0">
                <a:ea typeface="MS PGothic" panose="020B0600070205080204" pitchFamily="34" charset="-128"/>
              </a:rPr>
              <a:t>C2: b&lt;</a:t>
            </a:r>
            <a:r>
              <a:rPr lang="en-IN" sz="1800" dirty="0" err="1">
                <a:ea typeface="MS PGothic" panose="020B0600070205080204" pitchFamily="34" charset="-128"/>
              </a:rPr>
              <a:t>a+c</a:t>
            </a:r>
            <a:endParaRPr lang="en-IN" sz="1800" dirty="0">
              <a:ea typeface="MS PGothic" panose="020B0600070205080204" pitchFamily="34" charset="-128"/>
            </a:endParaRPr>
          </a:p>
          <a:p>
            <a:pPr marL="0" indent="0">
              <a:lnSpc>
                <a:spcPct val="150000"/>
              </a:lnSpc>
              <a:spcBef>
                <a:spcPts val="0"/>
              </a:spcBef>
              <a:buFont typeface="Wingdings" panose="05000000000000000000" pitchFamily="2" charset="2"/>
              <a:buNone/>
              <a:defRPr/>
            </a:pPr>
            <a:r>
              <a:rPr lang="en-IN" sz="1800" dirty="0">
                <a:ea typeface="MS PGothic" panose="020B0600070205080204" pitchFamily="34" charset="-128"/>
              </a:rPr>
              <a:t>C3: c&lt;</a:t>
            </a:r>
            <a:r>
              <a:rPr lang="en-IN" sz="1800" dirty="0" err="1">
                <a:ea typeface="MS PGothic" panose="020B0600070205080204" pitchFamily="34" charset="-128"/>
              </a:rPr>
              <a:t>a+b</a:t>
            </a:r>
            <a:r>
              <a:rPr lang="en-IN" sz="1800" dirty="0">
                <a:ea typeface="MS PGothic" panose="020B0600070205080204" pitchFamily="34" charset="-128"/>
              </a:rPr>
              <a:t> </a:t>
            </a:r>
          </a:p>
          <a:p>
            <a:pPr marL="0" indent="0">
              <a:lnSpc>
                <a:spcPct val="150000"/>
              </a:lnSpc>
              <a:spcBef>
                <a:spcPts val="0"/>
              </a:spcBef>
              <a:buFont typeface="Wingdings" panose="05000000000000000000" pitchFamily="2" charset="2"/>
              <a:buNone/>
              <a:defRPr/>
            </a:pPr>
            <a:r>
              <a:rPr lang="en-IN" sz="1800" b="1" dirty="0">
                <a:solidFill>
                  <a:schemeClr val="accent6">
                    <a:lumMod val="50000"/>
                  </a:schemeClr>
                </a:solidFill>
                <a:ea typeface="MS PGothic" panose="020B0600070205080204" pitchFamily="34" charset="-128"/>
              </a:rPr>
              <a:t>If all three sides are equal -&gt; Equilateral triangle</a:t>
            </a:r>
          </a:p>
          <a:p>
            <a:pPr marL="0" indent="0">
              <a:lnSpc>
                <a:spcPct val="150000"/>
              </a:lnSpc>
              <a:spcBef>
                <a:spcPts val="0"/>
              </a:spcBef>
              <a:buFont typeface="Wingdings" panose="05000000000000000000" pitchFamily="2" charset="2"/>
              <a:buNone/>
              <a:defRPr/>
            </a:pPr>
            <a:r>
              <a:rPr lang="en-IN" sz="1800" b="1" dirty="0">
                <a:solidFill>
                  <a:srgbClr val="0070C0"/>
                </a:solidFill>
                <a:ea typeface="MS PGothic" panose="020B0600070205080204" pitchFamily="34" charset="-128"/>
              </a:rPr>
              <a:t>If exactly one pair of sides are equal -&gt; Isosceles triangle</a:t>
            </a:r>
            <a:r>
              <a:rPr lang="en-IN" sz="1800" b="1" dirty="0">
                <a:ea typeface="MS PGothic" panose="020B0600070205080204" pitchFamily="34" charset="-128"/>
              </a:rPr>
              <a:t> </a:t>
            </a:r>
          </a:p>
          <a:p>
            <a:pPr marL="0" indent="0">
              <a:lnSpc>
                <a:spcPct val="150000"/>
              </a:lnSpc>
              <a:spcBef>
                <a:spcPts val="0"/>
              </a:spcBef>
              <a:buFont typeface="Wingdings" panose="05000000000000000000" pitchFamily="2" charset="2"/>
              <a:buNone/>
              <a:defRPr/>
            </a:pPr>
            <a:r>
              <a:rPr lang="en-IN" sz="1800" b="1" dirty="0">
                <a:solidFill>
                  <a:srgbClr val="C00000"/>
                </a:solidFill>
                <a:ea typeface="MS PGothic" panose="020B0600070205080204" pitchFamily="34" charset="-128"/>
              </a:rPr>
              <a:t>No pair of sides are equal -&gt; Scalene triangle</a:t>
            </a:r>
          </a:p>
          <a:p>
            <a:pPr marL="0" indent="0">
              <a:lnSpc>
                <a:spcPct val="150000"/>
              </a:lnSpc>
              <a:spcBef>
                <a:spcPts val="0"/>
              </a:spcBef>
              <a:buFont typeface="Wingdings" panose="05000000000000000000" pitchFamily="2" charset="2"/>
              <a:buNone/>
              <a:defRPr/>
            </a:pPr>
            <a:r>
              <a:rPr lang="en-IN" sz="1800" b="1" dirty="0">
                <a:solidFill>
                  <a:srgbClr val="7030A0"/>
                </a:solidFill>
                <a:ea typeface="MS PGothic" panose="020B0600070205080204" pitchFamily="34" charset="-128"/>
              </a:rPr>
              <a:t>If conditions C1 or C2 or C3 fails -&gt; Not a Triangle </a:t>
            </a:r>
          </a:p>
        </p:txBody>
      </p:sp>
    </p:spTree>
    <p:extLst>
      <p:ext uri="{BB962C8B-B14F-4D97-AF65-F5344CB8AC3E}">
        <p14:creationId xmlns:p14="http://schemas.microsoft.com/office/powerpoint/2010/main" val="945799647"/>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3201988" y="1012825"/>
            <a:ext cx="323215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Triangle Problem</a:t>
            </a:r>
            <a:endParaRPr lang="en-US" altLang="en-US" sz="3200">
              <a:solidFill>
                <a:srgbClr val="00B050"/>
              </a:solidFill>
            </a:endParaRPr>
          </a:p>
        </p:txBody>
      </p:sp>
      <p:pic>
        <p:nvPicPr>
          <p:cNvPr id="13209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0"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50000"/>
              </a:lnSpc>
              <a:spcBef>
                <a:spcPct val="20000"/>
              </a:spcBef>
              <a:buClr>
                <a:schemeClr val="folHlink"/>
              </a:buClr>
              <a:buSzPct val="75000"/>
              <a:buFont typeface="Wingdings" panose="05000000000000000000" pitchFamily="2" charset="2"/>
              <a:buChar char="n"/>
            </a:pPr>
            <a:r>
              <a:rPr lang="en-IN" altLang="en-US" sz="1800">
                <a:latin typeface="Helvetica" panose="020B0604020202020204" pitchFamily="34" charset="0"/>
              </a:rPr>
              <a:t>Example: High-level </a:t>
            </a:r>
            <a:r>
              <a:rPr lang="en-IN" altLang="en-US" sz="1800" b="1">
                <a:latin typeface="Helvetica" panose="020B0604020202020204" pitchFamily="34" charset="0"/>
              </a:rPr>
              <a:t>classes</a:t>
            </a:r>
            <a:r>
              <a:rPr lang="en-IN" altLang="en-US" sz="1800">
                <a:latin typeface="Helvetica" panose="020B0604020202020204" pitchFamily="34" charset="0"/>
              </a:rPr>
              <a:t> for the Triangle Problem:</a:t>
            </a:r>
          </a:p>
          <a:p>
            <a:pPr>
              <a:lnSpc>
                <a:spcPct val="150000"/>
              </a:lnSpc>
              <a:spcBef>
                <a:spcPct val="20000"/>
              </a:spcBef>
              <a:buClr>
                <a:schemeClr val="folHlink"/>
              </a:buClr>
              <a:buSzPct val="75000"/>
              <a:buFont typeface="Wingdings" panose="05000000000000000000" pitchFamily="2" charset="2"/>
              <a:buChar char="n"/>
            </a:pPr>
            <a:endParaRPr lang="en-IN" altLang="en-US" sz="1800">
              <a:latin typeface="Helvetica" panose="020B0604020202020204" pitchFamily="34" charset="0"/>
            </a:endParaRPr>
          </a:p>
          <a:p>
            <a:pPr>
              <a:lnSpc>
                <a:spcPct val="150000"/>
              </a:lnSpc>
              <a:spcBef>
                <a:spcPct val="20000"/>
              </a:spcBef>
              <a:buClr>
                <a:schemeClr val="folHlink"/>
              </a:buClr>
              <a:buSzPct val="75000"/>
              <a:buFont typeface="Wingdings" panose="05000000000000000000" pitchFamily="2" charset="2"/>
              <a:buChar char="n"/>
            </a:pPr>
            <a:r>
              <a:rPr lang="en-IN" altLang="en-US" sz="1800">
                <a:latin typeface="Helvetica" panose="020B0604020202020204" pitchFamily="34" charset="0"/>
              </a:rPr>
              <a:t>Class 1: </a:t>
            </a:r>
            <a:r>
              <a:rPr lang="en-IN" altLang="en-US" sz="1800" b="1">
                <a:latin typeface="Helvetica" panose="020B0604020202020204" pitchFamily="34" charset="0"/>
              </a:rPr>
              <a:t>Equilateral Triangle</a:t>
            </a:r>
            <a:r>
              <a:rPr lang="en-IN" altLang="en-US" sz="1800">
                <a:latin typeface="Helvetica" panose="020B0604020202020204" pitchFamily="34" charset="0"/>
              </a:rPr>
              <a:t>. Test case is triple  (5,5,5)</a:t>
            </a:r>
          </a:p>
          <a:p>
            <a:pPr>
              <a:lnSpc>
                <a:spcPct val="150000"/>
              </a:lnSpc>
              <a:spcBef>
                <a:spcPct val="20000"/>
              </a:spcBef>
              <a:buClr>
                <a:schemeClr val="folHlink"/>
              </a:buClr>
              <a:buSzPct val="75000"/>
              <a:buFont typeface="Wingdings" panose="05000000000000000000" pitchFamily="2" charset="2"/>
              <a:buChar char="n"/>
            </a:pPr>
            <a:r>
              <a:rPr lang="en-IN" altLang="en-US" sz="1800">
                <a:latin typeface="Helvetica" panose="020B0604020202020204" pitchFamily="34" charset="0"/>
              </a:rPr>
              <a:t>Class 2: </a:t>
            </a:r>
            <a:r>
              <a:rPr lang="en-IN" altLang="en-US" sz="1800" b="1">
                <a:latin typeface="Helvetica" panose="020B0604020202020204" pitchFamily="34" charset="0"/>
              </a:rPr>
              <a:t>Isosceles Triangle</a:t>
            </a:r>
            <a:r>
              <a:rPr lang="en-IN" altLang="en-US" sz="1800">
                <a:latin typeface="Helvetica" panose="020B0604020202020204" pitchFamily="34" charset="0"/>
              </a:rPr>
              <a:t>. Test case is triple (5,5,6)</a:t>
            </a:r>
          </a:p>
          <a:p>
            <a:pPr>
              <a:lnSpc>
                <a:spcPct val="150000"/>
              </a:lnSpc>
              <a:spcBef>
                <a:spcPct val="20000"/>
              </a:spcBef>
              <a:buClr>
                <a:schemeClr val="folHlink"/>
              </a:buClr>
              <a:buSzPct val="75000"/>
              <a:buFont typeface="Wingdings" panose="05000000000000000000" pitchFamily="2" charset="2"/>
              <a:buChar char="n"/>
            </a:pPr>
            <a:r>
              <a:rPr lang="en-IN" altLang="en-US" sz="1800">
                <a:latin typeface="Helvetica" panose="020B0604020202020204" pitchFamily="34" charset="0"/>
              </a:rPr>
              <a:t>Class 3: </a:t>
            </a:r>
            <a:r>
              <a:rPr lang="en-IN" altLang="en-US" sz="1800" b="1">
                <a:latin typeface="Helvetica" panose="020B0604020202020204" pitchFamily="34" charset="0"/>
              </a:rPr>
              <a:t>Scalene Triangle</a:t>
            </a:r>
            <a:r>
              <a:rPr lang="en-IN" altLang="en-US" sz="1800">
                <a:latin typeface="Helvetica" panose="020B0604020202020204" pitchFamily="34" charset="0"/>
              </a:rPr>
              <a:t>. Test case is triple (5,6,7)</a:t>
            </a:r>
          </a:p>
          <a:p>
            <a:pPr>
              <a:lnSpc>
                <a:spcPct val="150000"/>
              </a:lnSpc>
              <a:spcBef>
                <a:spcPct val="20000"/>
              </a:spcBef>
              <a:buClr>
                <a:schemeClr val="folHlink"/>
              </a:buClr>
              <a:buSzPct val="75000"/>
              <a:buFont typeface="Wingdings" panose="05000000000000000000" pitchFamily="2" charset="2"/>
              <a:buChar char="n"/>
            </a:pPr>
            <a:r>
              <a:rPr lang="en-IN" altLang="en-US" sz="1800">
                <a:latin typeface="Helvetica" panose="020B0604020202020204" pitchFamily="34" charset="0"/>
              </a:rPr>
              <a:t>Class 4: </a:t>
            </a:r>
            <a:r>
              <a:rPr lang="en-IN" altLang="en-US" sz="1800" b="1">
                <a:latin typeface="Helvetica" panose="020B0604020202020204" pitchFamily="34" charset="0"/>
              </a:rPr>
              <a:t>Not a Triangle</a:t>
            </a:r>
            <a:r>
              <a:rPr lang="en-IN" altLang="en-US" sz="1800">
                <a:latin typeface="Helvetica" panose="020B0604020202020204" pitchFamily="34" charset="0"/>
              </a:rPr>
              <a:t>. Test case is triple (3,15,11)</a:t>
            </a:r>
          </a:p>
        </p:txBody>
      </p:sp>
    </p:spTree>
    <p:extLst>
      <p:ext uri="{BB962C8B-B14F-4D97-AF65-F5344CB8AC3E}">
        <p14:creationId xmlns:p14="http://schemas.microsoft.com/office/powerpoint/2010/main" val="354215421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2501900" y="1012825"/>
            <a:ext cx="463232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Boundary Value Analysis</a:t>
            </a:r>
            <a:endParaRPr lang="en-US" altLang="en-US" sz="3200">
              <a:solidFill>
                <a:srgbClr val="00B050"/>
              </a:solidFill>
            </a:endParaRPr>
          </a:p>
        </p:txBody>
      </p:sp>
      <p:pic>
        <p:nvPicPr>
          <p:cNvPr id="13414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8"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It has been found that most errors are caught at the </a:t>
            </a:r>
            <a:r>
              <a:rPr lang="en-US" altLang="en-US" sz="2600" b="1">
                <a:latin typeface="Helvetica" panose="020B0604020202020204" pitchFamily="34" charset="0"/>
              </a:rPr>
              <a:t>boundary </a:t>
            </a:r>
            <a:r>
              <a:rPr lang="en-US" altLang="en-US" sz="2600">
                <a:latin typeface="Helvetica" panose="020B0604020202020204" pitchFamily="34" charset="0"/>
              </a:rPr>
              <a:t>of the equivalence classes.</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600">
                <a:latin typeface="Helvetica" panose="020B0604020202020204" pitchFamily="34" charset="0"/>
              </a:rPr>
              <a:t>Not surprising, as the end points of the boundary are usually used in the code for checking:</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200">
                <a:latin typeface="Helvetica" panose="020B0604020202020204" pitchFamily="34" charset="0"/>
              </a:rPr>
              <a:t>E.g., checking </a:t>
            </a:r>
            <a:r>
              <a:rPr lang="en-US" altLang="en-US" sz="2200">
                <a:latin typeface="Courier New" panose="02070309020205020404" pitchFamily="49" charset="0"/>
              </a:rPr>
              <a:t>K</a:t>
            </a:r>
            <a:r>
              <a:rPr lang="en-US" altLang="en-US" sz="2200">
                <a:solidFill>
                  <a:schemeClr val="tx2"/>
                </a:solidFill>
                <a:latin typeface="Helvetica" panose="020B0604020202020204" pitchFamily="34" charset="0"/>
              </a:rPr>
              <a:t> </a:t>
            </a:r>
            <a:r>
              <a:rPr lang="en-US" altLang="en-US" sz="2200">
                <a:latin typeface="Helvetica" panose="020B0604020202020204" pitchFamily="34" charset="0"/>
              </a:rPr>
              <a:t>is in range [ </a:t>
            </a:r>
            <a:r>
              <a:rPr lang="en-US" altLang="en-US" sz="2200">
                <a:latin typeface="Courier New" panose="02070309020205020404" pitchFamily="49" charset="0"/>
              </a:rPr>
              <a:t>X … Y</a:t>
            </a:r>
            <a:r>
              <a:rPr lang="en-US" altLang="en-US" sz="2200">
                <a:solidFill>
                  <a:srgbClr val="009900"/>
                </a:solidFill>
                <a:latin typeface="Helvetica" panose="020B0604020202020204" pitchFamily="34" charset="0"/>
              </a:rPr>
              <a:t> </a:t>
            </a:r>
            <a:r>
              <a:rPr lang="en-US" altLang="en-US" sz="2200">
                <a:latin typeface="Helvetica" panose="020B0604020202020204" pitchFamily="34" charset="0"/>
              </a:rPr>
              <a:t>):</a:t>
            </a:r>
          </a:p>
        </p:txBody>
      </p:sp>
      <p:sp>
        <p:nvSpPr>
          <p:cNvPr id="134149" name="Text Box 4"/>
          <p:cNvSpPr txBox="1">
            <a:spLocks noChangeArrowheads="1"/>
          </p:cNvSpPr>
          <p:nvPr/>
        </p:nvSpPr>
        <p:spPr bwMode="auto">
          <a:xfrm>
            <a:off x="2133600" y="4838700"/>
            <a:ext cx="4724400" cy="7985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713" tIns="91440" rIns="95713" bIns="91440">
            <a:spAutoFit/>
          </a:bodyP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95885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20000"/>
              </a:spcBef>
              <a:buClr>
                <a:schemeClr val="folHlink"/>
              </a:buClr>
              <a:buSzPct val="55000"/>
              <a:buFont typeface="Wingdings" panose="05000000000000000000" pitchFamily="2" charset="2"/>
              <a:buNone/>
            </a:pPr>
            <a:r>
              <a:rPr lang="en-US" altLang="en-US" sz="1800" b="1">
                <a:latin typeface="Courier New" panose="02070309020205020404" pitchFamily="49" charset="0"/>
              </a:rPr>
              <a:t>if (K &gt;= X &amp;&amp; K &lt;= Y)</a:t>
            </a:r>
          </a:p>
          <a:p>
            <a:pPr lvl="2" eaLnBrk="1" hangingPunct="1">
              <a:lnSpc>
                <a:spcPct val="100000"/>
              </a:lnSpc>
              <a:spcBef>
                <a:spcPct val="20000"/>
              </a:spcBef>
              <a:buClr>
                <a:schemeClr val="folHlink"/>
              </a:buClr>
              <a:buSzPct val="55000"/>
              <a:buFont typeface="Wingdings" panose="05000000000000000000" pitchFamily="2" charset="2"/>
              <a:buNone/>
            </a:pPr>
            <a:r>
              <a:rPr lang="en-US" altLang="en-US" sz="1800" b="1">
                <a:latin typeface="Courier New" panose="02070309020205020404" pitchFamily="49" charset="0"/>
              </a:rPr>
              <a:t>	...</a:t>
            </a:r>
          </a:p>
        </p:txBody>
      </p:sp>
      <p:sp>
        <p:nvSpPr>
          <p:cNvPr id="134150" name="AutoShape 6"/>
          <p:cNvSpPr>
            <a:spLocks/>
          </p:cNvSpPr>
          <p:nvPr/>
        </p:nvSpPr>
        <p:spPr bwMode="auto">
          <a:xfrm>
            <a:off x="7010400" y="4648200"/>
            <a:ext cx="1600200" cy="723900"/>
          </a:xfrm>
          <a:prstGeom prst="borderCallout2">
            <a:avLst>
              <a:gd name="adj1" fmla="val 15792"/>
              <a:gd name="adj2" fmla="val -4764"/>
              <a:gd name="adj3" fmla="val 15792"/>
              <a:gd name="adj4" fmla="val -49208"/>
              <a:gd name="adj5" fmla="val 36843"/>
              <a:gd name="adj6" fmla="val -95236"/>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ctr" eaLnBrk="1" hangingPunct="1">
              <a:lnSpc>
                <a:spcPct val="100000"/>
              </a:lnSpc>
              <a:spcBef>
                <a:spcPct val="0"/>
              </a:spcBef>
              <a:buFontTx/>
              <a:buNone/>
            </a:pPr>
            <a:r>
              <a:rPr lang="en-US" altLang="en-US" sz="1400" b="1">
                <a:latin typeface="Arial" panose="020B0604020202020204" pitchFamily="34" charset="0"/>
              </a:rPr>
              <a:t>Easy to make mistake on the comparison.</a:t>
            </a:r>
          </a:p>
        </p:txBody>
      </p:sp>
      <p:sp>
        <p:nvSpPr>
          <p:cNvPr id="134151" name="Oval 7"/>
          <p:cNvSpPr>
            <a:spLocks noChangeArrowheads="1"/>
          </p:cNvSpPr>
          <p:nvPr/>
        </p:nvSpPr>
        <p:spPr bwMode="auto">
          <a:xfrm>
            <a:off x="5181600" y="4914900"/>
            <a:ext cx="381000" cy="304800"/>
          </a:xfrm>
          <a:prstGeom prst="ellipse">
            <a:avLst/>
          </a:prstGeom>
          <a:noFill/>
          <a:ln w="127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0"/>
              </a:spcBef>
              <a:buFontTx/>
              <a:buNone/>
            </a:pPr>
            <a:endParaRPr lang="en-US" altLang="en-US" sz="2000" b="1">
              <a:latin typeface="Arial" panose="020B0604020202020204" pitchFamily="34" charset="0"/>
            </a:endParaRPr>
          </a:p>
        </p:txBody>
      </p:sp>
    </p:spTree>
    <p:extLst>
      <p:ext uri="{BB962C8B-B14F-4D97-AF65-F5344CB8AC3E}">
        <p14:creationId xmlns:p14="http://schemas.microsoft.com/office/powerpoint/2010/main" val="1316346211"/>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1920875" y="1012825"/>
            <a:ext cx="579437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Using Boundary Value Analysis</a:t>
            </a:r>
            <a:endParaRPr lang="en-US" altLang="en-US" sz="3200">
              <a:solidFill>
                <a:srgbClr val="00B050"/>
              </a:solidFill>
            </a:endParaRPr>
          </a:p>
        </p:txBody>
      </p:sp>
      <p:pic>
        <p:nvPicPr>
          <p:cNvPr id="13619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6"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200">
              <a:latin typeface="Helvetica" panose="020B0604020202020204" pitchFamily="34" charset="0"/>
            </a:endParaRPr>
          </a:p>
        </p:txBody>
      </p:sp>
      <p:sp>
        <p:nvSpPr>
          <p:cNvPr id="136197" name="Rectangle 25"/>
          <p:cNvSpPr txBox="1">
            <a:spLocks noChangeArrowheads="1"/>
          </p:cNvSpPr>
          <p:nvPr/>
        </p:nvSpPr>
        <p:spPr bwMode="auto">
          <a:xfrm>
            <a:off x="1371600" y="1557338"/>
            <a:ext cx="7239000"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100">
                <a:latin typeface="Helvetica" panose="020B0604020202020204" pitchFamily="34" charset="0"/>
              </a:rPr>
              <a:t>If the component specifies a range, [ </a:t>
            </a:r>
            <a:r>
              <a:rPr lang="en-US" altLang="en-US" sz="2000">
                <a:latin typeface="Courier New" panose="02070309020205020404" pitchFamily="49" charset="0"/>
              </a:rPr>
              <a:t>X … Y</a:t>
            </a:r>
            <a:r>
              <a:rPr lang="en-US" altLang="en-US" sz="2100">
                <a:latin typeface="Helvetica" panose="020B0604020202020204" pitchFamily="34" charset="0"/>
              </a:rPr>
              <a:t> ]</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Four values should be tested:</a:t>
            </a:r>
          </a:p>
          <a:p>
            <a:pPr lvl="2" eaLnBrk="1" hangingPunct="1">
              <a:lnSpc>
                <a:spcPct val="100000"/>
              </a:lnSpc>
              <a:spcBef>
                <a:spcPct val="20000"/>
              </a:spcBef>
              <a:buClr>
                <a:schemeClr val="tx2"/>
              </a:buClr>
              <a:buFontTx/>
              <a:buChar char="•"/>
            </a:pPr>
            <a:r>
              <a:rPr lang="en-US" altLang="en-US" sz="1700">
                <a:solidFill>
                  <a:srgbClr val="009900"/>
                </a:solidFill>
                <a:latin typeface="Helvetica" panose="020B0604020202020204" pitchFamily="34" charset="0"/>
              </a:rPr>
              <a:t>Valid</a:t>
            </a:r>
            <a:r>
              <a:rPr lang="en-US" altLang="en-US" sz="1700">
                <a:latin typeface="Helvetica" panose="020B0604020202020204" pitchFamily="34" charset="0"/>
              </a:rPr>
              <a:t>: </a:t>
            </a:r>
            <a:r>
              <a:rPr lang="en-US" altLang="en-US" sz="1700">
                <a:latin typeface="Courier New" panose="02070309020205020404" pitchFamily="49" charset="0"/>
              </a:rPr>
              <a:t>X</a:t>
            </a:r>
            <a:r>
              <a:rPr lang="en-US" altLang="en-US" sz="1700">
                <a:latin typeface="Helvetica" panose="020B0604020202020204" pitchFamily="34" charset="0"/>
              </a:rPr>
              <a:t> and </a:t>
            </a:r>
            <a:r>
              <a:rPr lang="en-US" altLang="en-US" sz="1700">
                <a:latin typeface="Courier New" panose="02070309020205020404" pitchFamily="49" charset="0"/>
              </a:rPr>
              <a:t>Y</a:t>
            </a:r>
          </a:p>
          <a:p>
            <a:pPr lvl="2" eaLnBrk="1" hangingPunct="1">
              <a:lnSpc>
                <a:spcPct val="100000"/>
              </a:lnSpc>
              <a:spcBef>
                <a:spcPct val="20000"/>
              </a:spcBef>
              <a:buClr>
                <a:schemeClr val="tx2"/>
              </a:buClr>
              <a:buFontTx/>
              <a:buChar char="•"/>
            </a:pPr>
            <a:r>
              <a:rPr lang="en-US" altLang="en-US" sz="1700">
                <a:solidFill>
                  <a:srgbClr val="FF9900"/>
                </a:solidFill>
                <a:latin typeface="Helvetica" panose="020B0604020202020204" pitchFamily="34" charset="0"/>
              </a:rPr>
              <a:t>Invalid</a:t>
            </a:r>
            <a:r>
              <a:rPr lang="en-US" altLang="en-US" sz="1700">
                <a:latin typeface="Helvetica" panose="020B0604020202020204" pitchFamily="34" charset="0"/>
              </a:rPr>
              <a:t>: Just below </a:t>
            </a:r>
            <a:r>
              <a:rPr lang="en-US" altLang="en-US" sz="1700">
                <a:latin typeface="Courier New" panose="02070309020205020404" pitchFamily="49" charset="0"/>
              </a:rPr>
              <a:t>X</a:t>
            </a:r>
            <a:r>
              <a:rPr lang="en-US" altLang="en-US" sz="1700">
                <a:latin typeface="Helvetica" panose="020B0604020202020204" pitchFamily="34" charset="0"/>
              </a:rPr>
              <a:t> (e.g., </a:t>
            </a:r>
            <a:r>
              <a:rPr lang="en-US" altLang="en-US" sz="1700">
                <a:latin typeface="Courier New" panose="02070309020205020404" pitchFamily="49" charset="0"/>
              </a:rPr>
              <a:t>X – 1</a:t>
            </a:r>
            <a:r>
              <a:rPr lang="en-US" altLang="en-US" sz="1700">
                <a:latin typeface="Helvetica" panose="020B0604020202020204" pitchFamily="34" charset="0"/>
              </a:rPr>
              <a:t>)</a:t>
            </a:r>
          </a:p>
          <a:p>
            <a:pPr lvl="2" eaLnBrk="1" hangingPunct="1">
              <a:lnSpc>
                <a:spcPct val="100000"/>
              </a:lnSpc>
              <a:spcBef>
                <a:spcPct val="20000"/>
              </a:spcBef>
              <a:buClr>
                <a:schemeClr val="tx2"/>
              </a:buClr>
              <a:buFontTx/>
              <a:buChar char="•"/>
            </a:pPr>
            <a:r>
              <a:rPr lang="en-US" altLang="en-US" sz="1700">
                <a:solidFill>
                  <a:srgbClr val="FF9900"/>
                </a:solidFill>
                <a:latin typeface="Helvetica" panose="020B0604020202020204" pitchFamily="34" charset="0"/>
              </a:rPr>
              <a:t>Invalid</a:t>
            </a:r>
            <a:r>
              <a:rPr lang="en-US" altLang="en-US" sz="1700">
                <a:latin typeface="Helvetica" panose="020B0604020202020204" pitchFamily="34" charset="0"/>
              </a:rPr>
              <a:t>: Just above </a:t>
            </a:r>
            <a:r>
              <a:rPr lang="en-US" altLang="en-US" sz="1700">
                <a:latin typeface="Courier New" panose="02070309020205020404" pitchFamily="49" charset="0"/>
              </a:rPr>
              <a:t>Y</a:t>
            </a:r>
            <a:r>
              <a:rPr lang="en-US" altLang="en-US" sz="1700">
                <a:latin typeface="Helvetica" panose="020B0604020202020204" pitchFamily="34" charset="0"/>
              </a:rPr>
              <a:t> (e.g., </a:t>
            </a:r>
            <a:r>
              <a:rPr lang="en-US" altLang="en-US" sz="1700">
                <a:latin typeface="Courier New" panose="02070309020205020404" pitchFamily="49" charset="0"/>
              </a:rPr>
              <a:t>Y + 1</a:t>
            </a:r>
            <a:r>
              <a:rPr lang="en-US" altLang="en-US" sz="1700">
                <a:latin typeface="Helvetica" panose="020B0604020202020204" pitchFamily="34" charset="0"/>
              </a:rPr>
              <a:t>)</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E.g., [</a:t>
            </a:r>
            <a:r>
              <a:rPr lang="en-US" altLang="en-US" sz="2000">
                <a:latin typeface="Courier New" panose="02070309020205020404" pitchFamily="49" charset="0"/>
              </a:rPr>
              <a:t>1 … 12</a:t>
            </a:r>
            <a:r>
              <a:rPr lang="en-US" altLang="en-US" sz="2000">
                <a:latin typeface="Helvetica" panose="020B0604020202020204" pitchFamily="34" charset="0"/>
              </a:rPr>
              <a:t>]</a:t>
            </a:r>
          </a:p>
          <a:p>
            <a:pPr lvl="2" eaLnBrk="1" hangingPunct="1">
              <a:lnSpc>
                <a:spcPct val="100000"/>
              </a:lnSpc>
              <a:spcBef>
                <a:spcPct val="20000"/>
              </a:spcBef>
              <a:buClr>
                <a:schemeClr val="tx2"/>
              </a:buClr>
              <a:buFontTx/>
              <a:buChar char="•"/>
            </a:pPr>
            <a:r>
              <a:rPr lang="en-US" altLang="en-US" sz="1700">
                <a:latin typeface="Helvetica" panose="020B0604020202020204" pitchFamily="34" charset="0"/>
              </a:rPr>
              <a:t>Test Data: </a:t>
            </a:r>
            <a:r>
              <a:rPr lang="en-US" altLang="en-US" sz="1700">
                <a:latin typeface="Courier New" panose="02070309020205020404" pitchFamily="49" charset="0"/>
              </a:rPr>
              <a:t>{</a:t>
            </a:r>
            <a:r>
              <a:rPr lang="en-US" altLang="en-US" sz="1700">
                <a:solidFill>
                  <a:srgbClr val="FF9900"/>
                </a:solidFill>
                <a:latin typeface="Courier New" panose="02070309020205020404" pitchFamily="49" charset="0"/>
              </a:rPr>
              <a:t>0</a:t>
            </a:r>
            <a:r>
              <a:rPr lang="en-US" altLang="en-US" sz="1700">
                <a:latin typeface="Courier New" panose="02070309020205020404" pitchFamily="49" charset="0"/>
              </a:rPr>
              <a:t>, </a:t>
            </a:r>
            <a:r>
              <a:rPr lang="en-US" altLang="en-US" sz="1700">
                <a:solidFill>
                  <a:srgbClr val="009900"/>
                </a:solidFill>
                <a:latin typeface="Courier New" panose="02070309020205020404" pitchFamily="49" charset="0"/>
              </a:rPr>
              <a:t>1, 12</a:t>
            </a:r>
            <a:r>
              <a:rPr lang="en-US" altLang="en-US" sz="1700">
                <a:latin typeface="Courier New" panose="02070309020205020404" pitchFamily="49" charset="0"/>
              </a:rPr>
              <a:t>,</a:t>
            </a:r>
            <a:r>
              <a:rPr lang="en-US" altLang="en-US" sz="1700">
                <a:solidFill>
                  <a:srgbClr val="FF9900"/>
                </a:solidFill>
                <a:latin typeface="Courier New" panose="02070309020205020404" pitchFamily="49" charset="0"/>
              </a:rPr>
              <a:t> 13</a:t>
            </a:r>
            <a:r>
              <a:rPr lang="en-US" altLang="en-US" sz="1700">
                <a:latin typeface="Courier New" panose="02070309020205020404" pitchFamily="49" charset="0"/>
              </a:rPr>
              <a:t>}</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100">
                <a:latin typeface="Helvetica" panose="020B0604020202020204" pitchFamily="34" charset="0"/>
              </a:rPr>
              <a:t>Similar for open interval (</a:t>
            </a:r>
            <a:r>
              <a:rPr lang="en-US" altLang="en-US" sz="2000">
                <a:latin typeface="Courier New" panose="02070309020205020404" pitchFamily="49" charset="0"/>
              </a:rPr>
              <a:t>X … Y</a:t>
            </a:r>
            <a:r>
              <a:rPr lang="en-US" altLang="en-US" sz="2100">
                <a:latin typeface="Helvetica" panose="020B0604020202020204" pitchFamily="34" charset="0"/>
              </a:rPr>
              <a:t>), i.e., </a:t>
            </a:r>
            <a:r>
              <a:rPr lang="en-US" altLang="en-US" sz="2000">
                <a:latin typeface="Courier New" panose="02070309020205020404" pitchFamily="49" charset="0"/>
              </a:rPr>
              <a:t>X</a:t>
            </a:r>
            <a:r>
              <a:rPr lang="en-US" altLang="en-US" sz="2100">
                <a:latin typeface="Helvetica" panose="020B0604020202020204" pitchFamily="34" charset="0"/>
              </a:rPr>
              <a:t> and </a:t>
            </a:r>
            <a:r>
              <a:rPr lang="en-US" altLang="en-US" sz="2000">
                <a:latin typeface="Courier New" panose="02070309020205020404" pitchFamily="49" charset="0"/>
              </a:rPr>
              <a:t>Y</a:t>
            </a:r>
            <a:r>
              <a:rPr lang="en-US" altLang="en-US" sz="2100">
                <a:latin typeface="Helvetica" panose="020B0604020202020204" pitchFamily="34" charset="0"/>
              </a:rPr>
              <a:t> not inclusive.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Four values should be tested:</a:t>
            </a:r>
          </a:p>
          <a:p>
            <a:pPr lvl="2" eaLnBrk="1" hangingPunct="1">
              <a:lnSpc>
                <a:spcPct val="100000"/>
              </a:lnSpc>
              <a:spcBef>
                <a:spcPct val="20000"/>
              </a:spcBef>
              <a:buClr>
                <a:schemeClr val="tx2"/>
              </a:buClr>
              <a:buFontTx/>
              <a:buChar char="•"/>
            </a:pPr>
            <a:r>
              <a:rPr lang="en-US" altLang="en-US" sz="1700">
                <a:solidFill>
                  <a:srgbClr val="FF9900"/>
                </a:solidFill>
                <a:latin typeface="Helvetica" panose="020B0604020202020204" pitchFamily="34" charset="0"/>
              </a:rPr>
              <a:t>Invalid</a:t>
            </a:r>
            <a:r>
              <a:rPr lang="en-US" altLang="en-US" sz="1700">
                <a:latin typeface="Helvetica" panose="020B0604020202020204" pitchFamily="34" charset="0"/>
              </a:rPr>
              <a:t>: </a:t>
            </a:r>
            <a:r>
              <a:rPr lang="en-US" altLang="en-US" sz="1700">
                <a:latin typeface="Courier New" panose="02070309020205020404" pitchFamily="49" charset="0"/>
              </a:rPr>
              <a:t>X</a:t>
            </a:r>
            <a:r>
              <a:rPr lang="en-US" altLang="en-US" sz="1700">
                <a:latin typeface="Helvetica" panose="020B0604020202020204" pitchFamily="34" charset="0"/>
              </a:rPr>
              <a:t> and </a:t>
            </a:r>
            <a:r>
              <a:rPr lang="en-US" altLang="en-US" sz="1700">
                <a:latin typeface="Courier New" panose="02070309020205020404" pitchFamily="49" charset="0"/>
              </a:rPr>
              <a:t>Y</a:t>
            </a:r>
          </a:p>
          <a:p>
            <a:pPr lvl="2" eaLnBrk="1" hangingPunct="1">
              <a:lnSpc>
                <a:spcPct val="100000"/>
              </a:lnSpc>
              <a:spcBef>
                <a:spcPct val="20000"/>
              </a:spcBef>
              <a:buClr>
                <a:schemeClr val="tx2"/>
              </a:buClr>
              <a:buFontTx/>
              <a:buChar char="•"/>
            </a:pPr>
            <a:r>
              <a:rPr lang="en-US" altLang="en-US" sz="1700">
                <a:solidFill>
                  <a:srgbClr val="009900"/>
                </a:solidFill>
                <a:latin typeface="Helvetica" panose="020B0604020202020204" pitchFamily="34" charset="0"/>
              </a:rPr>
              <a:t>Valid</a:t>
            </a:r>
            <a:r>
              <a:rPr lang="en-US" altLang="en-US" sz="1700">
                <a:latin typeface="Helvetica" panose="020B0604020202020204" pitchFamily="34" charset="0"/>
              </a:rPr>
              <a:t>: Just </a:t>
            </a:r>
            <a:r>
              <a:rPr lang="en-US" altLang="en-US" sz="1700" b="1">
                <a:latin typeface="Helvetica" panose="020B0604020202020204" pitchFamily="34" charset="0"/>
              </a:rPr>
              <a:t>above </a:t>
            </a:r>
            <a:r>
              <a:rPr lang="en-US" altLang="en-US" sz="1700">
                <a:latin typeface="Courier New" panose="02070309020205020404" pitchFamily="49" charset="0"/>
              </a:rPr>
              <a:t>X</a:t>
            </a:r>
            <a:r>
              <a:rPr lang="en-US" altLang="en-US" sz="1700">
                <a:latin typeface="Helvetica" panose="020B0604020202020204" pitchFamily="34" charset="0"/>
              </a:rPr>
              <a:t> (e.g., </a:t>
            </a:r>
            <a:r>
              <a:rPr lang="en-US" altLang="en-US" sz="1700">
                <a:latin typeface="Courier New" panose="02070309020205020404" pitchFamily="49" charset="0"/>
              </a:rPr>
              <a:t>X + 1</a:t>
            </a:r>
            <a:r>
              <a:rPr lang="en-US" altLang="en-US" sz="1700">
                <a:latin typeface="Helvetica" panose="020B0604020202020204" pitchFamily="34" charset="0"/>
              </a:rPr>
              <a:t>)</a:t>
            </a:r>
          </a:p>
          <a:p>
            <a:pPr lvl="2" eaLnBrk="1" hangingPunct="1">
              <a:lnSpc>
                <a:spcPct val="100000"/>
              </a:lnSpc>
              <a:spcBef>
                <a:spcPct val="20000"/>
              </a:spcBef>
              <a:buClr>
                <a:schemeClr val="tx2"/>
              </a:buClr>
              <a:buFontTx/>
              <a:buChar char="•"/>
            </a:pPr>
            <a:r>
              <a:rPr lang="en-US" altLang="en-US" sz="1700">
                <a:solidFill>
                  <a:srgbClr val="009900"/>
                </a:solidFill>
                <a:latin typeface="Helvetica" panose="020B0604020202020204" pitchFamily="34" charset="0"/>
              </a:rPr>
              <a:t>Valid</a:t>
            </a:r>
            <a:r>
              <a:rPr lang="en-US" altLang="en-US" sz="1700">
                <a:latin typeface="Helvetica" panose="020B0604020202020204" pitchFamily="34" charset="0"/>
              </a:rPr>
              <a:t>: Just </a:t>
            </a:r>
            <a:r>
              <a:rPr lang="en-US" altLang="en-US" sz="1700" b="1">
                <a:latin typeface="Helvetica" panose="020B0604020202020204" pitchFamily="34" charset="0"/>
              </a:rPr>
              <a:t>below</a:t>
            </a:r>
            <a:r>
              <a:rPr lang="en-US" altLang="en-US" sz="1700">
                <a:latin typeface="Helvetica" panose="020B0604020202020204" pitchFamily="34" charset="0"/>
              </a:rPr>
              <a:t> </a:t>
            </a:r>
            <a:r>
              <a:rPr lang="en-US" altLang="en-US" sz="1700">
                <a:latin typeface="Courier New" panose="02070309020205020404" pitchFamily="49" charset="0"/>
              </a:rPr>
              <a:t>Y</a:t>
            </a:r>
            <a:r>
              <a:rPr lang="en-US" altLang="en-US" sz="1700">
                <a:latin typeface="Helvetica" panose="020B0604020202020204" pitchFamily="34" charset="0"/>
              </a:rPr>
              <a:t> (e.g., </a:t>
            </a:r>
            <a:r>
              <a:rPr lang="en-US" altLang="en-US" sz="1700">
                <a:latin typeface="Courier New" panose="02070309020205020404" pitchFamily="49" charset="0"/>
              </a:rPr>
              <a:t>Y - 1</a:t>
            </a:r>
            <a:r>
              <a:rPr lang="en-US" altLang="en-US" sz="1700">
                <a:latin typeface="Helvetica" panose="020B0604020202020204" pitchFamily="34" charset="0"/>
              </a:rPr>
              <a:t>)</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000">
                <a:latin typeface="Helvetica" panose="020B0604020202020204" pitchFamily="34" charset="0"/>
              </a:rPr>
              <a:t>E.g., (</a:t>
            </a:r>
            <a:r>
              <a:rPr lang="en-US" altLang="en-US" sz="2000">
                <a:latin typeface="Courier New" panose="02070309020205020404" pitchFamily="49" charset="0"/>
              </a:rPr>
              <a:t>100 … 200</a:t>
            </a:r>
            <a:r>
              <a:rPr lang="en-US" altLang="en-US" sz="2000">
                <a:latin typeface="Helvetica" panose="020B0604020202020204" pitchFamily="34" charset="0"/>
              </a:rPr>
              <a:t>)</a:t>
            </a:r>
          </a:p>
          <a:p>
            <a:pPr lvl="2" eaLnBrk="1" hangingPunct="1">
              <a:lnSpc>
                <a:spcPct val="100000"/>
              </a:lnSpc>
              <a:spcBef>
                <a:spcPct val="20000"/>
              </a:spcBef>
              <a:buClr>
                <a:schemeClr val="tx2"/>
              </a:buClr>
              <a:buFontTx/>
              <a:buChar char="•"/>
            </a:pPr>
            <a:r>
              <a:rPr lang="en-US" altLang="en-US" sz="1700">
                <a:latin typeface="Helvetica" panose="020B0604020202020204" pitchFamily="34" charset="0"/>
              </a:rPr>
              <a:t>Test Data: </a:t>
            </a:r>
            <a:r>
              <a:rPr lang="en-US" altLang="en-US" sz="1700">
                <a:latin typeface="Courier New" panose="02070309020205020404" pitchFamily="49" charset="0"/>
              </a:rPr>
              <a:t>{</a:t>
            </a:r>
            <a:r>
              <a:rPr lang="en-US" altLang="en-US" sz="1700">
                <a:solidFill>
                  <a:srgbClr val="FF9900"/>
                </a:solidFill>
                <a:latin typeface="Courier New" panose="02070309020205020404" pitchFamily="49" charset="0"/>
              </a:rPr>
              <a:t>100, </a:t>
            </a:r>
            <a:r>
              <a:rPr lang="en-US" altLang="en-US" sz="1700">
                <a:solidFill>
                  <a:srgbClr val="009900"/>
                </a:solidFill>
                <a:latin typeface="Courier New" panose="02070309020205020404" pitchFamily="49" charset="0"/>
              </a:rPr>
              <a:t>101, 199</a:t>
            </a:r>
            <a:r>
              <a:rPr lang="en-US" altLang="en-US" sz="1700">
                <a:solidFill>
                  <a:srgbClr val="FF9900"/>
                </a:solidFill>
                <a:latin typeface="Courier New" panose="02070309020205020404" pitchFamily="49" charset="0"/>
              </a:rPr>
              <a:t>, 200</a:t>
            </a:r>
            <a:r>
              <a:rPr lang="en-US" altLang="en-US" sz="1700">
                <a:latin typeface="Courier New" panose="02070309020205020404" pitchFamily="49" charset="0"/>
              </a:rPr>
              <a:t>}</a:t>
            </a:r>
          </a:p>
        </p:txBody>
      </p:sp>
    </p:spTree>
    <p:extLst>
      <p:ext uri="{BB962C8B-B14F-4D97-AF65-F5344CB8AC3E}">
        <p14:creationId xmlns:p14="http://schemas.microsoft.com/office/powerpoint/2010/main" val="3388680411"/>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52400" y="1012825"/>
            <a:ext cx="8948738"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Boundary Value Test Cases for Triangle Problem</a:t>
            </a:r>
            <a:endParaRPr lang="en-US" altLang="en-US" sz="3200">
              <a:solidFill>
                <a:srgbClr val="00B050"/>
              </a:solidFill>
            </a:endParaRPr>
          </a:p>
        </p:txBody>
      </p:sp>
      <p:pic>
        <p:nvPicPr>
          <p:cNvPr id="13824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4"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200">
              <a:latin typeface="Helvetica" panose="020B0604020202020204" pitchFamily="34" charset="0"/>
            </a:endParaRPr>
          </a:p>
        </p:txBody>
      </p:sp>
      <p:sp>
        <p:nvSpPr>
          <p:cNvPr id="6" name="TextBox 5"/>
          <p:cNvSpPr txBox="1"/>
          <p:nvPr/>
        </p:nvSpPr>
        <p:spPr>
          <a:xfrm>
            <a:off x="682625" y="2133600"/>
            <a:ext cx="3965575" cy="4432300"/>
          </a:xfrm>
          <a:prstGeom prst="rect">
            <a:avLst/>
          </a:prstGeom>
          <a:noFill/>
          <a:ln>
            <a:solidFill>
              <a:schemeClr val="tx2"/>
            </a:solidFill>
          </a:ln>
        </p:spPr>
        <p:txBody>
          <a:bodyPr>
            <a:spAutoFit/>
          </a:bodyPr>
          <a:lstStyle/>
          <a:p>
            <a:pPr>
              <a:defRPr/>
            </a:pPr>
            <a:r>
              <a:rPr lang="en-US" sz="1800" dirty="0">
                <a:ea typeface="MS PGothic" panose="020B0600070205080204" pitchFamily="34" charset="-128"/>
              </a:rPr>
              <a:t>Triangle Side boundary conditions:</a:t>
            </a:r>
          </a:p>
          <a:p>
            <a:pPr>
              <a:defRPr/>
            </a:pPr>
            <a:endParaRPr lang="en-US" sz="1800" dirty="0">
              <a:ea typeface="MS PGothic" panose="020B0600070205080204" pitchFamily="34" charset="-128"/>
            </a:endParaRPr>
          </a:p>
          <a:p>
            <a:pPr>
              <a:defRPr/>
            </a:pPr>
            <a:r>
              <a:rPr lang="en-US" sz="1800" b="1" dirty="0">
                <a:ea typeface="MS PGothic" panose="020B0600070205080204" pitchFamily="34" charset="-128"/>
              </a:rPr>
              <a:t>Each side between 1 and 200</a:t>
            </a:r>
          </a:p>
          <a:p>
            <a:pPr>
              <a:defRPr/>
            </a:pPr>
            <a:endParaRPr lang="en-US" sz="1800" b="1" dirty="0">
              <a:ea typeface="MS PGothic" panose="020B0600070205080204" pitchFamily="34" charset="-128"/>
            </a:endParaRPr>
          </a:p>
          <a:p>
            <a:pPr>
              <a:defRPr/>
            </a:pPr>
            <a:r>
              <a:rPr lang="en-US" sz="1800" dirty="0">
                <a:ea typeface="MS PGothic" panose="020B0600070205080204" pitchFamily="34" charset="-128"/>
              </a:rPr>
              <a:t>A, B, C sides are taking values alternatively, while other two sides are having nominal values</a:t>
            </a:r>
          </a:p>
          <a:p>
            <a:pPr>
              <a:defRPr/>
            </a:pPr>
            <a:endParaRPr lang="en-US" sz="1800" dirty="0">
              <a:ea typeface="MS PGothic" panose="020B0600070205080204" pitchFamily="34" charset="-128"/>
            </a:endParaRPr>
          </a:p>
          <a:p>
            <a:pPr marL="285750" indent="-285750">
              <a:buFontTx/>
              <a:buChar char="-"/>
              <a:defRPr/>
            </a:pPr>
            <a:r>
              <a:rPr lang="en-US" sz="1800" dirty="0">
                <a:ea typeface="MS PGothic" panose="020B0600070205080204" pitchFamily="34" charset="-128"/>
              </a:rPr>
              <a:t>Min (1) </a:t>
            </a:r>
          </a:p>
          <a:p>
            <a:pPr marL="285750" indent="-285750">
              <a:buFontTx/>
              <a:buChar char="-"/>
              <a:defRPr/>
            </a:pPr>
            <a:r>
              <a:rPr lang="en-US" sz="1800" dirty="0">
                <a:ea typeface="MS PGothic" panose="020B0600070205080204" pitchFamily="34" charset="-128"/>
              </a:rPr>
              <a:t>Min+1 (2) </a:t>
            </a:r>
          </a:p>
          <a:p>
            <a:pPr marL="285750" indent="-285750">
              <a:buFontTx/>
              <a:buChar char="-"/>
              <a:defRPr/>
            </a:pPr>
            <a:r>
              <a:rPr lang="en-US" sz="1800" dirty="0">
                <a:ea typeface="MS PGothic" panose="020B0600070205080204" pitchFamily="34" charset="-128"/>
              </a:rPr>
              <a:t>Nominal (100)</a:t>
            </a:r>
          </a:p>
          <a:p>
            <a:pPr marL="285750" indent="-285750">
              <a:buFontTx/>
              <a:buChar char="-"/>
              <a:defRPr/>
            </a:pPr>
            <a:r>
              <a:rPr lang="en-US" sz="1800" dirty="0">
                <a:ea typeface="MS PGothic" panose="020B0600070205080204" pitchFamily="34" charset="-128"/>
              </a:rPr>
              <a:t>Max-1 (199)</a:t>
            </a:r>
          </a:p>
          <a:p>
            <a:pPr marL="285750" indent="-285750">
              <a:buFontTx/>
              <a:buChar char="-"/>
              <a:defRPr/>
            </a:pPr>
            <a:r>
              <a:rPr lang="en-US" sz="1800" dirty="0">
                <a:ea typeface="MS PGothic" panose="020B0600070205080204" pitchFamily="34" charset="-128"/>
              </a:rPr>
              <a:t>Max (200) </a:t>
            </a:r>
          </a:p>
          <a:p>
            <a:pPr>
              <a:defRPr/>
            </a:pPr>
            <a:endParaRPr lang="en-US" dirty="0">
              <a:ea typeface="MS PGothic" panose="020B0600070205080204" pitchFamily="34" charset="-128"/>
            </a:endParaRPr>
          </a:p>
          <a:p>
            <a:pPr>
              <a:defRPr/>
            </a:pPr>
            <a:endParaRPr lang="en-GB" dirty="0">
              <a:ea typeface="MS PGothic" panose="020B0600070205080204" pitchFamily="34" charset="-128"/>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35525" y="2133600"/>
            <a:ext cx="4079875" cy="4357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2642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027238" y="1027113"/>
            <a:ext cx="5608637"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Software Testing Methodology</a:t>
            </a:r>
            <a:endParaRPr lang="en-US" altLang="en-US" sz="3200">
              <a:solidFill>
                <a:srgbClr val="00B050"/>
              </a:solidFill>
            </a:endParaRPr>
          </a:p>
        </p:txBody>
      </p:sp>
      <p:pic>
        <p:nvPicPr>
          <p:cNvPr id="1126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54CB8449-7ED5-4772-8954-4818D2FB10EB}" type="slidenum">
              <a:rPr lang="en-US"/>
              <a:pPr algn="ctr">
                <a:defRPr/>
              </a:pPr>
              <a:t>7</a:t>
            </a:fld>
            <a:endParaRPr lang="en-US"/>
          </a:p>
        </p:txBody>
      </p:sp>
      <p:pic>
        <p:nvPicPr>
          <p:cNvPr id="11270" name="Picture 2" descr="https://cdn.guru99.com/images/stories/software-test-life-cycle.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057400" y="1981200"/>
            <a:ext cx="6858000" cy="4159250"/>
          </a:xfrm>
          <a:noFill/>
          <a:ln>
            <a:solidFill>
              <a:schemeClr val="tx1"/>
            </a:solidFill>
            <a:miter lim="800000"/>
            <a:headEnd/>
            <a:tailEnd/>
          </a:ln>
        </p:spPr>
      </p:pic>
    </p:spTree>
    <p:extLst>
      <p:ext uri="{BB962C8B-B14F-4D97-AF65-F5344CB8AC3E}">
        <p14:creationId xmlns:p14="http://schemas.microsoft.com/office/powerpoint/2010/main" val="3907918624"/>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2489200" y="1012825"/>
            <a:ext cx="4275138"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Example 1 - Searching</a:t>
            </a:r>
            <a:endParaRPr lang="en-US" altLang="en-US" sz="3200">
              <a:solidFill>
                <a:srgbClr val="00B050"/>
              </a:solidFill>
            </a:endParaRPr>
          </a:p>
        </p:txBody>
      </p:sp>
      <p:pic>
        <p:nvPicPr>
          <p:cNvPr id="14029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292"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200">
              <a:latin typeface="Helvetica" panose="020B0604020202020204" pitchFamily="34" charset="0"/>
            </a:endParaRPr>
          </a:p>
        </p:txBody>
      </p:sp>
      <p:sp>
        <p:nvSpPr>
          <p:cNvPr id="140293" name="Text Box 3"/>
          <p:cNvSpPr txBox="1">
            <a:spLocks noChangeArrowheads="1"/>
          </p:cNvSpPr>
          <p:nvPr/>
        </p:nvSpPr>
        <p:spPr bwMode="auto">
          <a:xfrm>
            <a:off x="2057400" y="2193925"/>
            <a:ext cx="6172200" cy="3521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5713" tIns="91440" rIns="95713" bIns="91440">
            <a:spAutoFit/>
          </a:bodyPr>
          <a:lstStyle>
            <a:lvl1pPr defTabSz="95885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defTabSz="9588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defTabSz="95885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defTabSz="95885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defTabSz="95885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boolean Search(</a:t>
            </a:r>
            <a:br>
              <a:rPr lang="en-US" altLang="en-US" sz="1800" b="1">
                <a:latin typeface="Courier New" panose="02070309020205020404" pitchFamily="49" charset="0"/>
                <a:cs typeface="Arial" panose="020B0604020202020204" pitchFamily="34" charset="0"/>
              </a:rPr>
            </a:br>
            <a:r>
              <a:rPr lang="en-US" altLang="en-US" sz="1800" b="1">
                <a:latin typeface="Courier New" panose="02070309020205020404" pitchFamily="49" charset="0"/>
                <a:cs typeface="Arial" panose="020B0604020202020204" pitchFamily="34" charset="0"/>
              </a:rPr>
              <a:t>     List </a:t>
            </a:r>
            <a:r>
              <a:rPr lang="en-US" altLang="en-US" sz="1800" b="1">
                <a:solidFill>
                  <a:srgbClr val="0033CC"/>
                </a:solidFill>
                <a:latin typeface="Courier New" panose="02070309020205020404" pitchFamily="49" charset="0"/>
                <a:cs typeface="Arial" panose="020B0604020202020204" pitchFamily="34" charset="0"/>
              </a:rPr>
              <a:t>aList</a:t>
            </a:r>
            <a:r>
              <a:rPr lang="en-US" altLang="en-US" sz="1800" b="1">
                <a:latin typeface="Courier New" panose="02070309020205020404" pitchFamily="49" charset="0"/>
                <a:cs typeface="Arial" panose="020B0604020202020204" pitchFamily="34" charset="0"/>
              </a:rPr>
              <a:t>, int </a:t>
            </a:r>
            <a:r>
              <a:rPr lang="en-US" altLang="en-US" sz="1800" b="1">
                <a:solidFill>
                  <a:srgbClr val="0033CC"/>
                </a:solidFill>
                <a:latin typeface="Courier New" panose="02070309020205020404" pitchFamily="49" charset="0"/>
                <a:cs typeface="Arial" panose="020B0604020202020204" pitchFamily="34" charset="0"/>
              </a:rPr>
              <a:t>key</a:t>
            </a:r>
            <a:r>
              <a:rPr lang="en-US" altLang="en-US" sz="1800" b="1">
                <a:latin typeface="Courier New" panose="02070309020205020404" pitchFamily="49" charset="0"/>
                <a:cs typeface="Arial" panose="020B0604020202020204" pitchFamily="34" charset="0"/>
              </a:rPr>
              <a:t>)</a:t>
            </a:r>
          </a:p>
          <a:p>
            <a:pPr>
              <a:lnSpc>
                <a:spcPct val="120000"/>
              </a:lnSpc>
              <a:spcBef>
                <a:spcPct val="0"/>
              </a:spcBef>
              <a:buFontTx/>
              <a:buNone/>
            </a:pPr>
            <a:endParaRPr lang="en-US" altLang="en-US" sz="1800" b="1">
              <a:latin typeface="Courier New" panose="02070309020205020404" pitchFamily="49" charset="0"/>
              <a:cs typeface="Arial" panose="020B0604020202020204" pitchFamily="34" charset="0"/>
            </a:endParaRPr>
          </a:p>
          <a:p>
            <a:pPr>
              <a:lnSpc>
                <a:spcPct val="120000"/>
              </a:lnSpc>
              <a:spcBef>
                <a:spcPct val="0"/>
              </a:spcBef>
              <a:buFontTx/>
              <a:buNone/>
            </a:pPr>
            <a:r>
              <a:rPr lang="en-US" altLang="en-US" sz="2400" b="1">
                <a:latin typeface="Arial" panose="020B0604020202020204" pitchFamily="34" charset="0"/>
                <a:cs typeface="Arial" panose="020B0604020202020204" pitchFamily="34" charset="0"/>
              </a:rPr>
              <a:t>Precondition:</a:t>
            </a:r>
            <a:r>
              <a:rPr lang="en-US" altLang="en-US" sz="1800" b="1">
                <a:latin typeface="Courier New" panose="02070309020205020404" pitchFamily="49" charset="0"/>
                <a:cs typeface="Arial" panose="020B0604020202020204" pitchFamily="34" charset="0"/>
              </a:rPr>
              <a:t> </a:t>
            </a:r>
          </a:p>
          <a:p>
            <a:pPr>
              <a:lnSpc>
                <a:spcPct val="120000"/>
              </a:lnSpc>
              <a:spcBef>
                <a:spcPct val="0"/>
              </a:spcBef>
              <a:buFontTx/>
              <a:buNone/>
            </a:pPr>
            <a:r>
              <a:rPr lang="en-US" altLang="en-US" sz="1800" b="1">
                <a:latin typeface="Courier New" panose="02070309020205020404" pitchFamily="49" charset="0"/>
                <a:cs typeface="Arial" panose="020B0604020202020204" pitchFamily="34" charset="0"/>
              </a:rPr>
              <a:t>    -</a:t>
            </a:r>
            <a:r>
              <a:rPr lang="en-US" altLang="en-US" sz="1800" b="1">
                <a:solidFill>
                  <a:srgbClr val="0033CC"/>
                </a:solidFill>
                <a:latin typeface="Courier New" panose="02070309020205020404" pitchFamily="49" charset="0"/>
                <a:cs typeface="Arial" panose="020B0604020202020204" pitchFamily="34" charset="0"/>
              </a:rPr>
              <a:t>aList</a:t>
            </a:r>
            <a:r>
              <a:rPr lang="en-US" altLang="en-US" sz="2000" b="1">
                <a:latin typeface="Arial" panose="020B0604020202020204" pitchFamily="34" charset="0"/>
                <a:cs typeface="Arial" panose="020B0604020202020204" pitchFamily="34" charset="0"/>
              </a:rPr>
              <a:t> has at least one element</a:t>
            </a:r>
            <a:br>
              <a:rPr lang="en-US" altLang="en-US" sz="2000" b="1">
                <a:latin typeface="Arial" panose="020B0604020202020204" pitchFamily="34" charset="0"/>
                <a:cs typeface="Arial" panose="020B0604020202020204" pitchFamily="34" charset="0"/>
              </a:rPr>
            </a:br>
            <a:endParaRPr lang="en-US" altLang="en-US" sz="2000" b="1">
              <a:latin typeface="Arial" panose="020B0604020202020204" pitchFamily="34" charset="0"/>
              <a:cs typeface="Arial" panose="020B0604020202020204" pitchFamily="34" charset="0"/>
            </a:endParaRPr>
          </a:p>
          <a:p>
            <a:pPr>
              <a:lnSpc>
                <a:spcPct val="120000"/>
              </a:lnSpc>
              <a:spcBef>
                <a:spcPct val="0"/>
              </a:spcBef>
              <a:buFontTx/>
              <a:buNone/>
            </a:pPr>
            <a:r>
              <a:rPr lang="en-US" altLang="en-US" sz="2400" b="1">
                <a:latin typeface="Arial" panose="020B0604020202020204" pitchFamily="34" charset="0"/>
                <a:cs typeface="Arial" panose="020B0604020202020204" pitchFamily="34" charset="0"/>
              </a:rPr>
              <a:t>Postcondition:</a:t>
            </a:r>
            <a:r>
              <a:rPr lang="en-US" altLang="en-US" sz="1800" b="1">
                <a:latin typeface="Courier New" panose="02070309020205020404" pitchFamily="49" charset="0"/>
                <a:cs typeface="Arial" panose="020B0604020202020204" pitchFamily="34" charset="0"/>
              </a:rPr>
              <a:t> </a:t>
            </a:r>
            <a:br>
              <a:rPr lang="en-US" altLang="en-US" sz="1800" b="1">
                <a:latin typeface="Courier New" panose="02070309020205020404" pitchFamily="49" charset="0"/>
                <a:cs typeface="Arial" panose="020B0604020202020204" pitchFamily="34" charset="0"/>
              </a:rPr>
            </a:br>
            <a:r>
              <a:rPr lang="en-US" altLang="en-US" sz="1800" b="1">
                <a:latin typeface="Courier New" panose="02070309020205020404" pitchFamily="49" charset="0"/>
                <a:cs typeface="Arial" panose="020B0604020202020204" pitchFamily="34" charset="0"/>
              </a:rPr>
              <a:t>   - </a:t>
            </a:r>
            <a:r>
              <a:rPr lang="en-US" altLang="en-US" sz="1800" b="1">
                <a:solidFill>
                  <a:srgbClr val="009900"/>
                </a:solidFill>
                <a:latin typeface="Courier New" panose="02070309020205020404" pitchFamily="49" charset="0"/>
                <a:cs typeface="Arial" panose="020B0604020202020204" pitchFamily="34" charset="0"/>
              </a:rPr>
              <a:t>true</a:t>
            </a:r>
            <a:r>
              <a:rPr lang="en-US" altLang="en-US" sz="2000" b="1">
                <a:latin typeface="Arial" panose="020B0604020202020204" pitchFamily="34" charset="0"/>
                <a:cs typeface="Arial" panose="020B0604020202020204" pitchFamily="34" charset="0"/>
              </a:rPr>
              <a:t> if </a:t>
            </a:r>
            <a:r>
              <a:rPr lang="en-US" altLang="en-US" sz="1800" b="1">
                <a:solidFill>
                  <a:srgbClr val="0033CC"/>
                </a:solidFill>
                <a:latin typeface="Courier New" panose="02070309020205020404" pitchFamily="49" charset="0"/>
                <a:cs typeface="Arial" panose="020B0604020202020204" pitchFamily="34" charset="0"/>
              </a:rPr>
              <a:t>key</a:t>
            </a:r>
            <a:r>
              <a:rPr lang="en-US" altLang="en-US" sz="2000" b="1">
                <a:solidFill>
                  <a:srgbClr val="0033CC"/>
                </a:solidFill>
                <a:latin typeface="Arial" panose="020B0604020202020204" pitchFamily="34" charset="0"/>
                <a:cs typeface="Arial" panose="020B0604020202020204" pitchFamily="34" charset="0"/>
              </a:rPr>
              <a:t> </a:t>
            </a:r>
            <a:r>
              <a:rPr lang="en-US" altLang="en-US" sz="2000" b="1">
                <a:latin typeface="Arial" panose="020B0604020202020204" pitchFamily="34" charset="0"/>
                <a:cs typeface="Arial" panose="020B0604020202020204" pitchFamily="34" charset="0"/>
              </a:rPr>
              <a:t>is in the </a:t>
            </a:r>
            <a:r>
              <a:rPr lang="en-US" altLang="en-US" sz="1800" b="1">
                <a:solidFill>
                  <a:srgbClr val="0033CC"/>
                </a:solidFill>
                <a:latin typeface="Courier New" panose="02070309020205020404" pitchFamily="49" charset="0"/>
                <a:cs typeface="Arial" panose="020B0604020202020204" pitchFamily="34" charset="0"/>
              </a:rPr>
              <a:t>aList</a:t>
            </a:r>
            <a:br>
              <a:rPr lang="en-US" altLang="en-US" sz="1800" b="1">
                <a:solidFill>
                  <a:srgbClr val="0033CC"/>
                </a:solidFill>
                <a:latin typeface="Courier New" panose="02070309020205020404" pitchFamily="49" charset="0"/>
                <a:cs typeface="Arial" panose="020B0604020202020204" pitchFamily="34" charset="0"/>
              </a:rPr>
            </a:br>
            <a:r>
              <a:rPr lang="en-US" altLang="en-US" sz="1800" b="1">
                <a:latin typeface="Courier New" panose="02070309020205020404" pitchFamily="49" charset="0"/>
                <a:cs typeface="Arial" panose="020B0604020202020204" pitchFamily="34" charset="0"/>
              </a:rPr>
              <a:t>   - </a:t>
            </a:r>
            <a:r>
              <a:rPr lang="en-US" altLang="en-US" sz="1800" b="1">
                <a:solidFill>
                  <a:srgbClr val="FF3300"/>
                </a:solidFill>
                <a:latin typeface="Courier New" panose="02070309020205020404" pitchFamily="49" charset="0"/>
                <a:cs typeface="Arial" panose="020B0604020202020204" pitchFamily="34" charset="0"/>
              </a:rPr>
              <a:t>false</a:t>
            </a:r>
            <a:r>
              <a:rPr lang="en-US" altLang="en-US" sz="2000" b="1">
                <a:latin typeface="Arial" panose="020B0604020202020204" pitchFamily="34" charset="0"/>
                <a:cs typeface="Arial" panose="020B0604020202020204" pitchFamily="34" charset="0"/>
              </a:rPr>
              <a:t> if </a:t>
            </a:r>
            <a:r>
              <a:rPr lang="en-US" altLang="en-US" sz="1800" b="1">
                <a:solidFill>
                  <a:srgbClr val="0033CC"/>
                </a:solidFill>
                <a:latin typeface="Courier New" panose="02070309020205020404" pitchFamily="49" charset="0"/>
                <a:cs typeface="Arial" panose="020B0604020202020204" pitchFamily="34" charset="0"/>
              </a:rPr>
              <a:t>key</a:t>
            </a:r>
            <a:r>
              <a:rPr lang="en-US" altLang="en-US" sz="2000" b="1">
                <a:solidFill>
                  <a:srgbClr val="0033CC"/>
                </a:solidFill>
                <a:latin typeface="Arial" panose="020B0604020202020204" pitchFamily="34" charset="0"/>
                <a:cs typeface="Arial" panose="020B0604020202020204" pitchFamily="34" charset="0"/>
              </a:rPr>
              <a:t> </a:t>
            </a:r>
            <a:r>
              <a:rPr lang="en-US" altLang="en-US" sz="2000" b="1">
                <a:latin typeface="Arial" panose="020B0604020202020204" pitchFamily="34" charset="0"/>
                <a:cs typeface="Arial" panose="020B0604020202020204" pitchFamily="34" charset="0"/>
              </a:rPr>
              <a:t>is not in </a:t>
            </a:r>
            <a:r>
              <a:rPr lang="en-US" altLang="en-US" sz="1800" b="1">
                <a:solidFill>
                  <a:srgbClr val="0033CC"/>
                </a:solidFill>
                <a:latin typeface="Courier New" panose="02070309020205020404" pitchFamily="49" charset="0"/>
                <a:cs typeface="Arial" panose="020B0604020202020204" pitchFamily="34" charset="0"/>
              </a:rPr>
              <a:t>aList</a:t>
            </a:r>
          </a:p>
        </p:txBody>
      </p:sp>
    </p:spTree>
    <p:extLst>
      <p:ext uri="{BB962C8B-B14F-4D97-AF65-F5344CB8AC3E}">
        <p14:creationId xmlns:p14="http://schemas.microsoft.com/office/powerpoint/2010/main" val="3111373747"/>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1657350" y="1012825"/>
            <a:ext cx="5938838"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Equivalence Classes for Search</a:t>
            </a:r>
            <a:endParaRPr lang="en-US" altLang="en-US" sz="3200">
              <a:solidFill>
                <a:srgbClr val="00B050"/>
              </a:solidFill>
            </a:endParaRPr>
          </a:p>
        </p:txBody>
      </p:sp>
      <p:pic>
        <p:nvPicPr>
          <p:cNvPr id="14233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2340"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200">
              <a:latin typeface="Helvetica" panose="020B0604020202020204" pitchFamily="34" charset="0"/>
            </a:endParaRPr>
          </a:p>
        </p:txBody>
      </p:sp>
      <p:sp>
        <p:nvSpPr>
          <p:cNvPr id="142341" name="Rectangle 25"/>
          <p:cNvSpPr txBox="1">
            <a:spLocks noChangeArrowheads="1"/>
          </p:cNvSpPr>
          <p:nvPr/>
        </p:nvSpPr>
        <p:spPr bwMode="auto">
          <a:xfrm>
            <a:off x="1828800" y="1846263"/>
            <a:ext cx="7239000"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Sequence with a single value: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800">
                <a:solidFill>
                  <a:srgbClr val="009900"/>
                </a:solidFill>
                <a:latin typeface="Helvetica" panose="020B0604020202020204" pitchFamily="34" charset="0"/>
              </a:rPr>
              <a:t>key found.</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800">
                <a:solidFill>
                  <a:srgbClr val="FF9900"/>
                </a:solidFill>
                <a:latin typeface="Helvetica" panose="020B0604020202020204" pitchFamily="34" charset="0"/>
              </a:rPr>
              <a:t>key not found.</a:t>
            </a:r>
          </a:p>
          <a:p>
            <a:pPr eaLnBrk="1" hangingPunct="1">
              <a:lnSpc>
                <a:spcPct val="100000"/>
              </a:lnSpc>
              <a:spcBef>
                <a:spcPct val="20000"/>
              </a:spcBef>
              <a:buClr>
                <a:schemeClr val="folHlink"/>
              </a:buClr>
              <a:buSzPct val="75000"/>
              <a:buFont typeface="Wingdings" panose="05000000000000000000" pitchFamily="2" charset="2"/>
              <a:buChar char="n"/>
            </a:pPr>
            <a:r>
              <a:rPr lang="en-US" altLang="en-US" sz="2400">
                <a:latin typeface="Helvetica" panose="020B0604020202020204" pitchFamily="34" charset="0"/>
              </a:rPr>
              <a:t>Sequence of multi values:</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800">
                <a:solidFill>
                  <a:srgbClr val="009900"/>
                </a:solidFill>
                <a:latin typeface="Helvetica" panose="020B0604020202020204" pitchFamily="34" charset="0"/>
              </a:rPr>
              <a:t>key found:</a:t>
            </a:r>
            <a:r>
              <a:rPr lang="en-US" altLang="en-US" sz="2800">
                <a:latin typeface="Helvetica" panose="020B0604020202020204" pitchFamily="34" charset="0"/>
              </a:rPr>
              <a:t> </a:t>
            </a:r>
          </a:p>
          <a:p>
            <a:pPr lvl="2" eaLnBrk="1" hangingPunct="1">
              <a:lnSpc>
                <a:spcPct val="100000"/>
              </a:lnSpc>
              <a:spcBef>
                <a:spcPct val="20000"/>
              </a:spcBef>
              <a:buClr>
                <a:schemeClr val="tx2"/>
              </a:buClr>
              <a:buFontTx/>
              <a:buChar char="•"/>
            </a:pPr>
            <a:r>
              <a:rPr lang="en-US" altLang="en-US" sz="2500">
                <a:latin typeface="Helvetica" panose="020B0604020202020204" pitchFamily="34" charset="0"/>
              </a:rPr>
              <a:t>First element in sequence.</a:t>
            </a:r>
          </a:p>
          <a:p>
            <a:pPr lvl="2" eaLnBrk="1" hangingPunct="1">
              <a:lnSpc>
                <a:spcPct val="100000"/>
              </a:lnSpc>
              <a:spcBef>
                <a:spcPct val="20000"/>
              </a:spcBef>
              <a:buClr>
                <a:schemeClr val="tx2"/>
              </a:buClr>
              <a:buFontTx/>
              <a:buChar char="•"/>
            </a:pPr>
            <a:r>
              <a:rPr lang="en-US" altLang="en-US" sz="2500">
                <a:latin typeface="Helvetica" panose="020B0604020202020204" pitchFamily="34" charset="0"/>
              </a:rPr>
              <a:t>Last element in sequence.</a:t>
            </a:r>
          </a:p>
          <a:p>
            <a:pPr lvl="2" eaLnBrk="1" hangingPunct="1">
              <a:lnSpc>
                <a:spcPct val="100000"/>
              </a:lnSpc>
              <a:spcBef>
                <a:spcPct val="20000"/>
              </a:spcBef>
              <a:buClr>
                <a:schemeClr val="tx2"/>
              </a:buClr>
              <a:buFontTx/>
              <a:buChar char="•"/>
            </a:pPr>
            <a:r>
              <a:rPr lang="en-US" altLang="en-US" sz="2500">
                <a:latin typeface="Helvetica" panose="020B0604020202020204" pitchFamily="34" charset="0"/>
              </a:rPr>
              <a:t>“Middle” element in sequence.</a:t>
            </a:r>
          </a:p>
          <a:p>
            <a:pPr lvl="1" eaLnBrk="1" hangingPunct="1">
              <a:lnSpc>
                <a:spcPct val="100000"/>
              </a:lnSpc>
              <a:spcBef>
                <a:spcPct val="20000"/>
              </a:spcBef>
              <a:buClr>
                <a:schemeClr val="folHlink"/>
              </a:buClr>
              <a:buSzPct val="70000"/>
              <a:buFont typeface="Wingdings" panose="05000000000000000000" pitchFamily="2" charset="2"/>
              <a:buChar char="n"/>
            </a:pPr>
            <a:r>
              <a:rPr lang="en-US" altLang="en-US" sz="2800">
                <a:solidFill>
                  <a:srgbClr val="FF9900"/>
                </a:solidFill>
                <a:latin typeface="Helvetica" panose="020B0604020202020204" pitchFamily="34" charset="0"/>
              </a:rPr>
              <a:t>key not found.</a:t>
            </a:r>
          </a:p>
        </p:txBody>
      </p:sp>
    </p:spTree>
    <p:extLst>
      <p:ext uri="{BB962C8B-B14F-4D97-AF65-F5344CB8AC3E}">
        <p14:creationId xmlns:p14="http://schemas.microsoft.com/office/powerpoint/2010/main" val="193203992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2438400" y="1001713"/>
            <a:ext cx="3862388"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Test Data for Search</a:t>
            </a:r>
            <a:endParaRPr lang="en-US" altLang="en-US" sz="3200">
              <a:solidFill>
                <a:srgbClr val="00B050"/>
              </a:solidFill>
            </a:endParaRPr>
          </a:p>
        </p:txBody>
      </p:sp>
      <p:pic>
        <p:nvPicPr>
          <p:cNvPr id="14438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8"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200">
              <a:latin typeface="Helvetica" panose="020B0604020202020204" pitchFamily="34" charset="0"/>
            </a:endParaRPr>
          </a:p>
        </p:txBody>
      </p:sp>
      <p:graphicFrame>
        <p:nvGraphicFramePr>
          <p:cNvPr id="7" name="Group 45"/>
          <p:cNvGraphicFramePr>
            <a:graphicFrameLocks noGrp="1"/>
          </p:cNvGraphicFramePr>
          <p:nvPr>
            <p:ph idx="1"/>
          </p:nvPr>
        </p:nvGraphicFramePr>
        <p:xfrm>
          <a:off x="2022475" y="1924050"/>
          <a:ext cx="6435725" cy="4476751"/>
        </p:xfrm>
        <a:graphic>
          <a:graphicData uri="http://schemas.openxmlformats.org/drawingml/2006/table">
            <a:tbl>
              <a:tblPr/>
              <a:tblGrid>
                <a:gridCol w="968375">
                  <a:extLst>
                    <a:ext uri="{9D8B030D-6E8A-4147-A177-3AD203B41FA5}">
                      <a16:colId xmlns:a16="http://schemas.microsoft.com/office/drawing/2014/main" val="20000"/>
                    </a:ext>
                  </a:extLst>
                </a:gridCol>
                <a:gridCol w="2017713">
                  <a:extLst>
                    <a:ext uri="{9D8B030D-6E8A-4147-A177-3AD203B41FA5}">
                      <a16:colId xmlns:a16="http://schemas.microsoft.com/office/drawing/2014/main" val="20001"/>
                    </a:ext>
                  </a:extLst>
                </a:gridCol>
                <a:gridCol w="1774825">
                  <a:extLst>
                    <a:ext uri="{9D8B030D-6E8A-4147-A177-3AD203B41FA5}">
                      <a16:colId xmlns:a16="http://schemas.microsoft.com/office/drawing/2014/main" val="20002"/>
                    </a:ext>
                  </a:extLst>
                </a:gridCol>
                <a:gridCol w="1674812">
                  <a:extLst>
                    <a:ext uri="{9D8B030D-6E8A-4147-A177-3AD203B41FA5}">
                      <a16:colId xmlns:a16="http://schemas.microsoft.com/office/drawing/2014/main" val="20003"/>
                    </a:ext>
                  </a:extLst>
                </a:gridCol>
              </a:tblGrid>
              <a:tr h="75723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a:ln>
                            <a:noFill/>
                          </a:ln>
                          <a:solidFill>
                            <a:schemeClr val="tx1"/>
                          </a:solidFill>
                          <a:effectLst/>
                          <a:latin typeface="Arial" pitchFamily="34" charset="0"/>
                        </a:rPr>
                        <a:t>Test</a:t>
                      </a:r>
                      <a:br>
                        <a:rPr kumimoji="0" lang="en-US" sz="2000" b="1" i="0" u="none" strike="noStrike" cap="none" normalizeH="0" baseline="0" dirty="0">
                          <a:ln>
                            <a:noFill/>
                          </a:ln>
                          <a:solidFill>
                            <a:schemeClr val="tx1"/>
                          </a:solidFill>
                          <a:effectLst/>
                          <a:latin typeface="Arial" pitchFamily="34" charset="0"/>
                        </a:rPr>
                      </a:br>
                      <a:r>
                        <a:rPr kumimoji="0" lang="en-US" sz="2000" b="1" i="0" u="none" strike="noStrike" cap="none" normalizeH="0" baseline="0" dirty="0">
                          <a:ln>
                            <a:noFill/>
                          </a:ln>
                          <a:solidFill>
                            <a:schemeClr val="tx1"/>
                          </a:solidFill>
                          <a:effectLst/>
                          <a:latin typeface="Arial" pitchFamily="34" charset="0"/>
                        </a:rPr>
                        <a:t>Case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a:ln>
                            <a:noFill/>
                          </a:ln>
                          <a:solidFill>
                            <a:srgbClr val="0033CC"/>
                          </a:solidFill>
                          <a:effectLst/>
                          <a:latin typeface="Arial" pitchFamily="34" charset="0"/>
                        </a:rPr>
                        <a:t>aList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dirty="0">
                          <a:ln>
                            <a:noFill/>
                          </a:ln>
                          <a:solidFill>
                            <a:srgbClr val="0033CC"/>
                          </a:solidFill>
                          <a:effectLst/>
                          <a:latin typeface="Arial" pitchFamily="34" charset="0"/>
                        </a:rPr>
                        <a:t>Key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1" i="0" u="none" strike="noStrike" cap="none" normalizeH="0" baseline="0">
                          <a:ln>
                            <a:noFill/>
                          </a:ln>
                          <a:solidFill>
                            <a:schemeClr val="tx2"/>
                          </a:solidFill>
                          <a:effectLst/>
                          <a:latin typeface="Arial" pitchFamily="34" charset="0"/>
                        </a:rPr>
                        <a:t>Expected Result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13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[ 123 ]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009900"/>
                          </a:solidFill>
                          <a:effectLst/>
                          <a:latin typeface="Arial" pitchFamily="34"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6159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[ 123 ]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456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FF9900"/>
                          </a:solidFill>
                          <a:effectLst/>
                          <a:latin typeface="Arial" pitchFamily="34"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159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[ 1, 6, 3, -4, 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009900"/>
                          </a:solidFill>
                          <a:effectLst/>
                          <a:latin typeface="Arial" pitchFamily="34"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159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[ 1, 6, 3, -4, 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009900"/>
                          </a:solidFill>
                          <a:effectLst/>
                          <a:latin typeface="Arial" pitchFamily="34"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6143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[ 1, 6, 3, -4, 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chemeClr val="tx1"/>
                          </a:solidFill>
                          <a:effectLst/>
                          <a:latin typeface="Arial"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a:ln>
                            <a:noFill/>
                          </a:ln>
                          <a:solidFill>
                            <a:srgbClr val="009900"/>
                          </a:solidFill>
                          <a:effectLst/>
                          <a:latin typeface="Arial" pitchFamily="34"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6159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[ 1, 6, 3, -4, 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a:ln>
                            <a:noFill/>
                          </a:ln>
                          <a:solidFill>
                            <a:schemeClr val="tx1"/>
                          </a:solidFill>
                          <a:effectLst/>
                          <a:latin typeface="Arial" pitchFamily="34" charset="0"/>
                        </a:rPr>
                        <a:t>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000" b="0" i="0" u="none" strike="noStrike" cap="none" normalizeH="0" baseline="0" dirty="0">
                          <a:ln>
                            <a:noFill/>
                          </a:ln>
                          <a:solidFill>
                            <a:srgbClr val="FF9900"/>
                          </a:solidFill>
                          <a:effectLst/>
                          <a:latin typeface="Arial" pitchFamily="34"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590056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1371600" y="973138"/>
            <a:ext cx="7350125"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Example 2 – Simple Shopping Scenario</a:t>
            </a:r>
            <a:endParaRPr lang="en-US" altLang="en-US" sz="3200">
              <a:solidFill>
                <a:srgbClr val="00B050"/>
              </a:solidFill>
            </a:endParaRPr>
          </a:p>
        </p:txBody>
      </p:sp>
      <p:pic>
        <p:nvPicPr>
          <p:cNvPr id="14643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6"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200">
              <a:latin typeface="Helvetica" panose="020B0604020202020204" pitchFamily="34" charset="0"/>
            </a:endParaRPr>
          </a:p>
        </p:txBody>
      </p:sp>
      <p:sp>
        <p:nvSpPr>
          <p:cNvPr id="2" name="Content Placeholder 1"/>
          <p:cNvSpPr>
            <a:spLocks noGrp="1"/>
          </p:cNvSpPr>
          <p:nvPr>
            <p:ph idx="1"/>
          </p:nvPr>
        </p:nvSpPr>
        <p:spPr/>
        <p:txBody>
          <a:bodyPr/>
          <a:lstStyle/>
          <a:p>
            <a:pPr marL="0" indent="0">
              <a:buFont typeface="Wingdings" panose="05000000000000000000" pitchFamily="2" charset="2"/>
              <a:buNone/>
              <a:defRPr/>
            </a:pPr>
            <a:r>
              <a:rPr lang="en-US" dirty="0"/>
              <a:t>Let us consider a simple shopping scenario - </a:t>
            </a:r>
          </a:p>
          <a:p>
            <a:pPr>
              <a:defRPr/>
            </a:pPr>
            <a:r>
              <a:rPr lang="en-US" dirty="0"/>
              <a:t>Shop for $1000 and get 5% discount</a:t>
            </a:r>
          </a:p>
          <a:p>
            <a:pPr>
              <a:defRPr/>
            </a:pPr>
            <a:r>
              <a:rPr lang="en-US" dirty="0"/>
              <a:t>Shop for $2000 and get 7% discount</a:t>
            </a:r>
          </a:p>
          <a:p>
            <a:pPr>
              <a:defRPr/>
            </a:pPr>
            <a:r>
              <a:rPr lang="en-US" dirty="0"/>
              <a:t>Shop for $3000 and above and get 10% discount.</a:t>
            </a:r>
          </a:p>
          <a:p>
            <a:pPr>
              <a:defRPr/>
            </a:pPr>
            <a:endParaRPr lang="en-US" dirty="0"/>
          </a:p>
        </p:txBody>
      </p:sp>
    </p:spTree>
    <p:extLst>
      <p:ext uri="{BB962C8B-B14F-4D97-AF65-F5344CB8AC3E}">
        <p14:creationId xmlns:p14="http://schemas.microsoft.com/office/powerpoint/2010/main" val="279213109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1371600" y="973138"/>
            <a:ext cx="7350125"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Example 2 – Simple Shopping Scenario</a:t>
            </a:r>
            <a:endParaRPr lang="en-US" altLang="en-US" sz="3200">
              <a:solidFill>
                <a:srgbClr val="00B050"/>
              </a:solidFill>
            </a:endParaRPr>
          </a:p>
        </p:txBody>
      </p:sp>
      <p:pic>
        <p:nvPicPr>
          <p:cNvPr id="14848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4"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200">
              <a:latin typeface="Helvetica" panose="020B0604020202020204" pitchFamily="34" charset="0"/>
            </a:endParaRPr>
          </a:p>
        </p:txBody>
      </p:sp>
      <p:sp>
        <p:nvSpPr>
          <p:cNvPr id="148485" name="Content Placeholder 1"/>
          <p:cNvSpPr>
            <a:spLocks noGrp="1"/>
          </p:cNvSpPr>
          <p:nvPr>
            <p:ph idx="1"/>
          </p:nvPr>
        </p:nvSpPr>
        <p:spPr/>
        <p:txBody>
          <a:bodyPr/>
          <a:lstStyle/>
          <a:p>
            <a:pPr algn="just"/>
            <a:r>
              <a:rPr lang="en-US" altLang="en-US" sz="1800" b="1"/>
              <a:t>Equivalence partitioning</a:t>
            </a:r>
            <a:r>
              <a:rPr lang="en-US" altLang="en-US" sz="1800"/>
              <a:t> - We can divide the input into four partitions, amount&lt;0, 0 to 1000, 1001 to 2000, 2001 to 3000 and then 3001 and above.</a:t>
            </a:r>
          </a:p>
          <a:p>
            <a:pPr algn="just"/>
            <a:r>
              <a:rPr lang="en-US" altLang="en-US" sz="1800"/>
              <a:t>We will keep things simple for now and will not go into details like the max amount one can shop for, or what about cents and all that stuff.</a:t>
            </a:r>
          </a:p>
          <a:p>
            <a:pPr algn="just"/>
            <a:r>
              <a:rPr lang="en-US" altLang="en-US" sz="1800"/>
              <a:t>Adding the flavor of </a:t>
            </a:r>
            <a:r>
              <a:rPr lang="en-US" altLang="en-US" sz="1800" b="1"/>
              <a:t>boundary value to the above partitions</a:t>
            </a:r>
            <a:r>
              <a:rPr lang="en-US" altLang="en-US" sz="1800"/>
              <a:t> - the boundary values would be 0, 1000, 1001, 2000, 2001, 3000 and 3001. In boundary value analysis, immediate upper and lower values too are recommended to be tested, so we will include -1, 1 and 999. These are the values that can tell behavior the software for almost entire range of input values, but there can be other issues in software. For that reason, other input values too can be considered.</a:t>
            </a:r>
          </a:p>
          <a:p>
            <a:endParaRPr lang="en-US" altLang="en-US"/>
          </a:p>
        </p:txBody>
      </p:sp>
    </p:spTree>
    <p:extLst>
      <p:ext uri="{BB962C8B-B14F-4D97-AF65-F5344CB8AC3E}">
        <p14:creationId xmlns:p14="http://schemas.microsoft.com/office/powerpoint/2010/main" val="505436454"/>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2033588" y="973138"/>
            <a:ext cx="6026150"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Example 3 – Quadratic Equation</a:t>
            </a:r>
            <a:endParaRPr lang="en-US" altLang="en-US" sz="3200">
              <a:solidFill>
                <a:srgbClr val="00B050"/>
              </a:solidFill>
            </a:endParaRPr>
          </a:p>
        </p:txBody>
      </p:sp>
      <p:pic>
        <p:nvPicPr>
          <p:cNvPr id="15053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2"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200">
              <a:latin typeface="Helvetica" panose="020B0604020202020204" pitchFamily="34" charset="0"/>
            </a:endParaRPr>
          </a:p>
        </p:txBody>
      </p:sp>
      <p:sp>
        <p:nvSpPr>
          <p:cNvPr id="2" name="Content Placeholder 1"/>
          <p:cNvSpPr>
            <a:spLocks noGrp="1"/>
          </p:cNvSpPr>
          <p:nvPr>
            <p:ph idx="1"/>
          </p:nvPr>
        </p:nvSpPr>
        <p:spPr/>
        <p:txBody>
          <a:bodyPr/>
          <a:lstStyle/>
          <a:p>
            <a:pPr algn="just">
              <a:lnSpc>
                <a:spcPct val="150000"/>
              </a:lnSpc>
              <a:spcBef>
                <a:spcPts val="0"/>
              </a:spcBef>
              <a:defRPr/>
            </a:pPr>
            <a:r>
              <a:rPr lang="en-US" sz="1800" dirty="0"/>
              <a:t>For example, suppose we are testing a function that uses the quadratic formula to determine the two roots of a second-degree polynomial </a:t>
            </a:r>
            <a:r>
              <a:rPr lang="en-US" sz="1800" b="1" dirty="0"/>
              <a:t>a</a:t>
            </a:r>
            <a:r>
              <a:rPr lang="en-US" sz="1800" b="1" i="1" dirty="0"/>
              <a:t>x</a:t>
            </a:r>
            <a:r>
              <a:rPr lang="en-US" sz="1800" b="1" baseline="30000" dirty="0"/>
              <a:t>2</a:t>
            </a:r>
            <a:r>
              <a:rPr lang="en-US" sz="1800" b="1" dirty="0"/>
              <a:t>+b</a:t>
            </a:r>
            <a:r>
              <a:rPr lang="en-US" sz="1800" b="1" i="1" dirty="0"/>
              <a:t>x</a:t>
            </a:r>
            <a:r>
              <a:rPr lang="en-US" sz="1800" b="1" dirty="0"/>
              <a:t>+c</a:t>
            </a:r>
            <a:r>
              <a:rPr lang="en-US" sz="1800" dirty="0"/>
              <a:t>. For simplicity, assume that we are going to work only with real numbers, and print an error message if it turns out that the two roots are complex numbers (numbers involving the square root of a negative number).</a:t>
            </a:r>
          </a:p>
          <a:p>
            <a:pPr marL="0" indent="0" algn="just">
              <a:lnSpc>
                <a:spcPct val="150000"/>
              </a:lnSpc>
              <a:spcBef>
                <a:spcPts val="0"/>
              </a:spcBef>
              <a:buFont typeface="Wingdings" panose="05000000000000000000" pitchFamily="2" charset="2"/>
              <a:buNone/>
              <a:defRPr/>
            </a:pPr>
            <a:endParaRPr lang="en-US" sz="1800" dirty="0"/>
          </a:p>
          <a:p>
            <a:pPr algn="just">
              <a:lnSpc>
                <a:spcPct val="150000"/>
              </a:lnSpc>
              <a:spcBef>
                <a:spcPts val="0"/>
              </a:spcBef>
              <a:defRPr/>
            </a:pPr>
            <a:r>
              <a:rPr lang="en-US" sz="1800" dirty="0"/>
              <a:t>We can come up with test data for each of the four cases, based on values of the polynomial's </a:t>
            </a:r>
            <a:r>
              <a:rPr lang="en-US" sz="1800" i="1" dirty="0"/>
              <a:t>discriminant</a:t>
            </a:r>
            <a:r>
              <a:rPr lang="en-US" sz="1800" dirty="0"/>
              <a:t> (</a:t>
            </a:r>
            <a:r>
              <a:rPr lang="en-US" sz="1800" b="1" dirty="0"/>
              <a:t>b</a:t>
            </a:r>
            <a:r>
              <a:rPr lang="en-US" sz="1800" b="1" baseline="30000" dirty="0"/>
              <a:t>2</a:t>
            </a:r>
            <a:r>
              <a:rPr lang="en-US" sz="1800" b="1" dirty="0"/>
              <a:t>-4ac</a:t>
            </a:r>
            <a:r>
              <a:rPr lang="en-US" sz="1800" dirty="0"/>
              <a:t>).</a:t>
            </a:r>
          </a:p>
          <a:p>
            <a:pPr algn="just">
              <a:defRPr/>
            </a:pPr>
            <a:endParaRPr lang="en-US" dirty="0"/>
          </a:p>
        </p:txBody>
      </p:sp>
    </p:spTree>
    <p:extLst>
      <p:ext uri="{BB962C8B-B14F-4D97-AF65-F5344CB8AC3E}">
        <p14:creationId xmlns:p14="http://schemas.microsoft.com/office/powerpoint/2010/main" val="2281643081"/>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2033588" y="973138"/>
            <a:ext cx="6026150"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Example 3 – Quadratic Equation</a:t>
            </a:r>
            <a:endParaRPr lang="en-US" altLang="en-US" sz="3200">
              <a:solidFill>
                <a:srgbClr val="00B050"/>
              </a:solidFill>
            </a:endParaRPr>
          </a:p>
        </p:txBody>
      </p:sp>
      <p:pic>
        <p:nvPicPr>
          <p:cNvPr id="15257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0" name="Rectangle 25"/>
          <p:cNvSpPr txBox="1">
            <a:spLocks noChangeArrowheads="1"/>
          </p:cNvSpPr>
          <p:nvPr/>
        </p:nvSpPr>
        <p:spPr bwMode="auto">
          <a:xfrm>
            <a:off x="1676400" y="1905000"/>
            <a:ext cx="7239000" cy="447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endParaRPr lang="en-US" altLang="en-US" sz="2200">
              <a:latin typeface="Helvetica" panose="020B0604020202020204" pitchFamily="34" charset="0"/>
            </a:endParaRPr>
          </a:p>
        </p:txBody>
      </p:sp>
      <p:sp>
        <p:nvSpPr>
          <p:cNvPr id="152581" name="Content Placeholder 1"/>
          <p:cNvSpPr>
            <a:spLocks noGrp="1"/>
          </p:cNvSpPr>
          <p:nvPr>
            <p:ph idx="1"/>
          </p:nvPr>
        </p:nvSpPr>
        <p:spPr>
          <a:xfrm>
            <a:off x="1828800" y="1905000"/>
            <a:ext cx="6934200" cy="1143000"/>
          </a:xfrm>
        </p:spPr>
        <p:txBody>
          <a:bodyPr/>
          <a:lstStyle/>
          <a:p>
            <a:pPr algn="just">
              <a:lnSpc>
                <a:spcPct val="150000"/>
              </a:lnSpc>
              <a:spcBef>
                <a:spcPct val="0"/>
              </a:spcBef>
            </a:pPr>
            <a:r>
              <a:rPr lang="en-US" altLang="en-US" sz="1800"/>
              <a:t>Easy data (discriminant is a perfect square)</a:t>
            </a:r>
          </a:p>
          <a:p>
            <a:pPr algn="just">
              <a:lnSpc>
                <a:spcPct val="150000"/>
              </a:lnSpc>
              <a:spcBef>
                <a:spcPct val="0"/>
              </a:spcBef>
            </a:pPr>
            <a:r>
              <a:rPr lang="en-US" altLang="en-US" sz="1800"/>
              <a:t>Typical data (discriminant is positive):</a:t>
            </a:r>
            <a:endParaRPr lang="en-US" altLang="en-US"/>
          </a:p>
        </p:txBody>
      </p:sp>
      <p:graphicFrame>
        <p:nvGraphicFramePr>
          <p:cNvPr id="6" name="Content Placeholder 11"/>
          <p:cNvGraphicFramePr>
            <a:graphicFrameLocks/>
          </p:cNvGraphicFramePr>
          <p:nvPr/>
        </p:nvGraphicFramePr>
        <p:xfrm>
          <a:off x="1981200" y="2865438"/>
          <a:ext cx="6781800" cy="1097040"/>
        </p:xfrm>
        <a:graphic>
          <a:graphicData uri="http://schemas.openxmlformats.org/drawingml/2006/table">
            <a:tbl>
              <a:tblPr/>
              <a:tblGrid>
                <a:gridCol w="1695450">
                  <a:extLst>
                    <a:ext uri="{9D8B030D-6E8A-4147-A177-3AD203B41FA5}">
                      <a16:colId xmlns:a16="http://schemas.microsoft.com/office/drawing/2014/main" val="20000"/>
                    </a:ext>
                  </a:extLst>
                </a:gridCol>
                <a:gridCol w="1695450">
                  <a:extLst>
                    <a:ext uri="{9D8B030D-6E8A-4147-A177-3AD203B41FA5}">
                      <a16:colId xmlns:a16="http://schemas.microsoft.com/office/drawing/2014/main" val="20001"/>
                    </a:ext>
                  </a:extLst>
                </a:gridCol>
                <a:gridCol w="1695450">
                  <a:extLst>
                    <a:ext uri="{9D8B030D-6E8A-4147-A177-3AD203B41FA5}">
                      <a16:colId xmlns:a16="http://schemas.microsoft.com/office/drawing/2014/main" val="20002"/>
                    </a:ext>
                  </a:extLst>
                </a:gridCol>
                <a:gridCol w="1695450">
                  <a:extLst>
                    <a:ext uri="{9D8B030D-6E8A-4147-A177-3AD203B41FA5}">
                      <a16:colId xmlns:a16="http://schemas.microsoft.com/office/drawing/2014/main" val="20003"/>
                    </a:ext>
                  </a:extLst>
                </a:gridCol>
              </a:tblGrid>
              <a:tr h="365654">
                <a:tc>
                  <a:txBody>
                    <a:bodyPr/>
                    <a:lstStyle/>
                    <a:p>
                      <a:r>
                        <a:rPr lang="en-US" sz="1800" b="1" dirty="0">
                          <a:solidFill>
                            <a:srgbClr val="0077AA"/>
                          </a:solidFill>
                          <a:effectLst/>
                          <a:latin typeface="Verdana" panose="020B0604030504040204" pitchFamily="34" charset="0"/>
                        </a:rPr>
                        <a:t>a</a:t>
                      </a:r>
                      <a:endParaRPr lang="en-US" sz="1800" b="0" dirty="0">
                        <a:solidFill>
                          <a:srgbClr val="222222"/>
                        </a:solidFill>
                        <a:effectLst/>
                        <a:latin typeface="Verdana" panose="020B0604030504040204" pitchFamily="34" charset="0"/>
                      </a:endParaRPr>
                    </a:p>
                  </a:txBody>
                  <a:tcPr marT="45680" marB="45680" anchor="ctr">
                    <a:lnL>
                      <a:noFill/>
                    </a:lnL>
                    <a:lnR>
                      <a:noFill/>
                    </a:lnR>
                    <a:lnT>
                      <a:noFill/>
                    </a:lnT>
                    <a:lnB>
                      <a:noFill/>
                    </a:lnB>
                    <a:solidFill>
                      <a:schemeClr val="accent1"/>
                    </a:solidFill>
                  </a:tcPr>
                </a:tc>
                <a:tc>
                  <a:txBody>
                    <a:bodyPr/>
                    <a:lstStyle/>
                    <a:p>
                      <a:r>
                        <a:rPr lang="en-US" sz="1800" b="1" dirty="0">
                          <a:solidFill>
                            <a:srgbClr val="0077AA"/>
                          </a:solidFill>
                          <a:effectLst/>
                          <a:latin typeface="Verdana" panose="020B0604030504040204" pitchFamily="34" charset="0"/>
                        </a:rPr>
                        <a:t>b</a:t>
                      </a:r>
                      <a:endParaRPr lang="en-US" sz="1800" b="0" dirty="0">
                        <a:solidFill>
                          <a:srgbClr val="222222"/>
                        </a:solidFill>
                        <a:effectLst/>
                        <a:latin typeface="Verdana" panose="020B0604030504040204" pitchFamily="34" charset="0"/>
                      </a:endParaRPr>
                    </a:p>
                  </a:txBody>
                  <a:tcPr marT="45680" marB="45680" anchor="ctr">
                    <a:lnL>
                      <a:noFill/>
                    </a:lnL>
                    <a:lnR>
                      <a:noFill/>
                    </a:lnR>
                    <a:lnT>
                      <a:noFill/>
                    </a:lnT>
                    <a:lnB>
                      <a:noFill/>
                    </a:lnB>
                    <a:solidFill>
                      <a:schemeClr val="accent1"/>
                    </a:solidFill>
                  </a:tcPr>
                </a:tc>
                <a:tc>
                  <a:txBody>
                    <a:bodyPr/>
                    <a:lstStyle/>
                    <a:p>
                      <a:r>
                        <a:rPr lang="en-US" sz="1800" b="1">
                          <a:solidFill>
                            <a:srgbClr val="0077AA"/>
                          </a:solidFill>
                          <a:effectLst/>
                          <a:latin typeface="Verdana" panose="020B0604030504040204" pitchFamily="34" charset="0"/>
                        </a:rPr>
                        <a:t>c</a:t>
                      </a:r>
                      <a:endParaRPr lang="en-US" sz="1800" b="0">
                        <a:solidFill>
                          <a:srgbClr val="222222"/>
                        </a:solidFill>
                        <a:effectLst/>
                        <a:latin typeface="Verdana" panose="020B0604030504040204" pitchFamily="34" charset="0"/>
                      </a:endParaRPr>
                    </a:p>
                  </a:txBody>
                  <a:tcPr marT="45680" marB="45680" anchor="ctr">
                    <a:lnL>
                      <a:noFill/>
                    </a:lnL>
                    <a:lnR>
                      <a:noFill/>
                    </a:lnR>
                    <a:lnT>
                      <a:noFill/>
                    </a:lnT>
                    <a:lnB>
                      <a:noFill/>
                    </a:lnB>
                    <a:solidFill>
                      <a:schemeClr val="accent1"/>
                    </a:solidFill>
                  </a:tcPr>
                </a:tc>
                <a:tc>
                  <a:txBody>
                    <a:bodyPr/>
                    <a:lstStyle/>
                    <a:p>
                      <a:pPr algn="just"/>
                      <a:r>
                        <a:rPr lang="en-US" sz="1800" b="1">
                          <a:solidFill>
                            <a:srgbClr val="0077AA"/>
                          </a:solidFill>
                          <a:effectLst/>
                          <a:latin typeface="Verdana" panose="020B0604030504040204" pitchFamily="34" charset="0"/>
                        </a:rPr>
                        <a:t>Roots</a:t>
                      </a:r>
                      <a:endParaRPr lang="en-US" sz="1800" b="0">
                        <a:solidFill>
                          <a:srgbClr val="222222"/>
                        </a:solidFill>
                        <a:effectLst/>
                        <a:latin typeface="verdana" panose="020B0604030504040204" pitchFamily="34" charset="0"/>
                      </a:endParaRPr>
                    </a:p>
                  </a:txBody>
                  <a:tcPr marT="45680" marB="45680" anchor="ctr">
                    <a:lnL>
                      <a:noFill/>
                    </a:lnL>
                    <a:lnR>
                      <a:noFill/>
                    </a:lnR>
                    <a:lnT>
                      <a:noFill/>
                    </a:lnT>
                    <a:lnB>
                      <a:noFill/>
                    </a:lnB>
                    <a:solidFill>
                      <a:schemeClr val="accent1"/>
                    </a:solidFill>
                  </a:tcPr>
                </a:tc>
                <a:extLst>
                  <a:ext uri="{0D108BD9-81ED-4DB2-BD59-A6C34878D82A}">
                    <a16:rowId xmlns:a16="http://schemas.microsoft.com/office/drawing/2014/main" val="10000"/>
                  </a:ext>
                </a:extLst>
              </a:tr>
              <a:tr h="365654">
                <a:tc>
                  <a:txBody>
                    <a:bodyPr/>
                    <a:lstStyle/>
                    <a:p>
                      <a:r>
                        <a:rPr lang="en-US" sz="1800" b="0">
                          <a:solidFill>
                            <a:srgbClr val="222222"/>
                          </a:solidFill>
                          <a:effectLst/>
                          <a:latin typeface="Verdana" panose="020B0604030504040204" pitchFamily="34" charset="0"/>
                        </a:rPr>
                        <a:t>1</a:t>
                      </a:r>
                    </a:p>
                  </a:txBody>
                  <a:tcPr marT="45680" marB="45680"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2</a:t>
                      </a:r>
                    </a:p>
                  </a:txBody>
                  <a:tcPr marT="45680" marB="45680"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1</a:t>
                      </a:r>
                    </a:p>
                  </a:txBody>
                  <a:tcPr marT="45680" marB="45680"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-1, -1</a:t>
                      </a:r>
                    </a:p>
                  </a:txBody>
                  <a:tcPr marT="45680" marB="45680" anchor="ctr">
                    <a:lnL>
                      <a:noFill/>
                    </a:lnL>
                    <a:lnR>
                      <a:noFill/>
                    </a:lnR>
                    <a:lnT>
                      <a:noFill/>
                    </a:lnT>
                    <a:lnB>
                      <a:noFill/>
                    </a:lnB>
                    <a:solidFill>
                      <a:schemeClr val="accent1"/>
                    </a:solidFill>
                  </a:tcPr>
                </a:tc>
                <a:extLst>
                  <a:ext uri="{0D108BD9-81ED-4DB2-BD59-A6C34878D82A}">
                    <a16:rowId xmlns:a16="http://schemas.microsoft.com/office/drawing/2014/main" val="10001"/>
                  </a:ext>
                </a:extLst>
              </a:tr>
              <a:tr h="365654">
                <a:tc>
                  <a:txBody>
                    <a:bodyPr/>
                    <a:lstStyle/>
                    <a:p>
                      <a:r>
                        <a:rPr lang="en-US" sz="1800" b="0" dirty="0">
                          <a:solidFill>
                            <a:srgbClr val="222222"/>
                          </a:solidFill>
                          <a:effectLst/>
                          <a:latin typeface="Verdana" panose="020B0604030504040204" pitchFamily="34" charset="0"/>
                        </a:rPr>
                        <a:t>1</a:t>
                      </a:r>
                    </a:p>
                  </a:txBody>
                  <a:tcPr marT="45680" marB="45680"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3</a:t>
                      </a:r>
                    </a:p>
                  </a:txBody>
                  <a:tcPr marT="45680" marB="45680"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2</a:t>
                      </a:r>
                    </a:p>
                  </a:txBody>
                  <a:tcPr marT="45680" marB="45680" anchor="ctr">
                    <a:lnL>
                      <a:noFill/>
                    </a:lnL>
                    <a:lnR>
                      <a:noFill/>
                    </a:lnR>
                    <a:lnT>
                      <a:noFill/>
                    </a:lnT>
                    <a:lnB>
                      <a:noFill/>
                    </a:lnB>
                    <a:solidFill>
                      <a:schemeClr val="accent1"/>
                    </a:solidFill>
                  </a:tcPr>
                </a:tc>
                <a:tc>
                  <a:txBody>
                    <a:bodyPr/>
                    <a:lstStyle/>
                    <a:p>
                      <a:r>
                        <a:rPr lang="en-US" sz="1800" b="0" dirty="0">
                          <a:solidFill>
                            <a:srgbClr val="222222"/>
                          </a:solidFill>
                          <a:effectLst/>
                          <a:latin typeface="Verdana" panose="020B0604030504040204" pitchFamily="34" charset="0"/>
                        </a:rPr>
                        <a:t>-1, -2</a:t>
                      </a:r>
                    </a:p>
                  </a:txBody>
                  <a:tcPr marT="45680" marB="45680" anchor="ctr">
                    <a:lnL>
                      <a:noFill/>
                    </a:lnL>
                    <a:lnR>
                      <a:noFill/>
                    </a:lnR>
                    <a:lnT>
                      <a:noFill/>
                    </a:lnT>
                    <a:lnB>
                      <a:noFill/>
                    </a:lnB>
                    <a:solidFill>
                      <a:schemeClr val="accent1"/>
                    </a:solidFill>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2033588" y="4373563"/>
          <a:ext cx="6577012" cy="1646237"/>
        </p:xfrm>
        <a:graphic>
          <a:graphicData uri="http://schemas.openxmlformats.org/drawingml/2006/table">
            <a:tbl>
              <a:tblPr/>
              <a:tblGrid>
                <a:gridCol w="1644253">
                  <a:extLst>
                    <a:ext uri="{9D8B030D-6E8A-4147-A177-3AD203B41FA5}">
                      <a16:colId xmlns:a16="http://schemas.microsoft.com/office/drawing/2014/main" val="20000"/>
                    </a:ext>
                  </a:extLst>
                </a:gridCol>
                <a:gridCol w="1644253">
                  <a:extLst>
                    <a:ext uri="{9D8B030D-6E8A-4147-A177-3AD203B41FA5}">
                      <a16:colId xmlns:a16="http://schemas.microsoft.com/office/drawing/2014/main" val="20001"/>
                    </a:ext>
                  </a:extLst>
                </a:gridCol>
                <a:gridCol w="1644253">
                  <a:extLst>
                    <a:ext uri="{9D8B030D-6E8A-4147-A177-3AD203B41FA5}">
                      <a16:colId xmlns:a16="http://schemas.microsoft.com/office/drawing/2014/main" val="20002"/>
                    </a:ext>
                  </a:extLst>
                </a:gridCol>
                <a:gridCol w="1644253">
                  <a:extLst>
                    <a:ext uri="{9D8B030D-6E8A-4147-A177-3AD203B41FA5}">
                      <a16:colId xmlns:a16="http://schemas.microsoft.com/office/drawing/2014/main" val="20003"/>
                    </a:ext>
                  </a:extLst>
                </a:gridCol>
              </a:tblGrid>
              <a:tr h="365831">
                <a:tc>
                  <a:txBody>
                    <a:bodyPr/>
                    <a:lstStyle/>
                    <a:p>
                      <a:r>
                        <a:rPr lang="en-US" sz="1800" b="1" dirty="0">
                          <a:solidFill>
                            <a:srgbClr val="0077AA"/>
                          </a:solidFill>
                          <a:effectLst/>
                          <a:latin typeface="Verdana" panose="020B0604030504040204" pitchFamily="34" charset="0"/>
                        </a:rPr>
                        <a:t>a</a:t>
                      </a:r>
                      <a:endParaRPr lang="en-US" sz="1800" b="0" dirty="0">
                        <a:solidFill>
                          <a:srgbClr val="222222"/>
                        </a:solidFill>
                        <a:effectLst/>
                        <a:latin typeface="Verdana" panose="020B0604030504040204" pitchFamily="34" charset="0"/>
                      </a:endParaRPr>
                    </a:p>
                  </a:txBody>
                  <a:tcPr marL="91430" marR="91430" marT="45729" marB="45729" anchor="ctr">
                    <a:lnL>
                      <a:noFill/>
                    </a:lnL>
                    <a:lnR>
                      <a:noFill/>
                    </a:lnR>
                    <a:lnT>
                      <a:noFill/>
                    </a:lnT>
                    <a:lnB>
                      <a:noFill/>
                    </a:lnB>
                    <a:solidFill>
                      <a:schemeClr val="accent1"/>
                    </a:solidFill>
                  </a:tcPr>
                </a:tc>
                <a:tc>
                  <a:txBody>
                    <a:bodyPr/>
                    <a:lstStyle/>
                    <a:p>
                      <a:r>
                        <a:rPr lang="en-US" sz="1800" b="1">
                          <a:solidFill>
                            <a:srgbClr val="0077AA"/>
                          </a:solidFill>
                          <a:effectLst/>
                          <a:latin typeface="Verdana" panose="020B0604030504040204" pitchFamily="34" charset="0"/>
                        </a:rPr>
                        <a:t>b</a:t>
                      </a:r>
                      <a:endParaRPr lang="en-US" sz="1800" b="0">
                        <a:solidFill>
                          <a:srgbClr val="222222"/>
                        </a:solidFill>
                        <a:effectLst/>
                        <a:latin typeface="Verdana" panose="020B0604030504040204" pitchFamily="34" charset="0"/>
                      </a:endParaRPr>
                    </a:p>
                  </a:txBody>
                  <a:tcPr marL="91430" marR="91430" marT="45729" marB="45729" anchor="ctr">
                    <a:lnL>
                      <a:noFill/>
                    </a:lnL>
                    <a:lnR>
                      <a:noFill/>
                    </a:lnR>
                    <a:lnT>
                      <a:noFill/>
                    </a:lnT>
                    <a:lnB>
                      <a:noFill/>
                    </a:lnB>
                    <a:solidFill>
                      <a:schemeClr val="accent1"/>
                    </a:solidFill>
                  </a:tcPr>
                </a:tc>
                <a:tc>
                  <a:txBody>
                    <a:bodyPr/>
                    <a:lstStyle/>
                    <a:p>
                      <a:r>
                        <a:rPr lang="en-US" sz="1800" b="1">
                          <a:solidFill>
                            <a:srgbClr val="0077AA"/>
                          </a:solidFill>
                          <a:effectLst/>
                          <a:latin typeface="Verdana" panose="020B0604030504040204" pitchFamily="34" charset="0"/>
                        </a:rPr>
                        <a:t>c</a:t>
                      </a:r>
                      <a:endParaRPr lang="en-US" sz="1800" b="0">
                        <a:solidFill>
                          <a:srgbClr val="222222"/>
                        </a:solidFill>
                        <a:effectLst/>
                        <a:latin typeface="Verdana" panose="020B0604030504040204" pitchFamily="34" charset="0"/>
                      </a:endParaRPr>
                    </a:p>
                  </a:txBody>
                  <a:tcPr marL="91430" marR="91430" marT="45729" marB="45729" anchor="ctr">
                    <a:lnL>
                      <a:noFill/>
                    </a:lnL>
                    <a:lnR>
                      <a:noFill/>
                    </a:lnR>
                    <a:lnT>
                      <a:noFill/>
                    </a:lnT>
                    <a:lnB>
                      <a:noFill/>
                    </a:lnB>
                    <a:solidFill>
                      <a:schemeClr val="accent1"/>
                    </a:solidFill>
                  </a:tcPr>
                </a:tc>
                <a:tc>
                  <a:txBody>
                    <a:bodyPr/>
                    <a:lstStyle/>
                    <a:p>
                      <a:pPr algn="just"/>
                      <a:r>
                        <a:rPr lang="en-US" sz="1800" b="1">
                          <a:solidFill>
                            <a:srgbClr val="0077AA"/>
                          </a:solidFill>
                          <a:effectLst/>
                          <a:latin typeface="Verdana" panose="020B0604030504040204" pitchFamily="34" charset="0"/>
                        </a:rPr>
                        <a:t>Roots</a:t>
                      </a:r>
                      <a:endParaRPr lang="en-US" sz="1800" b="0">
                        <a:solidFill>
                          <a:srgbClr val="222222"/>
                        </a:solidFill>
                        <a:effectLst/>
                        <a:latin typeface="verdana" panose="020B0604030504040204" pitchFamily="34" charset="0"/>
                      </a:endParaRPr>
                    </a:p>
                  </a:txBody>
                  <a:tcPr marL="91430" marR="91430" marT="45729" marB="45729" anchor="ctr">
                    <a:lnL>
                      <a:noFill/>
                    </a:lnL>
                    <a:lnR>
                      <a:noFill/>
                    </a:lnR>
                    <a:lnT>
                      <a:noFill/>
                    </a:lnT>
                    <a:lnB>
                      <a:noFill/>
                    </a:lnB>
                    <a:solidFill>
                      <a:schemeClr val="accent1"/>
                    </a:solidFill>
                  </a:tcPr>
                </a:tc>
                <a:extLst>
                  <a:ext uri="{0D108BD9-81ED-4DB2-BD59-A6C34878D82A}">
                    <a16:rowId xmlns:a16="http://schemas.microsoft.com/office/drawing/2014/main" val="10000"/>
                  </a:ext>
                </a:extLst>
              </a:tr>
              <a:tr h="640203">
                <a:tc>
                  <a:txBody>
                    <a:bodyPr/>
                    <a:lstStyle/>
                    <a:p>
                      <a:r>
                        <a:rPr lang="en-US" sz="1800" b="0">
                          <a:solidFill>
                            <a:srgbClr val="222222"/>
                          </a:solidFill>
                          <a:effectLst/>
                          <a:latin typeface="Verdana" panose="020B0604030504040204" pitchFamily="34" charset="0"/>
                        </a:rPr>
                        <a:t>1</a:t>
                      </a:r>
                    </a:p>
                  </a:txBody>
                  <a:tcPr marL="91430" marR="91430" marT="45729" marB="45729" anchor="ctr">
                    <a:lnL>
                      <a:noFill/>
                    </a:lnL>
                    <a:lnR>
                      <a:noFill/>
                    </a:lnR>
                    <a:lnT>
                      <a:noFill/>
                    </a:lnT>
                    <a:lnB>
                      <a:noFill/>
                    </a:lnB>
                    <a:solidFill>
                      <a:schemeClr val="accent1"/>
                    </a:solidFill>
                  </a:tcPr>
                </a:tc>
                <a:tc>
                  <a:txBody>
                    <a:bodyPr/>
                    <a:lstStyle/>
                    <a:p>
                      <a:r>
                        <a:rPr lang="en-US" sz="1800" b="0" dirty="0">
                          <a:solidFill>
                            <a:srgbClr val="222222"/>
                          </a:solidFill>
                          <a:effectLst/>
                          <a:latin typeface="Verdana" panose="020B0604030504040204" pitchFamily="34" charset="0"/>
                        </a:rPr>
                        <a:t>4</a:t>
                      </a:r>
                    </a:p>
                  </a:txBody>
                  <a:tcPr marL="91430" marR="91430" marT="45729" marB="45729" anchor="ctr">
                    <a:lnL>
                      <a:noFill/>
                    </a:lnL>
                    <a:lnR>
                      <a:noFill/>
                    </a:lnR>
                    <a:lnT>
                      <a:noFill/>
                    </a:lnT>
                    <a:lnB>
                      <a:noFill/>
                    </a:lnB>
                    <a:solidFill>
                      <a:schemeClr val="accent1"/>
                    </a:solidFill>
                  </a:tcPr>
                </a:tc>
                <a:tc>
                  <a:txBody>
                    <a:bodyPr/>
                    <a:lstStyle/>
                    <a:p>
                      <a:r>
                        <a:rPr lang="en-US" sz="1800" b="0" dirty="0">
                          <a:solidFill>
                            <a:srgbClr val="222222"/>
                          </a:solidFill>
                          <a:effectLst/>
                          <a:latin typeface="Verdana" panose="020B0604030504040204" pitchFamily="34" charset="0"/>
                        </a:rPr>
                        <a:t>1</a:t>
                      </a:r>
                    </a:p>
                  </a:txBody>
                  <a:tcPr marL="91430" marR="91430" marT="45729" marB="45729"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-3.73205, -0.267949</a:t>
                      </a:r>
                    </a:p>
                  </a:txBody>
                  <a:tcPr marL="91430" marR="91430" marT="45729" marB="45729" anchor="ctr">
                    <a:lnL>
                      <a:noFill/>
                    </a:lnL>
                    <a:lnR>
                      <a:noFill/>
                    </a:lnR>
                    <a:lnT>
                      <a:noFill/>
                    </a:lnT>
                    <a:lnB>
                      <a:noFill/>
                    </a:lnB>
                    <a:solidFill>
                      <a:schemeClr val="accent1"/>
                    </a:solidFill>
                  </a:tcPr>
                </a:tc>
                <a:extLst>
                  <a:ext uri="{0D108BD9-81ED-4DB2-BD59-A6C34878D82A}">
                    <a16:rowId xmlns:a16="http://schemas.microsoft.com/office/drawing/2014/main" val="10001"/>
                  </a:ext>
                </a:extLst>
              </a:tr>
              <a:tr h="640203">
                <a:tc>
                  <a:txBody>
                    <a:bodyPr/>
                    <a:lstStyle/>
                    <a:p>
                      <a:r>
                        <a:rPr lang="en-US" sz="1800" b="0">
                          <a:solidFill>
                            <a:srgbClr val="222222"/>
                          </a:solidFill>
                          <a:effectLst/>
                          <a:latin typeface="Verdana" panose="020B0604030504040204" pitchFamily="34" charset="0"/>
                        </a:rPr>
                        <a:t>2</a:t>
                      </a:r>
                    </a:p>
                  </a:txBody>
                  <a:tcPr marL="91430" marR="91430" marT="45729" marB="45729"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4</a:t>
                      </a:r>
                    </a:p>
                  </a:txBody>
                  <a:tcPr marL="91430" marR="91430" marT="45729" marB="45729"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1</a:t>
                      </a:r>
                    </a:p>
                  </a:txBody>
                  <a:tcPr marL="91430" marR="91430" marT="45729" marB="45729" anchor="ctr">
                    <a:lnL>
                      <a:noFill/>
                    </a:lnL>
                    <a:lnR>
                      <a:noFill/>
                    </a:lnR>
                    <a:lnT>
                      <a:noFill/>
                    </a:lnT>
                    <a:lnB>
                      <a:noFill/>
                    </a:lnB>
                    <a:solidFill>
                      <a:schemeClr val="accent1"/>
                    </a:solidFill>
                  </a:tcPr>
                </a:tc>
                <a:tc>
                  <a:txBody>
                    <a:bodyPr/>
                    <a:lstStyle/>
                    <a:p>
                      <a:r>
                        <a:rPr lang="en-US" sz="1800" b="0" dirty="0">
                          <a:solidFill>
                            <a:srgbClr val="222222"/>
                          </a:solidFill>
                          <a:effectLst/>
                          <a:latin typeface="Verdana" panose="020B0604030504040204" pitchFamily="34" charset="0"/>
                        </a:rPr>
                        <a:t>-1.70711, -0.292893</a:t>
                      </a:r>
                    </a:p>
                  </a:txBody>
                  <a:tcPr marL="91430" marR="91430" marT="45729" marB="45729" anchor="ctr">
                    <a:lnL>
                      <a:noFill/>
                    </a:lnL>
                    <a:lnR>
                      <a:noFill/>
                    </a:lnR>
                    <a:lnT>
                      <a:noFill/>
                    </a:lnT>
                    <a:lnB>
                      <a:noFill/>
                    </a:lnB>
                    <a:solidFill>
                      <a:schemeClr val="accen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5642132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2033588" y="973138"/>
            <a:ext cx="6026150"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Example 3 – Quadratic Equation</a:t>
            </a:r>
            <a:endParaRPr lang="en-US" altLang="en-US" sz="3200">
              <a:solidFill>
                <a:srgbClr val="00B050"/>
              </a:solidFill>
            </a:endParaRPr>
          </a:p>
        </p:txBody>
      </p:sp>
      <p:pic>
        <p:nvPicPr>
          <p:cNvPr id="15462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628" name="Rectangle 25"/>
          <p:cNvSpPr txBox="1">
            <a:spLocks noChangeArrowheads="1"/>
          </p:cNvSpPr>
          <p:nvPr/>
        </p:nvSpPr>
        <p:spPr bwMode="auto">
          <a:xfrm>
            <a:off x="1676400" y="4513263"/>
            <a:ext cx="7239000"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Char char="n"/>
            </a:pPr>
            <a:r>
              <a:rPr lang="en-US" altLang="en-US" sz="2000">
                <a:latin typeface="Helvetica" panose="020B0604020202020204" pitchFamily="34" charset="0"/>
              </a:rPr>
              <a:t>Bogus data (discriminant is negative, or </a:t>
            </a:r>
            <a:r>
              <a:rPr lang="en-US" altLang="en-US" sz="2000" b="1">
                <a:latin typeface="Helvetica" panose="020B0604020202020204" pitchFamily="34" charset="0"/>
              </a:rPr>
              <a:t>a</a:t>
            </a:r>
            <a:r>
              <a:rPr lang="en-US" altLang="en-US" sz="2000">
                <a:latin typeface="Helvetica" panose="020B0604020202020204" pitchFamily="34" charset="0"/>
              </a:rPr>
              <a:t> is zero):</a:t>
            </a:r>
            <a:endParaRPr lang="en-US" altLang="en-US" sz="2200">
              <a:latin typeface="Helvetica" panose="020B0604020202020204" pitchFamily="34" charset="0"/>
            </a:endParaRPr>
          </a:p>
        </p:txBody>
      </p:sp>
      <p:sp>
        <p:nvSpPr>
          <p:cNvPr id="154629" name="Content Placeholder 1"/>
          <p:cNvSpPr>
            <a:spLocks noGrp="1"/>
          </p:cNvSpPr>
          <p:nvPr>
            <p:ph idx="1"/>
          </p:nvPr>
        </p:nvSpPr>
        <p:spPr>
          <a:xfrm>
            <a:off x="1828800" y="1905000"/>
            <a:ext cx="6934200" cy="1143000"/>
          </a:xfrm>
        </p:spPr>
        <p:txBody>
          <a:bodyPr/>
          <a:lstStyle/>
          <a:p>
            <a:pPr>
              <a:lnSpc>
                <a:spcPct val="150000"/>
              </a:lnSpc>
              <a:spcBef>
                <a:spcPct val="0"/>
              </a:spcBef>
            </a:pPr>
            <a:r>
              <a:rPr lang="en-US" altLang="en-US" sz="1800"/>
              <a:t>Boundary / extreme data (discriminant is zero):</a:t>
            </a:r>
            <a:br>
              <a:rPr lang="en-US" altLang="en-US" sz="1800"/>
            </a:br>
            <a:endParaRPr lang="en-US" altLang="en-US" sz="1800"/>
          </a:p>
        </p:txBody>
      </p:sp>
      <p:graphicFrame>
        <p:nvGraphicFramePr>
          <p:cNvPr id="8" name="Table 7"/>
          <p:cNvGraphicFramePr>
            <a:graphicFrameLocks noGrp="1"/>
          </p:cNvGraphicFramePr>
          <p:nvPr/>
        </p:nvGraphicFramePr>
        <p:xfrm>
          <a:off x="2133600" y="2438400"/>
          <a:ext cx="6705600" cy="1920876"/>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65889">
                <a:tc>
                  <a:txBody>
                    <a:bodyPr/>
                    <a:lstStyle/>
                    <a:p>
                      <a:r>
                        <a:rPr lang="en-US" sz="1800" b="1" dirty="0">
                          <a:solidFill>
                            <a:srgbClr val="0077AA"/>
                          </a:solidFill>
                          <a:effectLst/>
                          <a:latin typeface="Verdana" panose="020B0604030504040204" pitchFamily="34" charset="0"/>
                        </a:rPr>
                        <a:t>a</a:t>
                      </a:r>
                      <a:endParaRPr lang="en-US" sz="1800" b="0" dirty="0">
                        <a:solidFill>
                          <a:srgbClr val="222222"/>
                        </a:solidFill>
                        <a:effectLst/>
                        <a:latin typeface="Verdana" panose="020B0604030504040204" pitchFamily="34" charset="0"/>
                      </a:endParaRPr>
                    </a:p>
                  </a:txBody>
                  <a:tcPr marT="45743" marB="45743" anchor="ctr">
                    <a:lnL>
                      <a:noFill/>
                    </a:lnL>
                    <a:lnR>
                      <a:noFill/>
                    </a:lnR>
                    <a:lnT>
                      <a:noFill/>
                    </a:lnT>
                    <a:lnB>
                      <a:noFill/>
                    </a:lnB>
                    <a:solidFill>
                      <a:schemeClr val="accent1"/>
                    </a:solidFill>
                  </a:tcPr>
                </a:tc>
                <a:tc>
                  <a:txBody>
                    <a:bodyPr/>
                    <a:lstStyle/>
                    <a:p>
                      <a:r>
                        <a:rPr lang="en-US" sz="1800" b="1" dirty="0">
                          <a:solidFill>
                            <a:srgbClr val="0077AA"/>
                          </a:solidFill>
                          <a:effectLst/>
                          <a:latin typeface="Verdana" panose="020B0604030504040204" pitchFamily="34" charset="0"/>
                        </a:rPr>
                        <a:t>b</a:t>
                      </a:r>
                      <a:endParaRPr lang="en-US" sz="1800" b="0" dirty="0">
                        <a:solidFill>
                          <a:srgbClr val="222222"/>
                        </a:solidFill>
                        <a:effectLst/>
                        <a:latin typeface="Verdana" panose="020B0604030504040204" pitchFamily="34" charset="0"/>
                      </a:endParaRPr>
                    </a:p>
                  </a:txBody>
                  <a:tcPr marT="45743" marB="45743" anchor="ctr">
                    <a:lnL>
                      <a:noFill/>
                    </a:lnL>
                    <a:lnR>
                      <a:noFill/>
                    </a:lnR>
                    <a:lnT>
                      <a:noFill/>
                    </a:lnT>
                    <a:lnB>
                      <a:noFill/>
                    </a:lnB>
                    <a:solidFill>
                      <a:schemeClr val="accent1"/>
                    </a:solidFill>
                  </a:tcPr>
                </a:tc>
                <a:tc>
                  <a:txBody>
                    <a:bodyPr/>
                    <a:lstStyle/>
                    <a:p>
                      <a:r>
                        <a:rPr lang="en-US" sz="1800" b="1">
                          <a:solidFill>
                            <a:srgbClr val="0077AA"/>
                          </a:solidFill>
                          <a:effectLst/>
                          <a:latin typeface="Verdana" panose="020B0604030504040204" pitchFamily="34" charset="0"/>
                        </a:rPr>
                        <a:t>c</a:t>
                      </a:r>
                      <a:endParaRPr lang="en-US" sz="1800" b="0">
                        <a:solidFill>
                          <a:srgbClr val="222222"/>
                        </a:solidFill>
                        <a:effectLst/>
                        <a:latin typeface="Verdana" panose="020B0604030504040204" pitchFamily="34" charset="0"/>
                      </a:endParaRPr>
                    </a:p>
                  </a:txBody>
                  <a:tcPr marT="45743" marB="45743" anchor="ctr">
                    <a:lnL>
                      <a:noFill/>
                    </a:lnL>
                    <a:lnR>
                      <a:noFill/>
                    </a:lnR>
                    <a:lnT>
                      <a:noFill/>
                    </a:lnT>
                    <a:lnB>
                      <a:noFill/>
                    </a:lnB>
                    <a:solidFill>
                      <a:schemeClr val="accent1"/>
                    </a:solidFill>
                  </a:tcPr>
                </a:tc>
                <a:tc>
                  <a:txBody>
                    <a:bodyPr/>
                    <a:lstStyle/>
                    <a:p>
                      <a:pPr algn="just"/>
                      <a:r>
                        <a:rPr lang="en-US" sz="1800" b="1">
                          <a:solidFill>
                            <a:srgbClr val="0077AA"/>
                          </a:solidFill>
                          <a:effectLst/>
                          <a:latin typeface="Verdana" panose="020B0604030504040204" pitchFamily="34" charset="0"/>
                        </a:rPr>
                        <a:t>Roots</a:t>
                      </a:r>
                      <a:endParaRPr lang="en-US" sz="1800" b="0">
                        <a:solidFill>
                          <a:srgbClr val="222222"/>
                        </a:solidFill>
                        <a:effectLst/>
                        <a:latin typeface="verdana" panose="020B0604030504040204" pitchFamily="34" charset="0"/>
                      </a:endParaRPr>
                    </a:p>
                  </a:txBody>
                  <a:tcPr marT="45743" marB="45743" anchor="ctr">
                    <a:lnL>
                      <a:noFill/>
                    </a:lnL>
                    <a:lnR>
                      <a:noFill/>
                    </a:lnR>
                    <a:lnT>
                      <a:noFill/>
                    </a:lnT>
                    <a:lnB>
                      <a:noFill/>
                    </a:lnB>
                    <a:solidFill>
                      <a:schemeClr val="accent1"/>
                    </a:solidFill>
                  </a:tcPr>
                </a:tc>
                <a:extLst>
                  <a:ext uri="{0D108BD9-81ED-4DB2-BD59-A6C34878D82A}">
                    <a16:rowId xmlns:a16="http://schemas.microsoft.com/office/drawing/2014/main" val="10000"/>
                  </a:ext>
                </a:extLst>
              </a:tr>
              <a:tr h="914695">
                <a:tc>
                  <a:txBody>
                    <a:bodyPr/>
                    <a:lstStyle/>
                    <a:p>
                      <a:r>
                        <a:rPr lang="en-US" sz="1800" b="0" dirty="0">
                          <a:solidFill>
                            <a:srgbClr val="222222"/>
                          </a:solidFill>
                          <a:effectLst/>
                          <a:latin typeface="Verdana" panose="020B0604030504040204" pitchFamily="34" charset="0"/>
                        </a:rPr>
                        <a:t>1</a:t>
                      </a:r>
                    </a:p>
                  </a:txBody>
                  <a:tcPr marT="45743" marB="45743" anchor="ctr">
                    <a:lnL>
                      <a:noFill/>
                    </a:lnL>
                    <a:lnR>
                      <a:noFill/>
                    </a:lnR>
                    <a:lnT>
                      <a:noFill/>
                    </a:lnT>
                    <a:lnB>
                      <a:noFill/>
                    </a:lnB>
                    <a:solidFill>
                      <a:schemeClr val="accent1"/>
                    </a:solidFill>
                  </a:tcPr>
                </a:tc>
                <a:tc>
                  <a:txBody>
                    <a:bodyPr/>
                    <a:lstStyle/>
                    <a:p>
                      <a:r>
                        <a:rPr lang="en-US" sz="1800" b="0" dirty="0">
                          <a:solidFill>
                            <a:srgbClr val="222222"/>
                          </a:solidFill>
                          <a:effectLst/>
                          <a:latin typeface="Verdana" panose="020B0604030504040204" pitchFamily="34" charset="0"/>
                        </a:rPr>
                        <a:t>1</a:t>
                      </a:r>
                    </a:p>
                  </a:txBody>
                  <a:tcPr marT="45743" marB="45743" anchor="ctr">
                    <a:lnL>
                      <a:noFill/>
                    </a:lnL>
                    <a:lnR>
                      <a:noFill/>
                    </a:lnR>
                    <a:lnT>
                      <a:noFill/>
                    </a:lnT>
                    <a:lnB>
                      <a:noFill/>
                    </a:lnB>
                    <a:solidFill>
                      <a:schemeClr val="accent1"/>
                    </a:solidFill>
                  </a:tcPr>
                </a:tc>
                <a:tc>
                  <a:txBody>
                    <a:bodyPr/>
                    <a:lstStyle/>
                    <a:p>
                      <a:r>
                        <a:rPr lang="en-US" sz="1800" b="0" dirty="0">
                          <a:solidFill>
                            <a:srgbClr val="222222"/>
                          </a:solidFill>
                          <a:effectLst/>
                          <a:latin typeface="Verdana" panose="020B0604030504040204" pitchFamily="34" charset="0"/>
                        </a:rPr>
                        <a:t>1</a:t>
                      </a:r>
                    </a:p>
                  </a:txBody>
                  <a:tcPr marT="45743" marB="45743" anchor="ctr">
                    <a:lnL>
                      <a:noFill/>
                    </a:lnL>
                    <a:lnR>
                      <a:noFill/>
                    </a:lnR>
                    <a:lnT>
                      <a:noFill/>
                    </a:lnT>
                    <a:lnB>
                      <a:noFill/>
                    </a:lnB>
                    <a:solidFill>
                      <a:schemeClr val="accent1"/>
                    </a:solidFill>
                  </a:tcPr>
                </a:tc>
                <a:tc>
                  <a:txBody>
                    <a:bodyPr/>
                    <a:lstStyle/>
                    <a:p>
                      <a:pPr algn="just"/>
                      <a:r>
                        <a:rPr lang="en-US" sz="1800" b="0">
                          <a:solidFill>
                            <a:srgbClr val="222222"/>
                          </a:solidFill>
                          <a:effectLst/>
                          <a:latin typeface="verdana" panose="020B0604030504040204" pitchFamily="34" charset="0"/>
                        </a:rPr>
                        <a:t>square root of negative number</a:t>
                      </a:r>
                    </a:p>
                  </a:txBody>
                  <a:tcPr marT="45743" marB="45743" anchor="ctr">
                    <a:lnL>
                      <a:noFill/>
                    </a:lnL>
                    <a:lnR>
                      <a:noFill/>
                    </a:lnR>
                    <a:lnT>
                      <a:noFill/>
                    </a:lnT>
                    <a:lnB>
                      <a:noFill/>
                    </a:lnB>
                    <a:solidFill>
                      <a:schemeClr val="accent1"/>
                    </a:solidFill>
                  </a:tcPr>
                </a:tc>
                <a:extLst>
                  <a:ext uri="{0D108BD9-81ED-4DB2-BD59-A6C34878D82A}">
                    <a16:rowId xmlns:a16="http://schemas.microsoft.com/office/drawing/2014/main" val="10001"/>
                  </a:ext>
                </a:extLst>
              </a:tr>
              <a:tr h="640292">
                <a:tc>
                  <a:txBody>
                    <a:bodyPr/>
                    <a:lstStyle/>
                    <a:p>
                      <a:r>
                        <a:rPr lang="en-US" sz="1800" b="0" dirty="0">
                          <a:solidFill>
                            <a:srgbClr val="222222"/>
                          </a:solidFill>
                          <a:effectLst/>
                          <a:latin typeface="Verdana" panose="020B0604030504040204" pitchFamily="34" charset="0"/>
                        </a:rPr>
                        <a:t>0</a:t>
                      </a:r>
                    </a:p>
                  </a:txBody>
                  <a:tcPr marT="45743" marB="45743"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1</a:t>
                      </a:r>
                    </a:p>
                  </a:txBody>
                  <a:tcPr marT="45743" marB="45743" anchor="ctr">
                    <a:lnL>
                      <a:noFill/>
                    </a:lnL>
                    <a:lnR>
                      <a:noFill/>
                    </a:lnR>
                    <a:lnT>
                      <a:noFill/>
                    </a:lnT>
                    <a:lnB>
                      <a:noFill/>
                    </a:lnB>
                    <a:solidFill>
                      <a:schemeClr val="accent1"/>
                    </a:solidFill>
                  </a:tcPr>
                </a:tc>
                <a:tc>
                  <a:txBody>
                    <a:bodyPr/>
                    <a:lstStyle/>
                    <a:p>
                      <a:r>
                        <a:rPr lang="en-US" sz="1800" b="0" dirty="0">
                          <a:solidFill>
                            <a:srgbClr val="222222"/>
                          </a:solidFill>
                          <a:effectLst/>
                          <a:latin typeface="Verdana" panose="020B0604030504040204" pitchFamily="34" charset="0"/>
                        </a:rPr>
                        <a:t>1</a:t>
                      </a:r>
                    </a:p>
                  </a:txBody>
                  <a:tcPr marT="45743" marB="45743" anchor="ctr">
                    <a:lnL>
                      <a:noFill/>
                    </a:lnL>
                    <a:lnR>
                      <a:noFill/>
                    </a:lnR>
                    <a:lnT>
                      <a:noFill/>
                    </a:lnT>
                    <a:lnB>
                      <a:noFill/>
                    </a:lnB>
                    <a:solidFill>
                      <a:schemeClr val="accent1"/>
                    </a:solidFill>
                  </a:tcPr>
                </a:tc>
                <a:tc>
                  <a:txBody>
                    <a:bodyPr/>
                    <a:lstStyle/>
                    <a:p>
                      <a:pPr algn="just"/>
                      <a:r>
                        <a:rPr lang="en-US" sz="1800" b="0" dirty="0">
                          <a:solidFill>
                            <a:srgbClr val="222222"/>
                          </a:solidFill>
                          <a:effectLst/>
                          <a:latin typeface="verdana" panose="020B0604030504040204" pitchFamily="34" charset="0"/>
                        </a:rPr>
                        <a:t>division by zero</a:t>
                      </a:r>
                    </a:p>
                  </a:txBody>
                  <a:tcPr marT="45743" marB="45743" anchor="ctr">
                    <a:lnL>
                      <a:noFill/>
                    </a:lnL>
                    <a:lnR>
                      <a:noFill/>
                    </a:lnR>
                    <a:lnT>
                      <a:noFill/>
                    </a:lnT>
                    <a:lnB>
                      <a:noFill/>
                    </a:lnB>
                    <a:solidFill>
                      <a:schemeClr val="accent1"/>
                    </a:solidFill>
                  </a:tcPr>
                </a:tc>
                <a:extLst>
                  <a:ext uri="{0D108BD9-81ED-4DB2-BD59-A6C34878D82A}">
                    <a16:rowId xmlns:a16="http://schemas.microsoft.com/office/drawing/2014/main" val="10002"/>
                  </a:ext>
                </a:extLst>
              </a:tr>
            </a:tbl>
          </a:graphicData>
        </a:graphic>
      </p:graphicFrame>
      <p:graphicFrame>
        <p:nvGraphicFramePr>
          <p:cNvPr id="9" name="Content Placeholder 6"/>
          <p:cNvGraphicFramePr>
            <a:graphicFrameLocks/>
          </p:cNvGraphicFramePr>
          <p:nvPr/>
        </p:nvGraphicFramePr>
        <p:xfrm>
          <a:off x="2033588" y="5075238"/>
          <a:ext cx="6805612" cy="1097040"/>
        </p:xfrm>
        <a:graphic>
          <a:graphicData uri="http://schemas.openxmlformats.org/drawingml/2006/table">
            <a:tbl>
              <a:tblPr/>
              <a:tblGrid>
                <a:gridCol w="1701403">
                  <a:extLst>
                    <a:ext uri="{9D8B030D-6E8A-4147-A177-3AD203B41FA5}">
                      <a16:colId xmlns:a16="http://schemas.microsoft.com/office/drawing/2014/main" val="20000"/>
                    </a:ext>
                  </a:extLst>
                </a:gridCol>
                <a:gridCol w="1701403">
                  <a:extLst>
                    <a:ext uri="{9D8B030D-6E8A-4147-A177-3AD203B41FA5}">
                      <a16:colId xmlns:a16="http://schemas.microsoft.com/office/drawing/2014/main" val="20001"/>
                    </a:ext>
                  </a:extLst>
                </a:gridCol>
                <a:gridCol w="1701403">
                  <a:extLst>
                    <a:ext uri="{9D8B030D-6E8A-4147-A177-3AD203B41FA5}">
                      <a16:colId xmlns:a16="http://schemas.microsoft.com/office/drawing/2014/main" val="20002"/>
                    </a:ext>
                  </a:extLst>
                </a:gridCol>
                <a:gridCol w="1701403">
                  <a:extLst>
                    <a:ext uri="{9D8B030D-6E8A-4147-A177-3AD203B41FA5}">
                      <a16:colId xmlns:a16="http://schemas.microsoft.com/office/drawing/2014/main" val="20003"/>
                    </a:ext>
                  </a:extLst>
                </a:gridCol>
              </a:tblGrid>
              <a:tr h="365654">
                <a:tc>
                  <a:txBody>
                    <a:bodyPr/>
                    <a:lstStyle/>
                    <a:p>
                      <a:r>
                        <a:rPr lang="en-US" sz="1800" b="1" dirty="0">
                          <a:solidFill>
                            <a:srgbClr val="0077AA"/>
                          </a:solidFill>
                          <a:effectLst/>
                          <a:latin typeface="Verdana" panose="020B0604030504040204" pitchFamily="34" charset="0"/>
                        </a:rPr>
                        <a:t>a</a:t>
                      </a:r>
                      <a:endParaRPr lang="en-US" sz="1800" b="0" dirty="0">
                        <a:solidFill>
                          <a:srgbClr val="222222"/>
                        </a:solidFill>
                        <a:effectLst/>
                        <a:latin typeface="Verdana" panose="020B0604030504040204" pitchFamily="34" charset="0"/>
                      </a:endParaRPr>
                    </a:p>
                  </a:txBody>
                  <a:tcPr marL="91430" marR="91430" marT="45680" marB="45680" anchor="ctr">
                    <a:lnL>
                      <a:noFill/>
                    </a:lnL>
                    <a:lnR>
                      <a:noFill/>
                    </a:lnR>
                    <a:lnT>
                      <a:noFill/>
                    </a:lnT>
                    <a:lnB>
                      <a:noFill/>
                    </a:lnB>
                    <a:solidFill>
                      <a:schemeClr val="accent1"/>
                    </a:solidFill>
                  </a:tcPr>
                </a:tc>
                <a:tc>
                  <a:txBody>
                    <a:bodyPr/>
                    <a:lstStyle/>
                    <a:p>
                      <a:r>
                        <a:rPr lang="en-US" sz="1800" b="1" dirty="0">
                          <a:solidFill>
                            <a:srgbClr val="0077AA"/>
                          </a:solidFill>
                          <a:effectLst/>
                          <a:latin typeface="Verdana" panose="020B0604030504040204" pitchFamily="34" charset="0"/>
                        </a:rPr>
                        <a:t>b</a:t>
                      </a:r>
                      <a:endParaRPr lang="en-US" sz="1800" b="0" dirty="0">
                        <a:solidFill>
                          <a:srgbClr val="222222"/>
                        </a:solidFill>
                        <a:effectLst/>
                        <a:latin typeface="Verdana" panose="020B0604030504040204" pitchFamily="34" charset="0"/>
                      </a:endParaRPr>
                    </a:p>
                  </a:txBody>
                  <a:tcPr marL="91430" marR="91430" marT="45680" marB="45680" anchor="ctr">
                    <a:lnL>
                      <a:noFill/>
                    </a:lnL>
                    <a:lnR>
                      <a:noFill/>
                    </a:lnR>
                    <a:lnT>
                      <a:noFill/>
                    </a:lnT>
                    <a:lnB>
                      <a:noFill/>
                    </a:lnB>
                    <a:solidFill>
                      <a:schemeClr val="accent1"/>
                    </a:solidFill>
                  </a:tcPr>
                </a:tc>
                <a:tc>
                  <a:txBody>
                    <a:bodyPr/>
                    <a:lstStyle/>
                    <a:p>
                      <a:r>
                        <a:rPr lang="en-US" sz="1800" b="1">
                          <a:solidFill>
                            <a:srgbClr val="0077AA"/>
                          </a:solidFill>
                          <a:effectLst/>
                          <a:latin typeface="Verdana" panose="020B0604030504040204" pitchFamily="34" charset="0"/>
                        </a:rPr>
                        <a:t>c</a:t>
                      </a:r>
                      <a:endParaRPr lang="en-US" sz="1800" b="0">
                        <a:solidFill>
                          <a:srgbClr val="222222"/>
                        </a:solidFill>
                        <a:effectLst/>
                        <a:latin typeface="Verdana" panose="020B0604030504040204" pitchFamily="34" charset="0"/>
                      </a:endParaRPr>
                    </a:p>
                  </a:txBody>
                  <a:tcPr marL="91430" marR="91430" marT="45680" marB="45680" anchor="ctr">
                    <a:lnL>
                      <a:noFill/>
                    </a:lnL>
                    <a:lnR>
                      <a:noFill/>
                    </a:lnR>
                    <a:lnT>
                      <a:noFill/>
                    </a:lnT>
                    <a:lnB>
                      <a:noFill/>
                    </a:lnB>
                    <a:solidFill>
                      <a:schemeClr val="accent1"/>
                    </a:solidFill>
                  </a:tcPr>
                </a:tc>
                <a:tc>
                  <a:txBody>
                    <a:bodyPr/>
                    <a:lstStyle/>
                    <a:p>
                      <a:pPr algn="just"/>
                      <a:r>
                        <a:rPr lang="en-US" sz="1800" b="1">
                          <a:solidFill>
                            <a:srgbClr val="0077AA"/>
                          </a:solidFill>
                          <a:effectLst/>
                          <a:latin typeface="Verdana" panose="020B0604030504040204" pitchFamily="34" charset="0"/>
                        </a:rPr>
                        <a:t>Roots</a:t>
                      </a:r>
                      <a:endParaRPr lang="en-US" sz="1800" b="0">
                        <a:solidFill>
                          <a:srgbClr val="222222"/>
                        </a:solidFill>
                        <a:effectLst/>
                        <a:latin typeface="verdana" panose="020B0604030504040204" pitchFamily="34" charset="0"/>
                      </a:endParaRPr>
                    </a:p>
                  </a:txBody>
                  <a:tcPr marL="91430" marR="91430" marT="45680" marB="45680" anchor="ctr">
                    <a:lnL>
                      <a:noFill/>
                    </a:lnL>
                    <a:lnR>
                      <a:noFill/>
                    </a:lnR>
                    <a:lnT>
                      <a:noFill/>
                    </a:lnT>
                    <a:lnB>
                      <a:noFill/>
                    </a:lnB>
                    <a:solidFill>
                      <a:schemeClr val="accent1"/>
                    </a:solidFill>
                  </a:tcPr>
                </a:tc>
                <a:extLst>
                  <a:ext uri="{0D108BD9-81ED-4DB2-BD59-A6C34878D82A}">
                    <a16:rowId xmlns:a16="http://schemas.microsoft.com/office/drawing/2014/main" val="10000"/>
                  </a:ext>
                </a:extLst>
              </a:tr>
              <a:tr h="365654">
                <a:tc>
                  <a:txBody>
                    <a:bodyPr/>
                    <a:lstStyle/>
                    <a:p>
                      <a:r>
                        <a:rPr lang="en-US" sz="1800" b="0" dirty="0">
                          <a:solidFill>
                            <a:srgbClr val="222222"/>
                          </a:solidFill>
                          <a:effectLst/>
                          <a:latin typeface="Verdana" panose="020B0604030504040204" pitchFamily="34" charset="0"/>
                        </a:rPr>
                        <a:t>2</a:t>
                      </a:r>
                    </a:p>
                  </a:txBody>
                  <a:tcPr marL="91430" marR="91430" marT="45680" marB="45680"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-4</a:t>
                      </a:r>
                    </a:p>
                  </a:txBody>
                  <a:tcPr marL="91430" marR="91430" marT="45680" marB="45680"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2</a:t>
                      </a:r>
                    </a:p>
                  </a:txBody>
                  <a:tcPr marL="91430" marR="91430" marT="45680" marB="45680" anchor="ctr">
                    <a:lnL>
                      <a:noFill/>
                    </a:lnL>
                    <a:lnR>
                      <a:noFill/>
                    </a:lnR>
                    <a:lnT>
                      <a:noFill/>
                    </a:lnT>
                    <a:lnB>
                      <a:noFill/>
                    </a:lnB>
                    <a:solidFill>
                      <a:schemeClr val="accent1"/>
                    </a:solidFill>
                  </a:tcPr>
                </a:tc>
                <a:tc>
                  <a:txBody>
                    <a:bodyPr/>
                    <a:lstStyle/>
                    <a:p>
                      <a:r>
                        <a:rPr lang="en-US" sz="1800" b="0">
                          <a:solidFill>
                            <a:srgbClr val="222222"/>
                          </a:solidFill>
                          <a:effectLst/>
                          <a:latin typeface="Verdana" panose="020B0604030504040204" pitchFamily="34" charset="0"/>
                        </a:rPr>
                        <a:t>1, 1</a:t>
                      </a:r>
                    </a:p>
                  </a:txBody>
                  <a:tcPr marL="91430" marR="91430" marT="45680" marB="45680" anchor="ctr">
                    <a:lnL>
                      <a:noFill/>
                    </a:lnL>
                    <a:lnR>
                      <a:noFill/>
                    </a:lnR>
                    <a:lnT>
                      <a:noFill/>
                    </a:lnT>
                    <a:lnB>
                      <a:noFill/>
                    </a:lnB>
                    <a:solidFill>
                      <a:schemeClr val="accent1"/>
                    </a:solidFill>
                  </a:tcPr>
                </a:tc>
                <a:extLst>
                  <a:ext uri="{0D108BD9-81ED-4DB2-BD59-A6C34878D82A}">
                    <a16:rowId xmlns:a16="http://schemas.microsoft.com/office/drawing/2014/main" val="10001"/>
                  </a:ext>
                </a:extLst>
              </a:tr>
              <a:tr h="365654">
                <a:tc>
                  <a:txBody>
                    <a:bodyPr/>
                    <a:lstStyle/>
                    <a:p>
                      <a:r>
                        <a:rPr lang="en-US" sz="1800" b="0">
                          <a:solidFill>
                            <a:srgbClr val="222222"/>
                          </a:solidFill>
                          <a:effectLst/>
                          <a:latin typeface="Verdana" panose="020B0604030504040204" pitchFamily="34" charset="0"/>
                        </a:rPr>
                        <a:t>2</a:t>
                      </a:r>
                    </a:p>
                  </a:txBody>
                  <a:tcPr marL="91430" marR="91430" marT="45680" marB="45680" anchor="ctr">
                    <a:lnL>
                      <a:noFill/>
                    </a:lnL>
                    <a:lnR>
                      <a:noFill/>
                    </a:lnR>
                    <a:lnT>
                      <a:noFill/>
                    </a:lnT>
                    <a:lnB>
                      <a:noFill/>
                    </a:lnB>
                    <a:solidFill>
                      <a:schemeClr val="accent1"/>
                    </a:solidFill>
                  </a:tcPr>
                </a:tc>
                <a:tc>
                  <a:txBody>
                    <a:bodyPr/>
                    <a:lstStyle/>
                    <a:p>
                      <a:r>
                        <a:rPr lang="en-US" sz="1800" b="0" dirty="0">
                          <a:solidFill>
                            <a:srgbClr val="222222"/>
                          </a:solidFill>
                          <a:effectLst/>
                          <a:latin typeface="Verdana" panose="020B0604030504040204" pitchFamily="34" charset="0"/>
                        </a:rPr>
                        <a:t>-8</a:t>
                      </a:r>
                    </a:p>
                  </a:txBody>
                  <a:tcPr marL="91430" marR="91430" marT="45680" marB="45680" anchor="ctr">
                    <a:lnL>
                      <a:noFill/>
                    </a:lnL>
                    <a:lnR>
                      <a:noFill/>
                    </a:lnR>
                    <a:lnT>
                      <a:noFill/>
                    </a:lnT>
                    <a:lnB>
                      <a:noFill/>
                    </a:lnB>
                    <a:solidFill>
                      <a:schemeClr val="accent1"/>
                    </a:solidFill>
                  </a:tcPr>
                </a:tc>
                <a:tc>
                  <a:txBody>
                    <a:bodyPr/>
                    <a:lstStyle/>
                    <a:p>
                      <a:r>
                        <a:rPr lang="en-US" sz="1800" b="0" dirty="0">
                          <a:solidFill>
                            <a:srgbClr val="222222"/>
                          </a:solidFill>
                          <a:effectLst/>
                          <a:latin typeface="Verdana" panose="020B0604030504040204" pitchFamily="34" charset="0"/>
                        </a:rPr>
                        <a:t>8</a:t>
                      </a:r>
                    </a:p>
                  </a:txBody>
                  <a:tcPr marL="91430" marR="91430" marT="45680" marB="45680" anchor="ctr">
                    <a:lnL>
                      <a:noFill/>
                    </a:lnL>
                    <a:lnR>
                      <a:noFill/>
                    </a:lnR>
                    <a:lnT>
                      <a:noFill/>
                    </a:lnT>
                    <a:lnB>
                      <a:noFill/>
                    </a:lnB>
                    <a:solidFill>
                      <a:schemeClr val="accent1"/>
                    </a:solidFill>
                  </a:tcPr>
                </a:tc>
                <a:tc>
                  <a:txBody>
                    <a:bodyPr/>
                    <a:lstStyle/>
                    <a:p>
                      <a:r>
                        <a:rPr lang="en-US" sz="1800" b="0" dirty="0">
                          <a:solidFill>
                            <a:srgbClr val="222222"/>
                          </a:solidFill>
                          <a:effectLst/>
                          <a:latin typeface="Verdana" panose="020B0604030504040204" pitchFamily="34" charset="0"/>
                        </a:rPr>
                        <a:t>2, 2</a:t>
                      </a:r>
                    </a:p>
                  </a:txBody>
                  <a:tcPr marL="91430" marR="91430" marT="45680" marB="45680" anchor="ctr">
                    <a:lnL>
                      <a:noFill/>
                    </a:lnL>
                    <a:lnR>
                      <a:noFill/>
                    </a:lnR>
                    <a:lnT>
                      <a:noFill/>
                    </a:lnT>
                    <a:lnB>
                      <a:noFill/>
                    </a:lnB>
                    <a:solidFill>
                      <a:schemeClr val="accen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4902061"/>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2057400" y="941388"/>
            <a:ext cx="5487988" cy="6064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Example 4 – Factorial of n</a:t>
            </a:r>
            <a:r>
              <a:rPr lang="en-US" altLang="en-US" sz="3200">
                <a:latin typeface="Andalus" pitchFamily="18" charset="0"/>
                <a:cs typeface="Andalus" pitchFamily="18" charset="0"/>
              </a:rPr>
              <a:t>: </a:t>
            </a:r>
            <a:r>
              <a:rPr lang="en-US" altLang="en-US" sz="3600">
                <a:solidFill>
                  <a:srgbClr val="FF0000"/>
                </a:solidFill>
                <a:latin typeface="Andalus" pitchFamily="18" charset="0"/>
                <a:cs typeface="Andalus" pitchFamily="18" charset="0"/>
              </a:rPr>
              <a:t>n!</a:t>
            </a:r>
            <a:endParaRPr lang="en-US" altLang="en-US" sz="3600">
              <a:solidFill>
                <a:srgbClr val="FF0000"/>
              </a:solidFill>
            </a:endParaRPr>
          </a:p>
        </p:txBody>
      </p:sp>
      <p:pic>
        <p:nvPicPr>
          <p:cNvPr id="15667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676" name="Rectangle 25"/>
          <p:cNvSpPr txBox="1">
            <a:spLocks noChangeArrowheads="1"/>
          </p:cNvSpPr>
          <p:nvPr/>
        </p:nvSpPr>
        <p:spPr bwMode="auto">
          <a:xfrm>
            <a:off x="1676400" y="4513263"/>
            <a:ext cx="7239000"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None/>
            </a:pPr>
            <a:endParaRPr lang="en-US" altLang="en-US" sz="2200">
              <a:latin typeface="Helvetica" panose="020B0604020202020204" pitchFamily="34" charset="0"/>
            </a:endParaRPr>
          </a:p>
        </p:txBody>
      </p:sp>
      <p:sp>
        <p:nvSpPr>
          <p:cNvPr id="156677" name="Content Placeholder 1"/>
          <p:cNvSpPr>
            <a:spLocks noGrp="1"/>
          </p:cNvSpPr>
          <p:nvPr>
            <p:ph idx="1"/>
          </p:nvPr>
        </p:nvSpPr>
        <p:spPr>
          <a:xfrm>
            <a:off x="1828800" y="1905000"/>
            <a:ext cx="6934200" cy="1143000"/>
          </a:xfrm>
        </p:spPr>
        <p:txBody>
          <a:bodyPr/>
          <a:lstStyle/>
          <a:p>
            <a:pPr eaLnBrk="1" hangingPunct="1"/>
            <a:r>
              <a:rPr lang="en-US" altLang="en-US">
                <a:solidFill>
                  <a:srgbClr val="00B050"/>
                </a:solidFill>
              </a:rPr>
              <a:t>Equivalence partitioning</a:t>
            </a:r>
            <a:r>
              <a:rPr lang="en-US" altLang="en-US">
                <a:solidFill>
                  <a:srgbClr val="92D050"/>
                </a:solidFill>
              </a:rPr>
              <a:t> </a:t>
            </a:r>
            <a:r>
              <a:rPr lang="en-US" altLang="en-US"/>
              <a:t>– break the input domain into different classes:</a:t>
            </a:r>
          </a:p>
          <a:p>
            <a:pPr eaLnBrk="1" hangingPunct="1"/>
            <a:endParaRPr lang="en-US" altLang="en-US" sz="800"/>
          </a:p>
          <a:p>
            <a:pPr lvl="1" eaLnBrk="1" hangingPunct="1"/>
            <a:r>
              <a:rPr lang="en-US" altLang="en-US">
                <a:latin typeface="Andalus" pitchFamily="18" charset="0"/>
                <a:cs typeface="Andalus" pitchFamily="18" charset="0"/>
              </a:rPr>
              <a:t>Class1: n&lt;0</a:t>
            </a:r>
          </a:p>
          <a:p>
            <a:pPr lvl="1" eaLnBrk="1" hangingPunct="1"/>
            <a:r>
              <a:rPr lang="en-US" altLang="en-US">
                <a:latin typeface="Andalus" pitchFamily="18" charset="0"/>
                <a:cs typeface="Andalus" pitchFamily="18" charset="0"/>
              </a:rPr>
              <a:t>Class2: n&gt;0 and n! doesn’t cause an overflow</a:t>
            </a:r>
          </a:p>
          <a:p>
            <a:pPr lvl="1" eaLnBrk="1" hangingPunct="1"/>
            <a:r>
              <a:rPr lang="en-US" altLang="en-US">
                <a:latin typeface="Andalus" pitchFamily="18" charset="0"/>
                <a:cs typeface="Andalus" pitchFamily="18" charset="0"/>
              </a:rPr>
              <a:t>Class3: n&gt;0 and n! causes an overflow</a:t>
            </a:r>
          </a:p>
          <a:p>
            <a:pPr lvl="1" eaLnBrk="1" hangingPunct="1"/>
            <a:endParaRPr lang="en-US" altLang="en-US"/>
          </a:p>
          <a:p>
            <a:pPr eaLnBrk="1" hangingPunct="1"/>
            <a:r>
              <a:rPr lang="en-US" altLang="en-US">
                <a:solidFill>
                  <a:srgbClr val="FF0000"/>
                </a:solidFill>
              </a:rPr>
              <a:t>Boundary Value Analysis:</a:t>
            </a:r>
          </a:p>
          <a:p>
            <a:pPr eaLnBrk="1" hangingPunct="1"/>
            <a:endParaRPr lang="en-US" altLang="en-US" sz="800"/>
          </a:p>
          <a:p>
            <a:pPr lvl="1" eaLnBrk="1" hangingPunct="1"/>
            <a:r>
              <a:rPr lang="en-US" altLang="en-US">
                <a:latin typeface="Andalus" pitchFamily="18" charset="0"/>
                <a:cs typeface="Andalus" pitchFamily="18" charset="0"/>
              </a:rPr>
              <a:t>n=0 (between class1 and class2)</a:t>
            </a:r>
          </a:p>
        </p:txBody>
      </p:sp>
    </p:spTree>
    <p:extLst>
      <p:ext uri="{BB962C8B-B14F-4D97-AF65-F5344CB8AC3E}">
        <p14:creationId xmlns:p14="http://schemas.microsoft.com/office/powerpoint/2010/main" val="301878585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2971800" y="439738"/>
            <a:ext cx="3213100" cy="11588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Factorial of n</a:t>
            </a:r>
            <a:r>
              <a:rPr lang="en-US" altLang="en-US" sz="3200">
                <a:latin typeface="Andalus" pitchFamily="18" charset="0"/>
                <a:cs typeface="Andalus" pitchFamily="18" charset="0"/>
              </a:rPr>
              <a:t>: </a:t>
            </a:r>
            <a:r>
              <a:rPr lang="en-US" altLang="en-US" sz="3600">
                <a:solidFill>
                  <a:srgbClr val="FF0000"/>
                </a:solidFill>
                <a:latin typeface="Andalus" pitchFamily="18" charset="0"/>
                <a:cs typeface="Andalus" pitchFamily="18" charset="0"/>
              </a:rPr>
              <a:t>n! </a:t>
            </a:r>
            <a:br>
              <a:rPr lang="en-US" altLang="en-US" sz="3600">
                <a:solidFill>
                  <a:srgbClr val="FF0000"/>
                </a:solidFill>
                <a:latin typeface="Andalus" pitchFamily="18" charset="0"/>
                <a:cs typeface="Andalus" pitchFamily="18" charset="0"/>
              </a:rPr>
            </a:br>
            <a:r>
              <a:rPr lang="en-US" altLang="en-US" sz="3600">
                <a:solidFill>
                  <a:srgbClr val="FF0000"/>
                </a:solidFill>
                <a:latin typeface="Andalus" pitchFamily="18" charset="0"/>
                <a:cs typeface="Andalus" pitchFamily="18" charset="0"/>
              </a:rPr>
              <a:t>Test Cases</a:t>
            </a:r>
            <a:endParaRPr lang="en-US" altLang="en-US" sz="3600">
              <a:solidFill>
                <a:srgbClr val="FF0000"/>
              </a:solidFill>
            </a:endParaRPr>
          </a:p>
        </p:txBody>
      </p:sp>
      <p:pic>
        <p:nvPicPr>
          <p:cNvPr id="15872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8724" name="Rectangle 25"/>
          <p:cNvSpPr txBox="1">
            <a:spLocks noChangeArrowheads="1"/>
          </p:cNvSpPr>
          <p:nvPr/>
        </p:nvSpPr>
        <p:spPr bwMode="auto">
          <a:xfrm>
            <a:off x="1676400" y="4513263"/>
            <a:ext cx="7239000" cy="447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eaLnBrk="1" hangingPunct="1">
              <a:lnSpc>
                <a:spcPct val="100000"/>
              </a:lnSpc>
              <a:spcBef>
                <a:spcPct val="20000"/>
              </a:spcBef>
              <a:buClr>
                <a:schemeClr val="folHlink"/>
              </a:buClr>
              <a:buSzPct val="75000"/>
              <a:buFont typeface="Wingdings" panose="05000000000000000000" pitchFamily="2" charset="2"/>
              <a:buNone/>
            </a:pPr>
            <a:endParaRPr lang="en-US" altLang="en-US" sz="2200">
              <a:latin typeface="Helvetica" panose="020B0604020202020204" pitchFamily="34" charset="0"/>
            </a:endParaRPr>
          </a:p>
        </p:txBody>
      </p:sp>
      <p:sp>
        <p:nvSpPr>
          <p:cNvPr id="158725" name="Content Placeholder 1"/>
          <p:cNvSpPr>
            <a:spLocks noGrp="1"/>
          </p:cNvSpPr>
          <p:nvPr>
            <p:ph idx="1"/>
          </p:nvPr>
        </p:nvSpPr>
        <p:spPr>
          <a:xfrm>
            <a:off x="1828800" y="1905000"/>
            <a:ext cx="6934200" cy="1143000"/>
          </a:xfrm>
        </p:spPr>
        <p:txBody>
          <a:bodyPr/>
          <a:lstStyle/>
          <a:p>
            <a:pPr marL="547688" indent="-411163" eaLnBrk="1" hangingPunct="1">
              <a:lnSpc>
                <a:spcPct val="80000"/>
              </a:lnSpc>
              <a:buClr>
                <a:srgbClr val="000000"/>
              </a:buClr>
              <a:buFont typeface="Wingdings 2" panose="05020102010507070707" pitchFamily="18" charset="2"/>
              <a:buChar char=""/>
            </a:pPr>
            <a:r>
              <a:rPr lang="en-US" altLang="en-US" sz="2700"/>
              <a:t>Test case = ( </a:t>
            </a:r>
            <a:r>
              <a:rPr lang="en-US" altLang="en-US" sz="2700">
                <a:solidFill>
                  <a:srgbClr val="0070C0"/>
                </a:solidFill>
              </a:rPr>
              <a:t>ins</a:t>
            </a:r>
            <a:r>
              <a:rPr lang="en-US" altLang="en-US" sz="2700"/>
              <a:t>, </a:t>
            </a:r>
            <a:r>
              <a:rPr lang="en-US" altLang="en-US" sz="2700">
                <a:solidFill>
                  <a:srgbClr val="FF0000"/>
                </a:solidFill>
              </a:rPr>
              <a:t>expected outs</a:t>
            </a:r>
            <a:r>
              <a:rPr lang="en-US" altLang="en-US" sz="2700"/>
              <a:t>)</a:t>
            </a:r>
          </a:p>
          <a:p>
            <a:pPr marL="547688" indent="-411163" eaLnBrk="1" hangingPunct="1">
              <a:lnSpc>
                <a:spcPct val="80000"/>
              </a:lnSpc>
              <a:buClr>
                <a:srgbClr val="000000"/>
              </a:buClr>
              <a:buFont typeface="Wingdings 2" panose="05020102010507070707" pitchFamily="18" charset="2"/>
              <a:buChar char=""/>
            </a:pPr>
            <a:endParaRPr lang="en-US" altLang="en-US" sz="2700">
              <a:solidFill>
                <a:srgbClr val="92D050"/>
              </a:solidFill>
            </a:endParaRPr>
          </a:p>
          <a:p>
            <a:pPr marL="547688" indent="-411163" eaLnBrk="1" hangingPunct="1">
              <a:lnSpc>
                <a:spcPct val="80000"/>
              </a:lnSpc>
              <a:buClr>
                <a:srgbClr val="000000"/>
              </a:buClr>
              <a:buFont typeface="Wingdings 2" panose="05020102010507070707" pitchFamily="18" charset="2"/>
              <a:buChar char=""/>
            </a:pPr>
            <a:r>
              <a:rPr lang="en-US" altLang="en-US" sz="2700">
                <a:solidFill>
                  <a:srgbClr val="92D050"/>
                </a:solidFill>
              </a:rPr>
              <a:t>Equivalence partitioning </a:t>
            </a:r>
            <a:r>
              <a:rPr lang="en-US" altLang="en-US" sz="2700"/>
              <a:t>– break the input domain into different classes:</a:t>
            </a:r>
          </a:p>
          <a:p>
            <a:pPr marL="547688" indent="-411163" eaLnBrk="1" hangingPunct="1">
              <a:lnSpc>
                <a:spcPct val="80000"/>
              </a:lnSpc>
              <a:buClr>
                <a:srgbClr val="000000"/>
              </a:buClr>
              <a:buFont typeface="Wingdings 2" panose="05020102010507070707" pitchFamily="18" charset="2"/>
              <a:buChar char=""/>
            </a:pPr>
            <a:endParaRPr lang="en-US" altLang="en-US" sz="700"/>
          </a:p>
          <a:p>
            <a:pPr marL="1041400" lvl="1" indent="-457200" eaLnBrk="1" hangingPunct="1">
              <a:lnSpc>
                <a:spcPct val="80000"/>
              </a:lnSpc>
              <a:buFontTx/>
              <a:buAutoNum type="arabicPeriod"/>
            </a:pPr>
            <a:r>
              <a:rPr lang="en-US" altLang="en-US">
                <a:latin typeface="Andalus" pitchFamily="18" charset="0"/>
                <a:cs typeface="Andalus" pitchFamily="18" charset="0"/>
              </a:rPr>
              <a:t>From Class1: (</a:t>
            </a:r>
            <a:r>
              <a:rPr lang="en-US" altLang="en-US">
                <a:solidFill>
                  <a:srgbClr val="0070C0"/>
                </a:solidFill>
                <a:latin typeface="Andalus" pitchFamily="18" charset="0"/>
                <a:cs typeface="Andalus" pitchFamily="18" charset="0"/>
              </a:rPr>
              <a:t>(n = -1)</a:t>
            </a:r>
            <a:r>
              <a:rPr lang="en-US" altLang="en-US">
                <a:latin typeface="Andalus" pitchFamily="18" charset="0"/>
                <a:cs typeface="Andalus" pitchFamily="18" charset="0"/>
              </a:rPr>
              <a:t>, </a:t>
            </a:r>
            <a:r>
              <a:rPr lang="en-US" altLang="en-US">
                <a:solidFill>
                  <a:srgbClr val="FF0000"/>
                </a:solidFill>
                <a:latin typeface="Andalus" pitchFamily="18" charset="0"/>
                <a:cs typeface="Andalus" pitchFamily="18" charset="0"/>
              </a:rPr>
              <a:t>“ function not defined for n negative”</a:t>
            </a:r>
            <a:r>
              <a:rPr lang="en-US" altLang="en-US">
                <a:latin typeface="Andalus" pitchFamily="18" charset="0"/>
                <a:cs typeface="Andalus" pitchFamily="18" charset="0"/>
              </a:rPr>
              <a:t>)</a:t>
            </a:r>
          </a:p>
          <a:p>
            <a:pPr marL="1041400" lvl="1" indent="-457200" eaLnBrk="1" hangingPunct="1">
              <a:lnSpc>
                <a:spcPct val="80000"/>
              </a:lnSpc>
              <a:buFontTx/>
              <a:buAutoNum type="arabicPeriod"/>
            </a:pPr>
            <a:r>
              <a:rPr lang="en-US" altLang="en-US">
                <a:latin typeface="Andalus" pitchFamily="18" charset="0"/>
                <a:cs typeface="Andalus" pitchFamily="18" charset="0"/>
              </a:rPr>
              <a:t>From Class2: (</a:t>
            </a:r>
            <a:r>
              <a:rPr lang="en-US" altLang="en-US">
                <a:solidFill>
                  <a:srgbClr val="0070C0"/>
                </a:solidFill>
                <a:latin typeface="Andalus" pitchFamily="18" charset="0"/>
                <a:cs typeface="Andalus" pitchFamily="18" charset="0"/>
              </a:rPr>
              <a:t>(n =   3)</a:t>
            </a:r>
            <a:r>
              <a:rPr lang="en-US" altLang="en-US">
                <a:latin typeface="Andalus" pitchFamily="18" charset="0"/>
                <a:cs typeface="Andalus" pitchFamily="18" charset="0"/>
              </a:rPr>
              <a:t>, </a:t>
            </a:r>
            <a:r>
              <a:rPr lang="en-US" altLang="en-US">
                <a:solidFill>
                  <a:srgbClr val="FF0000"/>
                </a:solidFill>
                <a:latin typeface="Andalus" pitchFamily="18" charset="0"/>
                <a:cs typeface="Andalus" pitchFamily="18" charset="0"/>
              </a:rPr>
              <a:t>6</a:t>
            </a:r>
            <a:r>
              <a:rPr lang="en-US" altLang="en-US">
                <a:latin typeface="Andalus" pitchFamily="18" charset="0"/>
                <a:cs typeface="Andalus" pitchFamily="18" charset="0"/>
              </a:rPr>
              <a:t>)</a:t>
            </a:r>
          </a:p>
          <a:p>
            <a:pPr marL="1041400" lvl="1" indent="-457200" eaLnBrk="1" hangingPunct="1">
              <a:lnSpc>
                <a:spcPct val="80000"/>
              </a:lnSpc>
              <a:buFontTx/>
              <a:buAutoNum type="arabicPeriod"/>
            </a:pPr>
            <a:r>
              <a:rPr lang="en-US" altLang="en-US">
                <a:latin typeface="Andalus" pitchFamily="18" charset="0"/>
                <a:cs typeface="Andalus" pitchFamily="18" charset="0"/>
              </a:rPr>
              <a:t>From Class3: (</a:t>
            </a:r>
            <a:r>
              <a:rPr lang="en-US" altLang="en-US">
                <a:solidFill>
                  <a:srgbClr val="0070C0"/>
                </a:solidFill>
                <a:latin typeface="Andalus" pitchFamily="18" charset="0"/>
                <a:cs typeface="Andalus" pitchFamily="18" charset="0"/>
              </a:rPr>
              <a:t>(n=100)</a:t>
            </a:r>
            <a:r>
              <a:rPr lang="en-US" altLang="en-US">
                <a:latin typeface="Andalus" pitchFamily="18" charset="0"/>
                <a:cs typeface="Andalus" pitchFamily="18" charset="0"/>
              </a:rPr>
              <a:t>, </a:t>
            </a:r>
            <a:r>
              <a:rPr lang="en-US" altLang="en-US">
                <a:solidFill>
                  <a:srgbClr val="FF0000"/>
                </a:solidFill>
                <a:latin typeface="Andalus" pitchFamily="18" charset="0"/>
                <a:cs typeface="Andalus" pitchFamily="18" charset="0"/>
              </a:rPr>
              <a:t>“ input value too big”</a:t>
            </a:r>
            <a:r>
              <a:rPr lang="en-US" altLang="en-US">
                <a:latin typeface="Andalus" pitchFamily="18" charset="0"/>
                <a:cs typeface="Andalus" pitchFamily="18" charset="0"/>
              </a:rPr>
              <a:t>)</a:t>
            </a:r>
          </a:p>
          <a:p>
            <a:pPr marL="1041400" lvl="1" indent="-457200" eaLnBrk="1" hangingPunct="1">
              <a:lnSpc>
                <a:spcPct val="80000"/>
              </a:lnSpc>
              <a:buFont typeface="Wingdings 2" panose="05020102010507070707" pitchFamily="18" charset="2"/>
              <a:buChar char=""/>
            </a:pPr>
            <a:endParaRPr lang="en-US" altLang="en-US"/>
          </a:p>
          <a:p>
            <a:pPr marL="547688" indent="-411163" eaLnBrk="1" hangingPunct="1">
              <a:lnSpc>
                <a:spcPct val="80000"/>
              </a:lnSpc>
              <a:buClr>
                <a:srgbClr val="000000"/>
              </a:buClr>
              <a:buFont typeface="Wingdings 2" panose="05020102010507070707" pitchFamily="18" charset="2"/>
              <a:buChar char=""/>
            </a:pPr>
            <a:r>
              <a:rPr lang="en-US" altLang="en-US" sz="2700">
                <a:solidFill>
                  <a:srgbClr val="FF0000"/>
                </a:solidFill>
              </a:rPr>
              <a:t>Boundary Value Analysis</a:t>
            </a:r>
            <a:r>
              <a:rPr lang="en-US" altLang="en-US" sz="2700"/>
              <a:t>:</a:t>
            </a:r>
          </a:p>
          <a:p>
            <a:pPr marL="547688" indent="-411163" eaLnBrk="1" hangingPunct="1">
              <a:lnSpc>
                <a:spcPct val="80000"/>
              </a:lnSpc>
              <a:buClr>
                <a:srgbClr val="000000"/>
              </a:buClr>
              <a:buFont typeface="Wingdings 2" panose="05020102010507070707" pitchFamily="18" charset="2"/>
              <a:buChar char=""/>
            </a:pPr>
            <a:endParaRPr lang="en-US" altLang="en-US" sz="700"/>
          </a:p>
          <a:p>
            <a:pPr marL="1041400" lvl="1" indent="-457200" eaLnBrk="1" hangingPunct="1">
              <a:lnSpc>
                <a:spcPct val="80000"/>
              </a:lnSpc>
              <a:buFontTx/>
              <a:buAutoNum type="arabicPeriod" startAt="4"/>
            </a:pPr>
            <a:r>
              <a:rPr lang="en-US" altLang="en-US">
                <a:latin typeface="Andalus" pitchFamily="18" charset="0"/>
                <a:cs typeface="Andalus" pitchFamily="18" charset="0"/>
              </a:rPr>
              <a:t>(</a:t>
            </a:r>
            <a:r>
              <a:rPr lang="en-US" altLang="en-US">
                <a:solidFill>
                  <a:srgbClr val="0070C0"/>
                </a:solidFill>
                <a:latin typeface="Andalus" pitchFamily="18" charset="0"/>
                <a:cs typeface="Andalus" pitchFamily="18" charset="0"/>
              </a:rPr>
              <a:t>(n=0)</a:t>
            </a:r>
            <a:r>
              <a:rPr lang="en-US" altLang="en-US">
                <a:latin typeface="Andalus" pitchFamily="18" charset="0"/>
                <a:cs typeface="Andalus" pitchFamily="18" charset="0"/>
              </a:rPr>
              <a:t>, </a:t>
            </a:r>
            <a:r>
              <a:rPr lang="en-US" altLang="en-US">
                <a:solidFill>
                  <a:srgbClr val="FF0000"/>
                </a:solidFill>
                <a:latin typeface="Andalus" pitchFamily="18" charset="0"/>
                <a:cs typeface="Andalus" pitchFamily="18" charset="0"/>
              </a:rPr>
              <a:t>1</a:t>
            </a:r>
            <a:r>
              <a:rPr lang="en-US" altLang="en-US">
                <a:latin typeface="Andalus" pitchFamily="18" charset="0"/>
                <a:cs typeface="Andalus" pitchFamily="18" charset="0"/>
              </a:rPr>
              <a:t>)</a:t>
            </a:r>
          </a:p>
        </p:txBody>
      </p:sp>
    </p:spTree>
    <p:extLst>
      <p:ext uri="{BB962C8B-B14F-4D97-AF65-F5344CB8AC3E}">
        <p14:creationId xmlns:p14="http://schemas.microsoft.com/office/powerpoint/2010/main" val="415233553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459038" y="1027113"/>
            <a:ext cx="3833812"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What Testing Shows</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331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063F90F0-787C-4433-84B7-F2EA05B8C368}" type="slidenum">
              <a:rPr lang="en-US"/>
              <a:pPr algn="ctr">
                <a:defRPr/>
              </a:pPr>
              <a:t>8</a:t>
            </a:fld>
            <a:endParaRPr lang="en-US"/>
          </a:p>
        </p:txBody>
      </p:sp>
      <p:pic>
        <p:nvPicPr>
          <p:cNvPr id="13320"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5000" y="1828800"/>
            <a:ext cx="5600700" cy="42973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sp>
        <p:nvSpPr>
          <p:cNvPr id="11" name="Rectangle 4"/>
          <p:cNvSpPr>
            <a:spLocks noChangeArrowheads="1"/>
          </p:cNvSpPr>
          <p:nvPr/>
        </p:nvSpPr>
        <p:spPr bwMode="auto">
          <a:xfrm>
            <a:off x="2895600" y="1828800"/>
            <a:ext cx="10620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errors</a:t>
            </a:r>
          </a:p>
        </p:txBody>
      </p:sp>
      <p:sp>
        <p:nvSpPr>
          <p:cNvPr id="12" name="Rectangle 5"/>
          <p:cNvSpPr>
            <a:spLocks noChangeArrowheads="1"/>
          </p:cNvSpPr>
          <p:nvPr/>
        </p:nvSpPr>
        <p:spPr bwMode="auto">
          <a:xfrm>
            <a:off x="3962400" y="2438400"/>
            <a:ext cx="41100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requirements conformance</a:t>
            </a:r>
          </a:p>
        </p:txBody>
      </p:sp>
      <p:sp>
        <p:nvSpPr>
          <p:cNvPr id="13" name="Rectangle 6"/>
          <p:cNvSpPr>
            <a:spLocks noChangeArrowheads="1"/>
          </p:cNvSpPr>
          <p:nvPr/>
        </p:nvSpPr>
        <p:spPr bwMode="auto">
          <a:xfrm>
            <a:off x="5562600" y="3200400"/>
            <a:ext cx="20272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performance</a:t>
            </a:r>
          </a:p>
        </p:txBody>
      </p:sp>
      <p:sp>
        <p:nvSpPr>
          <p:cNvPr id="14" name="Rectangle 7"/>
          <p:cNvSpPr>
            <a:spLocks noChangeArrowheads="1"/>
          </p:cNvSpPr>
          <p:nvPr/>
        </p:nvSpPr>
        <p:spPr bwMode="auto">
          <a:xfrm>
            <a:off x="6705600" y="4876800"/>
            <a:ext cx="20605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a:lnSpc>
                <a:spcPct val="75000"/>
              </a:lnSpc>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an indication</a:t>
            </a:r>
          </a:p>
          <a:p>
            <a:pPr algn="ctr">
              <a:lnSpc>
                <a:spcPct val="75000"/>
              </a:lnSpc>
              <a:defRPr/>
            </a:pPr>
            <a:r>
              <a:rPr lang="en-US" b="1">
                <a:effectLst>
                  <a:outerShdw blurRad="38100" dist="38100" dir="2700000" algn="tl">
                    <a:srgbClr val="FFFFFF"/>
                  </a:outerShdw>
                </a:effectLst>
                <a:latin typeface="Helvetica" panose="020B0604020202020204" pitchFamily="34" charset="0"/>
                <a:ea typeface="MS PGothic" panose="020B0600070205080204" pitchFamily="34" charset="-128"/>
              </a:rPr>
              <a:t>of quality</a:t>
            </a:r>
          </a:p>
        </p:txBody>
      </p:sp>
    </p:spTree>
    <p:extLst>
      <p:ext uri="{BB962C8B-B14F-4D97-AF65-F5344CB8AC3E}">
        <p14:creationId xmlns:p14="http://schemas.microsoft.com/office/powerpoint/2010/main" val="18928102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68500" y="1027113"/>
            <a:ext cx="4814888"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algn="ctr" eaLnBrk="1" hangingPunct="1"/>
            <a:r>
              <a:rPr lang="en-US" altLang="en-US" sz="3200">
                <a:solidFill>
                  <a:srgbClr val="002060"/>
                </a:solidFill>
                <a:latin typeface="Palatino" pitchFamily="-128" charset="0"/>
              </a:rPr>
              <a:t>Verification and Validation</a:t>
            </a:r>
            <a:endParaRPr lang="en-US" altLang="en-US" sz="3200">
              <a:solidFill>
                <a:srgbClr val="00B050"/>
              </a:solidFill>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536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628650" y="6356350"/>
            <a:ext cx="2057400" cy="365125"/>
          </a:xfrm>
        </p:spPr>
        <p:txBody>
          <a:bodyPr/>
          <a:lstStyle/>
          <a:p>
            <a:pPr algn="l">
              <a:defRPr/>
            </a:pPr>
            <a:r>
              <a:rPr lang="en-US" dirty="0"/>
              <a:t>Dept. of CSE, SOE, Presidency University</a:t>
            </a:r>
          </a:p>
        </p:txBody>
      </p:sp>
      <p:sp>
        <p:nvSpPr>
          <p:cNvPr id="4" name="Slide Number Placeholder 3"/>
          <p:cNvSpPr>
            <a:spLocks noGrp="1"/>
          </p:cNvSpPr>
          <p:nvPr>
            <p:ph type="sldNum" sz="quarter" idx="12"/>
          </p:nvPr>
        </p:nvSpPr>
        <p:spPr>
          <a:xfrm>
            <a:off x="3028950" y="6356350"/>
            <a:ext cx="3086100" cy="365125"/>
          </a:xfrm>
        </p:spPr>
        <p:txBody>
          <a:bodyPr/>
          <a:lstStyle/>
          <a:p>
            <a:pPr algn="ctr">
              <a:defRPr/>
            </a:pPr>
            <a:fld id="{5C9DB1DD-0AE9-4147-BAAD-B6995BBB835C}" type="slidenum">
              <a:rPr lang="en-US"/>
              <a:pPr algn="ctr">
                <a:defRPr/>
              </a:pPr>
              <a:t>9</a:t>
            </a:fld>
            <a:endParaRPr lang="en-US"/>
          </a:p>
        </p:txBody>
      </p:sp>
      <p:sp>
        <p:nvSpPr>
          <p:cNvPr id="15368" name="Rectangle 3"/>
          <p:cNvSpPr txBox="1">
            <a:spLocks noChangeArrowheads="1"/>
          </p:cNvSpPr>
          <p:nvPr/>
        </p:nvSpPr>
        <p:spPr bwMode="auto">
          <a:xfrm>
            <a:off x="1905000" y="2043113"/>
            <a:ext cx="6934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90000"/>
              </a:lnSpc>
              <a:spcBef>
                <a:spcPts val="75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375"/>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375"/>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375"/>
              </a:spcBef>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375"/>
              </a:spcBef>
              <a:spcAft>
                <a:spcPct val="0"/>
              </a:spcAft>
              <a:buFont typeface="Arial" panose="020B0604020202020204" pitchFamily="34" charset="0"/>
              <a:buChar char="•"/>
              <a:defRPr sz="1600">
                <a:solidFill>
                  <a:schemeClr val="tx1"/>
                </a:solidFill>
                <a:latin typeface="Times New Roman" panose="02020603050405020304" pitchFamily="18" charset="0"/>
                <a:cs typeface="Times New Roman" panose="02020603050405020304" pitchFamily="18" charset="0"/>
              </a:defRPr>
            </a:lvl9pPr>
          </a:lstStyle>
          <a:p>
            <a:pPr algn="just" eaLnBrk="1" hangingPunct="1">
              <a:lnSpc>
                <a:spcPct val="100000"/>
              </a:lnSpc>
              <a:spcBef>
                <a:spcPts val="300"/>
              </a:spcBef>
              <a:buClr>
                <a:schemeClr val="folHlink"/>
              </a:buClr>
              <a:buSzPct val="75000"/>
              <a:buFont typeface="Wingdings" panose="05000000000000000000" pitchFamily="2" charset="2"/>
              <a:buChar char="n"/>
            </a:pPr>
            <a:r>
              <a:rPr lang="en-US" altLang="en-US" sz="2400" i="1">
                <a:solidFill>
                  <a:schemeClr val="folHlink"/>
                </a:solidFill>
                <a:latin typeface="Palatino" pitchFamily="-128" charset="0"/>
              </a:rPr>
              <a:t>Verification</a:t>
            </a:r>
            <a:r>
              <a:rPr lang="en-US" altLang="en-US" sz="2400">
                <a:latin typeface="Palatino" pitchFamily="-128" charset="0"/>
              </a:rPr>
              <a:t> refers to the set of tasks that ensure that software correctly implements a specific function. </a:t>
            </a:r>
          </a:p>
          <a:p>
            <a:pPr algn="just" eaLnBrk="1" hangingPunct="1">
              <a:lnSpc>
                <a:spcPct val="100000"/>
              </a:lnSpc>
              <a:spcBef>
                <a:spcPts val="300"/>
              </a:spcBef>
              <a:buClr>
                <a:schemeClr val="folHlink"/>
              </a:buClr>
              <a:buSzPct val="75000"/>
              <a:buFont typeface="Wingdings" panose="05000000000000000000" pitchFamily="2" charset="2"/>
              <a:buChar char="n"/>
            </a:pPr>
            <a:r>
              <a:rPr lang="en-US" altLang="en-US" sz="2400" i="1">
                <a:solidFill>
                  <a:schemeClr val="folHlink"/>
                </a:solidFill>
                <a:latin typeface="Palatino" pitchFamily="-128" charset="0"/>
              </a:rPr>
              <a:t>Validation</a:t>
            </a:r>
            <a:r>
              <a:rPr lang="en-US" altLang="en-US" sz="2400">
                <a:latin typeface="Palatino" pitchFamily="-128" charset="0"/>
              </a:rPr>
              <a:t> refers to a different set of tasks that ensure that the software that has been built is traceable to customer requirements. </a:t>
            </a:r>
          </a:p>
          <a:p>
            <a:pPr algn="just" eaLnBrk="1" hangingPunct="1">
              <a:lnSpc>
                <a:spcPct val="100000"/>
              </a:lnSpc>
              <a:spcBef>
                <a:spcPts val="300"/>
              </a:spcBef>
              <a:buClr>
                <a:schemeClr val="folHlink"/>
              </a:buClr>
              <a:buSzPct val="75000"/>
              <a:buFont typeface="Wingdings" panose="05000000000000000000" pitchFamily="2" charset="2"/>
              <a:buChar char="n"/>
            </a:pPr>
            <a:r>
              <a:rPr lang="en-US" altLang="en-US" sz="2400">
                <a:latin typeface="Palatino" pitchFamily="-128" charset="0"/>
              </a:rPr>
              <a:t>Boehm  states this another way: </a:t>
            </a:r>
          </a:p>
          <a:p>
            <a:pPr lvl="1" algn="just" eaLnBrk="1" hangingPunct="1">
              <a:lnSpc>
                <a:spcPct val="100000"/>
              </a:lnSpc>
              <a:spcBef>
                <a:spcPts val="600"/>
              </a:spcBef>
              <a:buClr>
                <a:schemeClr val="folHlink"/>
              </a:buClr>
              <a:buSzPct val="70000"/>
              <a:buFont typeface="Wingdings" panose="05000000000000000000" pitchFamily="2" charset="2"/>
              <a:buChar char="n"/>
            </a:pPr>
            <a:r>
              <a:rPr lang="en-US" altLang="en-US" sz="2000" i="1">
                <a:solidFill>
                  <a:schemeClr val="folHlink"/>
                </a:solidFill>
                <a:latin typeface="Palatino" pitchFamily="-128" charset="0"/>
              </a:rPr>
              <a:t>Verification:</a:t>
            </a:r>
            <a:r>
              <a:rPr lang="en-US" altLang="en-US" sz="2000">
                <a:solidFill>
                  <a:schemeClr val="folHlink"/>
                </a:solidFill>
                <a:latin typeface="Palatino" pitchFamily="-128" charset="0"/>
              </a:rPr>
              <a:t>  "Are we building the product right?" </a:t>
            </a:r>
          </a:p>
          <a:p>
            <a:pPr lvl="1" algn="just" eaLnBrk="1" hangingPunct="1">
              <a:lnSpc>
                <a:spcPct val="100000"/>
              </a:lnSpc>
              <a:spcBef>
                <a:spcPts val="300"/>
              </a:spcBef>
              <a:buClr>
                <a:schemeClr val="folHlink"/>
              </a:buClr>
              <a:buSzPct val="70000"/>
              <a:buFont typeface="Wingdings" panose="05000000000000000000" pitchFamily="2" charset="2"/>
              <a:buChar char="n"/>
            </a:pPr>
            <a:r>
              <a:rPr lang="en-US" altLang="en-US" sz="2000" i="1">
                <a:solidFill>
                  <a:schemeClr val="folHlink"/>
                </a:solidFill>
                <a:latin typeface="Palatino" pitchFamily="-128" charset="0"/>
              </a:rPr>
              <a:t>Validation: </a:t>
            </a:r>
            <a:r>
              <a:rPr lang="en-US" altLang="en-US" sz="2000">
                <a:solidFill>
                  <a:schemeClr val="folHlink"/>
                </a:solidFill>
                <a:latin typeface="Palatino" pitchFamily="-128" charset="0"/>
              </a:rPr>
              <a:t>  "Are we building the right product?"</a:t>
            </a:r>
          </a:p>
        </p:txBody>
      </p:sp>
    </p:spTree>
    <p:extLst>
      <p:ext uri="{BB962C8B-B14F-4D97-AF65-F5344CB8AC3E}">
        <p14:creationId xmlns:p14="http://schemas.microsoft.com/office/powerpoint/2010/main" val="509658514"/>
      </p:ext>
    </p:extLst>
  </p:cSld>
  <p:clrMapOvr>
    <a:masterClrMapping/>
  </p:clrMapOvr>
  <p:transition/>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B5AD61E-EFE3-46CD-BB09-B9CB8FD715DA}" vid="{2146E19F-BDE7-4735-A695-7EF2D4734C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12EACF-C43E-44C3-BC07-E4F45177C16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84ECED9-91AE-4B02-98DE-4E1B685B4C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ddce48-4927-49d3-9c8d-0a4b2e223357"/>
    <ds:schemaRef ds:uri="97366e1e-3f04-441e-b6c8-11d4a868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70391A-108F-4AD9-84B3-09263E22FB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3728</TotalTime>
  <Words>4958</Words>
  <Application>Microsoft Office PowerPoint</Application>
  <PresentationFormat>On-screen Show (4:3)</PresentationFormat>
  <Paragraphs>1087</Paragraphs>
  <Slides>79</Slides>
  <Notes>78</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Theme1</vt:lpstr>
      <vt:lpstr>SOFTWARE ENGINEERING AND PROJECT MANAGEMENT  (CSE 227)</vt:lpstr>
      <vt:lpstr>SOFTWARE ENGINEERING AND PROJECT MANAGEMENT  (CSE 227)</vt:lpstr>
      <vt:lpstr>PowerPoint Presentation</vt:lpstr>
      <vt:lpstr>Software Testing Strategies Contents</vt:lpstr>
      <vt:lpstr>Software Testing</vt:lpstr>
      <vt:lpstr>Where are We?</vt:lpstr>
      <vt:lpstr>Software Testing Methodology</vt:lpstr>
      <vt:lpstr>What Testing Shows</vt:lpstr>
      <vt:lpstr>Verification and Validation</vt:lpstr>
      <vt:lpstr>Who Tests the Software </vt:lpstr>
      <vt:lpstr>Testing Strategy</vt:lpstr>
      <vt:lpstr>Testing Strategies</vt:lpstr>
      <vt:lpstr>1. Unit Testing</vt:lpstr>
      <vt:lpstr>1. Unit Testing</vt:lpstr>
      <vt:lpstr>2. Integration Testing Strategies</vt:lpstr>
      <vt:lpstr>Top Down Integration</vt:lpstr>
      <vt:lpstr>Bottom-Up Integration</vt:lpstr>
      <vt:lpstr>Sandwich Testing</vt:lpstr>
      <vt:lpstr>3. System Testing</vt:lpstr>
      <vt:lpstr>4. Acceptance Testing</vt:lpstr>
      <vt:lpstr>Manual and Automated Testing</vt:lpstr>
      <vt:lpstr>Regression Testing</vt:lpstr>
      <vt:lpstr>Smoke Testing</vt:lpstr>
      <vt:lpstr>Black Box Testing (Functional Testing)</vt:lpstr>
      <vt:lpstr>Black Box Testing</vt:lpstr>
      <vt:lpstr>White Box Testing (Structural Testing)</vt:lpstr>
      <vt:lpstr>Test Case Design</vt:lpstr>
      <vt:lpstr>Introduction to White Box Testing</vt:lpstr>
      <vt:lpstr>Control Flow Graph</vt:lpstr>
      <vt:lpstr>Simple Examples of CFG </vt:lpstr>
      <vt:lpstr>More Examples of CFG </vt:lpstr>
      <vt:lpstr>Notation Guide for CFG </vt:lpstr>
      <vt:lpstr>Example: Minimum Element</vt:lpstr>
      <vt:lpstr>Number of Paths through CFG</vt:lpstr>
      <vt:lpstr>Number of Paths through CFG – Example</vt:lpstr>
      <vt:lpstr>Basis Path Testing</vt:lpstr>
      <vt:lpstr>Basis Path Testing</vt:lpstr>
      <vt:lpstr>Step 1 – Draw CFG</vt:lpstr>
      <vt:lpstr>Step 2 – Compute Cyclomatic Complexity</vt:lpstr>
      <vt:lpstr>Step 2 – Compute Cyclomatic Complexity</vt:lpstr>
      <vt:lpstr>Step 2 – Compute Cyclomatic Complexity</vt:lpstr>
      <vt:lpstr>Step 3 – Find Basis Path Set</vt:lpstr>
      <vt:lpstr>Step 3 – Example</vt:lpstr>
      <vt:lpstr>Step 3</vt:lpstr>
      <vt:lpstr>Step 4 – Design Test Cases</vt:lpstr>
      <vt:lpstr>Another Example</vt:lpstr>
      <vt:lpstr>Step 1: Draw CFG</vt:lpstr>
      <vt:lpstr>Step 1: Draw CFG</vt:lpstr>
      <vt:lpstr>Step 2: Find Cyclomatic Complexity</vt:lpstr>
      <vt:lpstr>Step 2: Find Cyclomatic Complexity</vt:lpstr>
      <vt:lpstr>Step 3: Find Basis Path Set</vt:lpstr>
      <vt:lpstr>Step 4: Derive Test Cases</vt:lpstr>
      <vt:lpstr>Step 4: Derive Test Cases</vt:lpstr>
      <vt:lpstr>Step 4: Derive Test Cases</vt:lpstr>
      <vt:lpstr>Step 4: Derive Test Cases</vt:lpstr>
      <vt:lpstr>Case Studies</vt:lpstr>
      <vt:lpstr>Summary of Basis Path Testing</vt:lpstr>
      <vt:lpstr>Black Box Testing</vt:lpstr>
      <vt:lpstr>Black Box Testing</vt:lpstr>
      <vt:lpstr>Equivalence Partition</vt:lpstr>
      <vt:lpstr>Equivalence Partition</vt:lpstr>
      <vt:lpstr>Equivalence Partition</vt:lpstr>
      <vt:lpstr>Example isValid(Month)</vt:lpstr>
      <vt:lpstr>Example - 2</vt:lpstr>
      <vt:lpstr>Triangle Problem</vt:lpstr>
      <vt:lpstr>Triangle Problem</vt:lpstr>
      <vt:lpstr>Boundary Value Analysis</vt:lpstr>
      <vt:lpstr>Using Boundary Value Analysis</vt:lpstr>
      <vt:lpstr>Boundary Value Test Cases for Triangle Problem</vt:lpstr>
      <vt:lpstr>Example 1 - Searching</vt:lpstr>
      <vt:lpstr>Equivalence Classes for Search</vt:lpstr>
      <vt:lpstr>Test Data for Search</vt:lpstr>
      <vt:lpstr>Example 2 – Simple Shopping Scenario</vt:lpstr>
      <vt:lpstr>Example 2 – Simple Shopping Scenario</vt:lpstr>
      <vt:lpstr>Example 3 – Quadratic Equation</vt:lpstr>
      <vt:lpstr>Example 3 – Quadratic Equation</vt:lpstr>
      <vt:lpstr>Example 3 – Quadratic Equation</vt:lpstr>
      <vt:lpstr>Example 4 – Factorial of n: n!</vt:lpstr>
      <vt:lpstr>Factorial of n: n!  Test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 Pravinth Raja-Asst. Prof-CSE</cp:lastModifiedBy>
  <cp:revision>112</cp:revision>
  <dcterms:created xsi:type="dcterms:W3CDTF">2016-07-09T03:52:32Z</dcterms:created>
  <dcterms:modified xsi:type="dcterms:W3CDTF">2021-11-14T05:52:21Z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