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3"/>
  </p:notesMasterIdLst>
  <p:sldIdLst>
    <p:sldId id="332"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D2146-AA5C-44B8-AEED-094F1DBE191A}" v="1" dt="2021-12-19T11:09:59.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MA SHARMA" userId="S::201910100115@presidencyuniversity.in::4e911cd7-affe-40d6-a4df-b9add4ae2f2c" providerId="AD" clId="Web-{36FD2146-AA5C-44B8-AEED-094F1DBE191A}"/>
    <pc:docChg chg="modSld">
      <pc:chgData name="MAHIMA SHARMA" userId="S::201910100115@presidencyuniversity.in::4e911cd7-affe-40d6-a4df-b9add4ae2f2c" providerId="AD" clId="Web-{36FD2146-AA5C-44B8-AEED-094F1DBE191A}" dt="2021-12-19T11:09:59.703" v="0" actId="1076"/>
      <pc:docMkLst>
        <pc:docMk/>
      </pc:docMkLst>
      <pc:sldChg chg="modSp">
        <pc:chgData name="MAHIMA SHARMA" userId="S::201910100115@presidencyuniversity.in::4e911cd7-affe-40d6-a4df-b9add4ae2f2c" providerId="AD" clId="Web-{36FD2146-AA5C-44B8-AEED-094F1DBE191A}" dt="2021-12-19T11:09:59.703" v="0" actId="1076"/>
        <pc:sldMkLst>
          <pc:docMk/>
          <pc:sldMk cId="2873687610" sldId="332"/>
        </pc:sldMkLst>
        <pc:spChg chg="mod">
          <ac:chgData name="MAHIMA SHARMA" userId="S::201910100115@presidencyuniversity.in::4e911cd7-affe-40d6-a4df-b9add4ae2f2c" providerId="AD" clId="Web-{36FD2146-AA5C-44B8-AEED-094F1DBE191A}" dt="2021-12-19T11:09:59.703" v="0" actId="1076"/>
          <ac:spMkLst>
            <pc:docMk/>
            <pc:sldMk cId="2873687610" sldId="332"/>
            <ac:spMk id="71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005F5E8C-B044-43C6-B2F5-81446AEDAE8E}" type="datetimeFigureOut">
              <a:rPr lang="en-US" smtClean="0"/>
              <a:t>12/19/2021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D8FC8E6-5ED4-4BB0-BF37-760C024FE094}" type="slidenum">
              <a:rPr lang="en-US" smtClean="0"/>
              <a:t>‹#›</a:t>
            </a:fld>
            <a:endParaRPr lang="en-US"/>
          </a:p>
        </p:txBody>
      </p:sp>
    </p:spTree>
    <p:extLst>
      <p:ext uri="{BB962C8B-B14F-4D97-AF65-F5344CB8AC3E}">
        <p14:creationId xmlns:p14="http://schemas.microsoft.com/office/powerpoint/2010/main" val="311430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0348A0-25F4-4937-B512-9D8E5562E3D8}" type="slidenum">
              <a:rPr lang="en-US" altLang="en-US" sz="1200" smtClean="0"/>
              <a:pPr/>
              <a:t>1</a:t>
            </a:fld>
            <a:endParaRPr lang="en-US" altLang="en-US" sz="1200"/>
          </a:p>
        </p:txBody>
      </p:sp>
    </p:spTree>
    <p:extLst>
      <p:ext uri="{BB962C8B-B14F-4D97-AF65-F5344CB8AC3E}">
        <p14:creationId xmlns:p14="http://schemas.microsoft.com/office/powerpoint/2010/main" val="344782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DDC7EEE-6BD7-44DC-9F28-1781E5D7BE58}" type="slidenum">
              <a:rPr lang="en-US" altLang="en-US" sz="1200" smtClean="0"/>
              <a:pPr/>
              <a:t>11</a:t>
            </a:fld>
            <a:endParaRPr lang="en-US"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ltLang="en-US"/>
              <a:t>.ikThe 80:20 ratio of cause-to-effect became known as the Pareto Principle.</a:t>
            </a:r>
          </a:p>
          <a:p>
            <a:pPr eaLnBrk="1" hangingPunct="1"/>
            <a:r>
              <a:rPr lang="en-US" altLang="en-US"/>
              <a:t>The </a:t>
            </a:r>
            <a:r>
              <a:rPr lang="en-US" altLang="en-US" b="1"/>
              <a:t>Pareto principle</a:t>
            </a:r>
            <a:r>
              <a:rPr lang="en-US" altLang="en-US"/>
              <a:t> (also known as the </a:t>
            </a:r>
            <a:r>
              <a:rPr lang="en-US" altLang="en-US" b="1"/>
              <a:t>80/20</a:t>
            </a:r>
            <a:r>
              <a:rPr lang="en-US" altLang="en-US"/>
              <a:t> rule, the law of the vital few, or the </a:t>
            </a:r>
            <a:r>
              <a:rPr lang="en-US" altLang="en-US" b="1"/>
              <a:t>principle</a:t>
            </a:r>
            <a:r>
              <a:rPr lang="en-US" altLang="en-US"/>
              <a:t> of factor sparsity) states that, for many events, roughly 80% of the effects come from 20% of the causes.</a:t>
            </a:r>
          </a:p>
          <a:p>
            <a:pPr eaLnBrk="1" hangingPunct="1"/>
            <a:r>
              <a:rPr lang="en-US" altLang="en-US"/>
              <a:t>eg,. </a:t>
            </a:r>
            <a:r>
              <a:rPr lang="en-US" altLang="en-US" b="1"/>
              <a:t>80% of work is completed by 20% of your team</a:t>
            </a:r>
          </a:p>
          <a:p>
            <a:pPr eaLnBrk="1" hangingPunct="1"/>
            <a:r>
              <a:rPr lang="en-US" altLang="en-US" b="1"/>
              <a:t>80% of software problems are caused by 20% of bugs</a:t>
            </a:r>
            <a:endParaRPr lang="en-US" altLang="en-US"/>
          </a:p>
        </p:txBody>
      </p:sp>
    </p:spTree>
    <p:extLst>
      <p:ext uri="{BB962C8B-B14F-4D97-AF65-F5344CB8AC3E}">
        <p14:creationId xmlns:p14="http://schemas.microsoft.com/office/powerpoint/2010/main" val="2680886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14B16A-AE26-437B-982D-07434BC381E8}" type="slidenum">
              <a:rPr lang="en-US" altLang="en-US" sz="1200" smtClean="0"/>
              <a:pPr/>
              <a:t>12</a:t>
            </a:fld>
            <a:endParaRPr lang="en-US" alt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altLang="en-US" b="1"/>
              <a:t>Six Sigma</a:t>
            </a:r>
            <a:r>
              <a:rPr lang="en-US" altLang="en-US"/>
              <a:t> is a disciplined, statistical-based, data-driven approach and continuous improvement methodology for eliminating defects in a product, process or service</a:t>
            </a:r>
          </a:p>
        </p:txBody>
      </p:sp>
    </p:spTree>
    <p:extLst>
      <p:ext uri="{BB962C8B-B14F-4D97-AF65-F5344CB8AC3E}">
        <p14:creationId xmlns:p14="http://schemas.microsoft.com/office/powerpoint/2010/main" val="774398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8A4DDFE-E433-470C-A6CC-76FDC80FB745}" type="slidenum">
              <a:rPr lang="en-US" altLang="en-US" sz="1200" smtClean="0"/>
              <a:pPr/>
              <a:t>13</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23614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C2D3AE-8F5F-4002-BFA4-0009587B4552}" type="slidenum">
              <a:rPr lang="en-US" altLang="en-US" sz="1200" smtClean="0"/>
              <a:pPr/>
              <a:t>14</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07929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A6DAD7-5A77-4F1F-BC0D-353BEF49A3A9}" type="slidenum">
              <a:rPr lang="en-US" altLang="en-US" sz="1200" smtClean="0"/>
              <a:pPr/>
              <a:t>15</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07106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1C81013-630B-4665-AD5E-973A55A60505}" type="slidenum">
              <a:rPr lang="en-US" altLang="en-US" sz="1200" smtClean="0"/>
              <a:pPr/>
              <a:t>16</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5362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5CC6F2F-13A8-4AB6-8091-37DAA4945137}" type="slidenum">
              <a:rPr lang="en-US" altLang="en-US" sz="1200" smtClean="0"/>
              <a:pPr/>
              <a:t>17</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09792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6E15DC3-6FB2-4A08-9BA6-66F7C873817E}" type="slidenum">
              <a:rPr lang="en-US" altLang="en-US" sz="1200" smtClean="0"/>
              <a:pPr/>
              <a:t>18</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53439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EB7472A-4990-4725-8F11-896CE00AD037}" type="slidenum">
              <a:rPr lang="en-US" altLang="en-US" sz="1200" smtClean="0"/>
              <a:pPr/>
              <a:t>19</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91845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3514DD2-1BB0-4838-AA48-46444DE37D67}" type="slidenum">
              <a:rPr lang="en-US" altLang="en-US" sz="1200" smtClean="0"/>
              <a:pPr/>
              <a:t>20</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62459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pPr eaLnBrk="1" hangingPunct="1"/>
            <a:endParaRPr lang="en-US" altLang="en-US"/>
          </a:p>
        </p:txBody>
      </p:sp>
      <p:sp>
        <p:nvSpPr>
          <p:cNvPr id="6148"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45BA08-1510-4B0B-914C-42FD1CB78769}" type="slidenum">
              <a:rPr lang="en-US" altLang="en-US" sz="1200" smtClean="0"/>
              <a:pPr/>
              <a:t>3</a:t>
            </a:fld>
            <a:endParaRPr lang="en-US" altLang="en-US" sz="1200"/>
          </a:p>
        </p:txBody>
      </p:sp>
    </p:spTree>
    <p:extLst>
      <p:ext uri="{BB962C8B-B14F-4D97-AF65-F5344CB8AC3E}">
        <p14:creationId xmlns:p14="http://schemas.microsoft.com/office/powerpoint/2010/main" val="1485233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11E97EF-9CE9-4BEF-8311-F705ED5437CC}" type="slidenum">
              <a:rPr lang="en-US" altLang="en-US" sz="1200" smtClean="0"/>
              <a:pPr/>
              <a:t>21</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90843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7AC5860-0A6D-4DCF-8723-371D2A155571}" type="slidenum">
              <a:rPr lang="en-US" altLang="en-US" sz="1200" smtClean="0"/>
              <a:pPr/>
              <a:t>22</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68108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E7940A5-5AB0-494B-AC2E-966B46C3899D}" type="slidenum">
              <a:rPr lang="en-US" altLang="en-US" sz="1200" smtClean="0"/>
              <a:pPr/>
              <a:t>23</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5537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20DE299-8BA8-4D6F-BEE2-79764207C095}" type="slidenum">
              <a:rPr lang="en-US" altLang="en-US" sz="1200" smtClean="0"/>
              <a:pPr/>
              <a:t>24</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81975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B4245D-FC91-4342-8309-645369DE3494}" type="slidenum">
              <a:rPr lang="en-US" altLang="en-US" sz="1200" smtClean="0"/>
              <a:pPr/>
              <a:t>25</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91669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50D32F-B247-43B5-86C6-1BD4AE8526E9}" type="slidenum">
              <a:rPr lang="en-US" altLang="en-US" sz="1200" smtClean="0"/>
              <a:pPr/>
              <a:t>26</a:t>
            </a:fld>
            <a:endParaRPr lang="en-US"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87144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BA1168-6E90-42E1-B14F-D8EE8F29816C}" type="slidenum">
              <a:rPr lang="en-US" altLang="en-US" sz="1200" smtClean="0"/>
              <a:pPr/>
              <a:t>27</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06219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1528EA-593B-4844-91A9-8CD6A731D177}" type="slidenum">
              <a:rPr lang="en-US" altLang="en-US" sz="1200" smtClean="0"/>
              <a:pPr/>
              <a:t>28</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6280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pPr eaLnBrk="1" hangingPunct="1"/>
            <a:endParaRPr lang="en-US" altLang="en-US"/>
          </a:p>
        </p:txBody>
      </p:sp>
      <p:sp>
        <p:nvSpPr>
          <p:cNvPr id="593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7A3BB3-9D45-4017-A9E6-6F748AA4C016}" type="slidenum">
              <a:rPr lang="en-US" altLang="en-US" sz="1200" smtClean="0"/>
              <a:pPr/>
              <a:t>29</a:t>
            </a:fld>
            <a:endParaRPr lang="en-US" altLang="en-US" sz="1200"/>
          </a:p>
        </p:txBody>
      </p:sp>
    </p:spTree>
    <p:extLst>
      <p:ext uri="{BB962C8B-B14F-4D97-AF65-F5344CB8AC3E}">
        <p14:creationId xmlns:p14="http://schemas.microsoft.com/office/powerpoint/2010/main" val="2317933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0CBE270-D4B2-42E5-8D62-CF71D345FEBB}" type="slidenum">
              <a:rPr lang="en-US" altLang="en-US" sz="1200" smtClean="0"/>
              <a:pPr/>
              <a:t>30</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280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D9E8139-C8D3-4F33-B425-1769F508ADC8}" type="slidenum">
              <a:rPr lang="en-US" altLang="en-US" sz="1200" smtClean="0"/>
              <a:pPr/>
              <a:t>4</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51518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F38ED2C-0A21-48CC-8224-CFDFD80CFFF0}" type="slidenum">
              <a:rPr lang="en-US" altLang="en-US" sz="1200" smtClean="0"/>
              <a:pPr/>
              <a:t>31</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81135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C4128D-78BD-419B-BFEC-81C8C0DD439E}" type="slidenum">
              <a:rPr lang="en-US" altLang="en-US" sz="1200" smtClean="0"/>
              <a:pPr/>
              <a:t>32</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3332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9779A9B-A4DE-492F-A220-86D38072C1B0}" type="slidenum">
              <a:rPr lang="en-US" altLang="en-US" sz="1200" smtClean="0"/>
              <a:pPr/>
              <a:t>33</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11642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1D48FC-4832-426B-9231-CA28CE28E20A}" type="slidenum">
              <a:rPr lang="en-US" altLang="en-US" sz="1200" smtClean="0"/>
              <a:pPr/>
              <a:t>34</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1174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093AEC-BD70-4E41-BB70-E03C95DF7D30}" type="slidenum">
              <a:rPr lang="en-US" altLang="en-US" sz="1200" smtClean="0"/>
              <a:pPr/>
              <a:t>35</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73794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371912-7D79-4186-8264-4FF2B4D0E86D}" type="slidenum">
              <a:rPr lang="en-US" altLang="en-US" sz="1200" smtClean="0"/>
              <a:pPr/>
              <a:t>36</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85637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5F9BA62-DD26-4CEF-8107-1E2F58892B9B}" type="slidenum">
              <a:rPr lang="en-US" altLang="en-US" sz="1200" smtClean="0"/>
              <a:pPr/>
              <a:t>37</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887078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89B2C2-659C-4C08-AE52-899B91DAEFD6}" type="slidenum">
              <a:rPr lang="en-US" altLang="en-US" sz="1200" smtClean="0"/>
              <a:pPr/>
              <a:t>38</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53451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1C2782-C9FC-407A-ACC1-1B3CE675399F}" type="slidenum">
              <a:rPr lang="en-US" altLang="en-US" sz="1200" smtClean="0"/>
              <a:pPr/>
              <a:t>39</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637130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9C189CA-886E-4024-8D8F-B12A2F85AC31}" type="slidenum">
              <a:rPr lang="en-US" altLang="en-US" sz="1200" smtClean="0"/>
              <a:pPr/>
              <a:t>40</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12529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382D5CF-612F-4C6C-9354-BEC28D14BF88}" type="slidenum">
              <a:rPr lang="en-US" altLang="en-US" sz="1200" smtClean="0"/>
              <a:pPr/>
              <a:t>5</a:t>
            </a:fld>
            <a:endParaRPr lang="en-US" alt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019088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F7DCEB-4179-4CB9-99FC-F953404B9C67}" type="slidenum">
              <a:rPr lang="en-US" altLang="en-US" sz="1200" smtClean="0"/>
              <a:pPr/>
              <a:t>41</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937931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C252EDE-4BD3-4C57-8D64-76E5179AF38D}" type="slidenum">
              <a:rPr lang="en-US" altLang="en-US" sz="1200" smtClean="0"/>
              <a:pPr/>
              <a:t>42</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821774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DB6DE75-CB14-4EC9-A288-4A5126BD8D0C}" type="slidenum">
              <a:rPr lang="en-US" altLang="en-US" sz="1200" smtClean="0"/>
              <a:pPr/>
              <a:t>43</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50102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D8E944-D888-414B-B509-41768D493732}" type="slidenum">
              <a:rPr lang="en-US" altLang="en-US" sz="1200" smtClean="0"/>
              <a:pPr/>
              <a:t>44</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28413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50000F9-C4B3-4B82-B427-95C99CD7900E}" type="slidenum">
              <a:rPr lang="en-US" altLang="en-US" sz="1200" smtClean="0"/>
              <a:pPr/>
              <a:t>45</a:t>
            </a:fld>
            <a:endParaRPr lang="en-US" alt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22866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A444B2B-2DCF-4694-B4BA-E41EE10DEFB5}" type="slidenum">
              <a:rPr lang="en-US" altLang="en-US" sz="1200" smtClean="0"/>
              <a:pPr/>
              <a:t>46</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45038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6FFD59B-5681-4610-AB34-4AA984DE9329}" type="slidenum">
              <a:rPr lang="en-US" altLang="en-US" sz="1200" smtClean="0"/>
              <a:pPr/>
              <a:t>47</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59419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6CCB01F-9B0D-443B-B383-ECA79645CD76}" type="slidenum">
              <a:rPr lang="en-US" altLang="en-US" sz="1200" smtClean="0"/>
              <a:pPr/>
              <a:t>48</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85594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01AA628-9BA9-468B-8452-1F471981DFC1}" type="slidenum">
              <a:rPr lang="en-US" altLang="en-US" sz="1200" smtClean="0"/>
              <a:pPr/>
              <a:t>6</a:t>
            </a:fld>
            <a:endParaRPr lang="en-US" altLang="en-US"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92077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B517490-B1CD-4753-AFFD-B0D370C04B79}" type="slidenum">
              <a:rPr lang="en-US" altLang="en-US" sz="1200" smtClean="0"/>
              <a:pPr/>
              <a:t>7</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12675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727D425-E9CC-4E83-BC1F-1580D34024EF}" type="slidenum">
              <a:rPr lang="en-US" altLang="en-US" sz="1200" smtClean="0"/>
              <a:pPr/>
              <a:t>8</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7041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6F5075-DB2F-413D-B26B-3044EE06C253}" type="slidenum">
              <a:rPr lang="en-US" altLang="en-US" sz="1200" smtClean="0"/>
              <a:pPr/>
              <a:t>9</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en-US" altLang="en-US"/>
              <a:t>TBA AND TBD?</a:t>
            </a:r>
          </a:p>
        </p:txBody>
      </p:sp>
    </p:spTree>
    <p:extLst>
      <p:ext uri="{BB962C8B-B14F-4D97-AF65-F5344CB8AC3E}">
        <p14:creationId xmlns:p14="http://schemas.microsoft.com/office/powerpoint/2010/main" val="3185451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5C0CFB9-3263-488F-B7B0-C1926785DAE9}" type="slidenum">
              <a:rPr lang="en-US" altLang="en-US" sz="1200" smtClean="0"/>
              <a:pPr/>
              <a:t>10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42798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485F59C9-6D13-4897-9013-6BC095605F96}" type="datetimeFigureOut">
              <a:rPr lang="en-US" smtClean="0"/>
              <a:t>12/19/2021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a:xfrm>
            <a:off x="7085013" y="6381752"/>
            <a:ext cx="2057400" cy="365125"/>
          </a:xfrm>
        </p:spPr>
        <p:txBody>
          <a:bodyPr/>
          <a:lstStyle>
            <a:lvl1pPr>
              <a:defRPr sz="1200" b="1">
                <a:solidFill>
                  <a:schemeClr val="bg1"/>
                </a:solidFill>
                <a:latin typeface="Cambria" panose="02040503050406030204" pitchFamily="18" charset="0"/>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42095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485F59C9-6D13-4897-9013-6BC095605F96}" type="datetimeFigureOut">
              <a:rPr lang="en-US" smtClean="0"/>
              <a:t>12/19/2021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54827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485F59C9-6D13-4897-9013-6BC095605F96}" type="datetimeFigureOut">
              <a:rPr lang="en-US" smtClean="0"/>
              <a:t>12/19/2021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7793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7"/>
            <a:ext cx="7886700" cy="3879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485F59C9-6D13-4897-9013-6BC095605F96}" type="datetimeFigureOut">
              <a:rPr lang="en-US" smtClean="0"/>
              <a:t>12/19/2021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a:xfrm>
            <a:off x="7061200" y="6429377"/>
            <a:ext cx="2057400" cy="365125"/>
          </a:xfrm>
        </p:spPr>
        <p:txBody>
          <a:bodyPr/>
          <a:lstStyle>
            <a:lvl1pPr>
              <a:defRPr sz="1050" b="1">
                <a:solidFill>
                  <a:schemeClr val="bg1"/>
                </a:solidFill>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2320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5"/>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727317"/>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85F59C9-6D13-4897-9013-6BC095605F96}" type="datetimeFigureOut">
              <a:rPr lang="en-US" smtClean="0"/>
              <a:t>12/19/2021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5642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485F59C9-6D13-4897-9013-6BC095605F96}" type="datetimeFigureOut">
              <a:rPr lang="en-US" smtClean="0"/>
              <a:t>12/19/2021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18616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485F59C9-6D13-4897-9013-6BC095605F96}" type="datetimeFigureOut">
              <a:rPr lang="en-US" smtClean="0"/>
              <a:t>12/19/2021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407442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485F59C9-6D13-4897-9013-6BC095605F96}" type="datetimeFigureOut">
              <a:rPr lang="en-US" smtClean="0"/>
              <a:t>12/19/2021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5707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85F59C9-6D13-4897-9013-6BC095605F96}" type="datetimeFigureOut">
              <a:rPr lang="en-US" smtClean="0"/>
              <a:t>12/19/2021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3017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85F59C9-6D13-4897-9013-6BC095605F96}" type="datetimeFigureOut">
              <a:rPr lang="en-US" smtClean="0"/>
              <a:t>12/19/2021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83769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85F59C9-6D13-4897-9013-6BC095605F96}" type="datetimeFigureOut">
              <a:rPr lang="en-US" smtClean="0"/>
              <a:t>12/19/2021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0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fld id="{485F59C9-6D13-4897-9013-6BC095605F96}" type="datetimeFigureOut">
              <a:rPr lang="en-US" smtClean="0"/>
              <a:t>12/19/2021</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3ABD382-F0A5-4293-B13F-B6F89B84FFAB}"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7"/>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8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33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3429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6858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0287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3716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6838" y="608013"/>
            <a:ext cx="9220200" cy="2076450"/>
          </a:xfrm>
        </p:spPr>
        <p:txBody>
          <a:bodyPr rtlCol="0">
            <a:normAutofit/>
          </a:bodyPr>
          <a:lstStyle/>
          <a:p>
            <a:pPr fontAlgn="auto">
              <a:spcAft>
                <a:spcPts val="0"/>
              </a:spcAft>
              <a:defRPr/>
            </a:pPr>
            <a:r>
              <a:rPr lang="en-US" altLang="en-US" sz="4400" b="1"/>
              <a:t>SOFTWARE ENGINEERING AND PROJECT MANAGEMENT </a:t>
            </a:r>
            <a:br>
              <a:rPr lang="en-US" altLang="en-US" sz="4400" b="1"/>
            </a:br>
            <a:r>
              <a:rPr lang="en-US" altLang="en-US" sz="4400" b="1"/>
              <a:t>(CSE 227)</a:t>
            </a:r>
          </a:p>
        </p:txBody>
      </p:sp>
      <p:sp>
        <p:nvSpPr>
          <p:cNvPr id="7171" name="Subtitle 2"/>
          <p:cNvSpPr>
            <a:spLocks noGrp="1"/>
          </p:cNvSpPr>
          <p:nvPr>
            <p:ph type="subTitle" idx="1"/>
          </p:nvPr>
        </p:nvSpPr>
        <p:spPr>
          <a:xfrm>
            <a:off x="1087438" y="2622550"/>
            <a:ext cx="7239000" cy="2549525"/>
          </a:xfrm>
        </p:spPr>
        <p:txBody>
          <a:bodyPr/>
          <a:lstStyle/>
          <a:p>
            <a:pPr>
              <a:buFont typeface="Wingdings 3" panose="05040102010807070707" pitchFamily="18" charset="2"/>
              <a:buNone/>
            </a:pPr>
            <a:endParaRPr lang="en-US" altLang="en-US" dirty="0"/>
          </a:p>
          <a:p>
            <a:pPr>
              <a:buFont typeface="Wingdings 3" panose="05040102010807070707" pitchFamily="18" charset="2"/>
              <a:buNone/>
            </a:pPr>
            <a:endParaRPr lang="en-US" altLang="en-US" dirty="0"/>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ubtitle 2"/>
          <p:cNvSpPr txBox="1">
            <a:spLocks/>
          </p:cNvSpPr>
          <p:nvPr/>
        </p:nvSpPr>
        <p:spPr bwMode="auto">
          <a:xfrm>
            <a:off x="1371600" y="3905747"/>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School of Engineering, </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PRESIDENCY UNIVERSITY</a:t>
            </a:r>
          </a:p>
        </p:txBody>
      </p:sp>
    </p:spTree>
    <p:extLst>
      <p:ext uri="{BB962C8B-B14F-4D97-AF65-F5344CB8AC3E}">
        <p14:creationId xmlns:p14="http://schemas.microsoft.com/office/powerpoint/2010/main" val="2873687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819400" y="1103313"/>
            <a:ext cx="2179638" cy="420687"/>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Statistical SQA</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946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190CF575-2723-490E-A5EE-067B530105A1}" type="slidenum">
              <a:rPr lang="en-US"/>
              <a:pPr algn="ctr">
                <a:defRPr/>
              </a:pPr>
              <a:t>10</a:t>
            </a:fld>
            <a:endParaRPr lang="en-US"/>
          </a:p>
        </p:txBody>
      </p:sp>
      <p:sp>
        <p:nvSpPr>
          <p:cNvPr id="19464" name="Oval 3"/>
          <p:cNvSpPr>
            <a:spLocks noChangeArrowheads="1"/>
          </p:cNvSpPr>
          <p:nvPr/>
        </p:nvSpPr>
        <p:spPr bwMode="auto">
          <a:xfrm>
            <a:off x="3055938" y="2994025"/>
            <a:ext cx="1828800" cy="2171700"/>
          </a:xfrm>
          <a:prstGeom prst="ellipse">
            <a:avLst/>
          </a:prstGeom>
          <a:solidFill>
            <a:schemeClr val="bg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9465" name="Rectangle 4"/>
          <p:cNvSpPr>
            <a:spLocks noChangeArrowheads="1"/>
          </p:cNvSpPr>
          <p:nvPr/>
        </p:nvSpPr>
        <p:spPr bwMode="auto">
          <a:xfrm>
            <a:off x="1938338" y="2122488"/>
            <a:ext cx="2006600" cy="1543050"/>
          </a:xfrm>
          <a:prstGeom prst="rect">
            <a:avLst/>
          </a:prstGeom>
          <a:solidFill>
            <a:srgbClr val="3365FB"/>
          </a:solidFill>
          <a:ln>
            <a:noFill/>
          </a:ln>
          <a:effectLst>
            <a:outerShdw dist="107763" dir="2700000" algn="ctr" rotWithShape="0">
              <a:srgbClr val="808080"/>
            </a:outerShdw>
          </a:effectLst>
          <a:extLst>
            <a:ext uri="{91240B29-F687-4F45-9708-019B960494DF}">
              <a14:hiddenLine xmlns:a14="http://schemas.microsoft.com/office/drawing/2010/main" w="127000">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1" name="Rectangle 5"/>
          <p:cNvSpPr>
            <a:spLocks noChangeArrowheads="1"/>
          </p:cNvSpPr>
          <p:nvPr/>
        </p:nvSpPr>
        <p:spPr bwMode="auto">
          <a:xfrm>
            <a:off x="2127250" y="2198688"/>
            <a:ext cx="1671638"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b="1" dirty="0">
                <a:solidFill>
                  <a:schemeClr val="bg1"/>
                </a:solidFill>
                <a:effectLst>
                  <a:outerShdw blurRad="38100" dist="38100" dir="2700000" algn="tl">
                    <a:srgbClr val="000000"/>
                  </a:outerShdw>
                </a:effectLst>
                <a:latin typeface="Helvetica" panose="020B0604020202020204" pitchFamily="34" charset="0"/>
              </a:rPr>
              <a:t>Product</a:t>
            </a:r>
          </a:p>
          <a:p>
            <a:pPr>
              <a:defRPr/>
            </a:pPr>
            <a:r>
              <a:rPr lang="en-US" b="1" dirty="0">
                <a:solidFill>
                  <a:schemeClr val="bg1"/>
                </a:solidFill>
                <a:effectLst>
                  <a:outerShdw blurRad="38100" dist="38100" dir="2700000" algn="tl">
                    <a:srgbClr val="000000"/>
                  </a:outerShdw>
                </a:effectLst>
                <a:latin typeface="Helvetica" panose="020B0604020202020204" pitchFamily="34" charset="0"/>
              </a:rPr>
              <a:t>&amp; Process</a:t>
            </a:r>
          </a:p>
        </p:txBody>
      </p:sp>
      <p:sp>
        <p:nvSpPr>
          <p:cNvPr id="19467" name="Oval 6"/>
          <p:cNvSpPr>
            <a:spLocks noChangeArrowheads="1"/>
          </p:cNvSpPr>
          <p:nvPr/>
        </p:nvSpPr>
        <p:spPr bwMode="auto">
          <a:xfrm>
            <a:off x="2916238" y="2994025"/>
            <a:ext cx="1803400" cy="2143125"/>
          </a:xfrm>
          <a:prstGeom prst="ellipse">
            <a:avLst/>
          </a:prstGeom>
          <a:solidFill>
            <a:srgbClr val="AD278D"/>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9468" name="Rectangle 7"/>
          <p:cNvSpPr>
            <a:spLocks noChangeArrowheads="1"/>
          </p:cNvSpPr>
          <p:nvPr/>
        </p:nvSpPr>
        <p:spPr bwMode="auto">
          <a:xfrm>
            <a:off x="3322638" y="3684588"/>
            <a:ext cx="3154362"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3600" b="1">
                <a:latin typeface="Helvetica" panose="020B0604020202020204" pitchFamily="34" charset="0"/>
              </a:rPr>
              <a:t>measurement</a:t>
            </a:r>
          </a:p>
        </p:txBody>
      </p:sp>
      <p:sp>
        <p:nvSpPr>
          <p:cNvPr id="19469" name="Rectangle 8"/>
          <p:cNvSpPr>
            <a:spLocks noChangeArrowheads="1"/>
          </p:cNvSpPr>
          <p:nvPr/>
        </p:nvSpPr>
        <p:spPr bwMode="auto">
          <a:xfrm>
            <a:off x="4143375" y="5041900"/>
            <a:ext cx="42275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b="1" i="1">
                <a:latin typeface="Helvetica" panose="020B0604020202020204" pitchFamily="34" charset="0"/>
              </a:rPr>
              <a:t>... an understanding of how </a:t>
            </a:r>
          </a:p>
        </p:txBody>
      </p:sp>
      <p:sp>
        <p:nvSpPr>
          <p:cNvPr id="19470" name="Rectangle 9"/>
          <p:cNvSpPr>
            <a:spLocks noChangeArrowheads="1"/>
          </p:cNvSpPr>
          <p:nvPr/>
        </p:nvSpPr>
        <p:spPr bwMode="auto">
          <a:xfrm>
            <a:off x="4191000" y="5413375"/>
            <a:ext cx="3144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b="1" i="1">
                <a:latin typeface="Helvetica" panose="020B0604020202020204" pitchFamily="34" charset="0"/>
              </a:rPr>
              <a:t>to improve quality ...</a:t>
            </a:r>
          </a:p>
        </p:txBody>
      </p:sp>
      <p:sp>
        <p:nvSpPr>
          <p:cNvPr id="19471" name="Arc 10"/>
          <p:cNvSpPr>
            <a:spLocks/>
          </p:cNvSpPr>
          <p:nvPr/>
        </p:nvSpPr>
        <p:spPr bwMode="auto">
          <a:xfrm>
            <a:off x="6218238" y="3681413"/>
            <a:ext cx="889000" cy="13144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folHlink"/>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Text Box 11"/>
          <p:cNvSpPr txBox="1">
            <a:spLocks noChangeArrowheads="1"/>
          </p:cNvSpPr>
          <p:nvPr/>
        </p:nvSpPr>
        <p:spPr bwMode="auto">
          <a:xfrm>
            <a:off x="4565650" y="2276475"/>
            <a:ext cx="404495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800" b="1">
                <a:latin typeface="Palatino" pitchFamily="-128" charset="0"/>
              </a:rPr>
              <a:t>Collect information on all defects</a:t>
            </a:r>
          </a:p>
          <a:p>
            <a:pPr>
              <a:spcBef>
                <a:spcPct val="0"/>
              </a:spcBef>
              <a:buFontTx/>
              <a:buNone/>
            </a:pPr>
            <a:r>
              <a:rPr lang="en-US" altLang="en-US" sz="1800" b="1">
                <a:latin typeface="Palatino" pitchFamily="-128" charset="0"/>
              </a:rPr>
              <a:t>Find the causes of the defects</a:t>
            </a:r>
          </a:p>
          <a:p>
            <a:pPr>
              <a:spcBef>
                <a:spcPct val="0"/>
              </a:spcBef>
              <a:buFontTx/>
              <a:buNone/>
            </a:pPr>
            <a:r>
              <a:rPr lang="en-US" altLang="en-US" sz="1800" b="1">
                <a:latin typeface="Palatino" pitchFamily="-128" charset="0"/>
              </a:rPr>
              <a:t>Move to provide fixes for the process</a:t>
            </a:r>
          </a:p>
        </p:txBody>
      </p:sp>
    </p:spTree>
    <p:extLst>
      <p:ext uri="{BB962C8B-B14F-4D97-AF65-F5344CB8AC3E}">
        <p14:creationId xmlns:p14="http://schemas.microsoft.com/office/powerpoint/2010/main" val="119503207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352800" y="1103313"/>
            <a:ext cx="2179638" cy="420687"/>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Statistical SQA</a:t>
            </a:r>
            <a:endParaRPr lang="en-US" altLang="en-US" sz="3200">
              <a:solidFill>
                <a:srgbClr val="00B050"/>
              </a:solidFill>
            </a:endParaRPr>
          </a:p>
        </p:txBody>
      </p:sp>
      <p:pic>
        <p:nvPicPr>
          <p:cNvPr id="2150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34221532-FBEE-453A-86D5-1D2024B2B558}" type="slidenum">
              <a:rPr lang="en-US"/>
              <a:pPr algn="ctr">
                <a:defRPr/>
              </a:pPr>
              <a:t>11</a:t>
            </a:fld>
            <a:endParaRPr lang="en-US"/>
          </a:p>
        </p:txBody>
      </p:sp>
      <p:sp>
        <p:nvSpPr>
          <p:cNvPr id="21510" name="Rectangle 3"/>
          <p:cNvSpPr txBox="1">
            <a:spLocks noChangeArrowheads="1"/>
          </p:cNvSpPr>
          <p:nvPr/>
        </p:nvSpPr>
        <p:spPr bwMode="auto">
          <a:xfrm>
            <a:off x="976313" y="175260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lnSpc>
                <a:spcPct val="100000"/>
              </a:lnSpc>
              <a:spcBef>
                <a:spcPts val="600"/>
              </a:spcBef>
              <a:buClr>
                <a:schemeClr val="folHlink"/>
              </a:buClr>
              <a:buSzPct val="75000"/>
              <a:buFont typeface="Wingdings" panose="05000000000000000000" pitchFamily="2" charset="2"/>
              <a:buChar char="n"/>
            </a:pPr>
            <a:r>
              <a:rPr lang="en-US" altLang="en-US" sz="2000">
                <a:latin typeface="Palatino" pitchFamily="-128" charset="0"/>
              </a:rPr>
              <a:t>Information about software errors and defects is collected and categorized.</a:t>
            </a:r>
          </a:p>
          <a:p>
            <a:pPr algn="just">
              <a:lnSpc>
                <a:spcPct val="100000"/>
              </a:lnSpc>
              <a:spcBef>
                <a:spcPts val="300"/>
              </a:spcBef>
              <a:buClr>
                <a:schemeClr val="folHlink"/>
              </a:buClr>
              <a:buSzPct val="75000"/>
              <a:buFont typeface="Wingdings" panose="05000000000000000000" pitchFamily="2" charset="2"/>
              <a:buChar char="n"/>
            </a:pPr>
            <a:r>
              <a:rPr lang="en-US" altLang="en-US" sz="2000">
                <a:latin typeface="Palatino" pitchFamily="-128" charset="0"/>
              </a:rPr>
              <a:t>An attempt is made to trace each error and defect to its underlying cause (e.g., non-conformance to specifications, design error, violation of standards, poor communication with the customer).</a:t>
            </a:r>
          </a:p>
          <a:p>
            <a:pPr algn="just">
              <a:lnSpc>
                <a:spcPct val="100000"/>
              </a:lnSpc>
              <a:spcBef>
                <a:spcPts val="300"/>
              </a:spcBef>
              <a:buClr>
                <a:schemeClr val="folHlink"/>
              </a:buClr>
              <a:buSzPct val="75000"/>
              <a:buFont typeface="Wingdings" panose="05000000000000000000" pitchFamily="2" charset="2"/>
              <a:buChar char="n"/>
            </a:pPr>
            <a:r>
              <a:rPr lang="en-US" altLang="en-US" sz="2000">
                <a:latin typeface="Palatino" pitchFamily="-128" charset="0"/>
              </a:rPr>
              <a:t>Using the </a:t>
            </a:r>
            <a:r>
              <a:rPr lang="en-US" altLang="en-US" sz="2000" b="1">
                <a:latin typeface="Palatino" pitchFamily="-128" charset="0"/>
              </a:rPr>
              <a:t>Pareto principle </a:t>
            </a:r>
            <a:r>
              <a:rPr lang="en-US" altLang="en-US" sz="2000">
                <a:latin typeface="Palatino" pitchFamily="-128" charset="0"/>
              </a:rPr>
              <a:t>(80 percent of the defects can be traced to 20 percent of all possible causes), isolate the 20 percent (the </a:t>
            </a:r>
            <a:r>
              <a:rPr lang="en-US" altLang="en-US" sz="2000" i="1">
                <a:latin typeface="Palatino" pitchFamily="-128" charset="0"/>
              </a:rPr>
              <a:t>vital few</a:t>
            </a:r>
            <a:r>
              <a:rPr lang="en-US" altLang="en-US" sz="2000">
                <a:latin typeface="Palatino" pitchFamily="-128" charset="0"/>
              </a:rPr>
              <a:t>).</a:t>
            </a:r>
          </a:p>
          <a:p>
            <a:pPr algn="just">
              <a:lnSpc>
                <a:spcPct val="100000"/>
              </a:lnSpc>
              <a:spcBef>
                <a:spcPts val="300"/>
              </a:spcBef>
              <a:buClr>
                <a:schemeClr val="folHlink"/>
              </a:buClr>
              <a:buSzPct val="75000"/>
              <a:buFont typeface="Wingdings" panose="05000000000000000000" pitchFamily="2" charset="2"/>
              <a:buChar char="n"/>
            </a:pPr>
            <a:r>
              <a:rPr lang="en-US" altLang="en-US" sz="2000">
                <a:latin typeface="Palatino" pitchFamily="-128" charset="0"/>
              </a:rPr>
              <a:t>Once the vital few causes have been identified, move to correct the problems that have caused the errors and defects.</a:t>
            </a:r>
          </a:p>
        </p:txBody>
      </p:sp>
    </p:spTree>
    <p:extLst>
      <p:ext uri="{BB962C8B-B14F-4D97-AF65-F5344CB8AC3E}">
        <p14:creationId xmlns:p14="http://schemas.microsoft.com/office/powerpoint/2010/main" val="29918593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47863" y="1103313"/>
            <a:ext cx="4989512" cy="420687"/>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Six Sigma for Software Engineering</a:t>
            </a:r>
            <a:endParaRPr lang="en-US" altLang="en-US" sz="3200">
              <a:solidFill>
                <a:srgbClr val="00B050"/>
              </a:solidFill>
            </a:endParaRPr>
          </a:p>
        </p:txBody>
      </p:sp>
      <p:pic>
        <p:nvPicPr>
          <p:cNvPr id="2355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37C9EE07-3B9D-4E19-A6FF-EC0F5D549C1F}" type="slidenum">
              <a:rPr lang="en-US"/>
              <a:pPr algn="ctr">
                <a:defRPr/>
              </a:pPr>
              <a:t>12</a:t>
            </a:fld>
            <a:endParaRPr lang="en-US"/>
          </a:p>
        </p:txBody>
      </p:sp>
      <p:sp>
        <p:nvSpPr>
          <p:cNvPr id="23558" name="Rectangle 3"/>
          <p:cNvSpPr txBox="1">
            <a:spLocks noChangeArrowheads="1"/>
          </p:cNvSpPr>
          <p:nvPr/>
        </p:nvSpPr>
        <p:spPr bwMode="auto">
          <a:xfrm>
            <a:off x="838200" y="167640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lnSpc>
                <a:spcPct val="100000"/>
              </a:lnSpc>
              <a:spcBef>
                <a:spcPts val="300"/>
              </a:spcBef>
              <a:buClr>
                <a:schemeClr val="folHlink"/>
              </a:buClr>
              <a:buSzPct val="75000"/>
              <a:buFont typeface="Wingdings" panose="05000000000000000000" pitchFamily="2" charset="2"/>
              <a:buChar char="n"/>
            </a:pPr>
            <a:r>
              <a:rPr lang="en-US" altLang="en-US" sz="1800">
                <a:latin typeface="Helvetica" panose="020B0604020202020204" pitchFamily="34" charset="0"/>
              </a:rPr>
              <a:t>The term “six sigma” is derived from six standard deviations - 3.4 instances (defects) per million occurrences - implying an extremely high quality standard. </a:t>
            </a:r>
          </a:p>
          <a:p>
            <a:pPr algn="just">
              <a:lnSpc>
                <a:spcPct val="100000"/>
              </a:lnSpc>
              <a:spcBef>
                <a:spcPts val="300"/>
              </a:spcBef>
              <a:buClr>
                <a:schemeClr val="folHlink"/>
              </a:buClr>
              <a:buSzPct val="75000"/>
              <a:buFont typeface="Wingdings" panose="05000000000000000000" pitchFamily="2" charset="2"/>
              <a:buChar char="n"/>
            </a:pPr>
            <a:r>
              <a:rPr lang="en-US" altLang="en-US" sz="1800">
                <a:latin typeface="Helvetica" panose="020B0604020202020204" pitchFamily="34" charset="0"/>
              </a:rPr>
              <a:t>The Six Sigma methodology defines five core steps:</a:t>
            </a:r>
          </a:p>
          <a:p>
            <a:pPr lvl="1" algn="just">
              <a:lnSpc>
                <a:spcPct val="100000"/>
              </a:lnSpc>
              <a:spcBef>
                <a:spcPts val="600"/>
              </a:spcBef>
              <a:buClr>
                <a:schemeClr val="folHlink"/>
              </a:buClr>
              <a:buSzPct val="70000"/>
              <a:buFont typeface="Wingdings" panose="05000000000000000000" pitchFamily="2" charset="2"/>
              <a:buChar char="n"/>
            </a:pPr>
            <a:r>
              <a:rPr lang="en-US" altLang="en-US" sz="1600" i="1">
                <a:solidFill>
                  <a:schemeClr val="folHlink"/>
                </a:solidFill>
                <a:latin typeface="Helvetica" panose="020B0604020202020204" pitchFamily="34" charset="0"/>
              </a:rPr>
              <a:t>Define</a:t>
            </a:r>
            <a:r>
              <a:rPr lang="en-US" altLang="en-US" sz="1600">
                <a:solidFill>
                  <a:schemeClr val="folHlink"/>
                </a:solidFill>
                <a:latin typeface="Helvetica" panose="020B0604020202020204" pitchFamily="34" charset="0"/>
              </a:rPr>
              <a:t> </a:t>
            </a:r>
            <a:r>
              <a:rPr lang="en-US" altLang="en-US" sz="1600">
                <a:latin typeface="Helvetica" panose="020B0604020202020204" pitchFamily="34" charset="0"/>
              </a:rPr>
              <a:t>customer requirements and deliverables and project goals via well-defined methods of customer communication.</a:t>
            </a:r>
          </a:p>
          <a:p>
            <a:pPr lvl="1" algn="just">
              <a:lnSpc>
                <a:spcPct val="100000"/>
              </a:lnSpc>
              <a:spcBef>
                <a:spcPts val="300"/>
              </a:spcBef>
              <a:buClr>
                <a:schemeClr val="folHlink"/>
              </a:buClr>
              <a:buSzPct val="70000"/>
              <a:buFont typeface="Wingdings" panose="05000000000000000000" pitchFamily="2" charset="2"/>
              <a:buChar char="n"/>
            </a:pPr>
            <a:r>
              <a:rPr lang="en-US" altLang="en-US" sz="1600" i="1">
                <a:solidFill>
                  <a:schemeClr val="folHlink"/>
                </a:solidFill>
                <a:latin typeface="Helvetica" panose="020B0604020202020204" pitchFamily="34" charset="0"/>
              </a:rPr>
              <a:t>Measure</a:t>
            </a:r>
            <a:r>
              <a:rPr lang="en-US" altLang="en-US" sz="1600">
                <a:latin typeface="Helvetica" panose="020B0604020202020204" pitchFamily="34" charset="0"/>
              </a:rPr>
              <a:t> the existing process and its output to determine current quality performance (collect defect metrics).</a:t>
            </a:r>
          </a:p>
          <a:p>
            <a:pPr lvl="1" algn="just">
              <a:lnSpc>
                <a:spcPct val="100000"/>
              </a:lnSpc>
              <a:spcBef>
                <a:spcPct val="20000"/>
              </a:spcBef>
              <a:buClr>
                <a:schemeClr val="folHlink"/>
              </a:buClr>
              <a:buSzPct val="70000"/>
              <a:buFont typeface="Wingdings" panose="05000000000000000000" pitchFamily="2" charset="2"/>
              <a:buChar char="n"/>
            </a:pPr>
            <a:r>
              <a:rPr lang="en-US" altLang="en-US" sz="1600" i="1">
                <a:solidFill>
                  <a:schemeClr val="folHlink"/>
                </a:solidFill>
                <a:latin typeface="Helvetica" panose="020B0604020202020204" pitchFamily="34" charset="0"/>
              </a:rPr>
              <a:t>Analyze</a:t>
            </a:r>
            <a:r>
              <a:rPr lang="en-US" altLang="en-US" sz="1600">
                <a:solidFill>
                  <a:schemeClr val="folHlink"/>
                </a:solidFill>
                <a:latin typeface="Helvetica" panose="020B0604020202020204" pitchFamily="34" charset="0"/>
              </a:rPr>
              <a:t> </a:t>
            </a:r>
            <a:r>
              <a:rPr lang="en-US" altLang="en-US" sz="1600">
                <a:latin typeface="Helvetica" panose="020B0604020202020204" pitchFamily="34" charset="0"/>
              </a:rPr>
              <a:t>defect metrics and determine the vital few causes.</a:t>
            </a:r>
          </a:p>
          <a:p>
            <a:pPr lvl="1" algn="just">
              <a:lnSpc>
                <a:spcPct val="100000"/>
              </a:lnSpc>
              <a:spcBef>
                <a:spcPts val="600"/>
              </a:spcBef>
              <a:buClr>
                <a:schemeClr val="folHlink"/>
              </a:buClr>
              <a:buSzPct val="70000"/>
              <a:buFont typeface="Wingdings" panose="05000000000000000000" pitchFamily="2" charset="2"/>
              <a:buChar char="n"/>
            </a:pPr>
            <a:r>
              <a:rPr lang="en-US" altLang="en-US" sz="1600" i="1">
                <a:solidFill>
                  <a:schemeClr val="folHlink"/>
                </a:solidFill>
                <a:latin typeface="Helvetica" panose="020B0604020202020204" pitchFamily="34" charset="0"/>
              </a:rPr>
              <a:t>Improve</a:t>
            </a:r>
            <a:r>
              <a:rPr lang="en-US" altLang="en-US" sz="1600">
                <a:solidFill>
                  <a:schemeClr val="folHlink"/>
                </a:solidFill>
                <a:latin typeface="Helvetica" panose="020B0604020202020204" pitchFamily="34" charset="0"/>
              </a:rPr>
              <a:t> </a:t>
            </a:r>
            <a:r>
              <a:rPr lang="en-US" altLang="en-US" sz="1600">
                <a:latin typeface="Helvetica" panose="020B0604020202020204" pitchFamily="34" charset="0"/>
              </a:rPr>
              <a:t>the process by eliminating the root causes of defects.</a:t>
            </a:r>
          </a:p>
          <a:p>
            <a:pPr lvl="1" algn="just">
              <a:lnSpc>
                <a:spcPct val="100000"/>
              </a:lnSpc>
              <a:spcBef>
                <a:spcPct val="20000"/>
              </a:spcBef>
              <a:buClr>
                <a:schemeClr val="folHlink"/>
              </a:buClr>
              <a:buSzPct val="70000"/>
              <a:buFont typeface="Wingdings" panose="05000000000000000000" pitchFamily="2" charset="2"/>
              <a:buChar char="n"/>
            </a:pPr>
            <a:r>
              <a:rPr lang="en-US" altLang="en-US" sz="1600" i="1">
                <a:solidFill>
                  <a:schemeClr val="folHlink"/>
                </a:solidFill>
                <a:latin typeface="Helvetica" panose="020B0604020202020204" pitchFamily="34" charset="0"/>
              </a:rPr>
              <a:t>Control</a:t>
            </a:r>
            <a:r>
              <a:rPr lang="en-US" altLang="en-US" sz="1600">
                <a:solidFill>
                  <a:schemeClr val="folHlink"/>
                </a:solidFill>
                <a:latin typeface="Helvetica" panose="020B0604020202020204" pitchFamily="34" charset="0"/>
              </a:rPr>
              <a:t> </a:t>
            </a:r>
            <a:r>
              <a:rPr lang="en-US" altLang="en-US" sz="1600">
                <a:latin typeface="Helvetica" panose="020B0604020202020204" pitchFamily="34" charset="0"/>
              </a:rPr>
              <a:t>the process to ensure that future work does not reintroduce the causes of defects.</a:t>
            </a:r>
          </a:p>
        </p:txBody>
      </p:sp>
    </p:spTree>
    <p:extLst>
      <p:ext uri="{BB962C8B-B14F-4D97-AF65-F5344CB8AC3E}">
        <p14:creationId xmlns:p14="http://schemas.microsoft.com/office/powerpoint/2010/main" val="423989983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292475" y="1103313"/>
            <a:ext cx="2300288" cy="420687"/>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Software Safety</a:t>
            </a:r>
            <a:endParaRPr lang="en-US" altLang="en-US" sz="3200">
              <a:solidFill>
                <a:srgbClr val="00B050"/>
              </a:solidFill>
            </a:endParaRPr>
          </a:p>
        </p:txBody>
      </p:sp>
      <p:pic>
        <p:nvPicPr>
          <p:cNvPr id="2560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2AD3D68F-D1CD-4816-918C-675AEF3DDC85}" type="slidenum">
              <a:rPr lang="en-US"/>
              <a:pPr algn="ctr">
                <a:defRPr/>
              </a:pPr>
              <a:t>13</a:t>
            </a:fld>
            <a:endParaRPr lang="en-US"/>
          </a:p>
        </p:txBody>
      </p:sp>
      <p:sp>
        <p:nvSpPr>
          <p:cNvPr id="25606" name="Rectangle 3"/>
          <p:cNvSpPr txBox="1">
            <a:spLocks noChangeArrowheads="1"/>
          </p:cNvSpPr>
          <p:nvPr/>
        </p:nvSpPr>
        <p:spPr bwMode="auto">
          <a:xfrm>
            <a:off x="1104900" y="167640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lnSpc>
                <a:spcPct val="100000"/>
              </a:lnSpc>
              <a:spcBef>
                <a:spcPct val="20000"/>
              </a:spcBef>
              <a:buClr>
                <a:schemeClr val="folHlink"/>
              </a:buClr>
              <a:buSzPct val="75000"/>
              <a:buFont typeface="Wingdings" panose="05000000000000000000" pitchFamily="2" charset="2"/>
              <a:buChar char="n"/>
            </a:pPr>
            <a:r>
              <a:rPr lang="en-US" altLang="en-US" sz="2400" i="1">
                <a:solidFill>
                  <a:schemeClr val="folHlink"/>
                </a:solidFill>
                <a:latin typeface="Helvetica" panose="020B0604020202020204" pitchFamily="34" charset="0"/>
              </a:rPr>
              <a:t>Software safety</a:t>
            </a:r>
            <a:r>
              <a:rPr lang="en-US" altLang="en-US" sz="2400">
                <a:solidFill>
                  <a:schemeClr val="folHlink"/>
                </a:solidFill>
                <a:latin typeface="Helvetica" panose="020B0604020202020204" pitchFamily="34" charset="0"/>
              </a:rPr>
              <a:t> </a:t>
            </a:r>
            <a:r>
              <a:rPr lang="en-US" altLang="en-US" sz="2400">
                <a:latin typeface="Helvetica" panose="020B0604020202020204" pitchFamily="34" charset="0"/>
              </a:rPr>
              <a:t>is a software quality assurance activity that focuses on the identification and assessment of potential hazards that may affect software negatively and cause an entire system to fail. </a:t>
            </a:r>
          </a:p>
          <a:p>
            <a:pPr algn="just">
              <a:lnSpc>
                <a:spcPct val="100000"/>
              </a:lnSpc>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If hazards can be identified early in the software process, software design features can be specified that will either eliminate or control potential hazards.</a:t>
            </a:r>
          </a:p>
        </p:txBody>
      </p:sp>
    </p:spTree>
    <p:extLst>
      <p:ext uri="{BB962C8B-B14F-4D97-AF65-F5344CB8AC3E}">
        <p14:creationId xmlns:p14="http://schemas.microsoft.com/office/powerpoint/2010/main" val="9791417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575050" y="1035050"/>
            <a:ext cx="1719263"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t>Case Study</a:t>
            </a:r>
            <a:endParaRPr lang="en-US" altLang="en-US" sz="3200">
              <a:solidFill>
                <a:srgbClr val="00B050"/>
              </a:solidFill>
            </a:endParaRPr>
          </a:p>
        </p:txBody>
      </p:sp>
      <p:pic>
        <p:nvPicPr>
          <p:cNvPr id="2765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BA61CEE6-4D61-4008-913A-969B0F49030D}" type="slidenum">
              <a:rPr lang="en-US"/>
              <a:pPr algn="ctr">
                <a:defRPr/>
              </a:pPr>
              <a:t>14</a:t>
            </a:fld>
            <a:endParaRPr lang="en-US"/>
          </a:p>
        </p:txBody>
      </p:sp>
      <p:sp>
        <p:nvSpPr>
          <p:cNvPr id="27654" name="Rectangle 3"/>
          <p:cNvSpPr txBox="1">
            <a:spLocks noChangeArrowheads="1"/>
          </p:cNvSpPr>
          <p:nvPr/>
        </p:nvSpPr>
        <p:spPr bwMode="auto">
          <a:xfrm>
            <a:off x="1295400" y="1487488"/>
            <a:ext cx="6553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spcBef>
                <a:spcPts val="300"/>
              </a:spcBef>
              <a:buClr>
                <a:schemeClr val="folHlink"/>
              </a:buClr>
              <a:buSzPct val="75000"/>
              <a:buFont typeface="Wingdings" panose="05000000000000000000" pitchFamily="2" charset="2"/>
              <a:buNone/>
            </a:pPr>
            <a:r>
              <a:rPr lang="en-US" altLang="en-US" sz="2400">
                <a:latin typeface="Helvetica" panose="020B0604020202020204" pitchFamily="34" charset="0"/>
              </a:rPr>
              <a:t>Assume that you are a student member of “Software 	Quality - Assurance” Cell in Presidency University.</a:t>
            </a:r>
          </a:p>
          <a:p>
            <a:pPr algn="just">
              <a:spcBef>
                <a:spcPts val="300"/>
              </a:spcBef>
              <a:buClr>
                <a:schemeClr val="folHlink"/>
              </a:buClr>
              <a:buSzPct val="75000"/>
              <a:buFont typeface="Wingdings" panose="05000000000000000000" pitchFamily="2" charset="2"/>
              <a:buNone/>
            </a:pPr>
            <a:endParaRPr lang="en-US" altLang="en-US" sz="2400">
              <a:latin typeface="Helvetica" panose="020B0604020202020204" pitchFamily="34" charset="0"/>
            </a:endParaRPr>
          </a:p>
          <a:p>
            <a:pPr algn="just">
              <a:spcBef>
                <a:spcPts val="300"/>
              </a:spcBef>
              <a:buClr>
                <a:schemeClr val="folHlink"/>
              </a:buClr>
              <a:buSzPct val="75000"/>
              <a:buFont typeface="Wingdings" panose="05000000000000000000" pitchFamily="2" charset="2"/>
              <a:buNone/>
            </a:pPr>
            <a:r>
              <a:rPr lang="en-US" altLang="en-US" sz="2400">
                <a:latin typeface="Helvetica" panose="020B0604020202020204" pitchFamily="34" charset="0"/>
              </a:rPr>
              <a:t>List the activities that you would perform to ensure that the functioning of the CSE department is as per standard quality requirements. </a:t>
            </a:r>
          </a:p>
        </p:txBody>
      </p:sp>
    </p:spTree>
    <p:extLst>
      <p:ext uri="{BB962C8B-B14F-4D97-AF65-F5344CB8AC3E}">
        <p14:creationId xmlns:p14="http://schemas.microsoft.com/office/powerpoint/2010/main" val="4979035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95413" y="711200"/>
            <a:ext cx="6353175" cy="1117600"/>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en-US" sz="4400">
                <a:solidFill>
                  <a:srgbClr val="FF0000"/>
                </a:solidFill>
              </a:rPr>
              <a:t>Software Quality Concepts</a:t>
            </a:r>
            <a:br>
              <a:rPr lang="en-US" altLang="en-US"/>
            </a:br>
            <a:r>
              <a:rPr lang="en-US" altLang="en-US"/>
              <a:t>Contents</a:t>
            </a: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29703" name="Text Box 36"/>
          <p:cNvSpPr txBox="1">
            <a:spLocks noChangeArrowheads="1"/>
          </p:cNvSpPr>
          <p:nvPr/>
        </p:nvSpPr>
        <p:spPr bwMode="auto">
          <a:xfrm>
            <a:off x="1866900" y="1828800"/>
            <a:ext cx="7124700" cy="383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50000"/>
              </a:lnSpc>
              <a:spcBef>
                <a:spcPct val="0"/>
              </a:spcBef>
              <a:buFont typeface="Helvetica" panose="020B0604020202020204" pitchFamily="34" charset="0"/>
              <a:buAutoNum type="arabicPeriod"/>
            </a:pPr>
            <a:r>
              <a:rPr lang="en-US" altLang="en-US" sz="1800">
                <a:latin typeface="Palatino" pitchFamily="-128" charset="0"/>
              </a:rPr>
              <a:t>What is Quality and Views of Quality</a:t>
            </a:r>
          </a:p>
          <a:p>
            <a:pPr>
              <a:lnSpc>
                <a:spcPct val="150000"/>
              </a:lnSpc>
              <a:spcBef>
                <a:spcPct val="0"/>
              </a:spcBef>
              <a:buFont typeface="Helvetica" panose="020B0604020202020204" pitchFamily="34" charset="0"/>
              <a:buAutoNum type="arabicPeriod"/>
            </a:pPr>
            <a:r>
              <a:rPr lang="en-US" altLang="en-US" sz="1800">
                <a:latin typeface="Palatino" pitchFamily="-128" charset="0"/>
              </a:rPr>
              <a:t>Why is Quality of “Software” important</a:t>
            </a:r>
          </a:p>
          <a:p>
            <a:pPr>
              <a:lnSpc>
                <a:spcPct val="150000"/>
              </a:lnSpc>
              <a:spcBef>
                <a:spcPct val="0"/>
              </a:spcBef>
              <a:buFont typeface="Helvetica" panose="020B0604020202020204" pitchFamily="34" charset="0"/>
              <a:buAutoNum type="arabicPeriod"/>
            </a:pPr>
            <a:r>
              <a:rPr lang="en-US" altLang="en-US" sz="1800">
                <a:latin typeface="Palatino" pitchFamily="-128" charset="0"/>
              </a:rPr>
              <a:t>Definition of Software Quality</a:t>
            </a:r>
          </a:p>
          <a:p>
            <a:pPr>
              <a:lnSpc>
                <a:spcPct val="150000"/>
              </a:lnSpc>
              <a:spcBef>
                <a:spcPct val="0"/>
              </a:spcBef>
              <a:buFont typeface="Helvetica" panose="020B0604020202020204" pitchFamily="34" charset="0"/>
              <a:buAutoNum type="arabicPeriod"/>
            </a:pPr>
            <a:r>
              <a:rPr lang="en-US" altLang="en-US" sz="1800">
                <a:latin typeface="Palatino" pitchFamily="-128" charset="0"/>
              </a:rPr>
              <a:t>Quality Dimensions</a:t>
            </a:r>
          </a:p>
          <a:p>
            <a:pPr>
              <a:lnSpc>
                <a:spcPct val="150000"/>
              </a:lnSpc>
              <a:spcBef>
                <a:spcPct val="0"/>
              </a:spcBef>
              <a:buFont typeface="Helvetica" panose="020B0604020202020204" pitchFamily="34" charset="0"/>
              <a:buAutoNum type="arabicPeriod"/>
            </a:pPr>
            <a:r>
              <a:rPr lang="en-US" altLang="en-US" sz="1800">
                <a:latin typeface="Palatino" pitchFamily="-128" charset="0"/>
              </a:rPr>
              <a:t>Software Quality Dilemma</a:t>
            </a:r>
          </a:p>
          <a:p>
            <a:pPr>
              <a:lnSpc>
                <a:spcPct val="150000"/>
              </a:lnSpc>
              <a:spcBef>
                <a:spcPct val="0"/>
              </a:spcBef>
              <a:buFont typeface="Helvetica" panose="020B0604020202020204" pitchFamily="34" charset="0"/>
              <a:buAutoNum type="arabicPeriod"/>
            </a:pPr>
            <a:r>
              <a:rPr lang="en-US" altLang="en-US" sz="1800">
                <a:latin typeface="Palatino" pitchFamily="-128" charset="0"/>
              </a:rPr>
              <a:t>Cost of Quality</a:t>
            </a:r>
          </a:p>
          <a:p>
            <a:pPr>
              <a:lnSpc>
                <a:spcPct val="150000"/>
              </a:lnSpc>
              <a:spcBef>
                <a:spcPct val="0"/>
              </a:spcBef>
              <a:buFont typeface="Helvetica" panose="020B0604020202020204" pitchFamily="34" charset="0"/>
              <a:buAutoNum type="arabicPeriod"/>
            </a:pPr>
            <a:r>
              <a:rPr lang="en-US" altLang="en-US" sz="1800">
                <a:latin typeface="Palatino" pitchFamily="-128" charset="0"/>
              </a:rPr>
              <a:t>Quality and Risk</a:t>
            </a:r>
          </a:p>
          <a:p>
            <a:pPr>
              <a:lnSpc>
                <a:spcPct val="150000"/>
              </a:lnSpc>
              <a:spcBef>
                <a:spcPct val="0"/>
              </a:spcBef>
              <a:buFont typeface="Helvetica" panose="020B0604020202020204" pitchFamily="34" charset="0"/>
              <a:buAutoNum type="arabicPeriod"/>
            </a:pPr>
            <a:r>
              <a:rPr lang="en-US" altLang="en-US" sz="1800">
                <a:latin typeface="Palatino" pitchFamily="-128" charset="0"/>
              </a:rPr>
              <a:t>Quality and Security</a:t>
            </a:r>
          </a:p>
          <a:p>
            <a:pPr>
              <a:lnSpc>
                <a:spcPct val="150000"/>
              </a:lnSpc>
              <a:spcBef>
                <a:spcPct val="0"/>
              </a:spcBef>
              <a:buFont typeface="Helvetica" panose="020B0604020202020204" pitchFamily="34" charset="0"/>
              <a:buAutoNum type="arabicPeriod"/>
            </a:pPr>
            <a:endParaRPr lang="en-US" altLang="en-US" sz="1800">
              <a:latin typeface="Palatino" pitchFamily="-128" charset="0"/>
            </a:endParaRPr>
          </a:p>
        </p:txBody>
      </p:sp>
      <p:pic>
        <p:nvPicPr>
          <p:cNvPr id="29704"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AB42B49E-CB62-4087-941F-DBAB59AC3B3B}" type="slidenum">
              <a:rPr lang="en-US"/>
              <a:pPr algn="ctr">
                <a:defRPr/>
              </a:pPr>
              <a:t>15</a:t>
            </a:fld>
            <a:endParaRPr lang="en-US"/>
          </a:p>
        </p:txBody>
      </p:sp>
    </p:spTree>
    <p:extLst>
      <p:ext uri="{BB962C8B-B14F-4D97-AF65-F5344CB8AC3E}">
        <p14:creationId xmlns:p14="http://schemas.microsoft.com/office/powerpoint/2010/main" val="227218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833563" y="1027113"/>
            <a:ext cx="5084762"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What is Quality and Views of Quality</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3174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669481EE-D485-4AFE-A377-5CA659B56417}" type="slidenum">
              <a:rPr lang="en-US"/>
              <a:pPr algn="ctr">
                <a:defRPr/>
              </a:pPr>
              <a:t>16</a:t>
            </a:fld>
            <a:endParaRPr lang="en-US"/>
          </a:p>
        </p:txBody>
      </p:sp>
      <p:sp>
        <p:nvSpPr>
          <p:cNvPr id="14" name="Rectangle 3"/>
          <p:cNvSpPr txBox="1">
            <a:spLocks noChangeArrowheads="1"/>
          </p:cNvSpPr>
          <p:nvPr/>
        </p:nvSpPr>
        <p:spPr bwMode="auto">
          <a:xfrm>
            <a:off x="1104900" y="1531938"/>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300"/>
              </a:spcBef>
              <a:defRPr/>
            </a:pPr>
            <a:r>
              <a:rPr lang="en-US" dirty="0"/>
              <a:t>The </a:t>
            </a:r>
            <a:r>
              <a:rPr lang="en-US" i="1" dirty="0"/>
              <a:t>American Heritage Dictionary</a:t>
            </a:r>
            <a:r>
              <a:rPr lang="en-US" dirty="0"/>
              <a:t> defines </a:t>
            </a:r>
            <a:r>
              <a:rPr lang="en-US" i="1" dirty="0"/>
              <a:t>quality</a:t>
            </a:r>
            <a:r>
              <a:rPr lang="en-US" dirty="0"/>
              <a:t> as </a:t>
            </a:r>
          </a:p>
          <a:p>
            <a:pPr lvl="1" algn="just">
              <a:spcBef>
                <a:spcPts val="300"/>
              </a:spcBef>
              <a:defRPr/>
            </a:pPr>
            <a:r>
              <a:rPr lang="en-US" dirty="0"/>
              <a:t>“a characteristic or attribute of something.”  </a:t>
            </a:r>
          </a:p>
          <a:p>
            <a:pPr marL="457200" lvl="1" indent="0" algn="just">
              <a:spcBef>
                <a:spcPts val="300"/>
              </a:spcBef>
              <a:buFont typeface="Wingdings" panose="05000000000000000000" pitchFamily="2" charset="2"/>
              <a:buNone/>
              <a:defRPr/>
            </a:pPr>
            <a:endParaRPr lang="en-US" dirty="0"/>
          </a:p>
          <a:p>
            <a:pPr marL="457200" lvl="1" indent="0" algn="just">
              <a:spcBef>
                <a:spcPts val="300"/>
              </a:spcBef>
              <a:buFont typeface="Wingdings" panose="05000000000000000000" pitchFamily="2" charset="2"/>
              <a:buNone/>
              <a:defRPr/>
            </a:pPr>
            <a:r>
              <a:rPr lang="en-US" b="1" dirty="0"/>
              <a:t>Views of Quality</a:t>
            </a:r>
          </a:p>
          <a:p>
            <a:pPr algn="just">
              <a:lnSpc>
                <a:spcPct val="90000"/>
              </a:lnSpc>
              <a:spcBef>
                <a:spcPts val="300"/>
              </a:spcBef>
              <a:defRPr/>
            </a:pPr>
            <a:r>
              <a:rPr lang="en-US" sz="1800" dirty="0">
                <a:latin typeface="Palatino" pitchFamily="-128" charset="0"/>
              </a:rPr>
              <a:t>The </a:t>
            </a:r>
            <a:r>
              <a:rPr lang="en-US" sz="1800" i="1" dirty="0">
                <a:solidFill>
                  <a:schemeClr val="folHlink"/>
                </a:solidFill>
                <a:latin typeface="Palatino" pitchFamily="-128" charset="0"/>
              </a:rPr>
              <a:t>transcendental view</a:t>
            </a:r>
            <a:r>
              <a:rPr lang="en-US" sz="1800" dirty="0">
                <a:latin typeface="Palatino" pitchFamily="-128" charset="0"/>
              </a:rPr>
              <a:t> argues that quality is something that you immediately recognize, but cannot explicitly define. </a:t>
            </a:r>
          </a:p>
          <a:p>
            <a:pPr algn="just">
              <a:lnSpc>
                <a:spcPct val="90000"/>
              </a:lnSpc>
              <a:spcBef>
                <a:spcPts val="300"/>
              </a:spcBef>
              <a:defRPr/>
            </a:pPr>
            <a:r>
              <a:rPr lang="en-US" sz="1800" dirty="0">
                <a:latin typeface="Palatino" pitchFamily="-128" charset="0"/>
              </a:rPr>
              <a:t>The </a:t>
            </a:r>
            <a:r>
              <a:rPr lang="en-US" sz="1800" i="1" dirty="0">
                <a:solidFill>
                  <a:schemeClr val="folHlink"/>
                </a:solidFill>
                <a:latin typeface="Palatino" pitchFamily="-128" charset="0"/>
              </a:rPr>
              <a:t>user view</a:t>
            </a:r>
            <a:r>
              <a:rPr lang="en-US" sz="1800" dirty="0">
                <a:latin typeface="Palatino" pitchFamily="-128" charset="0"/>
              </a:rPr>
              <a:t> sees quality in terms of an end-user’s specific goals. If a product meets those goals, it exhibits quality. </a:t>
            </a:r>
          </a:p>
          <a:p>
            <a:pPr algn="just">
              <a:lnSpc>
                <a:spcPct val="90000"/>
              </a:lnSpc>
              <a:spcBef>
                <a:spcPts val="300"/>
              </a:spcBef>
              <a:defRPr/>
            </a:pPr>
            <a:r>
              <a:rPr lang="en-US" sz="1800" dirty="0">
                <a:latin typeface="Palatino" pitchFamily="-128" charset="0"/>
              </a:rPr>
              <a:t>The </a:t>
            </a:r>
            <a:r>
              <a:rPr lang="en-US" sz="1800" i="1" dirty="0">
                <a:solidFill>
                  <a:schemeClr val="folHlink"/>
                </a:solidFill>
                <a:latin typeface="Palatino" pitchFamily="-128" charset="0"/>
              </a:rPr>
              <a:t>manufacturer’s view</a:t>
            </a:r>
            <a:r>
              <a:rPr lang="en-US" sz="1800" dirty="0">
                <a:solidFill>
                  <a:schemeClr val="folHlink"/>
                </a:solidFill>
                <a:latin typeface="Palatino" pitchFamily="-128" charset="0"/>
              </a:rPr>
              <a:t> </a:t>
            </a:r>
            <a:r>
              <a:rPr lang="en-US" sz="1800" dirty="0">
                <a:latin typeface="Palatino" pitchFamily="-128" charset="0"/>
              </a:rPr>
              <a:t>defines quality in terms of the original specification of the product. If the product conforms to the spec, it exhibits quality. </a:t>
            </a:r>
          </a:p>
          <a:p>
            <a:pPr algn="just">
              <a:lnSpc>
                <a:spcPct val="90000"/>
              </a:lnSpc>
              <a:spcBef>
                <a:spcPts val="300"/>
              </a:spcBef>
              <a:defRPr/>
            </a:pPr>
            <a:r>
              <a:rPr lang="en-US" sz="1800" dirty="0">
                <a:latin typeface="Palatino" pitchFamily="-128" charset="0"/>
              </a:rPr>
              <a:t>The </a:t>
            </a:r>
            <a:r>
              <a:rPr lang="en-US" sz="1800" i="1" dirty="0">
                <a:solidFill>
                  <a:schemeClr val="folHlink"/>
                </a:solidFill>
                <a:latin typeface="Palatino" pitchFamily="-128" charset="0"/>
              </a:rPr>
              <a:t>product view</a:t>
            </a:r>
            <a:r>
              <a:rPr lang="en-US" sz="1800" dirty="0">
                <a:latin typeface="Palatino" pitchFamily="-128" charset="0"/>
              </a:rPr>
              <a:t> suggests that quality can be tied to inherent characteristics (e.g., functions and features) of a product. </a:t>
            </a:r>
          </a:p>
          <a:p>
            <a:pPr lvl="1" algn="just">
              <a:spcBef>
                <a:spcPts val="300"/>
              </a:spcBef>
              <a:defRPr/>
            </a:pPr>
            <a:endParaRPr lang="en-US" dirty="0"/>
          </a:p>
        </p:txBody>
      </p:sp>
    </p:spTree>
    <p:extLst>
      <p:ext uri="{BB962C8B-B14F-4D97-AF65-F5344CB8AC3E}">
        <p14:creationId xmlns:p14="http://schemas.microsoft.com/office/powerpoint/2010/main" val="423684654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12913" y="1027113"/>
            <a:ext cx="5326062"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Why is Quality of “Software” Important</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3379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C4380D75-4BC2-4ECB-8654-DA5200CA89AB}" type="slidenum">
              <a:rPr lang="en-US"/>
              <a:pPr algn="ctr">
                <a:defRPr/>
              </a:pPr>
              <a:t>17</a:t>
            </a:fld>
            <a:endParaRPr lang="en-US"/>
          </a:p>
        </p:txBody>
      </p:sp>
      <p:sp>
        <p:nvSpPr>
          <p:cNvPr id="33800" name="Rectangle 3"/>
          <p:cNvSpPr txBox="1">
            <a:spLocks noChangeArrowheads="1"/>
          </p:cNvSpPr>
          <p:nvPr/>
        </p:nvSpPr>
        <p:spPr bwMode="auto">
          <a:xfrm>
            <a:off x="1104900" y="149225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lnSpc>
                <a:spcPct val="100000"/>
              </a:lnSpc>
              <a:spcBef>
                <a:spcPts val="300"/>
              </a:spcBef>
              <a:buClr>
                <a:schemeClr val="folHlink"/>
              </a:buClr>
              <a:buSzPct val="75000"/>
              <a:buFont typeface="Wingdings" panose="05000000000000000000" pitchFamily="2" charset="2"/>
              <a:buChar char="n"/>
            </a:pPr>
            <a:r>
              <a:rPr lang="en-US" altLang="en-US" sz="1800">
                <a:latin typeface="Palatino" pitchFamily="-128" charset="0"/>
              </a:rPr>
              <a:t>In 2005, </a:t>
            </a:r>
            <a:r>
              <a:rPr lang="en-US" altLang="en-US" sz="1800" i="1">
                <a:latin typeface="Palatino" pitchFamily="-128" charset="0"/>
              </a:rPr>
              <a:t>ComputerWorld</a:t>
            </a:r>
            <a:r>
              <a:rPr lang="en-US" altLang="en-US" sz="1800">
                <a:latin typeface="Palatino" pitchFamily="-128" charset="0"/>
              </a:rPr>
              <a:t> lamented that </a:t>
            </a:r>
          </a:p>
          <a:p>
            <a:pPr lvl="1" algn="just">
              <a:lnSpc>
                <a:spcPct val="100000"/>
              </a:lnSpc>
              <a:spcBef>
                <a:spcPts val="300"/>
              </a:spcBef>
              <a:buClr>
                <a:schemeClr val="folHlink"/>
              </a:buClr>
              <a:buSzPct val="70000"/>
              <a:buFont typeface="Wingdings" panose="05000000000000000000" pitchFamily="2" charset="2"/>
              <a:buChar char="n"/>
            </a:pPr>
            <a:r>
              <a:rPr lang="en-US" altLang="en-US" sz="1600">
                <a:solidFill>
                  <a:schemeClr val="folHlink"/>
                </a:solidFill>
                <a:latin typeface="Palatino" pitchFamily="-128" charset="0"/>
              </a:rPr>
              <a:t>“bad software plagues nearly every organization that uses computers, causing lost work hours during computer downtime, lost or corrupted data, missed sales opportunities, high IT support and maintenance costs, and low customer satisfaction. </a:t>
            </a:r>
            <a:endParaRPr lang="en-US" altLang="en-US" sz="1600">
              <a:latin typeface="Palatino" pitchFamily="-128" charset="0"/>
            </a:endParaRPr>
          </a:p>
          <a:p>
            <a:pPr algn="just">
              <a:lnSpc>
                <a:spcPct val="100000"/>
              </a:lnSpc>
              <a:spcBef>
                <a:spcPts val="300"/>
              </a:spcBef>
              <a:buClr>
                <a:schemeClr val="folHlink"/>
              </a:buClr>
              <a:buSzPct val="75000"/>
              <a:buFont typeface="Wingdings" panose="05000000000000000000" pitchFamily="2" charset="2"/>
              <a:buChar char="n"/>
            </a:pPr>
            <a:r>
              <a:rPr lang="en-US" altLang="en-US" sz="1800">
                <a:latin typeface="Palatino" pitchFamily="-128" charset="0"/>
              </a:rPr>
              <a:t>A year later, </a:t>
            </a:r>
            <a:r>
              <a:rPr lang="en-US" altLang="en-US" sz="1800" i="1">
                <a:latin typeface="Palatino" pitchFamily="-128" charset="0"/>
              </a:rPr>
              <a:t>InfoWorld</a:t>
            </a:r>
            <a:r>
              <a:rPr lang="en-US" altLang="en-US" sz="1800">
                <a:latin typeface="Palatino" pitchFamily="-128" charset="0"/>
              </a:rPr>
              <a:t> wrote about the </a:t>
            </a:r>
          </a:p>
          <a:p>
            <a:pPr lvl="1" algn="just">
              <a:lnSpc>
                <a:spcPct val="100000"/>
              </a:lnSpc>
              <a:spcBef>
                <a:spcPts val="300"/>
              </a:spcBef>
              <a:buClr>
                <a:schemeClr val="folHlink"/>
              </a:buClr>
              <a:buSzPct val="70000"/>
              <a:buFont typeface="Wingdings" panose="05000000000000000000" pitchFamily="2" charset="2"/>
              <a:buChar char="n"/>
            </a:pPr>
            <a:r>
              <a:rPr lang="en-US" altLang="en-US" sz="1600">
                <a:solidFill>
                  <a:schemeClr val="folHlink"/>
                </a:solidFill>
                <a:latin typeface="Palatino" pitchFamily="-128" charset="0"/>
              </a:rPr>
              <a:t>“the sorry state of software quality” reporting that the quality problem had not gotten any better.</a:t>
            </a:r>
            <a:endParaRPr lang="en-US" altLang="en-US" sz="1600">
              <a:solidFill>
                <a:schemeClr val="folHlink"/>
              </a:solidFill>
              <a:latin typeface="Arial" panose="020B0604020202020204" pitchFamily="34" charset="0"/>
            </a:endParaRPr>
          </a:p>
          <a:p>
            <a:pPr algn="just">
              <a:lnSpc>
                <a:spcPct val="100000"/>
              </a:lnSpc>
              <a:spcBef>
                <a:spcPct val="20000"/>
              </a:spcBef>
              <a:buClr>
                <a:schemeClr val="folHlink"/>
              </a:buClr>
              <a:buSzPct val="75000"/>
              <a:buFont typeface="Wingdings" panose="05000000000000000000" pitchFamily="2" charset="2"/>
              <a:buChar char="n"/>
            </a:pPr>
            <a:r>
              <a:rPr lang="en-US" altLang="en-US" sz="1800">
                <a:latin typeface="Palatino" pitchFamily="-128" charset="0"/>
              </a:rPr>
              <a:t>Today, software quality remains an issue, but who is to blame? </a:t>
            </a:r>
          </a:p>
          <a:p>
            <a:pPr lvl="1" algn="just">
              <a:lnSpc>
                <a:spcPct val="100000"/>
              </a:lnSpc>
              <a:spcBef>
                <a:spcPct val="20000"/>
              </a:spcBef>
              <a:buClr>
                <a:schemeClr val="folHlink"/>
              </a:buClr>
              <a:buSzPct val="70000"/>
              <a:buFont typeface="Wingdings" panose="05000000000000000000" pitchFamily="2" charset="2"/>
              <a:buChar char="n"/>
            </a:pPr>
            <a:r>
              <a:rPr lang="en-US" altLang="en-US" sz="1600">
                <a:latin typeface="Palatino" pitchFamily="-128" charset="0"/>
              </a:rPr>
              <a:t>Customers blame developers, arguing that sloppy practices lead to low-quality software. </a:t>
            </a:r>
          </a:p>
          <a:p>
            <a:pPr lvl="1" algn="just">
              <a:lnSpc>
                <a:spcPct val="100000"/>
              </a:lnSpc>
              <a:spcBef>
                <a:spcPct val="20000"/>
              </a:spcBef>
              <a:buClr>
                <a:schemeClr val="folHlink"/>
              </a:buClr>
              <a:buSzPct val="70000"/>
              <a:buFont typeface="Wingdings" panose="05000000000000000000" pitchFamily="2" charset="2"/>
              <a:buChar char="n"/>
            </a:pPr>
            <a:r>
              <a:rPr lang="en-US" altLang="en-US" sz="1600">
                <a:latin typeface="Palatino" pitchFamily="-128" charset="0"/>
              </a:rPr>
              <a:t>Developers blame customers (and other stakeholders), arguing that irrational delivery dates and a continuing stream of changes force them to deliver software before it has been fully validated.</a:t>
            </a:r>
            <a:endParaRPr lang="en-US" altLang="en-US" sz="1800">
              <a:latin typeface="Palatino" pitchFamily="-128" charset="0"/>
            </a:endParaRPr>
          </a:p>
        </p:txBody>
      </p:sp>
    </p:spTree>
    <p:extLst>
      <p:ext uri="{BB962C8B-B14F-4D97-AF65-F5344CB8AC3E}">
        <p14:creationId xmlns:p14="http://schemas.microsoft.com/office/powerpoint/2010/main" val="312274103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327275" y="1027113"/>
            <a:ext cx="4097338"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Definition of Software Quality</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3584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9B2502B4-98E2-4BF6-A013-56E9049D4C06}" type="slidenum">
              <a:rPr lang="en-US"/>
              <a:pPr algn="ctr">
                <a:defRPr/>
              </a:pPr>
              <a:t>18</a:t>
            </a:fld>
            <a:endParaRPr lang="en-US"/>
          </a:p>
        </p:txBody>
      </p:sp>
      <p:sp>
        <p:nvSpPr>
          <p:cNvPr id="14" name="Rectangle 3"/>
          <p:cNvSpPr txBox="1">
            <a:spLocks noChangeArrowheads="1"/>
          </p:cNvSpPr>
          <p:nvPr/>
        </p:nvSpPr>
        <p:spPr bwMode="auto">
          <a:xfrm>
            <a:off x="1104900" y="151765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300"/>
              </a:spcBef>
              <a:defRPr/>
            </a:pPr>
            <a:r>
              <a:rPr lang="en-US" dirty="0">
                <a:latin typeface="Palatino" pitchFamily="-128" charset="0"/>
              </a:rPr>
              <a:t>Software quality can be defined as: </a:t>
            </a:r>
          </a:p>
          <a:p>
            <a:pPr lvl="1" algn="just">
              <a:spcBef>
                <a:spcPts val="300"/>
              </a:spcBef>
              <a:defRPr/>
            </a:pPr>
            <a:r>
              <a:rPr lang="en-US" i="1" dirty="0">
                <a:solidFill>
                  <a:schemeClr val="folHlink"/>
                </a:solidFill>
                <a:latin typeface="Palatino" pitchFamily="-128" charset="0"/>
              </a:rPr>
              <a:t>An effective software process applied in a manner that creates a useful product that provides measurable value for those who produce it and those who use it.</a:t>
            </a:r>
          </a:p>
          <a:p>
            <a:pPr lvl="1" algn="just">
              <a:spcBef>
                <a:spcPts val="300"/>
              </a:spcBef>
              <a:defRPr/>
            </a:pPr>
            <a:endParaRPr lang="en-US" i="1" dirty="0">
              <a:solidFill>
                <a:schemeClr val="folHlink"/>
              </a:solidFill>
              <a:latin typeface="Palatino" pitchFamily="-128" charset="0"/>
            </a:endParaRPr>
          </a:p>
          <a:p>
            <a:pPr lvl="1" algn="just">
              <a:spcBef>
                <a:spcPts val="300"/>
              </a:spcBef>
              <a:defRPr/>
            </a:pPr>
            <a:r>
              <a:rPr lang="en-US" dirty="0">
                <a:latin typeface="Palatino" pitchFamily="-128" charset="0"/>
              </a:rPr>
              <a:t>Key terms are:</a:t>
            </a:r>
          </a:p>
          <a:p>
            <a:pPr lvl="2" algn="just">
              <a:spcBef>
                <a:spcPts val="300"/>
              </a:spcBef>
              <a:defRPr/>
            </a:pPr>
            <a:r>
              <a:rPr lang="en-US" sz="2000" dirty="0">
                <a:latin typeface="Palatino" pitchFamily="-128" charset="0"/>
              </a:rPr>
              <a:t>Effective Software Process</a:t>
            </a:r>
          </a:p>
          <a:p>
            <a:pPr lvl="2" algn="just">
              <a:spcBef>
                <a:spcPts val="300"/>
              </a:spcBef>
              <a:defRPr/>
            </a:pPr>
            <a:r>
              <a:rPr lang="en-US" sz="2000" dirty="0">
                <a:latin typeface="Palatino" pitchFamily="-128" charset="0"/>
              </a:rPr>
              <a:t>Useful Product</a:t>
            </a:r>
          </a:p>
          <a:p>
            <a:pPr lvl="2" algn="just">
              <a:spcBef>
                <a:spcPts val="300"/>
              </a:spcBef>
              <a:defRPr/>
            </a:pPr>
            <a:r>
              <a:rPr lang="en-US" sz="2000" dirty="0">
                <a:latin typeface="Palatino" pitchFamily="-128" charset="0"/>
              </a:rPr>
              <a:t>Measurable Value</a:t>
            </a:r>
          </a:p>
          <a:p>
            <a:pPr marL="457200" lvl="1" indent="0">
              <a:spcBef>
                <a:spcPts val="300"/>
              </a:spcBef>
              <a:buFont typeface="Wingdings" panose="05000000000000000000" pitchFamily="2" charset="2"/>
              <a:buNone/>
              <a:defRPr/>
            </a:pPr>
            <a:endParaRPr lang="en-US" i="1" dirty="0">
              <a:solidFill>
                <a:schemeClr val="folHlink"/>
              </a:solidFill>
              <a:latin typeface="Palatino" pitchFamily="-128" charset="0"/>
            </a:endParaRPr>
          </a:p>
        </p:txBody>
      </p:sp>
    </p:spTree>
    <p:extLst>
      <p:ext uri="{BB962C8B-B14F-4D97-AF65-F5344CB8AC3E}">
        <p14:creationId xmlns:p14="http://schemas.microsoft.com/office/powerpoint/2010/main" val="110689000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476500" y="1027113"/>
            <a:ext cx="3798888"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Effective Software Process</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3789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BCB3FB2E-B847-4A34-8AD0-6204EF8937E4}" type="slidenum">
              <a:rPr lang="en-US"/>
              <a:pPr algn="ctr">
                <a:defRPr/>
              </a:pPr>
              <a:t>19</a:t>
            </a:fld>
            <a:endParaRPr lang="en-US" dirty="0"/>
          </a:p>
        </p:txBody>
      </p:sp>
      <p:sp>
        <p:nvSpPr>
          <p:cNvPr id="37896" name="Rectangle 3"/>
          <p:cNvSpPr txBox="1">
            <a:spLocks noChangeArrowheads="1"/>
          </p:cNvSpPr>
          <p:nvPr/>
        </p:nvSpPr>
        <p:spPr bwMode="auto">
          <a:xfrm>
            <a:off x="1104900" y="1531938"/>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lnSpc>
                <a:spcPct val="100000"/>
              </a:lnSpc>
              <a:spcBef>
                <a:spcPts val="600"/>
              </a:spcBef>
              <a:buClr>
                <a:schemeClr val="folHlink"/>
              </a:buClr>
              <a:buSzPct val="75000"/>
              <a:buFont typeface="Wingdings" panose="05000000000000000000" pitchFamily="2" charset="2"/>
              <a:buChar char="n"/>
            </a:pPr>
            <a:r>
              <a:rPr lang="en-US" altLang="en-US" sz="1800">
                <a:latin typeface="Palatino" pitchFamily="-128" charset="0"/>
              </a:rPr>
              <a:t>An </a:t>
            </a:r>
            <a:r>
              <a:rPr lang="en-US" altLang="en-US" sz="1800" i="1">
                <a:solidFill>
                  <a:schemeClr val="folHlink"/>
                </a:solidFill>
                <a:latin typeface="Palatino" pitchFamily="-128" charset="0"/>
              </a:rPr>
              <a:t>effective software process</a:t>
            </a:r>
            <a:r>
              <a:rPr lang="en-US" altLang="en-US" sz="1800">
                <a:latin typeface="Palatino" pitchFamily="-128" charset="0"/>
              </a:rPr>
              <a:t> establishes the infrastructure that supports any effort at building a high quality software product. </a:t>
            </a:r>
          </a:p>
          <a:p>
            <a:pPr algn="just">
              <a:lnSpc>
                <a:spcPct val="100000"/>
              </a:lnSpc>
              <a:spcBef>
                <a:spcPts val="600"/>
              </a:spcBef>
              <a:buClr>
                <a:schemeClr val="folHlink"/>
              </a:buClr>
              <a:buSzPct val="75000"/>
              <a:buFont typeface="Wingdings" panose="05000000000000000000" pitchFamily="2" charset="2"/>
              <a:buChar char="n"/>
            </a:pPr>
            <a:r>
              <a:rPr lang="en-US" altLang="en-US" sz="1800">
                <a:latin typeface="Palatino" pitchFamily="-128" charset="0"/>
              </a:rPr>
              <a:t>The management aspects of process create the checks and balances that help avoid project chaos - a key contributor to poor quality.</a:t>
            </a:r>
          </a:p>
          <a:p>
            <a:pPr algn="just">
              <a:lnSpc>
                <a:spcPct val="100000"/>
              </a:lnSpc>
              <a:spcBef>
                <a:spcPts val="600"/>
              </a:spcBef>
              <a:buClr>
                <a:schemeClr val="folHlink"/>
              </a:buClr>
              <a:buSzPct val="75000"/>
              <a:buFont typeface="Wingdings" panose="05000000000000000000" pitchFamily="2" charset="2"/>
              <a:buChar char="n"/>
            </a:pPr>
            <a:r>
              <a:rPr lang="en-US" altLang="en-US" sz="1800">
                <a:latin typeface="Palatino" pitchFamily="-128" charset="0"/>
              </a:rPr>
              <a:t> Software engineering practices allow the developer to analyze the problem and design a solid solution - both critical to building high quality software. </a:t>
            </a:r>
          </a:p>
          <a:p>
            <a:pPr algn="just">
              <a:lnSpc>
                <a:spcPct val="100000"/>
              </a:lnSpc>
              <a:spcBef>
                <a:spcPts val="600"/>
              </a:spcBef>
              <a:buClr>
                <a:schemeClr val="folHlink"/>
              </a:buClr>
              <a:buSzPct val="75000"/>
              <a:buFont typeface="Wingdings" panose="05000000000000000000" pitchFamily="2" charset="2"/>
              <a:buChar char="n"/>
            </a:pPr>
            <a:r>
              <a:rPr lang="en-US" altLang="en-US" sz="1800">
                <a:latin typeface="Palatino" pitchFamily="-128" charset="0"/>
              </a:rPr>
              <a:t>Finally, umbrella activities such as change management and technical reviews have as much to do with quality as any other part of software engineering practice.</a:t>
            </a:r>
          </a:p>
          <a:p>
            <a:pPr lvl="1">
              <a:lnSpc>
                <a:spcPct val="100000"/>
              </a:lnSpc>
              <a:spcBef>
                <a:spcPts val="300"/>
              </a:spcBef>
              <a:buClr>
                <a:schemeClr val="folHlink"/>
              </a:buClr>
              <a:buSzPct val="70000"/>
              <a:buFont typeface="Wingdings" panose="05000000000000000000" pitchFamily="2" charset="2"/>
              <a:buNone/>
            </a:pPr>
            <a:endParaRPr lang="en-US" altLang="en-US" sz="2000" i="1">
              <a:solidFill>
                <a:schemeClr val="folHlink"/>
              </a:solidFill>
              <a:latin typeface="Palatino" pitchFamily="-128" charset="0"/>
            </a:endParaRPr>
          </a:p>
        </p:txBody>
      </p:sp>
    </p:spTree>
    <p:extLst>
      <p:ext uri="{BB962C8B-B14F-4D97-AF65-F5344CB8AC3E}">
        <p14:creationId xmlns:p14="http://schemas.microsoft.com/office/powerpoint/2010/main" val="5692198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457200" y="1752600"/>
            <a:ext cx="8382000" cy="1981200"/>
          </a:xfrm>
        </p:spPr>
        <p:txBody>
          <a:bodyPr/>
          <a:lstStyle/>
          <a:p>
            <a:pPr algn="just"/>
            <a:r>
              <a:rPr lang="en-US" altLang="en-US" sz="2800" b="1"/>
              <a:t>Module 3: Software Testing and Quality (8 hrs) – Comprehension level</a:t>
            </a:r>
            <a:endParaRPr lang="en-US" altLang="en-US" sz="2800"/>
          </a:p>
          <a:p>
            <a:pPr algn="just"/>
            <a:r>
              <a:rPr lang="en-US" altLang="en-US" sz="2800"/>
              <a:t>Introduction to Software Testing: verification and validation, Test Strategies for conventional Software, Validation Testing, White box Testing: Basis path testing, Black box Testing. </a:t>
            </a:r>
            <a:r>
              <a:rPr lang="en-US" altLang="en-US" sz="2800">
                <a:solidFill>
                  <a:srgbClr val="FF0000"/>
                </a:solidFill>
              </a:rPr>
              <a:t>Software Quality Assurance : Elements of software quality assurance, SQA Tasks, Goals and Metrics, Software configuration management : SCM process.</a:t>
            </a:r>
          </a:p>
          <a:p>
            <a:pPr algn="just"/>
            <a:endParaRPr lang="en-US" altLang="en-US" sz="2800"/>
          </a:p>
        </p:txBody>
      </p:sp>
    </p:spTree>
    <p:extLst>
      <p:ext uri="{BB962C8B-B14F-4D97-AF65-F5344CB8AC3E}">
        <p14:creationId xmlns:p14="http://schemas.microsoft.com/office/powerpoint/2010/main" val="961926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302000" y="1027113"/>
            <a:ext cx="2147888"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Useful Product</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3994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AC3310F5-089C-4E4D-9416-F92842291396}" type="slidenum">
              <a:rPr lang="en-US"/>
              <a:pPr algn="ctr">
                <a:defRPr/>
              </a:pPr>
              <a:t>20</a:t>
            </a:fld>
            <a:endParaRPr lang="en-US"/>
          </a:p>
        </p:txBody>
      </p:sp>
      <p:sp>
        <p:nvSpPr>
          <p:cNvPr id="39944" name="Rectangle 3"/>
          <p:cNvSpPr txBox="1">
            <a:spLocks noChangeArrowheads="1"/>
          </p:cNvSpPr>
          <p:nvPr/>
        </p:nvSpPr>
        <p:spPr bwMode="auto">
          <a:xfrm>
            <a:off x="1219200" y="167640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lnSpc>
                <a:spcPct val="100000"/>
              </a:lnSpc>
              <a:spcBef>
                <a:spcPts val="600"/>
              </a:spcBef>
              <a:buClr>
                <a:schemeClr val="folHlink"/>
              </a:buClr>
              <a:buSzPct val="75000"/>
              <a:buFont typeface="Wingdings" panose="05000000000000000000" pitchFamily="2" charset="2"/>
              <a:buChar char="n"/>
            </a:pPr>
            <a:r>
              <a:rPr lang="en-US" altLang="en-US" sz="1800">
                <a:latin typeface="Palatino" pitchFamily="-128" charset="0"/>
              </a:rPr>
              <a:t>A </a:t>
            </a:r>
            <a:r>
              <a:rPr lang="en-US" altLang="en-US" sz="1800" i="1">
                <a:solidFill>
                  <a:schemeClr val="folHlink"/>
                </a:solidFill>
                <a:latin typeface="Palatino" pitchFamily="-128" charset="0"/>
              </a:rPr>
              <a:t>useful product</a:t>
            </a:r>
            <a:r>
              <a:rPr lang="en-US" altLang="en-US" sz="1800" i="1">
                <a:latin typeface="Palatino" pitchFamily="-128" charset="0"/>
              </a:rPr>
              <a:t> </a:t>
            </a:r>
            <a:r>
              <a:rPr lang="en-US" altLang="en-US" sz="1800">
                <a:latin typeface="Palatino" pitchFamily="-128" charset="0"/>
              </a:rPr>
              <a:t>delivers the content, functions, and features that the end-user desires.</a:t>
            </a:r>
          </a:p>
          <a:p>
            <a:pPr algn="just">
              <a:lnSpc>
                <a:spcPct val="100000"/>
              </a:lnSpc>
              <a:spcBef>
                <a:spcPts val="600"/>
              </a:spcBef>
              <a:buClr>
                <a:schemeClr val="folHlink"/>
              </a:buClr>
              <a:buSzPct val="75000"/>
              <a:buFont typeface="Wingdings" panose="05000000000000000000" pitchFamily="2" charset="2"/>
              <a:buChar char="n"/>
            </a:pPr>
            <a:r>
              <a:rPr lang="en-US" altLang="en-US" sz="1800">
                <a:latin typeface="Palatino" pitchFamily="-128" charset="0"/>
              </a:rPr>
              <a:t>But as important, it delivers these assets in a reliable, error free way. </a:t>
            </a:r>
          </a:p>
          <a:p>
            <a:pPr algn="just">
              <a:lnSpc>
                <a:spcPct val="100000"/>
              </a:lnSpc>
              <a:spcBef>
                <a:spcPts val="600"/>
              </a:spcBef>
              <a:buClr>
                <a:schemeClr val="folHlink"/>
              </a:buClr>
              <a:buSzPct val="75000"/>
              <a:buFont typeface="Wingdings" panose="05000000000000000000" pitchFamily="2" charset="2"/>
              <a:buChar char="n"/>
            </a:pPr>
            <a:r>
              <a:rPr lang="en-US" altLang="en-US" sz="1800">
                <a:latin typeface="Palatino" pitchFamily="-128" charset="0"/>
              </a:rPr>
              <a:t>A useful product always satisfies those requirements that have been explicitly stated by stakeholders. </a:t>
            </a:r>
          </a:p>
          <a:p>
            <a:pPr algn="just">
              <a:lnSpc>
                <a:spcPct val="100000"/>
              </a:lnSpc>
              <a:spcBef>
                <a:spcPts val="600"/>
              </a:spcBef>
              <a:buClr>
                <a:schemeClr val="folHlink"/>
              </a:buClr>
              <a:buSzPct val="75000"/>
              <a:buFont typeface="Wingdings" panose="05000000000000000000" pitchFamily="2" charset="2"/>
              <a:buChar char="n"/>
            </a:pPr>
            <a:r>
              <a:rPr lang="en-US" altLang="en-US" sz="1800">
                <a:latin typeface="Palatino" pitchFamily="-128" charset="0"/>
              </a:rPr>
              <a:t>In addition, it satisfies a set of implicit requirements (e.g., ease of use) that are expected of all high quality software.</a:t>
            </a:r>
          </a:p>
        </p:txBody>
      </p:sp>
    </p:spTree>
    <p:extLst>
      <p:ext uri="{BB962C8B-B14F-4D97-AF65-F5344CB8AC3E}">
        <p14:creationId xmlns:p14="http://schemas.microsoft.com/office/powerpoint/2010/main" val="247791718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995613" y="1027113"/>
            <a:ext cx="2760662"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Measureable Value</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4198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A71017B9-9A09-49B1-AEF3-C1BA02A66B76}" type="slidenum">
              <a:rPr lang="en-US"/>
              <a:pPr algn="ctr">
                <a:defRPr/>
              </a:pPr>
              <a:t>21</a:t>
            </a:fld>
            <a:endParaRPr lang="en-US"/>
          </a:p>
        </p:txBody>
      </p:sp>
      <p:sp>
        <p:nvSpPr>
          <p:cNvPr id="41992" name="Rectangle 3"/>
          <p:cNvSpPr txBox="1">
            <a:spLocks noChangeArrowheads="1"/>
          </p:cNvSpPr>
          <p:nvPr/>
        </p:nvSpPr>
        <p:spPr bwMode="auto">
          <a:xfrm>
            <a:off x="1104900" y="1531938"/>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spcBef>
                <a:spcPts val="600"/>
              </a:spcBef>
              <a:buClr>
                <a:schemeClr val="folHlink"/>
              </a:buClr>
              <a:buSzPct val="75000"/>
              <a:buFont typeface="Wingdings" panose="05000000000000000000" pitchFamily="2" charset="2"/>
              <a:buChar char="n"/>
            </a:pPr>
            <a:r>
              <a:rPr lang="en-US" altLang="en-US" sz="2000">
                <a:latin typeface="Palatino" pitchFamily="-128" charset="0"/>
              </a:rPr>
              <a:t>By</a:t>
            </a:r>
            <a:r>
              <a:rPr lang="en-US" altLang="en-US" sz="2000" i="1">
                <a:solidFill>
                  <a:schemeClr val="folHlink"/>
                </a:solidFill>
                <a:latin typeface="Palatino" pitchFamily="-128" charset="0"/>
              </a:rPr>
              <a:t> adding measurable value for both the producer and user</a:t>
            </a:r>
            <a:r>
              <a:rPr lang="en-US" altLang="en-US" sz="2000">
                <a:latin typeface="Palatino" pitchFamily="-128" charset="0"/>
              </a:rPr>
              <a:t> of a software product, high quality software provides benefits for the software organization and the end-user community. </a:t>
            </a:r>
          </a:p>
          <a:p>
            <a:pPr algn="just">
              <a:spcBef>
                <a:spcPts val="600"/>
              </a:spcBef>
              <a:buClr>
                <a:schemeClr val="folHlink"/>
              </a:buClr>
              <a:buSzPct val="75000"/>
              <a:buFont typeface="Wingdings" panose="05000000000000000000" pitchFamily="2" charset="2"/>
              <a:buChar char="n"/>
            </a:pPr>
            <a:r>
              <a:rPr lang="en-US" altLang="en-US" sz="2000">
                <a:latin typeface="Palatino" pitchFamily="-128" charset="0"/>
              </a:rPr>
              <a:t>The software organization gains added value because high quality software requires less maintenance effort, fewer bug fixes, and reduced customer support. </a:t>
            </a:r>
          </a:p>
          <a:p>
            <a:pPr algn="just">
              <a:spcBef>
                <a:spcPts val="600"/>
              </a:spcBef>
              <a:buClr>
                <a:schemeClr val="folHlink"/>
              </a:buClr>
              <a:buSzPct val="75000"/>
              <a:buFont typeface="Wingdings" panose="05000000000000000000" pitchFamily="2" charset="2"/>
              <a:buChar char="n"/>
            </a:pPr>
            <a:r>
              <a:rPr lang="en-US" altLang="en-US" sz="2000">
                <a:latin typeface="Palatino" pitchFamily="-128" charset="0"/>
              </a:rPr>
              <a:t>The user community gains added value because the application provides a useful capability in a way that expedites some business process. </a:t>
            </a:r>
          </a:p>
        </p:txBody>
      </p:sp>
    </p:spTree>
    <p:extLst>
      <p:ext uri="{BB962C8B-B14F-4D97-AF65-F5344CB8AC3E}">
        <p14:creationId xmlns:p14="http://schemas.microsoft.com/office/powerpoint/2010/main" val="3670132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984500" y="1027113"/>
            <a:ext cx="2782888"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Quality Dimensions</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4403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6A0797E0-D41A-49E1-9BFF-DCABA9E887C3}" type="slidenum">
              <a:rPr lang="en-US"/>
              <a:pPr algn="ctr">
                <a:defRPr/>
              </a:pPr>
              <a:t>22</a:t>
            </a:fld>
            <a:endParaRPr lang="en-US"/>
          </a:p>
        </p:txBody>
      </p:sp>
      <p:sp>
        <p:nvSpPr>
          <p:cNvPr id="44040" name="Rectangle 3"/>
          <p:cNvSpPr txBox="1">
            <a:spLocks noChangeArrowheads="1"/>
          </p:cNvSpPr>
          <p:nvPr/>
        </p:nvSpPr>
        <p:spPr bwMode="auto">
          <a:xfrm>
            <a:off x="909638" y="1531938"/>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spcBef>
                <a:spcPct val="20000"/>
              </a:spcBef>
              <a:buClr>
                <a:schemeClr val="folHlink"/>
              </a:buClr>
              <a:buSzPct val="75000"/>
              <a:buFont typeface="Wingdings" panose="05000000000000000000" pitchFamily="2" charset="2"/>
              <a:buChar char="n"/>
            </a:pPr>
            <a:r>
              <a:rPr lang="en-US" altLang="en-US" sz="2000">
                <a:latin typeface="Palatino" pitchFamily="-128" charset="0"/>
              </a:rPr>
              <a:t>David Garvin:</a:t>
            </a:r>
          </a:p>
          <a:p>
            <a:pPr lvl="1" algn="just">
              <a:spcBef>
                <a:spcPts val="600"/>
              </a:spcBef>
              <a:buClr>
                <a:schemeClr val="folHlink"/>
              </a:buClr>
              <a:buSzPct val="70000"/>
              <a:buFont typeface="Wingdings" panose="05000000000000000000" pitchFamily="2" charset="2"/>
              <a:buChar char="n"/>
            </a:pPr>
            <a:r>
              <a:rPr lang="en-US" altLang="en-US" sz="1800" b="1">
                <a:latin typeface="Palatino" pitchFamily="-128" charset="0"/>
              </a:rPr>
              <a:t>Performance Quality.</a:t>
            </a:r>
            <a:r>
              <a:rPr lang="en-US" altLang="en-US" sz="1800">
                <a:latin typeface="Palatino" pitchFamily="-128" charset="0"/>
              </a:rPr>
              <a:t> Does the software deliver all content, functions, and features that are specified as part of the requirements model in a way that provides value to the end-user?</a:t>
            </a:r>
          </a:p>
          <a:p>
            <a:pPr lvl="1" algn="just">
              <a:spcBef>
                <a:spcPts val="600"/>
              </a:spcBef>
              <a:buClr>
                <a:schemeClr val="folHlink"/>
              </a:buClr>
              <a:buSzPct val="70000"/>
              <a:buFont typeface="Wingdings" panose="05000000000000000000" pitchFamily="2" charset="2"/>
              <a:buChar char="n"/>
            </a:pPr>
            <a:r>
              <a:rPr lang="en-US" altLang="en-US" sz="1800" b="1">
                <a:latin typeface="Palatino" pitchFamily="-128" charset="0"/>
              </a:rPr>
              <a:t>Feature quality.</a:t>
            </a:r>
            <a:r>
              <a:rPr lang="en-US" altLang="en-US" sz="1800">
                <a:latin typeface="Palatino" pitchFamily="-128" charset="0"/>
              </a:rPr>
              <a:t>  Does the software provide features that surprise and delight first-time end-users?</a:t>
            </a:r>
          </a:p>
          <a:p>
            <a:pPr lvl="1" algn="just">
              <a:spcBef>
                <a:spcPts val="600"/>
              </a:spcBef>
              <a:buClr>
                <a:schemeClr val="folHlink"/>
              </a:buClr>
              <a:buSzPct val="70000"/>
              <a:buFont typeface="Wingdings" panose="05000000000000000000" pitchFamily="2" charset="2"/>
              <a:buChar char="n"/>
            </a:pPr>
            <a:r>
              <a:rPr lang="en-US" altLang="en-US" sz="1800" b="1">
                <a:latin typeface="Palatino" pitchFamily="-128" charset="0"/>
              </a:rPr>
              <a:t>Reliability.</a:t>
            </a:r>
            <a:r>
              <a:rPr lang="en-US" altLang="en-US" sz="1800">
                <a:latin typeface="Palatino" pitchFamily="-128" charset="0"/>
              </a:rPr>
              <a:t> Does the software deliver all features and capability without failure? Is it available when it is needed?  Does it deliver functionality that is error free?</a:t>
            </a:r>
          </a:p>
          <a:p>
            <a:pPr lvl="1" algn="just">
              <a:spcBef>
                <a:spcPts val="600"/>
              </a:spcBef>
              <a:buClr>
                <a:schemeClr val="folHlink"/>
              </a:buClr>
              <a:buSzPct val="70000"/>
              <a:buFont typeface="Wingdings" panose="05000000000000000000" pitchFamily="2" charset="2"/>
              <a:buChar char="n"/>
            </a:pPr>
            <a:r>
              <a:rPr lang="en-US" altLang="en-US" sz="1800" b="1">
                <a:latin typeface="Palatino" pitchFamily="-128" charset="0"/>
              </a:rPr>
              <a:t>Conformance.</a:t>
            </a:r>
            <a:r>
              <a:rPr lang="en-US" altLang="en-US" sz="1800">
                <a:latin typeface="Palatino" pitchFamily="-128" charset="0"/>
              </a:rPr>
              <a:t> Does the software conform to local and external software standards that are relevant to the application? Does it conform to de facto design and coding conventions? For example, does the user interface conform to accepted design rules for menu selection or data input?</a:t>
            </a:r>
          </a:p>
        </p:txBody>
      </p:sp>
    </p:spTree>
    <p:extLst>
      <p:ext uri="{BB962C8B-B14F-4D97-AF65-F5344CB8AC3E}">
        <p14:creationId xmlns:p14="http://schemas.microsoft.com/office/powerpoint/2010/main" val="32136189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984500" y="1027113"/>
            <a:ext cx="2782888"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Quality Dimensions</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4608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52634A6A-E2CF-416E-AE9A-11BEB2FA41E9}" type="slidenum">
              <a:rPr lang="en-US"/>
              <a:pPr algn="ctr">
                <a:defRPr/>
              </a:pPr>
              <a:t>23</a:t>
            </a:fld>
            <a:endParaRPr lang="en-US"/>
          </a:p>
        </p:txBody>
      </p:sp>
      <p:sp>
        <p:nvSpPr>
          <p:cNvPr id="46088" name="Rectangle 3"/>
          <p:cNvSpPr txBox="1">
            <a:spLocks noChangeArrowheads="1"/>
          </p:cNvSpPr>
          <p:nvPr/>
        </p:nvSpPr>
        <p:spPr bwMode="auto">
          <a:xfrm>
            <a:off x="909638" y="1546225"/>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lvl="1" algn="just">
              <a:lnSpc>
                <a:spcPct val="100000"/>
              </a:lnSpc>
              <a:spcBef>
                <a:spcPts val="600"/>
              </a:spcBef>
              <a:buClr>
                <a:schemeClr val="folHlink"/>
              </a:buClr>
              <a:buSzPct val="70000"/>
              <a:buFont typeface="Wingdings" panose="05000000000000000000" pitchFamily="2" charset="2"/>
              <a:buChar char="n"/>
            </a:pPr>
            <a:r>
              <a:rPr lang="en-US" altLang="en-US" sz="1800" b="1">
                <a:latin typeface="Palatino" pitchFamily="-128" charset="0"/>
              </a:rPr>
              <a:t>Durability.</a:t>
            </a:r>
            <a:r>
              <a:rPr lang="en-US" altLang="en-US" sz="1800">
                <a:latin typeface="Palatino" pitchFamily="-128" charset="0"/>
              </a:rPr>
              <a:t> Can the software be maintained (changed) or corrected (debugged) without the inadvertent generation of unintended side effects? Will changes cause the error rate or reliability to degrade with time? </a:t>
            </a:r>
          </a:p>
          <a:p>
            <a:pPr lvl="1" algn="just">
              <a:lnSpc>
                <a:spcPct val="100000"/>
              </a:lnSpc>
              <a:spcBef>
                <a:spcPts val="600"/>
              </a:spcBef>
              <a:buClr>
                <a:schemeClr val="folHlink"/>
              </a:buClr>
              <a:buSzPct val="70000"/>
              <a:buFont typeface="Wingdings" panose="05000000000000000000" pitchFamily="2" charset="2"/>
              <a:buChar char="n"/>
            </a:pPr>
            <a:r>
              <a:rPr lang="en-US" altLang="en-US" sz="1800" b="1">
                <a:latin typeface="Palatino" pitchFamily="-128" charset="0"/>
              </a:rPr>
              <a:t>Serviceability.</a:t>
            </a:r>
            <a:r>
              <a:rPr lang="en-US" altLang="en-US" sz="1800">
                <a:latin typeface="Palatino" pitchFamily="-128" charset="0"/>
              </a:rPr>
              <a:t> Can the software be maintained (changed) or corrected (debugged) in an acceptably short time period. Can support staff acquire all information they need to make changes or correct defects? </a:t>
            </a:r>
          </a:p>
          <a:p>
            <a:pPr lvl="1" algn="just">
              <a:lnSpc>
                <a:spcPct val="100000"/>
              </a:lnSpc>
              <a:spcBef>
                <a:spcPts val="600"/>
              </a:spcBef>
              <a:buClr>
                <a:schemeClr val="folHlink"/>
              </a:buClr>
              <a:buSzPct val="70000"/>
              <a:buFont typeface="Wingdings" panose="05000000000000000000" pitchFamily="2" charset="2"/>
              <a:buChar char="n"/>
            </a:pPr>
            <a:r>
              <a:rPr lang="en-US" altLang="en-US" sz="1800" b="1">
                <a:latin typeface="Palatino" pitchFamily="-128" charset="0"/>
              </a:rPr>
              <a:t>Aesthetics</a:t>
            </a:r>
            <a:r>
              <a:rPr lang="en-US" altLang="en-US" sz="1800">
                <a:latin typeface="Palatino" pitchFamily="-128" charset="0"/>
              </a:rPr>
              <a:t>. Most of us would agree that an aesthetic entity has a certain elegance, a unique flow, and an obvious “presence” that are hard to quantify but evident nonetheless. </a:t>
            </a:r>
          </a:p>
        </p:txBody>
      </p:sp>
    </p:spTree>
    <p:extLst>
      <p:ext uri="{BB962C8B-B14F-4D97-AF65-F5344CB8AC3E}">
        <p14:creationId xmlns:p14="http://schemas.microsoft.com/office/powerpoint/2010/main" val="364564266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532063" y="1027113"/>
            <a:ext cx="3687762"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Software Quality Dilemma</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4813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C4455D3C-A556-4F21-B5C3-3FC4237D133C}" type="slidenum">
              <a:rPr lang="en-US"/>
              <a:pPr algn="ctr">
                <a:defRPr/>
              </a:pPr>
              <a:t>24</a:t>
            </a:fld>
            <a:endParaRPr lang="en-US"/>
          </a:p>
        </p:txBody>
      </p:sp>
      <p:sp>
        <p:nvSpPr>
          <p:cNvPr id="48136" name="Rectangle 3"/>
          <p:cNvSpPr txBox="1">
            <a:spLocks noChangeArrowheads="1"/>
          </p:cNvSpPr>
          <p:nvPr/>
        </p:nvSpPr>
        <p:spPr bwMode="auto">
          <a:xfrm>
            <a:off x="1143000" y="1508125"/>
            <a:ext cx="6858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spcBef>
                <a:spcPts val="300"/>
              </a:spcBef>
              <a:buClr>
                <a:schemeClr val="folHlink"/>
              </a:buClr>
              <a:buSzPct val="75000"/>
              <a:buFont typeface="Wingdings" panose="05000000000000000000" pitchFamily="2" charset="2"/>
              <a:buChar char="n"/>
            </a:pPr>
            <a:r>
              <a:rPr lang="en-US" altLang="en-US" sz="1800">
                <a:solidFill>
                  <a:srgbClr val="212324"/>
                </a:solidFill>
                <a:latin typeface="Palatino" pitchFamily="-128" charset="0"/>
              </a:rPr>
              <a:t>If you produce a software system that has </a:t>
            </a:r>
            <a:r>
              <a:rPr lang="en-US" altLang="en-US" sz="1800" b="1">
                <a:solidFill>
                  <a:srgbClr val="212324"/>
                </a:solidFill>
                <a:latin typeface="Palatino" pitchFamily="-128" charset="0"/>
              </a:rPr>
              <a:t>terrible quality</a:t>
            </a:r>
            <a:r>
              <a:rPr lang="en-US" altLang="en-US" sz="1800">
                <a:solidFill>
                  <a:srgbClr val="212324"/>
                </a:solidFill>
                <a:latin typeface="Palatino" pitchFamily="-128" charset="0"/>
              </a:rPr>
              <a:t>, you lose because no one will want to buy it. </a:t>
            </a:r>
          </a:p>
          <a:p>
            <a:pPr algn="just">
              <a:spcBef>
                <a:spcPts val="300"/>
              </a:spcBef>
              <a:buClr>
                <a:schemeClr val="folHlink"/>
              </a:buClr>
              <a:buSzPct val="75000"/>
              <a:buFont typeface="Wingdings" panose="05000000000000000000" pitchFamily="2" charset="2"/>
              <a:buChar char="n"/>
            </a:pPr>
            <a:r>
              <a:rPr lang="en-US" altLang="en-US" sz="1800">
                <a:solidFill>
                  <a:srgbClr val="212324"/>
                </a:solidFill>
                <a:latin typeface="Palatino" pitchFamily="-128" charset="0"/>
              </a:rPr>
              <a:t>If on the other hand you spend infinite time, extremely large effort, and huge sums of money to build the </a:t>
            </a:r>
            <a:r>
              <a:rPr lang="en-US" altLang="en-US" sz="1800" b="1">
                <a:solidFill>
                  <a:srgbClr val="212324"/>
                </a:solidFill>
                <a:latin typeface="Palatino" pitchFamily="-128" charset="0"/>
              </a:rPr>
              <a:t>absolutely perfect piece of software</a:t>
            </a:r>
            <a:r>
              <a:rPr lang="en-US" altLang="en-US" sz="1800">
                <a:solidFill>
                  <a:srgbClr val="212324"/>
                </a:solidFill>
                <a:latin typeface="Palatino" pitchFamily="-128" charset="0"/>
              </a:rPr>
              <a:t>, then it's going to take so long to complete and it will be so expensive to produce that you'll be out of business anyway. </a:t>
            </a:r>
          </a:p>
          <a:p>
            <a:pPr algn="just">
              <a:spcBef>
                <a:spcPts val="300"/>
              </a:spcBef>
              <a:buClr>
                <a:schemeClr val="folHlink"/>
              </a:buClr>
              <a:buSzPct val="75000"/>
              <a:buFont typeface="Wingdings" panose="05000000000000000000" pitchFamily="2" charset="2"/>
              <a:buChar char="n"/>
            </a:pPr>
            <a:r>
              <a:rPr lang="en-US" altLang="en-US" sz="1800">
                <a:solidFill>
                  <a:srgbClr val="212324"/>
                </a:solidFill>
                <a:latin typeface="Palatino" pitchFamily="-128" charset="0"/>
              </a:rPr>
              <a:t>Either you missed the market window, or you simply exhausted all your resources. </a:t>
            </a:r>
          </a:p>
          <a:p>
            <a:pPr algn="just">
              <a:spcBef>
                <a:spcPts val="300"/>
              </a:spcBef>
              <a:buClr>
                <a:schemeClr val="folHlink"/>
              </a:buClr>
              <a:buSzPct val="75000"/>
              <a:buFont typeface="Wingdings" panose="05000000000000000000" pitchFamily="2" charset="2"/>
              <a:buChar char="n"/>
            </a:pPr>
            <a:r>
              <a:rPr lang="en-US" altLang="en-US" sz="1800" b="1">
                <a:solidFill>
                  <a:schemeClr val="folHlink"/>
                </a:solidFill>
                <a:latin typeface="Palatino" pitchFamily="-128" charset="0"/>
              </a:rPr>
              <a:t>Magical Middle Ground</a:t>
            </a:r>
            <a:r>
              <a:rPr lang="en-US" altLang="en-US" sz="1800">
                <a:solidFill>
                  <a:schemeClr val="folHlink"/>
                </a:solidFill>
                <a:latin typeface="Palatino" pitchFamily="-128" charset="0"/>
              </a:rPr>
              <a:t> - </a:t>
            </a:r>
            <a:r>
              <a:rPr lang="en-US" altLang="en-US" sz="1800">
                <a:latin typeface="Palatino" pitchFamily="-128" charset="0"/>
              </a:rPr>
              <a:t>So people in industry try to get to that </a:t>
            </a:r>
            <a:r>
              <a:rPr lang="en-US" altLang="en-US" sz="1800" i="1">
                <a:latin typeface="Palatino" pitchFamily="-128" charset="0"/>
              </a:rPr>
              <a:t>magical middle ground</a:t>
            </a:r>
            <a:r>
              <a:rPr lang="en-US" altLang="en-US" sz="1800">
                <a:latin typeface="Palatino" pitchFamily="-128" charset="0"/>
              </a:rPr>
              <a:t> where the product is good enough not to be rejected right away, such as during evaluation, but also not the object of so much perfectionism and so much work that it would take too long or cost too much to complete.</a:t>
            </a:r>
          </a:p>
        </p:txBody>
      </p:sp>
    </p:spTree>
    <p:extLst>
      <p:ext uri="{BB962C8B-B14F-4D97-AF65-F5344CB8AC3E}">
        <p14:creationId xmlns:p14="http://schemas.microsoft.com/office/powerpoint/2010/main" val="369364983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302000" y="1027113"/>
            <a:ext cx="2147888"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Cost of Quality</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5018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36ECFC6A-4E3D-443F-9E88-4855E5363BAA}" type="slidenum">
              <a:rPr lang="en-US"/>
              <a:pPr algn="ctr">
                <a:defRPr/>
              </a:pPr>
              <a:t>25</a:t>
            </a:fld>
            <a:endParaRPr lang="en-US"/>
          </a:p>
        </p:txBody>
      </p:sp>
      <p:sp>
        <p:nvSpPr>
          <p:cNvPr id="50184" name="Rectangle 3"/>
          <p:cNvSpPr txBox="1">
            <a:spLocks noChangeArrowheads="1"/>
          </p:cNvSpPr>
          <p:nvPr/>
        </p:nvSpPr>
        <p:spPr bwMode="auto">
          <a:xfrm>
            <a:off x="1557338" y="1531938"/>
            <a:ext cx="6858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spcBef>
                <a:spcPts val="300"/>
              </a:spcBef>
              <a:buClr>
                <a:schemeClr val="folHlink"/>
              </a:buClr>
              <a:buSzPct val="75000"/>
              <a:buFont typeface="Wingdings" panose="05000000000000000000" pitchFamily="2" charset="2"/>
              <a:buChar char="n"/>
            </a:pPr>
            <a:r>
              <a:rPr lang="en-US" altLang="en-US" sz="1800" i="1">
                <a:solidFill>
                  <a:schemeClr val="folHlink"/>
                </a:solidFill>
                <a:latin typeface="Helvetica" panose="020B0604020202020204" pitchFamily="34" charset="0"/>
              </a:rPr>
              <a:t>Prevention costs</a:t>
            </a:r>
            <a:r>
              <a:rPr lang="en-US" altLang="en-US" sz="1800">
                <a:latin typeface="Helvetica" panose="020B0604020202020204" pitchFamily="34" charset="0"/>
              </a:rPr>
              <a:t> include</a:t>
            </a:r>
          </a:p>
          <a:p>
            <a:pPr lvl="1" algn="just">
              <a:spcBef>
                <a:spcPts val="600"/>
              </a:spcBef>
              <a:buClr>
                <a:schemeClr val="folHlink"/>
              </a:buClr>
              <a:buSzPct val="70000"/>
              <a:buFont typeface="Wingdings" panose="05000000000000000000" pitchFamily="2" charset="2"/>
              <a:buChar char="n"/>
            </a:pPr>
            <a:r>
              <a:rPr lang="en-US" altLang="en-US" sz="1600">
                <a:latin typeface="Helvetica" panose="020B0604020202020204" pitchFamily="34" charset="0"/>
              </a:rPr>
              <a:t>quality planning</a:t>
            </a:r>
          </a:p>
          <a:p>
            <a:pPr lvl="1" algn="just">
              <a:spcBef>
                <a:spcPct val="20000"/>
              </a:spcBef>
              <a:buClr>
                <a:schemeClr val="folHlink"/>
              </a:buClr>
              <a:buSzPct val="70000"/>
              <a:buFont typeface="Wingdings" panose="05000000000000000000" pitchFamily="2" charset="2"/>
              <a:buChar char="n"/>
            </a:pPr>
            <a:r>
              <a:rPr lang="en-US" altLang="en-US" sz="1600">
                <a:latin typeface="Helvetica" panose="020B0604020202020204" pitchFamily="34" charset="0"/>
              </a:rPr>
              <a:t>formal technical reviews</a:t>
            </a:r>
          </a:p>
          <a:p>
            <a:pPr lvl="1" algn="just">
              <a:spcBef>
                <a:spcPct val="20000"/>
              </a:spcBef>
              <a:buClr>
                <a:schemeClr val="folHlink"/>
              </a:buClr>
              <a:buSzPct val="70000"/>
              <a:buFont typeface="Wingdings" panose="05000000000000000000" pitchFamily="2" charset="2"/>
              <a:buChar char="n"/>
            </a:pPr>
            <a:r>
              <a:rPr lang="en-US" altLang="en-US" sz="1600">
                <a:latin typeface="Helvetica" panose="020B0604020202020204" pitchFamily="34" charset="0"/>
              </a:rPr>
              <a:t>test equipment</a:t>
            </a:r>
          </a:p>
          <a:p>
            <a:pPr lvl="1" algn="just">
              <a:spcBef>
                <a:spcPct val="20000"/>
              </a:spcBef>
              <a:buClr>
                <a:schemeClr val="folHlink"/>
              </a:buClr>
              <a:buSzPct val="70000"/>
              <a:buFont typeface="Wingdings" panose="05000000000000000000" pitchFamily="2" charset="2"/>
              <a:buChar char="n"/>
            </a:pPr>
            <a:r>
              <a:rPr lang="en-US" altLang="en-US" sz="1600">
                <a:latin typeface="Helvetica" panose="020B0604020202020204" pitchFamily="34" charset="0"/>
              </a:rPr>
              <a:t>Training</a:t>
            </a:r>
          </a:p>
          <a:p>
            <a:pPr algn="just">
              <a:spcBef>
                <a:spcPts val="300"/>
              </a:spcBef>
              <a:buClr>
                <a:schemeClr val="folHlink"/>
              </a:buClr>
              <a:buSzPct val="75000"/>
              <a:buFont typeface="Wingdings" panose="05000000000000000000" pitchFamily="2" charset="2"/>
              <a:buChar char="n"/>
            </a:pPr>
            <a:r>
              <a:rPr lang="en-US" altLang="en-US" sz="1800" i="1">
                <a:solidFill>
                  <a:schemeClr val="folHlink"/>
                </a:solidFill>
                <a:latin typeface="Helvetica" panose="020B0604020202020204" pitchFamily="34" charset="0"/>
              </a:rPr>
              <a:t>Internal failure costs</a:t>
            </a:r>
            <a:r>
              <a:rPr lang="en-US" altLang="en-US" sz="1800">
                <a:solidFill>
                  <a:schemeClr val="folHlink"/>
                </a:solidFill>
                <a:latin typeface="Helvetica" panose="020B0604020202020204" pitchFamily="34" charset="0"/>
              </a:rPr>
              <a:t> </a:t>
            </a:r>
            <a:r>
              <a:rPr lang="en-US" altLang="en-US" sz="1800">
                <a:latin typeface="Helvetica" panose="020B0604020202020204" pitchFamily="34" charset="0"/>
              </a:rPr>
              <a:t>include</a:t>
            </a:r>
          </a:p>
          <a:p>
            <a:pPr lvl="1" algn="just">
              <a:spcBef>
                <a:spcPts val="600"/>
              </a:spcBef>
              <a:buClr>
                <a:schemeClr val="folHlink"/>
              </a:buClr>
              <a:buSzPct val="70000"/>
              <a:buFont typeface="Wingdings" panose="05000000000000000000" pitchFamily="2" charset="2"/>
              <a:buChar char="n"/>
            </a:pPr>
            <a:r>
              <a:rPr lang="en-US" altLang="en-US" sz="1600">
                <a:latin typeface="Helvetica" panose="020B0604020202020204" pitchFamily="34" charset="0"/>
              </a:rPr>
              <a:t>rework</a:t>
            </a:r>
          </a:p>
          <a:p>
            <a:pPr lvl="1" algn="just">
              <a:spcBef>
                <a:spcPct val="20000"/>
              </a:spcBef>
              <a:buClr>
                <a:schemeClr val="folHlink"/>
              </a:buClr>
              <a:buSzPct val="70000"/>
              <a:buFont typeface="Wingdings" panose="05000000000000000000" pitchFamily="2" charset="2"/>
              <a:buChar char="n"/>
            </a:pPr>
            <a:r>
              <a:rPr lang="en-US" altLang="en-US" sz="1600">
                <a:latin typeface="Helvetica" panose="020B0604020202020204" pitchFamily="34" charset="0"/>
              </a:rPr>
              <a:t>repair</a:t>
            </a:r>
          </a:p>
          <a:p>
            <a:pPr lvl="1" algn="just">
              <a:spcBef>
                <a:spcPct val="20000"/>
              </a:spcBef>
              <a:buClr>
                <a:schemeClr val="folHlink"/>
              </a:buClr>
              <a:buSzPct val="70000"/>
              <a:buFont typeface="Wingdings" panose="05000000000000000000" pitchFamily="2" charset="2"/>
              <a:buChar char="n"/>
            </a:pPr>
            <a:r>
              <a:rPr lang="en-US" altLang="en-US" sz="1600">
                <a:latin typeface="Helvetica" panose="020B0604020202020204" pitchFamily="34" charset="0"/>
              </a:rPr>
              <a:t>failure mode analysis</a:t>
            </a:r>
          </a:p>
          <a:p>
            <a:pPr algn="just">
              <a:spcBef>
                <a:spcPts val="600"/>
              </a:spcBef>
              <a:buClr>
                <a:schemeClr val="folHlink"/>
              </a:buClr>
              <a:buSzPct val="75000"/>
              <a:buFont typeface="Wingdings" panose="05000000000000000000" pitchFamily="2" charset="2"/>
              <a:buChar char="n"/>
            </a:pPr>
            <a:r>
              <a:rPr lang="en-US" altLang="en-US" sz="1800" i="1">
                <a:solidFill>
                  <a:schemeClr val="folHlink"/>
                </a:solidFill>
                <a:latin typeface="Helvetica" panose="020B0604020202020204" pitchFamily="34" charset="0"/>
              </a:rPr>
              <a:t>External failure costs</a:t>
            </a:r>
            <a:r>
              <a:rPr lang="en-US" altLang="en-US" sz="1800">
                <a:latin typeface="Helvetica" panose="020B0604020202020204" pitchFamily="34" charset="0"/>
              </a:rPr>
              <a:t> are</a:t>
            </a:r>
          </a:p>
          <a:p>
            <a:pPr lvl="1" algn="just">
              <a:spcBef>
                <a:spcPts val="600"/>
              </a:spcBef>
              <a:buClr>
                <a:schemeClr val="folHlink"/>
              </a:buClr>
              <a:buSzPct val="70000"/>
              <a:buFont typeface="Wingdings" panose="05000000000000000000" pitchFamily="2" charset="2"/>
              <a:buChar char="n"/>
            </a:pPr>
            <a:r>
              <a:rPr lang="en-US" altLang="en-US" sz="1600">
                <a:latin typeface="Helvetica" panose="020B0604020202020204" pitchFamily="34" charset="0"/>
              </a:rPr>
              <a:t>complaint resolution</a:t>
            </a:r>
          </a:p>
          <a:p>
            <a:pPr lvl="1" algn="just">
              <a:spcBef>
                <a:spcPct val="20000"/>
              </a:spcBef>
              <a:buClr>
                <a:schemeClr val="folHlink"/>
              </a:buClr>
              <a:buSzPct val="70000"/>
              <a:buFont typeface="Wingdings" panose="05000000000000000000" pitchFamily="2" charset="2"/>
              <a:buChar char="n"/>
            </a:pPr>
            <a:r>
              <a:rPr lang="en-US" altLang="en-US" sz="1600">
                <a:latin typeface="Helvetica" panose="020B0604020202020204" pitchFamily="34" charset="0"/>
              </a:rPr>
              <a:t>product return and replacement</a:t>
            </a:r>
          </a:p>
          <a:p>
            <a:pPr lvl="1" algn="just">
              <a:spcBef>
                <a:spcPct val="20000"/>
              </a:spcBef>
              <a:buClr>
                <a:schemeClr val="folHlink"/>
              </a:buClr>
              <a:buSzPct val="70000"/>
              <a:buFont typeface="Wingdings" panose="05000000000000000000" pitchFamily="2" charset="2"/>
              <a:buChar char="n"/>
            </a:pPr>
            <a:r>
              <a:rPr lang="en-US" altLang="en-US" sz="1600">
                <a:latin typeface="Helvetica" panose="020B0604020202020204" pitchFamily="34" charset="0"/>
              </a:rPr>
              <a:t>help line support</a:t>
            </a:r>
          </a:p>
          <a:p>
            <a:pPr lvl="1" algn="just">
              <a:spcBef>
                <a:spcPct val="20000"/>
              </a:spcBef>
              <a:buClr>
                <a:schemeClr val="folHlink"/>
              </a:buClr>
              <a:buSzPct val="70000"/>
              <a:buFont typeface="Wingdings" panose="05000000000000000000" pitchFamily="2" charset="2"/>
              <a:buChar char="n"/>
            </a:pPr>
            <a:r>
              <a:rPr lang="en-US" altLang="en-US" sz="1600">
                <a:latin typeface="Helvetica" panose="020B0604020202020204" pitchFamily="34" charset="0"/>
              </a:rPr>
              <a:t>warranty work</a:t>
            </a:r>
          </a:p>
        </p:txBody>
      </p:sp>
    </p:spTree>
    <p:extLst>
      <p:ext uri="{BB962C8B-B14F-4D97-AF65-F5344CB8AC3E}">
        <p14:creationId xmlns:p14="http://schemas.microsoft.com/office/powerpoint/2010/main" val="6986848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302000" y="1027113"/>
            <a:ext cx="2147888"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Cost of Quality</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5222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C50A05BB-7F1A-4059-A57B-4F3455E30689}" type="slidenum">
              <a:rPr lang="en-US"/>
              <a:pPr algn="ctr">
                <a:defRPr/>
              </a:pPr>
              <a:t>26</a:t>
            </a:fld>
            <a:endParaRPr lang="en-US"/>
          </a:p>
        </p:txBody>
      </p:sp>
      <p:sp>
        <p:nvSpPr>
          <p:cNvPr id="52232" name="Rectangle 3"/>
          <p:cNvSpPr txBox="1">
            <a:spLocks noChangeArrowheads="1"/>
          </p:cNvSpPr>
          <p:nvPr/>
        </p:nvSpPr>
        <p:spPr bwMode="auto">
          <a:xfrm>
            <a:off x="1538288" y="1484313"/>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spcBef>
                <a:spcPct val="20000"/>
              </a:spcBef>
              <a:buClr>
                <a:schemeClr val="folHlink"/>
              </a:buClr>
              <a:buSzPct val="75000"/>
              <a:buFont typeface="Wingdings" panose="05000000000000000000" pitchFamily="2" charset="2"/>
              <a:buChar char="n"/>
            </a:pPr>
            <a:r>
              <a:rPr lang="en-US" altLang="en-US" sz="1800">
                <a:latin typeface="Palatino" pitchFamily="-128" charset="0"/>
              </a:rPr>
              <a:t>The relative costs to find and repair an error or defect increase dramatically as we go from prevention to detection to internal failure to external failure costs.</a:t>
            </a:r>
          </a:p>
        </p:txBody>
      </p:sp>
      <p:pic>
        <p:nvPicPr>
          <p:cNvPr id="52233" name="Picture 4" descr="Fig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863" y="2459038"/>
            <a:ext cx="43434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281682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190875" y="1027113"/>
            <a:ext cx="2370138"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Quality and Risk</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5427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FF09F1D3-D426-4621-80A9-72D1BE04C7B9}" type="slidenum">
              <a:rPr lang="en-US"/>
              <a:pPr algn="ctr">
                <a:defRPr/>
              </a:pPr>
              <a:t>27</a:t>
            </a:fld>
            <a:endParaRPr lang="en-US"/>
          </a:p>
        </p:txBody>
      </p:sp>
      <p:sp>
        <p:nvSpPr>
          <p:cNvPr id="54280" name="Rectangle 3"/>
          <p:cNvSpPr txBox="1">
            <a:spLocks noChangeArrowheads="1"/>
          </p:cNvSpPr>
          <p:nvPr/>
        </p:nvSpPr>
        <p:spPr bwMode="auto">
          <a:xfrm>
            <a:off x="1143000" y="1666875"/>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lnSpc>
                <a:spcPct val="100000"/>
              </a:lnSpc>
              <a:spcBef>
                <a:spcPct val="20000"/>
              </a:spcBef>
              <a:buClr>
                <a:schemeClr val="folHlink"/>
              </a:buClr>
              <a:buSzPct val="75000"/>
              <a:buFont typeface="Wingdings" panose="05000000000000000000" pitchFamily="2" charset="2"/>
              <a:buChar char="n"/>
            </a:pPr>
            <a:r>
              <a:rPr lang="en-US" altLang="en-US" sz="2000" i="1">
                <a:latin typeface="Palatino" pitchFamily="-128" charset="0"/>
              </a:rPr>
              <a:t>People bet their jobs, their comforts, their safety, their entertainment, their decisions, and their very lives on computer software. It better be right.”</a:t>
            </a:r>
            <a:endParaRPr lang="en-US" altLang="en-US" sz="2000">
              <a:latin typeface="Palatino" pitchFamily="-128" charset="0"/>
            </a:endParaRPr>
          </a:p>
          <a:p>
            <a:pPr algn="just">
              <a:lnSpc>
                <a:spcPct val="100000"/>
              </a:lnSpc>
              <a:spcBef>
                <a:spcPct val="20000"/>
              </a:spcBef>
              <a:buClr>
                <a:schemeClr val="folHlink"/>
              </a:buClr>
              <a:buSzPct val="75000"/>
              <a:buFont typeface="Wingdings" panose="05000000000000000000" pitchFamily="2" charset="2"/>
              <a:buChar char="n"/>
            </a:pPr>
            <a:r>
              <a:rPr lang="en-US" altLang="en-US" sz="2000">
                <a:latin typeface="Palatino" pitchFamily="-128" charset="0"/>
              </a:rPr>
              <a:t>Example:</a:t>
            </a:r>
          </a:p>
          <a:p>
            <a:pPr lvl="1" algn="just">
              <a:lnSpc>
                <a:spcPct val="100000"/>
              </a:lnSpc>
              <a:spcBef>
                <a:spcPts val="600"/>
              </a:spcBef>
              <a:buClr>
                <a:schemeClr val="folHlink"/>
              </a:buClr>
              <a:buSzPct val="70000"/>
              <a:buFont typeface="Wingdings" panose="05000000000000000000" pitchFamily="2" charset="2"/>
              <a:buChar char="n"/>
            </a:pPr>
            <a:r>
              <a:rPr lang="en-US" altLang="en-US" sz="1800" i="1">
                <a:latin typeface="Palatino" pitchFamily="-128" charset="0"/>
              </a:rPr>
              <a:t>Throughout the month of November, 2000 at a hospital in Panama, 28 patients received massive overdoses of gamma rays during treatment for a variety of cancers. In the months that followed, five of these patients died from radiation poisoning and 15 others developed serious complications. What caused this tragedy?  A software package, developed by a U.S. company, was modified by hospital technicians to compute modified doses of radiation for each patient. </a:t>
            </a:r>
          </a:p>
        </p:txBody>
      </p:sp>
    </p:spTree>
    <p:extLst>
      <p:ext uri="{BB962C8B-B14F-4D97-AF65-F5344CB8AC3E}">
        <p14:creationId xmlns:p14="http://schemas.microsoft.com/office/powerpoint/2010/main" val="92976624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933700" y="1027113"/>
            <a:ext cx="2884488"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Quality and Security</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a:p>
            <a:pPr>
              <a:lnSpc>
                <a:spcPct val="90000"/>
              </a:lnSpc>
              <a:defRPr/>
            </a:pPr>
            <a:endParaRPr lang="en-US" b="1">
              <a:effectLst>
                <a:outerShdw blurRad="38100" dist="38100" dir="2700000" algn="tl">
                  <a:srgbClr val="FFFFFF"/>
                </a:outerShdw>
              </a:effectLst>
              <a:latin typeface="Palatino" pitchFamily="-128" charset="0"/>
              <a:ea typeface="MS PGothic" panose="020B0600070205080204" pitchFamily="34" charset="-128"/>
            </a:endParaRPr>
          </a:p>
        </p:txBody>
      </p:sp>
      <p:pic>
        <p:nvPicPr>
          <p:cNvPr id="5632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287088E8-EC97-41E7-9B7A-7546DD201CCC}" type="slidenum">
              <a:rPr lang="en-US"/>
              <a:pPr algn="ctr">
                <a:defRPr/>
              </a:pPr>
              <a:t>28</a:t>
            </a:fld>
            <a:endParaRPr lang="en-US"/>
          </a:p>
        </p:txBody>
      </p:sp>
      <p:sp>
        <p:nvSpPr>
          <p:cNvPr id="14" name="Rectangle 3"/>
          <p:cNvSpPr txBox="1">
            <a:spLocks noChangeArrowheads="1"/>
          </p:cNvSpPr>
          <p:nvPr/>
        </p:nvSpPr>
        <p:spPr bwMode="auto">
          <a:xfrm>
            <a:off x="1143000" y="144780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300"/>
              </a:spcBef>
              <a:buFont typeface="Wingdings" panose="05000000000000000000" pitchFamily="2" charset="2"/>
              <a:buNone/>
              <a:defRPr/>
            </a:pPr>
            <a:r>
              <a:rPr lang="en-US" sz="2000" dirty="0">
                <a:latin typeface="Palatino" pitchFamily="-128" charset="0"/>
              </a:rPr>
              <a:t>Gary McGraw comments:  </a:t>
            </a:r>
          </a:p>
          <a:p>
            <a:pPr algn="just">
              <a:spcBef>
                <a:spcPts val="300"/>
              </a:spcBef>
              <a:defRPr/>
            </a:pPr>
            <a:r>
              <a:rPr lang="en-US" sz="2000" dirty="0">
                <a:latin typeface="Palatino" pitchFamily="-128" charset="0"/>
              </a:rPr>
              <a:t>“Software security relates entirely and completely to quality. You must think about </a:t>
            </a:r>
            <a:r>
              <a:rPr lang="en-US" sz="2000" dirty="0">
                <a:solidFill>
                  <a:schemeClr val="folHlink"/>
                </a:solidFill>
                <a:latin typeface="Palatino" pitchFamily="-128" charset="0"/>
              </a:rPr>
              <a:t>security, reliability, availability, dependability - at the beginning, in the design, architecture, test, and coding phases, all through the software life cycle [process]. </a:t>
            </a:r>
            <a:r>
              <a:rPr lang="en-US" sz="2000" dirty="0">
                <a:latin typeface="Palatino" pitchFamily="-128" charset="0"/>
              </a:rPr>
              <a:t>Even people aware of the software security problem have focused on late life-cycle stuff. The earlier you find the software problem, the better. And there are two kinds of software problems. One is bugs, which are implementation problems. The other is software flaws - architectural problems in the design. </a:t>
            </a:r>
            <a:r>
              <a:rPr lang="en-US" sz="2000" dirty="0">
                <a:solidFill>
                  <a:schemeClr val="folHlink"/>
                </a:solidFill>
                <a:latin typeface="Palatino" pitchFamily="-128" charset="0"/>
              </a:rPr>
              <a:t>People pay too much attention to bugs and not enough on flaws.</a:t>
            </a:r>
            <a:r>
              <a:rPr lang="en-US" sz="2000" dirty="0">
                <a:latin typeface="Palatino" pitchFamily="-128" charset="0"/>
              </a:rPr>
              <a:t>”</a:t>
            </a:r>
            <a:endParaRPr lang="en-US" sz="2000" dirty="0"/>
          </a:p>
        </p:txBody>
      </p:sp>
    </p:spTree>
    <p:extLst>
      <p:ext uri="{BB962C8B-B14F-4D97-AF65-F5344CB8AC3E}">
        <p14:creationId xmlns:p14="http://schemas.microsoft.com/office/powerpoint/2010/main" val="353101586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ctrTitle"/>
          </p:nvPr>
        </p:nvSpPr>
        <p:spPr>
          <a:xfrm>
            <a:off x="866775" y="1081088"/>
            <a:ext cx="7678738" cy="1081087"/>
          </a:xfrm>
        </p:spPr>
        <p:txBody>
          <a:bodyPr/>
          <a:lstStyle/>
          <a:p>
            <a:pPr eaLnBrk="1" hangingPunct="1"/>
            <a:r>
              <a:rPr lang="en-US" altLang="en-US">
                <a:solidFill>
                  <a:srgbClr val="FF0000"/>
                </a:solidFill>
              </a:rPr>
              <a:t>Software Configuration Management (SCM)</a:t>
            </a:r>
          </a:p>
        </p:txBody>
      </p:sp>
      <p:pic>
        <p:nvPicPr>
          <p:cNvPr id="5837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Subtitle 2"/>
          <p:cNvSpPr txBox="1">
            <a:spLocks/>
          </p:cNvSpPr>
          <p:nvPr/>
        </p:nvSpPr>
        <p:spPr bwMode="auto">
          <a:xfrm>
            <a:off x="1295400" y="48006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20000"/>
              </a:spcBef>
              <a:buClr>
                <a:schemeClr val="folHlink"/>
              </a:buClr>
              <a:buSzPct val="75000"/>
              <a:buFont typeface="Wingdings" panose="05000000000000000000" pitchFamily="2" charset="2"/>
              <a:buNone/>
            </a:pPr>
            <a:r>
              <a:rPr lang="en-US" altLang="en-US" sz="2000">
                <a:latin typeface="Helvetica" panose="020B0604020202020204" pitchFamily="34" charset="0"/>
              </a:rPr>
              <a:t>Department of Computer Science and Engineering</a:t>
            </a:r>
          </a:p>
          <a:p>
            <a:pPr algn="ctr" eaLnBrk="1" hangingPunct="1">
              <a:lnSpc>
                <a:spcPct val="100000"/>
              </a:lnSpc>
              <a:spcBef>
                <a:spcPct val="20000"/>
              </a:spcBef>
              <a:buClr>
                <a:schemeClr val="folHlink"/>
              </a:buClr>
              <a:buSzPct val="75000"/>
              <a:buFont typeface="Wingdings" panose="05000000000000000000" pitchFamily="2" charset="2"/>
              <a:buNone/>
            </a:pPr>
            <a:r>
              <a:rPr lang="en-US" altLang="en-US" sz="2400">
                <a:latin typeface="Helvetica" panose="020B0604020202020204" pitchFamily="34" charset="0"/>
              </a:rPr>
              <a:t>School of Engineering, Presidency University</a:t>
            </a:r>
          </a:p>
        </p:txBody>
      </p:sp>
    </p:spTree>
    <p:extLst>
      <p:ext uri="{BB962C8B-B14F-4D97-AF65-F5344CB8AC3E}">
        <p14:creationId xmlns:p14="http://schemas.microsoft.com/office/powerpoint/2010/main" val="77071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866775" y="1081088"/>
            <a:ext cx="7678738" cy="1081087"/>
          </a:xfrm>
        </p:spPr>
        <p:txBody>
          <a:bodyPr/>
          <a:lstStyle/>
          <a:p>
            <a:pPr eaLnBrk="1" hangingPunct="1"/>
            <a:r>
              <a:rPr lang="en-US" altLang="en-US">
                <a:solidFill>
                  <a:srgbClr val="FF0000"/>
                </a:solidFill>
              </a:rPr>
              <a:t>Software Quality Assurance (SQA)</a:t>
            </a:r>
          </a:p>
        </p:txBody>
      </p:sp>
      <p:pic>
        <p:nvPicPr>
          <p:cNvPr id="512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Subtitle 2"/>
          <p:cNvSpPr txBox="1">
            <a:spLocks/>
          </p:cNvSpPr>
          <p:nvPr/>
        </p:nvSpPr>
        <p:spPr bwMode="auto">
          <a:xfrm>
            <a:off x="1295400" y="48006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20000"/>
              </a:spcBef>
              <a:buClr>
                <a:schemeClr val="folHlink"/>
              </a:buClr>
              <a:buSzPct val="75000"/>
              <a:buFont typeface="Wingdings" panose="05000000000000000000" pitchFamily="2" charset="2"/>
              <a:buNone/>
            </a:pPr>
            <a:r>
              <a:rPr lang="en-US" altLang="en-US" sz="2000">
                <a:latin typeface="Helvetica" panose="020B0604020202020204" pitchFamily="34" charset="0"/>
              </a:rPr>
              <a:t>Department of Computer Science and Engineering</a:t>
            </a:r>
          </a:p>
          <a:p>
            <a:pPr algn="ctr" eaLnBrk="1" hangingPunct="1">
              <a:lnSpc>
                <a:spcPct val="100000"/>
              </a:lnSpc>
              <a:spcBef>
                <a:spcPct val="20000"/>
              </a:spcBef>
              <a:buClr>
                <a:schemeClr val="folHlink"/>
              </a:buClr>
              <a:buSzPct val="75000"/>
              <a:buFont typeface="Wingdings" panose="05000000000000000000" pitchFamily="2" charset="2"/>
              <a:buNone/>
            </a:pPr>
            <a:r>
              <a:rPr lang="en-US" altLang="en-US" sz="2400">
                <a:latin typeface="Helvetica" panose="020B0604020202020204" pitchFamily="34" charset="0"/>
              </a:rPr>
              <a:t>School of Engineering, Presidency University</a:t>
            </a:r>
          </a:p>
        </p:txBody>
      </p:sp>
    </p:spTree>
    <p:extLst>
      <p:ext uri="{BB962C8B-B14F-4D97-AF65-F5344CB8AC3E}">
        <p14:creationId xmlns:p14="http://schemas.microsoft.com/office/powerpoint/2010/main" val="1198529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663700" y="1027113"/>
            <a:ext cx="7231063" cy="420687"/>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What is Software Configuration Management (SCM)</a:t>
            </a:r>
            <a:endParaRPr lang="en-US" altLang="en-US" sz="2400">
              <a:solidFill>
                <a:srgbClr val="00B050"/>
              </a:solidFill>
            </a:endParaRPr>
          </a:p>
        </p:txBody>
      </p:sp>
      <p:pic>
        <p:nvPicPr>
          <p:cNvPr id="6041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C2EC4501-121E-45E6-8163-F120D33B5807}" type="slidenum">
              <a:rPr lang="en-US"/>
              <a:pPr algn="ctr">
                <a:defRPr/>
              </a:pPr>
              <a:t>30</a:t>
            </a:fld>
            <a:endParaRPr lang="en-US"/>
          </a:p>
        </p:txBody>
      </p:sp>
      <p:sp>
        <p:nvSpPr>
          <p:cNvPr id="60422" name="Content Placeholder 1"/>
          <p:cNvSpPr>
            <a:spLocks noGrp="1"/>
          </p:cNvSpPr>
          <p:nvPr>
            <p:ph idx="1"/>
          </p:nvPr>
        </p:nvSpPr>
        <p:spPr>
          <a:xfrm>
            <a:off x="1828800" y="1905000"/>
            <a:ext cx="6934200" cy="2438400"/>
          </a:xfrm>
        </p:spPr>
        <p:txBody>
          <a:bodyPr/>
          <a:lstStyle/>
          <a:p>
            <a:pPr marL="0" indent="0" algn="just">
              <a:lnSpc>
                <a:spcPct val="150000"/>
              </a:lnSpc>
              <a:buFont typeface="Wingdings" panose="05000000000000000000" pitchFamily="2" charset="2"/>
              <a:buNone/>
            </a:pPr>
            <a:r>
              <a:rPr lang="en-US" altLang="en-US" sz="2000"/>
              <a:t>SCM is the task of </a:t>
            </a:r>
            <a:r>
              <a:rPr lang="en-US" altLang="en-US" sz="2000" b="1"/>
              <a:t>tracking and controlling changes</a:t>
            </a:r>
            <a:r>
              <a:rPr lang="en-US" altLang="en-US" sz="2000"/>
              <a:t> in the </a:t>
            </a:r>
            <a:r>
              <a:rPr lang="en-US" altLang="en-US" sz="2000" b="1"/>
              <a:t>software</a:t>
            </a:r>
            <a:r>
              <a:rPr lang="en-US" altLang="en-US" sz="2000"/>
              <a:t>. </a:t>
            </a:r>
          </a:p>
          <a:p>
            <a:pPr marL="0" indent="0" algn="just">
              <a:lnSpc>
                <a:spcPct val="150000"/>
              </a:lnSpc>
              <a:buFont typeface="Wingdings" panose="05000000000000000000" pitchFamily="2" charset="2"/>
              <a:buNone/>
            </a:pPr>
            <a:r>
              <a:rPr lang="en-US" altLang="en-US" sz="2000"/>
              <a:t>If something in the project goes wrong, SCM can determine what was changed and who changed it.</a:t>
            </a:r>
          </a:p>
          <a:p>
            <a:pPr marL="0" indent="0" algn="just">
              <a:lnSpc>
                <a:spcPct val="150000"/>
              </a:lnSpc>
              <a:buFont typeface="Wingdings" panose="05000000000000000000" pitchFamily="2" charset="2"/>
              <a:buNone/>
            </a:pPr>
            <a:endParaRPr lang="en-US" altLang="en-US" sz="2000"/>
          </a:p>
        </p:txBody>
      </p:sp>
    </p:spTree>
    <p:extLst>
      <p:ext uri="{BB962C8B-B14F-4D97-AF65-F5344CB8AC3E}">
        <p14:creationId xmlns:p14="http://schemas.microsoft.com/office/powerpoint/2010/main" val="425461495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444750" y="1035050"/>
            <a:ext cx="4389438" cy="4191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What can Change in a Project?</a:t>
            </a:r>
            <a:endParaRPr lang="en-US" altLang="en-US" sz="2400">
              <a:solidFill>
                <a:srgbClr val="00B050"/>
              </a:solidFill>
            </a:endParaRPr>
          </a:p>
        </p:txBody>
      </p:sp>
      <p:pic>
        <p:nvPicPr>
          <p:cNvPr id="6246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A0C78E49-0692-42F4-A8FE-CCF90FD746D7}" type="slidenum">
              <a:rPr lang="en-US"/>
              <a:pPr algn="ctr">
                <a:defRPr/>
              </a:pPr>
              <a:t>31</a:t>
            </a:fld>
            <a:endParaRPr lang="en-US"/>
          </a:p>
        </p:txBody>
      </p:sp>
      <p:sp>
        <p:nvSpPr>
          <p:cNvPr id="62470" name="AutoShape 3"/>
          <p:cNvSpPr>
            <a:spLocks noChangeArrowheads="1"/>
          </p:cNvSpPr>
          <p:nvPr/>
        </p:nvSpPr>
        <p:spPr bwMode="auto">
          <a:xfrm>
            <a:off x="2506663" y="2266950"/>
            <a:ext cx="3097212" cy="557213"/>
          </a:xfrm>
          <a:prstGeom prst="roundRect">
            <a:avLst>
              <a:gd name="adj" fmla="val 22875"/>
            </a:avLst>
          </a:prstGeom>
          <a:solidFill>
            <a:srgbClr val="676767"/>
          </a:solidFill>
          <a:ln w="12700">
            <a:solidFill>
              <a:schemeClr val="hlink"/>
            </a:solidFill>
            <a:round/>
            <a:headEnd/>
            <a:tailEnd/>
          </a:ln>
          <a:effectLst>
            <a:outerShdw dist="107763" dir="2700000" algn="ctr" rotWithShape="0">
              <a:schemeClr val="tx1"/>
            </a:outerShdw>
          </a:effec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62471" name="AutoShape 4"/>
          <p:cNvSpPr>
            <a:spLocks noChangeArrowheads="1"/>
          </p:cNvSpPr>
          <p:nvPr/>
        </p:nvSpPr>
        <p:spPr bwMode="auto">
          <a:xfrm>
            <a:off x="2754313" y="2757488"/>
            <a:ext cx="3087687" cy="555625"/>
          </a:xfrm>
          <a:prstGeom prst="roundRect">
            <a:avLst>
              <a:gd name="adj" fmla="val 23269"/>
            </a:avLst>
          </a:prstGeom>
          <a:solidFill>
            <a:srgbClr val="919191"/>
          </a:solidFill>
          <a:ln>
            <a:noFill/>
          </a:ln>
          <a:effectLst>
            <a:outerShdw dist="107763" dir="2700000" algn="ctr" rotWithShape="0">
              <a:schemeClr val="tx1"/>
            </a:outerShdw>
          </a:effectLst>
          <a:extLst>
            <a:ext uri="{91240B29-F687-4F45-9708-019B960494DF}">
              <a14:hiddenLine xmlns:a14="http://schemas.microsoft.com/office/drawing/2010/main" w="25400">
                <a:solidFill>
                  <a:schemeClr val="tx1"/>
                </a:solidFill>
                <a:round/>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62472" name="Freeform 5"/>
          <p:cNvSpPr>
            <a:spLocks/>
          </p:cNvSpPr>
          <p:nvPr/>
        </p:nvSpPr>
        <p:spPr bwMode="auto">
          <a:xfrm>
            <a:off x="3381375" y="5253038"/>
            <a:ext cx="1792288" cy="454025"/>
          </a:xfrm>
          <a:custGeom>
            <a:avLst/>
            <a:gdLst>
              <a:gd name="T0" fmla="*/ 2147483646 w 1329"/>
              <a:gd name="T1" fmla="*/ 0 h 336"/>
              <a:gd name="T2" fmla="*/ 0 w 1329"/>
              <a:gd name="T3" fmla="*/ 2147483646 h 336"/>
              <a:gd name="T4" fmla="*/ 2147483646 w 1329"/>
              <a:gd name="T5" fmla="*/ 2147483646 h 336"/>
              <a:gd name="T6" fmla="*/ 2147483646 w 1329"/>
              <a:gd name="T7" fmla="*/ 0 h 336"/>
              <a:gd name="T8" fmla="*/ 2147483646 w 1329"/>
              <a:gd name="T9" fmla="*/ 0 h 336"/>
              <a:gd name="T10" fmla="*/ 2147483646 w 1329"/>
              <a:gd name="T11" fmla="*/ 0 h 3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9" h="336">
                <a:moveTo>
                  <a:pt x="416" y="0"/>
                </a:moveTo>
                <a:lnTo>
                  <a:pt x="0" y="335"/>
                </a:lnTo>
                <a:lnTo>
                  <a:pt x="992" y="335"/>
                </a:lnTo>
                <a:lnTo>
                  <a:pt x="1328" y="0"/>
                </a:lnTo>
                <a:lnTo>
                  <a:pt x="432" y="0"/>
                </a:lnTo>
                <a:lnTo>
                  <a:pt x="416" y="0"/>
                </a:lnTo>
              </a:path>
            </a:pathLst>
          </a:custGeom>
          <a:solidFill>
            <a:schemeClr val="tx1"/>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62473" name="Freeform 6"/>
          <p:cNvSpPr>
            <a:spLocks/>
          </p:cNvSpPr>
          <p:nvPr/>
        </p:nvSpPr>
        <p:spPr bwMode="auto">
          <a:xfrm>
            <a:off x="3370263" y="5243513"/>
            <a:ext cx="1792287" cy="454025"/>
          </a:xfrm>
          <a:custGeom>
            <a:avLst/>
            <a:gdLst>
              <a:gd name="T0" fmla="*/ 2147483646 w 1329"/>
              <a:gd name="T1" fmla="*/ 0 h 336"/>
              <a:gd name="T2" fmla="*/ 0 w 1329"/>
              <a:gd name="T3" fmla="*/ 2147483646 h 336"/>
              <a:gd name="T4" fmla="*/ 2147483646 w 1329"/>
              <a:gd name="T5" fmla="*/ 2147483646 h 336"/>
              <a:gd name="T6" fmla="*/ 2147483646 w 1329"/>
              <a:gd name="T7" fmla="*/ 0 h 336"/>
              <a:gd name="T8" fmla="*/ 2147483646 w 1329"/>
              <a:gd name="T9" fmla="*/ 0 h 336"/>
              <a:gd name="T10" fmla="*/ 2147483646 w 1329"/>
              <a:gd name="T11" fmla="*/ 0 h 3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9" h="336">
                <a:moveTo>
                  <a:pt x="416" y="0"/>
                </a:moveTo>
                <a:lnTo>
                  <a:pt x="0" y="335"/>
                </a:lnTo>
                <a:lnTo>
                  <a:pt x="992" y="335"/>
                </a:lnTo>
                <a:lnTo>
                  <a:pt x="1328" y="0"/>
                </a:lnTo>
                <a:lnTo>
                  <a:pt x="432" y="0"/>
                </a:lnTo>
                <a:lnTo>
                  <a:pt x="416"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62474" name="Oval 7"/>
          <p:cNvSpPr>
            <a:spLocks noChangeArrowheads="1"/>
          </p:cNvSpPr>
          <p:nvPr/>
        </p:nvSpPr>
        <p:spPr bwMode="auto">
          <a:xfrm>
            <a:off x="7007225" y="4702175"/>
            <a:ext cx="917575" cy="788988"/>
          </a:xfrm>
          <a:prstGeom prst="ellipse">
            <a:avLst/>
          </a:prstGeom>
          <a:solidFill>
            <a:schemeClr val="bg2"/>
          </a:solidFill>
          <a:ln>
            <a:noFill/>
          </a:ln>
          <a:effectLst>
            <a:outerShdw dist="107763" dir="2700000" algn="ctr" rotWithShape="0">
              <a:schemeClr val="tx1"/>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3" name="Rectangle 8"/>
          <p:cNvSpPr>
            <a:spLocks noChangeArrowheads="1"/>
          </p:cNvSpPr>
          <p:nvPr/>
        </p:nvSpPr>
        <p:spPr bwMode="auto">
          <a:xfrm>
            <a:off x="7221538" y="4973638"/>
            <a:ext cx="6508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data</a:t>
            </a:r>
          </a:p>
        </p:txBody>
      </p:sp>
      <p:sp>
        <p:nvSpPr>
          <p:cNvPr id="62476" name="Rectangle 9"/>
          <p:cNvSpPr>
            <a:spLocks noChangeArrowheads="1"/>
          </p:cNvSpPr>
          <p:nvPr/>
        </p:nvSpPr>
        <p:spPr bwMode="auto">
          <a:xfrm>
            <a:off x="6661150" y="3228975"/>
            <a:ext cx="1016000" cy="1385888"/>
          </a:xfrm>
          <a:prstGeom prst="rect">
            <a:avLst/>
          </a:prstGeom>
          <a:solidFill>
            <a:schemeClr val="tx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62477" name="Rectangle 10"/>
          <p:cNvSpPr>
            <a:spLocks noChangeArrowheads="1"/>
          </p:cNvSpPr>
          <p:nvPr/>
        </p:nvSpPr>
        <p:spPr bwMode="auto">
          <a:xfrm>
            <a:off x="6586538" y="3341688"/>
            <a:ext cx="960437" cy="1181100"/>
          </a:xfrm>
          <a:prstGeom prst="rect">
            <a:avLst/>
          </a:prstGeom>
          <a:solidFill>
            <a:schemeClr val="tx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62478" name="Rectangle 11"/>
          <p:cNvSpPr>
            <a:spLocks noChangeArrowheads="1"/>
          </p:cNvSpPr>
          <p:nvPr/>
        </p:nvSpPr>
        <p:spPr bwMode="auto">
          <a:xfrm>
            <a:off x="6575425" y="3332163"/>
            <a:ext cx="982663" cy="1200150"/>
          </a:xfrm>
          <a:prstGeom prst="rect">
            <a:avLst/>
          </a:prstGeom>
          <a:solidFill>
            <a:schemeClr val="tx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62479" name="Rectangle 12"/>
          <p:cNvSpPr>
            <a:spLocks noChangeArrowheads="1"/>
          </p:cNvSpPr>
          <p:nvPr/>
        </p:nvSpPr>
        <p:spPr bwMode="auto">
          <a:xfrm>
            <a:off x="6661150" y="3389313"/>
            <a:ext cx="962025" cy="1171575"/>
          </a:xfrm>
          <a:prstGeom prst="rect">
            <a:avLst/>
          </a:prstGeom>
          <a:solidFill>
            <a:schemeClr val="tx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62480" name="Rectangle 13"/>
          <p:cNvSpPr>
            <a:spLocks noChangeArrowheads="1"/>
          </p:cNvSpPr>
          <p:nvPr/>
        </p:nvSpPr>
        <p:spPr bwMode="auto">
          <a:xfrm>
            <a:off x="6510338" y="3163888"/>
            <a:ext cx="1122362" cy="1408112"/>
          </a:xfrm>
          <a:prstGeom prst="rect">
            <a:avLst/>
          </a:prstGeom>
          <a:solidFill>
            <a:schemeClr val="bg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0" name="Rectangle 14"/>
          <p:cNvSpPr>
            <a:spLocks noChangeArrowheads="1"/>
          </p:cNvSpPr>
          <p:nvPr/>
        </p:nvSpPr>
        <p:spPr bwMode="auto">
          <a:xfrm>
            <a:off x="6383338" y="3451225"/>
            <a:ext cx="1400175" cy="5270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gn="ctr">
              <a:lnSpc>
                <a:spcPct val="80000"/>
              </a:lnSpc>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other</a:t>
            </a:r>
          </a:p>
          <a:p>
            <a:pPr algn="ctr">
              <a:lnSpc>
                <a:spcPct val="80000"/>
              </a:lnSpc>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documents</a:t>
            </a:r>
          </a:p>
        </p:txBody>
      </p:sp>
      <p:sp>
        <p:nvSpPr>
          <p:cNvPr id="21" name="Rectangle 15"/>
          <p:cNvSpPr>
            <a:spLocks noChangeArrowheads="1"/>
          </p:cNvSpPr>
          <p:nvPr/>
        </p:nvSpPr>
        <p:spPr bwMode="auto">
          <a:xfrm>
            <a:off x="6423025" y="5413375"/>
            <a:ext cx="892175"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code</a:t>
            </a:r>
          </a:p>
        </p:txBody>
      </p:sp>
      <p:sp>
        <p:nvSpPr>
          <p:cNvPr id="62483" name="Freeform 16"/>
          <p:cNvSpPr>
            <a:spLocks/>
          </p:cNvSpPr>
          <p:nvPr/>
        </p:nvSpPr>
        <p:spPr bwMode="auto">
          <a:xfrm>
            <a:off x="3359150" y="5205413"/>
            <a:ext cx="1792288" cy="452437"/>
          </a:xfrm>
          <a:custGeom>
            <a:avLst/>
            <a:gdLst>
              <a:gd name="T0" fmla="*/ 2147483646 w 1329"/>
              <a:gd name="T1" fmla="*/ 0 h 335"/>
              <a:gd name="T2" fmla="*/ 0 w 1329"/>
              <a:gd name="T3" fmla="*/ 2147483646 h 335"/>
              <a:gd name="T4" fmla="*/ 2147483646 w 1329"/>
              <a:gd name="T5" fmla="*/ 2147483646 h 335"/>
              <a:gd name="T6" fmla="*/ 2147483646 w 1329"/>
              <a:gd name="T7" fmla="*/ 0 h 335"/>
              <a:gd name="T8" fmla="*/ 2147483646 w 1329"/>
              <a:gd name="T9" fmla="*/ 0 h 335"/>
              <a:gd name="T10" fmla="*/ 2147483646 w 1329"/>
              <a:gd name="T11" fmla="*/ 0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9" h="335">
                <a:moveTo>
                  <a:pt x="408" y="0"/>
                </a:moveTo>
                <a:lnTo>
                  <a:pt x="0" y="334"/>
                </a:lnTo>
                <a:lnTo>
                  <a:pt x="984" y="334"/>
                </a:lnTo>
                <a:lnTo>
                  <a:pt x="1328" y="0"/>
                </a:lnTo>
                <a:lnTo>
                  <a:pt x="432" y="0"/>
                </a:lnTo>
                <a:lnTo>
                  <a:pt x="408" y="0"/>
                </a:lnTo>
              </a:path>
            </a:pathLst>
          </a:custGeom>
          <a:solidFill>
            <a:schemeClr val="bg2"/>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62484" name="Freeform 17"/>
          <p:cNvSpPr>
            <a:spLocks/>
          </p:cNvSpPr>
          <p:nvPr/>
        </p:nvSpPr>
        <p:spPr bwMode="auto">
          <a:xfrm>
            <a:off x="3348038" y="5195888"/>
            <a:ext cx="1793875" cy="452437"/>
          </a:xfrm>
          <a:custGeom>
            <a:avLst/>
            <a:gdLst>
              <a:gd name="T0" fmla="*/ 2147483646 w 1329"/>
              <a:gd name="T1" fmla="*/ 0 h 335"/>
              <a:gd name="T2" fmla="*/ 0 w 1329"/>
              <a:gd name="T3" fmla="*/ 2147483646 h 335"/>
              <a:gd name="T4" fmla="*/ 2147483646 w 1329"/>
              <a:gd name="T5" fmla="*/ 2147483646 h 335"/>
              <a:gd name="T6" fmla="*/ 2147483646 w 1329"/>
              <a:gd name="T7" fmla="*/ 0 h 335"/>
              <a:gd name="T8" fmla="*/ 2147483646 w 1329"/>
              <a:gd name="T9" fmla="*/ 0 h 335"/>
              <a:gd name="T10" fmla="*/ 2147483646 w 1329"/>
              <a:gd name="T11" fmla="*/ 0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9" h="335">
                <a:moveTo>
                  <a:pt x="408" y="0"/>
                </a:moveTo>
                <a:lnTo>
                  <a:pt x="0" y="334"/>
                </a:lnTo>
                <a:lnTo>
                  <a:pt x="984" y="334"/>
                </a:lnTo>
                <a:lnTo>
                  <a:pt x="1328" y="0"/>
                </a:lnTo>
                <a:lnTo>
                  <a:pt x="432" y="0"/>
                </a:lnTo>
                <a:lnTo>
                  <a:pt x="408"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24" name="Rectangle 18"/>
          <p:cNvSpPr>
            <a:spLocks noChangeArrowheads="1"/>
          </p:cNvSpPr>
          <p:nvPr/>
        </p:nvSpPr>
        <p:spPr bwMode="auto">
          <a:xfrm>
            <a:off x="3951288" y="5211763"/>
            <a:ext cx="808037"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Test</a:t>
            </a:r>
          </a:p>
        </p:txBody>
      </p:sp>
      <p:sp>
        <p:nvSpPr>
          <p:cNvPr id="62486" name="Rectangle 19"/>
          <p:cNvSpPr>
            <a:spLocks noChangeArrowheads="1"/>
          </p:cNvSpPr>
          <p:nvPr/>
        </p:nvSpPr>
        <p:spPr bwMode="auto">
          <a:xfrm>
            <a:off x="2182813" y="4522788"/>
            <a:ext cx="960437" cy="1181100"/>
          </a:xfrm>
          <a:prstGeom prst="rect">
            <a:avLst/>
          </a:prstGeom>
          <a:solidFill>
            <a:schemeClr val="accent2"/>
          </a:solidFill>
          <a:ln>
            <a:noFill/>
          </a:ln>
          <a:effectLst>
            <a:outerShdw dist="107763" dir="2700000" algn="ctr" rotWithShape="0">
              <a:schemeClr val="tx1"/>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62487" name="Rectangle 20"/>
          <p:cNvSpPr>
            <a:spLocks noChangeArrowheads="1"/>
          </p:cNvSpPr>
          <p:nvPr/>
        </p:nvSpPr>
        <p:spPr bwMode="auto">
          <a:xfrm>
            <a:off x="2171700" y="4513263"/>
            <a:ext cx="982663" cy="1200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7" name="Rectangle 21"/>
          <p:cNvSpPr>
            <a:spLocks noChangeArrowheads="1"/>
          </p:cNvSpPr>
          <p:nvPr/>
        </p:nvSpPr>
        <p:spPr bwMode="auto">
          <a:xfrm>
            <a:off x="2246313" y="4587875"/>
            <a:ext cx="9556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Project</a:t>
            </a:r>
          </a:p>
          <a:p>
            <a:pPr>
              <a:defRPr/>
            </a:pPr>
            <a:endParaRPr lang="en-US" sz="1800"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28" name="Rectangle 22"/>
          <p:cNvSpPr>
            <a:spLocks noChangeArrowheads="1"/>
          </p:cNvSpPr>
          <p:nvPr/>
        </p:nvSpPr>
        <p:spPr bwMode="auto">
          <a:xfrm>
            <a:off x="2343150" y="4818063"/>
            <a:ext cx="6635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Plan</a:t>
            </a:r>
          </a:p>
        </p:txBody>
      </p:sp>
      <p:sp>
        <p:nvSpPr>
          <p:cNvPr id="29" name="Rectangle 23"/>
          <p:cNvSpPr>
            <a:spLocks noChangeArrowheads="1"/>
          </p:cNvSpPr>
          <p:nvPr/>
        </p:nvSpPr>
        <p:spPr bwMode="auto">
          <a:xfrm>
            <a:off x="3487738" y="2706688"/>
            <a:ext cx="1577975" cy="6985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solidFill>
                  <a:schemeClr val="folHlink"/>
                </a:solidFill>
                <a:latin typeface="Helvetica" panose="020B0604020202020204" pitchFamily="34" charset="0"/>
                <a:ea typeface="MS PGothic" panose="020B0600070205080204" pitchFamily="34" charset="-128"/>
              </a:rPr>
              <a:t>changes in</a:t>
            </a:r>
            <a:r>
              <a:rPr lang="en-US" sz="2000" b="1">
                <a:solidFill>
                  <a:srgbClr val="F3FF07"/>
                </a:solidFill>
                <a:effectLst>
                  <a:outerShdw blurRad="38100" dist="38100" dir="2700000" algn="tl">
                    <a:srgbClr val="000000"/>
                  </a:outerShdw>
                </a:effectLst>
                <a:latin typeface="Helvetica" panose="020B0604020202020204" pitchFamily="34" charset="0"/>
                <a:ea typeface="MS PGothic" panose="020B0600070205080204" pitchFamily="34" charset="-128"/>
              </a:rPr>
              <a:t> </a:t>
            </a:r>
          </a:p>
          <a:p>
            <a:pPr>
              <a:defRPr/>
            </a:pPr>
            <a:endParaRPr lang="en-US" sz="2000" b="1">
              <a:solidFill>
                <a:srgbClr val="F3FF07"/>
              </a:solidFill>
              <a:effectLst>
                <a:outerShdw blurRad="38100" dist="38100" dir="2700000" algn="tl">
                  <a:srgbClr val="000000"/>
                </a:outerShdw>
              </a:effectLst>
              <a:latin typeface="Helvetica" panose="020B0604020202020204" pitchFamily="34" charset="0"/>
              <a:ea typeface="MS PGothic" panose="020B0600070205080204" pitchFamily="34" charset="-128"/>
            </a:endParaRPr>
          </a:p>
        </p:txBody>
      </p:sp>
      <p:sp>
        <p:nvSpPr>
          <p:cNvPr id="62491" name="Rectangle 24"/>
          <p:cNvSpPr>
            <a:spLocks noChangeArrowheads="1"/>
          </p:cNvSpPr>
          <p:nvPr/>
        </p:nvSpPr>
        <p:spPr bwMode="auto">
          <a:xfrm>
            <a:off x="2851150" y="2946400"/>
            <a:ext cx="296227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000" b="1">
                <a:solidFill>
                  <a:schemeClr val="folHlink"/>
                </a:solidFill>
                <a:latin typeface="Helvetica" panose="020B0604020202020204" pitchFamily="34" charset="0"/>
              </a:rPr>
              <a:t>technical requirements</a:t>
            </a:r>
          </a:p>
        </p:txBody>
      </p:sp>
      <p:sp>
        <p:nvSpPr>
          <p:cNvPr id="31" name="Rectangle 25"/>
          <p:cNvSpPr>
            <a:spLocks noChangeArrowheads="1"/>
          </p:cNvSpPr>
          <p:nvPr/>
        </p:nvSpPr>
        <p:spPr bwMode="auto">
          <a:xfrm>
            <a:off x="3217863" y="2206625"/>
            <a:ext cx="1577975" cy="6985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solidFill>
                  <a:schemeClr val="folHlink"/>
                </a:solidFill>
                <a:latin typeface="Helvetica" panose="020B0604020202020204" pitchFamily="34" charset="0"/>
                <a:ea typeface="MS PGothic" panose="020B0600070205080204" pitchFamily="34" charset="-128"/>
              </a:rPr>
              <a:t>changes in</a:t>
            </a:r>
            <a:r>
              <a:rPr lang="en-US" sz="2000" b="1">
                <a:solidFill>
                  <a:schemeClr val="folHlink"/>
                </a:solidFill>
                <a:effectLst>
                  <a:outerShdw blurRad="38100" dist="38100" dir="2700000" algn="tl">
                    <a:srgbClr val="000000"/>
                  </a:outerShdw>
                </a:effectLst>
                <a:latin typeface="Helvetica" panose="020B0604020202020204" pitchFamily="34" charset="0"/>
                <a:ea typeface="MS PGothic" panose="020B0600070205080204" pitchFamily="34" charset="-128"/>
              </a:rPr>
              <a:t> </a:t>
            </a:r>
          </a:p>
          <a:p>
            <a:pPr>
              <a:defRPr/>
            </a:pPr>
            <a:endParaRPr lang="en-US" sz="2000" b="1">
              <a:solidFill>
                <a:srgbClr val="F3FF07"/>
              </a:solidFill>
              <a:effectLst>
                <a:outerShdw blurRad="38100" dist="38100" dir="2700000" algn="tl">
                  <a:srgbClr val="000000"/>
                </a:outerShdw>
              </a:effectLst>
              <a:latin typeface="Helvetica" panose="020B0604020202020204" pitchFamily="34" charset="0"/>
              <a:ea typeface="MS PGothic" panose="020B0600070205080204" pitchFamily="34" charset="-128"/>
            </a:endParaRPr>
          </a:p>
        </p:txBody>
      </p:sp>
      <p:sp>
        <p:nvSpPr>
          <p:cNvPr id="62493" name="Rectangle 26"/>
          <p:cNvSpPr>
            <a:spLocks noChangeArrowheads="1"/>
          </p:cNvSpPr>
          <p:nvPr/>
        </p:nvSpPr>
        <p:spPr bwMode="auto">
          <a:xfrm>
            <a:off x="2581275" y="2446338"/>
            <a:ext cx="296227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000" b="1">
                <a:solidFill>
                  <a:schemeClr val="folHlink"/>
                </a:solidFill>
                <a:latin typeface="Helvetica" panose="020B0604020202020204" pitchFamily="34" charset="0"/>
              </a:rPr>
              <a:t>business requirements</a:t>
            </a:r>
          </a:p>
        </p:txBody>
      </p:sp>
      <p:sp>
        <p:nvSpPr>
          <p:cNvPr id="62494" name="AutoShape 27"/>
          <p:cNvSpPr>
            <a:spLocks noChangeArrowheads="1"/>
          </p:cNvSpPr>
          <p:nvPr/>
        </p:nvSpPr>
        <p:spPr bwMode="auto">
          <a:xfrm>
            <a:off x="3067050" y="3265488"/>
            <a:ext cx="3011488" cy="547687"/>
          </a:xfrm>
          <a:prstGeom prst="roundRect">
            <a:avLst>
              <a:gd name="adj" fmla="val 23269"/>
            </a:avLst>
          </a:prstGeom>
          <a:solidFill>
            <a:schemeClr val="bg2"/>
          </a:solidFill>
          <a:ln>
            <a:noFill/>
          </a:ln>
          <a:effectLst>
            <a:outerShdw dist="107763" dir="2700000" algn="ctr" rotWithShape="0">
              <a:schemeClr val="tx1"/>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4" name="Rectangle 28"/>
          <p:cNvSpPr>
            <a:spLocks noChangeArrowheads="1"/>
          </p:cNvSpPr>
          <p:nvPr/>
        </p:nvSpPr>
        <p:spPr bwMode="auto">
          <a:xfrm>
            <a:off x="3854450" y="3233738"/>
            <a:ext cx="1508125" cy="6985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solidFill>
                  <a:schemeClr val="folHlink"/>
                </a:solidFill>
                <a:latin typeface="Helvetica" panose="020B0604020202020204" pitchFamily="34" charset="0"/>
                <a:ea typeface="MS PGothic" panose="020B0600070205080204" pitchFamily="34" charset="-128"/>
              </a:rPr>
              <a:t>changes in</a:t>
            </a:r>
          </a:p>
          <a:p>
            <a:pPr>
              <a:defRPr/>
            </a:pPr>
            <a:endParaRPr lang="en-US" sz="2000" b="1">
              <a:solidFill>
                <a:srgbClr val="F3FF07"/>
              </a:solidFill>
              <a:effectLst>
                <a:outerShdw blurRad="38100" dist="38100" dir="2700000" algn="tl">
                  <a:srgbClr val="000000"/>
                </a:outerShdw>
              </a:effectLst>
              <a:latin typeface="Helvetica" panose="020B0604020202020204" pitchFamily="34" charset="0"/>
              <a:ea typeface="MS PGothic" panose="020B0600070205080204" pitchFamily="34" charset="-128"/>
            </a:endParaRPr>
          </a:p>
        </p:txBody>
      </p:sp>
      <p:sp>
        <p:nvSpPr>
          <p:cNvPr id="62496" name="Rectangle 29"/>
          <p:cNvSpPr>
            <a:spLocks noChangeArrowheads="1"/>
          </p:cNvSpPr>
          <p:nvPr/>
        </p:nvSpPr>
        <p:spPr bwMode="auto">
          <a:xfrm>
            <a:off x="3433763" y="3473450"/>
            <a:ext cx="239712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000" b="1">
                <a:solidFill>
                  <a:schemeClr val="folHlink"/>
                </a:solidFill>
                <a:latin typeface="Helvetica" panose="020B0604020202020204" pitchFamily="34" charset="0"/>
              </a:rPr>
              <a:t>user requirements</a:t>
            </a:r>
          </a:p>
        </p:txBody>
      </p:sp>
      <p:sp>
        <p:nvSpPr>
          <p:cNvPr id="62497" name="Line 30"/>
          <p:cNvSpPr>
            <a:spLocks noChangeShapeType="1"/>
          </p:cNvSpPr>
          <p:nvPr/>
        </p:nvSpPr>
        <p:spPr bwMode="auto">
          <a:xfrm flipH="1">
            <a:off x="3100388" y="3938588"/>
            <a:ext cx="442912" cy="4778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62498" name="Line 31"/>
          <p:cNvSpPr>
            <a:spLocks noChangeShapeType="1"/>
          </p:cNvSpPr>
          <p:nvPr/>
        </p:nvSpPr>
        <p:spPr bwMode="auto">
          <a:xfrm>
            <a:off x="3930650" y="3978275"/>
            <a:ext cx="119063" cy="11382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62499" name="Line 32"/>
          <p:cNvSpPr>
            <a:spLocks noChangeShapeType="1"/>
          </p:cNvSpPr>
          <p:nvPr/>
        </p:nvSpPr>
        <p:spPr bwMode="auto">
          <a:xfrm>
            <a:off x="4773613" y="3938588"/>
            <a:ext cx="1122362" cy="11588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62500" name="Line 33"/>
          <p:cNvSpPr>
            <a:spLocks noChangeShapeType="1"/>
          </p:cNvSpPr>
          <p:nvPr/>
        </p:nvSpPr>
        <p:spPr bwMode="auto">
          <a:xfrm>
            <a:off x="6176963" y="3900488"/>
            <a:ext cx="592137" cy="4286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62501" name="Line 34"/>
          <p:cNvSpPr>
            <a:spLocks noChangeShapeType="1"/>
          </p:cNvSpPr>
          <p:nvPr/>
        </p:nvSpPr>
        <p:spPr bwMode="auto">
          <a:xfrm>
            <a:off x="5873750" y="3978275"/>
            <a:ext cx="1079500" cy="9667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62502" name="Oval 35"/>
          <p:cNvSpPr>
            <a:spLocks noChangeArrowheads="1"/>
          </p:cNvSpPr>
          <p:nvPr/>
        </p:nvSpPr>
        <p:spPr bwMode="auto">
          <a:xfrm>
            <a:off x="3467100" y="4244975"/>
            <a:ext cx="2784475" cy="547688"/>
          </a:xfrm>
          <a:prstGeom prst="ellipse">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127000">
                <a:solidFill>
                  <a:schemeClr val="tx1"/>
                </a:solidFill>
                <a:round/>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62503" name="Oval 36"/>
          <p:cNvSpPr>
            <a:spLocks noChangeArrowheads="1"/>
          </p:cNvSpPr>
          <p:nvPr/>
        </p:nvSpPr>
        <p:spPr bwMode="auto">
          <a:xfrm>
            <a:off x="3455988" y="4235450"/>
            <a:ext cx="2806700" cy="566738"/>
          </a:xfrm>
          <a:prstGeom prst="ellipse">
            <a:avLst/>
          </a:prstGeom>
          <a:noFill/>
          <a:ln>
            <a:noFill/>
          </a:ln>
          <a:effectLst>
            <a:outerShdw dist="53882" dir="2700000" algn="ctr" rotWithShape="0">
              <a:schemeClr val="tx1"/>
            </a:outerShdw>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round/>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43" name="Rectangle 37"/>
          <p:cNvSpPr>
            <a:spLocks noChangeArrowheads="1"/>
          </p:cNvSpPr>
          <p:nvPr/>
        </p:nvSpPr>
        <p:spPr bwMode="auto">
          <a:xfrm>
            <a:off x="3875088" y="4310063"/>
            <a:ext cx="2586037"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software models</a:t>
            </a:r>
          </a:p>
        </p:txBody>
      </p:sp>
      <p:pic>
        <p:nvPicPr>
          <p:cNvPr id="62505"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1175" y="4930775"/>
            <a:ext cx="1130300" cy="7921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extLst>
      <p:ext uri="{BB962C8B-B14F-4D97-AF65-F5344CB8AC3E}">
        <p14:creationId xmlns:p14="http://schemas.microsoft.com/office/powerpoint/2010/main" val="246232580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971800" y="1035050"/>
            <a:ext cx="2916238" cy="4191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Key aspects of SCM</a:t>
            </a:r>
            <a:endParaRPr lang="en-US" altLang="en-US" sz="2400">
              <a:solidFill>
                <a:srgbClr val="00B050"/>
              </a:solidFill>
            </a:endParaRPr>
          </a:p>
        </p:txBody>
      </p:sp>
      <p:pic>
        <p:nvPicPr>
          <p:cNvPr id="6451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A3C0C642-7C4C-47FB-AEBD-61521A38C727}" type="slidenum">
              <a:rPr lang="en-US"/>
              <a:pPr algn="ctr">
                <a:defRPr/>
              </a:pPr>
              <a:t>32</a:t>
            </a:fld>
            <a:endParaRPr lang="en-US"/>
          </a:p>
        </p:txBody>
      </p:sp>
      <p:sp>
        <p:nvSpPr>
          <p:cNvPr id="14" name="Content Placeholder 1"/>
          <p:cNvSpPr>
            <a:spLocks noGrp="1"/>
          </p:cNvSpPr>
          <p:nvPr>
            <p:ph idx="1"/>
          </p:nvPr>
        </p:nvSpPr>
        <p:spPr>
          <a:xfrm>
            <a:off x="1828800" y="1905000"/>
            <a:ext cx="6934200" cy="2438400"/>
          </a:xfrm>
        </p:spPr>
        <p:txBody>
          <a:bodyPr/>
          <a:lstStyle/>
          <a:p>
            <a:pPr marL="0" indent="0" algn="just">
              <a:lnSpc>
                <a:spcPct val="150000"/>
              </a:lnSpc>
              <a:buFont typeface="Wingdings" panose="05000000000000000000" pitchFamily="2" charset="2"/>
              <a:buNone/>
              <a:defRPr/>
            </a:pPr>
            <a:r>
              <a:rPr lang="en-US" sz="2000" dirty="0"/>
              <a:t>Key aspects of SCM include:</a:t>
            </a:r>
          </a:p>
          <a:p>
            <a:pPr marL="457200" indent="-457200" algn="just">
              <a:lnSpc>
                <a:spcPct val="150000"/>
              </a:lnSpc>
              <a:buFont typeface="+mj-lt"/>
              <a:buAutoNum type="arabicPeriod"/>
              <a:defRPr/>
            </a:pPr>
            <a:r>
              <a:rPr lang="en-US" sz="2000" dirty="0"/>
              <a:t>Establishing a Baseline for the Project</a:t>
            </a:r>
          </a:p>
          <a:p>
            <a:pPr marL="457200" indent="-457200" algn="just">
              <a:lnSpc>
                <a:spcPct val="150000"/>
              </a:lnSpc>
              <a:buFont typeface="+mj-lt"/>
              <a:buAutoNum type="arabicPeriod"/>
              <a:defRPr/>
            </a:pPr>
            <a:r>
              <a:rPr lang="en-US" sz="2000" dirty="0"/>
              <a:t>Establishing a SCM Repository for the Project</a:t>
            </a:r>
          </a:p>
          <a:p>
            <a:pPr marL="457200" indent="-457200" algn="just">
              <a:lnSpc>
                <a:spcPct val="150000"/>
              </a:lnSpc>
              <a:buFont typeface="+mj-lt"/>
              <a:buAutoNum type="arabicPeriod"/>
              <a:defRPr/>
            </a:pPr>
            <a:r>
              <a:rPr lang="en-US" sz="2000" dirty="0"/>
              <a:t>Establishing the SCM Process which includes</a:t>
            </a:r>
          </a:p>
          <a:p>
            <a:pPr marL="857250" lvl="1" indent="-457200" algn="just">
              <a:lnSpc>
                <a:spcPct val="150000"/>
              </a:lnSpc>
              <a:buFont typeface="+mj-lt"/>
              <a:buAutoNum type="alphaLcPeriod"/>
              <a:defRPr/>
            </a:pPr>
            <a:r>
              <a:rPr lang="en-US" sz="1800" dirty="0"/>
              <a:t>Maintaining Change Control</a:t>
            </a:r>
          </a:p>
          <a:p>
            <a:pPr marL="857250" lvl="1" indent="-457200" algn="just">
              <a:lnSpc>
                <a:spcPct val="150000"/>
              </a:lnSpc>
              <a:buFont typeface="+mj-lt"/>
              <a:buAutoNum type="alphaLcPeriod"/>
              <a:defRPr/>
            </a:pPr>
            <a:r>
              <a:rPr lang="en-US" sz="1800" dirty="0"/>
              <a:t>Maintaining Version Control </a:t>
            </a:r>
          </a:p>
          <a:p>
            <a:pPr algn="just">
              <a:lnSpc>
                <a:spcPct val="150000"/>
              </a:lnSpc>
              <a:buFont typeface="Wingdings" panose="05000000000000000000" pitchFamily="2" charset="2"/>
              <a:buChar char="Ø"/>
              <a:defRPr/>
            </a:pPr>
            <a:endParaRPr lang="en-US" sz="2000" dirty="0"/>
          </a:p>
          <a:p>
            <a:pPr marL="0" indent="0" algn="just">
              <a:lnSpc>
                <a:spcPct val="150000"/>
              </a:lnSpc>
              <a:buFont typeface="Wingdings" panose="05000000000000000000" pitchFamily="2" charset="2"/>
              <a:buNone/>
              <a:defRPr/>
            </a:pPr>
            <a:endParaRPr lang="en-US" sz="2000" dirty="0"/>
          </a:p>
        </p:txBody>
      </p:sp>
    </p:spTree>
    <p:extLst>
      <p:ext uri="{BB962C8B-B14F-4D97-AF65-F5344CB8AC3E}">
        <p14:creationId xmlns:p14="http://schemas.microsoft.com/office/powerpoint/2010/main" val="299490126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601913" y="1035050"/>
            <a:ext cx="3656012" cy="4191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1. </a:t>
            </a:r>
            <a:r>
              <a:rPr lang="en-US" altLang="en-US" sz="2400"/>
              <a:t>Establishing a Baseline</a:t>
            </a:r>
            <a:endParaRPr lang="en-US" altLang="en-US" sz="2400">
              <a:solidFill>
                <a:srgbClr val="00B050"/>
              </a:solidFill>
            </a:endParaRPr>
          </a:p>
        </p:txBody>
      </p:sp>
      <p:pic>
        <p:nvPicPr>
          <p:cNvPr id="6656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2CB290B2-D1D0-4137-8B0D-0166D10C680F}" type="slidenum">
              <a:rPr lang="en-US"/>
              <a:pPr algn="ctr">
                <a:defRPr/>
              </a:pPr>
              <a:t>33</a:t>
            </a:fld>
            <a:endParaRPr lang="en-US"/>
          </a:p>
        </p:txBody>
      </p:sp>
      <p:sp>
        <p:nvSpPr>
          <p:cNvPr id="14" name="Content Placeholder 1"/>
          <p:cNvSpPr>
            <a:spLocks noGrp="1"/>
          </p:cNvSpPr>
          <p:nvPr>
            <p:ph idx="1"/>
          </p:nvPr>
        </p:nvSpPr>
        <p:spPr>
          <a:xfrm>
            <a:off x="1828800" y="1905000"/>
            <a:ext cx="6934200" cy="2438400"/>
          </a:xfrm>
        </p:spPr>
        <p:txBody>
          <a:bodyPr/>
          <a:lstStyle/>
          <a:p>
            <a:pPr>
              <a:spcBef>
                <a:spcPts val="300"/>
              </a:spcBef>
              <a:defRPr/>
            </a:pPr>
            <a:r>
              <a:rPr lang="en-US" dirty="0"/>
              <a:t> The IEEE (IEEE Std. No. 610.12-1990) defines a baseline as:</a:t>
            </a:r>
          </a:p>
          <a:p>
            <a:pPr lvl="2">
              <a:spcBef>
                <a:spcPts val="600"/>
              </a:spcBef>
              <a:spcAft>
                <a:spcPts val="600"/>
              </a:spcAft>
              <a:defRPr/>
            </a:pPr>
            <a:r>
              <a:rPr lang="en-US" dirty="0">
                <a:solidFill>
                  <a:schemeClr val="folHlink"/>
                </a:solidFill>
              </a:rPr>
              <a:t>A specification or product that has been formally reviewed and agreed upon, that thereafter serves as the basis for further development, and that can be changed only through formal change control procedures.</a:t>
            </a:r>
          </a:p>
          <a:p>
            <a:pPr>
              <a:defRPr/>
            </a:pPr>
            <a:r>
              <a:rPr lang="en-US" dirty="0"/>
              <a:t>A Baseline is a milestone in the development of software that is marked by the delivery of one or more software configuration items and the approval of these SCIs that is obtained through a formal technical review</a:t>
            </a:r>
          </a:p>
          <a:p>
            <a:pPr marL="0" indent="0" algn="just">
              <a:lnSpc>
                <a:spcPct val="150000"/>
              </a:lnSpc>
              <a:buFont typeface="Wingdings" panose="05000000000000000000" pitchFamily="2" charset="2"/>
              <a:buNone/>
              <a:defRPr/>
            </a:pPr>
            <a:endParaRPr lang="en-US" sz="2000" dirty="0"/>
          </a:p>
        </p:txBody>
      </p:sp>
    </p:spTree>
    <p:extLst>
      <p:ext uri="{BB962C8B-B14F-4D97-AF65-F5344CB8AC3E}">
        <p14:creationId xmlns:p14="http://schemas.microsoft.com/office/powerpoint/2010/main" val="223590216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601913" y="1035050"/>
            <a:ext cx="3656012" cy="4191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1. </a:t>
            </a:r>
            <a:r>
              <a:rPr lang="en-US" altLang="en-US" sz="2400"/>
              <a:t>Establishing a Baseline</a:t>
            </a:r>
            <a:endParaRPr lang="en-US" altLang="en-US" sz="2400">
              <a:solidFill>
                <a:srgbClr val="00B050"/>
              </a:solidFill>
            </a:endParaRPr>
          </a:p>
        </p:txBody>
      </p:sp>
      <p:pic>
        <p:nvPicPr>
          <p:cNvPr id="6861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2FD612C6-50F8-41FC-BA2D-FFB901549398}" type="slidenum">
              <a:rPr lang="en-US"/>
              <a:pPr algn="ctr">
                <a:defRPr/>
              </a:pPr>
              <a:t>34</a:t>
            </a:fld>
            <a:endParaRPr lang="en-US"/>
          </a:p>
        </p:txBody>
      </p:sp>
      <p:pic>
        <p:nvPicPr>
          <p:cNvPr id="686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071688"/>
            <a:ext cx="6057900" cy="4329112"/>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42879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071688" y="1035050"/>
            <a:ext cx="4716462" cy="4191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2. </a:t>
            </a:r>
            <a:r>
              <a:rPr lang="en-US" altLang="en-US" sz="2400"/>
              <a:t>Establishing a SCM Repository</a:t>
            </a:r>
            <a:endParaRPr lang="en-US" altLang="en-US" sz="2400">
              <a:solidFill>
                <a:srgbClr val="00B050"/>
              </a:solidFill>
            </a:endParaRPr>
          </a:p>
        </p:txBody>
      </p:sp>
      <p:pic>
        <p:nvPicPr>
          <p:cNvPr id="7065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371B68DE-C6F9-44E9-BF9D-DBC213BF5A8B}" type="slidenum">
              <a:rPr lang="en-US"/>
              <a:pPr algn="ctr">
                <a:defRPr/>
              </a:pPr>
              <a:t>35</a:t>
            </a:fld>
            <a:endParaRPr lang="en-US"/>
          </a:p>
        </p:txBody>
      </p:sp>
      <p:sp>
        <p:nvSpPr>
          <p:cNvPr id="70662" name="Content Placeholder 1"/>
          <p:cNvSpPr>
            <a:spLocks noGrp="1"/>
          </p:cNvSpPr>
          <p:nvPr>
            <p:ph idx="1"/>
          </p:nvPr>
        </p:nvSpPr>
        <p:spPr>
          <a:xfrm>
            <a:off x="1828800" y="1905000"/>
            <a:ext cx="6934200" cy="2438400"/>
          </a:xfrm>
        </p:spPr>
        <p:txBody>
          <a:bodyPr/>
          <a:lstStyle/>
          <a:p>
            <a:r>
              <a:rPr lang="en-US" altLang="en-US"/>
              <a:t>The SCM repository is the set of mechanisms and data structures that allow a software team to manage change in an effective manner</a:t>
            </a:r>
          </a:p>
          <a:p>
            <a:r>
              <a:rPr lang="en-US" altLang="en-US"/>
              <a:t>The repository performs or precipitates the following functions:</a:t>
            </a:r>
          </a:p>
          <a:p>
            <a:pPr lvl="1"/>
            <a:r>
              <a:rPr lang="en-US" altLang="en-US"/>
              <a:t>Data integrity</a:t>
            </a:r>
          </a:p>
          <a:p>
            <a:pPr lvl="1"/>
            <a:r>
              <a:rPr lang="en-US" altLang="en-US"/>
              <a:t>Information sharing</a:t>
            </a:r>
          </a:p>
          <a:p>
            <a:pPr lvl="1"/>
            <a:r>
              <a:rPr lang="en-US" altLang="en-US"/>
              <a:t>Tool integration</a:t>
            </a:r>
          </a:p>
          <a:p>
            <a:pPr lvl="1"/>
            <a:r>
              <a:rPr lang="en-US" altLang="en-US"/>
              <a:t>Data integration</a:t>
            </a:r>
          </a:p>
          <a:p>
            <a:pPr lvl="1"/>
            <a:r>
              <a:rPr lang="en-US" altLang="en-US"/>
              <a:t>Document standardization</a:t>
            </a:r>
          </a:p>
        </p:txBody>
      </p:sp>
    </p:spTree>
    <p:extLst>
      <p:ext uri="{BB962C8B-B14F-4D97-AF65-F5344CB8AC3E}">
        <p14:creationId xmlns:p14="http://schemas.microsoft.com/office/powerpoint/2010/main" val="249095172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414588" y="1035050"/>
            <a:ext cx="4030662" cy="4191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2. </a:t>
            </a:r>
            <a:r>
              <a:rPr lang="en-US" altLang="en-US" sz="2400"/>
              <a:t>SCM Repository Contents</a:t>
            </a:r>
            <a:endParaRPr lang="en-US" altLang="en-US" sz="2400">
              <a:solidFill>
                <a:srgbClr val="00B050"/>
              </a:solidFill>
            </a:endParaRPr>
          </a:p>
        </p:txBody>
      </p:sp>
      <p:pic>
        <p:nvPicPr>
          <p:cNvPr id="7270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FA75809A-39C5-478D-9031-66B10B57CA91}" type="slidenum">
              <a:rPr lang="en-US"/>
              <a:pPr algn="ctr">
                <a:defRPr/>
              </a:pPr>
              <a:t>36</a:t>
            </a:fld>
            <a:endParaRPr lang="en-US"/>
          </a:p>
        </p:txBody>
      </p:sp>
      <p:pic>
        <p:nvPicPr>
          <p:cNvPr id="727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28800"/>
            <a:ext cx="5689600" cy="447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765104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822450" y="1035050"/>
            <a:ext cx="6611938" cy="4191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3. </a:t>
            </a:r>
            <a:r>
              <a:rPr lang="en-US" altLang="en-US" sz="2400"/>
              <a:t>Establishing the SCM Process for the Project</a:t>
            </a:r>
            <a:endParaRPr lang="en-US" altLang="en-US" sz="2400">
              <a:solidFill>
                <a:srgbClr val="00B050"/>
              </a:solidFill>
            </a:endParaRPr>
          </a:p>
        </p:txBody>
      </p:sp>
      <p:pic>
        <p:nvPicPr>
          <p:cNvPr id="7475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8BEDBD3B-6110-4B58-80D9-E47A9063FD8B}" type="slidenum">
              <a:rPr lang="en-US"/>
              <a:pPr algn="ctr">
                <a:defRPr/>
              </a:pPr>
              <a:t>37</a:t>
            </a:fld>
            <a:endParaRPr lang="en-US"/>
          </a:p>
        </p:txBody>
      </p:sp>
      <p:pic>
        <p:nvPicPr>
          <p:cNvPr id="7475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676400"/>
            <a:ext cx="4421188"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9" name="TextBox 4"/>
          <p:cNvSpPr txBox="1">
            <a:spLocks noChangeArrowheads="1"/>
          </p:cNvSpPr>
          <p:nvPr/>
        </p:nvSpPr>
        <p:spPr bwMode="auto">
          <a:xfrm>
            <a:off x="7148513" y="4916488"/>
            <a:ext cx="19812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1800">
                <a:latin typeface="Arial" panose="020B0604020202020204" pitchFamily="34" charset="0"/>
              </a:rPr>
              <a:t>SCI – Software Configuration Item</a:t>
            </a:r>
          </a:p>
        </p:txBody>
      </p:sp>
      <p:cxnSp>
        <p:nvCxnSpPr>
          <p:cNvPr id="74760" name="Straight Arrow Connector 8"/>
          <p:cNvCxnSpPr>
            <a:cxnSpLocks noChangeShapeType="1"/>
          </p:cNvCxnSpPr>
          <p:nvPr/>
        </p:nvCxnSpPr>
        <p:spPr bwMode="auto">
          <a:xfrm>
            <a:off x="4495800" y="5105400"/>
            <a:ext cx="2652713"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6418494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590800" y="1035050"/>
            <a:ext cx="3309938" cy="4191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3.1 </a:t>
            </a:r>
            <a:r>
              <a:rPr lang="en-US" altLang="en-US" sz="2400"/>
              <a:t>Identification of SCI</a:t>
            </a:r>
            <a:endParaRPr lang="en-US" altLang="en-US" sz="2400">
              <a:solidFill>
                <a:srgbClr val="00B050"/>
              </a:solidFill>
            </a:endParaRPr>
          </a:p>
        </p:txBody>
      </p:sp>
      <p:pic>
        <p:nvPicPr>
          <p:cNvPr id="7680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10" name="Content Placeholder 1"/>
          <p:cNvSpPr>
            <a:spLocks noGrp="1"/>
          </p:cNvSpPr>
          <p:nvPr>
            <p:ph idx="1"/>
          </p:nvPr>
        </p:nvSpPr>
        <p:spPr>
          <a:xfrm>
            <a:off x="1828800" y="1905000"/>
            <a:ext cx="6934200" cy="2438400"/>
          </a:xfrm>
        </p:spPr>
        <p:txBody>
          <a:bodyPr/>
          <a:lstStyle/>
          <a:p>
            <a:pPr>
              <a:defRPr/>
            </a:pPr>
            <a:r>
              <a:rPr lang="en-US" dirty="0"/>
              <a:t>SCI can include:</a:t>
            </a:r>
          </a:p>
          <a:p>
            <a:pPr lvl="1">
              <a:defRPr/>
            </a:pPr>
            <a:r>
              <a:rPr lang="en-US" dirty="0"/>
              <a:t>Business content</a:t>
            </a:r>
          </a:p>
          <a:p>
            <a:pPr lvl="1">
              <a:defRPr/>
            </a:pPr>
            <a:r>
              <a:rPr lang="en-US" dirty="0"/>
              <a:t>Model content</a:t>
            </a:r>
          </a:p>
          <a:p>
            <a:pPr lvl="1">
              <a:defRPr/>
            </a:pPr>
            <a:r>
              <a:rPr lang="en-US" dirty="0"/>
              <a:t>Construction content</a:t>
            </a:r>
          </a:p>
          <a:p>
            <a:pPr lvl="1">
              <a:defRPr/>
            </a:pPr>
            <a:r>
              <a:rPr lang="en-US" dirty="0"/>
              <a:t>V&amp;V (Verification and Validation) content</a:t>
            </a:r>
          </a:p>
          <a:p>
            <a:pPr lvl="1">
              <a:defRPr/>
            </a:pPr>
            <a:r>
              <a:rPr lang="en-US" dirty="0"/>
              <a:t>Project Documents</a:t>
            </a:r>
          </a:p>
          <a:p>
            <a:pPr marL="457200" lvl="1" indent="0">
              <a:buFont typeface="Wingdings" panose="05000000000000000000" pitchFamily="2" charset="2"/>
              <a:buNone/>
              <a:defRPr/>
            </a:pPr>
            <a:endParaRPr lang="en-US" dirty="0"/>
          </a:p>
          <a:p>
            <a:pPr marL="457200" lvl="1" indent="0">
              <a:buFont typeface="Wingdings" panose="05000000000000000000" pitchFamily="2" charset="2"/>
              <a:buNone/>
              <a:defRPr/>
            </a:pPr>
            <a:r>
              <a:rPr lang="en-US" dirty="0"/>
              <a:t>[Refer ‘SCM Repository Content’ diagram on Slide 8] </a:t>
            </a:r>
          </a:p>
          <a:p>
            <a:pPr lvl="1">
              <a:defRPr/>
            </a:pPr>
            <a:endParaRPr lang="en-US" dirty="0"/>
          </a:p>
          <a:p>
            <a:pPr lvl="1">
              <a:defRPr/>
            </a:pPr>
            <a:endParaRPr lang="en-US" dirty="0"/>
          </a:p>
        </p:txBody>
      </p:sp>
    </p:spTree>
    <p:extLst>
      <p:ext uri="{BB962C8B-B14F-4D97-AF65-F5344CB8AC3E}">
        <p14:creationId xmlns:p14="http://schemas.microsoft.com/office/powerpoint/2010/main" val="95156353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895600" y="1035050"/>
            <a:ext cx="3997325" cy="4191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3.2 </a:t>
            </a:r>
            <a:r>
              <a:rPr lang="en-US" altLang="en-US" sz="2400"/>
              <a:t>Change Control Process</a:t>
            </a:r>
            <a:endParaRPr lang="en-US" altLang="en-US" sz="2400">
              <a:solidFill>
                <a:srgbClr val="00B050"/>
              </a:solidFill>
            </a:endParaRPr>
          </a:p>
        </p:txBody>
      </p:sp>
      <p:pic>
        <p:nvPicPr>
          <p:cNvPr id="7885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grpSp>
        <p:nvGrpSpPr>
          <p:cNvPr id="78853" name="Group 19"/>
          <p:cNvGrpSpPr>
            <a:grpSpLocks/>
          </p:cNvGrpSpPr>
          <p:nvPr/>
        </p:nvGrpSpPr>
        <p:grpSpPr bwMode="auto">
          <a:xfrm>
            <a:off x="2028825" y="1981200"/>
            <a:ext cx="5895975" cy="4030663"/>
            <a:chOff x="767" y="777"/>
            <a:chExt cx="4214" cy="2903"/>
          </a:xfrm>
        </p:grpSpPr>
        <p:sp>
          <p:nvSpPr>
            <p:cNvPr id="78854" name="Line 2"/>
            <p:cNvSpPr>
              <a:spLocks noChangeShapeType="1"/>
            </p:cNvSpPr>
            <p:nvPr/>
          </p:nvSpPr>
          <p:spPr bwMode="auto">
            <a:xfrm>
              <a:off x="2784" y="1077"/>
              <a:ext cx="8" cy="244"/>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78855" name="Line 3"/>
            <p:cNvSpPr>
              <a:spLocks noChangeShapeType="1"/>
            </p:cNvSpPr>
            <p:nvPr/>
          </p:nvSpPr>
          <p:spPr bwMode="auto">
            <a:xfrm>
              <a:off x="2784" y="1461"/>
              <a:ext cx="8" cy="245"/>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78856" name="Line 4"/>
            <p:cNvSpPr>
              <a:spLocks noChangeShapeType="1"/>
            </p:cNvSpPr>
            <p:nvPr/>
          </p:nvSpPr>
          <p:spPr bwMode="auto">
            <a:xfrm>
              <a:off x="2784" y="1845"/>
              <a:ext cx="8" cy="244"/>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78857" name="Line 5"/>
            <p:cNvSpPr>
              <a:spLocks noChangeShapeType="1"/>
            </p:cNvSpPr>
            <p:nvPr/>
          </p:nvSpPr>
          <p:spPr bwMode="auto">
            <a:xfrm>
              <a:off x="2784" y="2229"/>
              <a:ext cx="8" cy="244"/>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3" name="Rectangle 7"/>
            <p:cNvSpPr>
              <a:spLocks noChangeArrowheads="1"/>
            </p:cNvSpPr>
            <p:nvPr/>
          </p:nvSpPr>
          <p:spPr bwMode="auto">
            <a:xfrm>
              <a:off x="1671" y="1177"/>
              <a:ext cx="2359" cy="2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change request from user</a:t>
              </a:r>
            </a:p>
          </p:txBody>
        </p:sp>
        <p:sp>
          <p:nvSpPr>
            <p:cNvPr id="14" name="Rectangle 8"/>
            <p:cNvSpPr>
              <a:spLocks noChangeArrowheads="1"/>
            </p:cNvSpPr>
            <p:nvPr/>
          </p:nvSpPr>
          <p:spPr bwMode="auto">
            <a:xfrm>
              <a:off x="1887" y="1577"/>
              <a:ext cx="1865" cy="2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accent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developer evaluates</a:t>
              </a:r>
            </a:p>
          </p:txBody>
        </p:sp>
        <p:sp>
          <p:nvSpPr>
            <p:cNvPr id="15" name="Rectangle 9"/>
            <p:cNvSpPr>
              <a:spLocks noChangeArrowheads="1"/>
            </p:cNvSpPr>
            <p:nvPr/>
          </p:nvSpPr>
          <p:spPr bwMode="auto">
            <a:xfrm>
              <a:off x="1655" y="1954"/>
              <a:ext cx="2460" cy="2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change report is generated</a:t>
              </a:r>
            </a:p>
          </p:txBody>
        </p:sp>
        <p:sp>
          <p:nvSpPr>
            <p:cNvPr id="16" name="Rectangle 10"/>
            <p:cNvSpPr>
              <a:spLocks noChangeArrowheads="1"/>
            </p:cNvSpPr>
            <p:nvPr/>
          </p:nvSpPr>
          <p:spPr bwMode="auto">
            <a:xfrm>
              <a:off x="1455" y="2321"/>
              <a:ext cx="2984" cy="2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change control authority decides</a:t>
              </a:r>
            </a:p>
          </p:txBody>
        </p:sp>
        <p:sp>
          <p:nvSpPr>
            <p:cNvPr id="17" name="Rectangle 11"/>
            <p:cNvSpPr>
              <a:spLocks noChangeArrowheads="1"/>
            </p:cNvSpPr>
            <p:nvPr/>
          </p:nvSpPr>
          <p:spPr bwMode="auto">
            <a:xfrm>
              <a:off x="871" y="2793"/>
              <a:ext cx="2561" cy="2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request is queued for action</a:t>
              </a:r>
            </a:p>
          </p:txBody>
        </p:sp>
        <p:sp>
          <p:nvSpPr>
            <p:cNvPr id="18" name="Rectangle 12"/>
            <p:cNvSpPr>
              <a:spLocks noChangeArrowheads="1"/>
            </p:cNvSpPr>
            <p:nvPr/>
          </p:nvSpPr>
          <p:spPr bwMode="auto">
            <a:xfrm>
              <a:off x="2631" y="3017"/>
              <a:ext cx="2309" cy="28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change request is denied</a:t>
              </a:r>
            </a:p>
          </p:txBody>
        </p:sp>
        <p:sp>
          <p:nvSpPr>
            <p:cNvPr id="19" name="Rectangle 13"/>
            <p:cNvSpPr>
              <a:spLocks noChangeArrowheads="1"/>
            </p:cNvSpPr>
            <p:nvPr/>
          </p:nvSpPr>
          <p:spPr bwMode="auto">
            <a:xfrm>
              <a:off x="3439" y="3225"/>
              <a:ext cx="1542" cy="2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user is informed</a:t>
              </a:r>
            </a:p>
          </p:txBody>
        </p:sp>
        <p:sp>
          <p:nvSpPr>
            <p:cNvPr id="20" name="Rectangle 14"/>
            <p:cNvSpPr>
              <a:spLocks noChangeArrowheads="1"/>
            </p:cNvSpPr>
            <p:nvPr/>
          </p:nvSpPr>
          <p:spPr bwMode="auto">
            <a:xfrm>
              <a:off x="1383" y="777"/>
              <a:ext cx="2742" cy="2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dirty="0">
                  <a:effectLst>
                    <a:outerShdw blurRad="38100" dist="38100" dir="2700000" algn="tl">
                      <a:srgbClr val="FFFFFF"/>
                    </a:outerShdw>
                  </a:effectLst>
                  <a:latin typeface="Helvetica" panose="020B0604020202020204" pitchFamily="34" charset="0"/>
                  <a:ea typeface="MS PGothic" panose="020B0600070205080204" pitchFamily="34" charset="-128"/>
                </a:rPr>
                <a:t>need for change is recognized</a:t>
              </a:r>
            </a:p>
          </p:txBody>
        </p:sp>
        <p:sp>
          <p:nvSpPr>
            <p:cNvPr id="21" name="Rectangle 15"/>
            <p:cNvSpPr>
              <a:spLocks noChangeArrowheads="1"/>
            </p:cNvSpPr>
            <p:nvPr/>
          </p:nvSpPr>
          <p:spPr bwMode="auto">
            <a:xfrm>
              <a:off x="767" y="3396"/>
              <a:ext cx="2460" cy="284"/>
            </a:xfrm>
            <a:prstGeom prst="rect">
              <a:avLst/>
            </a:prstGeom>
            <a:solidFill>
              <a:srgbClr val="AD278D"/>
            </a:solidFill>
            <a:ln>
              <a:noFill/>
            </a:ln>
            <a:effectLst>
              <a:outerShdw dist="71842" dir="2700000" algn="ctr" rotWithShape="0">
                <a:schemeClr val="bg2"/>
              </a:outerShdw>
            </a:effectLst>
            <a:extLst>
              <a:ext uri="{91240B29-F687-4F45-9708-019B960494DF}">
                <a14:hiddenLine xmlns:a14="http://schemas.microsoft.com/office/drawing/2010/main" w="50800">
                  <a:solidFill>
                    <a:schemeClr val="tx1"/>
                  </a:solidFill>
                  <a:miter lim="800000"/>
                  <a:headEnd/>
                  <a:tailEnd/>
                </a14:hiddenLine>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change control process—II</a:t>
              </a:r>
            </a:p>
          </p:txBody>
        </p:sp>
        <p:sp>
          <p:nvSpPr>
            <p:cNvPr id="78867" name="Line 16"/>
            <p:cNvSpPr>
              <a:spLocks noChangeShapeType="1"/>
            </p:cNvSpPr>
            <p:nvPr/>
          </p:nvSpPr>
          <p:spPr bwMode="auto">
            <a:xfrm flipH="1">
              <a:off x="1992" y="2613"/>
              <a:ext cx="320" cy="245"/>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78868" name="Line 17"/>
            <p:cNvSpPr>
              <a:spLocks noChangeShapeType="1"/>
            </p:cNvSpPr>
            <p:nvPr/>
          </p:nvSpPr>
          <p:spPr bwMode="auto">
            <a:xfrm>
              <a:off x="3536" y="2637"/>
              <a:ext cx="256" cy="396"/>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78869" name="Line 18"/>
            <p:cNvSpPr>
              <a:spLocks noChangeShapeType="1"/>
            </p:cNvSpPr>
            <p:nvPr/>
          </p:nvSpPr>
          <p:spPr bwMode="auto">
            <a:xfrm>
              <a:off x="2032" y="3101"/>
              <a:ext cx="0" cy="228"/>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880588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95400" y="990600"/>
            <a:ext cx="6111875" cy="9652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a:solidFill>
                  <a:srgbClr val="FF0000"/>
                </a:solidFill>
              </a:rPr>
              <a:t>Software Quality Assurance (SQA)</a:t>
            </a:r>
            <a:br>
              <a:rPr lang="en-US" altLang="en-US">
                <a:solidFill>
                  <a:srgbClr val="FF0000"/>
                </a:solidFill>
              </a:rPr>
            </a:br>
            <a:r>
              <a:rPr lang="en-US" altLang="en-US"/>
              <a:t>Contents</a:t>
            </a: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7175" name="Text Box 36"/>
          <p:cNvSpPr txBox="1">
            <a:spLocks noChangeArrowheads="1"/>
          </p:cNvSpPr>
          <p:nvPr/>
        </p:nvSpPr>
        <p:spPr bwMode="auto">
          <a:xfrm>
            <a:off x="1866900" y="1828800"/>
            <a:ext cx="71247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50000"/>
              </a:lnSpc>
              <a:spcBef>
                <a:spcPct val="0"/>
              </a:spcBef>
              <a:buFont typeface="Helvetica" panose="020B0604020202020204" pitchFamily="34" charset="0"/>
              <a:buAutoNum type="arabicPeriod"/>
            </a:pPr>
            <a:r>
              <a:rPr lang="en-US" altLang="en-US" sz="1800">
                <a:latin typeface="Palatino" pitchFamily="-128" charset="0"/>
              </a:rPr>
              <a:t>Elements of SQA</a:t>
            </a:r>
          </a:p>
          <a:p>
            <a:pPr>
              <a:lnSpc>
                <a:spcPct val="150000"/>
              </a:lnSpc>
              <a:spcBef>
                <a:spcPct val="0"/>
              </a:spcBef>
              <a:buFont typeface="Helvetica" panose="020B0604020202020204" pitchFamily="34" charset="0"/>
              <a:buAutoNum type="arabicPeriod"/>
            </a:pPr>
            <a:r>
              <a:rPr lang="en-US" altLang="en-US" sz="1800">
                <a:latin typeface="Palatino" pitchFamily="-128" charset="0"/>
              </a:rPr>
              <a:t>Role of the SQA Group</a:t>
            </a:r>
          </a:p>
          <a:p>
            <a:pPr>
              <a:lnSpc>
                <a:spcPct val="150000"/>
              </a:lnSpc>
              <a:spcBef>
                <a:spcPct val="0"/>
              </a:spcBef>
              <a:buFont typeface="Helvetica" panose="020B0604020202020204" pitchFamily="34" charset="0"/>
              <a:buAutoNum type="arabicPeriod"/>
            </a:pPr>
            <a:r>
              <a:rPr lang="en-US" altLang="en-US" sz="1800">
                <a:latin typeface="Palatino" pitchFamily="-128" charset="0"/>
              </a:rPr>
              <a:t>SQA Goals</a:t>
            </a:r>
          </a:p>
          <a:p>
            <a:pPr>
              <a:lnSpc>
                <a:spcPct val="150000"/>
              </a:lnSpc>
              <a:spcBef>
                <a:spcPct val="0"/>
              </a:spcBef>
              <a:buFont typeface="Helvetica" panose="020B0604020202020204" pitchFamily="34" charset="0"/>
              <a:buAutoNum type="arabicPeriod"/>
            </a:pPr>
            <a:r>
              <a:rPr lang="en-US" altLang="en-US" sz="1800">
                <a:latin typeface="Palatino" pitchFamily="-128" charset="0"/>
              </a:rPr>
              <a:t>Statistical SQA</a:t>
            </a:r>
          </a:p>
          <a:p>
            <a:pPr>
              <a:lnSpc>
                <a:spcPct val="150000"/>
              </a:lnSpc>
              <a:spcBef>
                <a:spcPct val="0"/>
              </a:spcBef>
              <a:buFont typeface="Helvetica" panose="020B0604020202020204" pitchFamily="34" charset="0"/>
              <a:buAutoNum type="arabicPeriod"/>
            </a:pPr>
            <a:r>
              <a:rPr lang="en-US" altLang="en-US" sz="1800">
                <a:latin typeface="Palatino" pitchFamily="-128" charset="0"/>
              </a:rPr>
              <a:t>Six-Sigma for Software Engineering</a:t>
            </a:r>
          </a:p>
          <a:p>
            <a:pPr>
              <a:lnSpc>
                <a:spcPct val="150000"/>
              </a:lnSpc>
              <a:spcBef>
                <a:spcPct val="0"/>
              </a:spcBef>
              <a:buFont typeface="Helvetica" panose="020B0604020202020204" pitchFamily="34" charset="0"/>
              <a:buAutoNum type="arabicPeriod"/>
            </a:pPr>
            <a:r>
              <a:rPr lang="en-US" altLang="en-US" sz="1800">
                <a:latin typeface="Palatino" pitchFamily="-128" charset="0"/>
              </a:rPr>
              <a:t>Software Safety</a:t>
            </a:r>
          </a:p>
        </p:txBody>
      </p:sp>
      <p:pic>
        <p:nvPicPr>
          <p:cNvPr id="7176"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ED8F689B-07FC-4949-B312-2B9E0AF8F827}" type="slidenum">
              <a:rPr lang="en-US"/>
              <a:pPr algn="ctr">
                <a:defRPr/>
              </a:pPr>
              <a:t>4</a:t>
            </a:fld>
            <a:endParaRPr lang="en-US"/>
          </a:p>
        </p:txBody>
      </p:sp>
    </p:spTree>
    <p:extLst>
      <p:ext uri="{BB962C8B-B14F-4D97-AF65-F5344CB8AC3E}">
        <p14:creationId xmlns:p14="http://schemas.microsoft.com/office/powerpoint/2010/main" val="372855504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819400" y="1035050"/>
            <a:ext cx="3997325" cy="4191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3.2 </a:t>
            </a:r>
            <a:r>
              <a:rPr lang="en-US" altLang="en-US" sz="2400"/>
              <a:t>Change Control Process</a:t>
            </a:r>
            <a:endParaRPr lang="en-US" altLang="en-US" sz="2400">
              <a:solidFill>
                <a:srgbClr val="00B050"/>
              </a:solidFill>
            </a:endParaRPr>
          </a:p>
        </p:txBody>
      </p:sp>
      <p:pic>
        <p:nvPicPr>
          <p:cNvPr id="8089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80901" name="Line 3"/>
          <p:cNvSpPr>
            <a:spLocks noChangeShapeType="1"/>
          </p:cNvSpPr>
          <p:nvPr/>
        </p:nvSpPr>
        <p:spPr bwMode="auto">
          <a:xfrm>
            <a:off x="4725988" y="1725613"/>
            <a:ext cx="12700" cy="385762"/>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80902" name="Line 4"/>
          <p:cNvSpPr>
            <a:spLocks noChangeShapeType="1"/>
          </p:cNvSpPr>
          <p:nvPr/>
        </p:nvSpPr>
        <p:spPr bwMode="auto">
          <a:xfrm>
            <a:off x="4725988" y="2462213"/>
            <a:ext cx="12700" cy="387350"/>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80903" name="Line 5"/>
          <p:cNvSpPr>
            <a:spLocks noChangeShapeType="1"/>
          </p:cNvSpPr>
          <p:nvPr/>
        </p:nvSpPr>
        <p:spPr bwMode="auto">
          <a:xfrm>
            <a:off x="4725988" y="3071813"/>
            <a:ext cx="12700" cy="387350"/>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80904" name="Line 6"/>
          <p:cNvSpPr>
            <a:spLocks noChangeShapeType="1"/>
          </p:cNvSpPr>
          <p:nvPr/>
        </p:nvSpPr>
        <p:spPr bwMode="auto">
          <a:xfrm>
            <a:off x="4725988" y="3683000"/>
            <a:ext cx="12700" cy="385763"/>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40" name="Rectangle 7"/>
          <p:cNvSpPr>
            <a:spLocks noChangeArrowheads="1"/>
          </p:cNvSpPr>
          <p:nvPr/>
        </p:nvSpPr>
        <p:spPr bwMode="auto">
          <a:xfrm>
            <a:off x="3098800" y="2011363"/>
            <a:ext cx="282098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assign people to SCIs</a:t>
            </a:r>
          </a:p>
        </p:txBody>
      </p:sp>
      <p:sp>
        <p:nvSpPr>
          <p:cNvPr id="41" name="Rectangle 8"/>
          <p:cNvSpPr>
            <a:spLocks noChangeArrowheads="1"/>
          </p:cNvSpPr>
          <p:nvPr/>
        </p:nvSpPr>
        <p:spPr bwMode="auto">
          <a:xfrm>
            <a:off x="3556000" y="2646363"/>
            <a:ext cx="201612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check-out SCIs</a:t>
            </a:r>
          </a:p>
        </p:txBody>
      </p:sp>
      <p:sp>
        <p:nvSpPr>
          <p:cNvPr id="42" name="Rectangle 9"/>
          <p:cNvSpPr>
            <a:spLocks noChangeArrowheads="1"/>
          </p:cNvSpPr>
          <p:nvPr/>
        </p:nvSpPr>
        <p:spPr bwMode="auto">
          <a:xfrm>
            <a:off x="3505200" y="3268663"/>
            <a:ext cx="224155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make the change</a:t>
            </a:r>
          </a:p>
        </p:txBody>
      </p:sp>
      <p:sp>
        <p:nvSpPr>
          <p:cNvPr id="43" name="Rectangle 10"/>
          <p:cNvSpPr>
            <a:spLocks noChangeArrowheads="1"/>
          </p:cNvSpPr>
          <p:nvPr/>
        </p:nvSpPr>
        <p:spPr bwMode="auto">
          <a:xfrm>
            <a:off x="3111500" y="4006850"/>
            <a:ext cx="306070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review/audit the change</a:t>
            </a:r>
          </a:p>
        </p:txBody>
      </p:sp>
      <p:sp>
        <p:nvSpPr>
          <p:cNvPr id="44" name="Rectangle 11"/>
          <p:cNvSpPr>
            <a:spLocks noChangeArrowheads="1"/>
          </p:cNvSpPr>
          <p:nvPr/>
        </p:nvSpPr>
        <p:spPr bwMode="auto">
          <a:xfrm>
            <a:off x="2540000" y="4800600"/>
            <a:ext cx="414655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establish a “baseline” for testing</a:t>
            </a:r>
          </a:p>
        </p:txBody>
      </p:sp>
      <p:sp>
        <p:nvSpPr>
          <p:cNvPr id="45" name="Rectangle 12"/>
          <p:cNvSpPr>
            <a:spLocks noChangeArrowheads="1"/>
          </p:cNvSpPr>
          <p:nvPr/>
        </p:nvSpPr>
        <p:spPr bwMode="auto">
          <a:xfrm>
            <a:off x="2743200" y="5702300"/>
            <a:ext cx="3511550" cy="393700"/>
          </a:xfrm>
          <a:prstGeom prst="rect">
            <a:avLst/>
          </a:prstGeom>
          <a:solidFill>
            <a:srgbClr val="AD278D"/>
          </a:solidFill>
          <a:ln>
            <a:noFill/>
          </a:ln>
          <a:effectLst>
            <a:outerShdw dist="71842" dir="2700000" algn="ctr" rotWithShape="0">
              <a:schemeClr val="bg2"/>
            </a:outerShdw>
          </a:effectLst>
          <a:extLst>
            <a:ext uri="{91240B29-F687-4F45-9708-019B960494DF}">
              <a14:hiddenLine xmlns:a14="http://schemas.microsoft.com/office/drawing/2010/main" w="50800">
                <a:solidFill>
                  <a:schemeClr val="tx1"/>
                </a:solidFill>
                <a:miter lim="800000"/>
                <a:headEnd/>
                <a:tailEnd/>
              </a14:hiddenLine>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change control process—III</a:t>
            </a:r>
          </a:p>
        </p:txBody>
      </p:sp>
      <p:sp>
        <p:nvSpPr>
          <p:cNvPr id="80911" name="Line 13"/>
          <p:cNvSpPr>
            <a:spLocks noChangeShapeType="1"/>
          </p:cNvSpPr>
          <p:nvPr/>
        </p:nvSpPr>
        <p:spPr bwMode="auto">
          <a:xfrm>
            <a:off x="4725988" y="4425950"/>
            <a:ext cx="12700" cy="387350"/>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80912" name="Line 14"/>
          <p:cNvSpPr>
            <a:spLocks noChangeShapeType="1"/>
          </p:cNvSpPr>
          <p:nvPr/>
        </p:nvSpPr>
        <p:spPr bwMode="auto">
          <a:xfrm>
            <a:off x="4713288" y="5248275"/>
            <a:ext cx="0" cy="363538"/>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2604761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743200" y="1035050"/>
            <a:ext cx="3997325" cy="4191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3.2 </a:t>
            </a:r>
            <a:r>
              <a:rPr lang="en-US" altLang="en-US" sz="2400"/>
              <a:t>Change Control Process</a:t>
            </a:r>
            <a:endParaRPr lang="en-US" altLang="en-US" sz="2400">
              <a:solidFill>
                <a:srgbClr val="00B050"/>
              </a:solidFill>
            </a:endParaRPr>
          </a:p>
        </p:txBody>
      </p:sp>
      <p:pic>
        <p:nvPicPr>
          <p:cNvPr id="8294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82949" name="Line 3"/>
          <p:cNvSpPr>
            <a:spLocks noChangeShapeType="1"/>
          </p:cNvSpPr>
          <p:nvPr/>
        </p:nvSpPr>
        <p:spPr bwMode="auto">
          <a:xfrm>
            <a:off x="4637088" y="2459038"/>
            <a:ext cx="12700" cy="387350"/>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82950" name="Line 4"/>
          <p:cNvSpPr>
            <a:spLocks noChangeShapeType="1"/>
          </p:cNvSpPr>
          <p:nvPr/>
        </p:nvSpPr>
        <p:spPr bwMode="auto">
          <a:xfrm>
            <a:off x="4649788" y="3194050"/>
            <a:ext cx="12700" cy="387350"/>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82951" name="Line 5"/>
          <p:cNvSpPr>
            <a:spLocks noChangeShapeType="1"/>
          </p:cNvSpPr>
          <p:nvPr/>
        </p:nvSpPr>
        <p:spPr bwMode="auto">
          <a:xfrm>
            <a:off x="4649788" y="3929063"/>
            <a:ext cx="12700" cy="387350"/>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82952" name="Line 6"/>
          <p:cNvSpPr>
            <a:spLocks noChangeShapeType="1"/>
          </p:cNvSpPr>
          <p:nvPr/>
        </p:nvSpPr>
        <p:spPr bwMode="auto">
          <a:xfrm>
            <a:off x="4662488" y="4692650"/>
            <a:ext cx="12700" cy="387350"/>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1" name="Rectangle 7"/>
          <p:cNvSpPr>
            <a:spLocks noChangeArrowheads="1"/>
          </p:cNvSpPr>
          <p:nvPr/>
        </p:nvSpPr>
        <p:spPr bwMode="auto">
          <a:xfrm>
            <a:off x="2362200" y="2003425"/>
            <a:ext cx="434498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perform SQA and testing activities</a:t>
            </a:r>
          </a:p>
        </p:txBody>
      </p:sp>
      <p:sp>
        <p:nvSpPr>
          <p:cNvPr id="22" name="Rectangle 8"/>
          <p:cNvSpPr>
            <a:spLocks noChangeArrowheads="1"/>
          </p:cNvSpPr>
          <p:nvPr/>
        </p:nvSpPr>
        <p:spPr bwMode="auto">
          <a:xfrm>
            <a:off x="1879600" y="3479800"/>
            <a:ext cx="512127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promote SCI for inclusion in next release</a:t>
            </a:r>
          </a:p>
        </p:txBody>
      </p:sp>
      <p:sp>
        <p:nvSpPr>
          <p:cNvPr id="23" name="Rectangle 9"/>
          <p:cNvSpPr>
            <a:spLocks noChangeArrowheads="1"/>
          </p:cNvSpPr>
          <p:nvPr/>
        </p:nvSpPr>
        <p:spPr bwMode="auto">
          <a:xfrm>
            <a:off x="2806700" y="4214813"/>
            <a:ext cx="347027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rebuild appropriate version</a:t>
            </a:r>
          </a:p>
        </p:txBody>
      </p:sp>
      <p:sp>
        <p:nvSpPr>
          <p:cNvPr id="24" name="Rectangle 10"/>
          <p:cNvSpPr>
            <a:spLocks noChangeArrowheads="1"/>
          </p:cNvSpPr>
          <p:nvPr/>
        </p:nvSpPr>
        <p:spPr bwMode="auto">
          <a:xfrm>
            <a:off x="3048000" y="5054600"/>
            <a:ext cx="306070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review/audit the change</a:t>
            </a:r>
          </a:p>
        </p:txBody>
      </p:sp>
      <p:sp>
        <p:nvSpPr>
          <p:cNvPr id="25" name="Rectangle 11"/>
          <p:cNvSpPr>
            <a:spLocks noChangeArrowheads="1"/>
          </p:cNvSpPr>
          <p:nvPr/>
        </p:nvSpPr>
        <p:spPr bwMode="auto">
          <a:xfrm>
            <a:off x="2692400" y="5854700"/>
            <a:ext cx="376713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include all changes in release</a:t>
            </a:r>
          </a:p>
        </p:txBody>
      </p:sp>
      <p:sp>
        <p:nvSpPr>
          <p:cNvPr id="82958" name="Line 12"/>
          <p:cNvSpPr>
            <a:spLocks noChangeShapeType="1"/>
          </p:cNvSpPr>
          <p:nvPr/>
        </p:nvSpPr>
        <p:spPr bwMode="auto">
          <a:xfrm>
            <a:off x="4662488" y="5541963"/>
            <a:ext cx="12700" cy="387350"/>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7" name="Rectangle 13"/>
          <p:cNvSpPr>
            <a:spLocks noChangeArrowheads="1"/>
          </p:cNvSpPr>
          <p:nvPr/>
        </p:nvSpPr>
        <p:spPr bwMode="auto">
          <a:xfrm>
            <a:off x="2654300" y="2760663"/>
            <a:ext cx="341312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check-in the changed SCIs</a:t>
            </a:r>
          </a:p>
        </p:txBody>
      </p:sp>
      <p:sp>
        <p:nvSpPr>
          <p:cNvPr id="82960" name="Line 14"/>
          <p:cNvSpPr>
            <a:spLocks noChangeShapeType="1"/>
          </p:cNvSpPr>
          <p:nvPr/>
        </p:nvSpPr>
        <p:spPr bwMode="auto">
          <a:xfrm>
            <a:off x="4637088" y="1744663"/>
            <a:ext cx="12700" cy="387350"/>
          </a:xfrm>
          <a:prstGeom prst="line">
            <a:avLst/>
          </a:prstGeom>
          <a:noFill/>
          <a:ln w="508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2547096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360738" y="1031875"/>
            <a:ext cx="2747962" cy="420688"/>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3.3 </a:t>
            </a:r>
            <a:r>
              <a:rPr lang="en-US" altLang="en-US" sz="2400"/>
              <a:t>Version Control</a:t>
            </a:r>
            <a:endParaRPr lang="en-US" altLang="en-US" sz="2400">
              <a:solidFill>
                <a:srgbClr val="00B050"/>
              </a:solidFill>
            </a:endParaRPr>
          </a:p>
        </p:txBody>
      </p:sp>
      <p:pic>
        <p:nvPicPr>
          <p:cNvPr id="8499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pic>
        <p:nvPicPr>
          <p:cNvPr id="84997" name="Picture 2" descr="Image result for version control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405188"/>
            <a:ext cx="3971925" cy="2833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4998" name="Rectangle 1"/>
          <p:cNvSpPr>
            <a:spLocks noChangeArrowheads="1"/>
          </p:cNvSpPr>
          <p:nvPr/>
        </p:nvSpPr>
        <p:spPr bwMode="auto">
          <a:xfrm>
            <a:off x="1843088" y="1828800"/>
            <a:ext cx="6553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lnSpc>
                <a:spcPct val="100000"/>
              </a:lnSpc>
              <a:spcBef>
                <a:spcPct val="0"/>
              </a:spcBef>
              <a:buFontTx/>
              <a:buNone/>
            </a:pPr>
            <a:r>
              <a:rPr lang="en-US" altLang="en-US" sz="1800" b="1">
                <a:latin typeface="Arial" panose="020B0604020202020204" pitchFamily="34" charset="0"/>
              </a:rPr>
              <a:t>Version control</a:t>
            </a:r>
            <a:r>
              <a:rPr lang="en-US" altLang="en-US" sz="1800">
                <a:latin typeface="Arial" panose="020B0604020202020204" pitchFamily="34" charset="0"/>
              </a:rPr>
              <a:t> is a system that records changes to a file or set of files over time so that you can recall specific </a:t>
            </a:r>
            <a:r>
              <a:rPr lang="en-US" altLang="en-US" sz="1800" b="1">
                <a:latin typeface="Arial" panose="020B0604020202020204" pitchFamily="34" charset="0"/>
              </a:rPr>
              <a:t>versions</a:t>
            </a:r>
            <a:r>
              <a:rPr lang="en-US" altLang="en-US" sz="1800">
                <a:latin typeface="Arial" panose="020B0604020202020204" pitchFamily="34" charset="0"/>
              </a:rPr>
              <a:t> later. </a:t>
            </a:r>
          </a:p>
          <a:p>
            <a:pPr algn="just">
              <a:lnSpc>
                <a:spcPct val="100000"/>
              </a:lnSpc>
              <a:spcBef>
                <a:spcPct val="0"/>
              </a:spcBef>
              <a:buFontTx/>
              <a:buNone/>
            </a:pPr>
            <a:r>
              <a:rPr lang="en-US" altLang="en-US" sz="1800">
                <a:latin typeface="Arial" panose="020B0604020202020204" pitchFamily="34" charset="0"/>
              </a:rPr>
              <a:t>Types: Centralized and Distributed Version Controls</a:t>
            </a:r>
          </a:p>
        </p:txBody>
      </p:sp>
      <p:pic>
        <p:nvPicPr>
          <p:cNvPr id="84999" name="Picture 10" descr="Image result for distributed vs local version contro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405188"/>
            <a:ext cx="3509963" cy="2843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58330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941638" y="1031875"/>
            <a:ext cx="3586162" cy="420688"/>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3.3 </a:t>
            </a:r>
            <a:r>
              <a:rPr lang="en-US" altLang="en-US" sz="2400"/>
              <a:t>Numbers in a Version</a:t>
            </a:r>
            <a:endParaRPr lang="en-US" altLang="en-US" sz="2400">
              <a:solidFill>
                <a:srgbClr val="00B050"/>
              </a:solidFill>
            </a:endParaRPr>
          </a:p>
        </p:txBody>
      </p:sp>
      <p:pic>
        <p:nvPicPr>
          <p:cNvPr id="8704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8" name="Rectangle 7"/>
          <p:cNvSpPr/>
          <p:nvPr/>
        </p:nvSpPr>
        <p:spPr>
          <a:xfrm>
            <a:off x="1843088" y="1924050"/>
            <a:ext cx="6553200" cy="1703388"/>
          </a:xfrm>
          <a:prstGeom prst="rect">
            <a:avLst/>
          </a:prstGeom>
        </p:spPr>
        <p:txBody>
          <a:bodyPr>
            <a:spAutoFit/>
          </a:bodyPr>
          <a:lstStyle/>
          <a:p>
            <a:pPr algn="just">
              <a:lnSpc>
                <a:spcPct val="150000"/>
              </a:lnSpc>
              <a:defRPr/>
            </a:pPr>
            <a:r>
              <a:rPr lang="en-US" sz="1800" dirty="0">
                <a:latin typeface="arial" panose="020B0604020202020204" pitchFamily="34" charset="0"/>
                <a:ea typeface="MS PGothic" panose="020B0600070205080204" pitchFamily="34" charset="-128"/>
              </a:rPr>
              <a:t>A Version typically comprises of three numbers:</a:t>
            </a:r>
          </a:p>
          <a:p>
            <a:pPr marL="285750" indent="-285750" algn="just">
              <a:lnSpc>
                <a:spcPct val="150000"/>
              </a:lnSpc>
              <a:buFont typeface="Arial" panose="020B0604020202020204" pitchFamily="34" charset="0"/>
              <a:buChar char="•"/>
              <a:defRPr/>
            </a:pPr>
            <a:r>
              <a:rPr lang="en-US" sz="1800" dirty="0">
                <a:latin typeface="arial" panose="020B0604020202020204" pitchFamily="34" charset="0"/>
                <a:ea typeface="MS PGothic" panose="020B0600070205080204" pitchFamily="34" charset="-128"/>
              </a:rPr>
              <a:t>Major Version Number </a:t>
            </a:r>
          </a:p>
          <a:p>
            <a:pPr marL="285750" indent="-285750" algn="just">
              <a:lnSpc>
                <a:spcPct val="150000"/>
              </a:lnSpc>
              <a:buFont typeface="Arial" panose="020B0604020202020204" pitchFamily="34" charset="0"/>
              <a:buChar char="•"/>
              <a:defRPr/>
            </a:pPr>
            <a:r>
              <a:rPr lang="en-US" sz="1800" dirty="0">
                <a:latin typeface="arial" panose="020B0604020202020204" pitchFamily="34" charset="0"/>
                <a:ea typeface="MS PGothic" panose="020B0600070205080204" pitchFamily="34" charset="-128"/>
              </a:rPr>
              <a:t>Minor Version Number </a:t>
            </a:r>
          </a:p>
          <a:p>
            <a:pPr marL="285750" indent="-285750" algn="just">
              <a:lnSpc>
                <a:spcPct val="150000"/>
              </a:lnSpc>
              <a:buFont typeface="Arial" panose="020B0604020202020204" pitchFamily="34" charset="0"/>
              <a:buChar char="•"/>
              <a:defRPr/>
            </a:pPr>
            <a:r>
              <a:rPr lang="en-US" sz="1800" dirty="0">
                <a:latin typeface="arial" panose="020B0604020202020204" pitchFamily="34" charset="0"/>
                <a:ea typeface="MS PGothic" panose="020B0600070205080204" pitchFamily="34" charset="-128"/>
              </a:rPr>
              <a:t>Patch Number</a:t>
            </a:r>
            <a:endParaRPr lang="en-US" sz="1800" dirty="0">
              <a:ea typeface="MS PGothic" panose="020B0600070205080204" pitchFamily="34" charset="-128"/>
            </a:endParaRPr>
          </a:p>
        </p:txBody>
      </p:sp>
      <p:pic>
        <p:nvPicPr>
          <p:cNvPr id="87046" name="Picture 2" descr="Image result for major and minor versio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962400"/>
            <a:ext cx="5538788"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7047" name="TextBox 3"/>
          <p:cNvSpPr txBox="1">
            <a:spLocks noChangeArrowheads="1"/>
          </p:cNvSpPr>
          <p:nvPr/>
        </p:nvSpPr>
        <p:spPr bwMode="auto">
          <a:xfrm>
            <a:off x="3962400" y="5786438"/>
            <a:ext cx="3024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Arial" panose="020B0604020202020204" pitchFamily="34" charset="0"/>
              </a:rPr>
              <a:t>Version Example</a:t>
            </a:r>
          </a:p>
        </p:txBody>
      </p:sp>
    </p:spTree>
    <p:extLst>
      <p:ext uri="{BB962C8B-B14F-4D97-AF65-F5344CB8AC3E}">
        <p14:creationId xmlns:p14="http://schemas.microsoft.com/office/powerpoint/2010/main" val="315046487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009900" y="1031875"/>
            <a:ext cx="3449638" cy="420688"/>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3.3 </a:t>
            </a:r>
            <a:r>
              <a:rPr lang="en-US" altLang="en-US" sz="2400"/>
              <a:t>Versioning Example</a:t>
            </a:r>
            <a:endParaRPr lang="en-US" altLang="en-US" sz="2400">
              <a:solidFill>
                <a:srgbClr val="00B050"/>
              </a:solidFill>
            </a:endParaRPr>
          </a:p>
        </p:txBody>
      </p:sp>
      <p:pic>
        <p:nvPicPr>
          <p:cNvPr id="8909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pic>
        <p:nvPicPr>
          <p:cNvPr id="89093" name="Picture 4" descr="Image result for .NET Ver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3600"/>
            <a:ext cx="8001000" cy="358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89094" name="Straight Arrow Connector 3"/>
          <p:cNvCxnSpPr>
            <a:cxnSpLocks noChangeShapeType="1"/>
          </p:cNvCxnSpPr>
          <p:nvPr/>
        </p:nvCxnSpPr>
        <p:spPr bwMode="auto">
          <a:xfrm>
            <a:off x="2667000" y="4495800"/>
            <a:ext cx="1524000" cy="19050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095" name="Straight Arrow Connector 5"/>
          <p:cNvCxnSpPr>
            <a:cxnSpLocks noChangeShapeType="1"/>
          </p:cNvCxnSpPr>
          <p:nvPr/>
        </p:nvCxnSpPr>
        <p:spPr bwMode="auto">
          <a:xfrm flipH="1">
            <a:off x="4800600" y="4495800"/>
            <a:ext cx="3200400" cy="19050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096" name="Straight Arrow Connector 7"/>
          <p:cNvCxnSpPr>
            <a:cxnSpLocks noChangeShapeType="1"/>
          </p:cNvCxnSpPr>
          <p:nvPr/>
        </p:nvCxnSpPr>
        <p:spPr bwMode="auto">
          <a:xfrm flipH="1">
            <a:off x="4495800" y="4495800"/>
            <a:ext cx="457200" cy="19050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097" name="TextBox 8"/>
          <p:cNvSpPr txBox="1">
            <a:spLocks noChangeArrowheads="1"/>
          </p:cNvSpPr>
          <p:nvPr/>
        </p:nvSpPr>
        <p:spPr bwMode="auto">
          <a:xfrm>
            <a:off x="3984625" y="6450013"/>
            <a:ext cx="1981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1600">
                <a:latin typeface="Arial" panose="020B0604020202020204" pitchFamily="34" charset="0"/>
              </a:rPr>
              <a:t>Versions</a:t>
            </a:r>
          </a:p>
        </p:txBody>
      </p:sp>
      <p:cxnSp>
        <p:nvCxnSpPr>
          <p:cNvPr id="89098" name="Straight Arrow Connector 15"/>
          <p:cNvCxnSpPr>
            <a:cxnSpLocks noChangeShapeType="1"/>
          </p:cNvCxnSpPr>
          <p:nvPr/>
        </p:nvCxnSpPr>
        <p:spPr bwMode="auto">
          <a:xfrm>
            <a:off x="1219200" y="4419600"/>
            <a:ext cx="914400" cy="16002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099" name="TextBox 18"/>
          <p:cNvSpPr txBox="1">
            <a:spLocks noChangeArrowheads="1"/>
          </p:cNvSpPr>
          <p:nvPr/>
        </p:nvSpPr>
        <p:spPr bwMode="auto">
          <a:xfrm>
            <a:off x="914400" y="6019800"/>
            <a:ext cx="3276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1600">
                <a:latin typeface="Arial" panose="020B0604020202020204" pitchFamily="34" charset="0"/>
              </a:rPr>
              <a:t>Common Language Runtime</a:t>
            </a:r>
          </a:p>
        </p:txBody>
      </p:sp>
    </p:spTree>
    <p:extLst>
      <p:ext uri="{BB962C8B-B14F-4D97-AF65-F5344CB8AC3E}">
        <p14:creationId xmlns:p14="http://schemas.microsoft.com/office/powerpoint/2010/main" val="238849239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387600" y="1031875"/>
            <a:ext cx="4694238" cy="420688"/>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3.3 </a:t>
            </a:r>
            <a:r>
              <a:rPr lang="en-US" altLang="en-US" sz="2400"/>
              <a:t>Popular Version Control Tools</a:t>
            </a:r>
            <a:endParaRPr lang="en-US" altLang="en-US" sz="2400">
              <a:solidFill>
                <a:srgbClr val="00B050"/>
              </a:solidFill>
            </a:endParaRPr>
          </a:p>
        </p:txBody>
      </p:sp>
      <p:pic>
        <p:nvPicPr>
          <p:cNvPr id="9113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6" name="Rectangle 5"/>
          <p:cNvSpPr/>
          <p:nvPr/>
        </p:nvSpPr>
        <p:spPr>
          <a:xfrm>
            <a:off x="1843088" y="1966913"/>
            <a:ext cx="6553200" cy="3476625"/>
          </a:xfrm>
          <a:prstGeom prst="rect">
            <a:avLst/>
          </a:prstGeom>
        </p:spPr>
        <p:txBody>
          <a:bodyPr>
            <a:spAutoFit/>
          </a:bodyPr>
          <a:lstStyle/>
          <a:p>
            <a:pPr algn="just">
              <a:defRPr/>
            </a:pPr>
            <a:r>
              <a:rPr lang="en-US" sz="2000" dirty="0">
                <a:latin typeface="arial" panose="020B0604020202020204" pitchFamily="34" charset="0"/>
                <a:ea typeface="MS PGothic" panose="020B0600070205080204" pitchFamily="34" charset="-128"/>
              </a:rPr>
              <a:t>Popular Version Control tools:</a:t>
            </a:r>
          </a:p>
          <a:p>
            <a:pPr algn="just">
              <a:defRPr/>
            </a:pPr>
            <a:endParaRPr lang="en-US" sz="2000" dirty="0">
              <a:latin typeface="arial" panose="020B0604020202020204" pitchFamily="34" charset="0"/>
              <a:ea typeface="MS PGothic" panose="020B0600070205080204" pitchFamily="34" charset="-128"/>
            </a:endParaRPr>
          </a:p>
          <a:p>
            <a:pPr marL="457200" indent="-457200" algn="just">
              <a:lnSpc>
                <a:spcPct val="150000"/>
              </a:lnSpc>
              <a:buFontTx/>
              <a:buAutoNum type="arabicPeriod"/>
              <a:defRPr/>
            </a:pPr>
            <a:r>
              <a:rPr lang="en-US" sz="2000" dirty="0">
                <a:latin typeface="arial" panose="020B0604020202020204" pitchFamily="34" charset="0"/>
                <a:ea typeface="MS PGothic" panose="020B0600070205080204" pitchFamily="34" charset="-128"/>
              </a:rPr>
              <a:t>GIT </a:t>
            </a:r>
          </a:p>
          <a:p>
            <a:pPr marL="457200" indent="-457200" algn="just">
              <a:lnSpc>
                <a:spcPct val="150000"/>
              </a:lnSpc>
              <a:buFontTx/>
              <a:buAutoNum type="arabicPeriod"/>
              <a:defRPr/>
            </a:pPr>
            <a:r>
              <a:rPr lang="en-US" sz="2000" dirty="0">
                <a:latin typeface="arial" panose="020B0604020202020204" pitchFamily="34" charset="0"/>
                <a:ea typeface="MS PGothic" panose="020B0600070205080204" pitchFamily="34" charset="-128"/>
              </a:rPr>
              <a:t>Team Foundation Server (Microsoft)</a:t>
            </a:r>
          </a:p>
          <a:p>
            <a:pPr marL="457200" indent="-457200" algn="just">
              <a:lnSpc>
                <a:spcPct val="150000"/>
              </a:lnSpc>
              <a:buFontTx/>
              <a:buAutoNum type="arabicPeriod"/>
              <a:defRPr/>
            </a:pPr>
            <a:r>
              <a:rPr lang="en-US" sz="2000" dirty="0">
                <a:latin typeface="arial" panose="020B0604020202020204" pitchFamily="34" charset="0"/>
                <a:ea typeface="MS PGothic" panose="020B0600070205080204" pitchFamily="34" charset="-128"/>
              </a:rPr>
              <a:t>Rational Clear Case (IBM)</a:t>
            </a:r>
          </a:p>
          <a:p>
            <a:pPr marL="457200" indent="-457200" algn="just">
              <a:lnSpc>
                <a:spcPct val="150000"/>
              </a:lnSpc>
              <a:buFontTx/>
              <a:buAutoNum type="arabicPeriod"/>
              <a:defRPr/>
            </a:pPr>
            <a:r>
              <a:rPr lang="en-US" sz="2000" dirty="0">
                <a:latin typeface="arial" panose="020B0604020202020204" pitchFamily="34" charset="0"/>
                <a:ea typeface="MS PGothic" panose="020B0600070205080204" pitchFamily="34" charset="-128"/>
              </a:rPr>
              <a:t>Visual SourceSafe (Microsoft)</a:t>
            </a:r>
          </a:p>
          <a:p>
            <a:pPr marL="457200" indent="-457200" algn="just">
              <a:buFontTx/>
              <a:buAutoNum type="arabicPeriod"/>
              <a:defRPr/>
            </a:pPr>
            <a:endParaRPr lang="en-US" sz="2000" dirty="0">
              <a:latin typeface="arial" panose="020B0604020202020204" pitchFamily="34" charset="0"/>
              <a:ea typeface="MS PGothic" panose="020B0600070205080204" pitchFamily="34" charset="-128"/>
            </a:endParaRPr>
          </a:p>
          <a:p>
            <a:pPr marL="457200" indent="-457200" algn="just">
              <a:buFontTx/>
              <a:buAutoNum type="arabicPeriod"/>
              <a:defRPr/>
            </a:pPr>
            <a:endParaRPr lang="en-US" sz="2000" dirty="0">
              <a:latin typeface="arial" panose="020B0604020202020204" pitchFamily="34" charset="0"/>
              <a:ea typeface="MS PGothic" panose="020B0600070205080204" pitchFamily="34" charset="-128"/>
            </a:endParaRPr>
          </a:p>
          <a:p>
            <a:pPr marL="457200" indent="-457200" algn="just">
              <a:buFontTx/>
              <a:buAutoNum type="arabicPeriod"/>
              <a:defRPr/>
            </a:pPr>
            <a:endParaRPr lang="en-US" sz="2000" dirty="0">
              <a:ea typeface="MS PGothic" panose="020B0600070205080204" pitchFamily="34" charset="-128"/>
            </a:endParaRPr>
          </a:p>
        </p:txBody>
      </p:sp>
    </p:spTree>
    <p:extLst>
      <p:ext uri="{BB962C8B-B14F-4D97-AF65-F5344CB8AC3E}">
        <p14:creationId xmlns:p14="http://schemas.microsoft.com/office/powerpoint/2010/main" val="17804266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481388" y="1031875"/>
            <a:ext cx="2506662" cy="420688"/>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3.4 </a:t>
            </a:r>
            <a:r>
              <a:rPr lang="en-US" altLang="en-US" sz="2400"/>
              <a:t>SCM Auditing</a:t>
            </a:r>
            <a:endParaRPr lang="en-US" altLang="en-US" sz="2400">
              <a:solidFill>
                <a:srgbClr val="00B050"/>
              </a:solidFill>
            </a:endParaRPr>
          </a:p>
        </p:txBody>
      </p:sp>
      <p:pic>
        <p:nvPicPr>
          <p:cNvPr id="9318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6" name="Rectangle 5"/>
          <p:cNvSpPr/>
          <p:nvPr/>
        </p:nvSpPr>
        <p:spPr>
          <a:xfrm>
            <a:off x="1905000" y="1868488"/>
            <a:ext cx="6553200" cy="2246312"/>
          </a:xfrm>
          <a:prstGeom prst="rect">
            <a:avLst/>
          </a:prstGeom>
        </p:spPr>
        <p:txBody>
          <a:bodyPr>
            <a:spAutoFit/>
          </a:bodyPr>
          <a:lstStyle/>
          <a:p>
            <a:pPr algn="just">
              <a:defRPr/>
            </a:pPr>
            <a:r>
              <a:rPr lang="en-US" sz="2000" dirty="0">
                <a:latin typeface="arial" panose="020B0604020202020204" pitchFamily="34" charset="0"/>
                <a:ea typeface="MS PGothic" panose="020B0600070205080204" pitchFamily="34" charset="-128"/>
              </a:rPr>
              <a:t>SCM Auditing answers the following questions:</a:t>
            </a:r>
          </a:p>
          <a:p>
            <a:pPr marL="342900" indent="-342900" algn="just">
              <a:buFont typeface="Arial" panose="020B0604020202020204" pitchFamily="34" charset="0"/>
              <a:buChar char="•"/>
              <a:defRPr/>
            </a:pPr>
            <a:r>
              <a:rPr lang="en-US" sz="2000" dirty="0">
                <a:latin typeface="arial" panose="020B0604020202020204" pitchFamily="34" charset="0"/>
                <a:ea typeface="MS PGothic" panose="020B0600070205080204" pitchFamily="34" charset="-128"/>
              </a:rPr>
              <a:t>What is the SQA Plan followed for project?</a:t>
            </a:r>
          </a:p>
          <a:p>
            <a:pPr marL="342900" indent="-342900" algn="just">
              <a:buFont typeface="Arial" panose="020B0604020202020204" pitchFamily="34" charset="0"/>
              <a:buChar char="•"/>
              <a:defRPr/>
            </a:pPr>
            <a:r>
              <a:rPr lang="en-US" sz="2000" dirty="0">
                <a:latin typeface="arial" panose="020B0604020202020204" pitchFamily="34" charset="0"/>
                <a:ea typeface="MS PGothic" panose="020B0600070205080204" pitchFamily="34" charset="-128"/>
              </a:rPr>
              <a:t>How many SCIs were identified?</a:t>
            </a:r>
          </a:p>
          <a:p>
            <a:pPr marL="342900" indent="-342900" algn="just">
              <a:buFont typeface="Arial" panose="020B0604020202020204" pitchFamily="34" charset="0"/>
              <a:buChar char="•"/>
              <a:defRPr/>
            </a:pPr>
            <a:r>
              <a:rPr lang="en-US" sz="2000" dirty="0">
                <a:latin typeface="arial" panose="020B0604020202020204" pitchFamily="34" charset="0"/>
                <a:ea typeface="MS PGothic" panose="020B0600070205080204" pitchFamily="34" charset="-128"/>
              </a:rPr>
              <a:t>How many change requests were handled?</a:t>
            </a:r>
          </a:p>
          <a:p>
            <a:pPr marL="457200" indent="-457200" algn="just">
              <a:buFontTx/>
              <a:buAutoNum type="arabicPeriod"/>
              <a:defRPr/>
            </a:pPr>
            <a:endParaRPr lang="en-US" sz="2000" dirty="0">
              <a:latin typeface="arial" panose="020B0604020202020204" pitchFamily="34" charset="0"/>
              <a:ea typeface="MS PGothic" panose="020B0600070205080204" pitchFamily="34" charset="-128"/>
            </a:endParaRPr>
          </a:p>
          <a:p>
            <a:pPr marL="457200" indent="-457200" algn="just">
              <a:buFontTx/>
              <a:buAutoNum type="arabicPeriod"/>
              <a:defRPr/>
            </a:pPr>
            <a:endParaRPr lang="en-US" sz="2000" dirty="0">
              <a:latin typeface="arial" panose="020B0604020202020204" pitchFamily="34" charset="0"/>
              <a:ea typeface="MS PGothic" panose="020B0600070205080204" pitchFamily="34" charset="-128"/>
            </a:endParaRPr>
          </a:p>
          <a:p>
            <a:pPr marL="457200" indent="-457200" algn="just">
              <a:buFontTx/>
              <a:buAutoNum type="arabicPeriod"/>
              <a:defRPr/>
            </a:pPr>
            <a:endParaRPr lang="en-US" sz="2000" dirty="0">
              <a:ea typeface="MS PGothic" panose="020B0600070205080204" pitchFamily="34" charset="-128"/>
            </a:endParaRPr>
          </a:p>
        </p:txBody>
      </p:sp>
      <p:sp>
        <p:nvSpPr>
          <p:cNvPr id="93190" name="Oval 2"/>
          <p:cNvSpPr>
            <a:spLocks noChangeArrowheads="1"/>
          </p:cNvSpPr>
          <p:nvPr/>
        </p:nvSpPr>
        <p:spPr bwMode="auto">
          <a:xfrm>
            <a:off x="2387600" y="4470400"/>
            <a:ext cx="5994400" cy="1662113"/>
          </a:xfrm>
          <a:prstGeom prst="ellipse">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round/>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191" name="Rectangle 4"/>
          <p:cNvSpPr>
            <a:spLocks noChangeArrowheads="1"/>
          </p:cNvSpPr>
          <p:nvPr/>
        </p:nvSpPr>
        <p:spPr bwMode="auto">
          <a:xfrm>
            <a:off x="4519613" y="3455988"/>
            <a:ext cx="1460500" cy="1790700"/>
          </a:xfrm>
          <a:prstGeom prst="rect">
            <a:avLst/>
          </a:prstGeom>
          <a:solidFill>
            <a:srgbClr val="790015"/>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192" name="Rectangle 5"/>
          <p:cNvSpPr>
            <a:spLocks noChangeArrowheads="1"/>
          </p:cNvSpPr>
          <p:nvPr/>
        </p:nvSpPr>
        <p:spPr bwMode="auto">
          <a:xfrm>
            <a:off x="6019800" y="3403600"/>
            <a:ext cx="1460500" cy="1981200"/>
          </a:xfrm>
          <a:prstGeom prst="rect">
            <a:avLst/>
          </a:prstGeom>
          <a:solidFill>
            <a:srgbClr val="037C03"/>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193" name="Oval 6"/>
          <p:cNvSpPr>
            <a:spLocks noChangeArrowheads="1"/>
          </p:cNvSpPr>
          <p:nvPr/>
        </p:nvSpPr>
        <p:spPr bwMode="auto">
          <a:xfrm>
            <a:off x="2984500" y="3695700"/>
            <a:ext cx="1320800" cy="1320800"/>
          </a:xfrm>
          <a:prstGeom prst="ellipse">
            <a:avLst/>
          </a:prstGeom>
          <a:solidFill>
            <a:srgbClr val="E5405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194" name="Oval 7"/>
          <p:cNvSpPr>
            <a:spLocks noChangeArrowheads="1"/>
          </p:cNvSpPr>
          <p:nvPr/>
        </p:nvSpPr>
        <p:spPr bwMode="auto">
          <a:xfrm>
            <a:off x="2984500" y="3697288"/>
            <a:ext cx="1320800" cy="13176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2" name="Rectangle 8"/>
          <p:cNvSpPr>
            <a:spLocks noChangeArrowheads="1"/>
          </p:cNvSpPr>
          <p:nvPr/>
        </p:nvSpPr>
        <p:spPr bwMode="auto">
          <a:xfrm>
            <a:off x="3287713" y="4073525"/>
            <a:ext cx="858837"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SCIs</a:t>
            </a:r>
          </a:p>
        </p:txBody>
      </p:sp>
      <p:sp>
        <p:nvSpPr>
          <p:cNvPr id="93196" name="Oval 9"/>
          <p:cNvSpPr>
            <a:spLocks noChangeArrowheads="1"/>
          </p:cNvSpPr>
          <p:nvPr/>
        </p:nvSpPr>
        <p:spPr bwMode="auto">
          <a:xfrm>
            <a:off x="3606800" y="4686300"/>
            <a:ext cx="469900" cy="4826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197" name="Oval 10"/>
          <p:cNvSpPr>
            <a:spLocks noChangeArrowheads="1"/>
          </p:cNvSpPr>
          <p:nvPr/>
        </p:nvSpPr>
        <p:spPr bwMode="auto">
          <a:xfrm>
            <a:off x="3606800" y="4687888"/>
            <a:ext cx="469900" cy="4794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198" name="Oval 11"/>
          <p:cNvSpPr>
            <a:spLocks noChangeArrowheads="1"/>
          </p:cNvSpPr>
          <p:nvPr/>
        </p:nvSpPr>
        <p:spPr bwMode="auto">
          <a:xfrm>
            <a:off x="4127500" y="4294188"/>
            <a:ext cx="469900" cy="468312"/>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199" name="Oval 12"/>
          <p:cNvSpPr>
            <a:spLocks noChangeArrowheads="1"/>
          </p:cNvSpPr>
          <p:nvPr/>
        </p:nvSpPr>
        <p:spPr bwMode="auto">
          <a:xfrm>
            <a:off x="4127500" y="4294188"/>
            <a:ext cx="469900" cy="4667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200" name="Oval 13"/>
          <p:cNvSpPr>
            <a:spLocks noChangeArrowheads="1"/>
          </p:cNvSpPr>
          <p:nvPr/>
        </p:nvSpPr>
        <p:spPr bwMode="auto">
          <a:xfrm>
            <a:off x="3746500" y="3632200"/>
            <a:ext cx="482600" cy="4699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201" name="Oval 14"/>
          <p:cNvSpPr>
            <a:spLocks noChangeArrowheads="1"/>
          </p:cNvSpPr>
          <p:nvPr/>
        </p:nvSpPr>
        <p:spPr bwMode="auto">
          <a:xfrm>
            <a:off x="3746500" y="3633788"/>
            <a:ext cx="482600" cy="4667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202" name="Oval 15"/>
          <p:cNvSpPr>
            <a:spLocks noChangeArrowheads="1"/>
          </p:cNvSpPr>
          <p:nvPr/>
        </p:nvSpPr>
        <p:spPr bwMode="auto">
          <a:xfrm>
            <a:off x="2984500" y="3657600"/>
            <a:ext cx="469900" cy="4826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203" name="Oval 16"/>
          <p:cNvSpPr>
            <a:spLocks noChangeArrowheads="1"/>
          </p:cNvSpPr>
          <p:nvPr/>
        </p:nvSpPr>
        <p:spPr bwMode="auto">
          <a:xfrm>
            <a:off x="2984500" y="3659188"/>
            <a:ext cx="469900" cy="4794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204" name="Oval 17"/>
          <p:cNvSpPr>
            <a:spLocks noChangeArrowheads="1"/>
          </p:cNvSpPr>
          <p:nvPr/>
        </p:nvSpPr>
        <p:spPr bwMode="auto">
          <a:xfrm>
            <a:off x="2870200" y="4432300"/>
            <a:ext cx="469900" cy="4699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93205" name="Oval 18"/>
          <p:cNvSpPr>
            <a:spLocks noChangeArrowheads="1"/>
          </p:cNvSpPr>
          <p:nvPr/>
        </p:nvSpPr>
        <p:spPr bwMode="auto">
          <a:xfrm>
            <a:off x="2870200" y="4433888"/>
            <a:ext cx="469900" cy="4667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3" name="Rectangle 19"/>
          <p:cNvSpPr>
            <a:spLocks noChangeArrowheads="1"/>
          </p:cNvSpPr>
          <p:nvPr/>
        </p:nvSpPr>
        <p:spPr bwMode="auto">
          <a:xfrm>
            <a:off x="4479925" y="3503613"/>
            <a:ext cx="1552575" cy="673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80000"/>
              </a:lnSpc>
              <a:defRPr/>
            </a:pPr>
            <a:r>
              <a:rPr lang="en-US" b="1" dirty="0">
                <a:solidFill>
                  <a:schemeClr val="bg1"/>
                </a:solidFill>
                <a:effectLst>
                  <a:outerShdw blurRad="38100" dist="38100" dir="2700000" algn="tl">
                    <a:srgbClr val="000000"/>
                  </a:outerShdw>
                </a:effectLst>
                <a:ea typeface="MS PGothic" panose="020B0600070205080204" pitchFamily="34" charset="-128"/>
              </a:rPr>
              <a:t>Change</a:t>
            </a:r>
          </a:p>
          <a:p>
            <a:pPr>
              <a:lnSpc>
                <a:spcPct val="80000"/>
              </a:lnSpc>
              <a:defRPr/>
            </a:pPr>
            <a:r>
              <a:rPr lang="en-US" b="1" dirty="0">
                <a:solidFill>
                  <a:schemeClr val="bg1"/>
                </a:solidFill>
                <a:effectLst>
                  <a:outerShdw blurRad="38100" dist="38100" dir="2700000" algn="tl">
                    <a:srgbClr val="000000"/>
                  </a:outerShdw>
                </a:effectLst>
                <a:ea typeface="MS PGothic" panose="020B0600070205080204" pitchFamily="34" charset="-128"/>
              </a:rPr>
              <a:t>Requests</a:t>
            </a:r>
          </a:p>
        </p:txBody>
      </p:sp>
      <p:sp>
        <p:nvSpPr>
          <p:cNvPr id="24" name="Rectangle 20"/>
          <p:cNvSpPr>
            <a:spLocks noChangeArrowheads="1"/>
          </p:cNvSpPr>
          <p:nvPr/>
        </p:nvSpPr>
        <p:spPr bwMode="auto">
          <a:xfrm>
            <a:off x="6234113" y="3602038"/>
            <a:ext cx="841375" cy="673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80000"/>
              </a:lnSpc>
              <a:defRPr/>
            </a:pPr>
            <a:r>
              <a:rPr lang="en-US" b="1">
                <a:solidFill>
                  <a:schemeClr val="bg1"/>
                </a:solidFill>
                <a:effectLst>
                  <a:outerShdw blurRad="38100" dist="38100" dir="2700000" algn="tl">
                    <a:srgbClr val="000000"/>
                  </a:outerShdw>
                </a:effectLst>
                <a:ea typeface="MS PGothic" panose="020B0600070205080204" pitchFamily="34" charset="-128"/>
              </a:rPr>
              <a:t>SQA</a:t>
            </a:r>
          </a:p>
          <a:p>
            <a:pPr>
              <a:lnSpc>
                <a:spcPct val="80000"/>
              </a:lnSpc>
              <a:defRPr/>
            </a:pPr>
            <a:r>
              <a:rPr lang="en-US" b="1">
                <a:solidFill>
                  <a:schemeClr val="bg1"/>
                </a:solidFill>
                <a:effectLst>
                  <a:outerShdw blurRad="38100" dist="38100" dir="2700000" algn="tl">
                    <a:srgbClr val="000000"/>
                  </a:outerShdw>
                </a:effectLst>
                <a:ea typeface="MS PGothic" panose="020B0600070205080204" pitchFamily="34" charset="-128"/>
              </a:rPr>
              <a:t>Plan</a:t>
            </a:r>
          </a:p>
        </p:txBody>
      </p:sp>
      <p:sp>
        <p:nvSpPr>
          <p:cNvPr id="25" name="Rectangle 21"/>
          <p:cNvSpPr>
            <a:spLocks noChangeArrowheads="1"/>
          </p:cNvSpPr>
          <p:nvPr/>
        </p:nvSpPr>
        <p:spPr bwMode="auto">
          <a:xfrm>
            <a:off x="4151313" y="5383213"/>
            <a:ext cx="23653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3600">
                <a:solidFill>
                  <a:schemeClr val="bg1"/>
                </a:solidFill>
                <a:effectLst>
                  <a:outerShdw blurRad="38100" dist="38100" dir="2700000" algn="tl">
                    <a:srgbClr val="000000"/>
                  </a:outerShdw>
                </a:effectLst>
                <a:ea typeface="MS PGothic" panose="020B0600070205080204" pitchFamily="34" charset="-128"/>
              </a:rPr>
              <a:t>SCM Audit</a:t>
            </a:r>
          </a:p>
        </p:txBody>
      </p:sp>
    </p:spTree>
    <p:extLst>
      <p:ext uri="{BB962C8B-B14F-4D97-AF65-F5344CB8AC3E}">
        <p14:creationId xmlns:p14="http://schemas.microsoft.com/office/powerpoint/2010/main" val="247860011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744913" y="1031875"/>
            <a:ext cx="1978025" cy="420688"/>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3.5 </a:t>
            </a:r>
            <a:r>
              <a:rPr lang="en-US" altLang="en-US" sz="2400"/>
              <a:t>Reporting</a:t>
            </a:r>
            <a:endParaRPr lang="en-US" altLang="en-US" sz="2400">
              <a:solidFill>
                <a:srgbClr val="00B050"/>
              </a:solidFill>
            </a:endParaRPr>
          </a:p>
        </p:txBody>
      </p:sp>
      <p:pic>
        <p:nvPicPr>
          <p:cNvPr id="9523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6" name="Rectangle 5"/>
          <p:cNvSpPr/>
          <p:nvPr/>
        </p:nvSpPr>
        <p:spPr>
          <a:xfrm>
            <a:off x="1905000" y="1966913"/>
            <a:ext cx="6553200" cy="2862262"/>
          </a:xfrm>
          <a:prstGeom prst="rect">
            <a:avLst/>
          </a:prstGeom>
        </p:spPr>
        <p:txBody>
          <a:bodyPr>
            <a:spAutoFit/>
          </a:bodyPr>
          <a:lstStyle/>
          <a:p>
            <a:pPr algn="just">
              <a:defRPr/>
            </a:pPr>
            <a:r>
              <a:rPr lang="en-US" sz="2000" dirty="0">
                <a:ea typeface="MS PGothic" panose="020B0600070205080204" pitchFamily="34" charset="-128"/>
              </a:rPr>
              <a:t>The </a:t>
            </a:r>
            <a:r>
              <a:rPr lang="en-US" sz="2000" b="1" dirty="0">
                <a:ea typeface="MS PGothic" panose="020B0600070205080204" pitchFamily="34" charset="-128"/>
              </a:rPr>
              <a:t>reporting </a:t>
            </a:r>
            <a:r>
              <a:rPr lang="en-US" sz="2000" dirty="0">
                <a:ea typeface="MS PGothic" panose="020B0600070205080204" pitchFamily="34" charset="-128"/>
              </a:rPr>
              <a:t>aspect of the SCM process provides timely information on the </a:t>
            </a:r>
            <a:r>
              <a:rPr lang="en-US" sz="2000" b="1" dirty="0">
                <a:ea typeface="MS PGothic" panose="020B0600070205080204" pitchFamily="34" charset="-128"/>
              </a:rPr>
              <a:t>status</a:t>
            </a:r>
            <a:r>
              <a:rPr lang="en-US" sz="2000" dirty="0">
                <a:ea typeface="MS PGothic" panose="020B0600070205080204" pitchFamily="34" charset="-128"/>
              </a:rPr>
              <a:t> of the changes requested and the SCIs to the people who may be affected by the changes. </a:t>
            </a:r>
          </a:p>
          <a:p>
            <a:pPr algn="just">
              <a:defRPr/>
            </a:pPr>
            <a:endParaRPr lang="en-US" sz="2000" dirty="0">
              <a:ea typeface="MS PGothic" panose="020B0600070205080204" pitchFamily="34" charset="-128"/>
            </a:endParaRPr>
          </a:p>
          <a:p>
            <a:pPr algn="just">
              <a:defRPr/>
            </a:pPr>
            <a:r>
              <a:rPr lang="en-US" sz="2000" dirty="0">
                <a:ea typeface="MS PGothic" panose="020B0600070205080204" pitchFamily="34" charset="-128"/>
              </a:rPr>
              <a:t>These could be the people requesting for changes, the developers, the project manager, and the senior management.</a:t>
            </a:r>
            <a:endParaRPr lang="en-US" sz="2000" dirty="0">
              <a:latin typeface="arial" panose="020B0604020202020204" pitchFamily="34" charset="0"/>
              <a:ea typeface="MS PGothic" panose="020B0600070205080204" pitchFamily="34" charset="-128"/>
            </a:endParaRPr>
          </a:p>
          <a:p>
            <a:pPr marL="457200" indent="-457200" algn="just">
              <a:buFontTx/>
              <a:buAutoNum type="arabicPeriod"/>
              <a:defRPr/>
            </a:pPr>
            <a:endParaRPr lang="en-US" sz="2000" dirty="0">
              <a:ea typeface="MS PGothic" panose="020B0600070205080204" pitchFamily="34" charset="-128"/>
            </a:endParaRPr>
          </a:p>
        </p:txBody>
      </p:sp>
    </p:spTree>
    <p:extLst>
      <p:ext uri="{BB962C8B-B14F-4D97-AF65-F5344CB8AC3E}">
        <p14:creationId xmlns:p14="http://schemas.microsoft.com/office/powerpoint/2010/main" val="89659143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875088" y="1031875"/>
            <a:ext cx="1719262" cy="420688"/>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Case Study</a:t>
            </a:r>
            <a:endParaRPr lang="en-US" altLang="en-US" sz="2400">
              <a:solidFill>
                <a:srgbClr val="00B050"/>
              </a:solidFill>
            </a:endParaRPr>
          </a:p>
        </p:txBody>
      </p:sp>
      <p:pic>
        <p:nvPicPr>
          <p:cNvPr id="9728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6" name="Rectangle 5"/>
          <p:cNvSpPr/>
          <p:nvPr/>
        </p:nvSpPr>
        <p:spPr>
          <a:xfrm>
            <a:off x="1843088" y="1966913"/>
            <a:ext cx="6553200" cy="4554537"/>
          </a:xfrm>
          <a:prstGeom prst="rect">
            <a:avLst/>
          </a:prstGeom>
        </p:spPr>
        <p:txBody>
          <a:bodyPr>
            <a:spAutoFit/>
          </a:bodyPr>
          <a:lstStyle/>
          <a:p>
            <a:pPr algn="just">
              <a:lnSpc>
                <a:spcPct val="150000"/>
              </a:lnSpc>
              <a:defRPr/>
            </a:pPr>
            <a:r>
              <a:rPr lang="en-US" sz="2000" dirty="0">
                <a:latin typeface="arial" panose="020B0604020202020204" pitchFamily="34" charset="0"/>
                <a:ea typeface="MS PGothic" panose="020B0600070205080204" pitchFamily="34" charset="-128"/>
              </a:rPr>
              <a:t>For the University Project,</a:t>
            </a:r>
          </a:p>
          <a:p>
            <a:pPr marL="457200" indent="-457200" algn="just">
              <a:lnSpc>
                <a:spcPct val="150000"/>
              </a:lnSpc>
              <a:buFontTx/>
              <a:buAutoNum type="arabicPeriod"/>
              <a:defRPr/>
            </a:pPr>
            <a:r>
              <a:rPr lang="en-US" sz="2000" dirty="0">
                <a:latin typeface="arial" panose="020B0604020202020204" pitchFamily="34" charset="0"/>
                <a:ea typeface="MS PGothic" panose="020B0600070205080204" pitchFamily="34" charset="-128"/>
              </a:rPr>
              <a:t>What SCIs would you identify?</a:t>
            </a:r>
          </a:p>
          <a:p>
            <a:pPr marL="457200" indent="-457200" algn="just">
              <a:lnSpc>
                <a:spcPct val="150000"/>
              </a:lnSpc>
              <a:buFontTx/>
              <a:buAutoNum type="arabicPeriod"/>
              <a:defRPr/>
            </a:pPr>
            <a:r>
              <a:rPr lang="en-US" sz="2000" dirty="0">
                <a:latin typeface="arial" panose="020B0604020202020204" pitchFamily="34" charset="0"/>
                <a:ea typeface="MS PGothic" panose="020B0600070205080204" pitchFamily="34" charset="-128"/>
              </a:rPr>
              <a:t>Explain the change control process that you would adopt? Explain for a single identified SCI?</a:t>
            </a:r>
          </a:p>
          <a:p>
            <a:pPr marL="457200" indent="-457200" algn="just">
              <a:lnSpc>
                <a:spcPct val="150000"/>
              </a:lnSpc>
              <a:buFontTx/>
              <a:buAutoNum type="arabicPeriod"/>
              <a:defRPr/>
            </a:pPr>
            <a:r>
              <a:rPr lang="en-US" sz="2000" dirty="0">
                <a:latin typeface="arial" panose="020B0604020202020204" pitchFamily="34" charset="0"/>
                <a:ea typeface="MS PGothic" panose="020B0600070205080204" pitchFamily="34" charset="-128"/>
              </a:rPr>
              <a:t>How many versions of your project is required, before final submission. Justify your answer.</a:t>
            </a:r>
          </a:p>
          <a:p>
            <a:pPr marL="457200" indent="-457200" algn="just">
              <a:lnSpc>
                <a:spcPct val="150000"/>
              </a:lnSpc>
              <a:buFontTx/>
              <a:buAutoNum type="arabicPeriod"/>
              <a:defRPr/>
            </a:pPr>
            <a:endParaRPr lang="en-US" sz="2000" dirty="0">
              <a:latin typeface="arial" panose="020B0604020202020204" pitchFamily="34" charset="0"/>
              <a:ea typeface="MS PGothic" panose="020B0600070205080204" pitchFamily="34" charset="-128"/>
            </a:endParaRPr>
          </a:p>
          <a:p>
            <a:pPr marL="457200" indent="-457200" algn="just">
              <a:buFontTx/>
              <a:buAutoNum type="arabicPeriod"/>
              <a:defRPr/>
            </a:pPr>
            <a:endParaRPr lang="en-US" sz="2000" dirty="0">
              <a:latin typeface="arial" panose="020B0604020202020204" pitchFamily="34" charset="0"/>
              <a:ea typeface="MS PGothic" panose="020B0600070205080204" pitchFamily="34" charset="-128"/>
            </a:endParaRPr>
          </a:p>
          <a:p>
            <a:pPr marL="457200" indent="-457200" algn="just">
              <a:buFontTx/>
              <a:buAutoNum type="arabicPeriod"/>
              <a:defRPr/>
            </a:pPr>
            <a:endParaRPr lang="en-US" sz="2000" dirty="0">
              <a:latin typeface="arial" panose="020B0604020202020204" pitchFamily="34" charset="0"/>
              <a:ea typeface="MS PGothic" panose="020B0600070205080204" pitchFamily="34" charset="-128"/>
            </a:endParaRPr>
          </a:p>
          <a:p>
            <a:pPr marL="457200" indent="-457200" algn="just">
              <a:buFontTx/>
              <a:buAutoNum type="arabicPeriod"/>
              <a:defRPr/>
            </a:pPr>
            <a:endParaRPr lang="en-US" sz="2000" dirty="0">
              <a:latin typeface="arial" panose="020B0604020202020204" pitchFamily="34" charset="0"/>
              <a:ea typeface="MS PGothic" panose="020B0600070205080204" pitchFamily="34" charset="-128"/>
            </a:endParaRPr>
          </a:p>
          <a:p>
            <a:pPr marL="457200" indent="-457200" algn="just">
              <a:buFontTx/>
              <a:buAutoNum type="arabicPeriod"/>
              <a:defRPr/>
            </a:pPr>
            <a:endParaRPr lang="en-US" sz="2000" dirty="0">
              <a:ea typeface="MS PGothic" panose="020B0600070205080204" pitchFamily="34" charset="-128"/>
            </a:endParaRPr>
          </a:p>
        </p:txBody>
      </p:sp>
    </p:spTree>
    <p:extLst>
      <p:ext uri="{BB962C8B-B14F-4D97-AF65-F5344CB8AC3E}">
        <p14:creationId xmlns:p14="http://schemas.microsoft.com/office/powerpoint/2010/main" val="123478822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016125" y="1111250"/>
            <a:ext cx="6559550" cy="42068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Elements of Software Quality Assurance (SQA)</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922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D323E068-8255-4138-9EBC-69F1D389FB91}" type="slidenum">
              <a:rPr lang="en-US"/>
              <a:pPr algn="ctr">
                <a:defRPr/>
              </a:pPr>
              <a:t>5</a:t>
            </a:fld>
            <a:endParaRPr lang="en-US"/>
          </a:p>
        </p:txBody>
      </p:sp>
      <p:sp>
        <p:nvSpPr>
          <p:cNvPr id="9224" name="Rectangle 3"/>
          <p:cNvSpPr txBox="1">
            <a:spLocks noChangeArrowheads="1"/>
          </p:cNvSpPr>
          <p:nvPr/>
        </p:nvSpPr>
        <p:spPr bwMode="auto">
          <a:xfrm>
            <a:off x="1828800" y="190500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spcBef>
                <a:spcPts val="600"/>
              </a:spcBef>
              <a:buClr>
                <a:schemeClr val="folHlink"/>
              </a:buClr>
              <a:buSzPct val="75000"/>
              <a:buFont typeface="Wingdings" panose="05000000000000000000" pitchFamily="2" charset="2"/>
              <a:buChar char="n"/>
            </a:pPr>
            <a:r>
              <a:rPr lang="en-US" altLang="en-US" sz="2000" b="1">
                <a:latin typeface="Palatino" pitchFamily="-128" charset="0"/>
              </a:rPr>
              <a:t>Standards </a:t>
            </a:r>
            <a:endParaRPr lang="en-US" altLang="en-US" sz="2000">
              <a:latin typeface="Palatino" pitchFamily="-128" charset="0"/>
            </a:endParaRPr>
          </a:p>
          <a:p>
            <a:pPr>
              <a:spcBef>
                <a:spcPts val="600"/>
              </a:spcBef>
              <a:buClr>
                <a:schemeClr val="folHlink"/>
              </a:buClr>
              <a:buSzPct val="75000"/>
              <a:buFont typeface="Wingdings" panose="05000000000000000000" pitchFamily="2" charset="2"/>
              <a:buChar char="n"/>
            </a:pPr>
            <a:r>
              <a:rPr lang="en-US" altLang="en-US" sz="2000" b="1">
                <a:latin typeface="Palatino" pitchFamily="-128" charset="0"/>
              </a:rPr>
              <a:t>Reviews and Audits</a:t>
            </a:r>
            <a:r>
              <a:rPr lang="en-US" altLang="en-US" sz="2000">
                <a:latin typeface="Palatino" pitchFamily="-128" charset="0"/>
              </a:rPr>
              <a:t> </a:t>
            </a:r>
          </a:p>
          <a:p>
            <a:pPr>
              <a:spcBef>
                <a:spcPts val="600"/>
              </a:spcBef>
              <a:buClr>
                <a:schemeClr val="folHlink"/>
              </a:buClr>
              <a:buSzPct val="75000"/>
              <a:buFont typeface="Wingdings" panose="05000000000000000000" pitchFamily="2" charset="2"/>
              <a:buChar char="n"/>
            </a:pPr>
            <a:r>
              <a:rPr lang="en-US" altLang="en-US" sz="2000" b="1">
                <a:latin typeface="Palatino" pitchFamily="-128" charset="0"/>
              </a:rPr>
              <a:t>Testing</a:t>
            </a:r>
            <a:endParaRPr lang="en-US" altLang="en-US" sz="2000">
              <a:latin typeface="Palatino" pitchFamily="-128" charset="0"/>
            </a:endParaRPr>
          </a:p>
          <a:p>
            <a:pPr>
              <a:spcBef>
                <a:spcPts val="600"/>
              </a:spcBef>
              <a:buClr>
                <a:schemeClr val="folHlink"/>
              </a:buClr>
              <a:buSzPct val="75000"/>
              <a:buFont typeface="Wingdings" panose="05000000000000000000" pitchFamily="2" charset="2"/>
              <a:buChar char="n"/>
            </a:pPr>
            <a:r>
              <a:rPr lang="en-US" altLang="en-US" sz="2000" b="1">
                <a:latin typeface="Palatino" pitchFamily="-128" charset="0"/>
              </a:rPr>
              <a:t>Error/defect collection and analysis</a:t>
            </a:r>
            <a:r>
              <a:rPr lang="en-US" altLang="en-US" sz="2000">
                <a:latin typeface="Palatino" pitchFamily="-128" charset="0"/>
              </a:rPr>
              <a:t> </a:t>
            </a:r>
          </a:p>
          <a:p>
            <a:pPr>
              <a:spcBef>
                <a:spcPts val="600"/>
              </a:spcBef>
              <a:buClr>
                <a:schemeClr val="folHlink"/>
              </a:buClr>
              <a:buSzPct val="75000"/>
              <a:buFont typeface="Wingdings" panose="05000000000000000000" pitchFamily="2" charset="2"/>
              <a:buChar char="n"/>
            </a:pPr>
            <a:r>
              <a:rPr lang="en-US" altLang="en-US" sz="2000" b="1">
                <a:latin typeface="Palatino" pitchFamily="-128" charset="0"/>
              </a:rPr>
              <a:t>Change management</a:t>
            </a:r>
            <a:r>
              <a:rPr lang="en-US" altLang="en-US" sz="2000">
                <a:latin typeface="Palatino" pitchFamily="-128" charset="0"/>
              </a:rPr>
              <a:t> </a:t>
            </a:r>
          </a:p>
          <a:p>
            <a:pPr>
              <a:spcBef>
                <a:spcPts val="600"/>
              </a:spcBef>
              <a:buClr>
                <a:schemeClr val="folHlink"/>
              </a:buClr>
              <a:buSzPct val="75000"/>
              <a:buFont typeface="Wingdings" panose="05000000000000000000" pitchFamily="2" charset="2"/>
              <a:buChar char="n"/>
            </a:pPr>
            <a:r>
              <a:rPr lang="en-US" altLang="en-US" sz="2000" b="1">
                <a:latin typeface="Palatino" pitchFamily="-128" charset="0"/>
              </a:rPr>
              <a:t>Education</a:t>
            </a:r>
            <a:r>
              <a:rPr lang="en-US" altLang="en-US" sz="2000">
                <a:latin typeface="Palatino" pitchFamily="-128" charset="0"/>
              </a:rPr>
              <a:t>  </a:t>
            </a:r>
          </a:p>
          <a:p>
            <a:pPr>
              <a:spcBef>
                <a:spcPts val="600"/>
              </a:spcBef>
              <a:buClr>
                <a:schemeClr val="folHlink"/>
              </a:buClr>
              <a:buSzPct val="75000"/>
              <a:buFont typeface="Wingdings" panose="05000000000000000000" pitchFamily="2" charset="2"/>
              <a:buChar char="n"/>
            </a:pPr>
            <a:r>
              <a:rPr lang="en-US" altLang="en-US" sz="2000" b="1">
                <a:latin typeface="Palatino" pitchFamily="-128" charset="0"/>
              </a:rPr>
              <a:t>Vendor management</a:t>
            </a:r>
            <a:r>
              <a:rPr lang="en-US" altLang="en-US" sz="2000">
                <a:latin typeface="Palatino" pitchFamily="-128" charset="0"/>
              </a:rPr>
              <a:t> </a:t>
            </a:r>
          </a:p>
          <a:p>
            <a:pPr>
              <a:spcBef>
                <a:spcPts val="600"/>
              </a:spcBef>
              <a:buClr>
                <a:schemeClr val="folHlink"/>
              </a:buClr>
              <a:buSzPct val="75000"/>
              <a:buFont typeface="Wingdings" panose="05000000000000000000" pitchFamily="2" charset="2"/>
              <a:buChar char="n"/>
            </a:pPr>
            <a:r>
              <a:rPr lang="en-US" altLang="en-US" sz="2000" b="1">
                <a:latin typeface="Palatino" pitchFamily="-128" charset="0"/>
              </a:rPr>
              <a:t>Security management </a:t>
            </a:r>
            <a:endParaRPr lang="en-US" altLang="en-US" sz="2000">
              <a:latin typeface="Palatino" pitchFamily="-128" charset="0"/>
            </a:endParaRPr>
          </a:p>
          <a:p>
            <a:pPr>
              <a:spcBef>
                <a:spcPts val="600"/>
              </a:spcBef>
              <a:buClr>
                <a:schemeClr val="folHlink"/>
              </a:buClr>
              <a:buSzPct val="75000"/>
              <a:buFont typeface="Wingdings" panose="05000000000000000000" pitchFamily="2" charset="2"/>
              <a:buChar char="n"/>
            </a:pPr>
            <a:r>
              <a:rPr lang="en-US" altLang="en-US" sz="2000" b="1">
                <a:latin typeface="Palatino" pitchFamily="-128" charset="0"/>
              </a:rPr>
              <a:t>Safety</a:t>
            </a:r>
            <a:r>
              <a:rPr lang="en-US" altLang="en-US" sz="2000">
                <a:latin typeface="Palatino" pitchFamily="-128" charset="0"/>
              </a:rPr>
              <a:t> </a:t>
            </a:r>
          </a:p>
          <a:p>
            <a:pPr>
              <a:spcBef>
                <a:spcPts val="600"/>
              </a:spcBef>
              <a:buClr>
                <a:schemeClr val="folHlink"/>
              </a:buClr>
              <a:buSzPct val="75000"/>
              <a:buFont typeface="Wingdings" panose="05000000000000000000" pitchFamily="2" charset="2"/>
              <a:buChar char="n"/>
            </a:pPr>
            <a:r>
              <a:rPr lang="en-US" altLang="en-US" sz="2000" b="1">
                <a:latin typeface="Palatino" pitchFamily="-128" charset="0"/>
              </a:rPr>
              <a:t>Risk management</a:t>
            </a:r>
            <a:r>
              <a:rPr lang="en-US" altLang="en-US" sz="2000">
                <a:latin typeface="Palatino" pitchFamily="-128" charset="0"/>
              </a:rPr>
              <a:t> </a:t>
            </a:r>
          </a:p>
        </p:txBody>
      </p:sp>
    </p:spTree>
    <p:extLst>
      <p:ext uri="{BB962C8B-B14F-4D97-AF65-F5344CB8AC3E}">
        <p14:creationId xmlns:p14="http://schemas.microsoft.com/office/powerpoint/2010/main" val="36758793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306638" y="1035050"/>
            <a:ext cx="3633787"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Role of the SQA Group - I</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126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C8680B95-2B3C-4902-B5E8-F270057F3567}" type="slidenum">
              <a:rPr lang="en-US"/>
              <a:pPr algn="ctr">
                <a:defRPr/>
              </a:pPr>
              <a:t>6</a:t>
            </a:fld>
            <a:endParaRPr lang="en-US"/>
          </a:p>
        </p:txBody>
      </p:sp>
      <p:sp>
        <p:nvSpPr>
          <p:cNvPr id="11272" name="Rectangle 3"/>
          <p:cNvSpPr txBox="1">
            <a:spLocks noChangeArrowheads="1"/>
          </p:cNvSpPr>
          <p:nvPr/>
        </p:nvSpPr>
        <p:spPr bwMode="auto">
          <a:xfrm>
            <a:off x="1104900" y="1531938"/>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spcBef>
                <a:spcPts val="1200"/>
              </a:spcBef>
              <a:buClr>
                <a:schemeClr val="folHlink"/>
              </a:buClr>
              <a:buSzPct val="75000"/>
              <a:buFont typeface="Wingdings" panose="05000000000000000000" pitchFamily="2" charset="2"/>
              <a:buChar char="n"/>
            </a:pPr>
            <a:r>
              <a:rPr lang="en-US" altLang="en-US" sz="1800" b="1">
                <a:latin typeface="Helvetica" panose="020B0604020202020204" pitchFamily="34" charset="0"/>
              </a:rPr>
              <a:t>Prepares an SQA plan for a project. </a:t>
            </a:r>
          </a:p>
          <a:p>
            <a:pPr lvl="1" algn="just">
              <a:spcBef>
                <a:spcPts val="1200"/>
              </a:spcBef>
              <a:buClr>
                <a:schemeClr val="folHlink"/>
              </a:buClr>
              <a:buSzPct val="70000"/>
              <a:buFont typeface="Wingdings" panose="05000000000000000000" pitchFamily="2" charset="2"/>
              <a:buChar char="n"/>
            </a:pPr>
            <a:r>
              <a:rPr lang="en-US" altLang="en-US" sz="1600">
                <a:latin typeface="Helvetica" panose="020B0604020202020204" pitchFamily="34" charset="0"/>
              </a:rPr>
              <a:t>The plan identifies</a:t>
            </a:r>
          </a:p>
          <a:p>
            <a:pPr lvl="2" algn="just">
              <a:spcBef>
                <a:spcPts val="300"/>
              </a:spcBef>
              <a:buClr>
                <a:schemeClr val="tx2"/>
              </a:buClr>
              <a:buFontTx/>
              <a:buChar char="•"/>
            </a:pPr>
            <a:r>
              <a:rPr lang="en-US" altLang="en-US" sz="1400">
                <a:latin typeface="Helvetica" panose="020B0604020202020204" pitchFamily="34" charset="0"/>
              </a:rPr>
              <a:t>evaluations to be performed</a:t>
            </a:r>
          </a:p>
          <a:p>
            <a:pPr lvl="2" algn="just">
              <a:spcBef>
                <a:spcPct val="20000"/>
              </a:spcBef>
              <a:buClr>
                <a:schemeClr val="tx2"/>
              </a:buClr>
              <a:buFontTx/>
              <a:buChar char="•"/>
            </a:pPr>
            <a:r>
              <a:rPr lang="en-US" altLang="en-US" sz="1400">
                <a:latin typeface="Helvetica" panose="020B0604020202020204" pitchFamily="34" charset="0"/>
              </a:rPr>
              <a:t>audits and reviews to be performed</a:t>
            </a:r>
          </a:p>
          <a:p>
            <a:pPr lvl="2" algn="just">
              <a:spcBef>
                <a:spcPct val="20000"/>
              </a:spcBef>
              <a:buClr>
                <a:schemeClr val="tx2"/>
              </a:buClr>
              <a:buFontTx/>
              <a:buChar char="•"/>
            </a:pPr>
            <a:r>
              <a:rPr lang="en-US" altLang="en-US" sz="1400">
                <a:latin typeface="Helvetica" panose="020B0604020202020204" pitchFamily="34" charset="0"/>
              </a:rPr>
              <a:t>standards that are applicable to the project</a:t>
            </a:r>
          </a:p>
          <a:p>
            <a:pPr lvl="2" algn="just">
              <a:spcBef>
                <a:spcPct val="20000"/>
              </a:spcBef>
              <a:buClr>
                <a:schemeClr val="tx2"/>
              </a:buClr>
              <a:buFontTx/>
              <a:buChar char="•"/>
            </a:pPr>
            <a:r>
              <a:rPr lang="en-US" altLang="en-US" sz="1400">
                <a:latin typeface="Helvetica" panose="020B0604020202020204" pitchFamily="34" charset="0"/>
              </a:rPr>
              <a:t>procedures for error reporting and tracking</a:t>
            </a:r>
          </a:p>
          <a:p>
            <a:pPr lvl="2" algn="just">
              <a:spcBef>
                <a:spcPct val="20000"/>
              </a:spcBef>
              <a:buClr>
                <a:schemeClr val="tx2"/>
              </a:buClr>
              <a:buFontTx/>
              <a:buChar char="•"/>
            </a:pPr>
            <a:r>
              <a:rPr lang="en-US" altLang="en-US" sz="1400">
                <a:latin typeface="Helvetica" panose="020B0604020202020204" pitchFamily="34" charset="0"/>
              </a:rPr>
              <a:t>documents to be produced by the SQA group</a:t>
            </a:r>
          </a:p>
          <a:p>
            <a:pPr lvl="2" algn="just">
              <a:spcBef>
                <a:spcPct val="20000"/>
              </a:spcBef>
              <a:buClr>
                <a:schemeClr val="tx2"/>
              </a:buClr>
              <a:buFontTx/>
              <a:buChar char="•"/>
            </a:pPr>
            <a:r>
              <a:rPr lang="en-US" altLang="en-US" sz="1400">
                <a:latin typeface="Helvetica" panose="020B0604020202020204" pitchFamily="34" charset="0"/>
              </a:rPr>
              <a:t>amount of feedback provided to the software project team</a:t>
            </a:r>
          </a:p>
          <a:p>
            <a:pPr algn="just">
              <a:spcBef>
                <a:spcPts val="600"/>
              </a:spcBef>
              <a:buClr>
                <a:schemeClr val="folHlink"/>
              </a:buClr>
              <a:buSzPct val="75000"/>
              <a:buFont typeface="Wingdings" panose="05000000000000000000" pitchFamily="2" charset="2"/>
              <a:buChar char="n"/>
            </a:pPr>
            <a:r>
              <a:rPr lang="en-US" altLang="en-US" sz="1800" b="1">
                <a:latin typeface="Helvetica" panose="020B0604020202020204" pitchFamily="34" charset="0"/>
              </a:rPr>
              <a:t>Participates in the development of the project’s software process description.</a:t>
            </a:r>
            <a:r>
              <a:rPr lang="en-US" altLang="en-US" sz="1800">
                <a:latin typeface="Helvetica" panose="020B0604020202020204" pitchFamily="34" charset="0"/>
              </a:rPr>
              <a:t> </a:t>
            </a:r>
          </a:p>
          <a:p>
            <a:pPr lvl="1" algn="just">
              <a:spcBef>
                <a:spcPts val="600"/>
              </a:spcBef>
              <a:buClr>
                <a:schemeClr val="folHlink"/>
              </a:buClr>
              <a:buSzPct val="70000"/>
              <a:buFont typeface="Wingdings" panose="05000000000000000000" pitchFamily="2" charset="2"/>
              <a:buChar char="n"/>
            </a:pPr>
            <a:r>
              <a:rPr lang="en-US" altLang="en-US" sz="1600">
                <a:latin typeface="Helvetica" panose="020B0604020202020204" pitchFamily="34" charset="0"/>
              </a:rPr>
              <a:t> The SQA group reviews the process description for compliance with organizational policy, internal software standards, externally imposed standards (e.g., ISO-9001), and other parts of the software project plan.</a:t>
            </a:r>
          </a:p>
        </p:txBody>
      </p:sp>
    </p:spTree>
    <p:extLst>
      <p:ext uri="{BB962C8B-B14F-4D97-AF65-F5344CB8AC3E}">
        <p14:creationId xmlns:p14="http://schemas.microsoft.com/office/powerpoint/2010/main" val="37974570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63775" y="1035050"/>
            <a:ext cx="3717925"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Role of the SQA Group - II</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331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59D4FBD8-677F-412D-B917-2C527E4BFD7D}" type="slidenum">
              <a:rPr lang="en-US"/>
              <a:pPr algn="ctr">
                <a:defRPr/>
              </a:pPr>
              <a:t>7</a:t>
            </a:fld>
            <a:endParaRPr lang="en-US"/>
          </a:p>
        </p:txBody>
      </p:sp>
      <p:sp>
        <p:nvSpPr>
          <p:cNvPr id="13320" name="Rectangle 3"/>
          <p:cNvSpPr txBox="1">
            <a:spLocks noChangeArrowheads="1"/>
          </p:cNvSpPr>
          <p:nvPr/>
        </p:nvSpPr>
        <p:spPr bwMode="auto">
          <a:xfrm>
            <a:off x="914400" y="180975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spcBef>
                <a:spcPts val="600"/>
              </a:spcBef>
              <a:buClr>
                <a:schemeClr val="folHlink"/>
              </a:buClr>
              <a:buSzPct val="75000"/>
              <a:buFont typeface="Wingdings" panose="05000000000000000000" pitchFamily="2" charset="2"/>
              <a:buChar char="n"/>
            </a:pPr>
            <a:r>
              <a:rPr lang="en-US" altLang="en-US" sz="1600" b="1">
                <a:latin typeface="Helvetica" panose="020B0604020202020204" pitchFamily="34" charset="0"/>
              </a:rPr>
              <a:t>Reviews software engineering activities to verify compliance with the defined software process.</a:t>
            </a:r>
            <a:r>
              <a:rPr lang="en-US" altLang="en-US" sz="1600">
                <a:latin typeface="Helvetica" panose="020B0604020202020204" pitchFamily="34" charset="0"/>
              </a:rPr>
              <a:t> </a:t>
            </a:r>
          </a:p>
          <a:p>
            <a:pPr lvl="1" algn="just">
              <a:spcBef>
                <a:spcPts val="600"/>
              </a:spcBef>
              <a:buClr>
                <a:schemeClr val="folHlink"/>
              </a:buClr>
              <a:buSzPct val="70000"/>
              <a:buFont typeface="Wingdings" panose="05000000000000000000" pitchFamily="2" charset="2"/>
              <a:buChar char="n"/>
            </a:pPr>
            <a:r>
              <a:rPr lang="en-US" altLang="en-US" sz="1600">
                <a:latin typeface="Helvetica" panose="020B0604020202020204" pitchFamily="34" charset="0"/>
              </a:rPr>
              <a:t> identifies, documents, and tracks deviations from the process and verifies that corrections have been made.</a:t>
            </a:r>
          </a:p>
          <a:p>
            <a:pPr algn="just">
              <a:spcBef>
                <a:spcPts val="600"/>
              </a:spcBef>
              <a:buClr>
                <a:schemeClr val="folHlink"/>
              </a:buClr>
              <a:buSzPct val="75000"/>
              <a:buFont typeface="Wingdings" panose="05000000000000000000" pitchFamily="2" charset="2"/>
              <a:buChar char="n"/>
            </a:pPr>
            <a:r>
              <a:rPr lang="en-US" altLang="en-US" sz="1600" b="1">
                <a:latin typeface="Helvetica" panose="020B0604020202020204" pitchFamily="34" charset="0"/>
              </a:rPr>
              <a:t>Audits designated software work products to verify compliance with those defined as part of the software process.</a:t>
            </a:r>
            <a:r>
              <a:rPr lang="en-US" altLang="en-US" sz="1600">
                <a:latin typeface="Helvetica" panose="020B0604020202020204" pitchFamily="34" charset="0"/>
              </a:rPr>
              <a:t> </a:t>
            </a:r>
          </a:p>
          <a:p>
            <a:pPr lvl="1" algn="just">
              <a:spcBef>
                <a:spcPts val="600"/>
              </a:spcBef>
              <a:buClr>
                <a:schemeClr val="folHlink"/>
              </a:buClr>
              <a:buSzPct val="70000"/>
              <a:buFont typeface="Wingdings" panose="05000000000000000000" pitchFamily="2" charset="2"/>
              <a:buChar char="n"/>
            </a:pPr>
            <a:r>
              <a:rPr lang="en-US" altLang="en-US" sz="1600">
                <a:latin typeface="Helvetica" panose="020B0604020202020204" pitchFamily="34" charset="0"/>
              </a:rPr>
              <a:t>reviews selected work products; identifies, documents, and tracks deviations; verifies that corrections have been made</a:t>
            </a:r>
          </a:p>
          <a:p>
            <a:pPr lvl="1" algn="just">
              <a:spcBef>
                <a:spcPts val="600"/>
              </a:spcBef>
              <a:buClr>
                <a:schemeClr val="folHlink"/>
              </a:buClr>
              <a:buSzPct val="70000"/>
              <a:buFont typeface="Wingdings" panose="05000000000000000000" pitchFamily="2" charset="2"/>
              <a:buChar char="n"/>
            </a:pPr>
            <a:r>
              <a:rPr lang="en-US" altLang="en-US" sz="1600">
                <a:latin typeface="Helvetica" panose="020B0604020202020204" pitchFamily="34" charset="0"/>
              </a:rPr>
              <a:t> periodically reports the results of its work to the project manager.</a:t>
            </a:r>
          </a:p>
          <a:p>
            <a:pPr algn="just">
              <a:spcBef>
                <a:spcPts val="600"/>
              </a:spcBef>
              <a:buClr>
                <a:schemeClr val="folHlink"/>
              </a:buClr>
              <a:buSzPct val="75000"/>
              <a:buFont typeface="Wingdings" panose="05000000000000000000" pitchFamily="2" charset="2"/>
              <a:buChar char="n"/>
            </a:pPr>
            <a:r>
              <a:rPr lang="en-US" altLang="en-US" sz="1600" b="1">
                <a:latin typeface="Helvetica" panose="020B0604020202020204" pitchFamily="34" charset="0"/>
              </a:rPr>
              <a:t>Ensures that deviations in software work and work products are documented and handled according to a documented procedure.</a:t>
            </a:r>
          </a:p>
          <a:p>
            <a:pPr algn="just">
              <a:spcBef>
                <a:spcPts val="600"/>
              </a:spcBef>
              <a:buClr>
                <a:schemeClr val="folHlink"/>
              </a:buClr>
              <a:buSzPct val="75000"/>
              <a:buFont typeface="Wingdings" panose="05000000000000000000" pitchFamily="2" charset="2"/>
              <a:buChar char="n"/>
            </a:pPr>
            <a:r>
              <a:rPr lang="en-US" altLang="en-US" sz="1600" b="1">
                <a:latin typeface="Helvetica" panose="020B0604020202020204" pitchFamily="34" charset="0"/>
              </a:rPr>
              <a:t>Records any noncompliance and reports to senior management.</a:t>
            </a:r>
          </a:p>
          <a:p>
            <a:pPr lvl="1" algn="just">
              <a:spcBef>
                <a:spcPts val="600"/>
              </a:spcBef>
              <a:buClr>
                <a:schemeClr val="folHlink"/>
              </a:buClr>
              <a:buSzPct val="70000"/>
              <a:buFont typeface="Wingdings" panose="05000000000000000000" pitchFamily="2" charset="2"/>
              <a:buChar char="n"/>
            </a:pPr>
            <a:r>
              <a:rPr lang="en-US" altLang="en-US" sz="1600">
                <a:latin typeface="Helvetica" panose="020B0604020202020204" pitchFamily="34" charset="0"/>
              </a:rPr>
              <a:t>Noncompliance items are tracked until they are resolved.</a:t>
            </a:r>
          </a:p>
        </p:txBody>
      </p:sp>
    </p:spTree>
    <p:extLst>
      <p:ext uri="{BB962C8B-B14F-4D97-AF65-F5344CB8AC3E}">
        <p14:creationId xmlns:p14="http://schemas.microsoft.com/office/powerpoint/2010/main" val="194812395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98825" y="1035050"/>
            <a:ext cx="1649413"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SQA Goals</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536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19AE01FD-8ABC-483C-8598-E310926E1013}" type="slidenum">
              <a:rPr lang="en-US"/>
              <a:pPr algn="ctr">
                <a:defRPr/>
              </a:pPr>
              <a:t>8</a:t>
            </a:fld>
            <a:endParaRPr lang="en-US"/>
          </a:p>
        </p:txBody>
      </p:sp>
      <p:sp>
        <p:nvSpPr>
          <p:cNvPr id="15368" name="Rectangle 3"/>
          <p:cNvSpPr txBox="1">
            <a:spLocks noChangeArrowheads="1"/>
          </p:cNvSpPr>
          <p:nvPr/>
        </p:nvSpPr>
        <p:spPr bwMode="auto">
          <a:xfrm>
            <a:off x="1104900" y="180975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spcBef>
                <a:spcPct val="20000"/>
              </a:spcBef>
              <a:buClr>
                <a:schemeClr val="folHlink"/>
              </a:buClr>
              <a:buSzPct val="75000"/>
              <a:buFont typeface="Wingdings" panose="05000000000000000000" pitchFamily="2" charset="2"/>
              <a:buChar char="n"/>
            </a:pPr>
            <a:r>
              <a:rPr lang="en-US" altLang="en-US" sz="1800" b="1">
                <a:solidFill>
                  <a:schemeClr val="folHlink"/>
                </a:solidFill>
                <a:latin typeface="Palatino" pitchFamily="-128" charset="0"/>
              </a:rPr>
              <a:t>Requirements quality.</a:t>
            </a:r>
            <a:r>
              <a:rPr lang="en-US" altLang="en-US" sz="1800">
                <a:solidFill>
                  <a:srgbClr val="000000"/>
                </a:solidFill>
                <a:latin typeface="Palatino" pitchFamily="-128" charset="0"/>
              </a:rPr>
              <a:t> The correctness, completeness, and consistency of the requirements model will have a strong influence on the quality of all work products that follow. </a:t>
            </a:r>
          </a:p>
          <a:p>
            <a:pPr algn="just">
              <a:spcBef>
                <a:spcPct val="20000"/>
              </a:spcBef>
              <a:buClr>
                <a:schemeClr val="folHlink"/>
              </a:buClr>
              <a:buSzPct val="75000"/>
              <a:buFont typeface="Wingdings" panose="05000000000000000000" pitchFamily="2" charset="2"/>
              <a:buChar char="n"/>
            </a:pPr>
            <a:r>
              <a:rPr lang="en-US" altLang="en-US" sz="1800" b="1">
                <a:solidFill>
                  <a:schemeClr val="folHlink"/>
                </a:solidFill>
                <a:latin typeface="Palatino" pitchFamily="-128" charset="0"/>
              </a:rPr>
              <a:t>Design quality.</a:t>
            </a:r>
            <a:r>
              <a:rPr lang="en-US" altLang="en-US" sz="1800">
                <a:solidFill>
                  <a:srgbClr val="000000"/>
                </a:solidFill>
                <a:latin typeface="Palatino" pitchFamily="-128" charset="0"/>
              </a:rPr>
              <a:t> Every element of the design model should be assessed by the software team to ensure that it exhibits high quality and that the design itself conforms to requirements.</a:t>
            </a:r>
          </a:p>
          <a:p>
            <a:pPr algn="just">
              <a:spcBef>
                <a:spcPct val="20000"/>
              </a:spcBef>
              <a:buClr>
                <a:schemeClr val="folHlink"/>
              </a:buClr>
              <a:buSzPct val="75000"/>
              <a:buFont typeface="Wingdings" panose="05000000000000000000" pitchFamily="2" charset="2"/>
              <a:buChar char="n"/>
            </a:pPr>
            <a:r>
              <a:rPr lang="en-US" altLang="en-US" sz="1800" b="1">
                <a:solidFill>
                  <a:schemeClr val="folHlink"/>
                </a:solidFill>
                <a:latin typeface="Palatino" pitchFamily="-128" charset="0"/>
              </a:rPr>
              <a:t>Code quality.</a:t>
            </a:r>
            <a:r>
              <a:rPr lang="en-US" altLang="en-US" sz="1800">
                <a:solidFill>
                  <a:srgbClr val="000000"/>
                </a:solidFill>
                <a:latin typeface="Palatino" pitchFamily="-128" charset="0"/>
              </a:rPr>
              <a:t> Source code and related work products (e.g., other descriptive information) must conform to local coding standards and exhibit characteristics that will facilitate maintainability.</a:t>
            </a:r>
          </a:p>
          <a:p>
            <a:pPr algn="just">
              <a:spcBef>
                <a:spcPct val="20000"/>
              </a:spcBef>
              <a:buClr>
                <a:schemeClr val="folHlink"/>
              </a:buClr>
              <a:buSzPct val="75000"/>
              <a:buFont typeface="Wingdings" panose="05000000000000000000" pitchFamily="2" charset="2"/>
              <a:buChar char="n"/>
            </a:pPr>
            <a:r>
              <a:rPr lang="en-US" altLang="en-US" sz="1800" b="1">
                <a:solidFill>
                  <a:schemeClr val="folHlink"/>
                </a:solidFill>
                <a:latin typeface="Palatino" pitchFamily="-128" charset="0"/>
              </a:rPr>
              <a:t>Quality control effectiveness.</a:t>
            </a:r>
            <a:r>
              <a:rPr lang="en-US" altLang="en-US" sz="1800">
                <a:solidFill>
                  <a:schemeClr val="folHlink"/>
                </a:solidFill>
                <a:latin typeface="Palatino" pitchFamily="-128" charset="0"/>
              </a:rPr>
              <a:t> </a:t>
            </a:r>
            <a:r>
              <a:rPr lang="en-US" altLang="en-US" sz="1800">
                <a:solidFill>
                  <a:srgbClr val="000000"/>
                </a:solidFill>
                <a:latin typeface="Palatino" pitchFamily="-128" charset="0"/>
              </a:rPr>
              <a:t>A software team should apply limited resources in a way that has the highest likelihood of achieving a high quality result.</a:t>
            </a:r>
          </a:p>
        </p:txBody>
      </p:sp>
    </p:spTree>
    <p:extLst>
      <p:ext uri="{BB962C8B-B14F-4D97-AF65-F5344CB8AC3E}">
        <p14:creationId xmlns:p14="http://schemas.microsoft.com/office/powerpoint/2010/main" val="14009128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24038" y="1103313"/>
            <a:ext cx="6405562" cy="420687"/>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a:solidFill>
                  <a:srgbClr val="002060"/>
                </a:solidFill>
                <a:latin typeface="Palatino" pitchFamily="-128" charset="0"/>
              </a:rPr>
              <a:t>Software Quality Goals, Attributes and Metrics</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741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2E1AE1FA-AE00-4F68-B251-AC3BA95466B5}" type="slidenum">
              <a:rPr lang="en-US"/>
              <a:pPr algn="ctr">
                <a:defRPr/>
              </a:pPr>
              <a:t>9</a:t>
            </a:fld>
            <a:endParaRPr lang="en-US"/>
          </a:p>
        </p:txBody>
      </p:sp>
      <p:pic>
        <p:nvPicPr>
          <p:cNvPr id="1741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04800"/>
            <a:ext cx="8077200" cy="6229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088364"/>
      </p:ext>
    </p:extLst>
  </p:cSld>
  <p:clrMapOvr>
    <a:masterClrMapping/>
  </p:clrMapOvr>
  <p:transition/>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B5AD61E-EFE3-46CD-BB09-B9CB8FD715DA}" vid="{2146E19F-BDE7-4735-A695-7EF2D4734C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B51356-C5E6-46AF-AF49-500ACC75A4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ddce48-4927-49d3-9c8d-0a4b2e223357"/>
    <ds:schemaRef ds:uri="97366e1e-3f04-441e-b6c8-11d4a868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3907A1-398F-4713-9139-0C9609F95584}">
  <ds:schemaRefs>
    <ds:schemaRef ds:uri="http://schemas.microsoft.com/sharepoint/v3/contenttype/forms"/>
  </ds:schemaRefs>
</ds:datastoreItem>
</file>

<file path=customXml/itemProps3.xml><?xml version="1.0" encoding="utf-8"?>
<ds:datastoreItem xmlns:ds="http://schemas.openxmlformats.org/officeDocument/2006/customXml" ds:itemID="{C93BED35-DC29-42EB-B291-DD26824AE12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Theme1</Template>
  <TotalTime>1611</TotalTime>
  <Words>3163</Words>
  <Application>Microsoft Office PowerPoint</Application>
  <PresentationFormat>On-screen Show (4:3)</PresentationFormat>
  <Paragraphs>420</Paragraphs>
  <Slides>48</Slides>
  <Notes>47</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Theme1</vt:lpstr>
      <vt:lpstr>SOFTWARE ENGINEERING AND PROJECT MANAGEMENT  (CSE 227)</vt:lpstr>
      <vt:lpstr>PowerPoint Presentation</vt:lpstr>
      <vt:lpstr>Software Quality Assurance (SQA)</vt:lpstr>
      <vt:lpstr>Software Quality Assurance (SQA) Contents</vt:lpstr>
      <vt:lpstr>Elements of Software Quality Assurance (SQA)</vt:lpstr>
      <vt:lpstr>Role of the SQA Group - I</vt:lpstr>
      <vt:lpstr>Role of the SQA Group - II</vt:lpstr>
      <vt:lpstr>SQA Goals</vt:lpstr>
      <vt:lpstr>Software Quality Goals, Attributes and Metrics</vt:lpstr>
      <vt:lpstr>Statistical SQA</vt:lpstr>
      <vt:lpstr>Statistical SQA</vt:lpstr>
      <vt:lpstr>Six Sigma for Software Engineering</vt:lpstr>
      <vt:lpstr>Software Safety</vt:lpstr>
      <vt:lpstr>Case Study</vt:lpstr>
      <vt:lpstr>Software Quality Concepts Contents</vt:lpstr>
      <vt:lpstr>What is Quality and Views of Quality</vt:lpstr>
      <vt:lpstr>Why is Quality of “Software” Important</vt:lpstr>
      <vt:lpstr>Definition of Software Quality</vt:lpstr>
      <vt:lpstr>Effective Software Process</vt:lpstr>
      <vt:lpstr>Useful Product</vt:lpstr>
      <vt:lpstr>Measureable Value</vt:lpstr>
      <vt:lpstr>Quality Dimensions</vt:lpstr>
      <vt:lpstr>Quality Dimensions</vt:lpstr>
      <vt:lpstr>Software Quality Dilemma</vt:lpstr>
      <vt:lpstr>Cost of Quality</vt:lpstr>
      <vt:lpstr>Cost of Quality</vt:lpstr>
      <vt:lpstr>Quality and Risk</vt:lpstr>
      <vt:lpstr>Quality and Security</vt:lpstr>
      <vt:lpstr>Software Configuration Management (SCM)</vt:lpstr>
      <vt:lpstr>What is Software Configuration Management (SCM)</vt:lpstr>
      <vt:lpstr>What can Change in a Project?</vt:lpstr>
      <vt:lpstr>Key aspects of SCM</vt:lpstr>
      <vt:lpstr>1. Establishing a Baseline</vt:lpstr>
      <vt:lpstr>1. Establishing a Baseline</vt:lpstr>
      <vt:lpstr>2. Establishing a SCM Repository</vt:lpstr>
      <vt:lpstr>2. SCM Repository Contents</vt:lpstr>
      <vt:lpstr>3. Establishing the SCM Process for the Project</vt:lpstr>
      <vt:lpstr>3.1 Identification of SCI</vt:lpstr>
      <vt:lpstr>3.2 Change Control Process</vt:lpstr>
      <vt:lpstr>3.2 Change Control Process</vt:lpstr>
      <vt:lpstr>3.2 Change Control Process</vt:lpstr>
      <vt:lpstr>3.3 Version Control</vt:lpstr>
      <vt:lpstr>3.3 Numbers in a Version</vt:lpstr>
      <vt:lpstr>3.3 Versioning Example</vt:lpstr>
      <vt:lpstr>3.3 Popular Version Control Tools</vt:lpstr>
      <vt:lpstr>3.4 SCM Auditing</vt:lpstr>
      <vt:lpstr>3.5 Reporting</vt:lpstr>
      <vt:lpstr>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110</cp:revision>
  <dcterms:created xsi:type="dcterms:W3CDTF">2016-07-09T03:52:32Z</dcterms:created>
  <dcterms:modified xsi:type="dcterms:W3CDTF">2021-12-19T11:10:00Z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