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32" r:id="rId2"/>
    <p:sldId id="440" r:id="rId3"/>
    <p:sldId id="441" r:id="rId4"/>
    <p:sldId id="442" r:id="rId5"/>
    <p:sldId id="443" r:id="rId6"/>
    <p:sldId id="444" r:id="rId7"/>
    <p:sldId id="445" r:id="rId8"/>
    <p:sldId id="446" r:id="rId9"/>
    <p:sldId id="447" r:id="rId10"/>
    <p:sldId id="448" r:id="rId11"/>
    <p:sldId id="449" r:id="rId12"/>
    <p:sldId id="450" r:id="rId13"/>
    <p:sldId id="451" r:id="rId14"/>
    <p:sldId id="45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95947B-F29D-42A6-A698-7CA7CA224CEB}" type="slidenum">
              <a:rPr lang="en-US" altLang="en-US" sz="1200" smtClean="0"/>
              <a:pPr/>
              <a:t>11</a:t>
            </a:fld>
            <a:endParaRPr lang="en-US" alt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8772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3927813-69AF-4CD3-8334-C17FCCFA6DE9}" type="slidenum">
              <a:rPr lang="en-US" altLang="en-US" sz="1200" smtClean="0"/>
              <a:pPr/>
              <a:t>12</a:t>
            </a:fld>
            <a:endParaRPr lang="en-US" alt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30744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4CDF9E-8731-4D66-AA6D-74FE1EC40141}" type="slidenum">
              <a:rPr lang="en-US" altLang="en-US" sz="1200" smtClean="0"/>
              <a:pPr/>
              <a:t>13</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98694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0D2A12-31EF-415A-8AF4-138C2473764B}" type="slidenum">
              <a:rPr lang="en-US" altLang="en-US" sz="1200" smtClean="0"/>
              <a:pPr/>
              <a:t>14</a:t>
            </a:fld>
            <a:endParaRPr lang="en-US" alt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2551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smtClean="0"/>
          </a:p>
        </p:txBody>
      </p:sp>
      <p:sp>
        <p:nvSpPr>
          <p:cNvPr id="6148"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6D4A84-6AB8-43BC-8E23-301426CCEC6B}" type="slidenum">
              <a:rPr lang="en-US" altLang="en-US" sz="1200" smtClean="0"/>
              <a:pPr/>
              <a:t>3</a:t>
            </a:fld>
            <a:endParaRPr lang="en-US" altLang="en-US" sz="1200" smtClean="0"/>
          </a:p>
        </p:txBody>
      </p:sp>
    </p:spTree>
    <p:extLst>
      <p:ext uri="{BB962C8B-B14F-4D97-AF65-F5344CB8AC3E}">
        <p14:creationId xmlns:p14="http://schemas.microsoft.com/office/powerpoint/2010/main" val="140267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736435-2C76-45B6-9FE9-3A7FED92E4C9}"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2409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CEC3DF-1F8F-4AD8-8A87-84359647356C}" type="slidenum">
              <a:rPr lang="en-US" altLang="en-US" sz="1200" smtClean="0"/>
              <a:pPr/>
              <a:t>5</a:t>
            </a:fld>
            <a:endParaRPr lang="en-US" altLang="en-US"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65487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4E141EF-8520-49ED-A167-CA72199FD2FB}" type="slidenum">
              <a:rPr lang="en-US" altLang="en-US" sz="1200" smtClean="0"/>
              <a:pPr/>
              <a:t>6</a:t>
            </a:fld>
            <a:endParaRPr lang="en-US"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6858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6DD7D4-78CB-4CB6-B92A-67C8827F5303}" type="slidenum">
              <a:rPr lang="en-US" altLang="en-US" sz="1200" smtClean="0"/>
              <a:pPr/>
              <a:t>7</a:t>
            </a:fld>
            <a:endParaRPr lang="en-US" altLang="en-US"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42012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99FD7C-5714-47C0-AF11-A037876DD794}" type="slidenum">
              <a:rPr lang="en-US" altLang="en-US" sz="1200" smtClean="0"/>
              <a:pPr/>
              <a:t>8</a:t>
            </a:fld>
            <a:endParaRPr lang="en-US" alt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3979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34C3DB9-8C48-40B4-9E5A-C38CA2DDB81D}" type="slidenum">
              <a:rPr lang="en-US" altLang="en-US" sz="1200" smtClean="0"/>
              <a:pPr/>
              <a:t>9</a:t>
            </a:fld>
            <a:endParaRPr lang="en-US" alt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9643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100A72-32CA-49CC-A908-A4B9E3698931}" type="slidenum">
              <a:rPr lang="en-US" altLang="en-US" sz="1200" smtClean="0"/>
              <a:pPr/>
              <a:t>10</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5286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12/6/2021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12/6/2021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49513" y="514350"/>
            <a:ext cx="4476750" cy="103663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Team Coordination and </a:t>
            </a:r>
            <a:br>
              <a:rPr lang="en-US" altLang="en-US" sz="3200" smtClean="0">
                <a:solidFill>
                  <a:srgbClr val="002060"/>
                </a:solidFill>
                <a:latin typeface="Palatino" pitchFamily="-128" charset="0"/>
              </a:rPr>
            </a:br>
            <a:r>
              <a:rPr lang="en-US" altLang="en-US" sz="3200" smtClean="0">
                <a:solidFill>
                  <a:srgbClr val="002060"/>
                </a:solidFill>
                <a:latin typeface="Palatino" pitchFamily="-128" charset="0"/>
              </a:rPr>
              <a:t>Communication</a:t>
            </a:r>
            <a:endParaRPr lang="en-US" altLang="en-US" sz="3200" smtClean="0">
              <a:solidFill>
                <a:srgbClr val="00B050"/>
              </a:solidFill>
            </a:endParaRPr>
          </a:p>
        </p:txBody>
      </p:sp>
      <p:pic>
        <p:nvPicPr>
          <p:cNvPr id="194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EAA8A74D-13D1-4F06-88A6-2314B0AA24E5}" type="slidenum">
              <a:rPr lang="en-US"/>
              <a:pPr algn="ctr">
                <a:defRPr/>
              </a:pPr>
              <a:t>10</a:t>
            </a:fld>
            <a:endParaRPr lang="en-US"/>
          </a:p>
        </p:txBody>
      </p:sp>
      <p:sp>
        <p:nvSpPr>
          <p:cNvPr id="19462" name="Rectangle 3"/>
          <p:cNvSpPr txBox="1">
            <a:spLocks noChangeArrowheads="1"/>
          </p:cNvSpPr>
          <p:nvPr/>
        </p:nvSpPr>
        <p:spPr bwMode="auto">
          <a:xfrm>
            <a:off x="0" y="1676400"/>
            <a:ext cx="86106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ts val="600"/>
              </a:spcBef>
              <a:buClr>
                <a:schemeClr val="folHlink"/>
              </a:buClr>
              <a:buSzPct val="75000"/>
              <a:buFont typeface="Wingdings" panose="05000000000000000000" pitchFamily="2" charset="2"/>
              <a:buChar char="n"/>
            </a:pPr>
            <a:r>
              <a:rPr lang="en-US" altLang="en-US" sz="1600" i="1" dirty="0">
                <a:solidFill>
                  <a:schemeClr val="folHlink"/>
                </a:solidFill>
                <a:latin typeface="Helvetica" panose="020B0604020202020204" pitchFamily="34" charset="0"/>
              </a:rPr>
              <a:t>Formal, impersonal approaches</a:t>
            </a:r>
            <a:r>
              <a:rPr lang="en-US" altLang="en-US" sz="1600" dirty="0">
                <a:latin typeface="Helvetica" panose="020B0604020202020204" pitchFamily="34" charset="0"/>
              </a:rPr>
              <a:t> include software engineering documents and work products (including source code), technical memos, project milestones, schedules, and project control tools, change requests and related documentation, error tracking reports, and repository data. </a:t>
            </a:r>
          </a:p>
          <a:p>
            <a:pPr algn="just" eaLnBrk="1" hangingPunct="1">
              <a:spcBef>
                <a:spcPts val="300"/>
              </a:spcBef>
              <a:buClr>
                <a:schemeClr val="folHlink"/>
              </a:buClr>
              <a:buSzPct val="75000"/>
              <a:buFont typeface="Wingdings" panose="05000000000000000000" pitchFamily="2" charset="2"/>
              <a:buChar char="n"/>
            </a:pPr>
            <a:r>
              <a:rPr lang="en-US" altLang="en-US" sz="1600" i="1" dirty="0">
                <a:solidFill>
                  <a:schemeClr val="folHlink"/>
                </a:solidFill>
                <a:latin typeface="Helvetica" panose="020B0604020202020204" pitchFamily="34" charset="0"/>
              </a:rPr>
              <a:t>Formal, interpersonal procedures</a:t>
            </a:r>
            <a:r>
              <a:rPr lang="en-US" altLang="en-US" sz="1600" dirty="0">
                <a:solidFill>
                  <a:schemeClr val="folHlink"/>
                </a:solidFill>
                <a:latin typeface="Helvetica" panose="020B0604020202020204" pitchFamily="34" charset="0"/>
              </a:rPr>
              <a:t> </a:t>
            </a:r>
            <a:r>
              <a:rPr lang="en-US" altLang="en-US" sz="1600" dirty="0">
                <a:latin typeface="Helvetica" panose="020B0604020202020204" pitchFamily="34" charset="0"/>
              </a:rPr>
              <a:t>focus on quality assurance activities applied to software engineering work products. These include status review meetings and design and code inspections.</a:t>
            </a:r>
          </a:p>
          <a:p>
            <a:pPr algn="just" eaLnBrk="1" hangingPunct="1">
              <a:spcBef>
                <a:spcPct val="20000"/>
              </a:spcBef>
              <a:buClr>
                <a:schemeClr val="folHlink"/>
              </a:buClr>
              <a:buSzPct val="75000"/>
              <a:buFont typeface="Wingdings" panose="05000000000000000000" pitchFamily="2" charset="2"/>
              <a:buChar char="n"/>
            </a:pPr>
            <a:r>
              <a:rPr lang="en-US" altLang="en-US" sz="1600" i="1" dirty="0">
                <a:solidFill>
                  <a:schemeClr val="folHlink"/>
                </a:solidFill>
                <a:latin typeface="Helvetica" panose="020B0604020202020204" pitchFamily="34" charset="0"/>
              </a:rPr>
              <a:t>Informal, interpersonal procedures</a:t>
            </a:r>
            <a:r>
              <a:rPr lang="en-US" altLang="en-US" sz="1600" dirty="0">
                <a:solidFill>
                  <a:schemeClr val="folHlink"/>
                </a:solidFill>
                <a:latin typeface="Helvetica" panose="020B0604020202020204" pitchFamily="34" charset="0"/>
              </a:rPr>
              <a:t> </a:t>
            </a:r>
            <a:r>
              <a:rPr lang="en-US" altLang="en-US" sz="1600" dirty="0">
                <a:latin typeface="Helvetica" panose="020B0604020202020204" pitchFamily="34" charset="0"/>
              </a:rPr>
              <a:t>include group meetings for information dissemination and problem solving and “collocation of requirements and development staff.” </a:t>
            </a:r>
          </a:p>
          <a:p>
            <a:pPr algn="just" eaLnBrk="1" hangingPunct="1">
              <a:spcBef>
                <a:spcPct val="20000"/>
              </a:spcBef>
              <a:buClr>
                <a:schemeClr val="folHlink"/>
              </a:buClr>
              <a:buSzPct val="75000"/>
              <a:buFont typeface="Wingdings" panose="05000000000000000000" pitchFamily="2" charset="2"/>
              <a:buChar char="n"/>
            </a:pPr>
            <a:r>
              <a:rPr lang="en-US" altLang="en-US" sz="1600" i="1" dirty="0">
                <a:solidFill>
                  <a:schemeClr val="folHlink"/>
                </a:solidFill>
                <a:latin typeface="Helvetica" panose="020B0604020202020204" pitchFamily="34" charset="0"/>
              </a:rPr>
              <a:t>Electronic communication</a:t>
            </a:r>
            <a:r>
              <a:rPr lang="en-US" altLang="en-US" sz="1600" dirty="0">
                <a:solidFill>
                  <a:schemeClr val="folHlink"/>
                </a:solidFill>
                <a:latin typeface="Helvetica" panose="020B0604020202020204" pitchFamily="34" charset="0"/>
              </a:rPr>
              <a:t> </a:t>
            </a:r>
            <a:r>
              <a:rPr lang="en-US" altLang="en-US" sz="1600" dirty="0">
                <a:latin typeface="Helvetica" panose="020B0604020202020204" pitchFamily="34" charset="0"/>
              </a:rPr>
              <a:t>encompasses electronic mail, electronic bulletin boards, and by extension, video-based conferencing systems.</a:t>
            </a:r>
          </a:p>
          <a:p>
            <a:pPr algn="just" eaLnBrk="1" hangingPunct="1">
              <a:spcBef>
                <a:spcPct val="20000"/>
              </a:spcBef>
              <a:buClr>
                <a:schemeClr val="folHlink"/>
              </a:buClr>
              <a:buSzPct val="75000"/>
              <a:buFont typeface="Wingdings" panose="05000000000000000000" pitchFamily="2" charset="2"/>
              <a:buChar char="n"/>
            </a:pPr>
            <a:r>
              <a:rPr lang="en-US" altLang="en-US" sz="1600" i="1" dirty="0">
                <a:solidFill>
                  <a:schemeClr val="folHlink"/>
                </a:solidFill>
                <a:latin typeface="Helvetica" panose="020B0604020202020204" pitchFamily="34" charset="0"/>
              </a:rPr>
              <a:t>Interpersonal networking</a:t>
            </a:r>
            <a:r>
              <a:rPr lang="en-US" altLang="en-US" sz="1600" dirty="0">
                <a:solidFill>
                  <a:schemeClr val="folHlink"/>
                </a:solidFill>
                <a:latin typeface="Helvetica" panose="020B0604020202020204" pitchFamily="34" charset="0"/>
              </a:rPr>
              <a:t> </a:t>
            </a:r>
            <a:r>
              <a:rPr lang="en-US" altLang="en-US" sz="1600" dirty="0">
                <a:latin typeface="Helvetica" panose="020B0604020202020204" pitchFamily="34" charset="0"/>
              </a:rPr>
              <a:t>includes informal discussions with team members and those outside the project who may have experience or insight that can assist team members.</a:t>
            </a:r>
          </a:p>
        </p:txBody>
      </p:sp>
    </p:spTree>
    <p:extLst>
      <p:ext uri="{BB962C8B-B14F-4D97-AF65-F5344CB8AC3E}">
        <p14:creationId xmlns:p14="http://schemas.microsoft.com/office/powerpoint/2010/main" val="25189961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581400" y="760413"/>
            <a:ext cx="222408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The Project</a:t>
            </a:r>
            <a:endParaRPr lang="en-US" altLang="en-US" sz="3200" smtClean="0">
              <a:solidFill>
                <a:srgbClr val="00B050"/>
              </a:solidFill>
            </a:endParaRPr>
          </a:p>
        </p:txBody>
      </p:sp>
      <p:pic>
        <p:nvPicPr>
          <p:cNvPr id="215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52A4B32-82D9-4188-887B-A869B2103A13}" type="slidenum">
              <a:rPr lang="en-US"/>
              <a:pPr algn="ctr">
                <a:defRPr/>
              </a:pPr>
              <a:t>11</a:t>
            </a:fld>
            <a:endParaRPr lang="en-US"/>
          </a:p>
        </p:txBody>
      </p:sp>
      <p:sp>
        <p:nvSpPr>
          <p:cNvPr id="21510" name="Rectangle 3"/>
          <p:cNvSpPr txBox="1">
            <a:spLocks noChangeArrowheads="1"/>
          </p:cNvSpPr>
          <p:nvPr/>
        </p:nvSpPr>
        <p:spPr bwMode="auto">
          <a:xfrm>
            <a:off x="533400" y="1447800"/>
            <a:ext cx="80772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2000" i="1" dirty="0">
                <a:latin typeface="Helvetica" panose="020B0604020202020204" pitchFamily="34" charset="0"/>
              </a:rPr>
              <a:t>Projects get into trouble when …</a:t>
            </a:r>
          </a:p>
          <a:p>
            <a:pPr lvl="1" algn="just" eaLnBrk="1" hangingPunct="1">
              <a:lnSpc>
                <a:spcPct val="100000"/>
              </a:lnSpc>
              <a:spcBef>
                <a:spcPts val="6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Software people don’t understand their customer’s needs.</a:t>
            </a:r>
          </a:p>
          <a:p>
            <a:pPr lvl="1" algn="just" eaLnBrk="1" hangingPunct="1">
              <a:lnSpc>
                <a:spcPct val="100000"/>
              </a:lnSpc>
              <a:spcBef>
                <a:spcPts val="3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The product scope is poorly defined.</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Changes are managed poorly.</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The chosen technology changes.</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Business needs change [or are ill-defined].</a:t>
            </a:r>
            <a:r>
              <a:rPr lang="en-US" altLang="en-US" sz="1800" dirty="0">
                <a:latin typeface="Times" panose="02020603050405020304" pitchFamily="18" charset="0"/>
              </a:rPr>
              <a:t> </a:t>
            </a:r>
            <a:endParaRPr lang="en-US" altLang="en-US" sz="1800" dirty="0">
              <a:latin typeface="Helvetica" panose="020B0604020202020204" pitchFamily="34" charset="0"/>
            </a:endParaRP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Deadlines are unrealistic.</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Users are resistant.</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Sponsorship is lost [or was never properly obtained].</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The project team lacks people with appropriate skills.</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dirty="0">
                <a:latin typeface="Helvetica" panose="020B0604020202020204" pitchFamily="34" charset="0"/>
              </a:rPr>
              <a:t>Managers [and practitioners] avoid best practices and lessons learned.</a:t>
            </a:r>
          </a:p>
        </p:txBody>
      </p:sp>
    </p:spTree>
    <p:extLst>
      <p:ext uri="{BB962C8B-B14F-4D97-AF65-F5344CB8AC3E}">
        <p14:creationId xmlns:p14="http://schemas.microsoft.com/office/powerpoint/2010/main" val="3956113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76400" y="990600"/>
            <a:ext cx="696118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Common Sense Approach to Projects</a:t>
            </a:r>
            <a:endParaRPr lang="en-US" altLang="en-US" sz="3200" smtClean="0">
              <a:solidFill>
                <a:srgbClr val="00B050"/>
              </a:solidFill>
            </a:endParaRPr>
          </a:p>
        </p:txBody>
      </p:sp>
      <p:pic>
        <p:nvPicPr>
          <p:cNvPr id="235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A2D061E-53DE-48AD-B141-A19C6967F354}" type="slidenum">
              <a:rPr lang="en-US"/>
              <a:pPr algn="ctr">
                <a:defRPr/>
              </a:pPr>
              <a:t>12</a:t>
            </a:fld>
            <a:endParaRPr lang="en-US"/>
          </a:p>
        </p:txBody>
      </p:sp>
      <p:sp>
        <p:nvSpPr>
          <p:cNvPr id="23558" name="Rectangle 3"/>
          <p:cNvSpPr txBox="1">
            <a:spLocks noChangeArrowheads="1"/>
          </p:cNvSpPr>
          <p:nvPr/>
        </p:nvSpPr>
        <p:spPr bwMode="auto">
          <a:xfrm>
            <a:off x="152400" y="1676400"/>
            <a:ext cx="8458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ts val="600"/>
              </a:spcBef>
              <a:buClr>
                <a:schemeClr val="folHlink"/>
              </a:buClr>
              <a:buSzPct val="75000"/>
              <a:buFont typeface="Wingdings" panose="05000000000000000000" pitchFamily="2" charset="2"/>
              <a:buChar char="n"/>
            </a:pPr>
            <a:r>
              <a:rPr lang="en-US" altLang="en-US" sz="1800" i="1" dirty="0">
                <a:solidFill>
                  <a:schemeClr val="folHlink"/>
                </a:solidFill>
                <a:latin typeface="Helvetica" panose="020B0604020202020204" pitchFamily="34" charset="0"/>
              </a:rPr>
              <a:t>Start on the right foot. </a:t>
            </a:r>
            <a:r>
              <a:rPr lang="en-US" altLang="en-US" sz="1800" dirty="0">
                <a:solidFill>
                  <a:schemeClr val="folHlink"/>
                </a:solidFill>
                <a:latin typeface="Helvetica" panose="020B0604020202020204" pitchFamily="34" charset="0"/>
              </a:rPr>
              <a:t> </a:t>
            </a:r>
            <a:r>
              <a:rPr lang="en-US" altLang="en-US" sz="1800" dirty="0">
                <a:latin typeface="Helvetica" panose="020B0604020202020204" pitchFamily="34" charset="0"/>
              </a:rPr>
              <a:t>This is accomplished by working hard (very hard) to understand the problem that is to be solved and then setting realistic objectives and expectations.   </a:t>
            </a:r>
          </a:p>
          <a:p>
            <a:pPr algn="just" eaLnBrk="1" hangingPunct="1">
              <a:spcBef>
                <a:spcPts val="300"/>
              </a:spcBef>
              <a:buClr>
                <a:schemeClr val="folHlink"/>
              </a:buClr>
              <a:buSzPct val="75000"/>
              <a:buFont typeface="Wingdings" panose="05000000000000000000" pitchFamily="2" charset="2"/>
              <a:buChar char="n"/>
            </a:pPr>
            <a:r>
              <a:rPr lang="en-US" altLang="en-US" sz="1800" i="1" dirty="0">
                <a:solidFill>
                  <a:schemeClr val="folHlink"/>
                </a:solidFill>
                <a:latin typeface="Helvetica" panose="020B0604020202020204" pitchFamily="34" charset="0"/>
              </a:rPr>
              <a:t>Maintain momentum. </a:t>
            </a:r>
            <a:r>
              <a:rPr lang="en-US" altLang="en-US" sz="1800" i="1" dirty="0">
                <a:latin typeface="Helvetica" panose="020B0604020202020204" pitchFamily="34" charset="0"/>
              </a:rPr>
              <a:t>The </a:t>
            </a:r>
            <a:r>
              <a:rPr lang="en-US" altLang="en-US" sz="1800" dirty="0">
                <a:latin typeface="Helvetica" panose="020B0604020202020204" pitchFamily="34" charset="0"/>
              </a:rPr>
              <a:t>project manager must provide incentives to keep turnover of personnel to an absolute minimum, the team should emphasize quality in every task it performs, and senior management should do everything possible to stay out of the team’s way.</a:t>
            </a:r>
          </a:p>
          <a:p>
            <a:pPr algn="just" eaLnBrk="1" hangingPunct="1">
              <a:spcBef>
                <a:spcPct val="20000"/>
              </a:spcBef>
              <a:buClr>
                <a:schemeClr val="folHlink"/>
              </a:buClr>
              <a:buSzPct val="75000"/>
              <a:buFont typeface="Wingdings" panose="05000000000000000000" pitchFamily="2" charset="2"/>
              <a:buChar char="n"/>
            </a:pPr>
            <a:r>
              <a:rPr lang="en-US" altLang="en-US" sz="1800" i="1" dirty="0">
                <a:solidFill>
                  <a:schemeClr val="folHlink"/>
                </a:solidFill>
                <a:latin typeface="Helvetica" panose="020B0604020202020204" pitchFamily="34" charset="0"/>
              </a:rPr>
              <a:t>Track progress. </a:t>
            </a:r>
            <a:r>
              <a:rPr lang="en-US" altLang="en-US" sz="1800" dirty="0">
                <a:latin typeface="Helvetica" panose="020B0604020202020204" pitchFamily="34" charset="0"/>
              </a:rPr>
              <a:t> For a software project, progress is tracked as work products  (e.g., models, source code, sets of test cases) are produced and approved (using formal technical reviews) as part of a quality assurance activity. </a:t>
            </a:r>
          </a:p>
          <a:p>
            <a:pPr algn="just" eaLnBrk="1" hangingPunct="1">
              <a:spcBef>
                <a:spcPct val="20000"/>
              </a:spcBef>
              <a:buClr>
                <a:schemeClr val="folHlink"/>
              </a:buClr>
              <a:buSzPct val="75000"/>
              <a:buFont typeface="Wingdings" panose="05000000000000000000" pitchFamily="2" charset="2"/>
              <a:buChar char="n"/>
            </a:pPr>
            <a:r>
              <a:rPr lang="en-US" altLang="en-US" sz="1800" i="1" dirty="0">
                <a:solidFill>
                  <a:schemeClr val="folHlink"/>
                </a:solidFill>
                <a:latin typeface="Helvetica" panose="020B0604020202020204" pitchFamily="34" charset="0"/>
              </a:rPr>
              <a:t>Make smart decisions. </a:t>
            </a:r>
            <a:r>
              <a:rPr lang="en-US" altLang="en-US" sz="1800" dirty="0">
                <a:solidFill>
                  <a:schemeClr val="folHlink"/>
                </a:solidFill>
                <a:latin typeface="Helvetica" panose="020B0604020202020204" pitchFamily="34" charset="0"/>
              </a:rPr>
              <a:t> </a:t>
            </a:r>
            <a:r>
              <a:rPr lang="en-US" altLang="en-US" sz="1800" dirty="0">
                <a:latin typeface="Helvetica" panose="020B0604020202020204" pitchFamily="34" charset="0"/>
              </a:rPr>
              <a:t> In essence, the decisions of the project manager and the software team should be to “keep it simple.” </a:t>
            </a:r>
          </a:p>
          <a:p>
            <a:pPr algn="just" eaLnBrk="1" hangingPunct="1">
              <a:spcBef>
                <a:spcPct val="20000"/>
              </a:spcBef>
              <a:buClr>
                <a:schemeClr val="folHlink"/>
              </a:buClr>
              <a:buSzPct val="75000"/>
              <a:buFont typeface="Wingdings" panose="05000000000000000000" pitchFamily="2" charset="2"/>
              <a:buChar char="n"/>
            </a:pPr>
            <a:r>
              <a:rPr lang="en-US" altLang="en-US" sz="1800" i="1" dirty="0">
                <a:solidFill>
                  <a:schemeClr val="folHlink"/>
                </a:solidFill>
                <a:latin typeface="Helvetica" panose="020B0604020202020204" pitchFamily="34" charset="0"/>
              </a:rPr>
              <a:t>Conduct a postmortem analysis.</a:t>
            </a:r>
            <a:r>
              <a:rPr lang="en-US" altLang="en-US" sz="1800" dirty="0">
                <a:solidFill>
                  <a:schemeClr val="folHlink"/>
                </a:solidFill>
                <a:latin typeface="Helvetica" panose="020B0604020202020204" pitchFamily="34" charset="0"/>
              </a:rPr>
              <a:t> </a:t>
            </a:r>
            <a:r>
              <a:rPr lang="en-US" altLang="en-US" sz="1800" dirty="0">
                <a:latin typeface="Helvetica" panose="020B0604020202020204" pitchFamily="34" charset="0"/>
              </a:rPr>
              <a:t> Establish a consistent mechanism for extracting lessons learned for each project. </a:t>
            </a:r>
          </a:p>
        </p:txBody>
      </p:sp>
    </p:spTree>
    <p:extLst>
      <p:ext uri="{BB962C8B-B14F-4D97-AF65-F5344CB8AC3E}">
        <p14:creationId xmlns:p14="http://schemas.microsoft.com/office/powerpoint/2010/main" val="28134947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5488" y="990600"/>
            <a:ext cx="6323012"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Understanding Essence of Project</a:t>
            </a:r>
            <a:endParaRPr lang="en-US" altLang="en-US" sz="3200" smtClean="0">
              <a:solidFill>
                <a:srgbClr val="00B050"/>
              </a:solidFill>
            </a:endParaRPr>
          </a:p>
        </p:txBody>
      </p:sp>
      <p:pic>
        <p:nvPicPr>
          <p:cNvPr id="256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ACDF940-3C31-4EE3-86C9-D1B1DE25686C}" type="slidenum">
              <a:rPr lang="en-US"/>
              <a:pPr algn="ctr">
                <a:defRPr/>
              </a:pPr>
              <a:t>13</a:t>
            </a:fld>
            <a:endParaRPr lang="en-US"/>
          </a:p>
        </p:txBody>
      </p:sp>
      <p:sp>
        <p:nvSpPr>
          <p:cNvPr id="25606" name="Rectangle 3"/>
          <p:cNvSpPr txBox="1">
            <a:spLocks noChangeArrowheads="1"/>
          </p:cNvSpPr>
          <p:nvPr/>
        </p:nvSpPr>
        <p:spPr bwMode="auto">
          <a:xfrm>
            <a:off x="1905000" y="1905000"/>
            <a:ext cx="67056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W</a:t>
            </a:r>
            <a:r>
              <a:rPr lang="en-US" altLang="en-US" sz="1800">
                <a:latin typeface="Helvetica" panose="020B0604020202020204" pitchFamily="34" charset="0"/>
              </a:rPr>
              <a:t>hy is the system being developed?</a:t>
            </a:r>
          </a:p>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W</a:t>
            </a:r>
            <a:r>
              <a:rPr lang="en-US" altLang="en-US" sz="1800">
                <a:latin typeface="Helvetica" panose="020B0604020202020204" pitchFamily="34" charset="0"/>
              </a:rPr>
              <a:t>hat will be done? </a:t>
            </a:r>
          </a:p>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W</a:t>
            </a:r>
            <a:r>
              <a:rPr lang="en-US" altLang="en-US" sz="1800">
                <a:latin typeface="Helvetica" panose="020B0604020202020204" pitchFamily="34" charset="0"/>
              </a:rPr>
              <a:t>hen will it be accomplished?</a:t>
            </a:r>
          </a:p>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W</a:t>
            </a:r>
            <a:r>
              <a:rPr lang="en-US" altLang="en-US" sz="1800">
                <a:latin typeface="Helvetica" panose="020B0604020202020204" pitchFamily="34" charset="0"/>
              </a:rPr>
              <a:t>ho is responsible?</a:t>
            </a:r>
          </a:p>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W</a:t>
            </a:r>
            <a:r>
              <a:rPr lang="en-US" altLang="en-US" sz="1800">
                <a:latin typeface="Helvetica" panose="020B0604020202020204" pitchFamily="34" charset="0"/>
              </a:rPr>
              <a:t>here are they organizationally located?</a:t>
            </a:r>
          </a:p>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H</a:t>
            </a:r>
            <a:r>
              <a:rPr lang="en-US" altLang="en-US" sz="1800">
                <a:latin typeface="Helvetica" panose="020B0604020202020204" pitchFamily="34" charset="0"/>
              </a:rPr>
              <a:t>ow will the job be done technically and managerially?</a:t>
            </a:r>
          </a:p>
          <a:p>
            <a:pPr eaLnBrk="1" hangingPunct="1">
              <a:spcBef>
                <a:spcPct val="20000"/>
              </a:spcBef>
              <a:buClr>
                <a:schemeClr val="folHlink"/>
              </a:buClr>
              <a:buSzPct val="75000"/>
              <a:buFont typeface="Wingdings" panose="05000000000000000000" pitchFamily="2" charset="2"/>
              <a:buChar char="n"/>
            </a:pPr>
            <a:r>
              <a:rPr lang="en-US" altLang="en-US" sz="1800">
                <a:solidFill>
                  <a:schemeClr val="folHlink"/>
                </a:solidFill>
                <a:latin typeface="Helvetica" panose="020B0604020202020204" pitchFamily="34" charset="0"/>
              </a:rPr>
              <a:t>H</a:t>
            </a:r>
            <a:r>
              <a:rPr lang="en-US" altLang="en-US" sz="1800">
                <a:latin typeface="Helvetica" panose="020B0604020202020204" pitchFamily="34" charset="0"/>
              </a:rPr>
              <a:t>ow much of each resource (e.g., people, software, tools, database) will be needed?</a:t>
            </a:r>
          </a:p>
        </p:txBody>
      </p:sp>
      <p:sp>
        <p:nvSpPr>
          <p:cNvPr id="25607" name="Text Box 4"/>
          <p:cNvSpPr txBox="1">
            <a:spLocks noChangeArrowheads="1"/>
          </p:cNvSpPr>
          <p:nvPr/>
        </p:nvSpPr>
        <p:spPr bwMode="auto">
          <a:xfrm>
            <a:off x="4587875" y="4724400"/>
            <a:ext cx="3048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US" altLang="en-US" sz="1800" b="1" i="1">
                <a:latin typeface="Helvetica" panose="020B0604020202020204" pitchFamily="34" charset="0"/>
              </a:rPr>
              <a:t>Barry Boehm [Boe96]</a:t>
            </a:r>
            <a:endParaRPr lang="en-US" altLang="en-US" sz="1800" b="1">
              <a:latin typeface="Helvetica" panose="020B0604020202020204" pitchFamily="34" charset="0"/>
            </a:endParaRPr>
          </a:p>
        </p:txBody>
      </p:sp>
    </p:spTree>
    <p:extLst>
      <p:ext uri="{BB962C8B-B14F-4D97-AF65-F5344CB8AC3E}">
        <p14:creationId xmlns:p14="http://schemas.microsoft.com/office/powerpoint/2010/main" val="19310103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997200" y="955675"/>
            <a:ext cx="31813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Critical Practices</a:t>
            </a:r>
            <a:endParaRPr lang="en-US" altLang="en-US" sz="3200" smtClean="0">
              <a:solidFill>
                <a:srgbClr val="00B050"/>
              </a:solidFill>
            </a:endParaRPr>
          </a:p>
        </p:txBody>
      </p:sp>
      <p:pic>
        <p:nvPicPr>
          <p:cNvPr id="276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70B16BD-DB03-4F8A-8DE8-E956C3B2C0E7}" type="slidenum">
              <a:rPr lang="en-US"/>
              <a:pPr algn="ctr">
                <a:defRPr/>
              </a:pPr>
              <a:t>14</a:t>
            </a:fld>
            <a:endParaRPr lang="en-US"/>
          </a:p>
        </p:txBody>
      </p:sp>
      <p:sp>
        <p:nvSpPr>
          <p:cNvPr id="27654" name="Rectangle 3"/>
          <p:cNvSpPr txBox="1">
            <a:spLocks noChangeArrowheads="1"/>
          </p:cNvSpPr>
          <p:nvPr/>
        </p:nvSpPr>
        <p:spPr bwMode="auto">
          <a:xfrm>
            <a:off x="838200" y="1828801"/>
            <a:ext cx="777240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2000" dirty="0">
                <a:latin typeface="Helvetica" panose="020B0604020202020204" pitchFamily="34" charset="0"/>
              </a:rPr>
              <a:t>Formal risk management</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2000" dirty="0">
                <a:latin typeface="Helvetica" panose="020B0604020202020204" pitchFamily="34" charset="0"/>
              </a:rPr>
              <a:t>Empirical cost and schedule estimation</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2000" dirty="0">
                <a:latin typeface="Helvetica" panose="020B0604020202020204" pitchFamily="34" charset="0"/>
              </a:rPr>
              <a:t>Metrics-based project management</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2000" dirty="0">
                <a:latin typeface="Helvetica" panose="020B0604020202020204" pitchFamily="34" charset="0"/>
              </a:rPr>
              <a:t>Earned value tracking</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2000" dirty="0">
                <a:latin typeface="Helvetica" panose="020B0604020202020204" pitchFamily="34" charset="0"/>
              </a:rPr>
              <a:t>Defect tracking against quality targets</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2000" dirty="0">
                <a:latin typeface="Helvetica" panose="020B0604020202020204" pitchFamily="34" charset="0"/>
              </a:rPr>
              <a:t>People aware project management</a:t>
            </a:r>
          </a:p>
        </p:txBody>
      </p:sp>
    </p:spTree>
    <p:extLst>
      <p:ext uri="{BB962C8B-B14F-4D97-AF65-F5344CB8AC3E}">
        <p14:creationId xmlns:p14="http://schemas.microsoft.com/office/powerpoint/2010/main" val="18884676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r>
              <a:rPr lang="en-US" altLang="en-US" sz="2800" b="1" smtClean="0"/>
              <a:t>Module 4: Software Project Management (13 hrs)</a:t>
            </a:r>
            <a:r>
              <a:rPr lang="en-US" altLang="en-US" sz="2800" smtClean="0"/>
              <a:t> – </a:t>
            </a:r>
            <a:r>
              <a:rPr lang="en-US" altLang="en-US" sz="2800" b="1" smtClean="0"/>
              <a:t>Application level</a:t>
            </a:r>
            <a:endParaRPr lang="en-US" altLang="en-US" sz="2800" smtClean="0"/>
          </a:p>
          <a:p>
            <a:pPr algn="just"/>
            <a:r>
              <a:rPr lang="en-US" altLang="en-US" sz="2800" smtClean="0"/>
              <a:t>Project Management Concepts, Project Planning, Overview of metrics, Estimation for Software projects, Project Scheduling, Risk Management, Maintenance and Reengineering, Software Process Improvement (SPI): CMM Levels.</a:t>
            </a:r>
          </a:p>
          <a:p>
            <a:pPr algn="just"/>
            <a:endParaRPr lang="en-US" altLang="en-US" sz="2800" smtClean="0"/>
          </a:p>
        </p:txBody>
      </p:sp>
    </p:spTree>
    <p:extLst>
      <p:ext uri="{BB962C8B-B14F-4D97-AF65-F5344CB8AC3E}">
        <p14:creationId xmlns:p14="http://schemas.microsoft.com/office/powerpoint/2010/main" val="38884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866775" y="1081088"/>
            <a:ext cx="7678738" cy="1081087"/>
          </a:xfrm>
        </p:spPr>
        <p:txBody>
          <a:bodyPr/>
          <a:lstStyle/>
          <a:p>
            <a:pPr eaLnBrk="1" hangingPunct="1"/>
            <a:r>
              <a:rPr lang="en-US" altLang="en-US" smtClean="0">
                <a:solidFill>
                  <a:srgbClr val="FF0000"/>
                </a:solidFill>
              </a:rPr>
              <a:t>Software Project Management</a:t>
            </a:r>
          </a:p>
        </p:txBody>
      </p:sp>
      <p:pic>
        <p:nvPicPr>
          <p:cNvPr id="512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000">
                <a:latin typeface="Helvetica" panose="020B0604020202020204" pitchFamily="34" charset="0"/>
              </a:rPr>
              <a:t>Department of Computer Science and Engineering</a:t>
            </a:r>
          </a:p>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400">
                <a:latin typeface="Helvetica" panose="020B0604020202020204" pitchFamily="34" charset="0"/>
              </a:rPr>
              <a:t>School of Engineering, Presidency University</a:t>
            </a:r>
          </a:p>
        </p:txBody>
      </p:sp>
    </p:spTree>
    <p:extLst>
      <p:ext uri="{BB962C8B-B14F-4D97-AF65-F5344CB8AC3E}">
        <p14:creationId xmlns:p14="http://schemas.microsoft.com/office/powerpoint/2010/main" val="277770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19263" y="1027113"/>
            <a:ext cx="711993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What is Software Project Management</a:t>
            </a:r>
            <a:endParaRPr lang="en-US" altLang="en-US" sz="3200" smtClean="0">
              <a:solidFill>
                <a:srgbClr val="00B050"/>
              </a:solidFill>
            </a:endParaRPr>
          </a:p>
        </p:txBody>
      </p:sp>
      <p:pic>
        <p:nvPicPr>
          <p:cNvPr id="717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10373CDE-74DD-4325-A8C7-5EEA31CCE540}" type="slidenum">
              <a:rPr lang="en-US"/>
              <a:pPr algn="ctr">
                <a:defRPr/>
              </a:pPr>
              <a:t>4</a:t>
            </a:fld>
            <a:endParaRPr lang="en-US"/>
          </a:p>
        </p:txBody>
      </p:sp>
      <p:sp>
        <p:nvSpPr>
          <p:cNvPr id="14" name="Content Placeholder 1"/>
          <p:cNvSpPr>
            <a:spLocks noGrp="1"/>
          </p:cNvSpPr>
          <p:nvPr>
            <p:ph idx="1"/>
          </p:nvPr>
        </p:nvSpPr>
        <p:spPr>
          <a:xfrm>
            <a:off x="1828800" y="1905000"/>
            <a:ext cx="6934200" cy="2438400"/>
          </a:xfrm>
        </p:spPr>
        <p:txBody>
          <a:bodyPr/>
          <a:lstStyle/>
          <a:p>
            <a:pPr marL="0" indent="0" algn="just">
              <a:lnSpc>
                <a:spcPct val="150000"/>
              </a:lnSpc>
              <a:buFont typeface="Wingdings" panose="05000000000000000000" pitchFamily="2" charset="2"/>
              <a:buNone/>
              <a:defRPr/>
            </a:pPr>
            <a:r>
              <a:rPr lang="en-US" sz="2000" dirty="0"/>
              <a:t>Software project management is an </a:t>
            </a:r>
            <a:r>
              <a:rPr lang="en-US" sz="2000" b="1" dirty="0"/>
              <a:t>art and science of planning and leading software projects</a:t>
            </a:r>
            <a:r>
              <a:rPr lang="en-US" sz="2000" dirty="0"/>
              <a:t>. It is a sub-discipline of project management in which software projects are </a:t>
            </a:r>
            <a:r>
              <a:rPr lang="en-US" sz="2000" b="1" dirty="0" smtClean="0"/>
              <a:t>planned, implemented,</a:t>
            </a:r>
            <a:r>
              <a:rPr lang="en-US" sz="2000" dirty="0" smtClean="0"/>
              <a:t> </a:t>
            </a:r>
            <a:r>
              <a:rPr lang="en-US" sz="2000" b="1" dirty="0" smtClean="0"/>
              <a:t>monitored</a:t>
            </a:r>
            <a:r>
              <a:rPr lang="en-US" sz="2000" dirty="0"/>
              <a:t> and </a:t>
            </a:r>
            <a:r>
              <a:rPr lang="en-US" sz="2000" b="1" dirty="0"/>
              <a:t>controlled</a:t>
            </a:r>
            <a:r>
              <a:rPr lang="en-US" sz="2000" dirty="0" smtClean="0"/>
              <a:t>.</a:t>
            </a:r>
            <a:endParaRPr lang="en-US" sz="2000" dirty="0"/>
          </a:p>
          <a:p>
            <a:pPr marL="457200" lvl="1" indent="0" eaLnBrk="1" hangingPunct="1">
              <a:buFont typeface="Wingdings" panose="05000000000000000000" pitchFamily="2" charset="2"/>
              <a:buNone/>
              <a:defRPr/>
            </a:pPr>
            <a:endParaRPr lang="en-IN" dirty="0" smtClean="0"/>
          </a:p>
          <a:p>
            <a:pPr lvl="1" eaLnBrk="1" hangingPunct="1">
              <a:defRPr/>
            </a:pPr>
            <a:endParaRPr lang="en-US" dirty="0" smtClean="0"/>
          </a:p>
        </p:txBody>
      </p:sp>
    </p:spTree>
    <p:extLst>
      <p:ext uri="{BB962C8B-B14F-4D97-AF65-F5344CB8AC3E}">
        <p14:creationId xmlns:p14="http://schemas.microsoft.com/office/powerpoint/2010/main" val="34949534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19263" y="1027113"/>
            <a:ext cx="711993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What is Software Project Management</a:t>
            </a:r>
            <a:endParaRPr lang="en-US" altLang="en-US" sz="3200" smtClean="0">
              <a:solidFill>
                <a:srgbClr val="00B050"/>
              </a:solidFill>
            </a:endParaRPr>
          </a:p>
        </p:txBody>
      </p:sp>
      <p:pic>
        <p:nvPicPr>
          <p:cNvPr id="92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51CE302-E038-4000-A26D-DB3803EF0859}" type="slidenum">
              <a:rPr lang="en-US"/>
              <a:pPr algn="ctr">
                <a:defRPr/>
              </a:pPr>
              <a:t>5</a:t>
            </a:fld>
            <a:endParaRPr lang="en-US"/>
          </a:p>
        </p:txBody>
      </p:sp>
      <p:sp>
        <p:nvSpPr>
          <p:cNvPr id="9222" name="Rectangle 4"/>
          <p:cNvSpPr>
            <a:spLocks noChangeArrowheads="1"/>
          </p:cNvSpPr>
          <p:nvPr/>
        </p:nvSpPr>
        <p:spPr bwMode="auto">
          <a:xfrm>
            <a:off x="3733800" y="3505200"/>
            <a:ext cx="2590800" cy="10668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dirty="0">
                <a:solidFill>
                  <a:schemeClr val="bg1"/>
                </a:solidFill>
                <a:latin typeface="Arial" panose="020B0604020202020204" pitchFamily="34" charset="0"/>
              </a:rPr>
              <a:t>Project Management</a:t>
            </a:r>
          </a:p>
        </p:txBody>
      </p:sp>
      <p:sp>
        <p:nvSpPr>
          <p:cNvPr id="9223" name="Oval 5"/>
          <p:cNvSpPr>
            <a:spLocks noChangeArrowheads="1"/>
          </p:cNvSpPr>
          <p:nvPr/>
        </p:nvSpPr>
        <p:spPr bwMode="auto">
          <a:xfrm>
            <a:off x="2209800" y="1981200"/>
            <a:ext cx="2286000" cy="1066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000" dirty="0">
                <a:solidFill>
                  <a:schemeClr val="bg1"/>
                </a:solidFill>
                <a:latin typeface="Arial" panose="020B0604020202020204" pitchFamily="34" charset="0"/>
              </a:rPr>
              <a:t>Process</a:t>
            </a:r>
          </a:p>
        </p:txBody>
      </p:sp>
      <p:sp>
        <p:nvSpPr>
          <p:cNvPr id="9224" name="Oval 9"/>
          <p:cNvSpPr>
            <a:spLocks noChangeArrowheads="1"/>
          </p:cNvSpPr>
          <p:nvPr/>
        </p:nvSpPr>
        <p:spPr bwMode="auto">
          <a:xfrm>
            <a:off x="5257800" y="1979613"/>
            <a:ext cx="2286000" cy="1066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000" dirty="0">
                <a:solidFill>
                  <a:schemeClr val="bg1"/>
                </a:solidFill>
                <a:latin typeface="Arial" panose="020B0604020202020204" pitchFamily="34" charset="0"/>
              </a:rPr>
              <a:t>Estimation</a:t>
            </a:r>
          </a:p>
        </p:txBody>
      </p:sp>
      <p:sp>
        <p:nvSpPr>
          <p:cNvPr id="9225" name="Oval 10"/>
          <p:cNvSpPr>
            <a:spLocks noChangeArrowheads="1"/>
          </p:cNvSpPr>
          <p:nvPr/>
        </p:nvSpPr>
        <p:spPr bwMode="auto">
          <a:xfrm>
            <a:off x="5715000" y="5029200"/>
            <a:ext cx="2476500" cy="1066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000" dirty="0">
                <a:solidFill>
                  <a:schemeClr val="bg1"/>
                </a:solidFill>
                <a:latin typeface="Arial" panose="020B0604020202020204" pitchFamily="34" charset="0"/>
              </a:rPr>
              <a:t>Scheduling</a:t>
            </a:r>
          </a:p>
        </p:txBody>
      </p:sp>
      <p:sp>
        <p:nvSpPr>
          <p:cNvPr id="9226" name="Oval 11"/>
          <p:cNvSpPr>
            <a:spLocks noChangeArrowheads="1"/>
          </p:cNvSpPr>
          <p:nvPr/>
        </p:nvSpPr>
        <p:spPr bwMode="auto">
          <a:xfrm>
            <a:off x="1828800" y="5105400"/>
            <a:ext cx="2819400" cy="1066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000" dirty="0">
                <a:solidFill>
                  <a:schemeClr val="bg1"/>
                </a:solidFill>
                <a:latin typeface="Arial" panose="020B0604020202020204" pitchFamily="34" charset="0"/>
              </a:rPr>
              <a:t>Risk Management</a:t>
            </a:r>
          </a:p>
        </p:txBody>
      </p:sp>
      <p:sp>
        <p:nvSpPr>
          <p:cNvPr id="9227" name="Oval 12"/>
          <p:cNvSpPr>
            <a:spLocks noChangeArrowheads="1"/>
          </p:cNvSpPr>
          <p:nvPr/>
        </p:nvSpPr>
        <p:spPr bwMode="auto">
          <a:xfrm>
            <a:off x="342900" y="3505200"/>
            <a:ext cx="3048000" cy="1066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000" dirty="0">
                <a:solidFill>
                  <a:schemeClr val="bg1"/>
                </a:solidFill>
                <a:latin typeface="Arial" panose="020B0604020202020204" pitchFamily="34" charset="0"/>
              </a:rPr>
              <a:t>Metrics/ Measurement</a:t>
            </a:r>
          </a:p>
        </p:txBody>
      </p:sp>
      <p:sp>
        <p:nvSpPr>
          <p:cNvPr id="9228" name="Oval 14"/>
          <p:cNvSpPr>
            <a:spLocks noChangeArrowheads="1"/>
          </p:cNvSpPr>
          <p:nvPr/>
        </p:nvSpPr>
        <p:spPr bwMode="auto">
          <a:xfrm>
            <a:off x="6629400" y="3311525"/>
            <a:ext cx="2286000" cy="1066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000" dirty="0">
                <a:solidFill>
                  <a:schemeClr val="bg1"/>
                </a:solidFill>
                <a:latin typeface="Arial" panose="020B0604020202020204" pitchFamily="34" charset="0"/>
              </a:rPr>
              <a:t>SCM</a:t>
            </a:r>
          </a:p>
        </p:txBody>
      </p:sp>
    </p:spTree>
    <p:extLst>
      <p:ext uri="{BB962C8B-B14F-4D97-AF65-F5344CB8AC3E}">
        <p14:creationId xmlns:p14="http://schemas.microsoft.com/office/powerpoint/2010/main" val="203808825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20863" y="1027113"/>
            <a:ext cx="691515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4Ps of Software Project Management</a:t>
            </a:r>
            <a:endParaRPr lang="en-US" altLang="en-US" sz="3200" smtClean="0">
              <a:solidFill>
                <a:srgbClr val="00B050"/>
              </a:solidFill>
            </a:endParaRPr>
          </a:p>
        </p:txBody>
      </p:sp>
      <p:pic>
        <p:nvPicPr>
          <p:cNvPr id="112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8A05FD00-7A79-4BFD-8A2E-1B632E98B5D8}" type="slidenum">
              <a:rPr lang="en-US"/>
              <a:pPr algn="ctr">
                <a:defRPr/>
              </a:pPr>
              <a:t>6</a:t>
            </a:fld>
            <a:endParaRPr lang="en-US"/>
          </a:p>
        </p:txBody>
      </p:sp>
      <p:sp>
        <p:nvSpPr>
          <p:cNvPr id="11270" name="Content Placeholder 1"/>
          <p:cNvSpPr>
            <a:spLocks noGrp="1"/>
          </p:cNvSpPr>
          <p:nvPr>
            <p:ph idx="1"/>
          </p:nvPr>
        </p:nvSpPr>
        <p:spPr>
          <a:xfrm>
            <a:off x="1905000" y="2005013"/>
            <a:ext cx="6934200" cy="2438400"/>
          </a:xfrm>
        </p:spPr>
        <p:txBody>
          <a:bodyPr/>
          <a:lstStyle/>
          <a:p>
            <a:pPr algn="just" eaLnBrk="1" hangingPunct="1"/>
            <a:r>
              <a:rPr lang="en-US" altLang="en-US" smtClean="0">
                <a:solidFill>
                  <a:schemeClr val="folHlink"/>
                </a:solidFill>
              </a:rPr>
              <a:t>People </a:t>
            </a:r>
            <a:r>
              <a:rPr lang="en-US" altLang="en-US" smtClean="0"/>
              <a:t>- the most important element of a successful project</a:t>
            </a:r>
          </a:p>
          <a:p>
            <a:pPr algn="just" eaLnBrk="1" hangingPunct="1"/>
            <a:r>
              <a:rPr lang="en-US" altLang="en-US" smtClean="0">
                <a:solidFill>
                  <a:schemeClr val="folHlink"/>
                </a:solidFill>
              </a:rPr>
              <a:t>Product -</a:t>
            </a:r>
            <a:r>
              <a:rPr lang="en-US" altLang="en-US" smtClean="0"/>
              <a:t> the software to be built</a:t>
            </a:r>
          </a:p>
          <a:p>
            <a:pPr algn="just" eaLnBrk="1" hangingPunct="1"/>
            <a:r>
              <a:rPr lang="en-US" altLang="en-US" smtClean="0">
                <a:solidFill>
                  <a:schemeClr val="folHlink"/>
                </a:solidFill>
              </a:rPr>
              <a:t>Process</a:t>
            </a:r>
            <a:r>
              <a:rPr lang="en-US" altLang="en-US" smtClean="0"/>
              <a:t> - the set of framework activities and software engineering tasks to get the job done</a:t>
            </a:r>
          </a:p>
          <a:p>
            <a:pPr algn="just" eaLnBrk="1" hangingPunct="1"/>
            <a:r>
              <a:rPr lang="en-US" altLang="en-US" smtClean="0">
                <a:solidFill>
                  <a:schemeClr val="folHlink"/>
                </a:solidFill>
              </a:rPr>
              <a:t>Project </a:t>
            </a:r>
            <a:r>
              <a:rPr lang="en-US" altLang="en-US" smtClean="0"/>
              <a:t>- all work required to make the product a reality</a:t>
            </a:r>
          </a:p>
        </p:txBody>
      </p:sp>
    </p:spTree>
    <p:extLst>
      <p:ext uri="{BB962C8B-B14F-4D97-AF65-F5344CB8AC3E}">
        <p14:creationId xmlns:p14="http://schemas.microsoft.com/office/powerpoint/2010/main" val="11778153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352800" y="1022350"/>
            <a:ext cx="2519363"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Stakeholders</a:t>
            </a:r>
            <a:endParaRPr lang="en-US" altLang="en-US" sz="3200" smtClean="0">
              <a:solidFill>
                <a:srgbClr val="00B050"/>
              </a:solidFill>
            </a:endParaRPr>
          </a:p>
        </p:txBody>
      </p:sp>
      <p:pic>
        <p:nvPicPr>
          <p:cNvPr id="133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4730658-AE0F-4481-9FDC-65BE4FD931D1}" type="slidenum">
              <a:rPr lang="en-US"/>
              <a:pPr algn="ctr">
                <a:defRPr/>
              </a:pPr>
              <a:t>7</a:t>
            </a:fld>
            <a:endParaRPr lang="en-US"/>
          </a:p>
        </p:txBody>
      </p:sp>
      <p:sp>
        <p:nvSpPr>
          <p:cNvPr id="13318" name="Content Placeholder 1"/>
          <p:cNvSpPr>
            <a:spLocks noGrp="1"/>
          </p:cNvSpPr>
          <p:nvPr>
            <p:ph idx="1"/>
          </p:nvPr>
        </p:nvSpPr>
        <p:spPr>
          <a:xfrm>
            <a:off x="628650" y="1752600"/>
            <a:ext cx="8210550" cy="2690813"/>
          </a:xfrm>
        </p:spPr>
        <p:txBody>
          <a:bodyPr/>
          <a:lstStyle/>
          <a:p>
            <a:pPr algn="just" eaLnBrk="1" hangingPunct="1">
              <a:spcBef>
                <a:spcPts val="600"/>
              </a:spcBef>
            </a:pPr>
            <a:r>
              <a:rPr lang="en-US" altLang="en-US" sz="2000" i="1" dirty="0" smtClean="0">
                <a:solidFill>
                  <a:schemeClr val="folHlink"/>
                </a:solidFill>
              </a:rPr>
              <a:t>Senior managers</a:t>
            </a:r>
            <a:r>
              <a:rPr lang="en-US" altLang="en-US" sz="2000" dirty="0" smtClean="0">
                <a:solidFill>
                  <a:schemeClr val="folHlink"/>
                </a:solidFill>
              </a:rPr>
              <a:t> </a:t>
            </a:r>
            <a:r>
              <a:rPr lang="en-US" altLang="en-US" sz="2000" dirty="0" smtClean="0"/>
              <a:t>who define the business issues that often have significant influence on the project.</a:t>
            </a:r>
          </a:p>
          <a:p>
            <a:pPr algn="just" eaLnBrk="1" hangingPunct="1">
              <a:spcBef>
                <a:spcPts val="300"/>
              </a:spcBef>
            </a:pPr>
            <a:r>
              <a:rPr lang="en-US" altLang="en-US" sz="2000" i="1" dirty="0" smtClean="0">
                <a:solidFill>
                  <a:schemeClr val="folHlink"/>
                </a:solidFill>
              </a:rPr>
              <a:t>Project (technical) managers </a:t>
            </a:r>
            <a:r>
              <a:rPr lang="en-US" altLang="en-US" sz="2000" dirty="0" smtClean="0"/>
              <a:t>who must plan, motivate, organize, and control the practitioners who do software work.</a:t>
            </a:r>
          </a:p>
          <a:p>
            <a:pPr algn="just" eaLnBrk="1" hangingPunct="1"/>
            <a:r>
              <a:rPr lang="en-US" altLang="en-US" sz="2000" i="1" dirty="0" smtClean="0">
                <a:solidFill>
                  <a:schemeClr val="folHlink"/>
                </a:solidFill>
              </a:rPr>
              <a:t>Practitioners</a:t>
            </a:r>
            <a:r>
              <a:rPr lang="en-US" altLang="en-US" sz="2000" dirty="0" smtClean="0">
                <a:solidFill>
                  <a:schemeClr val="folHlink"/>
                </a:solidFill>
              </a:rPr>
              <a:t> </a:t>
            </a:r>
            <a:r>
              <a:rPr lang="en-US" altLang="en-US" sz="2000" dirty="0" smtClean="0"/>
              <a:t>who deliver the technical skills that are necessary to engineer a product or application.</a:t>
            </a:r>
          </a:p>
          <a:p>
            <a:pPr algn="just" eaLnBrk="1" hangingPunct="1"/>
            <a:r>
              <a:rPr lang="en-US" altLang="en-US" sz="2000" i="1" dirty="0" smtClean="0">
                <a:solidFill>
                  <a:schemeClr val="folHlink"/>
                </a:solidFill>
              </a:rPr>
              <a:t>Customers</a:t>
            </a:r>
            <a:r>
              <a:rPr lang="en-US" altLang="en-US" sz="2000" dirty="0" smtClean="0">
                <a:solidFill>
                  <a:schemeClr val="folHlink"/>
                </a:solidFill>
              </a:rPr>
              <a:t> </a:t>
            </a:r>
            <a:r>
              <a:rPr lang="en-US" altLang="en-US" sz="2000" dirty="0" smtClean="0"/>
              <a:t>who specify the requirements for the software to be engineered and other stakeholders who have a peripheral interest in the outcome.</a:t>
            </a:r>
          </a:p>
          <a:p>
            <a:pPr algn="just" eaLnBrk="1" hangingPunct="1"/>
            <a:r>
              <a:rPr lang="en-US" altLang="en-US" sz="2000" i="1" dirty="0" smtClean="0">
                <a:solidFill>
                  <a:schemeClr val="folHlink"/>
                </a:solidFill>
              </a:rPr>
              <a:t>End-users</a:t>
            </a:r>
            <a:r>
              <a:rPr lang="en-US" altLang="en-US" sz="2000" dirty="0" smtClean="0">
                <a:solidFill>
                  <a:schemeClr val="folHlink"/>
                </a:solidFill>
              </a:rPr>
              <a:t> </a:t>
            </a:r>
            <a:r>
              <a:rPr lang="en-US" altLang="en-US" sz="2000" dirty="0" smtClean="0"/>
              <a:t>who interact with the software once it is released for production use.</a:t>
            </a:r>
          </a:p>
        </p:txBody>
      </p:sp>
    </p:spTree>
    <p:extLst>
      <p:ext uri="{BB962C8B-B14F-4D97-AF65-F5344CB8AC3E}">
        <p14:creationId xmlns:p14="http://schemas.microsoft.com/office/powerpoint/2010/main" val="31824951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76600" y="977900"/>
            <a:ext cx="3059113"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Software Teams</a:t>
            </a:r>
            <a:endParaRPr lang="en-US" altLang="en-US" sz="3200" smtClean="0">
              <a:solidFill>
                <a:srgbClr val="00B050"/>
              </a:solidFill>
            </a:endParaRPr>
          </a:p>
        </p:txBody>
      </p:sp>
      <p:pic>
        <p:nvPicPr>
          <p:cNvPr id="1536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5C9C064-4EF2-4002-9163-64A6BD13B081}" type="slidenum">
              <a:rPr lang="en-US"/>
              <a:pPr algn="ctr">
                <a:defRPr/>
              </a:pPr>
              <a:t>8</a:t>
            </a:fld>
            <a:endParaRPr lang="en-US"/>
          </a:p>
        </p:txBody>
      </p:sp>
      <p:sp>
        <p:nvSpPr>
          <p:cNvPr id="15366" name="Content Placeholder 1"/>
          <p:cNvSpPr>
            <a:spLocks noGrp="1"/>
          </p:cNvSpPr>
          <p:nvPr>
            <p:ph idx="1"/>
          </p:nvPr>
        </p:nvSpPr>
        <p:spPr>
          <a:xfrm>
            <a:off x="304800" y="1728787"/>
            <a:ext cx="8534400" cy="2714626"/>
          </a:xfrm>
        </p:spPr>
        <p:txBody>
          <a:bodyPr/>
          <a:lstStyle/>
          <a:p>
            <a:r>
              <a:rPr lang="en-US" altLang="en-US" sz="2000" b="1" i="1" dirty="0" smtClean="0"/>
              <a:t>The following factors must be considered when selecting a software project team structure ...</a:t>
            </a:r>
            <a:endParaRPr lang="en-US" altLang="en-US" sz="2000" b="1" dirty="0" smtClean="0"/>
          </a:p>
        </p:txBody>
      </p:sp>
      <p:sp>
        <p:nvSpPr>
          <p:cNvPr id="15367" name="Rectangle 3"/>
          <p:cNvSpPr txBox="1">
            <a:spLocks noChangeArrowheads="1"/>
          </p:cNvSpPr>
          <p:nvPr/>
        </p:nvSpPr>
        <p:spPr bwMode="auto">
          <a:xfrm>
            <a:off x="628650" y="2667000"/>
            <a:ext cx="76041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difficulty of the problem </a:t>
            </a:r>
            <a:r>
              <a:rPr lang="en-US" altLang="en-US" sz="1800" dirty="0">
                <a:latin typeface="Helvetica" panose="020B0604020202020204" pitchFamily="34" charset="0"/>
              </a:rPr>
              <a:t>to be solved</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size of the resultant program</a:t>
            </a:r>
            <a:r>
              <a:rPr lang="en-US" altLang="en-US" sz="1800" dirty="0">
                <a:latin typeface="Helvetica" panose="020B0604020202020204" pitchFamily="34" charset="0"/>
              </a:rPr>
              <a:t>(s) in lines of code or function points</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time that the team will stay together </a:t>
            </a:r>
            <a:r>
              <a:rPr lang="en-US" altLang="en-US" sz="1800" dirty="0">
                <a:latin typeface="Helvetica" panose="020B0604020202020204" pitchFamily="34" charset="0"/>
              </a:rPr>
              <a:t>(team lifetime)</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degree to which the problem can be modularized</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required quality and reliability</a:t>
            </a:r>
            <a:r>
              <a:rPr lang="en-US" altLang="en-US" sz="1800" dirty="0">
                <a:latin typeface="Helvetica" panose="020B0604020202020204" pitchFamily="34" charset="0"/>
              </a:rPr>
              <a:t> of the system to be built</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rigidity of the delivery date</a:t>
            </a:r>
            <a:endParaRPr lang="en-US" altLang="en-US" sz="1800" dirty="0">
              <a:latin typeface="Helvetica" panose="020B0604020202020204" pitchFamily="34" charset="0"/>
            </a:endParaRP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the </a:t>
            </a:r>
            <a:r>
              <a:rPr lang="en-US" altLang="en-US" sz="1800" dirty="0">
                <a:solidFill>
                  <a:schemeClr val="folHlink"/>
                </a:solidFill>
                <a:latin typeface="Helvetica" panose="020B0604020202020204" pitchFamily="34" charset="0"/>
              </a:rPr>
              <a:t>degree of sociability</a:t>
            </a:r>
            <a:r>
              <a:rPr lang="en-US" altLang="en-US" sz="1800" dirty="0">
                <a:latin typeface="Helvetica" panose="020B0604020202020204" pitchFamily="34" charset="0"/>
              </a:rPr>
              <a:t> (communication) required for the project</a:t>
            </a:r>
          </a:p>
        </p:txBody>
      </p:sp>
    </p:spTree>
    <p:extLst>
      <p:ext uri="{BB962C8B-B14F-4D97-AF65-F5344CB8AC3E}">
        <p14:creationId xmlns:p14="http://schemas.microsoft.com/office/powerpoint/2010/main" val="73905441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514350"/>
            <a:ext cx="4956175" cy="103663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smtClean="0">
                <a:solidFill>
                  <a:srgbClr val="002060"/>
                </a:solidFill>
                <a:latin typeface="Palatino" pitchFamily="-128" charset="0"/>
              </a:rPr>
              <a:t>Organizational Paradigms</a:t>
            </a:r>
            <a:br>
              <a:rPr lang="en-US" altLang="en-US" sz="3200" smtClean="0">
                <a:solidFill>
                  <a:srgbClr val="002060"/>
                </a:solidFill>
                <a:latin typeface="Palatino" pitchFamily="-128" charset="0"/>
              </a:rPr>
            </a:br>
            <a:r>
              <a:rPr lang="en-US" altLang="en-US" sz="3200" smtClean="0">
                <a:solidFill>
                  <a:srgbClr val="002060"/>
                </a:solidFill>
                <a:latin typeface="Palatino" pitchFamily="-128" charset="0"/>
              </a:rPr>
              <a:t>How teams are formed</a:t>
            </a:r>
            <a:endParaRPr lang="en-US" altLang="en-US" sz="3200" smtClean="0">
              <a:solidFill>
                <a:srgbClr val="00B050"/>
              </a:solidFill>
            </a:endParaRPr>
          </a:p>
        </p:txBody>
      </p:sp>
      <p:pic>
        <p:nvPicPr>
          <p:cNvPr id="174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7945E50C-A0F8-4533-9ACA-00CF50E6E64D}" type="slidenum">
              <a:rPr lang="en-US"/>
              <a:pPr algn="ctr">
                <a:defRPr/>
              </a:pPr>
              <a:t>9</a:t>
            </a:fld>
            <a:endParaRPr lang="en-US"/>
          </a:p>
        </p:txBody>
      </p:sp>
      <p:sp>
        <p:nvSpPr>
          <p:cNvPr id="17414" name="Rectangle 3"/>
          <p:cNvSpPr txBox="1">
            <a:spLocks noChangeArrowheads="1"/>
          </p:cNvSpPr>
          <p:nvPr/>
        </p:nvSpPr>
        <p:spPr bwMode="auto">
          <a:xfrm>
            <a:off x="152400" y="1676401"/>
            <a:ext cx="8458200" cy="406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solidFill>
                  <a:schemeClr val="folHlink"/>
                </a:solidFill>
                <a:latin typeface="Helvetica" panose="020B0604020202020204" pitchFamily="34" charset="0"/>
              </a:rPr>
              <a:t>Closed paradigm</a:t>
            </a:r>
            <a:r>
              <a:rPr lang="en-US" altLang="en-US" sz="1800" dirty="0">
                <a:latin typeface="Helvetica" panose="020B0604020202020204" pitchFamily="34" charset="0"/>
              </a:rPr>
              <a:t> - structures a team along  a traditional hierarchy of authority</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solidFill>
                  <a:schemeClr val="folHlink"/>
                </a:solidFill>
                <a:latin typeface="Helvetica" panose="020B0604020202020204" pitchFamily="34" charset="0"/>
              </a:rPr>
              <a:t>Random paradigm</a:t>
            </a:r>
            <a:r>
              <a:rPr lang="en-US" altLang="en-US" sz="1800" dirty="0">
                <a:latin typeface="Helvetica" panose="020B0604020202020204" pitchFamily="34" charset="0"/>
              </a:rPr>
              <a:t> - structures a team loosely and depends on individual initiative of the team members </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solidFill>
                  <a:schemeClr val="folHlink"/>
                </a:solidFill>
                <a:latin typeface="Helvetica" panose="020B0604020202020204" pitchFamily="34" charset="0"/>
              </a:rPr>
              <a:t>Open paradigm</a:t>
            </a:r>
            <a:r>
              <a:rPr lang="en-US" altLang="en-US" sz="1800" dirty="0">
                <a:latin typeface="Helvetica" panose="020B0604020202020204" pitchFamily="34" charset="0"/>
              </a:rPr>
              <a:t> - attempts to structure a team in a manner that achieves some of the controls associated with the closed paradigm but also much of the innovation that occurs when using the random paradigm</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dirty="0">
                <a:solidFill>
                  <a:schemeClr val="folHlink"/>
                </a:solidFill>
                <a:latin typeface="Helvetica" panose="020B0604020202020204" pitchFamily="34" charset="0"/>
              </a:rPr>
              <a:t>Synchronous paradigm</a:t>
            </a:r>
            <a:r>
              <a:rPr lang="en-US" altLang="en-US" sz="1800" dirty="0">
                <a:latin typeface="Helvetica" panose="020B0604020202020204" pitchFamily="34" charset="0"/>
              </a:rPr>
              <a:t> - relies on the natural compartmentalization of a problem and organizes team members to work on pieces of the problem with little active communication among themselves</a:t>
            </a:r>
          </a:p>
        </p:txBody>
      </p:sp>
    </p:spTree>
    <p:extLst>
      <p:ext uri="{BB962C8B-B14F-4D97-AF65-F5344CB8AC3E}">
        <p14:creationId xmlns:p14="http://schemas.microsoft.com/office/powerpoint/2010/main" val="114481356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00EF00-69A2-4FC2-BC58-C5D6B6465CF2}"/>
</file>

<file path=customXml/itemProps2.xml><?xml version="1.0" encoding="utf-8"?>
<ds:datastoreItem xmlns:ds="http://schemas.openxmlformats.org/officeDocument/2006/customXml" ds:itemID="{B6F6DEB8-6713-4E76-815D-FCFF97E5CAEF}"/>
</file>

<file path=customXml/itemProps3.xml><?xml version="1.0" encoding="utf-8"?>
<ds:datastoreItem xmlns:ds="http://schemas.openxmlformats.org/officeDocument/2006/customXml" ds:itemID="{5364BF92-3355-40B6-B9B6-F167BABC09D2}"/>
</file>

<file path=docProps/app.xml><?xml version="1.0" encoding="utf-8"?>
<Properties xmlns="http://schemas.openxmlformats.org/officeDocument/2006/extended-properties" xmlns:vt="http://schemas.openxmlformats.org/officeDocument/2006/docPropsVTypes">
  <Template>Theme1</Template>
  <TotalTime>1643</TotalTime>
  <Words>1057</Words>
  <Application>Microsoft Office PowerPoint</Application>
  <PresentationFormat>On-screen Show (4:3)</PresentationFormat>
  <Paragraphs>119</Paragraphs>
  <Slides>14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ＭＳ Ｐゴシック</vt:lpstr>
      <vt:lpstr>Arial</vt:lpstr>
      <vt:lpstr>Calibri</vt:lpstr>
      <vt:lpstr>Cambria</vt:lpstr>
      <vt:lpstr>Helvetica</vt:lpstr>
      <vt:lpstr>Palatino</vt:lpstr>
      <vt:lpstr>Times</vt:lpstr>
      <vt:lpstr>Times New Roman</vt:lpstr>
      <vt:lpstr>Wingdings</vt:lpstr>
      <vt:lpstr>Wingdings 3</vt:lpstr>
      <vt:lpstr>Theme1</vt:lpstr>
      <vt:lpstr>SOFTWARE ENGINEERING AND PROJECT MANAGEMENT  (CSE 227)</vt:lpstr>
      <vt:lpstr>PowerPoint Presentation</vt:lpstr>
      <vt:lpstr>Software Project Management</vt:lpstr>
      <vt:lpstr>What is Software Project Management</vt:lpstr>
      <vt:lpstr>What is Software Project Management</vt:lpstr>
      <vt:lpstr>4Ps of Software Project Management</vt:lpstr>
      <vt:lpstr>Stakeholders</vt:lpstr>
      <vt:lpstr>Software Teams</vt:lpstr>
      <vt:lpstr>Organizational Paradigms How teams are formed</vt:lpstr>
      <vt:lpstr>Team Coordination and  Communication</vt:lpstr>
      <vt:lpstr>The Project</vt:lpstr>
      <vt:lpstr>Common Sense Approach to Projects</vt:lpstr>
      <vt:lpstr>Understanding Essence of Project</vt:lpstr>
      <vt:lpstr>Critical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Pravinth Raja-Asst. Prof-CSE</cp:lastModifiedBy>
  <cp:revision>111</cp:revision>
  <dcterms:created xsi:type="dcterms:W3CDTF">2016-07-09T03:52:32Z</dcterms:created>
  <dcterms:modified xsi:type="dcterms:W3CDTF">2021-12-06T03:00:58Z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