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6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2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32" r:id="rId2"/>
    <p:sldId id="453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05F5E8C-B044-43C6-B2F5-81446AEDAE8E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6D8FC8E6-5ED4-4BB0-BF37-760C024F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0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0348A0-25F4-4937-B512-9D8E5562E3D8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4782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E8B354-0273-47CB-9288-2BFC977DE6DB}" type="slidenum">
              <a:rPr lang="en-US" altLang="en-US" sz="1200" smtClean="0"/>
              <a:pPr/>
              <a:t>11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7076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B8C792-BB38-4A8C-B8D5-402A932BCE88}" type="slidenum">
              <a:rPr lang="en-US" altLang="en-US" sz="1200" smtClean="0"/>
              <a:pPr/>
              <a:t>12</a:t>
            </a:fld>
            <a:endParaRPr lang="en-US" altLang="en-US" sz="1200" smtClean="0"/>
          </a:p>
        </p:txBody>
      </p:sp>
      <p:sp>
        <p:nvSpPr>
          <p:cNvPr id="2457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4435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B33CCA-0F80-45E8-8486-6225A5E1ED7B}" type="slidenum">
              <a:rPr lang="en-US" altLang="en-US" sz="1200" smtClean="0"/>
              <a:pPr/>
              <a:t>13</a:t>
            </a:fld>
            <a:endParaRPr lang="en-US" altLang="en-US" sz="1200" smtClean="0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62483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93B3B80-965A-4A1C-81A1-46903669746B}" type="slidenum">
              <a:rPr lang="en-US" altLang="en-US" sz="1200" smtClean="0"/>
              <a:pPr/>
              <a:t>14</a:t>
            </a:fld>
            <a:endParaRPr lang="en-US" altLang="en-US" sz="1200" smtClean="0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2480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B1E085-708B-43E5-872F-B531935628F5}" type="slidenum">
              <a:rPr lang="en-US" altLang="en-US" sz="1200" smtClean="0"/>
              <a:pPr/>
              <a:t>15</a:t>
            </a:fld>
            <a:endParaRPr lang="en-US" altLang="en-US" sz="1200" smtClean="0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2964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175EB7-84D3-49F6-B0EA-4EC8B691EF83}" type="slidenum">
              <a:rPr lang="en-US" altLang="en-US" sz="1200" smtClean="0"/>
              <a:pPr/>
              <a:t>16</a:t>
            </a:fld>
            <a:endParaRPr lang="en-US" altLang="en-US" sz="1200" smtClean="0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35592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246588-301D-4C08-8E69-F9DCBC5C493A}" type="slidenum">
              <a:rPr lang="en-US" altLang="en-US" sz="1200" smtClean="0"/>
              <a:pPr/>
              <a:t>17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659730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A3C6F3-4ECC-4852-9D3C-58B2D1728AFA}" type="slidenum">
              <a:rPr lang="en-US" altLang="en-US" sz="1200" smtClean="0"/>
              <a:pPr/>
              <a:t>18</a:t>
            </a:fld>
            <a:endParaRPr lang="en-US" altLang="en-US" sz="1200" smtClean="0"/>
          </a:p>
        </p:txBody>
      </p:sp>
      <p:sp>
        <p:nvSpPr>
          <p:cNvPr id="368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2928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EE556F-62E8-4C2A-A09A-8611C22A16BC}" type="slidenum">
              <a:rPr lang="en-US" altLang="en-US" sz="1200" smtClean="0"/>
              <a:pPr/>
              <a:t>19</a:t>
            </a:fld>
            <a:endParaRPr lang="en-US" altLang="en-US" sz="1200" smtClean="0"/>
          </a:p>
        </p:txBody>
      </p:sp>
      <p:sp>
        <p:nvSpPr>
          <p:cNvPr id="389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09779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45FA56E-D2DC-4830-9903-9AEFC7105AAC}" type="slidenum">
              <a:rPr lang="en-US" altLang="en-US" sz="1200" smtClean="0"/>
              <a:pPr/>
              <a:t>20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118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B33AC46-4A05-4582-BC13-DD2A80145D21}" type="slidenum">
              <a:rPr lang="en-US" altLang="en-US" sz="1200" smtClean="0"/>
              <a:pPr/>
              <a:t>3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636516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03D4B5-FE77-449B-8C0E-C9D5F03352C9}" type="slidenum">
              <a:rPr lang="en-US" altLang="en-US" sz="1200" smtClean="0"/>
              <a:pPr/>
              <a:t>21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4138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0E7623-163D-4B4F-BDB5-6E033AED42A9}" type="slidenum">
              <a:rPr lang="en-US" altLang="en-US" sz="1200" smtClean="0"/>
              <a:pPr/>
              <a:t>22</a:t>
            </a:fld>
            <a:endParaRPr lang="en-US" altLang="en-US" sz="1200" smtClean="0"/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73492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FF6AEE4-FCD6-49DF-BD82-B4D1D7CE7928}" type="slidenum">
              <a:rPr lang="en-US" altLang="en-US" sz="1200" smtClean="0"/>
              <a:pPr/>
              <a:t>23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5434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4A94D1-B9DB-41DA-9215-4580DA3C88A2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0525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BA90FA-D803-4D78-8D44-E47D1DAB37B1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4985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FCD3D1-F3B7-4C74-A886-92E2B47CE760}" type="slidenum">
              <a:rPr lang="en-US" altLang="en-US" sz="1200" smtClean="0"/>
              <a:pPr/>
              <a:t>26</a:t>
            </a:fld>
            <a:endParaRPr lang="en-US" altLang="en-US" sz="1200" smtClean="0"/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290126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C69CD7-EA07-4399-ABD5-8A46A95B58B7}" type="slidenum">
              <a:rPr lang="en-US" altLang="en-US" sz="1200" smtClean="0"/>
              <a:pPr/>
              <a:t>27</a:t>
            </a:fld>
            <a:endParaRPr lang="en-US" altLang="en-US" sz="1200" smtClean="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61615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9F55E93-0121-4B2D-8472-E05D90A6C74A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87045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2CF85D8-763C-4CAE-9C1B-B16503250E8D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63613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E9BA0E-C4A1-4630-B77C-051E7D404EC7}" type="slidenum">
              <a:rPr lang="en-US" altLang="en-US" sz="1200" smtClean="0"/>
              <a:pPr/>
              <a:t>5</a:t>
            </a:fld>
            <a:endParaRPr lang="en-US" altLang="en-US" sz="1200" smtClean="0"/>
          </a:p>
        </p:txBody>
      </p:sp>
      <p:sp>
        <p:nvSpPr>
          <p:cNvPr id="102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87138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8FE5A64-F875-4FEA-BED8-7AABB3ABC6B9}" type="slidenum">
              <a:rPr lang="en-US" altLang="en-US" sz="1200" smtClean="0"/>
              <a:pPr/>
              <a:t>6</a:t>
            </a:fld>
            <a:endParaRPr lang="en-US" altLang="en-US" sz="1200" smtClean="0"/>
          </a:p>
        </p:txBody>
      </p:sp>
      <p:sp>
        <p:nvSpPr>
          <p:cNvPr id="122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6176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0E3894-CF8F-4080-8714-B726C0B948BB}" type="slidenum">
              <a:rPr lang="en-US" altLang="en-US" sz="1200" smtClean="0"/>
              <a:pPr/>
              <a:t>7</a:t>
            </a:fld>
            <a:endParaRPr lang="en-US" altLang="en-US" sz="1200" smtClean="0"/>
          </a:p>
        </p:txBody>
      </p:sp>
      <p:sp>
        <p:nvSpPr>
          <p:cNvPr id="143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42062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F6551F0-7D3F-4B91-843D-7AAE8D4CFA39}" type="slidenum">
              <a:rPr lang="en-US" altLang="en-US" sz="1200" smtClean="0"/>
              <a:pPr/>
              <a:t>8</a:t>
            </a:fld>
            <a:endParaRPr lang="en-US" altLang="en-US" sz="1200" smtClean="0"/>
          </a:p>
        </p:txBody>
      </p:sp>
      <p:sp>
        <p:nvSpPr>
          <p:cNvPr id="163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9226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7E09BA-D3D9-407F-AA0D-B21F62CAC6D9}" type="slidenum">
              <a:rPr lang="en-US" altLang="en-US" sz="1200" smtClean="0"/>
              <a:pPr/>
              <a:t>9</a:t>
            </a:fld>
            <a:endParaRPr lang="en-US" altLang="en-US" sz="1200" smtClean="0"/>
          </a:p>
        </p:txBody>
      </p:sp>
      <p:sp>
        <p:nvSpPr>
          <p:cNvPr id="184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6850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9AEBE8-8B79-40EF-A7E5-C65050B39D4D}" type="slidenum">
              <a:rPr lang="en-US" altLang="en-US" sz="1200" smtClean="0"/>
              <a:pPr/>
              <a:t>10</a:t>
            </a:fld>
            <a:endParaRPr lang="en-US" altLang="en-US" sz="1200" smtClean="0"/>
          </a:p>
        </p:txBody>
      </p:sp>
      <p:sp>
        <p:nvSpPr>
          <p:cNvPr id="204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0037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2"/>
            <a:ext cx="20574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7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9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85F59C9-6D13-4897-9013-6BC095605F96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7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8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6838" y="608013"/>
            <a:ext cx="9220200" cy="2076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400" b="1" smtClean="0"/>
              <a:t>SOFTWARE ENGINEERING AND PROJECT MANAGEMENT </a:t>
            </a:r>
            <a:br>
              <a:rPr lang="en-US" altLang="en-US" sz="4400" b="1" smtClean="0"/>
            </a:br>
            <a:r>
              <a:rPr lang="en-US" altLang="en-US" sz="4400" b="1" smtClean="0"/>
              <a:t>(CSE 227)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1087438" y="2622550"/>
            <a:ext cx="7239000" cy="25495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endParaRPr lang="en-US" altLang="en-US" dirty="0" smtClean="0"/>
          </a:p>
          <a:p>
            <a:pPr>
              <a:buFont typeface="Wingdings 3" panose="05040102010807070707" pitchFamily="18" charset="2"/>
              <a:buNone/>
            </a:pPr>
            <a:endParaRPr lang="en-US" altLang="en-US" dirty="0" smtClean="0"/>
          </a:p>
        </p:txBody>
      </p:sp>
      <p:pic>
        <p:nvPicPr>
          <p:cNvPr id="717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ubtitle 2"/>
          <p:cNvSpPr txBox="1">
            <a:spLocks/>
          </p:cNvSpPr>
          <p:nvPr/>
        </p:nvSpPr>
        <p:spPr bwMode="auto">
          <a:xfrm>
            <a:off x="1371600" y="3897312"/>
            <a:ext cx="7239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Engineering, 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</p:txBody>
      </p:sp>
    </p:spTree>
    <p:extLst>
      <p:ext uri="{BB962C8B-B14F-4D97-AF65-F5344CB8AC3E}">
        <p14:creationId xmlns:p14="http://schemas.microsoft.com/office/powerpoint/2010/main" val="28736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035050"/>
            <a:ext cx="4151313" cy="419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Formulating a Network Model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1945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6D6C0083-D0BE-4FD8-984D-00FB0D996592}" type="slidenum">
              <a:rPr lang="en-US"/>
              <a:pPr algn="ctr">
                <a:defRPr/>
              </a:pPr>
              <a:t>10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778000" y="1870075"/>
            <a:ext cx="6934200" cy="76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/>
              <a:t>A Dangle</a:t>
            </a:r>
          </a:p>
          <a:p>
            <a:pPr>
              <a:defRPr/>
            </a:pPr>
            <a:r>
              <a:rPr lang="en-US" sz="1800" dirty="0" smtClean="0"/>
              <a:t>A dangling activity such as “write user manual” should not exist as it is likely to lead to errors in subsequent analysis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</p:txBody>
      </p:sp>
      <p:pic>
        <p:nvPicPr>
          <p:cNvPr id="19463" name="Picture 5" descr="smpfig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00400"/>
            <a:ext cx="701040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6709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035050"/>
            <a:ext cx="4151313" cy="419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Formulating a Network Model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2150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095964BF-7CE5-42DE-9835-6926B481BBE8}" type="slidenum">
              <a:rPr lang="en-US"/>
              <a:pPr algn="ctr">
                <a:defRPr/>
              </a:pPr>
              <a:t>11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778000" y="1870075"/>
            <a:ext cx="6934200" cy="76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/>
              <a:t>Resolving the Dangle</a:t>
            </a:r>
          </a:p>
          <a:p>
            <a:pPr algn="just">
              <a:defRPr/>
            </a:pPr>
            <a:r>
              <a:rPr lang="en-US" sz="1800" dirty="0"/>
              <a:t>The figure implies that the project is complete once the software has been installed and the user manual written</a:t>
            </a:r>
          </a:p>
          <a:p>
            <a:pPr lvl="1" algn="just">
              <a:defRPr/>
            </a:pPr>
            <a:r>
              <a:rPr lang="en-US" sz="1800" dirty="0"/>
              <a:t>We should redraw the network with a final completion activity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</p:txBody>
      </p:sp>
      <p:pic>
        <p:nvPicPr>
          <p:cNvPr id="21511" name="Picture 5" descr="smpfig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640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47141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035050"/>
            <a:ext cx="4151313" cy="419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Formulating a Network Model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2355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E8454257-ED46-4337-B386-F780D7C2439B}" type="slidenum">
              <a:rPr lang="en-US"/>
              <a:pPr algn="ctr">
                <a:defRPr/>
              </a:pPr>
              <a:t>12</a:t>
            </a:fld>
            <a:endParaRPr lang="en-US"/>
          </a:p>
        </p:txBody>
      </p:sp>
      <p:sp>
        <p:nvSpPr>
          <p:cNvPr id="23558" name="Content Placeholder 1"/>
          <p:cNvSpPr>
            <a:spLocks noGrp="1"/>
          </p:cNvSpPr>
          <p:nvPr>
            <p:ph idx="1"/>
          </p:nvPr>
        </p:nvSpPr>
        <p:spPr>
          <a:xfrm>
            <a:off x="3225800" y="1905000"/>
            <a:ext cx="3022600" cy="76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000" b="1" smtClean="0"/>
              <a:t>Labelling Convention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b="1" smtClean="0"/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1800" b="1" smtClean="0"/>
          </a:p>
        </p:txBody>
      </p:sp>
      <p:pic>
        <p:nvPicPr>
          <p:cNvPr id="23559" name="Picture 4" descr="spmlab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956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122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773363" y="1035050"/>
            <a:ext cx="3176587" cy="419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Critical Path Approach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2560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BB215644-A1FA-4F9A-9D99-6DE7A28BB44D}" type="slidenum">
              <a:rPr lang="en-US"/>
              <a:pPr algn="ctr">
                <a:defRPr/>
              </a:pPr>
              <a:t>13</a:t>
            </a:fld>
            <a:endParaRPr lang="en-US"/>
          </a:p>
        </p:txBody>
      </p:sp>
      <p:sp>
        <p:nvSpPr>
          <p:cNvPr id="25606" name="Content Placeholder 1"/>
          <p:cNvSpPr txBox="1">
            <a:spLocks/>
          </p:cNvSpPr>
          <p:nvPr/>
        </p:nvSpPr>
        <p:spPr bwMode="auto">
          <a:xfrm>
            <a:off x="1676400" y="19050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>
                <a:latin typeface="Helvetica" panose="020B0604020202020204" pitchFamily="34" charset="0"/>
              </a:rPr>
              <a:t>Planning the project in such way that it is completed as quickly as possible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>
                <a:latin typeface="Helvetica" panose="020B0604020202020204" pitchFamily="34" charset="0"/>
              </a:rPr>
              <a:t>Identifying delayed activities 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Helvetica" panose="020B0604020202020204" pitchFamily="34" charset="0"/>
              </a:rPr>
              <a:t>The method requires the estimation of duration of each activity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b="1" i="1">
                <a:latin typeface="Helvetica" panose="020B0604020202020204" pitchFamily="34" charset="0"/>
              </a:rPr>
              <a:t>Forward pass</a:t>
            </a:r>
            <a:r>
              <a:rPr lang="en-US" altLang="en-US">
                <a:latin typeface="Helvetica" panose="020B0604020202020204" pitchFamily="34" charset="0"/>
              </a:rPr>
              <a:t>: Calculate the earliest dates at which activities may commence and the project completed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b="1" i="1">
                <a:latin typeface="Helvetica" panose="020B0604020202020204" pitchFamily="34" charset="0"/>
              </a:rPr>
              <a:t>Backward pass</a:t>
            </a:r>
            <a:r>
              <a:rPr lang="en-US" altLang="en-US">
                <a:latin typeface="Helvetica" panose="020B0604020202020204" pitchFamily="34" charset="0"/>
              </a:rPr>
              <a:t>: Calculate the latest start dates for activities and the </a:t>
            </a:r>
            <a:r>
              <a:rPr lang="en-US" altLang="en-US" i="1">
                <a:latin typeface="Helvetica" panose="020B0604020202020204" pitchFamily="34" charset="0"/>
              </a:rPr>
              <a:t>critical path</a:t>
            </a:r>
          </a:p>
        </p:txBody>
      </p:sp>
    </p:spTree>
    <p:extLst>
      <p:ext uri="{BB962C8B-B14F-4D97-AF65-F5344CB8AC3E}">
        <p14:creationId xmlns:p14="http://schemas.microsoft.com/office/powerpoint/2010/main" val="3007949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0563" y="1035050"/>
            <a:ext cx="5430837" cy="419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/>
              <a:t>Estimated Activity Duration of A Project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2765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648EC373-D6A5-4BE4-8BCB-ADD763DB914D}" type="slidenum">
              <a:rPr lang="en-US"/>
              <a:pPr algn="ctr">
                <a:defRPr/>
              </a:pPr>
              <a:t>14</a:t>
            </a:fld>
            <a:endParaRPr lang="en-US"/>
          </a:p>
        </p:txBody>
      </p:sp>
      <p:graphicFrame>
        <p:nvGraphicFramePr>
          <p:cNvPr id="9" name="Group 149"/>
          <p:cNvGraphicFramePr>
            <a:graphicFrameLocks noGrp="1"/>
          </p:cNvGraphicFramePr>
          <p:nvPr>
            <p:ph idx="1"/>
          </p:nvPr>
        </p:nvGraphicFramePr>
        <p:xfrm>
          <a:off x="1981200" y="1981200"/>
          <a:ext cx="7010400" cy="4252914"/>
        </p:xfrm>
        <a:graphic>
          <a:graphicData uri="http://schemas.openxmlformats.org/drawingml/2006/table">
            <a:tbl>
              <a:tblPr/>
              <a:tblGrid>
                <a:gridCol w="68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1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4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74"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Activity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Duration (weeks)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Precedents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Hardware selection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6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Software design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Install hardware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A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D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Code &amp; test software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4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File take-on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B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F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Write user manuals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10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3399"/>
                        </a:solidFill>
                        <a:effectLst/>
                        <a:latin typeface="Trebuchet MS" pitchFamily="34" charset="0"/>
                        <a:cs typeface="Tahoma" pitchFamily="34" charset="0"/>
                      </a:endParaRP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3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G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User training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3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E,F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H</a:t>
                      </a:r>
                    </a:p>
                  </a:txBody>
                  <a:tcPr marT="45717" marB="4571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Install &amp; test system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2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rebuchet MS" pitchFamily="34" charset="0"/>
                          <a:cs typeface="Tahoma" pitchFamily="34" charset="0"/>
                        </a:rPr>
                        <a:t>C,D</a:t>
                      </a:r>
                    </a:p>
                  </a:txBody>
                  <a:tcPr marT="45717" marB="4571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831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181225" y="1035050"/>
            <a:ext cx="4989513" cy="419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/>
              <a:t>Precedence Network for the Project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2969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B92A9DC7-9F98-4172-8E32-088586624BB3}" type="slidenum">
              <a:rPr lang="en-US"/>
              <a:pPr algn="ctr">
                <a:defRPr/>
              </a:pPr>
              <a:t>15</a:t>
            </a:fld>
            <a:endParaRPr lang="en-US"/>
          </a:p>
        </p:txBody>
      </p:sp>
      <p:grpSp>
        <p:nvGrpSpPr>
          <p:cNvPr id="29702" name="Group 64"/>
          <p:cNvGrpSpPr>
            <a:grpSpLocks/>
          </p:cNvGrpSpPr>
          <p:nvPr/>
        </p:nvGrpSpPr>
        <p:grpSpPr bwMode="auto">
          <a:xfrm>
            <a:off x="1295400" y="1828800"/>
            <a:ext cx="7391400" cy="4495800"/>
            <a:chOff x="528" y="1008"/>
            <a:chExt cx="4656" cy="2832"/>
          </a:xfrm>
        </p:grpSpPr>
        <p:pic>
          <p:nvPicPr>
            <p:cNvPr id="29706" name="Picture 62" descr="smpfig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1008"/>
              <a:ext cx="4656" cy="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7" name="Line 63"/>
            <p:cNvSpPr>
              <a:spLocks noChangeShapeType="1"/>
            </p:cNvSpPr>
            <p:nvPr/>
          </p:nvSpPr>
          <p:spPr bwMode="auto">
            <a:xfrm>
              <a:off x="2304" y="14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29703" name="TextBox 11"/>
          <p:cNvSpPr txBox="1">
            <a:spLocks noChangeArrowheads="1"/>
          </p:cNvSpPr>
          <p:nvPr/>
        </p:nvSpPr>
        <p:spPr bwMode="auto">
          <a:xfrm>
            <a:off x="6553200" y="4800600"/>
            <a:ext cx="533400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29704" name="TextBox 13"/>
          <p:cNvSpPr txBox="1">
            <a:spLocks noChangeArrowheads="1"/>
          </p:cNvSpPr>
          <p:nvPr/>
        </p:nvSpPr>
        <p:spPr bwMode="auto">
          <a:xfrm>
            <a:off x="6502400" y="4722813"/>
            <a:ext cx="682625" cy="2301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3 WKS</a:t>
            </a:r>
          </a:p>
        </p:txBody>
      </p:sp>
      <p:cxnSp>
        <p:nvCxnSpPr>
          <p:cNvPr id="29705" name="Straight Connector 6"/>
          <p:cNvCxnSpPr>
            <a:cxnSpLocks noChangeShapeType="1"/>
          </p:cNvCxnSpPr>
          <p:nvPr/>
        </p:nvCxnSpPr>
        <p:spPr bwMode="auto">
          <a:xfrm>
            <a:off x="5638800" y="5181600"/>
            <a:ext cx="228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080454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0425" y="606425"/>
            <a:ext cx="4935538" cy="788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The Forward Pass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Calculation of Earliest Start Date - I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3174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8821FC5B-970D-4952-8DD3-E0EC311E3EC8}" type="slidenum">
              <a:rPr lang="en-US"/>
              <a:pPr algn="ctr">
                <a:defRPr/>
              </a:pPr>
              <a:t>16</a:t>
            </a:fld>
            <a:endParaRPr lang="en-US"/>
          </a:p>
        </p:txBody>
      </p:sp>
      <p:sp>
        <p:nvSpPr>
          <p:cNvPr id="31750" name="Content Placeholder 1"/>
          <p:cNvSpPr txBox="1">
            <a:spLocks/>
          </p:cNvSpPr>
          <p:nvPr/>
        </p:nvSpPr>
        <p:spPr bwMode="auto">
          <a:xfrm>
            <a:off x="1676400" y="19050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Helvetica" panose="020B0604020202020204" pitchFamily="34" charset="0"/>
              </a:rPr>
              <a:t>Activities A, B and F may start immediately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Helvetica" panose="020B0604020202020204" pitchFamily="34" charset="0"/>
              </a:rPr>
              <a:t>The earliest date for their start is zero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Helvetica" panose="020B0604020202020204" pitchFamily="34" charset="0"/>
              </a:rPr>
              <a:t>Activity A will take 6 weeks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Helvetica" panose="020B0604020202020204" pitchFamily="34" charset="0"/>
              </a:rPr>
              <a:t> The earliest it can finish is week 6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Helvetica" panose="020B0604020202020204" pitchFamily="34" charset="0"/>
              </a:rPr>
              <a:t>Activity F will take 10 weeks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Helvetica" panose="020B0604020202020204" pitchFamily="34" charset="0"/>
              </a:rPr>
              <a:t>The earliest it can finish is week 10</a:t>
            </a:r>
          </a:p>
        </p:txBody>
      </p:sp>
    </p:spTree>
    <p:extLst>
      <p:ext uri="{BB962C8B-B14F-4D97-AF65-F5344CB8AC3E}">
        <p14:creationId xmlns:p14="http://schemas.microsoft.com/office/powerpoint/2010/main" val="419259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087563" y="606425"/>
            <a:ext cx="5021262" cy="788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The Forward Pass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Calculation of Earliest Start Date - II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3379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38BE259C-DAFB-485E-8689-8B0295565E35}" type="slidenum">
              <a:rPr lang="en-US"/>
              <a:pPr algn="ctr">
                <a:defRPr/>
              </a:pPr>
              <a:t>17</a:t>
            </a:fld>
            <a:endParaRPr lang="en-US"/>
          </a:p>
        </p:txBody>
      </p:sp>
      <p:sp>
        <p:nvSpPr>
          <p:cNvPr id="33798" name="Content Placeholder 1"/>
          <p:cNvSpPr txBox="1">
            <a:spLocks/>
          </p:cNvSpPr>
          <p:nvPr/>
        </p:nvSpPr>
        <p:spPr bwMode="auto">
          <a:xfrm>
            <a:off x="1676400" y="19812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Activity C can start as soon as A has finished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Its earliest start date is week 6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It will take 3 weeks, so the earliest it can finish is week 9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Activities D and E can start as soon as B is complete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The earliest they can each start is week 4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Activity D will take 4 weeks, so the earliest it can finish is week 8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Activity E will take 3 weeks, so the earliest it can finish is week 7</a:t>
            </a:r>
          </a:p>
        </p:txBody>
      </p:sp>
    </p:spTree>
    <p:extLst>
      <p:ext uri="{BB962C8B-B14F-4D97-AF65-F5344CB8AC3E}">
        <p14:creationId xmlns:p14="http://schemas.microsoft.com/office/powerpoint/2010/main" val="1921276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6288" y="606425"/>
            <a:ext cx="5105400" cy="788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The Forward Pass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Calculation of Earliest Start Date - III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3584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CFC1D0C1-D4FC-4A5E-BC17-976FBFB9B7D9}" type="slidenum">
              <a:rPr lang="en-US"/>
              <a:pPr algn="ctr">
                <a:defRPr/>
              </a:pPr>
              <a:t>18</a:t>
            </a:fld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 bwMode="auto">
          <a:xfrm>
            <a:off x="1676400" y="19812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defRPr/>
            </a:pPr>
            <a:r>
              <a:rPr lang="en-US" sz="2200" dirty="0" smtClean="0"/>
              <a:t>Activity G cannot start until both E and F have been completed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200" dirty="0" smtClean="0"/>
              <a:t>It cannot start until week 10 - the later of weeks 7 (activity E) and 10 (for activity F)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200" dirty="0" smtClean="0"/>
              <a:t>It takes 3 weeks and finishes in week 13</a:t>
            </a:r>
          </a:p>
          <a:p>
            <a:pPr marL="457200" lvl="1" indent="0" algn="just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200" dirty="0" smtClean="0"/>
          </a:p>
          <a:p>
            <a:pPr algn="just">
              <a:lnSpc>
                <a:spcPct val="90000"/>
              </a:lnSpc>
              <a:defRPr/>
            </a:pPr>
            <a:r>
              <a:rPr lang="en-US" sz="2200" dirty="0" smtClean="0"/>
              <a:t>Similarly, activity H cannot start until week 9 – the later of the two earliest finished dates for the preceding activities C and D</a:t>
            </a:r>
          </a:p>
        </p:txBody>
      </p:sp>
    </p:spTree>
    <p:extLst>
      <p:ext uri="{BB962C8B-B14F-4D97-AF65-F5344CB8AC3E}">
        <p14:creationId xmlns:p14="http://schemas.microsoft.com/office/powerpoint/2010/main" val="196498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046288" y="606425"/>
            <a:ext cx="5105400" cy="788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The Forward Pass</a:t>
            </a:r>
            <a:r>
              <a:rPr lang="en-US" altLang="en-US" sz="2400" smtClean="0"/>
              <a:t/>
            </a:r>
            <a:br>
              <a:rPr lang="en-US" altLang="en-US" sz="2400" smtClean="0"/>
            </a:br>
            <a:r>
              <a:rPr lang="en-US" altLang="en-US" sz="2400" smtClean="0"/>
              <a:t>Calculation of Earliest Start Date - IV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3789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7264E5D2-7EB3-4D9E-BFA4-775F23687C2E}" type="slidenum">
              <a:rPr lang="en-US"/>
              <a:pPr algn="ctr">
                <a:defRPr/>
              </a:pPr>
              <a:t>19</a:t>
            </a:fld>
            <a:endParaRPr lang="en-US"/>
          </a:p>
        </p:txBody>
      </p:sp>
      <p:sp>
        <p:nvSpPr>
          <p:cNvPr id="37894" name="Content Placeholder 1"/>
          <p:cNvSpPr txBox="1">
            <a:spLocks/>
          </p:cNvSpPr>
          <p:nvPr/>
        </p:nvSpPr>
        <p:spPr bwMode="auto">
          <a:xfrm>
            <a:off x="1676400" y="19812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Helvetica" panose="020B0604020202020204" pitchFamily="34" charset="0"/>
              </a:rPr>
              <a:t>The project will be complete when both activities H and G have been completed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Helvetica" panose="020B0604020202020204" pitchFamily="34" charset="0"/>
              </a:rPr>
              <a:t>The earliest project completion date will the later of weeks 11 and 13 – that is, week 13</a:t>
            </a:r>
          </a:p>
        </p:txBody>
      </p:sp>
    </p:spTree>
    <p:extLst>
      <p:ext uri="{BB962C8B-B14F-4D97-AF65-F5344CB8AC3E}">
        <p14:creationId xmlns:p14="http://schemas.microsoft.com/office/powerpoint/2010/main" val="734626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ubtitle 2"/>
          <p:cNvSpPr>
            <a:spLocks noGrp="1"/>
          </p:cNvSpPr>
          <p:nvPr>
            <p:ph type="subTitle" idx="1"/>
          </p:nvPr>
        </p:nvSpPr>
        <p:spPr>
          <a:xfrm>
            <a:off x="457200" y="1752600"/>
            <a:ext cx="8382000" cy="1981200"/>
          </a:xfrm>
        </p:spPr>
        <p:txBody>
          <a:bodyPr/>
          <a:lstStyle/>
          <a:p>
            <a:r>
              <a:rPr lang="en-US" altLang="en-US" sz="2800" b="1" smtClean="0"/>
              <a:t>Module 4: Software Project Management (13 hrs)</a:t>
            </a:r>
            <a:r>
              <a:rPr lang="en-US" altLang="en-US" sz="2800" smtClean="0"/>
              <a:t> – </a:t>
            </a:r>
            <a:r>
              <a:rPr lang="en-US" altLang="en-US" sz="2800" b="1" smtClean="0"/>
              <a:t>Application level</a:t>
            </a:r>
            <a:endParaRPr lang="en-US" altLang="en-US" sz="2800" smtClean="0"/>
          </a:p>
          <a:p>
            <a:pPr algn="just"/>
            <a:r>
              <a:rPr lang="en-US" altLang="en-US" sz="2800" smtClean="0"/>
              <a:t>Project Management Concepts, Project Planning, Overview of metrics, Estimation for Software projects, Project Scheduling, Risk Management, Maintenance and Reengineering, Software Process Improvement (SPI): CMM Levels.</a:t>
            </a:r>
          </a:p>
          <a:p>
            <a:pPr algn="just"/>
            <a:endParaRPr lang="en-US" altLang="en-US" sz="2800" smtClean="0"/>
          </a:p>
        </p:txBody>
      </p:sp>
    </p:spTree>
    <p:extLst>
      <p:ext uri="{BB962C8B-B14F-4D97-AF65-F5344CB8AC3E}">
        <p14:creationId xmlns:p14="http://schemas.microsoft.com/office/powerpoint/2010/main" val="36774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62163" y="606425"/>
            <a:ext cx="5072062" cy="788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The Forward Pass</a:t>
            </a:r>
            <a:br>
              <a:rPr lang="en-US" altLang="en-US" sz="2400" b="1" smtClean="0"/>
            </a:br>
            <a:r>
              <a:rPr lang="en-US" altLang="en-US" sz="2400" smtClean="0"/>
              <a:t>The Network after the Forward Pass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3993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212DEE4B-3C4D-4D95-A467-11464898224F}" type="slidenum">
              <a:rPr lang="en-US"/>
              <a:pPr algn="ctr">
                <a:defRPr/>
              </a:pPr>
              <a:t>20</a:t>
            </a:fld>
            <a:endParaRPr lang="en-US"/>
          </a:p>
        </p:txBody>
      </p:sp>
      <p:grpSp>
        <p:nvGrpSpPr>
          <p:cNvPr id="39942" name="Group 6"/>
          <p:cNvGrpSpPr>
            <a:grpSpLocks/>
          </p:cNvGrpSpPr>
          <p:nvPr/>
        </p:nvGrpSpPr>
        <p:grpSpPr bwMode="auto">
          <a:xfrm>
            <a:off x="1371600" y="1905000"/>
            <a:ext cx="7086600" cy="4495800"/>
            <a:chOff x="624" y="1008"/>
            <a:chExt cx="4464" cy="2832"/>
          </a:xfrm>
        </p:grpSpPr>
        <p:pic>
          <p:nvPicPr>
            <p:cNvPr id="39946" name="Picture 4" descr="smpfig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1008"/>
              <a:ext cx="4464" cy="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7" name="Line 5"/>
            <p:cNvSpPr>
              <a:spLocks noChangeShapeType="1"/>
            </p:cNvSpPr>
            <p:nvPr/>
          </p:nvSpPr>
          <p:spPr bwMode="auto">
            <a:xfrm flipV="1">
              <a:off x="2304" y="144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39943" name="TextBox 10"/>
          <p:cNvSpPr txBox="1">
            <a:spLocks noChangeArrowheads="1"/>
          </p:cNvSpPr>
          <p:nvPr/>
        </p:nvSpPr>
        <p:spPr bwMode="auto">
          <a:xfrm>
            <a:off x="6397625" y="4826000"/>
            <a:ext cx="7620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 WKS</a:t>
            </a:r>
          </a:p>
        </p:txBody>
      </p:sp>
      <p:sp>
        <p:nvSpPr>
          <p:cNvPr id="39944" name="TextBox 1"/>
          <p:cNvSpPr txBox="1">
            <a:spLocks noChangeArrowheads="1"/>
          </p:cNvSpPr>
          <p:nvPr/>
        </p:nvSpPr>
        <p:spPr bwMode="auto">
          <a:xfrm>
            <a:off x="6400800" y="4876800"/>
            <a:ext cx="682625" cy="230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3 WKS</a:t>
            </a:r>
          </a:p>
        </p:txBody>
      </p:sp>
      <p:cxnSp>
        <p:nvCxnSpPr>
          <p:cNvPr id="39945" name="Straight Connector 11"/>
          <p:cNvCxnSpPr>
            <a:cxnSpLocks noChangeShapeType="1"/>
          </p:cNvCxnSpPr>
          <p:nvPr/>
        </p:nvCxnSpPr>
        <p:spPr bwMode="auto">
          <a:xfrm>
            <a:off x="5562600" y="5334000"/>
            <a:ext cx="228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48449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9450" y="606425"/>
            <a:ext cx="5297488" cy="788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The Backward Pass</a:t>
            </a:r>
            <a:br>
              <a:rPr lang="en-US" altLang="en-US" sz="2400" b="1" smtClean="0"/>
            </a:br>
            <a:r>
              <a:rPr lang="en-US" altLang="en-US" sz="2400" smtClean="0"/>
              <a:t>The Latest Activity Dates Calculation-I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4198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160905E5-C66E-4F6C-BF84-3762F589B0FF}" type="slidenum">
              <a:rPr lang="en-US"/>
              <a:pPr algn="ctr">
                <a:defRPr/>
              </a:pPr>
              <a:t>21</a:t>
            </a:fld>
            <a:endParaRPr lang="en-US"/>
          </a:p>
        </p:txBody>
      </p:sp>
      <p:sp>
        <p:nvSpPr>
          <p:cNvPr id="41990" name="Content Placeholder 1"/>
          <p:cNvSpPr txBox="1">
            <a:spLocks/>
          </p:cNvSpPr>
          <p:nvPr/>
        </p:nvSpPr>
        <p:spPr bwMode="auto">
          <a:xfrm>
            <a:off x="1676400" y="19812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The latest completion date for activities G and H is assumed to be week 13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Activity H must therefore start at week 11 at the latest (13-2) and the latest start date for activity G is week 10 (13-3)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The latest completion date for activities C and D is the latest date at which activity H must start – that is week 11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The latest start date of week 8 (11-3), and week 7 (10-3) respectively</a:t>
            </a:r>
          </a:p>
        </p:txBody>
      </p:sp>
    </p:spTree>
    <p:extLst>
      <p:ext uri="{BB962C8B-B14F-4D97-AF65-F5344CB8AC3E}">
        <p14:creationId xmlns:p14="http://schemas.microsoft.com/office/powerpoint/2010/main" val="2908965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98650" y="606425"/>
            <a:ext cx="5399088" cy="788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The Backward Pass</a:t>
            </a:r>
            <a:br>
              <a:rPr lang="en-US" altLang="en-US" sz="2400" b="1" smtClean="0"/>
            </a:br>
            <a:r>
              <a:rPr lang="en-US" altLang="en-US" sz="2400" smtClean="0"/>
              <a:t>The Latest Activity Dates Calculation-II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4403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E1ED1D50-86FA-4098-BAD8-225F1D4D79BE}" type="slidenum">
              <a:rPr lang="en-US"/>
              <a:pPr algn="ctr">
                <a:defRPr/>
              </a:pPr>
              <a:t>22</a:t>
            </a:fld>
            <a:endParaRPr lang="en-US"/>
          </a:p>
        </p:txBody>
      </p:sp>
      <p:sp>
        <p:nvSpPr>
          <p:cNvPr id="44038" name="Content Placeholder 1"/>
          <p:cNvSpPr txBox="1">
            <a:spLocks/>
          </p:cNvSpPr>
          <p:nvPr/>
        </p:nvSpPr>
        <p:spPr bwMode="auto">
          <a:xfrm>
            <a:off x="1676400" y="19812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Activities E and F must be completed by week 10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The earliest start dates are weeks 7 (10-3) and 0 (10-10) respectively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Activity B must be completed by week 7 (the latest start date for both activities D and E) 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The latest start is week 3 (7-4)</a:t>
            </a:r>
          </a:p>
        </p:txBody>
      </p:sp>
    </p:spTree>
    <p:extLst>
      <p:ext uri="{BB962C8B-B14F-4D97-AF65-F5344CB8AC3E}">
        <p14:creationId xmlns:p14="http://schemas.microsoft.com/office/powerpoint/2010/main" val="41144931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5" y="606425"/>
            <a:ext cx="5481638" cy="788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The Backward Pass</a:t>
            </a:r>
            <a:br>
              <a:rPr lang="en-US" altLang="en-US" sz="2400" b="1" smtClean="0"/>
            </a:br>
            <a:r>
              <a:rPr lang="en-US" altLang="en-US" sz="2400" smtClean="0"/>
              <a:t>The Latest Activity Dates Calculation-III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4608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1ED788BA-D0C3-434C-8D18-4C485944BB90}" type="slidenum">
              <a:rPr lang="en-US"/>
              <a:pPr algn="ctr">
                <a:defRPr/>
              </a:pPr>
              <a:t>23</a:t>
            </a:fld>
            <a:endParaRPr lang="en-US"/>
          </a:p>
        </p:txBody>
      </p:sp>
      <p:sp>
        <p:nvSpPr>
          <p:cNvPr id="46086" name="Content Placeholder 1"/>
          <p:cNvSpPr txBox="1">
            <a:spLocks/>
          </p:cNvSpPr>
          <p:nvPr/>
        </p:nvSpPr>
        <p:spPr bwMode="auto">
          <a:xfrm>
            <a:off x="1676400" y="19812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Helvetica" panose="020B0604020202020204" pitchFamily="34" charset="0"/>
              </a:rPr>
              <a:t>Activity A must be completed by week 8 (the latest start date for activity C)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Helvetica" panose="020B0604020202020204" pitchFamily="34" charset="0"/>
              </a:rPr>
              <a:t>Its latest start is week 2 (8-6)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Helvetica" panose="020B0604020202020204" pitchFamily="34" charset="0"/>
              </a:rPr>
              <a:t>The latest start date for the project start is the earliest of the latest start dates for activities A, B and F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Helvetica" panose="020B0604020202020204" pitchFamily="34" charset="0"/>
              </a:rPr>
              <a:t>This week is week zero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000">
                <a:latin typeface="Helvetica" panose="020B0604020202020204" pitchFamily="34" charset="0"/>
              </a:rPr>
              <a:t>It tells us that if the project does not start on time it won’t finish on time</a:t>
            </a:r>
          </a:p>
        </p:txBody>
      </p:sp>
    </p:spTree>
    <p:extLst>
      <p:ext uri="{BB962C8B-B14F-4D97-AF65-F5344CB8AC3E}">
        <p14:creationId xmlns:p14="http://schemas.microsoft.com/office/powerpoint/2010/main" val="1982047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1038" y="606425"/>
            <a:ext cx="5294312" cy="7889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The Backward Pass</a:t>
            </a:r>
            <a:br>
              <a:rPr lang="en-US" altLang="en-US" sz="2400" b="1" smtClean="0"/>
            </a:br>
            <a:r>
              <a:rPr lang="en-US" altLang="en-US" sz="2400" smtClean="0"/>
              <a:t>The Network after the Backward Pass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4813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B2872866-AA12-409D-B973-71498536B850}" type="slidenum">
              <a:rPr lang="en-US"/>
              <a:pPr algn="ctr">
                <a:defRPr/>
              </a:pPr>
              <a:t>24</a:t>
            </a:fld>
            <a:endParaRPr lang="en-US"/>
          </a:p>
        </p:txBody>
      </p:sp>
      <p:grpSp>
        <p:nvGrpSpPr>
          <p:cNvPr id="48134" name="Group 6"/>
          <p:cNvGrpSpPr>
            <a:grpSpLocks/>
          </p:cNvGrpSpPr>
          <p:nvPr/>
        </p:nvGrpSpPr>
        <p:grpSpPr bwMode="auto">
          <a:xfrm>
            <a:off x="1295400" y="1828800"/>
            <a:ext cx="7391400" cy="4572000"/>
            <a:chOff x="576" y="1008"/>
            <a:chExt cx="4656" cy="2880"/>
          </a:xfrm>
        </p:grpSpPr>
        <p:pic>
          <p:nvPicPr>
            <p:cNvPr id="48137" name="Picture 4" descr="smpfig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008"/>
              <a:ext cx="4656" cy="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8" name="Line 5"/>
            <p:cNvSpPr>
              <a:spLocks noChangeShapeType="1"/>
            </p:cNvSpPr>
            <p:nvPr/>
          </p:nvSpPr>
          <p:spPr bwMode="auto">
            <a:xfrm>
              <a:off x="2352" y="1392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48135" name="TextBox 10"/>
          <p:cNvSpPr txBox="1">
            <a:spLocks noChangeArrowheads="1"/>
          </p:cNvSpPr>
          <p:nvPr/>
        </p:nvSpPr>
        <p:spPr bwMode="auto">
          <a:xfrm>
            <a:off x="6553200" y="4724400"/>
            <a:ext cx="609600" cy="230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3 WKS</a:t>
            </a:r>
          </a:p>
        </p:txBody>
      </p:sp>
      <p:cxnSp>
        <p:nvCxnSpPr>
          <p:cNvPr id="48136" name="Straight Connector 11"/>
          <p:cNvCxnSpPr>
            <a:cxnSpLocks noChangeShapeType="1"/>
          </p:cNvCxnSpPr>
          <p:nvPr/>
        </p:nvCxnSpPr>
        <p:spPr bwMode="auto">
          <a:xfrm>
            <a:off x="5641975" y="5257800"/>
            <a:ext cx="228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5370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9175" y="863600"/>
            <a:ext cx="4108450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Identifying the Critical Path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5017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0D47199B-5FFC-4507-9407-F2688F38C6DE}" type="slidenum">
              <a:rPr lang="en-US"/>
              <a:pPr algn="ctr">
                <a:defRPr/>
              </a:pPr>
              <a:t>25</a:t>
            </a:fld>
            <a:endParaRPr lang="en-US"/>
          </a:p>
        </p:txBody>
      </p:sp>
      <p:sp>
        <p:nvSpPr>
          <p:cNvPr id="50182" name="Content Placeholder 1"/>
          <p:cNvSpPr txBox="1">
            <a:spLocks/>
          </p:cNvSpPr>
          <p:nvPr/>
        </p:nvSpPr>
        <p:spPr bwMode="auto">
          <a:xfrm>
            <a:off x="1676400" y="19812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b="1" i="1">
                <a:latin typeface="Helvetica" panose="020B0604020202020204" pitchFamily="34" charset="0"/>
              </a:rPr>
              <a:t>Critical path</a:t>
            </a:r>
            <a:r>
              <a:rPr lang="en-US" altLang="en-US" sz="2400" b="1">
                <a:latin typeface="Helvetica" panose="020B0604020202020204" pitchFamily="34" charset="0"/>
              </a:rPr>
              <a:t>: </a:t>
            </a:r>
            <a:r>
              <a:rPr lang="en-US" altLang="en-US" sz="2400">
                <a:latin typeface="Helvetica" panose="020B0604020202020204" pitchFamily="34" charset="0"/>
              </a:rPr>
              <a:t>One path through the network that defines the duration of the project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>
                <a:latin typeface="Helvetica" panose="020B0604020202020204" pitchFamily="34" charset="0"/>
              </a:rPr>
              <a:t>Any delay to any activity of this critical path will delay the completion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6587168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359025" y="863600"/>
            <a:ext cx="3968750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Identifying Float and Span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5222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5C738548-CD23-4FA8-917E-7512030261DB}" type="slidenum">
              <a:rPr lang="en-US"/>
              <a:pPr algn="ctr">
                <a:defRPr/>
              </a:pPr>
              <a:t>26</a:t>
            </a:fld>
            <a:endParaRPr lang="en-US"/>
          </a:p>
        </p:txBody>
      </p:sp>
      <p:sp>
        <p:nvSpPr>
          <p:cNvPr id="52230" name="Content Placeholder 1"/>
          <p:cNvSpPr txBox="1">
            <a:spLocks/>
          </p:cNvSpPr>
          <p:nvPr/>
        </p:nvSpPr>
        <p:spPr bwMode="auto">
          <a:xfrm>
            <a:off x="1676400" y="19812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b="1">
                <a:latin typeface="Helvetica" panose="020B0604020202020204" pitchFamily="34" charset="0"/>
              </a:rPr>
              <a:t>Activity’s </a:t>
            </a:r>
            <a:r>
              <a:rPr lang="en-US" altLang="en-US" sz="2400" b="1" i="1">
                <a:latin typeface="Helvetica" panose="020B0604020202020204" pitchFamily="34" charset="0"/>
              </a:rPr>
              <a:t>float</a:t>
            </a:r>
            <a:r>
              <a:rPr lang="en-US" altLang="en-US" sz="2400">
                <a:latin typeface="Helvetica" panose="020B0604020202020204" pitchFamily="34" charset="0"/>
              </a:rPr>
              <a:t>: the difference between an activity’s earliest start date and its latest start date (or, equally, the difference between its earliest and latest finish dates)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>
                <a:latin typeface="Helvetica" panose="020B0604020202020204" pitchFamily="34" charset="0"/>
              </a:rPr>
              <a:t>A measure of how much the start date or completion of an activity may be delayed without affecting the end date of the project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400" b="1" i="1">
                <a:latin typeface="Helvetica" panose="020B0604020202020204" pitchFamily="34" charset="0"/>
              </a:rPr>
              <a:t>Activity span</a:t>
            </a:r>
            <a:r>
              <a:rPr lang="en-US" altLang="en-US" sz="2400" b="1">
                <a:latin typeface="Helvetica" panose="020B0604020202020204" pitchFamily="34" charset="0"/>
              </a:rPr>
              <a:t>:</a:t>
            </a:r>
            <a:r>
              <a:rPr lang="en-US" altLang="en-US" sz="2400">
                <a:latin typeface="Helvetica" panose="020B0604020202020204" pitchFamily="34" charset="0"/>
              </a:rPr>
              <a:t> the difference between the earliest start date and the latest finish date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>
                <a:latin typeface="Helvetica" panose="020B0604020202020204" pitchFamily="34" charset="0"/>
              </a:rPr>
              <a:t>Measure of maximum time allowable for the activity</a:t>
            </a:r>
          </a:p>
        </p:txBody>
      </p:sp>
    </p:spTree>
    <p:extLst>
      <p:ext uri="{BB962C8B-B14F-4D97-AF65-F5344CB8AC3E}">
        <p14:creationId xmlns:p14="http://schemas.microsoft.com/office/powerpoint/2010/main" val="4265420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868488" y="1027113"/>
            <a:ext cx="4949825" cy="4206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The Critical Path for the Example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5427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2D92B7AA-1A89-428D-90CA-6B314D5DBF52}" type="slidenum">
              <a:rPr lang="en-US"/>
              <a:pPr algn="ctr">
                <a:defRPr/>
              </a:pPr>
              <a:t>27</a:t>
            </a:fld>
            <a:endParaRPr lang="en-US"/>
          </a:p>
        </p:txBody>
      </p:sp>
      <p:grpSp>
        <p:nvGrpSpPr>
          <p:cNvPr id="54278" name="Group 11"/>
          <p:cNvGrpSpPr>
            <a:grpSpLocks/>
          </p:cNvGrpSpPr>
          <p:nvPr/>
        </p:nvGrpSpPr>
        <p:grpSpPr bwMode="auto">
          <a:xfrm>
            <a:off x="1143000" y="1905000"/>
            <a:ext cx="7162800" cy="4495800"/>
            <a:chOff x="576" y="1008"/>
            <a:chExt cx="4512" cy="2832"/>
          </a:xfrm>
        </p:grpSpPr>
        <p:pic>
          <p:nvPicPr>
            <p:cNvPr id="54281" name="Picture 4" descr="smpfig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008"/>
              <a:ext cx="4512" cy="2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82" name="Line 5"/>
            <p:cNvSpPr>
              <a:spLocks noChangeShapeType="1"/>
            </p:cNvSpPr>
            <p:nvPr/>
          </p:nvSpPr>
          <p:spPr bwMode="auto">
            <a:xfrm>
              <a:off x="1056" y="2496"/>
              <a:ext cx="432" cy="384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283" name="Line 6"/>
            <p:cNvSpPr>
              <a:spLocks noChangeShapeType="1"/>
            </p:cNvSpPr>
            <p:nvPr/>
          </p:nvSpPr>
          <p:spPr bwMode="auto">
            <a:xfrm>
              <a:off x="2304" y="3312"/>
              <a:ext cx="288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284" name="Line 7"/>
            <p:cNvSpPr>
              <a:spLocks noChangeShapeType="1"/>
            </p:cNvSpPr>
            <p:nvPr/>
          </p:nvSpPr>
          <p:spPr bwMode="auto">
            <a:xfrm>
              <a:off x="2592" y="3648"/>
              <a:ext cx="48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285" name="Line 8"/>
            <p:cNvSpPr>
              <a:spLocks noChangeShapeType="1"/>
            </p:cNvSpPr>
            <p:nvPr/>
          </p:nvSpPr>
          <p:spPr bwMode="auto">
            <a:xfrm flipV="1">
              <a:off x="3072" y="3312"/>
              <a:ext cx="288" cy="336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286" name="Line 9"/>
            <p:cNvSpPr>
              <a:spLocks noChangeShapeType="1"/>
            </p:cNvSpPr>
            <p:nvPr/>
          </p:nvSpPr>
          <p:spPr bwMode="auto">
            <a:xfrm flipV="1">
              <a:off x="4128" y="2496"/>
              <a:ext cx="432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54287" name="Line 10"/>
            <p:cNvSpPr>
              <a:spLocks noChangeShapeType="1"/>
            </p:cNvSpPr>
            <p:nvPr/>
          </p:nvSpPr>
          <p:spPr bwMode="auto">
            <a:xfrm>
              <a:off x="2304" y="14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54279" name="TextBox 15"/>
          <p:cNvSpPr txBox="1">
            <a:spLocks noChangeArrowheads="1"/>
          </p:cNvSpPr>
          <p:nvPr/>
        </p:nvSpPr>
        <p:spPr bwMode="auto">
          <a:xfrm>
            <a:off x="6172200" y="4724400"/>
            <a:ext cx="609600" cy="230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900">
                <a:latin typeface="Arial" panose="020B0604020202020204" pitchFamily="34" charset="0"/>
              </a:rPr>
              <a:t>3 WKS</a:t>
            </a:r>
          </a:p>
        </p:txBody>
      </p:sp>
      <p:cxnSp>
        <p:nvCxnSpPr>
          <p:cNvPr id="54280" name="Straight Connector 16"/>
          <p:cNvCxnSpPr>
            <a:cxnSpLocks noChangeShapeType="1"/>
          </p:cNvCxnSpPr>
          <p:nvPr/>
        </p:nvCxnSpPr>
        <p:spPr bwMode="auto">
          <a:xfrm>
            <a:off x="5334000" y="5257800"/>
            <a:ext cx="228600" cy="0"/>
          </a:xfrm>
          <a:prstGeom prst="lin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5593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73263" y="1027113"/>
            <a:ext cx="4740275" cy="42068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b="1" smtClean="0"/>
              <a:t>Significance of the Critical Path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5632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4EC2D8EB-A6E1-4600-878B-C98535981ADB}" type="slidenum">
              <a:rPr lang="en-US"/>
              <a:pPr algn="ctr">
                <a:defRPr/>
              </a:pPr>
              <a:t>28</a:t>
            </a:fld>
            <a:endParaRPr lang="en-US"/>
          </a:p>
        </p:txBody>
      </p:sp>
      <p:sp>
        <p:nvSpPr>
          <p:cNvPr id="56326" name="Content Placeholder 1"/>
          <p:cNvSpPr txBox="1">
            <a:spLocks/>
          </p:cNvSpPr>
          <p:nvPr/>
        </p:nvSpPr>
        <p:spPr bwMode="auto">
          <a:xfrm>
            <a:off x="1676400" y="1981200"/>
            <a:ext cx="6934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In managing the project, we must pay particular attention to monitoring activities on the critical path 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The effects on any delay or resources unavailability are detected and corrected at the earliest opportunity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en-US" sz="2200">
                <a:latin typeface="Helvetica" panose="020B0604020202020204" pitchFamily="34" charset="0"/>
              </a:rPr>
              <a:t>In planning project, it is the critical path that we must shorten if we are to reduce the overall duration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1268659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866775" y="1081088"/>
            <a:ext cx="7678738" cy="1081087"/>
          </a:xfrm>
        </p:spPr>
        <p:txBody>
          <a:bodyPr/>
          <a:lstStyle/>
          <a:p>
            <a:pPr eaLnBrk="1" hangingPunct="1"/>
            <a:r>
              <a:rPr lang="en-US" altLang="en-US" smtClean="0">
                <a:solidFill>
                  <a:srgbClr val="FF0000"/>
                </a:solidFill>
              </a:rPr>
              <a:t>Project Planning</a:t>
            </a: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 txBox="1">
            <a:spLocks/>
          </p:cNvSpPr>
          <p:nvPr/>
        </p:nvSpPr>
        <p:spPr bwMode="auto">
          <a:xfrm>
            <a:off x="1295400" y="4800600"/>
            <a:ext cx="7239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>
                <a:latin typeface="Helvetica" panose="020B0604020202020204" pitchFamily="34" charset="0"/>
              </a:rPr>
              <a:t>Department of Computer Science and Engineering</a:t>
            </a:r>
          </a:p>
          <a:p>
            <a:pPr algn="ctr" eaLnBrk="1" hangingPunct="1">
              <a:lnSpc>
                <a:spcPct val="10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400">
                <a:latin typeface="Helvetica" panose="020B0604020202020204" pitchFamily="34" charset="0"/>
              </a:rPr>
              <a:t>School of Engineering, Presidency University</a:t>
            </a:r>
          </a:p>
        </p:txBody>
      </p:sp>
    </p:spTree>
    <p:extLst>
      <p:ext uri="{BB962C8B-B14F-4D97-AF65-F5344CB8AC3E}">
        <p14:creationId xmlns:p14="http://schemas.microsoft.com/office/powerpoint/2010/main" val="217086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59075" y="1035050"/>
            <a:ext cx="3416300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Project Activity Planning</a:t>
            </a:r>
            <a:endParaRPr lang="en-US" altLang="en-US" sz="2400" smtClean="0">
              <a:solidFill>
                <a:srgbClr val="00B050"/>
              </a:solidFill>
            </a:endParaRPr>
          </a:p>
        </p:txBody>
      </p:sp>
      <p:pic>
        <p:nvPicPr>
          <p:cNvPr id="717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D6E59629-C8A5-4F0A-A603-591125489F0E}" type="slidenum">
              <a:rPr lang="en-US"/>
              <a:pPr algn="ctr">
                <a:defRPr/>
              </a:pPr>
              <a:t>4</a:t>
            </a:fld>
            <a:endParaRPr lang="en-US"/>
          </a:p>
        </p:txBody>
      </p:sp>
      <p:sp>
        <p:nvSpPr>
          <p:cNvPr id="7174" name="Content Placeholder 1"/>
          <p:cNvSpPr>
            <a:spLocks noGrp="1"/>
          </p:cNvSpPr>
          <p:nvPr>
            <p:ph idx="1"/>
          </p:nvPr>
        </p:nvSpPr>
        <p:spPr>
          <a:xfrm>
            <a:off x="1752600" y="1905000"/>
            <a:ext cx="6934200" cy="762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1800" smtClean="0"/>
              <a:t>Project Activity Planning happens before the Scheduling phase.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1800" smtClean="0"/>
              <a:t>Here, activities (tasks) are identified.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altLang="en-US" sz="1800" smtClean="0"/>
              <a:t>“</a:t>
            </a:r>
            <a:r>
              <a:rPr lang="en-US" altLang="en-US" sz="1800" b="1" smtClean="0"/>
              <a:t>Network Planning Models</a:t>
            </a:r>
            <a:r>
              <a:rPr lang="en-US" altLang="en-US" sz="1800" smtClean="0"/>
              <a:t>” are created that sequence the tasks based on logical relationship, and subsequently schedule based on the resource constraints. In this, the project’s activities and their relationships are modelled as a </a:t>
            </a:r>
            <a:r>
              <a:rPr lang="en-US" altLang="en-US" sz="1800" b="1" smtClean="0"/>
              <a:t>network</a:t>
            </a:r>
            <a:r>
              <a:rPr lang="en-US" altLang="en-US" sz="1800" smtClean="0"/>
              <a:t>, in which time flows from left to right.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altLang="en-US" sz="1800" smtClean="0"/>
          </a:p>
        </p:txBody>
      </p:sp>
    </p:spTree>
    <p:extLst>
      <p:ext uri="{BB962C8B-B14F-4D97-AF65-F5344CB8AC3E}">
        <p14:creationId xmlns:p14="http://schemas.microsoft.com/office/powerpoint/2010/main" val="2355608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70088" y="1035050"/>
            <a:ext cx="6221412" cy="419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Network Planning Model: </a:t>
            </a:r>
            <a:r>
              <a:rPr lang="en-US" altLang="en-US" sz="2400" b="1" smtClean="0">
                <a:solidFill>
                  <a:srgbClr val="FF0000"/>
                </a:solidFill>
                <a:latin typeface="Palatino" pitchFamily="-128" charset="0"/>
              </a:rPr>
              <a:t>Activity-on-Arrow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921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EBCBD988-B936-4C3B-B13E-12CC76CDC591}" type="slidenum">
              <a:rPr lang="en-US"/>
              <a:pPr algn="ctr">
                <a:defRPr/>
              </a:pPr>
              <a:t>5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752600" y="1905000"/>
            <a:ext cx="6934200" cy="762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1800" dirty="0" smtClean="0"/>
              <a:t>Used to visualize the project as a network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buSzPct val="75000"/>
              <a:defRPr/>
            </a:pPr>
            <a:r>
              <a:rPr lang="en-US" dirty="0" smtClean="0"/>
              <a:t>Activities are drawn as arrow joining circles, or nodes, which represent the possible start and/or completion of an activity or set of activities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1800" dirty="0" smtClean="0"/>
              <a:t> </a:t>
            </a:r>
            <a:r>
              <a:rPr lang="en-US" sz="1800" b="1" dirty="0" smtClean="0"/>
              <a:t>Sample Fragment of a network developed as activity-on-node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dirty="0" smtClean="0"/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sz="1800" dirty="0" smtClean="0"/>
          </a:p>
        </p:txBody>
      </p:sp>
      <p:grpSp>
        <p:nvGrpSpPr>
          <p:cNvPr id="9223" name="Group 9"/>
          <p:cNvGrpSpPr>
            <a:grpSpLocks/>
          </p:cNvGrpSpPr>
          <p:nvPr/>
        </p:nvGrpSpPr>
        <p:grpSpPr bwMode="auto">
          <a:xfrm>
            <a:off x="2133600" y="4343400"/>
            <a:ext cx="6858000" cy="2057400"/>
            <a:chOff x="576" y="1728"/>
            <a:chExt cx="4560" cy="2124"/>
          </a:xfrm>
        </p:grpSpPr>
        <p:pic>
          <p:nvPicPr>
            <p:cNvPr id="9224" name="Picture 4" descr="smpfig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728"/>
              <a:ext cx="4560" cy="2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Line 5"/>
            <p:cNvSpPr>
              <a:spLocks noChangeShapeType="1"/>
            </p:cNvSpPr>
            <p:nvPr/>
          </p:nvSpPr>
          <p:spPr bwMode="auto">
            <a:xfrm>
              <a:off x="3456" y="20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26" name="Line 6"/>
            <p:cNvSpPr>
              <a:spLocks noChangeShapeType="1"/>
            </p:cNvSpPr>
            <p:nvPr/>
          </p:nvSpPr>
          <p:spPr bwMode="auto">
            <a:xfrm>
              <a:off x="3456" y="30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27" name="Line 7"/>
            <p:cNvSpPr>
              <a:spLocks noChangeShapeType="1"/>
            </p:cNvSpPr>
            <p:nvPr/>
          </p:nvSpPr>
          <p:spPr bwMode="auto">
            <a:xfrm>
              <a:off x="3456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228" name="Line 8"/>
            <p:cNvSpPr>
              <a:spLocks noChangeShapeType="1"/>
            </p:cNvSpPr>
            <p:nvPr/>
          </p:nvSpPr>
          <p:spPr bwMode="auto">
            <a:xfrm>
              <a:off x="3456" y="350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80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063625"/>
            <a:ext cx="4151313" cy="420688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Formulating a Network Model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1126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1DBB4DC2-FFF7-4B78-98ED-9D01914CD901}" type="slidenum">
              <a:rPr lang="en-US"/>
              <a:pPr algn="ctr">
                <a:defRPr/>
              </a:pPr>
              <a:t>6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752600" y="1905000"/>
            <a:ext cx="6934200" cy="76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/>
              <a:t>Constructing Precedence Network Rules-I</a:t>
            </a:r>
          </a:p>
          <a:p>
            <a:pPr algn="just">
              <a:defRPr/>
            </a:pPr>
            <a:r>
              <a:rPr lang="en-US" dirty="0" smtClean="0"/>
              <a:t>A project network should have only one start node</a:t>
            </a:r>
          </a:p>
          <a:p>
            <a:pPr lvl="1" algn="just">
              <a:defRPr/>
            </a:pPr>
            <a:r>
              <a:rPr lang="en-US" dirty="0" smtClean="0"/>
              <a:t>More than one activity starting at once? Invent a ‘start’ activity with zero duration</a:t>
            </a:r>
          </a:p>
          <a:p>
            <a:pPr algn="just">
              <a:defRPr/>
            </a:pPr>
            <a:r>
              <a:rPr lang="en-US" dirty="0" smtClean="0"/>
              <a:t>A project network should have only one end node</a:t>
            </a:r>
          </a:p>
          <a:p>
            <a:pPr lvl="1" algn="just">
              <a:defRPr/>
            </a:pPr>
            <a:r>
              <a:rPr lang="en-US" dirty="0" smtClean="0"/>
              <a:t>If necessary, invent an ‘end’ activity</a:t>
            </a:r>
          </a:p>
          <a:p>
            <a:pPr algn="just">
              <a:defRPr/>
            </a:pPr>
            <a:r>
              <a:rPr lang="en-US" dirty="0" smtClean="0"/>
              <a:t>A node has duration</a:t>
            </a:r>
          </a:p>
          <a:p>
            <a:pPr algn="just">
              <a:defRPr/>
            </a:pPr>
            <a:r>
              <a:rPr lang="en-US" dirty="0" smtClean="0"/>
              <a:t>Links normally have no duration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2426325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035050"/>
            <a:ext cx="4151313" cy="419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Formulating a Network Model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1331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BB261B8A-9802-4EE2-8096-F455BADF2EB5}" type="slidenum">
              <a:rPr lang="en-US"/>
              <a:pPr algn="ctr">
                <a:defRPr/>
              </a:pPr>
              <a:t>7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752600" y="1905000"/>
            <a:ext cx="6934200" cy="76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/>
              <a:t>Constructing Precedence Network Rules-II</a:t>
            </a:r>
          </a:p>
          <a:p>
            <a:pPr algn="just">
              <a:defRPr/>
            </a:pPr>
            <a:r>
              <a:rPr lang="en-US" dirty="0" smtClean="0"/>
              <a:t>Precedents are the immediate preceding activities</a:t>
            </a:r>
          </a:p>
          <a:p>
            <a:pPr lvl="1" algn="just">
              <a:defRPr/>
            </a:pPr>
            <a:r>
              <a:rPr lang="en-US" dirty="0" smtClean="0"/>
              <a:t>All have to be completed before an activity can be started</a:t>
            </a:r>
          </a:p>
          <a:p>
            <a:pPr algn="just">
              <a:defRPr/>
            </a:pPr>
            <a:r>
              <a:rPr lang="en-US" dirty="0" smtClean="0"/>
              <a:t>Time moves from left to right</a:t>
            </a:r>
          </a:p>
          <a:p>
            <a:pPr algn="just">
              <a:defRPr/>
            </a:pPr>
            <a:r>
              <a:rPr lang="en-US" dirty="0" smtClean="0"/>
              <a:t>A network may not contain loops</a:t>
            </a:r>
          </a:p>
          <a:p>
            <a:pPr algn="just">
              <a:defRPr/>
            </a:pPr>
            <a:r>
              <a:rPr lang="en-US" dirty="0" smtClean="0"/>
              <a:t>A network should not contain dangles</a:t>
            </a:r>
          </a:p>
          <a:p>
            <a:pPr lvl="1" algn="just">
              <a:defRPr/>
            </a:pPr>
            <a:r>
              <a:rPr lang="en-US" dirty="0" smtClean="0"/>
              <a:t>If necessary, connect to the final node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1028605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035050"/>
            <a:ext cx="4151313" cy="419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Formulating a Network Model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1536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C28DB569-C990-4649-AC18-60F6F94F7771}" type="slidenum">
              <a:rPr lang="en-US"/>
              <a:pPr algn="ctr">
                <a:defRPr/>
              </a:pPr>
              <a:t>8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752600" y="1905000"/>
            <a:ext cx="6934200" cy="76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/>
              <a:t>Fragment of Precedence Network</a:t>
            </a:r>
          </a:p>
          <a:p>
            <a:pPr algn="just">
              <a:defRPr/>
            </a:pPr>
            <a:r>
              <a:rPr lang="en-US" sz="2000" dirty="0"/>
              <a:t>Installation cannot start until program testing is completed</a:t>
            </a:r>
          </a:p>
          <a:p>
            <a:pPr algn="just">
              <a:defRPr/>
            </a:pPr>
            <a:r>
              <a:rPr lang="en-US" sz="2000" dirty="0"/>
              <a:t>Program test cannot start until both code and data take-on have been completed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</p:txBody>
      </p:sp>
      <p:pic>
        <p:nvPicPr>
          <p:cNvPr id="15367" name="Picture 4" descr="smpfig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038600"/>
            <a:ext cx="6477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256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1035050"/>
            <a:ext cx="4151313" cy="419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pPr algn="ctr" eaLnBrk="1" hangingPunct="1"/>
            <a:r>
              <a:rPr lang="en-US" altLang="en-US" sz="2400" smtClean="0">
                <a:solidFill>
                  <a:srgbClr val="002060"/>
                </a:solidFill>
                <a:latin typeface="Palatino" pitchFamily="-128" charset="0"/>
              </a:rPr>
              <a:t>Formulating a Network Model</a:t>
            </a:r>
            <a:endParaRPr lang="en-US" altLang="en-US" sz="2400" b="1" smtClean="0">
              <a:solidFill>
                <a:srgbClr val="FF0000"/>
              </a:solidFill>
            </a:endParaRPr>
          </a:p>
        </p:txBody>
      </p:sp>
      <p:pic>
        <p:nvPicPr>
          <p:cNvPr id="1741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pPr algn="ctr">
              <a:defRPr/>
            </a:pPr>
            <a:fld id="{631794FA-F95B-42E5-B9BD-BB94401417B6}" type="slidenum">
              <a:rPr lang="en-US"/>
              <a:pPr algn="ctr">
                <a:defRPr/>
              </a:pPr>
              <a:t>9</a:t>
            </a:fld>
            <a:endParaRPr lang="en-US"/>
          </a:p>
        </p:txBody>
      </p:sp>
      <p:sp>
        <p:nvSpPr>
          <p:cNvPr id="6150" name="Content Placeholder 1"/>
          <p:cNvSpPr>
            <a:spLocks noGrp="1"/>
          </p:cNvSpPr>
          <p:nvPr>
            <p:ph idx="1"/>
          </p:nvPr>
        </p:nvSpPr>
        <p:spPr>
          <a:xfrm>
            <a:off x="1752600" y="1905000"/>
            <a:ext cx="6934200" cy="7620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000" b="1" dirty="0" smtClean="0"/>
              <a:t>Network contains Loop</a:t>
            </a:r>
          </a:p>
          <a:p>
            <a:pPr>
              <a:defRPr/>
            </a:pPr>
            <a:r>
              <a:rPr lang="en-US" sz="1800" dirty="0"/>
              <a:t>A loop is an error in that it represents a situation that cannot occur in practice</a:t>
            </a:r>
          </a:p>
          <a:p>
            <a:pPr lvl="1">
              <a:defRPr/>
            </a:pPr>
            <a:r>
              <a:rPr lang="en-US" sz="1800" dirty="0"/>
              <a:t>Program testing cannot start until errors have been corrected?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sz="1800" b="1" dirty="0" smtClean="0"/>
          </a:p>
        </p:txBody>
      </p:sp>
      <p:pic>
        <p:nvPicPr>
          <p:cNvPr id="17415" name="Picture 5" descr="smpfig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0"/>
            <a:ext cx="66294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304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00D99626505468815249BBCE5CBE2" ma:contentTypeVersion="10" ma:contentTypeDescription="Create a new document." ma:contentTypeScope="" ma:versionID="530fa68265af1afd78c5f75de43d89ec">
  <xsd:schema xmlns:xsd="http://www.w3.org/2001/XMLSchema" xmlns:xs="http://www.w3.org/2001/XMLSchema" xmlns:p="http://schemas.microsoft.com/office/2006/metadata/properties" xmlns:ns2="b9ddce48-4927-49d3-9c8d-0a4b2e223357" xmlns:ns3="97366e1e-3f04-441e-b6c8-11d4a868ca9a" targetNamespace="http://schemas.microsoft.com/office/2006/metadata/properties" ma:root="true" ma:fieldsID="093de6fd644dc5749ef4e25b998f45ad" ns2:_="" ns3:_="">
    <xsd:import namespace="b9ddce48-4927-49d3-9c8d-0a4b2e223357"/>
    <xsd:import namespace="97366e1e-3f04-441e-b6c8-11d4a868c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e48-4927-49d3-9c8d-0a4b2e223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66e1e-3f04-441e-b6c8-11d4a868c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5291E3-32DB-40CC-922F-FF927F2AC689}"/>
</file>

<file path=customXml/itemProps2.xml><?xml version="1.0" encoding="utf-8"?>
<ds:datastoreItem xmlns:ds="http://schemas.openxmlformats.org/officeDocument/2006/customXml" ds:itemID="{3C8B7E60-CAC7-476A-9773-9705CB3CA4EC}"/>
</file>

<file path=customXml/itemProps3.xml><?xml version="1.0" encoding="utf-8"?>
<ds:datastoreItem xmlns:ds="http://schemas.openxmlformats.org/officeDocument/2006/customXml" ds:itemID="{C9537E96-FA20-4E11-B82B-88D542F9BBE5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1637</TotalTime>
  <Words>1503</Words>
  <Application>Microsoft Office PowerPoint</Application>
  <PresentationFormat>On-screen Show (4:3)</PresentationFormat>
  <Paragraphs>227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ＭＳ Ｐゴシック</vt:lpstr>
      <vt:lpstr>Arial</vt:lpstr>
      <vt:lpstr>Calibri</vt:lpstr>
      <vt:lpstr>Cambria</vt:lpstr>
      <vt:lpstr>Helvetica</vt:lpstr>
      <vt:lpstr>Palatino</vt:lpstr>
      <vt:lpstr>Tahoma</vt:lpstr>
      <vt:lpstr>Times New Roman</vt:lpstr>
      <vt:lpstr>Trebuchet MS</vt:lpstr>
      <vt:lpstr>Wingdings</vt:lpstr>
      <vt:lpstr>Wingdings 3</vt:lpstr>
      <vt:lpstr>Theme1</vt:lpstr>
      <vt:lpstr>SOFTWARE ENGINEERING AND PROJECT MANAGEMENT  (CSE 227)</vt:lpstr>
      <vt:lpstr>PowerPoint Presentation</vt:lpstr>
      <vt:lpstr>Project Planning</vt:lpstr>
      <vt:lpstr>Project Activity Planning</vt:lpstr>
      <vt:lpstr>Network Planning Model: Activity-on-Arrow</vt:lpstr>
      <vt:lpstr>Formulating a Network Model</vt:lpstr>
      <vt:lpstr>Formulating a Network Model</vt:lpstr>
      <vt:lpstr>Formulating a Network Model</vt:lpstr>
      <vt:lpstr>Formulating a Network Model</vt:lpstr>
      <vt:lpstr>Formulating a Network Model</vt:lpstr>
      <vt:lpstr>Formulating a Network Model</vt:lpstr>
      <vt:lpstr>Formulating a Network Model</vt:lpstr>
      <vt:lpstr>Critical Path Approach</vt:lpstr>
      <vt:lpstr>Estimated Activity Duration of A Project</vt:lpstr>
      <vt:lpstr>Precedence Network for the Project</vt:lpstr>
      <vt:lpstr>The Forward Pass Calculation of Earliest Start Date - I</vt:lpstr>
      <vt:lpstr>The Forward Pass Calculation of Earliest Start Date - II</vt:lpstr>
      <vt:lpstr>The Forward Pass Calculation of Earliest Start Date - III</vt:lpstr>
      <vt:lpstr>The Forward Pass Calculation of Earliest Start Date - IV</vt:lpstr>
      <vt:lpstr>The Forward Pass The Network after the Forward Pass</vt:lpstr>
      <vt:lpstr>The Backward Pass The Latest Activity Dates Calculation-I</vt:lpstr>
      <vt:lpstr>The Backward Pass The Latest Activity Dates Calculation-II</vt:lpstr>
      <vt:lpstr>The Backward Pass The Latest Activity Dates Calculation-III</vt:lpstr>
      <vt:lpstr>The Backward Pass The Network after the Backward Pass</vt:lpstr>
      <vt:lpstr>Identifying the Critical Path</vt:lpstr>
      <vt:lpstr>Identifying Float and Span</vt:lpstr>
      <vt:lpstr>The Critical Path for the Example</vt:lpstr>
      <vt:lpstr>Significance of the Critical 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110</cp:revision>
  <dcterms:created xsi:type="dcterms:W3CDTF">2016-07-09T03:52:32Z</dcterms:created>
  <dcterms:modified xsi:type="dcterms:W3CDTF">2021-09-20T07:21:12Z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0x010100E7200D99626505468815249BBCE5CBE2</vt:lpwstr>
  </property>
</Properties>
</file>