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005F5E8C-B044-43C6-B2F5-81446AEDAE8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6D8FC8E6-5ED4-4BB0-BF37-760C024F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08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70348A0-25F4-4937-B512-9D8E5562E3D8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447828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E17E4ED-4C60-4D71-8386-D280E717FE71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53152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ADAC3E-E9AE-46CB-94EA-96A86608140E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1863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E3574DB-C70B-4D16-B8EB-02BC290BC9B1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1439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95FA712-937F-4AA3-B1D8-40B8993CC73A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30028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927CF3E-ECE9-40B5-A768-C32AEC098A2C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70160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DE1F94-60A7-4CC0-987F-C90F0C5C7975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58697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14DAE2-DB4C-4B12-BE09-2DC56B9ED3B3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6983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7063EEA-B9AA-4AA4-9A12-2403DFE2E639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841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7DED7BC-F44B-48CB-AC26-F8472A3BCEC1}" type="slidenum">
              <a:rPr lang="en-US" altLang="en-US" sz="1200" smtClean="0"/>
              <a:pPr/>
              <a:t>19</a:t>
            </a:fld>
            <a:endParaRPr lang="en-US" altLang="en-US" sz="1200" smtClean="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5228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B0C888-C067-45EE-9A0D-FA6599DBA611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4469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5CD729D-3321-4AD1-80E9-7126AE0A319C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137349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A34724-4361-4D16-B876-4F5972DF0268}" type="slidenum">
              <a:rPr lang="en-US" altLang="en-US" sz="1200" smtClean="0"/>
              <a:pPr/>
              <a:t>21</a:t>
            </a:fld>
            <a:endParaRPr lang="en-US" altLang="en-US" sz="1200" smtClean="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99619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A8A695-8898-4498-84BA-1DFDDA3EFB0C}" type="slidenum">
              <a:rPr lang="en-US" altLang="en-US" sz="1200" smtClean="0"/>
              <a:pPr/>
              <a:t>22</a:t>
            </a:fld>
            <a:endParaRPr lang="en-US" altLang="en-US" sz="1200" smtClean="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78240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10EF8A-6E45-40FB-BF4D-551B7857AD06}" type="slidenum">
              <a:rPr lang="en-US" altLang="en-US" sz="1200" smtClean="0"/>
              <a:pPr/>
              <a:t>23</a:t>
            </a:fld>
            <a:endParaRPr lang="en-US" altLang="en-US" sz="1200" smtClean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3828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282A5A2-C645-4D9F-9BE2-A6B1B6CABED7}" type="slidenum">
              <a:rPr lang="en-US" altLang="en-US" sz="1200" smtClean="0"/>
              <a:pPr/>
              <a:t>24</a:t>
            </a:fld>
            <a:endParaRPr lang="en-US" altLang="en-US" sz="1200" smtClean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17339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B908D70-A007-4F99-96BF-2EB019AC1DAB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45056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32B4470-D096-4A9C-A8F5-0990F84D68A3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0268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5686E7C-644C-4987-8E9F-FA9D8AD3A085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3833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3DC6AD4-A22B-4E89-9D3C-A332D6E446EF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683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3E5F57-9F33-46E6-A194-E06D883496A4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1298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FCDB532-661B-4F7C-9A15-6AF0525C2AED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25654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DEC5B60-918D-4EA1-9F12-8ACFD5FE5851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22207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237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7085013" y="6381752"/>
            <a:ext cx="2057400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3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875"/>
            <a:ext cx="7886700" cy="832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7"/>
            <a:ext cx="7886700" cy="3879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7061200" y="6429377"/>
            <a:ext cx="2057400" cy="365125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3002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27317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9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7"/>
            <a:ext cx="9144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88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96838" y="608013"/>
            <a:ext cx="9220200" cy="2076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400" b="1" smtClean="0"/>
              <a:t>SOFTWARE ENGINEERING AND PROJECT MANAGEMENT </a:t>
            </a:r>
            <a:br>
              <a:rPr lang="en-US" altLang="en-US" sz="4400" b="1" smtClean="0"/>
            </a:br>
            <a:r>
              <a:rPr lang="en-US" altLang="en-US" sz="4400" b="1" smtClean="0"/>
              <a:t>(CSE 227)</a:t>
            </a: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1087438" y="2622550"/>
            <a:ext cx="7239000" cy="2549525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endParaRPr lang="en-US" altLang="en-US" dirty="0" smtClean="0"/>
          </a:p>
          <a:p>
            <a:pPr>
              <a:buFont typeface="Wingdings 3" panose="05040102010807070707" pitchFamily="18" charset="2"/>
              <a:buNone/>
            </a:pPr>
            <a:endParaRPr lang="en-US" altLang="en-US" dirty="0" smtClean="0"/>
          </a:p>
        </p:txBody>
      </p:sp>
      <p:pic>
        <p:nvPicPr>
          <p:cNvPr id="717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Subtitle 2"/>
          <p:cNvSpPr txBox="1">
            <a:spLocks/>
          </p:cNvSpPr>
          <p:nvPr/>
        </p:nvSpPr>
        <p:spPr bwMode="auto">
          <a:xfrm>
            <a:off x="1371600" y="3897312"/>
            <a:ext cx="7239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Engineering, 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PRESIDENCY UNIVERSITY</a:t>
            </a:r>
          </a:p>
        </p:txBody>
      </p:sp>
    </p:spTree>
    <p:extLst>
      <p:ext uri="{BB962C8B-B14F-4D97-AF65-F5344CB8AC3E}">
        <p14:creationId xmlns:p14="http://schemas.microsoft.com/office/powerpoint/2010/main" val="287368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192338" y="1035050"/>
            <a:ext cx="4549775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FP - Information Domain Values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pic>
        <p:nvPicPr>
          <p:cNvPr id="1945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D48D05B6-51F3-4E74-9E1C-AE76EF148102}" type="slidenum">
              <a:rPr lang="en-US"/>
              <a:pPr algn="ctr">
                <a:defRPr/>
              </a:pPr>
              <a:t>10</a:t>
            </a:fld>
            <a:endParaRPr lang="en-US"/>
          </a:p>
        </p:txBody>
      </p:sp>
      <p:sp>
        <p:nvSpPr>
          <p:cNvPr id="6150" name="Content Placeholder 1"/>
          <p:cNvSpPr>
            <a:spLocks noGrp="1"/>
          </p:cNvSpPr>
          <p:nvPr>
            <p:ph idx="1"/>
          </p:nvPr>
        </p:nvSpPr>
        <p:spPr>
          <a:xfrm>
            <a:off x="1905000" y="1905000"/>
            <a:ext cx="6934200" cy="762000"/>
          </a:xfrm>
        </p:spPr>
        <p:txBody>
          <a:bodyPr/>
          <a:lstStyle/>
          <a:p>
            <a:pPr marL="0" indent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nstantia"/>
                <a:cs typeface="Constantia"/>
              </a:rPr>
              <a:t>                Number of External Inquiries</a:t>
            </a:r>
          </a:p>
          <a:p>
            <a:pPr marL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An</a:t>
            </a:r>
            <a:r>
              <a:rPr lang="en-US" sz="2000" spc="-117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external</a:t>
            </a:r>
            <a:r>
              <a:rPr lang="en-US" sz="2000" spc="-1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inquiry</a:t>
            </a:r>
            <a:r>
              <a:rPr lang="en-US" sz="2000" spc="-6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is</a:t>
            </a:r>
            <a:r>
              <a:rPr lang="en-US" sz="2000" spc="-9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10" dirty="0">
                <a:solidFill>
                  <a:srgbClr val="000000"/>
                </a:solidFill>
                <a:latin typeface="Constantia"/>
                <a:cs typeface="Constantia"/>
              </a:rPr>
              <a:t>defined</a:t>
            </a:r>
            <a:r>
              <a:rPr lang="en-US" sz="2000" spc="-7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as</a:t>
            </a:r>
            <a:r>
              <a:rPr lang="en-US" sz="2000" spc="-11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an</a:t>
            </a:r>
            <a:r>
              <a:rPr lang="en-US" sz="2000" spc="-10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online</a:t>
            </a:r>
            <a:r>
              <a:rPr lang="en-US" sz="2000" spc="-7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input that</a:t>
            </a:r>
            <a:r>
              <a:rPr lang="en-US" sz="2000" spc="-126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results</a:t>
            </a:r>
            <a:r>
              <a:rPr lang="en-US" sz="2000" spc="-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in</a:t>
            </a:r>
            <a:r>
              <a:rPr lang="en-US" sz="2000" spc="-6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12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generation</a:t>
            </a:r>
            <a:r>
              <a:rPr lang="en-US" sz="2000" spc="-9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of some</a:t>
            </a:r>
            <a:r>
              <a:rPr lang="en-US" sz="2000" spc="-9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immediate software</a:t>
            </a:r>
            <a:r>
              <a:rPr lang="en-US" sz="2000" spc="-138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response</a:t>
            </a:r>
          </a:p>
          <a:p>
            <a:pPr marL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112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response</a:t>
            </a:r>
            <a:r>
              <a:rPr lang="en-US" sz="2000" spc="-7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is</a:t>
            </a:r>
            <a:r>
              <a:rPr lang="en-US" sz="2000" spc="-4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in</a:t>
            </a:r>
            <a:r>
              <a:rPr lang="en-US" sz="2000" spc="-5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6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form</a:t>
            </a:r>
            <a:r>
              <a:rPr lang="en-US" sz="2000" spc="-10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of</a:t>
            </a:r>
            <a:r>
              <a:rPr lang="en-US" sz="2000" spc="-2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an</a:t>
            </a:r>
            <a:r>
              <a:rPr lang="en-US" sz="2000" spc="-10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on-line</a:t>
            </a:r>
            <a:r>
              <a:rPr lang="en-US" sz="2000" spc="-12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output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.</a:t>
            </a:r>
          </a:p>
          <a:p>
            <a:pPr marL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spc="-1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Char char=""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1981200" y="4038600"/>
            <a:ext cx="693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nstantia"/>
                <a:cs typeface="Constantia"/>
              </a:rPr>
              <a:t>                Number of Internal Logical Files</a:t>
            </a:r>
          </a:p>
          <a:p>
            <a:pPr marL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Each</a:t>
            </a:r>
            <a:r>
              <a:rPr lang="en-US" sz="2000" spc="-5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internal logical</a:t>
            </a:r>
            <a:r>
              <a:rPr lang="en-US" sz="2000" spc="-1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20" dirty="0">
                <a:solidFill>
                  <a:srgbClr val="000000"/>
                </a:solidFill>
                <a:latin typeface="Constantia"/>
                <a:cs typeface="Constantia"/>
              </a:rPr>
              <a:t>file</a:t>
            </a:r>
            <a:r>
              <a:rPr lang="en-US" sz="2000" spc="-10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is</a:t>
            </a:r>
            <a:r>
              <a:rPr lang="en-US" sz="2000" spc="-11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</a:t>
            </a:r>
            <a:r>
              <a:rPr lang="en-US" sz="2000" spc="-5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logical</a:t>
            </a:r>
            <a:r>
              <a:rPr lang="en-US" sz="2000" spc="-6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grouping</a:t>
            </a:r>
            <a:r>
              <a:rPr lang="en-US" sz="2000" spc="-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of data</a:t>
            </a:r>
            <a:r>
              <a:rPr lang="en-US" sz="2000" spc="-112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that</a:t>
            </a:r>
            <a:r>
              <a:rPr lang="en-US" sz="2000" spc="-11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resides</a:t>
            </a:r>
            <a:r>
              <a:rPr lang="en-US" sz="2000" spc="-10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within</a:t>
            </a:r>
            <a:r>
              <a:rPr lang="en-US" sz="2000" spc="-8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12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5" dirty="0">
                <a:solidFill>
                  <a:srgbClr val="000000"/>
                </a:solidFill>
                <a:latin typeface="Constantia"/>
                <a:cs typeface="Constantia"/>
              </a:rPr>
              <a:t>application’s</a:t>
            </a:r>
            <a:r>
              <a:rPr lang="en-US" sz="2000" spc="-6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boundary and</a:t>
            </a:r>
            <a:r>
              <a:rPr lang="en-US" sz="2000" spc="-23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is</a:t>
            </a:r>
            <a:r>
              <a:rPr lang="en-US" sz="2000" spc="-4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maintained</a:t>
            </a:r>
            <a:r>
              <a:rPr lang="en-US" sz="2000" spc="-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via</a:t>
            </a:r>
            <a:r>
              <a:rPr lang="en-US" sz="2000" spc="-14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external inputs</a:t>
            </a:r>
          </a:p>
          <a:p>
            <a:pPr marL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spc="-1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Char char=""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81217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192338" y="1035050"/>
            <a:ext cx="4549775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FP - Information Domain Values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pic>
        <p:nvPicPr>
          <p:cNvPr id="2150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8C55C52A-8F94-4319-8E87-271D6A81140E}" type="slidenum">
              <a:rPr lang="en-US"/>
              <a:pPr algn="ctr">
                <a:defRPr/>
              </a:pPr>
              <a:t>11</a:t>
            </a:fld>
            <a:endParaRPr lang="en-US"/>
          </a:p>
        </p:txBody>
      </p:sp>
      <p:sp>
        <p:nvSpPr>
          <p:cNvPr id="6150" name="Content Placeholder 1"/>
          <p:cNvSpPr>
            <a:spLocks noGrp="1"/>
          </p:cNvSpPr>
          <p:nvPr>
            <p:ph idx="1"/>
          </p:nvPr>
        </p:nvSpPr>
        <p:spPr>
          <a:xfrm>
            <a:off x="1905000" y="1905000"/>
            <a:ext cx="6934200" cy="762000"/>
          </a:xfrm>
        </p:spPr>
        <p:txBody>
          <a:bodyPr/>
          <a:lstStyle/>
          <a:p>
            <a:pPr marL="0" indent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nstantia"/>
                <a:cs typeface="Constantia"/>
              </a:rPr>
              <a:t>                Number of External Interface Files</a:t>
            </a:r>
          </a:p>
          <a:p>
            <a:pPr marL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Each</a:t>
            </a:r>
            <a:r>
              <a:rPr lang="en-US" sz="2000" spc="-11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external</a:t>
            </a:r>
            <a:r>
              <a:rPr lang="en-US" sz="2000" spc="-1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interface</a:t>
            </a:r>
            <a:r>
              <a:rPr lang="en-US" sz="2000" spc="-6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20" dirty="0">
                <a:solidFill>
                  <a:srgbClr val="000000"/>
                </a:solidFill>
                <a:latin typeface="Constantia"/>
                <a:cs typeface="Constantia"/>
              </a:rPr>
              <a:t>file</a:t>
            </a:r>
            <a:r>
              <a:rPr lang="en-US" sz="2000" spc="-8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is</a:t>
            </a:r>
            <a:r>
              <a:rPr lang="en-US" sz="2000" spc="-11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</a:t>
            </a:r>
            <a:r>
              <a:rPr lang="en-US" sz="2000" spc="-5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logical</a:t>
            </a:r>
            <a:r>
              <a:rPr lang="en-US" sz="2000" spc="-6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grouping</a:t>
            </a:r>
            <a:r>
              <a:rPr lang="en-US" sz="2000" spc="-6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of data</a:t>
            </a:r>
            <a:r>
              <a:rPr lang="en-US" sz="2000" spc="-112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that</a:t>
            </a:r>
            <a:r>
              <a:rPr lang="en-US" sz="2000" spc="-11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resides</a:t>
            </a:r>
            <a:r>
              <a:rPr lang="en-US" sz="2000" spc="-10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external</a:t>
            </a:r>
            <a:r>
              <a:rPr lang="en-US" sz="2000" spc="-4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30" dirty="0">
                <a:solidFill>
                  <a:srgbClr val="000000"/>
                </a:solidFill>
                <a:latin typeface="Constantia"/>
                <a:cs typeface="Constantia"/>
              </a:rPr>
              <a:t>to</a:t>
            </a:r>
            <a:r>
              <a:rPr lang="en-US" sz="2000" spc="-8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12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application</a:t>
            </a:r>
            <a:r>
              <a:rPr lang="en-US" sz="2000" spc="-6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but </a:t>
            </a:r>
            <a:r>
              <a:rPr lang="en-US" sz="2000" spc="-10" dirty="0" smtClean="0">
                <a:solidFill>
                  <a:srgbClr val="000000"/>
                </a:solidFill>
                <a:latin typeface="Constantia"/>
                <a:cs typeface="Constantia"/>
              </a:rPr>
              <a:t>provides</a:t>
            </a:r>
            <a:r>
              <a:rPr lang="en-US" sz="2000" spc="-141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data</a:t>
            </a:r>
            <a:r>
              <a:rPr lang="en-US" sz="2000" spc="-10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that</a:t>
            </a:r>
            <a:r>
              <a:rPr lang="en-US" sz="2000" spc="-7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21" dirty="0">
                <a:solidFill>
                  <a:srgbClr val="000000"/>
                </a:solidFill>
                <a:latin typeface="Constantia"/>
                <a:cs typeface="Constantia"/>
              </a:rPr>
              <a:t>may</a:t>
            </a:r>
            <a:r>
              <a:rPr lang="en-US" sz="2000" spc="-5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be</a:t>
            </a:r>
            <a:r>
              <a:rPr lang="en-US" sz="2000" spc="-12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of use</a:t>
            </a:r>
            <a:r>
              <a:rPr lang="en-US" sz="2000" spc="-9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28" dirty="0">
                <a:solidFill>
                  <a:srgbClr val="000000"/>
                </a:solidFill>
                <a:latin typeface="Constantia"/>
                <a:cs typeface="Constantia"/>
              </a:rPr>
              <a:t>to</a:t>
            </a:r>
            <a:r>
              <a:rPr lang="en-US" sz="2000" spc="-8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13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application</a:t>
            </a:r>
          </a:p>
          <a:p>
            <a:pPr marL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  <a:latin typeface="Constantia"/>
                <a:cs typeface="Constantia"/>
              </a:rPr>
              <a:t>Function Point Calculator: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  <a:latin typeface="Constantia"/>
                <a:cs typeface="Constantia"/>
              </a:rPr>
              <a:t> http://groups.umd.umich.edu/cis/course.des/cis375/projects/fp99/fp_leader.html</a:t>
            </a: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spc="-1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Char char=""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933575" y="3968750"/>
            <a:ext cx="6905625" cy="14001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41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pc="-14" dirty="0">
                <a:solidFill>
                  <a:srgbClr val="000000"/>
                </a:solidFill>
                <a:latin typeface="Constantia"/>
                <a:ea typeface="MS PGothic" panose="020B0600070205080204" pitchFamily="34" charset="-128"/>
                <a:cs typeface="Constantia"/>
              </a:rPr>
              <a:t>Compute</a:t>
            </a:r>
            <a:r>
              <a:rPr lang="en-US" spc="-87" dirty="0">
                <a:solidFill>
                  <a:srgbClr val="000000"/>
                </a:solidFill>
                <a:latin typeface="Constantia"/>
                <a:ea typeface="MS PGothic" panose="020B0600070205080204" pitchFamily="34" charset="-128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ea typeface="MS PGothic" panose="020B0600070205080204" pitchFamily="34" charset="-128"/>
                <a:cs typeface="Constantia"/>
              </a:rPr>
              <a:t>the</a:t>
            </a:r>
            <a:r>
              <a:rPr lang="en-US" spc="-74" dirty="0">
                <a:solidFill>
                  <a:srgbClr val="000000"/>
                </a:solidFill>
                <a:latin typeface="Constantia"/>
                <a:ea typeface="MS PGothic" panose="020B0600070205080204" pitchFamily="34" charset="-128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ea typeface="MS PGothic" panose="020B0600070205080204" pitchFamily="34" charset="-128"/>
                <a:cs typeface="Constantia"/>
              </a:rPr>
              <a:t>number</a:t>
            </a:r>
            <a:r>
              <a:rPr lang="en-US" spc="-163" dirty="0">
                <a:solidFill>
                  <a:srgbClr val="000000"/>
                </a:solidFill>
                <a:latin typeface="Constantia"/>
                <a:ea typeface="MS PGothic" panose="020B0600070205080204" pitchFamily="34" charset="-128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ea typeface="MS PGothic" panose="020B0600070205080204" pitchFamily="34" charset="-128"/>
                <a:cs typeface="Constantia"/>
              </a:rPr>
              <a:t>of</a:t>
            </a:r>
            <a:r>
              <a:rPr lang="en-US" spc="50" dirty="0">
                <a:solidFill>
                  <a:srgbClr val="000000"/>
                </a:solidFill>
                <a:latin typeface="Constantia"/>
                <a:ea typeface="MS PGothic" panose="020B0600070205080204" pitchFamily="34" charset="-128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ea typeface="MS PGothic" panose="020B0600070205080204" pitchFamily="34" charset="-128"/>
                <a:cs typeface="Constantia"/>
              </a:rPr>
              <a:t>function</a:t>
            </a:r>
            <a:r>
              <a:rPr lang="en-US" spc="-103" dirty="0">
                <a:solidFill>
                  <a:srgbClr val="000000"/>
                </a:solidFill>
                <a:latin typeface="Constantia"/>
                <a:ea typeface="MS PGothic" panose="020B0600070205080204" pitchFamily="34" charset="-128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ea typeface="MS PGothic" panose="020B0600070205080204" pitchFamily="34" charset="-128"/>
                <a:cs typeface="Constantia"/>
              </a:rPr>
              <a:t>points</a:t>
            </a:r>
            <a:r>
              <a:rPr lang="en-US" spc="-68" dirty="0">
                <a:solidFill>
                  <a:srgbClr val="000000"/>
                </a:solidFill>
                <a:latin typeface="Constantia"/>
                <a:ea typeface="MS PGothic" panose="020B0600070205080204" pitchFamily="34" charset="-128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ea typeface="MS PGothic" panose="020B0600070205080204" pitchFamily="34" charset="-128"/>
                <a:cs typeface="Constantia"/>
              </a:rPr>
              <a:t>(FP)</a:t>
            </a:r>
          </a:p>
          <a:p>
            <a:pPr>
              <a:lnSpc>
                <a:spcPts val="3413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FP</a:t>
            </a:r>
            <a:r>
              <a:rPr lang="en-US" sz="2000" spc="-18" dirty="0">
                <a:solidFill>
                  <a:srgbClr val="000000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= count</a:t>
            </a:r>
            <a:r>
              <a:rPr lang="en-US" sz="2000" spc="-31" dirty="0">
                <a:solidFill>
                  <a:srgbClr val="000000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total</a:t>
            </a:r>
            <a:r>
              <a:rPr lang="en-US" sz="2000" spc="-23" dirty="0">
                <a:solidFill>
                  <a:srgbClr val="000000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* [0.65</a:t>
            </a:r>
            <a:r>
              <a:rPr lang="en-US" sz="2000" spc="-18" dirty="0">
                <a:solidFill>
                  <a:srgbClr val="000000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+ 0.01</a:t>
            </a:r>
            <a:r>
              <a:rPr lang="en-US" sz="2000" spc="-21" dirty="0">
                <a:solidFill>
                  <a:srgbClr val="000000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* sum(F</a:t>
            </a:r>
            <a:r>
              <a:rPr lang="en-US" sz="2000" spc="-553" baseline="-25000" dirty="0">
                <a:solidFill>
                  <a:srgbClr val="000000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/>
                <a:ea typeface="MS PGothic" panose="020B0600070205080204" pitchFamily="34" charset="-128"/>
                <a:cs typeface="Courier New"/>
              </a:rPr>
              <a:t>)]</a:t>
            </a:r>
          </a:p>
          <a:p>
            <a:pPr>
              <a:lnSpc>
                <a:spcPts val="3413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00"/>
              </a:solidFill>
              <a:latin typeface="Constantia"/>
              <a:ea typeface="MS PGothic" panose="020B0600070205080204" pitchFamily="34" charset="-128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3100785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035050"/>
            <a:ext cx="4210050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Fi – Value Adjustment Factors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pic>
        <p:nvPicPr>
          <p:cNvPr id="2355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C7473C92-C2F0-4FC1-B314-287D973D3C27}" type="slidenum">
              <a:rPr lang="en-US"/>
              <a:pPr algn="ctr">
                <a:defRPr/>
              </a:pPr>
              <a:t>12</a:t>
            </a:fld>
            <a:endParaRPr lang="en-US"/>
          </a:p>
        </p:txBody>
      </p:sp>
      <p:sp>
        <p:nvSpPr>
          <p:cNvPr id="6150" name="Content Placeholder 1"/>
          <p:cNvSpPr>
            <a:spLocks noGrp="1"/>
          </p:cNvSpPr>
          <p:nvPr>
            <p:ph idx="1"/>
          </p:nvPr>
        </p:nvSpPr>
        <p:spPr>
          <a:xfrm>
            <a:off x="1905000" y="1905000"/>
            <a:ext cx="6934200" cy="762000"/>
          </a:xfrm>
        </p:spPr>
        <p:txBody>
          <a:bodyPr/>
          <a:lstStyle/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76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onstantia"/>
                <a:cs typeface="Constantia"/>
              </a:rPr>
              <a:t>Fi (</a:t>
            </a:r>
            <a:r>
              <a:rPr lang="en-US" sz="2000" i="1" dirty="0" err="1">
                <a:solidFill>
                  <a:srgbClr val="000000"/>
                </a:solidFill>
                <a:latin typeface="Constantia"/>
                <a:cs typeface="Constantia"/>
              </a:rPr>
              <a:t>i</a:t>
            </a:r>
            <a:r>
              <a:rPr lang="en-US" sz="2000" i="1" spc="60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onstantia"/>
                <a:cs typeface="Constantia"/>
              </a:rPr>
              <a:t>1 </a:t>
            </a:r>
            <a:r>
              <a:rPr lang="en-US" sz="2000" i="1" spc="-37" dirty="0">
                <a:solidFill>
                  <a:srgbClr val="000000"/>
                </a:solidFill>
                <a:latin typeface="Constantia"/>
                <a:cs typeface="Constantia"/>
              </a:rPr>
              <a:t>to</a:t>
            </a:r>
            <a:r>
              <a:rPr lang="en-US" sz="2000" i="1" spc="4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onstantia"/>
                <a:cs typeface="Constantia"/>
              </a:rPr>
              <a:t>14) </a:t>
            </a:r>
            <a:r>
              <a:rPr lang="en-US" sz="2000" i="1" spc="-18" dirty="0">
                <a:solidFill>
                  <a:srgbClr val="000000"/>
                </a:solidFill>
                <a:latin typeface="Constantia"/>
                <a:cs typeface="Constantia"/>
              </a:rPr>
              <a:t>are</a:t>
            </a:r>
            <a:r>
              <a:rPr lang="en-US" sz="2000" i="1" spc="2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i="1" spc="-11" dirty="0">
                <a:solidFill>
                  <a:srgbClr val="000000"/>
                </a:solidFill>
                <a:latin typeface="Constantia"/>
                <a:cs typeface="Constantia"/>
              </a:rPr>
              <a:t>value</a:t>
            </a:r>
            <a:r>
              <a:rPr lang="en-US" sz="2000" i="1" spc="2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onstantia"/>
                <a:cs typeface="Constantia"/>
              </a:rPr>
              <a:t>adjustment</a:t>
            </a:r>
            <a:r>
              <a:rPr lang="en-US" sz="2000" i="1" spc="-1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onstantia"/>
                <a:cs typeface="Constantia"/>
              </a:rPr>
              <a:t>factors </a:t>
            </a:r>
            <a:r>
              <a:rPr lang="en-US" sz="2000" i="1" spc="-43" dirty="0">
                <a:solidFill>
                  <a:srgbClr val="000000"/>
                </a:solidFill>
                <a:latin typeface="Constantia"/>
                <a:cs typeface="Constantia"/>
              </a:rPr>
              <a:t>(</a:t>
            </a:r>
            <a:r>
              <a:rPr lang="en-US" sz="2000" i="1" spc="-43" dirty="0" smtClean="0">
                <a:solidFill>
                  <a:srgbClr val="000000"/>
                </a:solidFill>
                <a:latin typeface="Constantia"/>
                <a:cs typeface="Constantia"/>
              </a:rPr>
              <a:t>VAF) </a:t>
            </a:r>
            <a:r>
              <a:rPr lang="en-US" sz="2000" i="1" dirty="0" smtClean="0">
                <a:solidFill>
                  <a:srgbClr val="000000"/>
                </a:solidFill>
                <a:latin typeface="Constantia"/>
                <a:cs typeface="Constantia"/>
              </a:rPr>
              <a:t>based</a:t>
            </a:r>
            <a:r>
              <a:rPr lang="en-US" sz="2000" i="1" spc="-18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i="1" dirty="0">
                <a:solidFill>
                  <a:srgbClr val="000000"/>
                </a:solidFill>
                <a:latin typeface="Constantia"/>
                <a:cs typeface="Constantia"/>
              </a:rPr>
              <a:t>on responses </a:t>
            </a:r>
            <a:r>
              <a:rPr lang="en-US" sz="2000" i="1" spc="-36" dirty="0">
                <a:solidFill>
                  <a:srgbClr val="000000"/>
                </a:solidFill>
                <a:latin typeface="Constantia"/>
                <a:cs typeface="Constantia"/>
              </a:rPr>
              <a:t>to</a:t>
            </a:r>
            <a:r>
              <a:rPr lang="en-US" sz="2000" i="1" spc="3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i="1" spc="-15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i="1" spc="1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following</a:t>
            </a:r>
            <a:r>
              <a:rPr lang="en-US" sz="2000" spc="-7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questions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203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400" dirty="0" smtClean="0">
                <a:solidFill>
                  <a:srgbClr val="000000"/>
                </a:solidFill>
                <a:latin typeface="Constantia"/>
                <a:cs typeface="Constantia"/>
              </a:rPr>
              <a:t>1. Does</a:t>
            </a:r>
            <a:r>
              <a:rPr lang="en-US" sz="1400" spc="-103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1400" spc="-11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system</a:t>
            </a:r>
            <a:r>
              <a:rPr lang="en-US" sz="1400" spc="-8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spc="-10" dirty="0">
                <a:solidFill>
                  <a:srgbClr val="000000"/>
                </a:solidFill>
                <a:latin typeface="Constantia"/>
                <a:cs typeface="Constantia"/>
              </a:rPr>
              <a:t>require</a:t>
            </a:r>
            <a:r>
              <a:rPr lang="en-US" sz="1400" spc="-10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reliable</a:t>
            </a:r>
            <a:r>
              <a:rPr lang="en-US" sz="1400" spc="-5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backup</a:t>
            </a:r>
            <a:r>
              <a:rPr lang="en-US" sz="1400" spc="-15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and</a:t>
            </a:r>
            <a:r>
              <a:rPr lang="en-US" sz="1400" spc="-4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spc="-17" dirty="0">
                <a:solidFill>
                  <a:srgbClr val="000000"/>
                </a:solidFill>
                <a:latin typeface="Constantia"/>
                <a:cs typeface="Constantia"/>
              </a:rPr>
              <a:t>recovery?</a:t>
            </a:r>
          </a:p>
          <a:p>
            <a:pPr marL="0" indent="0" algn="just">
              <a:lnSpc>
                <a:spcPct val="150000"/>
              </a:lnSpc>
              <a:spcBef>
                <a:spcPts val="253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2.</a:t>
            </a:r>
            <a:r>
              <a:rPr lang="en-US" sz="1400" spc="-5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spc="-20" dirty="0">
                <a:solidFill>
                  <a:srgbClr val="000000"/>
                </a:solidFill>
                <a:latin typeface="Constantia"/>
                <a:cs typeface="Constantia"/>
              </a:rPr>
              <a:t>Are</a:t>
            </a:r>
            <a:r>
              <a:rPr lang="en-US" sz="1400" spc="-9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specialized</a:t>
            </a:r>
            <a:r>
              <a:rPr lang="en-US" sz="1400" spc="-5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data</a:t>
            </a:r>
            <a:r>
              <a:rPr lang="en-US" sz="1400" spc="-13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communications</a:t>
            </a:r>
            <a:r>
              <a:rPr lang="en-US" sz="1400" spc="-13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required</a:t>
            </a:r>
            <a:r>
              <a:rPr lang="en-US" sz="1400" spc="-1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spc="-30" dirty="0" smtClean="0">
                <a:solidFill>
                  <a:srgbClr val="000000"/>
                </a:solidFill>
                <a:latin typeface="Constantia"/>
                <a:cs typeface="Constantia"/>
              </a:rPr>
              <a:t>to </a:t>
            </a:r>
            <a:r>
              <a:rPr lang="en-US" sz="1400" dirty="0" smtClean="0">
                <a:solidFill>
                  <a:srgbClr val="000000"/>
                </a:solidFill>
                <a:latin typeface="Constantia"/>
                <a:cs typeface="Constantia"/>
              </a:rPr>
              <a:t>transfer</a:t>
            </a:r>
            <a:r>
              <a:rPr lang="en-US" sz="1400" spc="-93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information</a:t>
            </a:r>
            <a:r>
              <a:rPr lang="en-US" sz="1400" spc="-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spc="-30" dirty="0">
                <a:solidFill>
                  <a:srgbClr val="000000"/>
                </a:solidFill>
                <a:latin typeface="Constantia"/>
                <a:cs typeface="Constantia"/>
              </a:rPr>
              <a:t>to</a:t>
            </a:r>
            <a:r>
              <a:rPr lang="en-US" sz="1400" spc="-11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or</a:t>
            </a:r>
            <a:r>
              <a:rPr lang="en-US" sz="1400" spc="-11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spc="-11" dirty="0">
                <a:solidFill>
                  <a:srgbClr val="000000"/>
                </a:solidFill>
                <a:latin typeface="Constantia"/>
                <a:cs typeface="Constantia"/>
              </a:rPr>
              <a:t>from</a:t>
            </a:r>
            <a:r>
              <a:rPr lang="en-US" sz="1400" spc="-6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1400" spc="-12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application?</a:t>
            </a:r>
          </a:p>
          <a:p>
            <a:pPr marL="0" indent="0" algn="just">
              <a:lnSpc>
                <a:spcPct val="150000"/>
              </a:lnSpc>
              <a:spcBef>
                <a:spcPts val="203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3.</a:t>
            </a:r>
            <a:r>
              <a:rPr lang="en-US" sz="1400" spc="-6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spc="-20" dirty="0">
                <a:solidFill>
                  <a:srgbClr val="000000"/>
                </a:solidFill>
                <a:latin typeface="Constantia"/>
                <a:cs typeface="Constantia"/>
              </a:rPr>
              <a:t>Are</a:t>
            </a:r>
            <a:r>
              <a:rPr lang="en-US" sz="1400" spc="-6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there</a:t>
            </a:r>
            <a:r>
              <a:rPr lang="en-US" sz="1400" spc="-12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distributed</a:t>
            </a:r>
            <a:r>
              <a:rPr lang="en-US" sz="1400" spc="-6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processing</a:t>
            </a:r>
            <a:r>
              <a:rPr lang="en-US" sz="1400" spc="-2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functions?</a:t>
            </a:r>
          </a:p>
          <a:p>
            <a:pPr marL="0" indent="0" algn="just">
              <a:lnSpc>
                <a:spcPct val="150000"/>
              </a:lnSpc>
              <a:spcBef>
                <a:spcPts val="203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4.</a:t>
            </a:r>
            <a:r>
              <a:rPr lang="en-US" sz="1400" spc="-2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spc="-18" dirty="0">
                <a:solidFill>
                  <a:srgbClr val="000000"/>
                </a:solidFill>
                <a:latin typeface="Constantia"/>
                <a:cs typeface="Constantia"/>
              </a:rPr>
              <a:t>Is</a:t>
            </a:r>
            <a:r>
              <a:rPr lang="en-US" sz="1400" spc="-7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performance</a:t>
            </a:r>
            <a:r>
              <a:rPr lang="en-US" sz="1400" spc="-11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critical?</a:t>
            </a:r>
          </a:p>
          <a:p>
            <a:pPr marL="0" indent="0" algn="just">
              <a:lnSpc>
                <a:spcPct val="150000"/>
              </a:lnSpc>
              <a:spcBef>
                <a:spcPts val="252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5.</a:t>
            </a:r>
            <a:r>
              <a:rPr lang="en-US" sz="1400" spc="-6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Will</a:t>
            </a:r>
            <a:r>
              <a:rPr lang="en-US" sz="1400" spc="-3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1400" spc="-12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system</a:t>
            </a:r>
            <a:r>
              <a:rPr lang="en-US" sz="1400" spc="-8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run</a:t>
            </a:r>
            <a:r>
              <a:rPr lang="en-US" sz="1400" spc="-5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in</a:t>
            </a:r>
            <a:r>
              <a:rPr lang="en-US" sz="1400" spc="-10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an</a:t>
            </a:r>
            <a:r>
              <a:rPr lang="en-US" sz="1400" spc="-10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existing, </a:t>
            </a:r>
            <a:r>
              <a:rPr lang="en-US" sz="1400" spc="-12" dirty="0">
                <a:solidFill>
                  <a:srgbClr val="000000"/>
                </a:solidFill>
                <a:latin typeface="Constantia"/>
                <a:cs typeface="Constantia"/>
              </a:rPr>
              <a:t>heavily</a:t>
            </a:r>
            <a:r>
              <a:rPr lang="en-US" sz="1400" spc="-10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tantia"/>
                <a:cs typeface="Constantia"/>
              </a:rPr>
              <a:t>utilized operational</a:t>
            </a:r>
            <a:r>
              <a:rPr lang="en-US" sz="1400" spc="-82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environment?</a:t>
            </a:r>
          </a:p>
          <a:p>
            <a:pPr marL="0" indent="0" algn="just">
              <a:lnSpc>
                <a:spcPct val="150000"/>
              </a:lnSpc>
              <a:spcBef>
                <a:spcPts val="203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6.</a:t>
            </a:r>
            <a:r>
              <a:rPr lang="en-US" sz="1400" spc="-1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Does</a:t>
            </a:r>
            <a:r>
              <a:rPr lang="en-US" sz="1400" spc="-9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1400" spc="-11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system</a:t>
            </a:r>
            <a:r>
              <a:rPr lang="en-US" sz="1400" spc="-9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spc="-10" dirty="0">
                <a:solidFill>
                  <a:srgbClr val="000000"/>
                </a:solidFill>
                <a:latin typeface="Constantia"/>
                <a:cs typeface="Constantia"/>
              </a:rPr>
              <a:t>require</a:t>
            </a:r>
            <a:r>
              <a:rPr lang="en-US" sz="1400" spc="-12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online</a:t>
            </a:r>
            <a:r>
              <a:rPr lang="en-US" sz="1400" spc="-12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data</a:t>
            </a:r>
            <a:r>
              <a:rPr lang="en-US" sz="1400" spc="-13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entry?</a:t>
            </a:r>
          </a:p>
          <a:p>
            <a:pPr marL="0" indent="0" algn="just">
              <a:lnSpc>
                <a:spcPct val="150000"/>
              </a:lnSpc>
              <a:spcBef>
                <a:spcPts val="203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7. Does</a:t>
            </a:r>
            <a:r>
              <a:rPr lang="en-US" sz="1400" spc="-10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1400" spc="-12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online</a:t>
            </a:r>
            <a:r>
              <a:rPr lang="en-US" sz="1400" spc="-13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data</a:t>
            </a:r>
            <a:r>
              <a:rPr lang="en-US" sz="1400" spc="-13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spc="10" dirty="0">
                <a:solidFill>
                  <a:srgbClr val="000000"/>
                </a:solidFill>
                <a:latin typeface="Constantia"/>
                <a:cs typeface="Constantia"/>
              </a:rPr>
              <a:t>entry</a:t>
            </a:r>
            <a:r>
              <a:rPr lang="en-US" sz="1400" spc="-11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spc="-10" dirty="0">
                <a:solidFill>
                  <a:srgbClr val="000000"/>
                </a:solidFill>
                <a:latin typeface="Constantia"/>
                <a:cs typeface="Constantia"/>
              </a:rPr>
              <a:t>require</a:t>
            </a:r>
            <a:r>
              <a:rPr lang="en-US" sz="1400" spc="-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1400" spc="-6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tantia"/>
                <a:cs typeface="Constantia"/>
              </a:rPr>
              <a:t>input transaction</a:t>
            </a:r>
            <a:r>
              <a:rPr lang="en-US" sz="1400" spc="-87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spc="-28" dirty="0">
                <a:solidFill>
                  <a:srgbClr val="000000"/>
                </a:solidFill>
                <a:latin typeface="Constantia"/>
                <a:cs typeface="Constantia"/>
              </a:rPr>
              <a:t>to</a:t>
            </a:r>
            <a:r>
              <a:rPr lang="en-US" sz="1400" spc="-6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be</a:t>
            </a:r>
            <a:r>
              <a:rPr lang="en-US" sz="1400" spc="-5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built</a:t>
            </a:r>
            <a:r>
              <a:rPr lang="en-US" sz="1400" spc="-16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spc="-30" dirty="0">
                <a:solidFill>
                  <a:srgbClr val="000000"/>
                </a:solidFill>
                <a:latin typeface="Constantia"/>
                <a:cs typeface="Constantia"/>
              </a:rPr>
              <a:t>over</a:t>
            </a:r>
            <a:r>
              <a:rPr lang="en-US" sz="1400" spc="-7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multiple</a:t>
            </a:r>
            <a:r>
              <a:rPr lang="en-US" sz="1400" spc="-16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screens</a:t>
            </a:r>
            <a:r>
              <a:rPr lang="en-US" sz="1400" spc="-12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tantia"/>
                <a:cs typeface="Constantia"/>
              </a:rPr>
              <a:t>or operations</a:t>
            </a:r>
            <a:r>
              <a:rPr lang="en-US" sz="1400" dirty="0">
                <a:solidFill>
                  <a:srgbClr val="000000"/>
                </a:solidFill>
                <a:latin typeface="Constantia"/>
                <a:cs typeface="Constantia"/>
              </a:rPr>
              <a:t>?</a:t>
            </a: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64861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035050"/>
            <a:ext cx="4210050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Fi – Value Adjustment Factors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pic>
        <p:nvPicPr>
          <p:cNvPr id="2560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298548EC-44CA-4D63-83F4-39E27AFBD33A}" type="slidenum">
              <a:rPr lang="en-US"/>
              <a:pPr algn="ctr">
                <a:defRPr/>
              </a:pPr>
              <a:t>13</a:t>
            </a:fld>
            <a:endParaRPr lang="en-US"/>
          </a:p>
        </p:txBody>
      </p:sp>
      <p:sp>
        <p:nvSpPr>
          <p:cNvPr id="6150" name="Content Placeholder 1"/>
          <p:cNvSpPr>
            <a:spLocks noGrp="1"/>
          </p:cNvSpPr>
          <p:nvPr>
            <p:ph idx="1"/>
          </p:nvPr>
        </p:nvSpPr>
        <p:spPr>
          <a:xfrm>
            <a:off x="1905000" y="1905000"/>
            <a:ext cx="6934200" cy="762000"/>
          </a:xfrm>
        </p:spPr>
        <p:txBody>
          <a:bodyPr/>
          <a:lstStyle/>
          <a:p>
            <a:pPr marL="0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spc="-18" dirty="0" smtClean="0">
                <a:solidFill>
                  <a:srgbClr val="000000"/>
                </a:solidFill>
                <a:latin typeface="Constantia"/>
                <a:cs typeface="Constantia"/>
              </a:rPr>
              <a:t>8. Are</a:t>
            </a:r>
            <a:r>
              <a:rPr lang="en-US" sz="2000" spc="-68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7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ILFs</a:t>
            </a:r>
            <a:r>
              <a:rPr lang="en-US" sz="2000" spc="-9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updated</a:t>
            </a:r>
            <a:r>
              <a:rPr lang="en-US" sz="2000" spc="-8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online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?</a:t>
            </a: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spc="-20" dirty="0" smtClean="0">
                <a:solidFill>
                  <a:srgbClr val="000000"/>
                </a:solidFill>
                <a:latin typeface="Constantia"/>
                <a:cs typeface="Constantia"/>
              </a:rPr>
              <a:t>9. Are</a:t>
            </a:r>
            <a:r>
              <a:rPr lang="en-US" sz="2000" spc="-66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6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inputs,</a:t>
            </a:r>
            <a:r>
              <a:rPr lang="en-US" sz="2000" spc="-9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outputs,</a:t>
            </a:r>
            <a:r>
              <a:rPr lang="en-US" sz="2000" spc="-6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files,</a:t>
            </a:r>
            <a:r>
              <a:rPr lang="en-US" sz="2000" spc="-8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or</a:t>
            </a:r>
            <a:r>
              <a:rPr lang="en-US" sz="2000" spc="-9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inquiries</a:t>
            </a:r>
            <a:r>
              <a:rPr lang="en-US" sz="2000" spc="-10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complex?</a:t>
            </a:r>
          </a:p>
          <a:p>
            <a:pPr marL="0" indent="0" algn="just">
              <a:lnSpc>
                <a:spcPts val="3178"/>
              </a:lnSpc>
              <a:spcBef>
                <a:spcPts val="515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10.</a:t>
            </a:r>
            <a:r>
              <a:rPr lang="en-US" sz="2000" spc="-2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8" dirty="0">
                <a:solidFill>
                  <a:srgbClr val="000000"/>
                </a:solidFill>
                <a:latin typeface="Constantia"/>
                <a:cs typeface="Constantia"/>
              </a:rPr>
              <a:t>Is</a:t>
            </a:r>
            <a:r>
              <a:rPr lang="en-US" sz="2000" spc="-6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6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internal</a:t>
            </a:r>
            <a:r>
              <a:rPr lang="en-US" sz="2000" spc="-4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processing</a:t>
            </a:r>
            <a:r>
              <a:rPr lang="en-US" sz="2000" spc="-7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complex?</a:t>
            </a:r>
          </a:p>
          <a:p>
            <a:pPr marL="0" indent="0" algn="just">
              <a:lnSpc>
                <a:spcPts val="3181"/>
              </a:lnSpc>
              <a:spcBef>
                <a:spcPts val="565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11.</a:t>
            </a:r>
            <a:r>
              <a:rPr lang="en-US" sz="2000" spc="-2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20" dirty="0">
                <a:solidFill>
                  <a:srgbClr val="000000"/>
                </a:solidFill>
                <a:latin typeface="Constantia"/>
                <a:cs typeface="Constantia"/>
              </a:rPr>
              <a:t>Is</a:t>
            </a:r>
            <a:r>
              <a:rPr lang="en-US" sz="2000" spc="-6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13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5" dirty="0">
                <a:solidFill>
                  <a:srgbClr val="000000"/>
                </a:solidFill>
                <a:latin typeface="Constantia"/>
                <a:cs typeface="Constantia"/>
              </a:rPr>
              <a:t>code</a:t>
            </a:r>
            <a:r>
              <a:rPr lang="en-US" sz="2000" spc="-11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designed</a:t>
            </a:r>
            <a:r>
              <a:rPr lang="en-US" sz="2000" spc="-3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28" dirty="0">
                <a:solidFill>
                  <a:srgbClr val="000000"/>
                </a:solidFill>
                <a:latin typeface="Constantia"/>
                <a:cs typeface="Constantia"/>
              </a:rPr>
              <a:t>to</a:t>
            </a:r>
            <a:r>
              <a:rPr lang="en-US" sz="2000" spc="-4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be</a:t>
            </a:r>
            <a:r>
              <a:rPr lang="en-US" sz="2000" spc="-10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reusable?</a:t>
            </a:r>
          </a:p>
          <a:p>
            <a:pPr marL="0" indent="0" algn="just">
              <a:lnSpc>
                <a:spcPts val="3178"/>
              </a:lnSpc>
              <a:spcBef>
                <a:spcPts val="515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12.</a:t>
            </a:r>
            <a:r>
              <a:rPr lang="en-US" sz="2000" spc="-5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20" dirty="0">
                <a:solidFill>
                  <a:srgbClr val="000000"/>
                </a:solidFill>
                <a:latin typeface="Constantia"/>
                <a:cs typeface="Constantia"/>
              </a:rPr>
              <a:t>Are</a:t>
            </a:r>
            <a:r>
              <a:rPr lang="en-US" sz="2000" spc="-10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7" dirty="0">
                <a:solidFill>
                  <a:srgbClr val="000000"/>
                </a:solidFill>
                <a:latin typeface="Constantia"/>
                <a:cs typeface="Constantia"/>
              </a:rPr>
              <a:t>conversion</a:t>
            </a:r>
            <a:r>
              <a:rPr lang="en-US" sz="2000" spc="-10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and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installation</a:t>
            </a:r>
            <a:r>
              <a:rPr lang="en-US" sz="2000" spc="-6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included in</a:t>
            </a:r>
            <a:r>
              <a:rPr lang="en-US" sz="2000" spc="-6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the design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?</a:t>
            </a:r>
          </a:p>
          <a:p>
            <a:pPr marL="0" indent="0" algn="just">
              <a:lnSpc>
                <a:spcPts val="3178"/>
              </a:lnSpc>
              <a:spcBef>
                <a:spcPts val="567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13.</a:t>
            </a:r>
            <a:r>
              <a:rPr lang="en-US" sz="2000" spc="-1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8" dirty="0">
                <a:solidFill>
                  <a:srgbClr val="000000"/>
                </a:solidFill>
                <a:latin typeface="Constantia"/>
                <a:cs typeface="Constantia"/>
              </a:rPr>
              <a:t>Is</a:t>
            </a:r>
            <a:r>
              <a:rPr lang="en-US" sz="2000" spc="-6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11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system</a:t>
            </a:r>
            <a:r>
              <a:rPr lang="en-US" sz="2000" spc="-12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designed </a:t>
            </a:r>
            <a:r>
              <a:rPr lang="en-US" sz="2000" spc="-14" dirty="0">
                <a:solidFill>
                  <a:srgbClr val="000000"/>
                </a:solidFill>
                <a:latin typeface="Constantia"/>
                <a:cs typeface="Constantia"/>
              </a:rPr>
              <a:t>for</a:t>
            </a:r>
            <a:r>
              <a:rPr lang="en-US" sz="2000" spc="-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multiple</a:t>
            </a:r>
            <a:r>
              <a:rPr lang="en-US" sz="2000" spc="-11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installations</a:t>
            </a:r>
            <a:r>
              <a:rPr lang="en-US" sz="2000" spc="-9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in different</a:t>
            </a:r>
            <a:r>
              <a:rPr lang="en-US" sz="2000" spc="-136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organizations?</a:t>
            </a:r>
          </a:p>
          <a:p>
            <a:pPr marL="0" indent="0" algn="just">
              <a:lnSpc>
                <a:spcPts val="3178"/>
              </a:lnSpc>
              <a:spcBef>
                <a:spcPts val="515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14.</a:t>
            </a:r>
            <a:r>
              <a:rPr lang="en-US" sz="2000" spc="-2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8" dirty="0">
                <a:solidFill>
                  <a:srgbClr val="000000"/>
                </a:solidFill>
                <a:latin typeface="Constantia"/>
                <a:cs typeface="Constantia"/>
              </a:rPr>
              <a:t>Is</a:t>
            </a:r>
            <a:r>
              <a:rPr lang="en-US" sz="2000" spc="-6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12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application</a:t>
            </a:r>
            <a:r>
              <a:rPr lang="en-US" sz="2000" spc="-13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designed</a:t>
            </a:r>
            <a:r>
              <a:rPr lang="en-US" sz="2000" spc="-1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30" dirty="0">
                <a:solidFill>
                  <a:srgbClr val="000000"/>
                </a:solidFill>
                <a:latin typeface="Constantia"/>
                <a:cs typeface="Constantia"/>
              </a:rPr>
              <a:t>to</a:t>
            </a:r>
            <a:r>
              <a:rPr lang="en-US" sz="2000" spc="-7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facilitate</a:t>
            </a:r>
            <a:r>
              <a:rPr lang="en-US" sz="2000" spc="-14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change</a:t>
            </a:r>
            <a:r>
              <a:rPr lang="en-US" sz="2000" spc="-10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and ease</a:t>
            </a:r>
            <a:r>
              <a:rPr lang="en-US" sz="2000" spc="-137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of use</a:t>
            </a:r>
            <a:r>
              <a:rPr lang="en-US" sz="2000" spc="-6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21" dirty="0">
                <a:solidFill>
                  <a:srgbClr val="000000"/>
                </a:solidFill>
                <a:latin typeface="Constantia"/>
                <a:cs typeface="Constantia"/>
              </a:rPr>
              <a:t>by</a:t>
            </a:r>
            <a:r>
              <a:rPr lang="en-US" sz="2000" spc="-8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10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user?</a:t>
            </a: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036122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54288" y="1035050"/>
            <a:ext cx="3825875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Computing Function Points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pic>
        <p:nvPicPr>
          <p:cNvPr id="27651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C5009532-791F-4275-A4AD-ED0B62D186AC}" type="slidenum">
              <a:rPr lang="en-US"/>
              <a:pPr algn="ctr">
                <a:defRPr/>
              </a:pPr>
              <a:t>14</a:t>
            </a:fld>
            <a:endParaRPr lang="en-US"/>
          </a:p>
        </p:txBody>
      </p:sp>
      <p:pic>
        <p:nvPicPr>
          <p:cNvPr id="27654" name="Picture 2" descr="Image result for function point metr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6337300" cy="4343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796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76538" y="1035050"/>
            <a:ext cx="3381375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Function Point 	Example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pic>
        <p:nvPicPr>
          <p:cNvPr id="2969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777F7743-D010-4F95-9D6D-99969CEF1E0B}" type="slidenum">
              <a:rPr lang="en-US"/>
              <a:pPr algn="ctr">
                <a:defRPr/>
              </a:pPr>
              <a:t>15</a:t>
            </a:fld>
            <a:endParaRPr lang="en-US"/>
          </a:p>
        </p:txBody>
      </p:sp>
      <p:pic>
        <p:nvPicPr>
          <p:cNvPr id="2970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5981700" cy="3171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1219200" y="5272088"/>
            <a:ext cx="6934200" cy="762000"/>
          </a:xfrm>
        </p:spPr>
        <p:txBody>
          <a:bodyPr/>
          <a:lstStyle/>
          <a:p>
            <a:pPr marL="0" indent="0" algn="ctr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solidFill>
                  <a:srgbClr val="002060"/>
                </a:solidFill>
                <a:latin typeface="Constantia"/>
                <a:cs typeface="Constantia"/>
              </a:rPr>
              <a:t>Productivity = FP/ </a:t>
            </a:r>
            <a:r>
              <a:rPr lang="en-US" sz="2000" b="1" dirty="0" err="1" smtClean="0">
                <a:solidFill>
                  <a:srgbClr val="002060"/>
                </a:solidFill>
                <a:latin typeface="Constantia"/>
                <a:cs typeface="Constantia"/>
              </a:rPr>
              <a:t>Person_month</a:t>
            </a:r>
            <a:endParaRPr lang="en-US" sz="2000" b="1" dirty="0" smtClean="0">
              <a:solidFill>
                <a:srgbClr val="002060"/>
              </a:solidFill>
              <a:latin typeface="Constantia"/>
              <a:cs typeface="Constantia"/>
            </a:endParaRPr>
          </a:p>
          <a:p>
            <a:pPr marL="0" indent="0" algn="ctr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solidFill>
                  <a:schemeClr val="accent4">
                    <a:lumMod val="95000"/>
                    <a:lumOff val="5000"/>
                  </a:schemeClr>
                </a:solidFill>
                <a:latin typeface="Constantia"/>
                <a:cs typeface="Constantia"/>
              </a:rPr>
              <a:t>Quality = Defects / FP</a:t>
            </a:r>
            <a:endParaRPr lang="en-US" sz="2000" b="1" dirty="0">
              <a:solidFill>
                <a:schemeClr val="accent4">
                  <a:lumMod val="95000"/>
                  <a:lumOff val="5000"/>
                </a:schemeClr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b="1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83921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86025" y="1035050"/>
            <a:ext cx="3962400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Architectural Design Metrics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pic>
        <p:nvPicPr>
          <p:cNvPr id="3174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EADCF662-3C70-411F-B550-2B5FD285523C}" type="slidenum">
              <a:rPr lang="en-US"/>
              <a:pPr algn="ctr">
                <a:defRPr/>
              </a:pPr>
              <a:t>16</a:t>
            </a:fld>
            <a:endParaRPr lang="en-US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1828800" y="1839913"/>
            <a:ext cx="6934200" cy="762000"/>
          </a:xfrm>
        </p:spPr>
        <p:txBody>
          <a:bodyPr/>
          <a:lstStyle/>
          <a:p>
            <a:pPr marL="0" indent="0" algn="just">
              <a:spcBef>
                <a:spcPts val="574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These</a:t>
            </a:r>
            <a:r>
              <a:rPr lang="en-US" sz="2000" spc="-7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metrics</a:t>
            </a:r>
            <a:r>
              <a:rPr lang="en-US" sz="2000" spc="-8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2" dirty="0">
                <a:solidFill>
                  <a:srgbClr val="000000"/>
                </a:solidFill>
                <a:latin typeface="Constantia"/>
                <a:cs typeface="Constantia"/>
              </a:rPr>
              <a:t>place</a:t>
            </a:r>
            <a:r>
              <a:rPr lang="en-US" sz="2000" spc="-10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emphasis</a:t>
            </a:r>
            <a:r>
              <a:rPr lang="en-US" sz="2000" spc="-11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on</a:t>
            </a:r>
            <a:r>
              <a:rPr lang="en-US" sz="2000" spc="-5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12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architectural structure</a:t>
            </a:r>
            <a:r>
              <a:rPr lang="en-US" sz="2000" spc="-127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and</a:t>
            </a:r>
            <a:r>
              <a:rPr lang="en-US" sz="2000" spc="-5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effectiveness</a:t>
            </a:r>
            <a:r>
              <a:rPr lang="en-US" sz="2000" spc="-11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of</a:t>
            </a:r>
            <a:r>
              <a:rPr lang="en-US" sz="2000" spc="5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modules</a:t>
            </a:r>
            <a:r>
              <a:rPr lang="en-US" sz="2000" spc="-9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or</a:t>
            </a:r>
            <a:r>
              <a:rPr lang="en-US" sz="2000" spc="-14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components within</a:t>
            </a:r>
            <a:r>
              <a:rPr lang="en-US" sz="2000" spc="-81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12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architecture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.</a:t>
            </a:r>
          </a:p>
          <a:p>
            <a:pPr marL="0" indent="0" algn="just">
              <a:spcBef>
                <a:spcPts val="574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They</a:t>
            </a:r>
            <a:r>
              <a:rPr lang="en-US" sz="2000" spc="-15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5" dirty="0">
                <a:solidFill>
                  <a:srgbClr val="000000"/>
                </a:solidFill>
                <a:latin typeface="Constantia"/>
                <a:cs typeface="Constantia"/>
              </a:rPr>
              <a:t>are</a:t>
            </a:r>
            <a:r>
              <a:rPr lang="en-US" sz="2000" spc="-4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“black </a:t>
            </a:r>
            <a:r>
              <a:rPr lang="en-US" sz="2000" spc="-18" dirty="0">
                <a:solidFill>
                  <a:srgbClr val="000000"/>
                </a:solidFill>
                <a:latin typeface="Constantia"/>
                <a:cs typeface="Constantia"/>
              </a:rPr>
              <a:t>box”</a:t>
            </a:r>
            <a:r>
              <a:rPr lang="en-US" sz="2000" spc="3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in</a:t>
            </a:r>
            <a:r>
              <a:rPr lang="en-US" sz="2000" spc="-6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that</a:t>
            </a:r>
            <a:r>
              <a:rPr lang="en-US" sz="2000" spc="-8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they</a:t>
            </a:r>
            <a:r>
              <a:rPr lang="en-US" sz="2000" spc="-13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do</a:t>
            </a:r>
            <a:r>
              <a:rPr lang="en-US" sz="2000" spc="-5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not</a:t>
            </a:r>
            <a:r>
              <a:rPr lang="en-US" sz="2000" spc="-7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require</a:t>
            </a:r>
            <a:r>
              <a:rPr lang="en-US" sz="2000" spc="-12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20" dirty="0" smtClean="0">
                <a:solidFill>
                  <a:srgbClr val="000000"/>
                </a:solidFill>
                <a:latin typeface="Constantia"/>
                <a:cs typeface="Constantia"/>
              </a:rPr>
              <a:t>any </a:t>
            </a:r>
            <a:r>
              <a:rPr lang="en-US" sz="2000" spc="-18" dirty="0" smtClean="0">
                <a:solidFill>
                  <a:srgbClr val="000000"/>
                </a:solidFill>
                <a:latin typeface="Constantia"/>
                <a:cs typeface="Constantia"/>
              </a:rPr>
              <a:t>knowledge</a:t>
            </a:r>
            <a:r>
              <a:rPr lang="en-US" sz="2000" spc="-76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of</a:t>
            </a:r>
            <a:r>
              <a:rPr lang="en-US" sz="2000" spc="2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6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inner</a:t>
            </a:r>
            <a:r>
              <a:rPr lang="en-US" sz="2000" spc="-12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1" dirty="0">
                <a:solidFill>
                  <a:srgbClr val="000000"/>
                </a:solidFill>
                <a:latin typeface="Constantia"/>
                <a:cs typeface="Constantia"/>
              </a:rPr>
              <a:t>workings</a:t>
            </a:r>
            <a:r>
              <a:rPr lang="en-US" sz="2000" spc="-7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of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</a:t>
            </a:r>
            <a:r>
              <a:rPr lang="en-US" sz="2000" spc="-9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particular</a:t>
            </a:r>
            <a:r>
              <a:rPr lang="en-US" sz="2000" spc="-15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software component.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spc="-11" dirty="0" smtClean="0">
                <a:solidFill>
                  <a:srgbClr val="000000"/>
                </a:solidFill>
                <a:latin typeface="Constantia"/>
                <a:cs typeface="Constantia"/>
              </a:rPr>
              <a:t>Card</a:t>
            </a:r>
            <a:r>
              <a:rPr lang="en-US" sz="2000" spc="-56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and Glass</a:t>
            </a:r>
            <a:r>
              <a:rPr lang="en-US" sz="2000" spc="-10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10" dirty="0">
                <a:solidFill>
                  <a:srgbClr val="000000"/>
                </a:solidFill>
                <a:latin typeface="Constantia"/>
                <a:cs typeface="Constantia"/>
              </a:rPr>
              <a:t>define</a:t>
            </a:r>
            <a:r>
              <a:rPr lang="en-US" sz="2000" spc="-9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three</a:t>
            </a:r>
            <a:r>
              <a:rPr lang="en-US" sz="2000" spc="-11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software</a:t>
            </a:r>
            <a:r>
              <a:rPr lang="en-US" sz="2000" spc="-10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design</a:t>
            </a:r>
            <a:r>
              <a:rPr lang="en-US" sz="2000" spc="-8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complexity</a:t>
            </a:r>
          </a:p>
          <a:p>
            <a:pPr marL="0" indent="0" algn="just">
              <a:lnSpc>
                <a:spcPts val="2882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measures:</a:t>
            </a:r>
            <a:r>
              <a:rPr lang="en-US" sz="2000" spc="-5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endParaRPr lang="en-US" sz="2000" spc="-57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indent="-457200" algn="just">
              <a:lnSpc>
                <a:spcPts val="2882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Structural</a:t>
            </a:r>
            <a:r>
              <a:rPr lang="en-US" sz="2000" spc="-74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23" dirty="0" smtClean="0">
                <a:solidFill>
                  <a:srgbClr val="000000"/>
                </a:solidFill>
                <a:latin typeface="Constantia"/>
                <a:cs typeface="Constantia"/>
              </a:rPr>
              <a:t>complexity</a:t>
            </a:r>
            <a:r>
              <a:rPr lang="en-US" sz="2000" spc="-40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</a:p>
          <a:p>
            <a:pPr marL="457200" indent="-457200" algn="just">
              <a:lnSpc>
                <a:spcPts val="2882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D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ata</a:t>
            </a:r>
            <a:r>
              <a:rPr lang="en-US" sz="2000" spc="-110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23" dirty="0" smtClean="0">
                <a:solidFill>
                  <a:srgbClr val="000000"/>
                </a:solidFill>
                <a:latin typeface="Constantia"/>
                <a:cs typeface="Constantia"/>
              </a:rPr>
              <a:t>complexity</a:t>
            </a:r>
          </a:p>
          <a:p>
            <a:pPr marL="457200" indent="-457200" algn="just">
              <a:lnSpc>
                <a:spcPts val="2882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UcPeriod"/>
              <a:defRPr/>
            </a:pPr>
            <a:r>
              <a:rPr lang="en-US" sz="2000" spc="-11" dirty="0" smtClean="0">
                <a:solidFill>
                  <a:srgbClr val="000000"/>
                </a:solidFill>
                <a:latin typeface="Constantia"/>
                <a:cs typeface="Constantia"/>
              </a:rPr>
              <a:t>System</a:t>
            </a:r>
            <a:r>
              <a:rPr lang="en-US" sz="2000" spc="-99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27" dirty="0" smtClean="0">
                <a:solidFill>
                  <a:srgbClr val="000000"/>
                </a:solidFill>
                <a:latin typeface="Constantia"/>
                <a:cs typeface="Constantia"/>
              </a:rPr>
              <a:t>complexity</a:t>
            </a:r>
            <a:endParaRPr lang="en-US" sz="2000" spc="-27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574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b="1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180997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86025" y="1035050"/>
            <a:ext cx="3962400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Architectural Design Metrics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pic>
        <p:nvPicPr>
          <p:cNvPr id="3379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C1131FD3-1810-4381-B4BD-3B5068253EB2}" type="slidenum">
              <a:rPr lang="en-US"/>
              <a:pPr algn="ctr">
                <a:defRPr/>
              </a:pPr>
              <a:t>17</a:t>
            </a:fld>
            <a:endParaRPr lang="en-US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1828800" y="1839913"/>
            <a:ext cx="6934200" cy="762000"/>
          </a:xfrm>
        </p:spPr>
        <p:txBody>
          <a:bodyPr/>
          <a:lstStyle/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spc="-38" dirty="0">
                <a:solidFill>
                  <a:srgbClr val="000000"/>
                </a:solidFill>
                <a:latin typeface="Constantia"/>
                <a:cs typeface="Constantia"/>
              </a:rPr>
              <a:t>For</a:t>
            </a:r>
            <a:r>
              <a:rPr lang="en-US" sz="2000" spc="-8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hierarchical</a:t>
            </a:r>
            <a:r>
              <a:rPr lang="en-US" sz="2000" spc="-3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architectures</a:t>
            </a:r>
            <a:r>
              <a:rPr lang="en-US" sz="2000" spc="-7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(e.g.,</a:t>
            </a:r>
            <a:r>
              <a:rPr lang="en-US" sz="2000" spc="-6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call-and-return architectures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),</a:t>
            </a:r>
            <a:r>
              <a:rPr lang="en-US" sz="2000" spc="-8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nstantia"/>
                <a:cs typeface="Constantia"/>
              </a:rPr>
              <a:t>structural</a:t>
            </a:r>
            <a:r>
              <a:rPr lang="en-US" sz="2000" b="1" spc="-109" dirty="0">
                <a:solidFill>
                  <a:srgbClr val="00B050"/>
                </a:solidFill>
                <a:latin typeface="Constantia"/>
                <a:cs typeface="Constantia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nstantia"/>
                <a:cs typeface="Constantia"/>
              </a:rPr>
              <a:t>complexity</a:t>
            </a:r>
            <a:r>
              <a:rPr lang="en-US" sz="2000" b="1" spc="-147" dirty="0">
                <a:solidFill>
                  <a:srgbClr val="00B050"/>
                </a:solidFill>
                <a:latin typeface="Constantia"/>
                <a:cs typeface="Constantia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nstantia"/>
                <a:cs typeface="Constantia"/>
              </a:rPr>
              <a:t>of</a:t>
            </a:r>
            <a:r>
              <a:rPr lang="en-US" sz="2000" b="1" spc="-28" dirty="0">
                <a:solidFill>
                  <a:srgbClr val="00B050"/>
                </a:solidFill>
                <a:latin typeface="Constantia"/>
                <a:cs typeface="Constantia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nstantia"/>
                <a:cs typeface="Constantia"/>
              </a:rPr>
              <a:t>a</a:t>
            </a:r>
            <a:r>
              <a:rPr lang="en-US" sz="2000" b="1" spc="-58" dirty="0">
                <a:solidFill>
                  <a:srgbClr val="00B050"/>
                </a:solidFill>
                <a:latin typeface="Constantia"/>
                <a:cs typeface="Constantia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nstantia"/>
                <a:cs typeface="Constantia"/>
              </a:rPr>
              <a:t>module</a:t>
            </a:r>
            <a:r>
              <a:rPr lang="en-US" sz="2000" b="1" spc="-60" dirty="0">
                <a:solidFill>
                  <a:srgbClr val="00B050"/>
                </a:solidFill>
                <a:latin typeface="Constantia"/>
                <a:cs typeface="Constantia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tantia"/>
                <a:cs typeface="Constantia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is </a:t>
            </a:r>
            <a:r>
              <a:rPr lang="en-US" sz="2000" spc="10" dirty="0" smtClean="0">
                <a:solidFill>
                  <a:srgbClr val="000000"/>
                </a:solidFill>
                <a:latin typeface="Constantia"/>
                <a:cs typeface="Constantia"/>
              </a:rPr>
              <a:t>defined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in</a:t>
            </a:r>
            <a:r>
              <a:rPr lang="en-US" sz="2000" spc="-5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8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following</a:t>
            </a:r>
            <a:r>
              <a:rPr lang="en-US" sz="2000" spc="-1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manner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:</a:t>
            </a: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	</a:t>
            </a:r>
            <a:r>
              <a:rPr lang="en-US" sz="2000" b="1" dirty="0" smtClean="0">
                <a:solidFill>
                  <a:srgbClr val="FF0000"/>
                </a:solidFill>
                <a:latin typeface="Constantia"/>
                <a:cs typeface="Constantia"/>
              </a:rPr>
              <a:t>S(</a:t>
            </a:r>
            <a:r>
              <a:rPr lang="en-US" sz="2000" b="1" dirty="0" err="1" smtClean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lang="en-US" sz="2000" b="1" spc="638" dirty="0" smtClean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nstantia"/>
                <a:cs typeface="Constantia"/>
              </a:rPr>
              <a:t>= </a:t>
            </a:r>
            <a:r>
              <a:rPr lang="en-US" sz="2000" b="1" dirty="0" err="1" smtClean="0">
                <a:solidFill>
                  <a:srgbClr val="FF0000"/>
                </a:solidFill>
                <a:latin typeface="Constantia"/>
                <a:cs typeface="Constantia"/>
              </a:rPr>
              <a:t>fout</a:t>
            </a:r>
            <a:r>
              <a:rPr lang="en-US" sz="2000" b="1" dirty="0" smtClean="0">
                <a:solidFill>
                  <a:srgbClr val="FF0000"/>
                </a:solidFill>
                <a:latin typeface="Constantia"/>
                <a:cs typeface="Constantia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</a:p>
          <a:p>
            <a:pPr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Char char=""/>
              <a:defRPr/>
            </a:pPr>
            <a:r>
              <a:rPr lang="en-US" sz="2000" spc="-10" dirty="0" smtClean="0">
                <a:solidFill>
                  <a:srgbClr val="000000"/>
                </a:solidFill>
                <a:latin typeface="Constantia"/>
                <a:cs typeface="Constantia"/>
              </a:rPr>
              <a:t>where</a:t>
            </a:r>
            <a:r>
              <a:rPr lang="en-US" sz="2000" spc="-75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tantia"/>
                <a:cs typeface="Constantia"/>
              </a:rPr>
              <a:t>fout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tantia"/>
                <a:cs typeface="Constantia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)</a:t>
            </a:r>
            <a:r>
              <a:rPr lang="en-US" sz="2000" spc="-2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is</a:t>
            </a:r>
            <a:r>
              <a:rPr lang="en-US" sz="2000" spc="-7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8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fan-out</a:t>
            </a:r>
            <a:r>
              <a:rPr lang="en-US" sz="2000" spc="-15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of</a:t>
            </a:r>
            <a:r>
              <a:rPr lang="en-US" sz="2000" spc="5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module</a:t>
            </a:r>
            <a:r>
              <a:rPr lang="en-US" sz="2000" spc="-6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onstantia"/>
                <a:cs typeface="Constantia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.</a:t>
            </a:r>
          </a:p>
          <a:p>
            <a:pPr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Char char=""/>
              <a:defRPr/>
            </a:pPr>
            <a:r>
              <a:rPr lang="en-US" sz="2000" spc="-15" dirty="0" smtClean="0">
                <a:solidFill>
                  <a:srgbClr val="000000"/>
                </a:solidFill>
                <a:latin typeface="Constantia"/>
                <a:cs typeface="Constantia"/>
              </a:rPr>
              <a:t>Fan-out</a:t>
            </a:r>
            <a:r>
              <a:rPr lang="en-US" sz="2000" spc="-91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is</a:t>
            </a:r>
            <a:r>
              <a:rPr lang="en-US" sz="2000" spc="-11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10" dirty="0">
                <a:solidFill>
                  <a:srgbClr val="000000"/>
                </a:solidFill>
                <a:latin typeface="Constantia"/>
                <a:cs typeface="Constantia"/>
              </a:rPr>
              <a:t>defined</a:t>
            </a:r>
            <a:r>
              <a:rPr lang="en-US" sz="2000" spc="-6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as</a:t>
            </a:r>
            <a:r>
              <a:rPr lang="en-US" sz="2000" spc="-8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6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number</a:t>
            </a:r>
            <a:r>
              <a:rPr lang="en-US" sz="2000" spc="-16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of</a:t>
            </a:r>
            <a:r>
              <a:rPr lang="en-US" sz="2000" spc="5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modules immediately</a:t>
            </a:r>
            <a:r>
              <a:rPr lang="en-US" sz="2000" spc="-147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subordinate</a:t>
            </a:r>
            <a:r>
              <a:rPr lang="en-US" sz="2000" spc="-10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30" dirty="0">
                <a:solidFill>
                  <a:srgbClr val="000000"/>
                </a:solidFill>
                <a:latin typeface="Constantia"/>
                <a:cs typeface="Constantia"/>
              </a:rPr>
              <a:t>to</a:t>
            </a:r>
            <a:r>
              <a:rPr lang="en-US" sz="2000" spc="-5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module</a:t>
            </a:r>
            <a:r>
              <a:rPr lang="en-US" sz="2000" spc="-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tantia"/>
                <a:cs typeface="Constantia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;</a:t>
            </a:r>
            <a:r>
              <a:rPr lang="en-US" sz="2000" spc="-3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that</a:t>
            </a:r>
            <a:r>
              <a:rPr lang="en-US" sz="2000" spc="-6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2" dirty="0">
                <a:solidFill>
                  <a:srgbClr val="000000"/>
                </a:solidFill>
                <a:latin typeface="Constantia"/>
                <a:cs typeface="Constantia"/>
              </a:rPr>
              <a:t>is,</a:t>
            </a:r>
            <a:r>
              <a:rPr lang="en-US" sz="2000" spc="-2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the number</a:t>
            </a:r>
            <a:r>
              <a:rPr lang="en-US" sz="2000" spc="-189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of</a:t>
            </a:r>
            <a:r>
              <a:rPr lang="en-US" sz="2000" spc="4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modules</a:t>
            </a:r>
            <a:r>
              <a:rPr lang="en-US" sz="2000" spc="-10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that</a:t>
            </a:r>
            <a:r>
              <a:rPr lang="en-US" sz="2000" spc="-14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8" dirty="0">
                <a:solidFill>
                  <a:srgbClr val="000000"/>
                </a:solidFill>
                <a:latin typeface="Constantia"/>
                <a:cs typeface="Constantia"/>
              </a:rPr>
              <a:t>are</a:t>
            </a:r>
            <a:r>
              <a:rPr lang="en-US" sz="2000" spc="-10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directly</a:t>
            </a:r>
            <a:r>
              <a:rPr lang="en-US" sz="2000" spc="-7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27" dirty="0">
                <a:solidFill>
                  <a:srgbClr val="000000"/>
                </a:solidFill>
                <a:latin typeface="Constantia"/>
                <a:cs typeface="Constantia"/>
              </a:rPr>
              <a:t>invoked</a:t>
            </a:r>
            <a:r>
              <a:rPr lang="en-US" sz="2000" spc="1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20" dirty="0" smtClean="0">
                <a:solidFill>
                  <a:srgbClr val="000000"/>
                </a:solidFill>
                <a:latin typeface="Constantia"/>
                <a:cs typeface="Constantia"/>
              </a:rPr>
              <a:t>by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module</a:t>
            </a:r>
            <a:r>
              <a:rPr lang="en-US" sz="2000" spc="-108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tantia"/>
                <a:cs typeface="Constantia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.</a:t>
            </a: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b="1" dirty="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574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b="1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80214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86025" y="1035050"/>
            <a:ext cx="3962400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Architectural Design Metrics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pic>
        <p:nvPicPr>
          <p:cNvPr id="3584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B341F6F5-3248-4359-9487-4DA8F15400AA}" type="slidenum">
              <a:rPr lang="en-US"/>
              <a:pPr algn="ctr">
                <a:defRPr/>
              </a:pPr>
              <a:t>18</a:t>
            </a:fld>
            <a:endParaRPr lang="en-US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1828800" y="1839913"/>
            <a:ext cx="6934200" cy="762000"/>
          </a:xfrm>
        </p:spPr>
        <p:txBody>
          <a:bodyPr/>
          <a:lstStyle/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00B050"/>
                </a:solidFill>
                <a:latin typeface="Constantia"/>
                <a:cs typeface="Constantia"/>
              </a:rPr>
              <a:t>Data</a:t>
            </a:r>
            <a:r>
              <a:rPr lang="en-US" sz="2000" b="1" spc="-139" dirty="0">
                <a:solidFill>
                  <a:srgbClr val="00B050"/>
                </a:solidFill>
                <a:latin typeface="Constantia"/>
                <a:cs typeface="Constantia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nstantia"/>
                <a:cs typeface="Constantia"/>
              </a:rPr>
              <a:t>complexity</a:t>
            </a:r>
            <a:r>
              <a:rPr lang="en-US" sz="2000" spc="-11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provides</a:t>
            </a:r>
            <a:r>
              <a:rPr lang="en-US" sz="2000" spc="-13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an</a:t>
            </a:r>
            <a:r>
              <a:rPr lang="en-US" sz="2000" spc="-4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indication</a:t>
            </a:r>
            <a:r>
              <a:rPr lang="en-US" sz="2000" spc="-10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of</a:t>
            </a:r>
            <a:r>
              <a:rPr lang="en-US" sz="2000" spc="1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the complexity</a:t>
            </a:r>
            <a:r>
              <a:rPr lang="en-US" sz="2000" spc="-100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in</a:t>
            </a:r>
            <a:r>
              <a:rPr lang="en-US" sz="2000" spc="-6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5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internal</a:t>
            </a:r>
            <a:r>
              <a:rPr lang="en-US" sz="2000" spc="-1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interface</a:t>
            </a:r>
            <a:r>
              <a:rPr lang="en-US" sz="2000" spc="-6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for</a:t>
            </a:r>
            <a:r>
              <a:rPr lang="en-US" sz="2000" spc="-15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</a:t>
            </a:r>
            <a:r>
              <a:rPr lang="en-US" sz="2000" spc="-5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module</a:t>
            </a:r>
            <a:r>
              <a:rPr lang="en-US" sz="2000" spc="-6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tantia"/>
                <a:cs typeface="Constantia"/>
              </a:rPr>
              <a:t>i</a:t>
            </a:r>
            <a:r>
              <a:rPr lang="en-US" sz="2000" spc="-6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and is</a:t>
            </a:r>
            <a:r>
              <a:rPr lang="en-US" sz="2000" spc="-127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10" dirty="0">
                <a:solidFill>
                  <a:srgbClr val="000000"/>
                </a:solidFill>
                <a:latin typeface="Constantia"/>
                <a:cs typeface="Constantia"/>
              </a:rPr>
              <a:t>defined</a:t>
            </a:r>
            <a:r>
              <a:rPr lang="en-US" sz="2000" spc="-7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as</a:t>
            </a:r>
            <a:endParaRPr lang="en-US" sz="2000" b="1" dirty="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0" indent="0" algn="ctr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nn-NO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D(i</a:t>
            </a:r>
            <a:r>
              <a:rPr lang="nn-NO" sz="2000" b="1" dirty="0">
                <a:solidFill>
                  <a:srgbClr val="FF0000"/>
                </a:solidFill>
                <a:latin typeface="Courier New"/>
                <a:cs typeface="Courier New"/>
              </a:rPr>
              <a:t>)</a:t>
            </a:r>
            <a:r>
              <a:rPr lang="nn-NO" sz="2000" b="1" spc="-37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nn-NO" sz="2000" b="1" dirty="0">
                <a:solidFill>
                  <a:srgbClr val="FF0000"/>
                </a:solidFill>
                <a:latin typeface="Courier New"/>
                <a:cs typeface="Courier New"/>
              </a:rPr>
              <a:t>= v(i)/[f</a:t>
            </a:r>
            <a:r>
              <a:rPr lang="nn-NO" sz="2000" b="1" spc="170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nn-NO" sz="2000" b="1" dirty="0">
                <a:solidFill>
                  <a:srgbClr val="FF0000"/>
                </a:solidFill>
                <a:latin typeface="Courier New"/>
                <a:cs typeface="Courier New"/>
              </a:rPr>
              <a:t>(i)</a:t>
            </a:r>
            <a:r>
              <a:rPr lang="nn-NO" sz="2000" b="1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nn-NO" sz="2000" b="1" dirty="0">
                <a:solidFill>
                  <a:srgbClr val="FF0000"/>
                </a:solidFill>
                <a:latin typeface="Courier New"/>
                <a:cs typeface="Courier New"/>
              </a:rPr>
              <a:t>+ 1</a:t>
            </a:r>
            <a:r>
              <a:rPr lang="nn-NO" sz="2000" b="1" dirty="0" smtClean="0">
                <a:solidFill>
                  <a:srgbClr val="FF0000"/>
                </a:solidFill>
                <a:latin typeface="Courier New"/>
                <a:cs typeface="Courier New"/>
              </a:rPr>
              <a:t>]</a:t>
            </a: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rgbClr val="0BD0D9"/>
                </a:solidFill>
                <a:latin typeface="Wingdings 2"/>
                <a:cs typeface="Wingdings 2"/>
              </a:rPr>
              <a:t></a:t>
            </a:r>
            <a:r>
              <a:rPr lang="en-US" sz="2000" spc="189" dirty="0" smtClean="0">
                <a:solidFill>
                  <a:srgbClr val="0BD0D9"/>
                </a:solidFill>
                <a:latin typeface="Times New Roman"/>
                <a:cs typeface="Times New Roman"/>
              </a:rPr>
              <a:t> 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where</a:t>
            </a:r>
            <a:r>
              <a:rPr lang="en-US" sz="2000" spc="-14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v(</a:t>
            </a:r>
            <a:r>
              <a:rPr lang="en-US" sz="2000" dirty="0" err="1">
                <a:solidFill>
                  <a:srgbClr val="000000"/>
                </a:solidFill>
                <a:latin typeface="Constantia"/>
                <a:cs typeface="Constantia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) 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is</a:t>
            </a:r>
            <a:r>
              <a:rPr lang="en-US" sz="2000" spc="-6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6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number</a:t>
            </a:r>
            <a:r>
              <a:rPr lang="en-US" sz="2000" spc="-15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of</a:t>
            </a:r>
            <a:r>
              <a:rPr lang="en-US" sz="2000" spc="3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input</a:t>
            </a:r>
            <a:r>
              <a:rPr lang="en-US" sz="2000" spc="-14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and</a:t>
            </a:r>
            <a:r>
              <a:rPr lang="en-US" sz="2000" spc="-6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output</a:t>
            </a:r>
            <a:r>
              <a:rPr lang="en-US" sz="2000" spc="-18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variables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that</a:t>
            </a:r>
            <a:r>
              <a:rPr lang="en-US" sz="2000" spc="-15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8" dirty="0">
                <a:solidFill>
                  <a:srgbClr val="000000"/>
                </a:solidFill>
                <a:latin typeface="Constantia"/>
                <a:cs typeface="Constantia"/>
              </a:rPr>
              <a:t>are</a:t>
            </a:r>
            <a:r>
              <a:rPr lang="en-US" sz="2000" spc="-8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passed</a:t>
            </a:r>
            <a:r>
              <a:rPr lang="en-US" sz="2000" spc="-3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30" dirty="0">
                <a:solidFill>
                  <a:srgbClr val="000000"/>
                </a:solidFill>
                <a:latin typeface="Constantia"/>
                <a:cs typeface="Constantia"/>
              </a:rPr>
              <a:t>to</a:t>
            </a:r>
            <a:r>
              <a:rPr lang="en-US" sz="2000" spc="-11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and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1" dirty="0">
                <a:solidFill>
                  <a:srgbClr val="000000"/>
                </a:solidFill>
                <a:latin typeface="Constantia"/>
                <a:cs typeface="Constantia"/>
              </a:rPr>
              <a:t>from</a:t>
            </a:r>
            <a:r>
              <a:rPr lang="en-US" sz="2000" spc="-4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module</a:t>
            </a:r>
            <a:r>
              <a:rPr lang="en-US" sz="2000" spc="-9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tantia"/>
                <a:cs typeface="Constantia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.</a:t>
            </a: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00B050"/>
                </a:solidFill>
                <a:latin typeface="Constantia"/>
                <a:cs typeface="Constantia"/>
              </a:rPr>
              <a:t>System complexity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is</a:t>
            </a:r>
            <a:r>
              <a:rPr lang="en-US" sz="2000" spc="-12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10" dirty="0">
                <a:solidFill>
                  <a:srgbClr val="000000"/>
                </a:solidFill>
                <a:latin typeface="Constantia"/>
                <a:cs typeface="Constantia"/>
              </a:rPr>
              <a:t>defined</a:t>
            </a:r>
            <a:r>
              <a:rPr lang="en-US" sz="2000" spc="-6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as</a:t>
            </a:r>
            <a:r>
              <a:rPr lang="en-US" sz="2000" spc="-8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11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sum</a:t>
            </a:r>
            <a:r>
              <a:rPr lang="en-US" sz="2000" spc="-11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of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structural</a:t>
            </a:r>
            <a:r>
              <a:rPr lang="en-US" sz="2000" spc="-10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and</a:t>
            </a:r>
            <a:r>
              <a:rPr lang="en-US" sz="2000" spc="-6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data</a:t>
            </a:r>
            <a:r>
              <a:rPr lang="en-US" sz="2000" spc="-13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25" dirty="0">
                <a:solidFill>
                  <a:srgbClr val="000000"/>
                </a:solidFill>
                <a:latin typeface="Constantia"/>
                <a:cs typeface="Constantia"/>
              </a:rPr>
              <a:t>complexity,</a:t>
            </a:r>
            <a:r>
              <a:rPr lang="en-US" sz="2000" spc="-5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specified</a:t>
            </a:r>
            <a:r>
              <a:rPr lang="en-US" sz="2000" spc="-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as</a:t>
            </a: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Constantia"/>
                <a:cs typeface="Constantia"/>
              </a:rPr>
              <a:t>                         </a:t>
            </a:r>
            <a:r>
              <a:rPr lang="en-US" sz="2000" b="1" dirty="0" smtClean="0">
                <a:solidFill>
                  <a:srgbClr val="FF0000"/>
                </a:solidFill>
                <a:latin typeface="Constantia"/>
                <a:cs typeface="Constantia"/>
              </a:rPr>
              <a:t>C(</a:t>
            </a:r>
            <a:r>
              <a:rPr lang="en-US" sz="2000" b="1" i="1" dirty="0" err="1" smtClean="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  <a:r>
              <a:rPr lang="en-US" sz="2000" b="1" spc="-11" dirty="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tantia"/>
                <a:cs typeface="Constantia"/>
              </a:rPr>
              <a:t>= S(</a:t>
            </a:r>
            <a:r>
              <a:rPr lang="en-US" sz="2000" b="1" i="1" dirty="0" err="1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nstantia"/>
                <a:cs typeface="Constantia"/>
              </a:rPr>
              <a:t>) + D(</a:t>
            </a:r>
            <a:r>
              <a:rPr lang="en-US" sz="2000" b="1" i="1" dirty="0" err="1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nstantia"/>
                <a:cs typeface="Constantia"/>
              </a:rPr>
              <a:t>)</a:t>
            </a: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nn-NO" sz="20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574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b="1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256745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46388" y="1035050"/>
            <a:ext cx="3241675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Class Oriented Metrics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pic>
        <p:nvPicPr>
          <p:cNvPr id="37891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CDAAF69F-FB3D-4295-9CDD-0BF491980288}" type="slidenum">
              <a:rPr lang="en-US"/>
              <a:pPr algn="ctr">
                <a:defRPr/>
              </a:pPr>
              <a:t>19</a:t>
            </a:fld>
            <a:endParaRPr lang="en-US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1828800" y="1839913"/>
            <a:ext cx="6934200" cy="762000"/>
          </a:xfrm>
        </p:spPr>
        <p:txBody>
          <a:bodyPr/>
          <a:lstStyle/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6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CK</a:t>
            </a:r>
            <a:r>
              <a:rPr lang="en-US" sz="2000" spc="-1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Metrics</a:t>
            </a:r>
            <a:r>
              <a:rPr lang="en-US" sz="2000" spc="-6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Suite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comprises of Six</a:t>
            </a:r>
            <a:r>
              <a:rPr lang="en-US" sz="2000" spc="517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class-based</a:t>
            </a:r>
            <a:r>
              <a:rPr lang="en-US" sz="2000" spc="-8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design</a:t>
            </a:r>
            <a:r>
              <a:rPr lang="en-US" sz="2000" spc="-4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metrics</a:t>
            </a:r>
            <a:r>
              <a:rPr lang="en-US" sz="2000" spc="-8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for</a:t>
            </a:r>
            <a:r>
              <a:rPr lang="en-US" sz="2000" spc="-7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OO</a:t>
            </a:r>
            <a:r>
              <a:rPr lang="en-US" sz="2000" spc="-6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systems namely:</a:t>
            </a:r>
          </a:p>
          <a:p>
            <a:pPr lvl="1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spc="-25" dirty="0">
                <a:solidFill>
                  <a:srgbClr val="000000"/>
                </a:solidFill>
                <a:latin typeface="Constantia"/>
                <a:cs typeface="Constantia"/>
              </a:rPr>
              <a:t>Weighted methods per class (WMC):-</a:t>
            </a:r>
          </a:p>
          <a:p>
            <a:pPr lvl="1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1600" spc="-7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normalized</a:t>
            </a:r>
            <a:r>
              <a:rPr lang="en-US" sz="1600" spc="-5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complexity</a:t>
            </a:r>
            <a:r>
              <a:rPr lang="en-US" sz="1600" spc="-12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of</a:t>
            </a:r>
            <a:r>
              <a:rPr lang="en-US" sz="1600" spc="2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1600" spc="-6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methods</a:t>
            </a:r>
            <a:r>
              <a:rPr lang="en-US" sz="1600" spc="-4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in</a:t>
            </a:r>
            <a:r>
              <a:rPr lang="en-US" sz="1600" spc="-9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a</a:t>
            </a:r>
            <a:r>
              <a:rPr lang="en-US" sz="1600" spc="-12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tantia"/>
                <a:cs typeface="Constantia"/>
              </a:rPr>
              <a:t>class</a:t>
            </a:r>
          </a:p>
          <a:p>
            <a:pPr lvl="1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Indicates</a:t>
            </a:r>
            <a:r>
              <a:rPr lang="en-US" sz="1600" spc="-6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1600" spc="-12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amount</a:t>
            </a:r>
            <a:r>
              <a:rPr lang="en-US" sz="1600" spc="-10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of effort</a:t>
            </a:r>
            <a:r>
              <a:rPr lang="en-US" sz="1600" spc="-10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spc="-31" dirty="0">
                <a:solidFill>
                  <a:srgbClr val="000000"/>
                </a:solidFill>
                <a:latin typeface="Constantia"/>
                <a:cs typeface="Constantia"/>
              </a:rPr>
              <a:t>to</a:t>
            </a:r>
            <a:r>
              <a:rPr lang="en-US" sz="1600" spc="-2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implement</a:t>
            </a:r>
            <a:r>
              <a:rPr lang="en-US" sz="1600" spc="-13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and</a:t>
            </a:r>
            <a:r>
              <a:rPr lang="en-US" sz="1600" spc="-2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spc="-10" dirty="0">
                <a:solidFill>
                  <a:srgbClr val="000000"/>
                </a:solidFill>
                <a:latin typeface="Constantia"/>
                <a:cs typeface="Constantia"/>
              </a:rPr>
              <a:t>test</a:t>
            </a:r>
            <a:r>
              <a:rPr lang="en-US" sz="1600" spc="-10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tantia"/>
                <a:cs typeface="Constantia"/>
              </a:rPr>
              <a:t>a class</a:t>
            </a:r>
          </a:p>
          <a:p>
            <a:pPr marL="457200" lvl="1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600" spc="-25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lvl="1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spc="-25" dirty="0">
                <a:solidFill>
                  <a:srgbClr val="000000"/>
                </a:solidFill>
                <a:latin typeface="Constantia"/>
                <a:cs typeface="Constantia"/>
              </a:rPr>
              <a:t>Depth</a:t>
            </a:r>
            <a:r>
              <a:rPr lang="en-US" b="1" spc="-25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b="1" spc="-25" dirty="0">
                <a:solidFill>
                  <a:srgbClr val="000000"/>
                </a:solidFill>
                <a:latin typeface="Constantia"/>
                <a:cs typeface="Constantia"/>
              </a:rPr>
              <a:t>of the inheritance </a:t>
            </a:r>
            <a:r>
              <a:rPr lang="en-US" b="1" spc="-25" dirty="0" smtClean="0">
                <a:solidFill>
                  <a:srgbClr val="000000"/>
                </a:solidFill>
                <a:latin typeface="Constantia"/>
                <a:cs typeface="Constantia"/>
              </a:rPr>
              <a:t>tree(DIT):-</a:t>
            </a:r>
          </a:p>
          <a:p>
            <a:pPr lvl="1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pc="-79" dirty="0" smtClean="0">
                <a:solidFill>
                  <a:srgbClr val="000000"/>
                </a:solidFill>
                <a:latin typeface="Constantia"/>
                <a:cs typeface="Constantia"/>
              </a:rPr>
              <a:t>The </a:t>
            </a:r>
            <a:r>
              <a:rPr lang="en-US" sz="1600" spc="-79" dirty="0">
                <a:solidFill>
                  <a:srgbClr val="000000"/>
                </a:solidFill>
                <a:latin typeface="Constantia"/>
                <a:cs typeface="Constantia"/>
              </a:rPr>
              <a:t>maximum length from the derived class (the node) to the base class (the root)</a:t>
            </a:r>
          </a:p>
          <a:p>
            <a:pPr lvl="1" algn="just">
              <a:lnSpc>
                <a:spcPts val="293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spc="-79" dirty="0">
                <a:solidFill>
                  <a:srgbClr val="000000"/>
                </a:solidFill>
                <a:latin typeface="Constantia"/>
                <a:cs typeface="Constantia"/>
              </a:rPr>
              <a:t>Indicates the potential difficulties when attempting to predict the behavior of a class because of the number of inherited methods</a:t>
            </a:r>
          </a:p>
          <a:p>
            <a:pPr marL="457200" lvl="1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pc="-25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6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lvl="1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indent="-45720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nn-NO" sz="20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574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b="1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01625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8382000" cy="1981200"/>
          </a:xfrm>
        </p:spPr>
        <p:txBody>
          <a:bodyPr/>
          <a:lstStyle/>
          <a:p>
            <a:r>
              <a:rPr lang="en-US" altLang="en-US" sz="2800" b="1" smtClean="0"/>
              <a:t>Module 4: Software Project Management (13 hrs)</a:t>
            </a:r>
            <a:r>
              <a:rPr lang="en-US" altLang="en-US" sz="2800" smtClean="0"/>
              <a:t> – </a:t>
            </a:r>
            <a:r>
              <a:rPr lang="en-US" altLang="en-US" sz="2800" b="1" smtClean="0"/>
              <a:t>Application level</a:t>
            </a:r>
            <a:endParaRPr lang="en-US" altLang="en-US" sz="2800" smtClean="0"/>
          </a:p>
          <a:p>
            <a:pPr algn="just"/>
            <a:r>
              <a:rPr lang="en-US" altLang="en-US" sz="2800" smtClean="0"/>
              <a:t>Project Management Concepts, Project Planning, Overview of metrics, Estimation for Software projects, Project Scheduling, Risk Management, Maintenance and Reengineering, Software Process Improvement (SPI): CMM Levels.</a:t>
            </a:r>
          </a:p>
          <a:p>
            <a:pPr algn="just"/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49049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6388" y="1035050"/>
            <a:ext cx="3241675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Class Oriented Metrics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pic>
        <p:nvPicPr>
          <p:cNvPr id="3993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3F4CDA10-4B7C-49F1-A1FA-25EDCF99E9C9}" type="slidenum">
              <a:rPr lang="en-US"/>
              <a:pPr algn="ctr">
                <a:defRPr/>
              </a:pPr>
              <a:t>20</a:t>
            </a:fld>
            <a:endParaRPr lang="en-US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1828800" y="1839913"/>
            <a:ext cx="6934200" cy="762000"/>
          </a:xfrm>
        </p:spPr>
        <p:txBody>
          <a:bodyPr/>
          <a:lstStyle/>
          <a:p>
            <a:pPr lvl="1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 smtClean="0">
                <a:solidFill>
                  <a:srgbClr val="000000"/>
                </a:solidFill>
                <a:latin typeface="Constantia"/>
                <a:cs typeface="Constantia"/>
              </a:rPr>
              <a:t>Number</a:t>
            </a:r>
            <a:r>
              <a:rPr lang="en-US" b="1" spc="-145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tantia"/>
                <a:cs typeface="Constantia"/>
              </a:rPr>
              <a:t>of</a:t>
            </a:r>
            <a:r>
              <a:rPr lang="en-US" b="1" spc="-1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tantia"/>
                <a:cs typeface="Constantia"/>
              </a:rPr>
              <a:t>children(NOC) (i.e.,</a:t>
            </a:r>
            <a:r>
              <a:rPr lang="en-US" b="1" spc="-6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tantia"/>
                <a:cs typeface="Constantia"/>
              </a:rPr>
              <a:t>subclasses</a:t>
            </a:r>
            <a:r>
              <a:rPr lang="en-US" b="1" dirty="0" smtClean="0">
                <a:solidFill>
                  <a:srgbClr val="000000"/>
                </a:solidFill>
                <a:latin typeface="Constantia"/>
                <a:cs typeface="Constantia"/>
              </a:rPr>
              <a:t>):-</a:t>
            </a:r>
          </a:p>
          <a:p>
            <a:pPr marL="457200" lvl="1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Constantia"/>
                <a:cs typeface="Constantia"/>
              </a:rPr>
              <a:t>    As</a:t>
            </a:r>
            <a:r>
              <a:rPr lang="en-US" spc="-82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pc="-6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number</a:t>
            </a:r>
            <a:r>
              <a:rPr lang="en-US" spc="-12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of children</a:t>
            </a:r>
            <a:r>
              <a:rPr lang="en-US" spc="-8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of a</a:t>
            </a:r>
            <a:r>
              <a:rPr lang="en-US" spc="-12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class</a:t>
            </a:r>
            <a:r>
              <a:rPr lang="en-US" spc="-10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pc="-18" dirty="0">
                <a:solidFill>
                  <a:srgbClr val="000000"/>
                </a:solidFill>
                <a:latin typeface="Constantia"/>
                <a:cs typeface="Constantia"/>
              </a:rPr>
              <a:t>grows</a:t>
            </a:r>
          </a:p>
          <a:p>
            <a:pPr lvl="1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Reuse increases</a:t>
            </a:r>
          </a:p>
          <a:p>
            <a:pPr lvl="1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The amount of testing required will increase</a:t>
            </a:r>
          </a:p>
          <a:p>
            <a:pPr marL="457200" lvl="1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600" spc="-25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lvl="1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>
                <a:solidFill>
                  <a:srgbClr val="000000"/>
                </a:solidFill>
                <a:latin typeface="Constantia"/>
                <a:cs typeface="Constantia"/>
              </a:rPr>
              <a:t>Coupling</a:t>
            </a:r>
            <a:r>
              <a:rPr lang="en-US" b="1" spc="-2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b="1" spc="-10" dirty="0">
                <a:solidFill>
                  <a:srgbClr val="000000"/>
                </a:solidFill>
                <a:latin typeface="Constantia"/>
                <a:cs typeface="Constantia"/>
              </a:rPr>
              <a:t>between</a:t>
            </a:r>
            <a:r>
              <a:rPr lang="en-US" b="1" spc="-6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tantia"/>
                <a:cs typeface="Constantia"/>
              </a:rPr>
              <a:t>object</a:t>
            </a:r>
            <a:r>
              <a:rPr lang="en-US" b="1" spc="-9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tantia"/>
                <a:cs typeface="Constantia"/>
              </a:rPr>
              <a:t>classes(CBO) </a:t>
            </a:r>
            <a:endParaRPr lang="en-US" b="1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lvl="1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Measures collaboration between classes</a:t>
            </a:r>
          </a:p>
          <a:p>
            <a:pPr lvl="1" algn="just">
              <a:lnSpc>
                <a:spcPts val="293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Coupling should be kept low, since higher coupling decreases the reusability of a class</a:t>
            </a:r>
          </a:p>
          <a:p>
            <a:pPr marL="457200" lvl="1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pc="-25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6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lvl="1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indent="-45720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nn-NO" sz="20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574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b="1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3513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46388" y="1035050"/>
            <a:ext cx="3241675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Class Oriented Metrics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pic>
        <p:nvPicPr>
          <p:cNvPr id="4198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232795F2-B888-4919-AE41-32BE69ACCB3E}" type="slidenum">
              <a:rPr lang="en-US"/>
              <a:pPr algn="ctr">
                <a:defRPr/>
              </a:pPr>
              <a:t>21</a:t>
            </a:fld>
            <a:endParaRPr lang="en-US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1828800" y="1839913"/>
            <a:ext cx="6934200" cy="762000"/>
          </a:xfrm>
        </p:spPr>
        <p:txBody>
          <a:bodyPr/>
          <a:lstStyle/>
          <a:p>
            <a:pPr lvl="1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 smtClean="0">
                <a:solidFill>
                  <a:srgbClr val="000000"/>
                </a:solidFill>
                <a:latin typeface="Constantia"/>
                <a:cs typeface="Constantia"/>
              </a:rPr>
              <a:t>Response for a Class (RFC)</a:t>
            </a:r>
          </a:p>
          <a:p>
            <a:pPr lvl="1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This is the set of methods that can potentially be executed in a class in response to a public method call from outside the class</a:t>
            </a:r>
          </a:p>
          <a:p>
            <a:pPr lvl="1" algn="just">
              <a:lnSpc>
                <a:spcPts val="2932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As the response value increases, the effort required for testing also  increases as does the overall design complexity of the class</a:t>
            </a:r>
          </a:p>
          <a:p>
            <a:pPr marL="457200" lvl="1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600" spc="-25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lvl="1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b="1" dirty="0" smtClean="0">
                <a:solidFill>
                  <a:srgbClr val="000000"/>
                </a:solidFill>
                <a:latin typeface="Constantia"/>
                <a:cs typeface="Constantia"/>
              </a:rPr>
              <a:t>Lack of Cohesion in Methods (LCOM)</a:t>
            </a:r>
          </a:p>
          <a:p>
            <a:pPr lvl="1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This measures the number of methods that access one or more of the same instance variables (i.e., attributes)of a </a:t>
            </a:r>
            <a:r>
              <a:rPr lang="en-US" sz="1600" dirty="0" smtClean="0">
                <a:solidFill>
                  <a:srgbClr val="000000"/>
                </a:solidFill>
                <a:latin typeface="Constantia"/>
                <a:cs typeface="Constantia"/>
              </a:rPr>
              <a:t>class</a:t>
            </a:r>
          </a:p>
          <a:p>
            <a:pPr lvl="1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If</a:t>
            </a:r>
            <a:r>
              <a:rPr lang="en-US" sz="1600" spc="3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no</a:t>
            </a:r>
            <a:r>
              <a:rPr lang="en-US" sz="1600" spc="-6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methods</a:t>
            </a:r>
            <a:r>
              <a:rPr lang="en-US" sz="1600" spc="-9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spc="-20" dirty="0">
                <a:solidFill>
                  <a:srgbClr val="000000"/>
                </a:solidFill>
                <a:latin typeface="Constantia"/>
                <a:cs typeface="Constantia"/>
              </a:rPr>
              <a:t>access</a:t>
            </a:r>
            <a:r>
              <a:rPr lang="en-US" sz="1600" spc="-2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1600" spc="-12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same</a:t>
            </a:r>
            <a:r>
              <a:rPr lang="en-US" sz="1600" spc="-12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attribute,</a:t>
            </a:r>
            <a:r>
              <a:rPr lang="en-US" sz="1600" spc="-3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then</a:t>
            </a:r>
            <a:r>
              <a:rPr lang="en-US" sz="1600" spc="-6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tantia"/>
                <a:cs typeface="Constantia"/>
              </a:rPr>
              <a:t>the measure is zero</a:t>
            </a:r>
          </a:p>
          <a:p>
            <a:pPr lvl="1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As the measure increases, methods become </a:t>
            </a:r>
            <a:r>
              <a:rPr lang="en-US" sz="1600" dirty="0" smtClean="0">
                <a:solidFill>
                  <a:srgbClr val="000000"/>
                </a:solidFill>
                <a:latin typeface="Constantia"/>
                <a:cs typeface="Constantia"/>
              </a:rPr>
              <a:t>more coupled </a:t>
            </a: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to one another via attributes, </a:t>
            </a:r>
            <a:r>
              <a:rPr lang="en-US" sz="1600" dirty="0" smtClean="0">
                <a:solidFill>
                  <a:srgbClr val="000000"/>
                </a:solidFill>
                <a:latin typeface="Constantia"/>
                <a:cs typeface="Constantia"/>
              </a:rPr>
              <a:t>increasing the </a:t>
            </a: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complexity of </a:t>
            </a:r>
            <a:r>
              <a:rPr lang="en-US" sz="1600" dirty="0" smtClean="0">
                <a:solidFill>
                  <a:srgbClr val="000000"/>
                </a:solidFill>
                <a:latin typeface="Constantia"/>
                <a:cs typeface="Constantia"/>
              </a:rPr>
              <a:t>class </a:t>
            </a:r>
            <a:r>
              <a:rPr lang="en-US" sz="1600" dirty="0">
                <a:solidFill>
                  <a:srgbClr val="000000"/>
                </a:solidFill>
                <a:latin typeface="Constantia"/>
                <a:cs typeface="Constantia"/>
              </a:rPr>
              <a:t>design</a:t>
            </a:r>
          </a:p>
          <a:p>
            <a:pPr lvl="1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lvl="1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pc="-25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6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lvl="1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indent="-45720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nn-NO" sz="20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574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b="1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002016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760663" y="1035050"/>
            <a:ext cx="3413125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Metrics for Maintenance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pic>
        <p:nvPicPr>
          <p:cNvPr id="4403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E6276469-2580-4B9B-BAB5-386E66354833}" type="slidenum">
              <a:rPr lang="en-US"/>
              <a:pPr algn="ctr">
                <a:defRPr/>
              </a:pPr>
              <a:t>22</a:t>
            </a:fld>
            <a:endParaRPr lang="en-US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1828800" y="1839913"/>
            <a:ext cx="6934200" cy="762000"/>
          </a:xfrm>
        </p:spPr>
        <p:txBody>
          <a:bodyPr/>
          <a:lstStyle/>
          <a:p>
            <a:pPr marL="457200" lvl="1" indent="0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da-DK" b="1" dirty="0" smtClean="0">
                <a:solidFill>
                  <a:srgbClr val="FF0000"/>
                </a:solidFill>
                <a:latin typeface="Courier New"/>
                <a:cs typeface="Courier New"/>
              </a:rPr>
              <a:t>Metric</a:t>
            </a:r>
            <a:r>
              <a:rPr lang="da-DK" b="1" spc="-28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da-DK" b="1" dirty="0">
                <a:solidFill>
                  <a:srgbClr val="FF0000"/>
                </a:solidFill>
                <a:latin typeface="Courier New"/>
                <a:cs typeface="Courier New"/>
              </a:rPr>
              <a:t>= [</a:t>
            </a:r>
            <a:r>
              <a:rPr lang="da-DK" b="1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lang="da-DK" b="1" baseline="-2500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r>
              <a:rPr lang="da-DK" b="1" spc="1117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da-DK" b="1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da-DK" b="1" spc="-1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da-DK" b="1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lang="da-DK" b="1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lang="da-DK" b="1" baseline="-25000" dirty="0" smtClean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lang="da-DK" b="1" spc="111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da-DK" b="1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lang="da-DK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da-DK" b="1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lang="da-DK" b="1" baseline="-25000" dirty="0" smtClean="0">
                <a:solidFill>
                  <a:srgbClr val="FF0000"/>
                </a:solidFill>
                <a:latin typeface="Courier New"/>
                <a:cs typeface="Courier New"/>
              </a:rPr>
              <a:t>c</a:t>
            </a:r>
            <a:r>
              <a:rPr lang="da-DK" b="1" spc="1114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da-DK" b="1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lang="da-DK" b="1" spc="-12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da-DK" b="1" dirty="0" smtClean="0">
                <a:solidFill>
                  <a:srgbClr val="FF0000"/>
                </a:solidFill>
                <a:latin typeface="Courier New"/>
                <a:cs typeface="Courier New"/>
              </a:rPr>
              <a:t>F</a:t>
            </a:r>
            <a:r>
              <a:rPr lang="da-DK" b="1" spc="-553" baseline="-25000" dirty="0" smtClean="0">
                <a:solidFill>
                  <a:srgbClr val="FF0000"/>
                </a:solidFill>
                <a:latin typeface="Courier New"/>
                <a:cs typeface="Courier New"/>
              </a:rPr>
              <a:t>d </a:t>
            </a:r>
            <a:r>
              <a:rPr lang="da-DK" b="1" dirty="0" smtClean="0">
                <a:solidFill>
                  <a:srgbClr val="FF0000"/>
                </a:solidFill>
                <a:latin typeface="Courier New"/>
                <a:cs typeface="Courier New"/>
              </a:rPr>
              <a:t>)]/ M</a:t>
            </a:r>
            <a:r>
              <a:rPr lang="da-DK" b="1" baseline="-25000" dirty="0" smtClean="0">
                <a:solidFill>
                  <a:srgbClr val="FF0000"/>
                </a:solidFill>
                <a:latin typeface="Courier New"/>
                <a:cs typeface="Courier New"/>
              </a:rPr>
              <a:t>T</a:t>
            </a:r>
            <a:endParaRPr lang="da-DK" b="1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457200" lvl="1" indent="0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da-DK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457200" lvl="1" indent="0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da-DK" dirty="0">
                <a:solidFill>
                  <a:srgbClr val="000000"/>
                </a:solidFill>
                <a:latin typeface="Constantia"/>
                <a:cs typeface="Constantia"/>
              </a:rPr>
              <a:t>Where</a:t>
            </a:r>
          </a:p>
          <a:p>
            <a:pPr marL="457200" lvl="1" indent="0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Constantia"/>
                <a:cs typeface="Constantia"/>
              </a:rPr>
              <a:t>M</a:t>
            </a:r>
            <a:r>
              <a:rPr lang="en-US" baseline="-25000" dirty="0" smtClean="0">
                <a:solidFill>
                  <a:srgbClr val="000000"/>
                </a:solidFill>
                <a:latin typeface="Constantia"/>
                <a:cs typeface="Constantia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= number of modules in the current release</a:t>
            </a:r>
          </a:p>
          <a:p>
            <a:pPr marL="457200" lvl="1" indent="0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Constantia"/>
                <a:cs typeface="Constantia"/>
              </a:rPr>
              <a:t>F</a:t>
            </a:r>
            <a:r>
              <a:rPr lang="en-US" baseline="-25000" dirty="0" smtClean="0">
                <a:solidFill>
                  <a:srgbClr val="000000"/>
                </a:solidFill>
                <a:latin typeface="Constantia"/>
                <a:cs typeface="Constantia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= number of modules in the current release that have been added</a:t>
            </a:r>
          </a:p>
          <a:p>
            <a:pPr marL="457200" lvl="1" indent="0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Constantia"/>
                <a:cs typeface="Constantia"/>
              </a:rPr>
              <a:t>F</a:t>
            </a:r>
            <a:r>
              <a:rPr lang="en-US" baseline="-25000" dirty="0" smtClean="0">
                <a:solidFill>
                  <a:srgbClr val="000000"/>
                </a:solidFill>
                <a:latin typeface="Constantia"/>
                <a:cs typeface="Constantia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nstantia"/>
                <a:cs typeface="Constantia"/>
              </a:rPr>
              <a:t> = number</a:t>
            </a:r>
            <a:r>
              <a:rPr lang="en-US" spc="-169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of</a:t>
            </a:r>
            <a:r>
              <a:rPr lang="en-US" spc="6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modules</a:t>
            </a:r>
            <a:r>
              <a:rPr lang="en-US" spc="-4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in</a:t>
            </a:r>
            <a:r>
              <a:rPr lang="en-US" spc="-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pc="-14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current</a:t>
            </a:r>
            <a:r>
              <a:rPr lang="en-US" spc="-10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release</a:t>
            </a:r>
            <a:r>
              <a:rPr lang="en-US" spc="-8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tantia"/>
                <a:cs typeface="Constantia"/>
              </a:rPr>
              <a:t>that have been changed</a:t>
            </a:r>
          </a:p>
          <a:p>
            <a:pPr marL="457200" lvl="1" indent="0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Constantia"/>
                <a:cs typeface="Constantia"/>
              </a:rPr>
              <a:t>F</a:t>
            </a:r>
            <a:r>
              <a:rPr lang="en-US" baseline="-25000" dirty="0" smtClean="0">
                <a:solidFill>
                  <a:srgbClr val="000000"/>
                </a:solidFill>
                <a:latin typeface="Constantia"/>
                <a:cs typeface="Constantia"/>
              </a:rPr>
              <a:t>d</a:t>
            </a:r>
            <a:r>
              <a:rPr lang="en-US" dirty="0" smtClean="0">
                <a:solidFill>
                  <a:srgbClr val="000000"/>
                </a:solidFill>
                <a:latin typeface="Constantia"/>
                <a:cs typeface="Constantia"/>
              </a:rPr>
              <a:t> =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number</a:t>
            </a:r>
            <a:r>
              <a:rPr lang="en-US" spc="-16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of</a:t>
            </a:r>
            <a:r>
              <a:rPr lang="en-US" spc="6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modules</a:t>
            </a:r>
            <a:r>
              <a:rPr lang="en-US" spc="-6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pc="-12" dirty="0">
                <a:solidFill>
                  <a:srgbClr val="000000"/>
                </a:solidFill>
                <a:latin typeface="Constantia"/>
                <a:cs typeface="Constantia"/>
              </a:rPr>
              <a:t>from</a:t>
            </a:r>
            <a:r>
              <a:rPr lang="en-US" spc="-5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pc="-11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pc="-12" dirty="0" smtClean="0">
                <a:solidFill>
                  <a:srgbClr val="000000"/>
                </a:solidFill>
                <a:latin typeface="Constantia"/>
                <a:cs typeface="Constantia"/>
              </a:rPr>
              <a:t>preceding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release</a:t>
            </a:r>
            <a:r>
              <a:rPr lang="en-US" spc="-9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that</a:t>
            </a:r>
            <a:r>
              <a:rPr lang="en-US" spc="-13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pc="-36" dirty="0">
                <a:solidFill>
                  <a:srgbClr val="000000"/>
                </a:solidFill>
                <a:latin typeface="Constantia"/>
                <a:cs typeface="Constantia"/>
              </a:rPr>
              <a:t>were</a:t>
            </a:r>
            <a:r>
              <a:rPr lang="en-US" spc="-11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deleted in</a:t>
            </a:r>
            <a:r>
              <a:rPr lang="en-US" spc="41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pc="-15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current</a:t>
            </a:r>
            <a:r>
              <a:rPr lang="en-US" spc="-10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tantia"/>
                <a:cs typeface="Constantia"/>
              </a:rPr>
              <a:t>release</a:t>
            </a:r>
          </a:p>
          <a:p>
            <a:pPr marL="457200" lvl="1" indent="0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pc="-12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da-DK" dirty="0">
              <a:latin typeface="Courier New"/>
              <a:cs typeface="Courier New"/>
            </a:endParaRPr>
          </a:p>
          <a:p>
            <a:pPr marL="457200" lvl="1" indent="0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6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lvl="1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pc="-25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6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lvl="1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indent="-45720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nn-NO" sz="20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574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b="1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33827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754313" y="1035050"/>
            <a:ext cx="3425825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WebApp Project Metrics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pic>
        <p:nvPicPr>
          <p:cNvPr id="4608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C17C5AE9-4A72-462F-A677-097091652807}" type="slidenum">
              <a:rPr lang="en-US"/>
              <a:pPr algn="ctr">
                <a:defRPr/>
              </a:pPr>
              <a:t>23</a:t>
            </a:fld>
            <a:endParaRPr lang="en-US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1828800" y="1839913"/>
            <a:ext cx="6934200" cy="762000"/>
          </a:xfrm>
        </p:spPr>
        <p:txBody>
          <a:bodyPr/>
          <a:lstStyle/>
          <a:p>
            <a:pPr algn="just">
              <a:defRPr/>
            </a:pPr>
            <a:r>
              <a:rPr lang="en-US" sz="1800" dirty="0" smtClean="0"/>
              <a:t>Number of </a:t>
            </a:r>
            <a:r>
              <a:rPr lang="en-US" sz="1800" dirty="0" smtClean="0">
                <a:solidFill>
                  <a:schemeClr val="folHlink"/>
                </a:solidFill>
              </a:rPr>
              <a:t>static Web pages</a:t>
            </a:r>
            <a:r>
              <a:rPr lang="en-US" sz="1800" dirty="0" smtClean="0"/>
              <a:t> (the end-user has no control over the content displayed on the page)</a:t>
            </a:r>
          </a:p>
          <a:p>
            <a:pPr algn="just">
              <a:defRPr/>
            </a:pPr>
            <a:r>
              <a:rPr lang="en-US" sz="1800" dirty="0" smtClean="0"/>
              <a:t>Number of </a:t>
            </a:r>
            <a:r>
              <a:rPr lang="en-US" sz="1800" dirty="0" smtClean="0">
                <a:solidFill>
                  <a:schemeClr val="folHlink"/>
                </a:solidFill>
              </a:rPr>
              <a:t>dynamic Web pages </a:t>
            </a:r>
            <a:r>
              <a:rPr lang="en-US" sz="1800" dirty="0" smtClean="0"/>
              <a:t>(end-user actions result in customized content displayed on the page)</a:t>
            </a:r>
          </a:p>
          <a:p>
            <a:pPr algn="just">
              <a:defRPr/>
            </a:pPr>
            <a:r>
              <a:rPr lang="en-US" sz="1800" dirty="0" smtClean="0"/>
              <a:t>Number of </a:t>
            </a:r>
            <a:r>
              <a:rPr lang="en-US" sz="1800" dirty="0" smtClean="0">
                <a:solidFill>
                  <a:schemeClr val="folHlink"/>
                </a:solidFill>
              </a:rPr>
              <a:t>internal page links</a:t>
            </a:r>
            <a:r>
              <a:rPr lang="en-US" sz="1800" dirty="0" smtClean="0"/>
              <a:t> (internal page links are pointers that provide a hyperlink to some other Web page within the </a:t>
            </a:r>
            <a:r>
              <a:rPr lang="en-US" sz="1800" dirty="0" err="1" smtClean="0"/>
              <a:t>WebApp</a:t>
            </a:r>
            <a:r>
              <a:rPr lang="en-US" sz="1800" dirty="0" smtClean="0"/>
              <a:t>)</a:t>
            </a:r>
          </a:p>
          <a:p>
            <a:pPr algn="just">
              <a:defRPr/>
            </a:pPr>
            <a:r>
              <a:rPr lang="en-US" sz="1800" dirty="0" smtClean="0"/>
              <a:t>Number of</a:t>
            </a:r>
            <a:r>
              <a:rPr lang="en-US" sz="1800" dirty="0" smtClean="0">
                <a:solidFill>
                  <a:schemeClr val="folHlink"/>
                </a:solidFill>
              </a:rPr>
              <a:t> persistent data objects</a:t>
            </a:r>
          </a:p>
          <a:p>
            <a:pPr algn="just">
              <a:defRPr/>
            </a:pPr>
            <a:r>
              <a:rPr lang="en-US" sz="1800" dirty="0" smtClean="0"/>
              <a:t>Number of</a:t>
            </a:r>
            <a:r>
              <a:rPr lang="en-US" sz="1800" dirty="0" smtClean="0">
                <a:solidFill>
                  <a:schemeClr val="folHlink"/>
                </a:solidFill>
              </a:rPr>
              <a:t> external systems interfaced</a:t>
            </a:r>
          </a:p>
          <a:p>
            <a:pPr algn="just">
              <a:defRPr/>
            </a:pPr>
            <a:r>
              <a:rPr lang="en-US" sz="1800" dirty="0" smtClean="0"/>
              <a:t>Number of </a:t>
            </a:r>
            <a:r>
              <a:rPr lang="en-US" sz="1800" dirty="0" smtClean="0">
                <a:solidFill>
                  <a:schemeClr val="folHlink"/>
                </a:solidFill>
              </a:rPr>
              <a:t>static content objects</a:t>
            </a:r>
          </a:p>
          <a:p>
            <a:pPr algn="just">
              <a:defRPr/>
            </a:pPr>
            <a:r>
              <a:rPr lang="en-US" sz="1800" dirty="0" smtClean="0"/>
              <a:t>Number of </a:t>
            </a:r>
            <a:r>
              <a:rPr lang="en-US" sz="1800" dirty="0" smtClean="0">
                <a:solidFill>
                  <a:schemeClr val="folHlink"/>
                </a:solidFill>
              </a:rPr>
              <a:t>dynamic content objects</a:t>
            </a:r>
          </a:p>
          <a:p>
            <a:pPr algn="just">
              <a:defRPr/>
            </a:pPr>
            <a:r>
              <a:rPr lang="en-US" sz="1800" dirty="0" smtClean="0"/>
              <a:t>Number of</a:t>
            </a:r>
            <a:r>
              <a:rPr lang="en-US" sz="1800" dirty="0" smtClean="0">
                <a:solidFill>
                  <a:schemeClr val="folHlink"/>
                </a:solidFill>
              </a:rPr>
              <a:t> executable functions</a:t>
            </a:r>
          </a:p>
          <a:p>
            <a:pPr marL="457200" lvl="1" indent="0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pc="-12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da-DK" dirty="0">
              <a:latin typeface="Courier New"/>
              <a:cs typeface="Courier New"/>
            </a:endParaRPr>
          </a:p>
          <a:p>
            <a:pPr marL="457200" lvl="1" indent="0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6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lvl="1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pc="-25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6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lvl="1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indent="-45720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nn-NO" sz="20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574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b="1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598481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8263" y="1035050"/>
            <a:ext cx="3717925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Defect Removal Efficiency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pic>
        <p:nvPicPr>
          <p:cNvPr id="48131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248DB1C2-2E61-48E4-9EA7-7373FA6059B3}" type="slidenum">
              <a:rPr lang="en-US"/>
              <a:pPr algn="ctr">
                <a:defRPr/>
              </a:pPr>
              <a:t>24</a:t>
            </a:fld>
            <a:endParaRPr lang="en-US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1828800" y="1839913"/>
            <a:ext cx="6934200" cy="762000"/>
          </a:xfrm>
        </p:spPr>
        <p:txBody>
          <a:bodyPr/>
          <a:lstStyle/>
          <a:p>
            <a:pPr marL="457200" lvl="1" indent="0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pc="-12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da-DK" dirty="0">
              <a:latin typeface="Courier New"/>
              <a:cs typeface="Courier New"/>
            </a:endParaRPr>
          </a:p>
          <a:p>
            <a:pPr marL="457200" lvl="1" indent="0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6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lvl="1" algn="just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pc="-25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lvl="1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16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lvl="1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457200" indent="-45720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nn-NO" sz="20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0" indent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2929"/>
              </a:lnSpc>
              <a:spcBef>
                <a:spcPts val="574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b="1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81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2590800" y="2133600"/>
            <a:ext cx="41910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8136" name="Rectangle 6"/>
          <p:cNvSpPr>
            <a:spLocks noChangeArrowheads="1"/>
          </p:cNvSpPr>
          <p:nvPr/>
        </p:nvSpPr>
        <p:spPr bwMode="auto">
          <a:xfrm>
            <a:off x="2514600" y="2057400"/>
            <a:ext cx="4191000" cy="1143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8137" name="Text Box 4"/>
          <p:cNvSpPr txBox="1">
            <a:spLocks noChangeArrowheads="1"/>
          </p:cNvSpPr>
          <p:nvPr/>
        </p:nvSpPr>
        <p:spPr bwMode="auto">
          <a:xfrm>
            <a:off x="3352800" y="2362200"/>
            <a:ext cx="25209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FFFFFF"/>
                </a:solidFill>
              </a:rPr>
              <a:t>DRE = </a:t>
            </a:r>
            <a:r>
              <a:rPr lang="en-US" altLang="en-US" b="1" i="1">
                <a:solidFill>
                  <a:srgbClr val="FFFFFF"/>
                </a:solidFill>
              </a:rPr>
              <a:t>E</a:t>
            </a:r>
            <a:r>
              <a:rPr lang="en-US" altLang="en-US" b="1">
                <a:solidFill>
                  <a:srgbClr val="FFFFFF"/>
                </a:solidFill>
              </a:rPr>
              <a:t> /(</a:t>
            </a:r>
            <a:r>
              <a:rPr lang="en-US" altLang="en-US" b="1" i="1">
                <a:solidFill>
                  <a:srgbClr val="FFFFFF"/>
                </a:solidFill>
              </a:rPr>
              <a:t>E</a:t>
            </a:r>
            <a:r>
              <a:rPr lang="en-US" altLang="en-US" b="1">
                <a:solidFill>
                  <a:srgbClr val="FFFFFF"/>
                </a:solidFill>
              </a:rPr>
              <a:t> + </a:t>
            </a:r>
            <a:r>
              <a:rPr lang="en-US" altLang="en-US" b="1" i="1">
                <a:solidFill>
                  <a:srgbClr val="FFFFFF"/>
                </a:solidFill>
              </a:rPr>
              <a:t>D</a:t>
            </a:r>
            <a:r>
              <a:rPr lang="en-US" altLang="en-US" b="1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8138" name="Rectangle 1"/>
          <p:cNvSpPr>
            <a:spLocks noChangeArrowheads="1"/>
          </p:cNvSpPr>
          <p:nvPr/>
        </p:nvSpPr>
        <p:spPr bwMode="auto">
          <a:xfrm>
            <a:off x="2514600" y="3546475"/>
            <a:ext cx="60960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ts val="300"/>
              </a:spcBef>
            </a:pPr>
            <a:r>
              <a:rPr lang="en-US" altLang="en-US" i="1">
                <a:solidFill>
                  <a:srgbClr val="000000"/>
                </a:solidFill>
                <a:latin typeface="Palatino" pitchFamily="-128" charset="0"/>
              </a:rPr>
              <a:t>where:</a:t>
            </a:r>
            <a:endParaRPr lang="en-US" altLang="en-US" i="1">
              <a:solidFill>
                <a:srgbClr val="9A0000"/>
              </a:solidFill>
              <a:latin typeface="Palatino" pitchFamily="-128" charset="0"/>
            </a:endParaRPr>
          </a:p>
          <a:p>
            <a:pPr algn="just">
              <a:spcBef>
                <a:spcPts val="300"/>
              </a:spcBef>
            </a:pPr>
            <a:r>
              <a:rPr lang="en-US" altLang="en-US" i="1">
                <a:solidFill>
                  <a:srgbClr val="9A0000"/>
                </a:solidFill>
                <a:latin typeface="Palatino" pitchFamily="-128" charset="0"/>
              </a:rPr>
              <a:t>E</a:t>
            </a:r>
            <a:r>
              <a:rPr lang="en-US" altLang="en-US">
                <a:solidFill>
                  <a:srgbClr val="000000"/>
                </a:solidFill>
                <a:latin typeface="Palatino" pitchFamily="-128" charset="0"/>
              </a:rPr>
              <a:t> is the number of errors found before delivery of the software to the end-user </a:t>
            </a:r>
          </a:p>
          <a:p>
            <a:pPr algn="just">
              <a:spcBef>
                <a:spcPts val="300"/>
              </a:spcBef>
            </a:pPr>
            <a:r>
              <a:rPr lang="en-US" altLang="en-US" i="1">
                <a:solidFill>
                  <a:srgbClr val="9A0000"/>
                </a:solidFill>
                <a:latin typeface="Palatino" pitchFamily="-128" charset="0"/>
              </a:rPr>
              <a:t>D</a:t>
            </a:r>
            <a:r>
              <a:rPr lang="en-US" altLang="en-US">
                <a:solidFill>
                  <a:srgbClr val="000000"/>
                </a:solidFill>
                <a:latin typeface="Palatino" pitchFamily="-128" charset="0"/>
              </a:rPr>
              <a:t> is the number of defects found after delivery.</a:t>
            </a:r>
          </a:p>
        </p:txBody>
      </p:sp>
    </p:spTree>
    <p:extLst>
      <p:ext uri="{BB962C8B-B14F-4D97-AF65-F5344CB8AC3E}">
        <p14:creationId xmlns:p14="http://schemas.microsoft.com/office/powerpoint/2010/main" val="388673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866775" y="1081088"/>
            <a:ext cx="7678738" cy="1081087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Product Metrics</a:t>
            </a:r>
          </a:p>
        </p:txBody>
      </p:sp>
      <p:pic>
        <p:nvPicPr>
          <p:cNvPr id="512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Subtitle 2"/>
          <p:cNvSpPr txBox="1">
            <a:spLocks/>
          </p:cNvSpPr>
          <p:nvPr/>
        </p:nvSpPr>
        <p:spPr bwMode="auto">
          <a:xfrm>
            <a:off x="1295400" y="4800600"/>
            <a:ext cx="7239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latin typeface="Helvetica" panose="020B0604020202020204" pitchFamily="34" charset="0"/>
              </a:rPr>
              <a:t>Department of Computer Science and Engineering</a:t>
            </a: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latin typeface="Helvetica" panose="020B0604020202020204" pitchFamily="34" charset="0"/>
              </a:rPr>
              <a:t>School of Engineering, Presidency University</a:t>
            </a:r>
          </a:p>
        </p:txBody>
      </p:sp>
    </p:spTree>
    <p:extLst>
      <p:ext uri="{BB962C8B-B14F-4D97-AF65-F5344CB8AC3E}">
        <p14:creationId xmlns:p14="http://schemas.microsoft.com/office/powerpoint/2010/main" val="159521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0" y="1035050"/>
            <a:ext cx="2266950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Software Metric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pic>
        <p:nvPicPr>
          <p:cNvPr id="7171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684CB749-6B69-4E48-A8EA-F6FEBAD45EBC}" type="slidenum">
              <a:rPr lang="en-US"/>
              <a:pPr algn="ctr">
                <a:defRPr/>
              </a:pPr>
              <a:t>4</a:t>
            </a:fld>
            <a:endParaRPr lang="en-US"/>
          </a:p>
        </p:txBody>
      </p:sp>
      <p:sp>
        <p:nvSpPr>
          <p:cNvPr id="7174" name="Content Placeholder 1"/>
          <p:cNvSpPr>
            <a:spLocks noGrp="1"/>
          </p:cNvSpPr>
          <p:nvPr>
            <p:ph idx="1"/>
          </p:nvPr>
        </p:nvSpPr>
        <p:spPr>
          <a:xfrm>
            <a:off x="1752600" y="1905000"/>
            <a:ext cx="6934200" cy="762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en-US" sz="2000" b="1" smtClean="0"/>
              <a:t> </a:t>
            </a:r>
            <a:r>
              <a:rPr lang="en-US" altLang="en-US" sz="2000" smtClean="0"/>
              <a:t>A software </a:t>
            </a:r>
            <a:r>
              <a:rPr lang="en-US" altLang="en-US" sz="2000" b="1" smtClean="0"/>
              <a:t>metric</a:t>
            </a:r>
            <a:r>
              <a:rPr lang="en-US" altLang="en-US" sz="2000" smtClean="0"/>
              <a:t> is a standard of measure of a degree to which a software system or process possesses some property.</a:t>
            </a: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en-US" sz="2000" smtClean="0"/>
              <a:t>Metrics can be defined for requirements, design, coding, testing stages of SDLC.</a:t>
            </a:r>
          </a:p>
        </p:txBody>
      </p:sp>
    </p:spTree>
    <p:extLst>
      <p:ext uri="{BB962C8B-B14F-4D97-AF65-F5344CB8AC3E}">
        <p14:creationId xmlns:p14="http://schemas.microsoft.com/office/powerpoint/2010/main" val="2388668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73338" y="1035050"/>
            <a:ext cx="3787775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Function Point (FP) Metric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pic>
        <p:nvPicPr>
          <p:cNvPr id="921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4F92FCFB-55FD-45F7-A4D8-84B7096196A9}" type="slidenum">
              <a:rPr lang="en-US"/>
              <a:pPr algn="ctr">
                <a:defRPr/>
              </a:pPr>
              <a:t>5</a:t>
            </a:fld>
            <a:endParaRPr lang="en-US"/>
          </a:p>
        </p:txBody>
      </p:sp>
      <p:sp>
        <p:nvSpPr>
          <p:cNvPr id="6150" name="Content Placeholder 1"/>
          <p:cNvSpPr>
            <a:spLocks noGrp="1"/>
          </p:cNvSpPr>
          <p:nvPr>
            <p:ph idx="1"/>
          </p:nvPr>
        </p:nvSpPr>
        <p:spPr>
          <a:xfrm>
            <a:off x="1905000" y="1981200"/>
            <a:ext cx="6934200" cy="762000"/>
          </a:xfrm>
        </p:spPr>
        <p:txBody>
          <a:bodyPr/>
          <a:lstStyle/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/>
              <a:t>The </a:t>
            </a:r>
            <a:r>
              <a:rPr lang="en-US" sz="2000" i="1" dirty="0"/>
              <a:t>function point (FP) metric</a:t>
            </a:r>
            <a:r>
              <a:rPr lang="en-US" sz="2000" dirty="0"/>
              <a:t> can be used effectively as a means for measuring the functionality delivered by a system.</a:t>
            </a:r>
          </a:p>
          <a:p>
            <a:pPr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Char char=""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/>
              <a:t>A </a:t>
            </a:r>
            <a:r>
              <a:rPr lang="en-US" sz="2000" b="1" dirty="0"/>
              <a:t>Function Point</a:t>
            </a:r>
            <a:r>
              <a:rPr lang="en-US" sz="2000" dirty="0"/>
              <a:t> (FP) is a unit of measurement to express the amount of business functionality, an information system (as a product) provides to a user. FPs measure </a:t>
            </a:r>
            <a:r>
              <a:rPr lang="en-US" sz="2000" b="1" dirty="0"/>
              <a:t>software size.</a:t>
            </a:r>
            <a:r>
              <a:rPr lang="en-US" sz="2000" dirty="0"/>
              <a:t> They are widely accepted as an industry standard for functional sizing.</a:t>
            </a: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386635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73338" y="1035050"/>
            <a:ext cx="3787775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Function Point (FP) Metric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pic>
        <p:nvPicPr>
          <p:cNvPr id="1126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F61F3297-8CDA-4437-8137-CB96BEB87FDF}" type="slidenum">
              <a:rPr lang="en-US"/>
              <a:pPr algn="ctr">
                <a:defRPr/>
              </a:pPr>
              <a:t>6</a:t>
            </a:fld>
            <a:endParaRPr lang="en-US"/>
          </a:p>
        </p:txBody>
      </p:sp>
      <p:sp>
        <p:nvSpPr>
          <p:cNvPr id="6150" name="Content Placeholder 1"/>
          <p:cNvSpPr>
            <a:spLocks noGrp="1"/>
          </p:cNvSpPr>
          <p:nvPr>
            <p:ph idx="1"/>
          </p:nvPr>
        </p:nvSpPr>
        <p:spPr>
          <a:xfrm>
            <a:off x="1752600" y="1905000"/>
            <a:ext cx="6934200" cy="762000"/>
          </a:xfrm>
        </p:spPr>
        <p:txBody>
          <a:bodyPr/>
          <a:lstStyle/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578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FP</a:t>
            </a:r>
            <a:r>
              <a:rPr lang="en-US" sz="2000" spc="-3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metric</a:t>
            </a:r>
            <a:r>
              <a:rPr lang="en-US" sz="2000" spc="-13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can</a:t>
            </a:r>
            <a:r>
              <a:rPr lang="en-US" sz="2000" spc="-5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be</a:t>
            </a:r>
            <a:r>
              <a:rPr lang="en-US" sz="2000" spc="-98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used</a:t>
            </a:r>
            <a:r>
              <a:rPr lang="en-US" sz="2000" spc="-5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30" dirty="0" smtClean="0">
                <a:solidFill>
                  <a:srgbClr val="000000"/>
                </a:solidFill>
                <a:latin typeface="Constantia"/>
                <a:cs typeface="Constantia"/>
              </a:rPr>
              <a:t>to:</a:t>
            </a:r>
            <a:endParaRPr lang="en-US" sz="2000" spc="-3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203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(1)</a:t>
            </a:r>
            <a:r>
              <a:rPr lang="en-US" sz="2000" spc="-7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estimate</a:t>
            </a:r>
            <a:r>
              <a:rPr lang="en-US" sz="2000" spc="-10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13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4" dirty="0">
                <a:solidFill>
                  <a:srgbClr val="000000"/>
                </a:solidFill>
                <a:latin typeface="Constantia"/>
                <a:cs typeface="Constantia"/>
              </a:rPr>
              <a:t>cost</a:t>
            </a:r>
            <a:r>
              <a:rPr lang="en-US" sz="2000" spc="-13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or</a:t>
            </a:r>
            <a:r>
              <a:rPr lang="en-US" sz="2000" spc="-17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effort</a:t>
            </a:r>
            <a:r>
              <a:rPr lang="en-US" sz="2000" spc="-11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required</a:t>
            </a:r>
            <a:r>
              <a:rPr lang="en-US" sz="2000" spc="-1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30" dirty="0">
                <a:solidFill>
                  <a:srgbClr val="000000"/>
                </a:solidFill>
                <a:latin typeface="Constantia"/>
                <a:cs typeface="Constantia"/>
              </a:rPr>
              <a:t>to</a:t>
            </a:r>
            <a:r>
              <a:rPr lang="en-US" sz="2000" spc="-11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design,</a:t>
            </a:r>
            <a:r>
              <a:rPr lang="en-US" sz="2000" spc="-5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code</a:t>
            </a:r>
            <a:r>
              <a:rPr lang="en-US" sz="2000" spc="-10" dirty="0" smtClean="0">
                <a:solidFill>
                  <a:srgbClr val="000000"/>
                </a:solidFill>
                <a:latin typeface="Constantia"/>
                <a:cs typeface="Constantia"/>
              </a:rPr>
              <a:t>,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and</a:t>
            </a:r>
            <a:r>
              <a:rPr lang="en-US" sz="2000" spc="-38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test</a:t>
            </a:r>
            <a:r>
              <a:rPr lang="en-US" sz="2000" spc="-11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12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software;</a:t>
            </a:r>
          </a:p>
          <a:p>
            <a:pPr marL="0" indent="0" algn="just">
              <a:lnSpc>
                <a:spcPts val="3178"/>
              </a:lnSpc>
              <a:spcBef>
                <a:spcPts val="255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(2)</a:t>
            </a:r>
            <a:r>
              <a:rPr lang="en-US" sz="2000" spc="-4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predict</a:t>
            </a:r>
            <a:r>
              <a:rPr lang="en-US" sz="2000" spc="-9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6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number</a:t>
            </a:r>
            <a:r>
              <a:rPr lang="en-US" sz="2000" spc="-16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of</a:t>
            </a:r>
            <a:r>
              <a:rPr lang="en-US" sz="2000" spc="-1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errors</a:t>
            </a:r>
            <a:r>
              <a:rPr lang="en-US" sz="2000" spc="-7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that</a:t>
            </a:r>
            <a:r>
              <a:rPr lang="en-US" sz="2000" spc="-13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will</a:t>
            </a:r>
            <a:r>
              <a:rPr lang="en-US" sz="2000" spc="-3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be</a:t>
            </a:r>
            <a:r>
              <a:rPr lang="en-US" sz="2000" spc="-12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0" dirty="0" smtClean="0">
                <a:solidFill>
                  <a:srgbClr val="000000"/>
                </a:solidFill>
                <a:latin typeface="Constantia"/>
                <a:cs typeface="Constantia"/>
              </a:rPr>
              <a:t>encountered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during</a:t>
            </a:r>
            <a:r>
              <a:rPr lang="en-US" sz="2000" spc="-46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testing;</a:t>
            </a:r>
            <a:r>
              <a:rPr lang="en-US" sz="2000" spc="-8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81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and</a:t>
            </a: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203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(3)</a:t>
            </a:r>
            <a:r>
              <a:rPr lang="en-US" sz="2000" spc="-3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forecast</a:t>
            </a:r>
            <a:r>
              <a:rPr lang="en-US" sz="2000" spc="-8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6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number</a:t>
            </a:r>
            <a:r>
              <a:rPr lang="en-US" sz="2000" spc="-16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of</a:t>
            </a:r>
            <a:r>
              <a:rPr lang="en-US" sz="2000" spc="-1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components</a:t>
            </a:r>
            <a:r>
              <a:rPr lang="en-US" sz="2000" spc="-13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and/or</a:t>
            </a:r>
            <a:r>
              <a:rPr lang="en-US" sz="2000" spc="-11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the number</a:t>
            </a:r>
            <a:r>
              <a:rPr lang="en-US" sz="2000" spc="-189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of projected</a:t>
            </a:r>
            <a:r>
              <a:rPr lang="en-US" sz="2000" spc="-6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5" dirty="0">
                <a:solidFill>
                  <a:srgbClr val="000000"/>
                </a:solidFill>
                <a:latin typeface="Constantia"/>
                <a:cs typeface="Constantia"/>
              </a:rPr>
              <a:t>source</a:t>
            </a:r>
            <a:r>
              <a:rPr lang="en-US" sz="2000" spc="-7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lines</a:t>
            </a:r>
            <a:r>
              <a:rPr lang="en-US" sz="2000" spc="-6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in</a:t>
            </a:r>
            <a:r>
              <a:rPr lang="en-US" sz="2000" spc="-6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7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implemented system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.</a:t>
            </a:r>
          </a:p>
          <a:p>
            <a:pPr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Char char=""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552184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73338" y="1035050"/>
            <a:ext cx="3787775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Function Point (FP) Metric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pic>
        <p:nvPicPr>
          <p:cNvPr id="1331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31500BA7-4550-41B7-9556-6443F42B85E0}" type="slidenum">
              <a:rPr lang="en-US"/>
              <a:pPr algn="ctr">
                <a:defRPr/>
              </a:pPr>
              <a:t>7</a:t>
            </a:fld>
            <a:endParaRPr lang="en-US" dirty="0"/>
          </a:p>
        </p:txBody>
      </p:sp>
      <p:pic>
        <p:nvPicPr>
          <p:cNvPr id="13318" name="Picture 2" descr="Image result for function point metri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905000"/>
            <a:ext cx="8005762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1981200" y="4495800"/>
            <a:ext cx="6934200" cy="76200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nstantia"/>
                <a:cs typeface="Constantia"/>
              </a:rPr>
              <a:t>Information Domain Values: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spc="-30" dirty="0" smtClean="0">
                <a:solidFill>
                  <a:srgbClr val="000000"/>
                </a:solidFill>
                <a:latin typeface="Constantia"/>
                <a:cs typeface="Constantia"/>
              </a:rPr>
              <a:t>Number of External Inputs 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spc="-30" dirty="0" smtClean="0">
                <a:solidFill>
                  <a:srgbClr val="000000"/>
                </a:solidFill>
                <a:latin typeface="Constantia"/>
                <a:cs typeface="Constantia"/>
              </a:rPr>
              <a:t>Number of External Outputs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spc="-30" dirty="0" smtClean="0">
                <a:solidFill>
                  <a:srgbClr val="000000"/>
                </a:solidFill>
                <a:latin typeface="Constantia"/>
                <a:cs typeface="Constantia"/>
              </a:rPr>
              <a:t>Number of External Inquiries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spc="-30" dirty="0" smtClean="0">
                <a:solidFill>
                  <a:srgbClr val="000000"/>
                </a:solidFill>
                <a:latin typeface="Constantia"/>
                <a:cs typeface="Constantia"/>
              </a:rPr>
              <a:t>Number of Internal Logical Files</a:t>
            </a:r>
          </a:p>
          <a:p>
            <a:pPr marL="457200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000" spc="-30" dirty="0" smtClean="0">
                <a:solidFill>
                  <a:srgbClr val="000000"/>
                </a:solidFill>
                <a:latin typeface="Constantia"/>
                <a:cs typeface="Constantia"/>
              </a:rPr>
              <a:t>Number of External Interface Files</a:t>
            </a:r>
            <a:endParaRPr lang="en-US" sz="2000" spc="-30" dirty="0">
              <a:solidFill>
                <a:srgbClr val="000000"/>
              </a:solidFill>
              <a:latin typeface="Constantia"/>
              <a:cs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0094747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92338" y="1035050"/>
            <a:ext cx="4549775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FP - Information Domain Values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pic>
        <p:nvPicPr>
          <p:cNvPr id="1536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C07C1F85-9218-4B08-B7A4-9A938814D038}" type="slidenum">
              <a:rPr lang="en-US"/>
              <a:pPr algn="ctr">
                <a:defRPr/>
              </a:pPr>
              <a:t>8</a:t>
            </a:fld>
            <a:endParaRPr lang="en-US"/>
          </a:p>
        </p:txBody>
      </p:sp>
      <p:sp>
        <p:nvSpPr>
          <p:cNvPr id="6150" name="Content Placeholder 1"/>
          <p:cNvSpPr>
            <a:spLocks noGrp="1"/>
          </p:cNvSpPr>
          <p:nvPr>
            <p:ph idx="1"/>
          </p:nvPr>
        </p:nvSpPr>
        <p:spPr>
          <a:xfrm>
            <a:off x="1752600" y="1905000"/>
            <a:ext cx="6934200" cy="762000"/>
          </a:xfrm>
        </p:spPr>
        <p:txBody>
          <a:bodyPr/>
          <a:lstStyle/>
          <a:p>
            <a:pPr marL="0" indent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nstantia"/>
                <a:cs typeface="Constantia"/>
              </a:rPr>
              <a:t>               Number of External Inputs</a:t>
            </a: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b="1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Each</a:t>
            </a:r>
            <a:r>
              <a:rPr lang="en-US" sz="2000" spc="-112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external</a:t>
            </a:r>
            <a:r>
              <a:rPr lang="en-US" sz="2000" spc="-1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input</a:t>
            </a:r>
            <a:r>
              <a:rPr lang="en-US" sz="2000" spc="-14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originates</a:t>
            </a:r>
            <a:r>
              <a:rPr lang="en-US" sz="2000" spc="-5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1" dirty="0">
                <a:solidFill>
                  <a:srgbClr val="000000"/>
                </a:solidFill>
                <a:latin typeface="Constantia"/>
                <a:cs typeface="Constantia"/>
              </a:rPr>
              <a:t>from</a:t>
            </a:r>
            <a:r>
              <a:rPr lang="en-US" sz="2000" spc="-10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</a:t>
            </a:r>
            <a:r>
              <a:rPr lang="en-US" sz="2000" spc="-10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user</a:t>
            </a:r>
            <a:r>
              <a:rPr lang="en-US" sz="2000" spc="-1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or</a:t>
            </a:r>
            <a:r>
              <a:rPr lang="en-US" sz="2000" spc="-9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0" dirty="0" smtClean="0">
                <a:solidFill>
                  <a:srgbClr val="000000"/>
                </a:solidFill>
                <a:latin typeface="Constantia"/>
                <a:cs typeface="Constantia"/>
              </a:rPr>
              <a:t>is 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transmitted</a:t>
            </a:r>
            <a:r>
              <a:rPr lang="en-US" sz="2000" spc="-5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1" dirty="0">
                <a:solidFill>
                  <a:srgbClr val="000000"/>
                </a:solidFill>
                <a:latin typeface="Constantia"/>
                <a:cs typeface="Constantia"/>
              </a:rPr>
              <a:t>from</a:t>
            </a:r>
            <a:r>
              <a:rPr lang="en-US" sz="2000" spc="-10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another</a:t>
            </a:r>
            <a:r>
              <a:rPr lang="en-US" sz="2000" spc="-15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application</a:t>
            </a:r>
          </a:p>
          <a:p>
            <a:pPr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They</a:t>
            </a:r>
            <a:r>
              <a:rPr lang="en-US" sz="2000" spc="-11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1" dirty="0">
                <a:solidFill>
                  <a:srgbClr val="000000"/>
                </a:solidFill>
                <a:latin typeface="Constantia"/>
                <a:cs typeface="Constantia"/>
              </a:rPr>
              <a:t>provide</a:t>
            </a:r>
            <a:r>
              <a:rPr lang="en-US" sz="2000" spc="-12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distinct</a:t>
            </a:r>
            <a:r>
              <a:rPr lang="en-US" sz="2000" spc="-14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application-oriented</a:t>
            </a:r>
            <a:r>
              <a:rPr lang="en-US" sz="2000" spc="-7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data</a:t>
            </a:r>
            <a:r>
              <a:rPr lang="en-US" sz="2000" spc="-13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or </a:t>
            </a:r>
            <a:r>
              <a:rPr lang="en-US" sz="2000" spc="-12" dirty="0">
                <a:solidFill>
                  <a:srgbClr val="000000"/>
                </a:solidFill>
                <a:latin typeface="Constantia"/>
                <a:cs typeface="Constantia"/>
              </a:rPr>
              <a:t>control</a:t>
            </a:r>
            <a:r>
              <a:rPr lang="en-US" sz="2000" spc="-3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information</a:t>
            </a:r>
          </a:p>
          <a:p>
            <a:pPr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They</a:t>
            </a:r>
            <a:r>
              <a:rPr lang="en-US" sz="2000" spc="-140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8" dirty="0">
                <a:solidFill>
                  <a:srgbClr val="000000"/>
                </a:solidFill>
                <a:latin typeface="Constantia"/>
                <a:cs typeface="Constantia"/>
              </a:rPr>
              <a:t>are</a:t>
            </a:r>
            <a:r>
              <a:rPr lang="en-US" sz="2000" spc="-10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often</a:t>
            </a:r>
            <a:r>
              <a:rPr lang="en-US" sz="2000" spc="-8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used</a:t>
            </a:r>
            <a:r>
              <a:rPr lang="en-US" sz="2000" spc="-5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30" dirty="0">
                <a:solidFill>
                  <a:srgbClr val="000000"/>
                </a:solidFill>
                <a:latin typeface="Constantia"/>
                <a:cs typeface="Constantia"/>
              </a:rPr>
              <a:t>to</a:t>
            </a:r>
            <a:r>
              <a:rPr lang="en-US" sz="2000" spc="-9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update</a:t>
            </a:r>
            <a:r>
              <a:rPr lang="en-US" sz="2000" spc="-8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internal logical</a:t>
            </a:r>
            <a:r>
              <a:rPr lang="en-US" sz="2000" spc="-1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15" dirty="0">
                <a:solidFill>
                  <a:srgbClr val="000000"/>
                </a:solidFill>
                <a:latin typeface="Constantia"/>
                <a:cs typeface="Constantia"/>
              </a:rPr>
              <a:t>files</a:t>
            </a:r>
          </a:p>
          <a:p>
            <a:pPr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They</a:t>
            </a:r>
            <a:r>
              <a:rPr lang="en-US" sz="2000" spc="-14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8" dirty="0">
                <a:solidFill>
                  <a:srgbClr val="000000"/>
                </a:solidFill>
                <a:latin typeface="Constantia"/>
                <a:cs typeface="Constantia"/>
              </a:rPr>
              <a:t>are</a:t>
            </a:r>
            <a:r>
              <a:rPr lang="en-US" sz="2000" spc="-3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not</a:t>
            </a:r>
            <a:r>
              <a:rPr lang="en-US" sz="2000" spc="-8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inquiries</a:t>
            </a:r>
            <a:r>
              <a:rPr lang="en-US" sz="2000" spc="-4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(those</a:t>
            </a:r>
            <a:r>
              <a:rPr lang="en-US" sz="2000" spc="-13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8" dirty="0">
                <a:solidFill>
                  <a:srgbClr val="000000"/>
                </a:solidFill>
                <a:latin typeface="Constantia"/>
                <a:cs typeface="Constantia"/>
              </a:rPr>
              <a:t>are</a:t>
            </a:r>
            <a:r>
              <a:rPr lang="en-US" sz="2000" spc="-10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1" dirty="0">
                <a:solidFill>
                  <a:srgbClr val="000000"/>
                </a:solidFill>
                <a:latin typeface="Constantia"/>
                <a:cs typeface="Constantia"/>
              </a:rPr>
              <a:t>counted</a:t>
            </a:r>
            <a:r>
              <a:rPr lang="en-US" sz="2000" spc="-6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under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another</a:t>
            </a:r>
            <a:r>
              <a:rPr lang="en-US" sz="2000" spc="-16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category)</a:t>
            </a: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spc="-1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Char char=""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662532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92338" y="1035050"/>
            <a:ext cx="4549775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FP - Information Domain Values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pic>
        <p:nvPicPr>
          <p:cNvPr id="17411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B6F50697-2CC2-42C0-9B97-B3572F4B986A}" type="slidenum">
              <a:rPr lang="en-US"/>
              <a:pPr algn="ctr">
                <a:defRPr/>
              </a:pPr>
              <a:t>9</a:t>
            </a:fld>
            <a:endParaRPr lang="en-US"/>
          </a:p>
        </p:txBody>
      </p:sp>
      <p:sp>
        <p:nvSpPr>
          <p:cNvPr id="6150" name="Content Placeholder 1"/>
          <p:cNvSpPr>
            <a:spLocks noGrp="1"/>
          </p:cNvSpPr>
          <p:nvPr>
            <p:ph idx="1"/>
          </p:nvPr>
        </p:nvSpPr>
        <p:spPr>
          <a:xfrm>
            <a:off x="1905000" y="2057400"/>
            <a:ext cx="6934200" cy="762000"/>
          </a:xfrm>
        </p:spPr>
        <p:txBody>
          <a:bodyPr/>
          <a:lstStyle/>
          <a:p>
            <a:pPr marL="0" indent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solidFill>
                  <a:srgbClr val="000000"/>
                </a:solidFill>
                <a:latin typeface="Constantia"/>
                <a:cs typeface="Constantia"/>
              </a:rPr>
              <a:t>                Number of External Outputs</a:t>
            </a: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b="1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Each</a:t>
            </a:r>
            <a:r>
              <a:rPr lang="en-US" sz="2000" spc="-11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external</a:t>
            </a:r>
            <a:r>
              <a:rPr lang="en-US" sz="2000" spc="-7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output</a:t>
            </a:r>
            <a:r>
              <a:rPr lang="en-US" sz="2000" spc="-11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is</a:t>
            </a:r>
            <a:r>
              <a:rPr lang="en-US" sz="2000" spc="-11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2" dirty="0">
                <a:solidFill>
                  <a:srgbClr val="000000"/>
                </a:solidFill>
                <a:latin typeface="Constantia"/>
                <a:cs typeface="Constantia"/>
              </a:rPr>
              <a:t>derived</a:t>
            </a:r>
            <a:r>
              <a:rPr lang="en-US" sz="2000" spc="-49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within</a:t>
            </a:r>
            <a:r>
              <a:rPr lang="en-US" sz="2000" spc="-8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application</a:t>
            </a:r>
            <a:r>
              <a:rPr lang="en-US" sz="2000" spc="-13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and</a:t>
            </a:r>
            <a:r>
              <a:rPr lang="en-US" sz="2000" spc="-3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provides</a:t>
            </a:r>
            <a:r>
              <a:rPr lang="en-US" sz="2000" spc="-5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information</a:t>
            </a:r>
            <a:r>
              <a:rPr lang="en-US" sz="2000" spc="-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28" dirty="0">
                <a:solidFill>
                  <a:srgbClr val="000000"/>
                </a:solidFill>
                <a:latin typeface="Constantia"/>
                <a:cs typeface="Constantia"/>
              </a:rPr>
              <a:t>to</a:t>
            </a:r>
            <a:r>
              <a:rPr lang="en-US" sz="2000" spc="-8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lang="en-US" sz="2000" spc="-11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user</a:t>
            </a:r>
          </a:p>
          <a:p>
            <a:pPr marL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This</a:t>
            </a:r>
            <a:r>
              <a:rPr lang="en-US" sz="2000" spc="-102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refers</a:t>
            </a:r>
            <a:r>
              <a:rPr lang="en-US" sz="2000" spc="-6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30" dirty="0">
                <a:solidFill>
                  <a:srgbClr val="000000"/>
                </a:solidFill>
                <a:latin typeface="Constantia"/>
                <a:cs typeface="Constantia"/>
              </a:rPr>
              <a:t>to</a:t>
            </a:r>
            <a:r>
              <a:rPr lang="en-US" sz="2000" spc="-8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reports,</a:t>
            </a:r>
            <a:r>
              <a:rPr lang="en-US" sz="2000" spc="-7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screens,</a:t>
            </a:r>
            <a:r>
              <a:rPr lang="en-US" sz="2000" spc="-6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error</a:t>
            </a:r>
            <a:r>
              <a:rPr lang="en-US" sz="2000" spc="-81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messages,</a:t>
            </a:r>
            <a:r>
              <a:rPr lang="en-US" sz="2000" spc="-7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etc.</a:t>
            </a:r>
          </a:p>
          <a:p>
            <a:pPr marL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rgbClr val="000000"/>
                </a:solidFill>
                <a:latin typeface="Constantia"/>
                <a:cs typeface="Constantia"/>
              </a:rPr>
              <a:t>Individual</a:t>
            </a:r>
            <a:r>
              <a:rPr lang="en-US" sz="2000" spc="-93" dirty="0" smtClean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data</a:t>
            </a:r>
            <a:r>
              <a:rPr lang="en-US" sz="2000" spc="-76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items</a:t>
            </a:r>
            <a:r>
              <a:rPr lang="en-US" sz="2000" spc="-12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within</a:t>
            </a:r>
            <a:r>
              <a:rPr lang="en-US" sz="2000" spc="-104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a</a:t>
            </a:r>
            <a:r>
              <a:rPr lang="en-US" sz="2000" spc="-11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report</a:t>
            </a:r>
            <a:r>
              <a:rPr lang="en-US" sz="2000" spc="-12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or</a:t>
            </a:r>
            <a:r>
              <a:rPr lang="en-US" sz="2000" spc="-147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screen</a:t>
            </a:r>
            <a:r>
              <a:rPr lang="en-US" sz="2000" spc="-108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8" dirty="0" smtClean="0">
                <a:solidFill>
                  <a:srgbClr val="000000"/>
                </a:solidFill>
                <a:latin typeface="Constantia"/>
                <a:cs typeface="Constantia"/>
              </a:rPr>
              <a:t>are </a:t>
            </a:r>
            <a:r>
              <a:rPr lang="en-US" sz="2000" dirty="0">
                <a:solidFill>
                  <a:srgbClr val="000000"/>
                </a:solidFill>
                <a:latin typeface="Constantia"/>
                <a:cs typeface="Constantia"/>
              </a:rPr>
              <a:t>not</a:t>
            </a:r>
            <a:r>
              <a:rPr lang="en-US" sz="2000" spc="-152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1" dirty="0">
                <a:solidFill>
                  <a:srgbClr val="000000"/>
                </a:solidFill>
                <a:latin typeface="Constantia"/>
                <a:cs typeface="Constantia"/>
              </a:rPr>
              <a:t>counted</a:t>
            </a:r>
            <a:r>
              <a:rPr lang="en-US" sz="2000" spc="-63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lang="en-US" sz="2000" spc="-10" dirty="0">
                <a:solidFill>
                  <a:srgbClr val="000000"/>
                </a:solidFill>
                <a:latin typeface="Constantia"/>
                <a:cs typeface="Constantia"/>
              </a:rPr>
              <a:t>separately</a:t>
            </a:r>
          </a:p>
          <a:p>
            <a:pPr marL="0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 smtClean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spc="-1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>
              <a:lnSpc>
                <a:spcPts val="3178"/>
              </a:lnSpc>
              <a:spcBef>
                <a:spcPts val="0"/>
              </a:spcBef>
              <a:spcAft>
                <a:spcPts val="0"/>
              </a:spcAft>
              <a:buFont typeface="Wingdings 2" panose="05020102010507070707" pitchFamily="18" charset="2"/>
              <a:buChar char=""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>
              <a:solidFill>
                <a:srgbClr val="000000"/>
              </a:solidFill>
              <a:latin typeface="Constantia"/>
              <a:cs typeface="Constantia"/>
            </a:endParaRP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  <a:defRPr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786090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B5AD61E-EFE3-46CD-BB09-B9CB8FD715DA}" vid="{2146E19F-BDE7-4735-A695-7EF2D4734C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00D99626505468815249BBCE5CBE2" ma:contentTypeVersion="10" ma:contentTypeDescription="Create a new document." ma:contentTypeScope="" ma:versionID="530fa68265af1afd78c5f75de43d89ec">
  <xsd:schema xmlns:xsd="http://www.w3.org/2001/XMLSchema" xmlns:xs="http://www.w3.org/2001/XMLSchema" xmlns:p="http://schemas.microsoft.com/office/2006/metadata/properties" xmlns:ns2="b9ddce48-4927-49d3-9c8d-0a4b2e223357" xmlns:ns3="97366e1e-3f04-441e-b6c8-11d4a868ca9a" targetNamespace="http://schemas.microsoft.com/office/2006/metadata/properties" ma:root="true" ma:fieldsID="093de6fd644dc5749ef4e25b998f45ad" ns2:_="" ns3:_="">
    <xsd:import namespace="b9ddce48-4927-49d3-9c8d-0a4b2e223357"/>
    <xsd:import namespace="97366e1e-3f04-441e-b6c8-11d4a868ca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ddce48-4927-49d3-9c8d-0a4b2e223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66e1e-3f04-441e-b6c8-11d4a868ca9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6A80F3-02C2-4DC7-95F9-850F37308EE2}"/>
</file>

<file path=customXml/itemProps2.xml><?xml version="1.0" encoding="utf-8"?>
<ds:datastoreItem xmlns:ds="http://schemas.openxmlformats.org/officeDocument/2006/customXml" ds:itemID="{65E7599E-1B12-4AE0-8B30-D1680B4507CA}"/>
</file>

<file path=customXml/itemProps3.xml><?xml version="1.0" encoding="utf-8"?>
<ds:datastoreItem xmlns:ds="http://schemas.openxmlformats.org/officeDocument/2006/customXml" ds:itemID="{1F29C8CC-103E-4763-9446-412F018C2790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1638</TotalTime>
  <Words>1522</Words>
  <Application>Microsoft Office PowerPoint</Application>
  <PresentationFormat>On-screen Show (4:3)</PresentationFormat>
  <Paragraphs>400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ＭＳ Ｐゴシック</vt:lpstr>
      <vt:lpstr>ＭＳ Ｐゴシック</vt:lpstr>
      <vt:lpstr>Arial</vt:lpstr>
      <vt:lpstr>Calibri</vt:lpstr>
      <vt:lpstr>Cambria</vt:lpstr>
      <vt:lpstr>Constantia</vt:lpstr>
      <vt:lpstr>Courier New</vt:lpstr>
      <vt:lpstr>Helvetica</vt:lpstr>
      <vt:lpstr>Palatino</vt:lpstr>
      <vt:lpstr>Times New Roman</vt:lpstr>
      <vt:lpstr>Wingdings</vt:lpstr>
      <vt:lpstr>Wingdings 2</vt:lpstr>
      <vt:lpstr>Wingdings 3</vt:lpstr>
      <vt:lpstr>Theme1</vt:lpstr>
      <vt:lpstr>SOFTWARE ENGINEERING AND PROJECT MANAGEMENT  (CSE 227)</vt:lpstr>
      <vt:lpstr>PowerPoint Presentation</vt:lpstr>
      <vt:lpstr>Product Metrics</vt:lpstr>
      <vt:lpstr>Software Metric</vt:lpstr>
      <vt:lpstr>Function Point (FP) Metric</vt:lpstr>
      <vt:lpstr>Function Point (FP) Metric</vt:lpstr>
      <vt:lpstr>Function Point (FP) Metric</vt:lpstr>
      <vt:lpstr>FP - Information Domain Values</vt:lpstr>
      <vt:lpstr>FP - Information Domain Values</vt:lpstr>
      <vt:lpstr>FP - Information Domain Values</vt:lpstr>
      <vt:lpstr>FP - Information Domain Values</vt:lpstr>
      <vt:lpstr>Fi – Value Adjustment Factors</vt:lpstr>
      <vt:lpstr>Fi – Value Adjustment Factors</vt:lpstr>
      <vt:lpstr>Computing Function Points</vt:lpstr>
      <vt:lpstr>Function Point  Example</vt:lpstr>
      <vt:lpstr>Architectural Design Metrics</vt:lpstr>
      <vt:lpstr>Architectural Design Metrics</vt:lpstr>
      <vt:lpstr>Architectural Design Metrics</vt:lpstr>
      <vt:lpstr>Class Oriented Metrics</vt:lpstr>
      <vt:lpstr>Class Oriented Metrics</vt:lpstr>
      <vt:lpstr>Class Oriented Metrics</vt:lpstr>
      <vt:lpstr>Metrics for Maintenance</vt:lpstr>
      <vt:lpstr>WebApp Project Metrics</vt:lpstr>
      <vt:lpstr>Defect Removal Efficiency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111</cp:revision>
  <dcterms:created xsi:type="dcterms:W3CDTF">2016-07-09T03:52:32Z</dcterms:created>
  <dcterms:modified xsi:type="dcterms:W3CDTF">2021-09-20T07:22:10Z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0x010100E7200D99626505468815249BBCE5CBE2</vt:lpwstr>
  </property>
</Properties>
</file>