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notesSlides/notesSlide5.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32"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0C2D300-E15B-4A7E-98E2-26811CE73535}" type="slidenum">
              <a:rPr lang="en-US" altLang="en-US" sz="1200" smtClean="0"/>
              <a:pPr/>
              <a:t>11</a:t>
            </a:fld>
            <a:endParaRPr lang="en-US" altLang="en-US" sz="1200" smtClean="0"/>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610589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765B1E-B759-4553-A865-F030411F5C6A}" type="slidenum">
              <a:rPr lang="en-US" altLang="en-US" sz="1200" smtClean="0"/>
              <a:pPr/>
              <a:t>12</a:t>
            </a:fld>
            <a:endParaRPr lang="en-US" altLang="en-US" sz="1200" smtClean="0"/>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009320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3512A5C-FDBD-4AEC-A1D7-EA224E49BD32}" type="slidenum">
              <a:rPr lang="en-US" altLang="en-US" sz="1200" smtClean="0"/>
              <a:pPr/>
              <a:t>13</a:t>
            </a:fld>
            <a:endParaRPr lang="en-US" altLang="en-US" sz="1200" smtClean="0"/>
          </a:p>
        </p:txBody>
      </p:sp>
      <p:sp>
        <p:nvSpPr>
          <p:cNvPr id="26627" name="Rectangle 2"/>
          <p:cNvSpPr>
            <a:spLocks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17626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7FD3422-FC3C-48E1-891B-40D2ECE67FE4}" type="slidenum">
              <a:rPr lang="en-US" altLang="en-US" sz="1200" smtClean="0"/>
              <a:pPr/>
              <a:t>14</a:t>
            </a:fld>
            <a:endParaRPr lang="en-US" altLang="en-US" sz="1200" smtClean="0"/>
          </a:p>
        </p:txBody>
      </p:sp>
      <p:sp>
        <p:nvSpPr>
          <p:cNvPr id="28675" name="Rectangle 2"/>
          <p:cNvSpPr>
            <a:spLocks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12668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E191C7C-A6B1-4538-BB00-71F22D3AFAA5}" type="slidenum">
              <a:rPr lang="en-US" altLang="en-US" sz="1200" smtClean="0"/>
              <a:pPr/>
              <a:t>15</a:t>
            </a:fld>
            <a:endParaRPr lang="en-US" altLang="en-US" sz="1200" smtClean="0"/>
          </a:p>
        </p:txBody>
      </p:sp>
      <p:sp>
        <p:nvSpPr>
          <p:cNvPr id="30723" name="Rectangle 2"/>
          <p:cNvSpPr>
            <a:spLocks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987034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8B628E0-2D8A-451A-8288-CE41CC456D75}" type="slidenum">
              <a:rPr lang="en-US" altLang="en-US" sz="1200" smtClean="0"/>
              <a:pPr/>
              <a:t>16</a:t>
            </a:fld>
            <a:endParaRPr lang="en-US" altLang="en-US" sz="1200" smtClean="0"/>
          </a:p>
        </p:txBody>
      </p:sp>
      <p:sp>
        <p:nvSpPr>
          <p:cNvPr id="32771" name="Rectangle 2"/>
          <p:cNvSpPr>
            <a:spLocks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82093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92932E8-DCA4-4309-B317-54550964F9DD}" type="slidenum">
              <a:rPr lang="en-US" altLang="en-US" sz="1200" smtClean="0"/>
              <a:pPr/>
              <a:t>17</a:t>
            </a:fld>
            <a:endParaRPr lang="en-US" altLang="en-US" sz="1200" smtClean="0"/>
          </a:p>
        </p:txBody>
      </p:sp>
      <p:sp>
        <p:nvSpPr>
          <p:cNvPr id="34819" name="Rectangle 2"/>
          <p:cNvSpPr>
            <a:spLocks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8563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449A942-5DDC-4732-A3C7-B1884A67ACD2}" type="slidenum">
              <a:rPr lang="en-US" altLang="en-US" sz="1200" smtClean="0"/>
              <a:pPr/>
              <a:t>18</a:t>
            </a:fld>
            <a:endParaRPr lang="en-US" altLang="en-US" sz="1200" smtClean="0"/>
          </a:p>
        </p:txBody>
      </p:sp>
      <p:sp>
        <p:nvSpPr>
          <p:cNvPr id="36867" name="Rectangle 2"/>
          <p:cNvSpPr>
            <a:spLocks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73904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p:spPr>
        <p:txBody>
          <a:bodyPr/>
          <a:lstStyle/>
          <a:p>
            <a:pPr eaLnBrk="1" hangingPunct="1"/>
            <a:endParaRPr lang="en-US" altLang="en-US" smtClean="0"/>
          </a:p>
        </p:txBody>
      </p:sp>
      <p:sp>
        <p:nvSpPr>
          <p:cNvPr id="6148"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D9228CC-8F69-4B84-93D6-0C8455FD22AA}" type="slidenum">
              <a:rPr lang="en-US" altLang="en-US" sz="1200" smtClean="0"/>
              <a:pPr/>
              <a:t>3</a:t>
            </a:fld>
            <a:endParaRPr lang="en-US" altLang="en-US" sz="1200" smtClean="0"/>
          </a:p>
        </p:txBody>
      </p:sp>
    </p:spTree>
    <p:extLst>
      <p:ext uri="{BB962C8B-B14F-4D97-AF65-F5344CB8AC3E}">
        <p14:creationId xmlns:p14="http://schemas.microsoft.com/office/powerpoint/2010/main" val="77098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3037FA3-8EEE-4CB5-B2E6-235224DDBB0B}" type="slidenum">
              <a:rPr lang="en-US" altLang="en-US" sz="1200" smtClean="0"/>
              <a:pPr/>
              <a:t>4</a:t>
            </a:fld>
            <a:endParaRPr lang="en-US" altLang="en-US" sz="1200" smtClean="0"/>
          </a:p>
        </p:txBody>
      </p:sp>
      <p:sp>
        <p:nvSpPr>
          <p:cNvPr id="8195" name="Rectangle 2"/>
          <p:cNvSpPr>
            <a:spLocks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3759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7D99C0-238D-4A26-99CF-95C54F01DE7C}" type="slidenum">
              <a:rPr lang="en-US" altLang="en-US" sz="1200" smtClean="0"/>
              <a:pPr/>
              <a:t>5</a:t>
            </a:fld>
            <a:endParaRPr lang="en-US" altLang="en-US" sz="1200" smtClean="0"/>
          </a:p>
        </p:txBody>
      </p:sp>
      <p:sp>
        <p:nvSpPr>
          <p:cNvPr id="10243" name="Rectangle 2"/>
          <p:cNvSpPr>
            <a:spLocks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806049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428202E-4A2E-4039-896A-559F623D234B}" type="slidenum">
              <a:rPr lang="en-US" altLang="en-US" sz="1200" smtClean="0"/>
              <a:pPr/>
              <a:t>6</a:t>
            </a:fld>
            <a:endParaRPr lang="en-US" altLang="en-US" sz="1200" smtClean="0"/>
          </a:p>
        </p:txBody>
      </p:sp>
      <p:sp>
        <p:nvSpPr>
          <p:cNvPr id="12291" name="Rectangle 2"/>
          <p:cNvSpPr>
            <a:spLocks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36054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85CFC0C-A3FA-4EAC-BD93-7BF00F844EF3}" type="slidenum">
              <a:rPr lang="en-US" altLang="en-US" sz="1200" smtClean="0"/>
              <a:pPr/>
              <a:t>7</a:t>
            </a:fld>
            <a:endParaRPr lang="en-US" altLang="en-US" sz="1200" smtClean="0"/>
          </a:p>
        </p:txBody>
      </p:sp>
      <p:sp>
        <p:nvSpPr>
          <p:cNvPr id="14339" name="Rectangle 2"/>
          <p:cNvSpPr>
            <a:spLocks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9609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487FDD-84D8-4009-859D-4E93933EED1B}" type="slidenum">
              <a:rPr lang="en-US" altLang="en-US" sz="1200" smtClean="0"/>
              <a:pPr/>
              <a:t>8</a:t>
            </a:fld>
            <a:endParaRPr lang="en-US" altLang="en-US" sz="1200" smtClean="0"/>
          </a:p>
        </p:txBody>
      </p:sp>
      <p:sp>
        <p:nvSpPr>
          <p:cNvPr id="16387" name="Rectangle 2"/>
          <p:cNvSpPr>
            <a:spLocks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499767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41C4B90-38A1-45F5-BBA2-4A189A2EAB75}" type="slidenum">
              <a:rPr lang="en-US" altLang="en-US" sz="1200" smtClean="0"/>
              <a:pPr/>
              <a:t>9</a:t>
            </a:fld>
            <a:endParaRPr lang="en-US" altLang="en-US" sz="1200" smtClean="0"/>
          </a:p>
        </p:txBody>
      </p:sp>
      <p:sp>
        <p:nvSpPr>
          <p:cNvPr id="18435" name="Rectangle 2"/>
          <p:cNvSpPr>
            <a:spLocks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15966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1D5966-EEAE-48EB-8A56-E96187E68464}" type="slidenum">
              <a:rPr lang="en-US" altLang="en-US" sz="1200" smtClean="0"/>
              <a:pPr/>
              <a:t>10</a:t>
            </a:fld>
            <a:endParaRPr lang="en-US" altLang="en-US" sz="1200" smtClean="0"/>
          </a:p>
        </p:txBody>
      </p:sp>
      <p:sp>
        <p:nvSpPr>
          <p:cNvPr id="20483" name="Rectangle 2"/>
          <p:cNvSpPr>
            <a:spLocks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21527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533525" y="1035050"/>
            <a:ext cx="6888163"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Creating a Gantt Chart to depict Project Schedule</a:t>
            </a:r>
            <a:endParaRPr lang="en-US" altLang="en-US" sz="2400" smtClean="0">
              <a:solidFill>
                <a:srgbClr val="00B050"/>
              </a:solidFill>
            </a:endParaRPr>
          </a:p>
        </p:txBody>
      </p:sp>
      <p:pic>
        <p:nvPicPr>
          <p:cNvPr id="194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89C6DA2-CEDC-4066-8268-CAFE9BECF9D4}" type="slidenum">
              <a:rPr lang="en-US"/>
              <a:pPr algn="ctr">
                <a:defRPr/>
              </a:pPr>
              <a:t>10</a:t>
            </a:fld>
            <a:endParaRPr lang="en-US"/>
          </a:p>
        </p:txBody>
      </p:sp>
      <p:sp>
        <p:nvSpPr>
          <p:cNvPr id="27" name="Content Placeholder 1"/>
          <p:cNvSpPr>
            <a:spLocks noGrp="1"/>
          </p:cNvSpPr>
          <p:nvPr>
            <p:ph idx="1"/>
          </p:nvPr>
        </p:nvSpPr>
        <p:spPr>
          <a:xfrm>
            <a:off x="1752600" y="1838325"/>
            <a:ext cx="6934200" cy="762000"/>
          </a:xfrm>
        </p:spPr>
        <p:txBody>
          <a:bodyPr/>
          <a:lstStyle/>
          <a:p>
            <a:pPr marL="0" indent="0" algn="just">
              <a:lnSpc>
                <a:spcPct val="150000"/>
              </a:lnSpc>
              <a:buFont typeface="Wingdings" panose="05000000000000000000" pitchFamily="2" charset="2"/>
              <a:buNone/>
              <a:defRPr/>
            </a:pPr>
            <a:r>
              <a:rPr lang="en-US" sz="2000" b="1" dirty="0" smtClean="0"/>
              <a:t>Steps:</a:t>
            </a:r>
          </a:p>
          <a:p>
            <a:pPr marL="457200" indent="-457200" algn="just">
              <a:lnSpc>
                <a:spcPct val="150000"/>
              </a:lnSpc>
              <a:buFont typeface="+mj-lt"/>
              <a:buAutoNum type="arabicParenR"/>
              <a:defRPr/>
            </a:pPr>
            <a:r>
              <a:rPr lang="en-US" sz="2000" b="1" dirty="0" smtClean="0"/>
              <a:t>Create Project Tasks</a:t>
            </a:r>
            <a:r>
              <a:rPr lang="en-US" sz="2000" dirty="0" smtClean="0"/>
              <a:t> - Assign start date, duration, priority</a:t>
            </a:r>
          </a:p>
          <a:p>
            <a:pPr marL="457200" indent="-457200" algn="just">
              <a:lnSpc>
                <a:spcPct val="150000"/>
              </a:lnSpc>
              <a:buFont typeface="+mj-lt"/>
              <a:buAutoNum type="arabicParenR"/>
              <a:defRPr/>
            </a:pPr>
            <a:r>
              <a:rPr lang="en-US" sz="2000" b="1" dirty="0" smtClean="0"/>
              <a:t>Create Project Milestones</a:t>
            </a:r>
            <a:r>
              <a:rPr lang="en-US" sz="2000" dirty="0" smtClean="0"/>
              <a:t> - </a:t>
            </a:r>
            <a:r>
              <a:rPr lang="en-US" sz="2000" dirty="0"/>
              <a:t>A project milestone is a task of zero duration that shows an important achievement in a project</a:t>
            </a:r>
            <a:r>
              <a:rPr lang="en-US" sz="2000" dirty="0" smtClean="0"/>
              <a:t>.</a:t>
            </a:r>
          </a:p>
          <a:p>
            <a:pPr marL="457200" indent="-457200" algn="just">
              <a:lnSpc>
                <a:spcPct val="150000"/>
              </a:lnSpc>
              <a:buFont typeface="+mj-lt"/>
              <a:buAutoNum type="arabicParenR"/>
              <a:defRPr/>
            </a:pPr>
            <a:r>
              <a:rPr lang="en-US" sz="2000" b="1" dirty="0"/>
              <a:t>Organize tasks </a:t>
            </a:r>
            <a:r>
              <a:rPr lang="en-US" sz="2000" dirty="0"/>
              <a:t>in a work breakdown structure. </a:t>
            </a:r>
            <a:endParaRPr lang="en-US" sz="2000" dirty="0" smtClean="0"/>
          </a:p>
          <a:p>
            <a:pPr marL="457200" indent="-457200" algn="just">
              <a:lnSpc>
                <a:spcPct val="150000"/>
              </a:lnSpc>
              <a:buFont typeface="+mj-lt"/>
              <a:buAutoNum type="arabicParenR"/>
              <a:defRPr/>
            </a:pPr>
            <a:r>
              <a:rPr lang="en-US" sz="2000" b="1" dirty="0" smtClean="0"/>
              <a:t>Create and Assign Resources</a:t>
            </a:r>
            <a:r>
              <a:rPr lang="en-US" sz="2000" dirty="0" smtClean="0"/>
              <a:t> to Tasks</a:t>
            </a:r>
          </a:p>
          <a:p>
            <a:pPr marL="457200" indent="-457200" algn="just">
              <a:lnSpc>
                <a:spcPct val="150000"/>
              </a:lnSpc>
              <a:buFont typeface="+mj-lt"/>
              <a:buAutoNum type="arabicParenR"/>
              <a:defRPr/>
            </a:pPr>
            <a:r>
              <a:rPr lang="en-US" sz="2000" b="1" dirty="0" smtClean="0"/>
              <a:t>Draw Dependency Constraints </a:t>
            </a:r>
            <a:r>
              <a:rPr lang="en-US" sz="2000" dirty="0" smtClean="0"/>
              <a:t>on Tasks</a:t>
            </a:r>
          </a:p>
          <a:p>
            <a:pPr algn="just">
              <a:lnSpc>
                <a:spcPct val="150000"/>
              </a:lnSpc>
              <a:defRPr/>
            </a:pPr>
            <a:endParaRPr lang="en-US" sz="2000" dirty="0" smtClean="0"/>
          </a:p>
          <a:p>
            <a:pPr algn="just">
              <a:lnSpc>
                <a:spcPct val="150000"/>
              </a:lnSpc>
              <a:defRPr/>
            </a:pPr>
            <a:endParaRPr lang="en-US" sz="2000" dirty="0" smtClean="0"/>
          </a:p>
          <a:p>
            <a:pPr algn="just">
              <a:lnSpc>
                <a:spcPct val="150000"/>
              </a:lnSpc>
              <a:defRPr/>
            </a:pPr>
            <a:endParaRPr lang="en-US" sz="2000" dirty="0"/>
          </a:p>
        </p:txBody>
      </p:sp>
    </p:spTree>
    <p:extLst>
      <p:ext uri="{BB962C8B-B14F-4D97-AF65-F5344CB8AC3E}">
        <p14:creationId xmlns:p14="http://schemas.microsoft.com/office/powerpoint/2010/main" val="263004032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05000" y="1073150"/>
            <a:ext cx="7123113"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Demo of Gantt Chart using “Gantt Project” software</a:t>
            </a:r>
            <a:endParaRPr lang="en-US" altLang="en-US" sz="2400" smtClean="0">
              <a:solidFill>
                <a:srgbClr val="00B050"/>
              </a:solidFill>
            </a:endParaRPr>
          </a:p>
        </p:txBody>
      </p:sp>
      <p:pic>
        <p:nvPicPr>
          <p:cNvPr id="215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B65B18E2-0C85-442B-B901-CCDEA02C3311}" type="slidenum">
              <a:rPr lang="en-US"/>
              <a:pPr algn="ctr">
                <a:defRPr/>
              </a:pPr>
              <a:t>11</a:t>
            </a:fld>
            <a:endParaRPr lang="en-US"/>
          </a:p>
        </p:txBody>
      </p:sp>
      <p:pic>
        <p:nvPicPr>
          <p:cNvPr id="2151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25" y="1981200"/>
            <a:ext cx="6048375"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822376"/>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352800" y="1035050"/>
            <a:ext cx="2663825"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Schedule Tracking</a:t>
            </a:r>
            <a:endParaRPr lang="en-US" altLang="en-US" sz="2400" smtClean="0">
              <a:solidFill>
                <a:srgbClr val="00B050"/>
              </a:solidFill>
            </a:endParaRPr>
          </a:p>
        </p:txBody>
      </p:sp>
      <p:pic>
        <p:nvPicPr>
          <p:cNvPr id="235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FFBC5B9-A974-4E38-8A39-3D8A0131A668}" type="slidenum">
              <a:rPr lang="en-US"/>
              <a:pPr algn="ctr">
                <a:defRPr/>
              </a:pPr>
              <a:t>12</a:t>
            </a:fld>
            <a:endParaRPr lang="en-US"/>
          </a:p>
        </p:txBody>
      </p:sp>
      <p:sp>
        <p:nvSpPr>
          <p:cNvPr id="23558" name="Content Placeholder 1"/>
          <p:cNvSpPr>
            <a:spLocks noGrp="1"/>
          </p:cNvSpPr>
          <p:nvPr>
            <p:ph idx="1"/>
          </p:nvPr>
        </p:nvSpPr>
        <p:spPr>
          <a:xfrm>
            <a:off x="1462088" y="1905000"/>
            <a:ext cx="6934200" cy="762000"/>
          </a:xfrm>
        </p:spPr>
        <p:txBody>
          <a:bodyPr/>
          <a:lstStyle/>
          <a:p>
            <a:pPr lvl="1" algn="just">
              <a:spcBef>
                <a:spcPts val="600"/>
              </a:spcBef>
            </a:pPr>
            <a:r>
              <a:rPr lang="en-US" altLang="en-US" smtClean="0"/>
              <a:t>Conduct periodic project status meetings in which each team member reports progress and problems.</a:t>
            </a:r>
          </a:p>
          <a:p>
            <a:pPr lvl="1" algn="just">
              <a:spcBef>
                <a:spcPts val="300"/>
              </a:spcBef>
            </a:pPr>
            <a:r>
              <a:rPr lang="en-US" altLang="en-US" smtClean="0"/>
              <a:t>Evaluate the results of all reviews conducted throughout the software engineering process.</a:t>
            </a:r>
          </a:p>
          <a:p>
            <a:pPr lvl="1" algn="just"/>
            <a:r>
              <a:rPr lang="en-US" altLang="en-US" smtClean="0"/>
              <a:t>Determine whether formal project milestones have been accomplished by the scheduled date.</a:t>
            </a:r>
          </a:p>
          <a:p>
            <a:pPr lvl="1" algn="just"/>
            <a:r>
              <a:rPr lang="en-US" altLang="en-US" smtClean="0"/>
              <a:t>Compare actual start-date to planned start-date for each project task listed in the Gantt chart</a:t>
            </a:r>
          </a:p>
          <a:p>
            <a:pPr lvl="1" algn="just"/>
            <a:r>
              <a:rPr lang="en-US" altLang="en-US" smtClean="0"/>
              <a:t>Meet informally with project members to obtain their subjective assessment of progress to date and problems on the horizon.</a:t>
            </a:r>
          </a:p>
          <a:p>
            <a:pPr lvl="1" algn="just"/>
            <a:r>
              <a:rPr lang="en-US" altLang="en-US" smtClean="0"/>
              <a:t>Use </a:t>
            </a:r>
            <a:r>
              <a:rPr lang="en-US" altLang="en-US" b="1" smtClean="0"/>
              <a:t>earned value analysis</a:t>
            </a:r>
            <a:r>
              <a:rPr lang="en-US" altLang="en-US" smtClean="0"/>
              <a:t> to assess progress quantitatively.</a:t>
            </a:r>
          </a:p>
          <a:p>
            <a:pPr algn="just">
              <a:lnSpc>
                <a:spcPct val="150000"/>
              </a:lnSpc>
            </a:pPr>
            <a:endParaRPr lang="en-US" altLang="en-US" sz="1800" smtClean="0"/>
          </a:p>
          <a:p>
            <a:pPr algn="just">
              <a:lnSpc>
                <a:spcPct val="150000"/>
              </a:lnSpc>
            </a:pPr>
            <a:endParaRPr lang="en-US" altLang="en-US" sz="2000" smtClean="0"/>
          </a:p>
          <a:p>
            <a:pPr algn="just">
              <a:lnSpc>
                <a:spcPct val="150000"/>
              </a:lnSpc>
            </a:pPr>
            <a:endParaRPr lang="en-US" altLang="en-US" sz="2000" smtClean="0"/>
          </a:p>
        </p:txBody>
      </p:sp>
    </p:spTree>
    <p:extLst>
      <p:ext uri="{BB962C8B-B14F-4D97-AF65-F5344CB8AC3E}">
        <p14:creationId xmlns:p14="http://schemas.microsoft.com/office/powerpoint/2010/main" val="352788827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47950" y="1035050"/>
            <a:ext cx="4071938"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Earned Value Analysis (EVA)</a:t>
            </a:r>
            <a:endParaRPr lang="en-US" altLang="en-US" sz="2400" smtClean="0">
              <a:solidFill>
                <a:srgbClr val="00B050"/>
              </a:solidFill>
            </a:endParaRPr>
          </a:p>
        </p:txBody>
      </p:sp>
      <p:pic>
        <p:nvPicPr>
          <p:cNvPr id="256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D0E1257-B4EC-4C82-BC25-CBDA7DF8B0EF}" type="slidenum">
              <a:rPr lang="en-US"/>
              <a:pPr algn="ctr">
                <a:defRPr/>
              </a:pPr>
              <a:t>13</a:t>
            </a:fld>
            <a:endParaRPr lang="en-US"/>
          </a:p>
        </p:txBody>
      </p:sp>
      <p:sp>
        <p:nvSpPr>
          <p:cNvPr id="25606" name="Content Placeholder 1"/>
          <p:cNvSpPr>
            <a:spLocks noGrp="1"/>
          </p:cNvSpPr>
          <p:nvPr>
            <p:ph idx="1"/>
          </p:nvPr>
        </p:nvSpPr>
        <p:spPr>
          <a:xfrm>
            <a:off x="1462088" y="1905000"/>
            <a:ext cx="6934200" cy="762000"/>
          </a:xfrm>
        </p:spPr>
        <p:txBody>
          <a:bodyPr/>
          <a:lstStyle/>
          <a:p>
            <a:pPr algn="just"/>
            <a:r>
              <a:rPr lang="en-US" altLang="en-US" smtClean="0"/>
              <a:t>Earned value</a:t>
            </a:r>
          </a:p>
          <a:p>
            <a:pPr lvl="1" algn="just"/>
            <a:r>
              <a:rPr lang="en-US" altLang="en-US" smtClean="0"/>
              <a:t>is a measure of progress</a:t>
            </a:r>
          </a:p>
          <a:p>
            <a:pPr lvl="1" algn="just"/>
            <a:r>
              <a:rPr lang="en-US" altLang="en-US" smtClean="0"/>
              <a:t>enables us to assess the “percent of completeness” of a project using quantitative analysis rather than rely on a gut feeling</a:t>
            </a:r>
          </a:p>
          <a:p>
            <a:pPr lvl="1" algn="just"/>
            <a:r>
              <a:rPr lang="en-US" altLang="en-US" smtClean="0"/>
              <a:t> “provides accurate and reliable readings of performance from as early as 15 percent into the project.” </a:t>
            </a:r>
          </a:p>
          <a:p>
            <a:pPr algn="just">
              <a:lnSpc>
                <a:spcPct val="150000"/>
              </a:lnSpc>
            </a:pPr>
            <a:endParaRPr lang="en-US" altLang="en-US" sz="1800" smtClean="0"/>
          </a:p>
          <a:p>
            <a:pPr algn="just">
              <a:lnSpc>
                <a:spcPct val="150000"/>
              </a:lnSpc>
            </a:pPr>
            <a:endParaRPr lang="en-US" altLang="en-US" sz="2000" smtClean="0"/>
          </a:p>
          <a:p>
            <a:pPr algn="just">
              <a:lnSpc>
                <a:spcPct val="150000"/>
              </a:lnSpc>
            </a:pPr>
            <a:endParaRPr lang="en-US" altLang="en-US" sz="2000" smtClean="0"/>
          </a:p>
        </p:txBody>
      </p:sp>
    </p:spTree>
    <p:extLst>
      <p:ext uri="{BB962C8B-B14F-4D97-AF65-F5344CB8AC3E}">
        <p14:creationId xmlns:p14="http://schemas.microsoft.com/office/powerpoint/2010/main" val="305634307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816225" y="1035050"/>
            <a:ext cx="3736975"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Computing Earned Value-I</a:t>
            </a:r>
            <a:endParaRPr lang="en-US" altLang="en-US" sz="2400" smtClean="0">
              <a:solidFill>
                <a:srgbClr val="00B050"/>
              </a:solidFill>
            </a:endParaRPr>
          </a:p>
        </p:txBody>
      </p:sp>
      <p:pic>
        <p:nvPicPr>
          <p:cNvPr id="276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750EDB4-E9EB-4F8C-9F38-4117D28D5B19}" type="slidenum">
              <a:rPr lang="en-US"/>
              <a:pPr algn="ctr">
                <a:defRPr/>
              </a:pPr>
              <a:t>14</a:t>
            </a:fld>
            <a:endParaRPr lang="en-US"/>
          </a:p>
        </p:txBody>
      </p:sp>
      <p:sp>
        <p:nvSpPr>
          <p:cNvPr id="27654" name="Content Placeholder 1"/>
          <p:cNvSpPr>
            <a:spLocks noGrp="1"/>
          </p:cNvSpPr>
          <p:nvPr>
            <p:ph idx="1"/>
          </p:nvPr>
        </p:nvSpPr>
        <p:spPr>
          <a:xfrm>
            <a:off x="1462088" y="1905000"/>
            <a:ext cx="6934200" cy="762000"/>
          </a:xfrm>
        </p:spPr>
        <p:txBody>
          <a:bodyPr/>
          <a:lstStyle/>
          <a:p>
            <a:pPr algn="just">
              <a:spcBef>
                <a:spcPts val="600"/>
              </a:spcBef>
            </a:pPr>
            <a:r>
              <a:rPr lang="en-US" altLang="en-US" sz="2000" smtClean="0"/>
              <a:t>The </a:t>
            </a:r>
            <a:r>
              <a:rPr lang="en-US" altLang="en-US" sz="2000" i="1" smtClean="0">
                <a:solidFill>
                  <a:schemeClr val="folHlink"/>
                </a:solidFill>
              </a:rPr>
              <a:t>budgeted cost of work scheduled</a:t>
            </a:r>
            <a:r>
              <a:rPr lang="en-US" altLang="en-US" sz="2000" smtClean="0">
                <a:solidFill>
                  <a:schemeClr val="folHlink"/>
                </a:solidFill>
              </a:rPr>
              <a:t> (BCWS)</a:t>
            </a:r>
            <a:r>
              <a:rPr lang="en-US" altLang="en-US" sz="2000" smtClean="0"/>
              <a:t> is determined for each work task represented in the schedule. </a:t>
            </a:r>
          </a:p>
          <a:p>
            <a:pPr lvl="1" algn="just">
              <a:spcBef>
                <a:spcPts val="600"/>
              </a:spcBef>
            </a:pPr>
            <a:r>
              <a:rPr lang="en-US" altLang="en-US" sz="1800" smtClean="0"/>
              <a:t> </a:t>
            </a:r>
            <a:r>
              <a:rPr lang="en-US" altLang="en-US" sz="1800" smtClean="0">
                <a:solidFill>
                  <a:schemeClr val="folHlink"/>
                </a:solidFill>
              </a:rPr>
              <a:t>BCWS</a:t>
            </a:r>
            <a:r>
              <a:rPr lang="en-US" altLang="en-US" sz="1800" baseline="-25000" smtClean="0">
                <a:solidFill>
                  <a:schemeClr val="folHlink"/>
                </a:solidFill>
              </a:rPr>
              <a:t>i</a:t>
            </a:r>
            <a:r>
              <a:rPr lang="en-US" altLang="en-US" sz="1800" smtClean="0"/>
              <a:t> is the effort planned for work task </a:t>
            </a:r>
            <a:r>
              <a:rPr lang="en-US" altLang="en-US" sz="1800" i="1" smtClean="0"/>
              <a:t>i.</a:t>
            </a:r>
            <a:r>
              <a:rPr lang="en-US" altLang="en-US" sz="1800" smtClean="0"/>
              <a:t>  </a:t>
            </a:r>
          </a:p>
          <a:p>
            <a:pPr lvl="1" algn="just">
              <a:spcBef>
                <a:spcPts val="600"/>
              </a:spcBef>
            </a:pPr>
            <a:r>
              <a:rPr lang="en-US" altLang="en-US" sz="1800" smtClean="0"/>
              <a:t>To determine progress at a given point along the project schedule, the value of BCWS is the sum of the BCWS</a:t>
            </a:r>
            <a:r>
              <a:rPr lang="en-US" altLang="en-US" sz="1800" baseline="-25000" smtClean="0"/>
              <a:t>i</a:t>
            </a:r>
            <a:r>
              <a:rPr lang="en-US" altLang="en-US" sz="1800" smtClean="0"/>
              <a:t> values for all work tasks that should have been completed by that point in time on the project schedule. </a:t>
            </a:r>
          </a:p>
          <a:p>
            <a:pPr algn="just">
              <a:spcBef>
                <a:spcPts val="300"/>
              </a:spcBef>
            </a:pPr>
            <a:r>
              <a:rPr lang="en-US" altLang="en-US" sz="2000" smtClean="0"/>
              <a:t>The BCWS values for all work tasks are summed to derive the </a:t>
            </a:r>
            <a:r>
              <a:rPr lang="en-US" altLang="en-US" sz="2000" i="1" smtClean="0">
                <a:solidFill>
                  <a:schemeClr val="folHlink"/>
                </a:solidFill>
              </a:rPr>
              <a:t>budget at completion,</a:t>
            </a:r>
            <a:r>
              <a:rPr lang="en-US" altLang="en-US" sz="2000" smtClean="0">
                <a:solidFill>
                  <a:schemeClr val="folHlink"/>
                </a:solidFill>
              </a:rPr>
              <a:t> BAC.</a:t>
            </a:r>
            <a:r>
              <a:rPr lang="en-US" altLang="en-US" sz="2000" smtClean="0"/>
              <a:t> Hence,</a:t>
            </a:r>
          </a:p>
          <a:p>
            <a:pPr algn="just">
              <a:spcBef>
                <a:spcPts val="300"/>
              </a:spcBef>
              <a:buFont typeface="Wingdings" panose="05000000000000000000" pitchFamily="2" charset="2"/>
              <a:buNone/>
            </a:pPr>
            <a:endParaRPr lang="en-US" altLang="en-US" sz="2000" smtClean="0"/>
          </a:p>
          <a:p>
            <a:pPr algn="just">
              <a:spcBef>
                <a:spcPts val="300"/>
              </a:spcBef>
              <a:buFont typeface="Wingdings" panose="05000000000000000000" pitchFamily="2" charset="2"/>
              <a:buNone/>
            </a:pPr>
            <a:r>
              <a:rPr lang="en-US" altLang="en-US" sz="2000" smtClean="0"/>
              <a:t>        		</a:t>
            </a:r>
            <a:r>
              <a:rPr lang="en-US" altLang="en-US" sz="2000" smtClean="0">
                <a:solidFill>
                  <a:schemeClr val="folHlink"/>
                </a:solidFill>
              </a:rPr>
              <a:t>BAC = ∑ (BCWS</a:t>
            </a:r>
            <a:r>
              <a:rPr lang="en-US" altLang="en-US" sz="2000" baseline="-25000" smtClean="0">
                <a:solidFill>
                  <a:schemeClr val="folHlink"/>
                </a:solidFill>
              </a:rPr>
              <a:t>k</a:t>
            </a:r>
            <a:r>
              <a:rPr lang="en-US" altLang="en-US" sz="2000" smtClean="0">
                <a:solidFill>
                  <a:schemeClr val="folHlink"/>
                </a:solidFill>
              </a:rPr>
              <a:t>) for all tasks </a:t>
            </a:r>
            <a:r>
              <a:rPr lang="en-US" altLang="en-US" sz="2000" i="1" smtClean="0">
                <a:solidFill>
                  <a:schemeClr val="folHlink"/>
                </a:solidFill>
              </a:rPr>
              <a:t>k</a:t>
            </a:r>
            <a:endParaRPr lang="en-US" altLang="en-US" sz="2000" smtClean="0">
              <a:solidFill>
                <a:schemeClr val="folHlink"/>
              </a:solidFill>
            </a:endParaRPr>
          </a:p>
          <a:p>
            <a:pPr algn="just">
              <a:lnSpc>
                <a:spcPct val="150000"/>
              </a:lnSpc>
            </a:pPr>
            <a:endParaRPr lang="en-US" altLang="en-US" sz="1800" smtClean="0"/>
          </a:p>
          <a:p>
            <a:pPr algn="just">
              <a:lnSpc>
                <a:spcPct val="150000"/>
              </a:lnSpc>
            </a:pPr>
            <a:endParaRPr lang="en-US" altLang="en-US" sz="2000" smtClean="0"/>
          </a:p>
          <a:p>
            <a:pPr algn="just">
              <a:lnSpc>
                <a:spcPct val="150000"/>
              </a:lnSpc>
            </a:pPr>
            <a:endParaRPr lang="en-US" altLang="en-US" sz="2000" smtClean="0"/>
          </a:p>
        </p:txBody>
      </p:sp>
    </p:spTree>
    <p:extLst>
      <p:ext uri="{BB962C8B-B14F-4D97-AF65-F5344CB8AC3E}">
        <p14:creationId xmlns:p14="http://schemas.microsoft.com/office/powerpoint/2010/main" val="3788662833"/>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773363" y="1035050"/>
            <a:ext cx="3821112"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Computing Earned Value-II</a:t>
            </a:r>
            <a:endParaRPr lang="en-US" altLang="en-US" sz="2400" smtClean="0">
              <a:solidFill>
                <a:srgbClr val="00B050"/>
              </a:solidFill>
            </a:endParaRPr>
          </a:p>
        </p:txBody>
      </p:sp>
      <p:pic>
        <p:nvPicPr>
          <p:cNvPr id="2969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3FB044C-A039-4943-80CE-96DFDA5CE11F}" type="slidenum">
              <a:rPr lang="en-US"/>
              <a:pPr algn="ctr">
                <a:defRPr/>
              </a:pPr>
              <a:t>15</a:t>
            </a:fld>
            <a:endParaRPr lang="en-US"/>
          </a:p>
        </p:txBody>
      </p:sp>
      <p:sp>
        <p:nvSpPr>
          <p:cNvPr id="29702" name="Content Placeholder 1"/>
          <p:cNvSpPr>
            <a:spLocks noGrp="1"/>
          </p:cNvSpPr>
          <p:nvPr>
            <p:ph idx="1"/>
          </p:nvPr>
        </p:nvSpPr>
        <p:spPr>
          <a:xfrm>
            <a:off x="1462088" y="1905000"/>
            <a:ext cx="6934200" cy="762000"/>
          </a:xfrm>
        </p:spPr>
        <p:txBody>
          <a:bodyPr/>
          <a:lstStyle/>
          <a:p>
            <a:pPr>
              <a:spcBef>
                <a:spcPts val="300"/>
              </a:spcBef>
            </a:pPr>
            <a:r>
              <a:rPr lang="en-US" altLang="en-US" sz="1800" smtClean="0"/>
              <a:t>Next, the value for </a:t>
            </a:r>
            <a:r>
              <a:rPr lang="en-US" altLang="en-US" sz="1800" i="1" smtClean="0">
                <a:solidFill>
                  <a:schemeClr val="folHlink"/>
                </a:solidFill>
              </a:rPr>
              <a:t>budgeted cost of work performed</a:t>
            </a:r>
            <a:r>
              <a:rPr lang="en-US" altLang="en-US" sz="1800" smtClean="0">
                <a:solidFill>
                  <a:schemeClr val="folHlink"/>
                </a:solidFill>
              </a:rPr>
              <a:t> (BCWP)</a:t>
            </a:r>
            <a:r>
              <a:rPr lang="en-US" altLang="en-US" sz="1800" smtClean="0"/>
              <a:t> is computed. </a:t>
            </a:r>
          </a:p>
          <a:p>
            <a:pPr lvl="1">
              <a:spcBef>
                <a:spcPts val="300"/>
              </a:spcBef>
            </a:pPr>
            <a:r>
              <a:rPr lang="en-US" altLang="en-US" sz="1600" smtClean="0">
                <a:solidFill>
                  <a:schemeClr val="folHlink"/>
                </a:solidFill>
              </a:rPr>
              <a:t>The value for BCWP is the sum of the BCWS values for all work tasks that have actually been completed by a point in time on the project schedule.</a:t>
            </a:r>
          </a:p>
          <a:p>
            <a:pPr>
              <a:spcBef>
                <a:spcPts val="600"/>
              </a:spcBef>
            </a:pPr>
            <a:r>
              <a:rPr lang="en-US" altLang="en-US" sz="1800" smtClean="0"/>
              <a:t>“the distinction between the BCWS and the BCWP is that the former represents the budget of the activities that were planned to be completed and the latter represents the budget of the activities that actually were completed.” [Wil99] </a:t>
            </a:r>
          </a:p>
          <a:p>
            <a:pPr>
              <a:spcBef>
                <a:spcPts val="600"/>
              </a:spcBef>
            </a:pPr>
            <a:r>
              <a:rPr lang="en-US" altLang="en-US" sz="1800" smtClean="0"/>
              <a:t>Given values for BCWS, BAC, and BCWP, important progress indicators can be computed:</a:t>
            </a:r>
          </a:p>
          <a:p>
            <a:pPr lvl="2">
              <a:spcBef>
                <a:spcPts val="300"/>
              </a:spcBef>
            </a:pPr>
            <a:r>
              <a:rPr lang="en-US" altLang="en-US" sz="1400" smtClean="0">
                <a:solidFill>
                  <a:schemeClr val="folHlink"/>
                </a:solidFill>
              </a:rPr>
              <a:t>Schedule performance index,  SPI = BCWP/BCWS</a:t>
            </a:r>
          </a:p>
          <a:p>
            <a:pPr lvl="2">
              <a:spcBef>
                <a:spcPts val="300"/>
              </a:spcBef>
            </a:pPr>
            <a:r>
              <a:rPr lang="en-US" altLang="en-US" sz="1400" smtClean="0">
                <a:solidFill>
                  <a:schemeClr val="folHlink"/>
                </a:solidFill>
              </a:rPr>
              <a:t>Schedule variance, SV =  BCWP – BCWS</a:t>
            </a:r>
          </a:p>
          <a:p>
            <a:pPr lvl="2"/>
            <a:r>
              <a:rPr lang="en-US" altLang="en-US" sz="1400" smtClean="0"/>
              <a:t>SPI is an indication of the efficiency with which the project is utilizing scheduled resources.</a:t>
            </a:r>
          </a:p>
          <a:p>
            <a:pPr algn="just">
              <a:lnSpc>
                <a:spcPct val="150000"/>
              </a:lnSpc>
            </a:pPr>
            <a:endParaRPr lang="en-US" altLang="en-US" sz="1800" smtClean="0"/>
          </a:p>
          <a:p>
            <a:pPr algn="just">
              <a:lnSpc>
                <a:spcPct val="150000"/>
              </a:lnSpc>
            </a:pPr>
            <a:endParaRPr lang="en-US" altLang="en-US" sz="2000" smtClean="0"/>
          </a:p>
          <a:p>
            <a:pPr algn="just">
              <a:lnSpc>
                <a:spcPct val="150000"/>
              </a:lnSpc>
            </a:pPr>
            <a:endParaRPr lang="en-US" altLang="en-US" sz="2000" smtClean="0"/>
          </a:p>
        </p:txBody>
      </p:sp>
    </p:spTree>
    <p:extLst>
      <p:ext uri="{BB962C8B-B14F-4D97-AF65-F5344CB8AC3E}">
        <p14:creationId xmlns:p14="http://schemas.microsoft.com/office/powerpoint/2010/main" val="342406733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732088" y="1035050"/>
            <a:ext cx="3905250"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Computing Earned Value-III</a:t>
            </a:r>
            <a:endParaRPr lang="en-US" altLang="en-US" sz="2400" smtClean="0">
              <a:solidFill>
                <a:srgbClr val="00B050"/>
              </a:solidFill>
            </a:endParaRPr>
          </a:p>
        </p:txBody>
      </p:sp>
      <p:pic>
        <p:nvPicPr>
          <p:cNvPr id="317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3A1D821-4CCA-4C7E-90D7-3161AD174513}" type="slidenum">
              <a:rPr lang="en-US"/>
              <a:pPr algn="ctr">
                <a:defRPr/>
              </a:pPr>
              <a:t>16</a:t>
            </a:fld>
            <a:endParaRPr lang="en-US"/>
          </a:p>
        </p:txBody>
      </p:sp>
      <p:sp>
        <p:nvSpPr>
          <p:cNvPr id="31750" name="Content Placeholder 1"/>
          <p:cNvSpPr>
            <a:spLocks noGrp="1"/>
          </p:cNvSpPr>
          <p:nvPr>
            <p:ph idx="1"/>
          </p:nvPr>
        </p:nvSpPr>
        <p:spPr>
          <a:xfrm>
            <a:off x="1462088" y="1905000"/>
            <a:ext cx="6934200" cy="762000"/>
          </a:xfrm>
        </p:spPr>
        <p:txBody>
          <a:bodyPr/>
          <a:lstStyle/>
          <a:p>
            <a:pPr>
              <a:spcBef>
                <a:spcPts val="600"/>
              </a:spcBef>
              <a:spcAft>
                <a:spcPts val="600"/>
              </a:spcAft>
            </a:pPr>
            <a:r>
              <a:rPr lang="en-US" altLang="en-US" sz="1800" smtClean="0">
                <a:solidFill>
                  <a:schemeClr val="folHlink"/>
                </a:solidFill>
              </a:rPr>
              <a:t>Percent scheduled for completion = BCWS/BAC</a:t>
            </a:r>
          </a:p>
          <a:p>
            <a:pPr lvl="1">
              <a:spcBef>
                <a:spcPts val="300"/>
              </a:spcBef>
            </a:pPr>
            <a:r>
              <a:rPr lang="en-US" altLang="en-US" sz="1600" smtClean="0"/>
              <a:t>provides an indication of the percentage of work that should have been completed by time </a:t>
            </a:r>
            <a:r>
              <a:rPr lang="en-US" altLang="en-US" sz="1600" i="1" smtClean="0"/>
              <a:t>t.</a:t>
            </a:r>
            <a:endParaRPr lang="en-US" altLang="en-US" sz="1600" smtClean="0"/>
          </a:p>
          <a:p>
            <a:pPr>
              <a:spcBef>
                <a:spcPts val="600"/>
              </a:spcBef>
              <a:spcAft>
                <a:spcPts val="600"/>
              </a:spcAft>
            </a:pPr>
            <a:r>
              <a:rPr lang="en-US" altLang="en-US" sz="1800" smtClean="0">
                <a:solidFill>
                  <a:schemeClr val="folHlink"/>
                </a:solidFill>
              </a:rPr>
              <a:t>Percent complete = BCWP/BAC</a:t>
            </a:r>
          </a:p>
          <a:p>
            <a:pPr lvl="1">
              <a:spcBef>
                <a:spcPts val="300"/>
              </a:spcBef>
            </a:pPr>
            <a:r>
              <a:rPr lang="en-US" altLang="en-US" sz="1600" smtClean="0"/>
              <a:t>provides a quantitative indication of the percent of completeness of the project at a given point in time, </a:t>
            </a:r>
            <a:r>
              <a:rPr lang="en-US" altLang="en-US" sz="1600" i="1" smtClean="0"/>
              <a:t>t.</a:t>
            </a:r>
          </a:p>
          <a:p>
            <a:pPr>
              <a:spcBef>
                <a:spcPts val="300"/>
              </a:spcBef>
            </a:pPr>
            <a:r>
              <a:rPr lang="en-US" altLang="en-US" sz="1800" i="1" smtClean="0">
                <a:solidFill>
                  <a:schemeClr val="folHlink"/>
                </a:solidFill>
              </a:rPr>
              <a:t>Actual cost of work performed,</a:t>
            </a:r>
            <a:r>
              <a:rPr lang="en-US" altLang="en-US" sz="1800" smtClean="0">
                <a:solidFill>
                  <a:schemeClr val="folHlink"/>
                </a:solidFill>
              </a:rPr>
              <a:t> ACWP</a:t>
            </a:r>
            <a:r>
              <a:rPr lang="en-US" altLang="en-US" sz="1800" smtClean="0"/>
              <a:t>,  is the sum of the effort actually expended on work tasks that have been completed by a point in time on the project schedule. It is then possible to compute</a:t>
            </a:r>
          </a:p>
          <a:p>
            <a:pPr lvl="2">
              <a:spcBef>
                <a:spcPts val="600"/>
              </a:spcBef>
            </a:pPr>
            <a:r>
              <a:rPr lang="en-US" altLang="en-US" sz="1400" smtClean="0">
                <a:solidFill>
                  <a:schemeClr val="folHlink"/>
                </a:solidFill>
              </a:rPr>
              <a:t>Cost performance index, CPI = BCWP/ACWP</a:t>
            </a:r>
          </a:p>
          <a:p>
            <a:pPr lvl="2">
              <a:spcBef>
                <a:spcPts val="300"/>
              </a:spcBef>
            </a:pPr>
            <a:r>
              <a:rPr lang="en-US" altLang="en-US" sz="1400" smtClean="0">
                <a:solidFill>
                  <a:schemeClr val="folHlink"/>
                </a:solidFill>
              </a:rPr>
              <a:t>Cost variance, CV =  BCWP – ACWP</a:t>
            </a:r>
          </a:p>
          <a:p>
            <a:pPr algn="just">
              <a:lnSpc>
                <a:spcPct val="150000"/>
              </a:lnSpc>
            </a:pPr>
            <a:endParaRPr lang="en-US" altLang="en-US" sz="1800" smtClean="0"/>
          </a:p>
          <a:p>
            <a:pPr algn="just">
              <a:lnSpc>
                <a:spcPct val="150000"/>
              </a:lnSpc>
            </a:pPr>
            <a:endParaRPr lang="en-US" altLang="en-US" sz="2000" smtClean="0"/>
          </a:p>
          <a:p>
            <a:pPr algn="just">
              <a:lnSpc>
                <a:spcPct val="150000"/>
              </a:lnSpc>
            </a:pPr>
            <a:endParaRPr lang="en-US" altLang="en-US" sz="2000" smtClean="0"/>
          </a:p>
        </p:txBody>
      </p:sp>
    </p:spTree>
    <p:extLst>
      <p:ext uri="{BB962C8B-B14F-4D97-AF65-F5344CB8AC3E}">
        <p14:creationId xmlns:p14="http://schemas.microsoft.com/office/powerpoint/2010/main" val="127065499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09800" y="762000"/>
            <a:ext cx="5019675" cy="7905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Case Study to create Gantt Chart – </a:t>
            </a:r>
            <a:br>
              <a:rPr lang="en-US" altLang="en-US" sz="2400" smtClean="0">
                <a:solidFill>
                  <a:srgbClr val="002060"/>
                </a:solidFill>
                <a:latin typeface="Palatino" pitchFamily="-128" charset="0"/>
              </a:rPr>
            </a:br>
            <a:r>
              <a:rPr lang="en-US" altLang="en-US" sz="2400" smtClean="0">
                <a:solidFill>
                  <a:srgbClr val="002060"/>
                </a:solidFill>
                <a:latin typeface="Palatino" pitchFamily="-128" charset="0"/>
              </a:rPr>
              <a:t>Hospital Construction Project</a:t>
            </a:r>
            <a:endParaRPr lang="en-US" altLang="en-US" sz="2400" smtClean="0">
              <a:solidFill>
                <a:srgbClr val="00B050"/>
              </a:solidFill>
            </a:endParaRPr>
          </a:p>
        </p:txBody>
      </p:sp>
      <p:pic>
        <p:nvPicPr>
          <p:cNvPr id="3379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C88E817-77ED-4A82-874E-F873E1D29C57}" type="slidenum">
              <a:rPr lang="en-US"/>
              <a:pPr algn="ctr">
                <a:defRPr/>
              </a:pPr>
              <a:t>17</a:t>
            </a:fld>
            <a:endParaRPr lang="en-US"/>
          </a:p>
        </p:txBody>
      </p:sp>
      <p:graphicFrame>
        <p:nvGraphicFramePr>
          <p:cNvPr id="6" name="Table 5"/>
          <p:cNvGraphicFramePr>
            <a:graphicFrameLocks noGrp="1"/>
          </p:cNvGraphicFramePr>
          <p:nvPr/>
        </p:nvGraphicFramePr>
        <p:xfrm>
          <a:off x="1524000" y="1905000"/>
          <a:ext cx="7315200" cy="4343396"/>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29979">
                <a:tc>
                  <a:txBody>
                    <a:bodyPr/>
                    <a:lstStyle/>
                    <a:p>
                      <a:r>
                        <a:rPr lang="en-US" sz="1400" dirty="0" smtClean="0">
                          <a:solidFill>
                            <a:schemeClr val="tx1"/>
                          </a:solidFill>
                          <a:latin typeface="Arial" panose="020B0604020202020204" pitchFamily="34" charset="0"/>
                          <a:cs typeface="Arial" panose="020B0604020202020204" pitchFamily="34" charset="0"/>
                        </a:rPr>
                        <a:t>Activity</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solidFill>
                            <a:schemeClr val="tx1"/>
                          </a:solidFill>
                          <a:latin typeface="Arial" panose="020B0604020202020204" pitchFamily="34" charset="0"/>
                          <a:cs typeface="Arial" panose="020B0604020202020204" pitchFamily="34" charset="0"/>
                        </a:rPr>
                        <a:t>Predecessors</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r>
                        <a:rPr lang="en-US" sz="1400" dirty="0" smtClean="0">
                          <a:solidFill>
                            <a:schemeClr val="tx1"/>
                          </a:solidFill>
                          <a:latin typeface="Arial" panose="020B0604020202020204" pitchFamily="34" charset="0"/>
                          <a:cs typeface="Arial" panose="020B0604020202020204" pitchFamily="34" charset="0"/>
                        </a:rPr>
                        <a:t>Duration (Weeks)</a:t>
                      </a:r>
                      <a:endParaRPr lang="en-US" sz="1400" dirty="0">
                        <a:solidFill>
                          <a:schemeClr val="tx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87872">
                <a:tc>
                  <a:txBody>
                    <a:bodyPr/>
                    <a:lstStyle/>
                    <a:p>
                      <a:r>
                        <a:rPr lang="en-US" sz="1000" dirty="0" smtClean="0">
                          <a:latin typeface="Arial" panose="020B0604020202020204" pitchFamily="34" charset="0"/>
                          <a:cs typeface="Arial" panose="020B0604020202020204" pitchFamily="34" charset="0"/>
                        </a:rPr>
                        <a:t>A</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Select administrative and medical staff. </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12</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87872">
                <a:tc>
                  <a:txBody>
                    <a:bodyPr/>
                    <a:lstStyle/>
                    <a:p>
                      <a:r>
                        <a:rPr lang="en-US" sz="1000" dirty="0" smtClean="0">
                          <a:latin typeface="Arial" panose="020B0604020202020204" pitchFamily="34" charset="0"/>
                          <a:cs typeface="Arial" panose="020B0604020202020204" pitchFamily="34" charset="0"/>
                        </a:rPr>
                        <a:t>B</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Select site and do site survey.</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9</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249994">
                <a:tc>
                  <a:txBody>
                    <a:bodyPr/>
                    <a:lstStyle/>
                    <a:p>
                      <a:r>
                        <a:rPr lang="en-US" sz="1000" dirty="0" smtClean="0">
                          <a:latin typeface="Arial" panose="020B0604020202020204" pitchFamily="34" charset="0"/>
                          <a:cs typeface="Arial" panose="020B0604020202020204" pitchFamily="34" charset="0"/>
                        </a:rPr>
                        <a:t>C</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Select equipment.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A</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10</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87872">
                <a:tc>
                  <a:txBody>
                    <a:bodyPr/>
                    <a:lstStyle/>
                    <a:p>
                      <a:r>
                        <a:rPr lang="en-US" sz="1000" dirty="0" smtClean="0">
                          <a:latin typeface="Arial" panose="020B0604020202020204" pitchFamily="34" charset="0"/>
                          <a:cs typeface="Arial" panose="020B0604020202020204" pitchFamily="34" charset="0"/>
                        </a:rPr>
                        <a:t>D</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Prepare final construction plans and layout.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B</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10</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249994">
                <a:tc>
                  <a:txBody>
                    <a:bodyPr/>
                    <a:lstStyle/>
                    <a:p>
                      <a:r>
                        <a:rPr lang="en-US" sz="1000" dirty="0" smtClean="0">
                          <a:latin typeface="Arial" panose="020B0604020202020204" pitchFamily="34" charset="0"/>
                          <a:cs typeface="Arial" panose="020B0604020202020204" pitchFamily="34" charset="0"/>
                        </a:rPr>
                        <a:t>E</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Bring utilities to the site.</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B</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24</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437839">
                <a:tc>
                  <a:txBody>
                    <a:bodyPr/>
                    <a:lstStyle/>
                    <a:p>
                      <a:r>
                        <a:rPr lang="en-US" sz="1000" dirty="0" smtClean="0">
                          <a:latin typeface="Arial" panose="020B0604020202020204" pitchFamily="34" charset="0"/>
                          <a:cs typeface="Arial" panose="020B0604020202020204" pitchFamily="34" charset="0"/>
                        </a:rPr>
                        <a:t>F</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t>Interview applicants and fill positions in nursing support staff, maintenance, and security.</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A</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10</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r h="387872">
                <a:tc>
                  <a:txBody>
                    <a:bodyPr/>
                    <a:lstStyle/>
                    <a:p>
                      <a:r>
                        <a:rPr lang="en-US" sz="1000" dirty="0" smtClean="0">
                          <a:latin typeface="Arial" panose="020B0604020202020204" pitchFamily="34" charset="0"/>
                          <a:cs typeface="Arial" panose="020B0604020202020204" pitchFamily="34" charset="0"/>
                        </a:rPr>
                        <a:t>G</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t>Purchase and take delivery of equipment.</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C</a:t>
                      </a:r>
                      <a:endParaRPr lang="en-US" sz="1000" dirty="0">
                        <a:latin typeface="Arial" panose="020B0604020202020204" pitchFamily="34" charset="0"/>
                        <a:cs typeface="Arial" panose="020B0604020202020204" pitchFamily="34" charset="0"/>
                      </a:endParaRPr>
                    </a:p>
                  </a:txBody>
                  <a:tcPr/>
                </a:tc>
                <a:tc>
                  <a:txBody>
                    <a:bodyPr/>
                    <a:lstStyle/>
                    <a:p>
                      <a:r>
                        <a:rPr lang="en-US" sz="1000" dirty="0" smtClean="0">
                          <a:latin typeface="Arial" panose="020B0604020202020204" pitchFamily="34" charset="0"/>
                          <a:cs typeface="Arial" panose="020B0604020202020204" pitchFamily="34" charset="0"/>
                        </a:rPr>
                        <a:t>35</a:t>
                      </a:r>
                      <a:endParaRPr lang="en-US" sz="10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7"/>
                  </a:ext>
                </a:extLst>
              </a:tr>
              <a:tr h="249994">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H</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Construct the Hospital</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D</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40</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8"/>
                  </a:ext>
                </a:extLst>
              </a:tr>
              <a:tr h="358036">
                <a:tc>
                  <a:txBody>
                    <a:bodyPr/>
                    <a:lstStyle/>
                    <a:p>
                      <a:r>
                        <a:rPr lang="en-US" sz="1000" kern="1200" dirty="0" err="1" smtClean="0">
                          <a:solidFill>
                            <a:schemeClr val="dk1"/>
                          </a:solidFill>
                          <a:latin typeface="Arial" panose="020B0604020202020204" pitchFamily="34" charset="0"/>
                          <a:ea typeface="+mn-ea"/>
                          <a:cs typeface="Arial" panose="020B0604020202020204" pitchFamily="34" charset="0"/>
                        </a:rPr>
                        <a:t>I</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Develop an information system</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A</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15</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09"/>
                  </a:ext>
                </a:extLst>
              </a:tr>
              <a:tr h="358036">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J</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Install the Equipment</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E,G,H</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4</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r h="358036">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K</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Train nurses and support staff</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F,I,J</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tc>
                  <a:txBody>
                    <a:bodyPr/>
                    <a:lstStyle/>
                    <a:p>
                      <a:r>
                        <a:rPr lang="en-US" sz="1000" kern="1200" dirty="0" smtClean="0">
                          <a:solidFill>
                            <a:schemeClr val="dk1"/>
                          </a:solidFill>
                          <a:latin typeface="Arial" panose="020B0604020202020204" pitchFamily="34" charset="0"/>
                          <a:ea typeface="+mn-ea"/>
                          <a:cs typeface="Arial" panose="020B0604020202020204" pitchFamily="34" charset="0"/>
                        </a:rPr>
                        <a:t>9</a:t>
                      </a:r>
                      <a:endParaRPr lang="en-US" sz="1000" kern="1200" dirty="0">
                        <a:solidFill>
                          <a:schemeClr val="dk1"/>
                        </a:solidFill>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88629989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44813" y="1035050"/>
            <a:ext cx="3479800"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Gantt Chart for the Case</a:t>
            </a:r>
            <a:endParaRPr lang="en-US" altLang="en-US" sz="2400" smtClean="0">
              <a:solidFill>
                <a:srgbClr val="00B050"/>
              </a:solidFill>
            </a:endParaRPr>
          </a:p>
        </p:txBody>
      </p:sp>
      <p:pic>
        <p:nvPicPr>
          <p:cNvPr id="3584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9B5CD78F-97F0-40F9-BC6A-F8A4073EEF9E}" type="slidenum">
              <a:rPr lang="en-US"/>
              <a:pPr algn="ctr">
                <a:defRPr/>
              </a:pPr>
              <a:t>18</a:t>
            </a:fld>
            <a:endParaRPr lang="en-US"/>
          </a:p>
        </p:txBody>
      </p:sp>
      <p:pic>
        <p:nvPicPr>
          <p:cNvPr id="3584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09625" y="1828800"/>
            <a:ext cx="79533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38545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r>
              <a:rPr lang="en-US" altLang="en-US" sz="2800" b="1" smtClean="0"/>
              <a:t>Module 4: Software Project Management (13 hrs)</a:t>
            </a:r>
            <a:r>
              <a:rPr lang="en-US" altLang="en-US" sz="2800" smtClean="0"/>
              <a:t> – </a:t>
            </a:r>
            <a:r>
              <a:rPr lang="en-US" altLang="en-US" sz="2800" b="1" smtClean="0"/>
              <a:t>Application level</a:t>
            </a:r>
            <a:endParaRPr lang="en-US" altLang="en-US" sz="2800" smtClean="0"/>
          </a:p>
          <a:p>
            <a:pPr algn="just"/>
            <a:r>
              <a:rPr lang="en-US" altLang="en-US" sz="2800" smtClean="0"/>
              <a:t>Project Management Concepts, Project Planning, Overview of metrics, Estimation for Software projects, Project Scheduling, Risk Management, Maintenance and Reengineering, Software Process Improvement (SPI): CMM Levels.</a:t>
            </a:r>
          </a:p>
          <a:p>
            <a:pPr algn="just"/>
            <a:endParaRPr lang="en-US" altLang="en-US" sz="2800" smtClean="0"/>
          </a:p>
        </p:txBody>
      </p:sp>
    </p:spTree>
    <p:extLst>
      <p:ext uri="{BB962C8B-B14F-4D97-AF65-F5344CB8AC3E}">
        <p14:creationId xmlns:p14="http://schemas.microsoft.com/office/powerpoint/2010/main" val="9418501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866775" y="1081088"/>
            <a:ext cx="7678738" cy="1081087"/>
          </a:xfrm>
        </p:spPr>
        <p:txBody>
          <a:bodyPr/>
          <a:lstStyle/>
          <a:p>
            <a:pPr eaLnBrk="1" hangingPunct="1"/>
            <a:r>
              <a:rPr lang="en-US" altLang="en-US" smtClean="0">
                <a:solidFill>
                  <a:srgbClr val="FF0000"/>
                </a:solidFill>
              </a:rPr>
              <a:t>Project Scheduling</a:t>
            </a:r>
          </a:p>
        </p:txBody>
      </p:sp>
      <p:pic>
        <p:nvPicPr>
          <p:cNvPr id="5123"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000">
                <a:latin typeface="Helvetica" panose="020B0604020202020204" pitchFamily="34" charset="0"/>
              </a:rPr>
              <a:t>Department of Computer Science and Engineering</a:t>
            </a:r>
          </a:p>
          <a:p>
            <a:pPr algn="ctr" eaLnBrk="1" hangingPunct="1">
              <a:lnSpc>
                <a:spcPct val="100000"/>
              </a:lnSpc>
              <a:spcBef>
                <a:spcPct val="20000"/>
              </a:spcBef>
              <a:buClr>
                <a:schemeClr val="folHlink"/>
              </a:buClr>
              <a:buSzPct val="75000"/>
              <a:buFont typeface="Wingdings" panose="05000000000000000000" pitchFamily="2" charset="2"/>
              <a:buNone/>
            </a:pPr>
            <a:r>
              <a:rPr lang="en-US" altLang="en-US" sz="2400">
                <a:latin typeface="Helvetica" panose="020B0604020202020204" pitchFamily="34" charset="0"/>
              </a:rPr>
              <a:t>School of Engineering, Presidency University</a:t>
            </a:r>
          </a:p>
        </p:txBody>
      </p:sp>
    </p:spTree>
    <p:extLst>
      <p:ext uri="{BB962C8B-B14F-4D97-AF65-F5344CB8AC3E}">
        <p14:creationId xmlns:p14="http://schemas.microsoft.com/office/powerpoint/2010/main" val="2744715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3525" y="1035050"/>
            <a:ext cx="3327400"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Why are Projects Late?</a:t>
            </a:r>
            <a:endParaRPr lang="en-US" altLang="en-US" sz="2400" smtClean="0">
              <a:solidFill>
                <a:srgbClr val="00B050"/>
              </a:solidFill>
            </a:endParaRPr>
          </a:p>
        </p:txBody>
      </p:sp>
      <p:pic>
        <p:nvPicPr>
          <p:cNvPr id="717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44E387A3-FB51-4AC6-86AA-E464F754D600}" type="slidenum">
              <a:rPr lang="en-US"/>
              <a:pPr algn="ctr">
                <a:defRPr/>
              </a:pPr>
              <a:t>4</a:t>
            </a:fld>
            <a:endParaRPr lang="en-US"/>
          </a:p>
        </p:txBody>
      </p:sp>
      <p:sp>
        <p:nvSpPr>
          <p:cNvPr id="7174" name="Content Placeholder 1"/>
          <p:cNvSpPr>
            <a:spLocks noGrp="1"/>
          </p:cNvSpPr>
          <p:nvPr>
            <p:ph idx="1"/>
          </p:nvPr>
        </p:nvSpPr>
        <p:spPr>
          <a:xfrm>
            <a:off x="1752600" y="1905000"/>
            <a:ext cx="6934200" cy="762000"/>
          </a:xfrm>
        </p:spPr>
        <p:txBody>
          <a:bodyPr/>
          <a:lstStyle/>
          <a:p>
            <a:pPr algn="just">
              <a:lnSpc>
                <a:spcPct val="80000"/>
              </a:lnSpc>
            </a:pPr>
            <a:r>
              <a:rPr lang="en-US" altLang="en-US" sz="1800" smtClean="0"/>
              <a:t>an </a:t>
            </a:r>
            <a:r>
              <a:rPr lang="en-US" altLang="en-US" sz="1800" smtClean="0">
                <a:solidFill>
                  <a:schemeClr val="folHlink"/>
                </a:solidFill>
              </a:rPr>
              <a:t>unrealistic deadline</a:t>
            </a:r>
            <a:r>
              <a:rPr lang="en-US" altLang="en-US" sz="1800" smtClean="0"/>
              <a:t> established by someone outside the software development group</a:t>
            </a:r>
          </a:p>
          <a:p>
            <a:pPr algn="just">
              <a:lnSpc>
                <a:spcPct val="80000"/>
              </a:lnSpc>
            </a:pPr>
            <a:r>
              <a:rPr lang="en-US" altLang="en-US" sz="1800" smtClean="0">
                <a:solidFill>
                  <a:schemeClr val="folHlink"/>
                </a:solidFill>
              </a:rPr>
              <a:t>changing customer requirements</a:t>
            </a:r>
            <a:r>
              <a:rPr lang="en-US" altLang="en-US" sz="1800" smtClean="0"/>
              <a:t> that are not reflected in schedule changes;</a:t>
            </a:r>
          </a:p>
          <a:p>
            <a:pPr algn="just">
              <a:lnSpc>
                <a:spcPct val="80000"/>
              </a:lnSpc>
            </a:pPr>
            <a:r>
              <a:rPr lang="en-US" altLang="en-US" sz="1800" smtClean="0"/>
              <a:t>an </a:t>
            </a:r>
            <a:r>
              <a:rPr lang="en-US" altLang="en-US" sz="1800" smtClean="0">
                <a:solidFill>
                  <a:schemeClr val="folHlink"/>
                </a:solidFill>
              </a:rPr>
              <a:t>honest underestimate</a:t>
            </a:r>
            <a:r>
              <a:rPr lang="en-US" altLang="en-US" sz="1800" smtClean="0"/>
              <a:t> of the amount of effort and/or the number of resources that will be required to do the job;</a:t>
            </a:r>
          </a:p>
          <a:p>
            <a:pPr algn="just">
              <a:lnSpc>
                <a:spcPct val="80000"/>
              </a:lnSpc>
            </a:pPr>
            <a:r>
              <a:rPr lang="en-US" altLang="en-US" sz="1800" smtClean="0">
                <a:solidFill>
                  <a:schemeClr val="folHlink"/>
                </a:solidFill>
              </a:rPr>
              <a:t>predictable and/or unpredictable risks</a:t>
            </a:r>
            <a:r>
              <a:rPr lang="en-US" altLang="en-US" sz="1800" smtClean="0"/>
              <a:t> that were not considered when the project commenced;</a:t>
            </a:r>
          </a:p>
          <a:p>
            <a:pPr algn="just">
              <a:lnSpc>
                <a:spcPct val="80000"/>
              </a:lnSpc>
            </a:pPr>
            <a:r>
              <a:rPr lang="en-US" altLang="en-US" sz="1800" smtClean="0">
                <a:solidFill>
                  <a:schemeClr val="folHlink"/>
                </a:solidFill>
              </a:rPr>
              <a:t>technical difficulties</a:t>
            </a:r>
            <a:r>
              <a:rPr lang="en-US" altLang="en-US" sz="1800" smtClean="0"/>
              <a:t> that could not have been foreseen in advance;</a:t>
            </a:r>
          </a:p>
          <a:p>
            <a:pPr algn="just">
              <a:lnSpc>
                <a:spcPct val="80000"/>
              </a:lnSpc>
            </a:pPr>
            <a:r>
              <a:rPr lang="en-US" altLang="en-US" sz="1800" smtClean="0">
                <a:solidFill>
                  <a:schemeClr val="folHlink"/>
                </a:solidFill>
              </a:rPr>
              <a:t>human difficulties </a:t>
            </a:r>
            <a:r>
              <a:rPr lang="en-US" altLang="en-US" sz="1800" smtClean="0"/>
              <a:t>that could not have been foreseen in advance;</a:t>
            </a:r>
          </a:p>
          <a:p>
            <a:pPr algn="just">
              <a:lnSpc>
                <a:spcPct val="80000"/>
              </a:lnSpc>
            </a:pPr>
            <a:r>
              <a:rPr lang="en-US" altLang="en-US" sz="1800" smtClean="0">
                <a:solidFill>
                  <a:schemeClr val="folHlink"/>
                </a:solidFill>
              </a:rPr>
              <a:t>miscommunication</a:t>
            </a:r>
            <a:r>
              <a:rPr lang="en-US" altLang="en-US" sz="1800" smtClean="0"/>
              <a:t> among project staff that results in delays;</a:t>
            </a:r>
          </a:p>
          <a:p>
            <a:pPr algn="just">
              <a:lnSpc>
                <a:spcPct val="80000"/>
              </a:lnSpc>
            </a:pPr>
            <a:r>
              <a:rPr lang="en-US" altLang="en-US" sz="1800" smtClean="0"/>
              <a:t>a failure by project management to recognize that </a:t>
            </a:r>
            <a:r>
              <a:rPr lang="en-US" altLang="en-US" sz="1800" smtClean="0">
                <a:solidFill>
                  <a:schemeClr val="folHlink"/>
                </a:solidFill>
              </a:rPr>
              <a:t>the project is falling behind schedule</a:t>
            </a:r>
            <a:r>
              <a:rPr lang="en-US" altLang="en-US" sz="1800" smtClean="0"/>
              <a:t> and </a:t>
            </a:r>
            <a:r>
              <a:rPr lang="en-US" altLang="en-US" sz="1800" smtClean="0">
                <a:solidFill>
                  <a:schemeClr val="folHlink"/>
                </a:solidFill>
              </a:rPr>
              <a:t>a lack of action to correct the problem</a:t>
            </a:r>
          </a:p>
        </p:txBody>
      </p:sp>
    </p:spTree>
    <p:extLst>
      <p:ext uri="{BB962C8B-B14F-4D97-AF65-F5344CB8AC3E}">
        <p14:creationId xmlns:p14="http://schemas.microsoft.com/office/powerpoint/2010/main" val="42639810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476500" y="1035050"/>
            <a:ext cx="3981450"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What is Project Scheduling?</a:t>
            </a:r>
            <a:endParaRPr lang="en-US" altLang="en-US" sz="2400" smtClean="0">
              <a:solidFill>
                <a:srgbClr val="00B050"/>
              </a:solidFill>
            </a:endParaRPr>
          </a:p>
        </p:txBody>
      </p:sp>
      <p:pic>
        <p:nvPicPr>
          <p:cNvPr id="92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6BF6C61-93AD-4AE3-AD9B-A59142B3631E}" type="slidenum">
              <a:rPr lang="en-US"/>
              <a:pPr algn="ctr">
                <a:defRPr/>
              </a:pPr>
              <a:t>5</a:t>
            </a:fld>
            <a:endParaRPr lang="en-US"/>
          </a:p>
        </p:txBody>
      </p:sp>
      <p:sp>
        <p:nvSpPr>
          <p:cNvPr id="6150" name="Content Placeholder 1"/>
          <p:cNvSpPr>
            <a:spLocks noGrp="1"/>
          </p:cNvSpPr>
          <p:nvPr>
            <p:ph idx="1"/>
          </p:nvPr>
        </p:nvSpPr>
        <p:spPr>
          <a:xfrm>
            <a:off x="1752600" y="1905000"/>
            <a:ext cx="6934200" cy="762000"/>
          </a:xfrm>
        </p:spPr>
        <p:txBody>
          <a:bodyPr/>
          <a:lstStyle/>
          <a:p>
            <a:pPr marL="0" indent="0" algn="just">
              <a:lnSpc>
                <a:spcPct val="150000"/>
              </a:lnSpc>
              <a:spcBef>
                <a:spcPts val="1200"/>
              </a:spcBef>
              <a:buFont typeface="Wingdings" panose="05000000000000000000" pitchFamily="2" charset="2"/>
              <a:buNone/>
              <a:defRPr/>
            </a:pPr>
            <a:r>
              <a:rPr lang="en-US" sz="2000" b="1" dirty="0"/>
              <a:t>Project scheduling</a:t>
            </a:r>
            <a:r>
              <a:rPr lang="en-US" sz="2000" dirty="0"/>
              <a:t> is a mechanism </a:t>
            </a:r>
            <a:r>
              <a:rPr lang="en-US" sz="2000" dirty="0" smtClean="0"/>
              <a:t>to communicate </a:t>
            </a:r>
            <a:r>
              <a:rPr lang="en-US" sz="2000" dirty="0"/>
              <a:t>what </a:t>
            </a:r>
            <a:r>
              <a:rPr lang="en-US" sz="2000" dirty="0">
                <a:solidFill>
                  <a:srgbClr val="FF0000"/>
                </a:solidFill>
              </a:rPr>
              <a:t>tasks need to get done</a:t>
            </a:r>
            <a:r>
              <a:rPr lang="en-US" sz="2000" dirty="0"/>
              <a:t> and which </a:t>
            </a:r>
            <a:r>
              <a:rPr lang="en-US" sz="2000" dirty="0">
                <a:solidFill>
                  <a:srgbClr val="FF0000"/>
                </a:solidFill>
              </a:rPr>
              <a:t>organizational resources will be allocated</a:t>
            </a:r>
            <a:r>
              <a:rPr lang="en-US" sz="2000" dirty="0"/>
              <a:t> to complete those tasks in what </a:t>
            </a:r>
            <a:r>
              <a:rPr lang="en-US" sz="2000" dirty="0">
                <a:solidFill>
                  <a:srgbClr val="FF0000"/>
                </a:solidFill>
              </a:rPr>
              <a:t>timeframe</a:t>
            </a:r>
            <a:r>
              <a:rPr lang="en-US" sz="2000" dirty="0" smtClean="0"/>
              <a:t>.</a:t>
            </a:r>
          </a:p>
          <a:p>
            <a:pPr marL="0" indent="0" algn="just">
              <a:lnSpc>
                <a:spcPct val="150000"/>
              </a:lnSpc>
              <a:spcBef>
                <a:spcPts val="1200"/>
              </a:spcBef>
              <a:buFont typeface="Wingdings" panose="05000000000000000000" pitchFamily="2" charset="2"/>
              <a:buNone/>
              <a:defRPr/>
            </a:pPr>
            <a:r>
              <a:rPr lang="en-US" sz="2000" dirty="0" smtClean="0"/>
              <a:t>Three important parameters to be considered for Scheduling:</a:t>
            </a:r>
          </a:p>
          <a:p>
            <a:pPr marL="457200" indent="-457200" algn="just">
              <a:lnSpc>
                <a:spcPct val="150000"/>
              </a:lnSpc>
              <a:spcBef>
                <a:spcPts val="1200"/>
              </a:spcBef>
              <a:buFont typeface="Wingdings" panose="05000000000000000000" pitchFamily="2" charset="2"/>
              <a:buAutoNum type="arabicPeriod"/>
              <a:defRPr/>
            </a:pPr>
            <a:r>
              <a:rPr lang="en-US" sz="2000" dirty="0" smtClean="0"/>
              <a:t>Tasks to be completed</a:t>
            </a:r>
          </a:p>
          <a:p>
            <a:pPr marL="457200" indent="-457200" algn="just">
              <a:lnSpc>
                <a:spcPct val="150000"/>
              </a:lnSpc>
              <a:spcBef>
                <a:spcPts val="1200"/>
              </a:spcBef>
              <a:buFont typeface="Wingdings" panose="05000000000000000000" pitchFamily="2" charset="2"/>
              <a:buAutoNum type="arabicPeriod"/>
              <a:defRPr/>
            </a:pPr>
            <a:r>
              <a:rPr lang="en-US" sz="2000" dirty="0" smtClean="0"/>
              <a:t>Timeframe for completion of the tasks</a:t>
            </a:r>
          </a:p>
          <a:p>
            <a:pPr marL="457200" indent="-457200" algn="just">
              <a:lnSpc>
                <a:spcPct val="150000"/>
              </a:lnSpc>
              <a:spcBef>
                <a:spcPts val="1200"/>
              </a:spcBef>
              <a:buFont typeface="Wingdings" panose="05000000000000000000" pitchFamily="2" charset="2"/>
              <a:buAutoNum type="arabicPeriod"/>
              <a:defRPr/>
            </a:pPr>
            <a:r>
              <a:rPr lang="en-US" sz="2000" dirty="0" smtClean="0"/>
              <a:t>Resources who will work on the tasks</a:t>
            </a:r>
          </a:p>
        </p:txBody>
      </p:sp>
    </p:spTree>
    <p:extLst>
      <p:ext uri="{BB962C8B-B14F-4D97-AF65-F5344CB8AC3E}">
        <p14:creationId xmlns:p14="http://schemas.microsoft.com/office/powerpoint/2010/main" val="184236111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928938" y="1035050"/>
            <a:ext cx="3076575"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Scheduling Principles</a:t>
            </a:r>
            <a:endParaRPr lang="en-US" altLang="en-US" sz="2400" smtClean="0">
              <a:solidFill>
                <a:srgbClr val="00B050"/>
              </a:solidFill>
            </a:endParaRPr>
          </a:p>
        </p:txBody>
      </p:sp>
      <p:pic>
        <p:nvPicPr>
          <p:cNvPr id="112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C310F4B-045A-4167-B08D-D7A99A1E6450}" type="slidenum">
              <a:rPr lang="en-US"/>
              <a:pPr algn="ctr">
                <a:defRPr/>
              </a:pPr>
              <a:t>6</a:t>
            </a:fld>
            <a:endParaRPr lang="en-US"/>
          </a:p>
        </p:txBody>
      </p:sp>
      <p:sp>
        <p:nvSpPr>
          <p:cNvPr id="11270" name="Content Placeholder 1"/>
          <p:cNvSpPr>
            <a:spLocks noGrp="1"/>
          </p:cNvSpPr>
          <p:nvPr>
            <p:ph idx="1"/>
          </p:nvPr>
        </p:nvSpPr>
        <p:spPr>
          <a:xfrm>
            <a:off x="1752600" y="1905000"/>
            <a:ext cx="6934200" cy="762000"/>
          </a:xfrm>
        </p:spPr>
        <p:txBody>
          <a:bodyPr/>
          <a:lstStyle/>
          <a:p>
            <a:pPr algn="just">
              <a:lnSpc>
                <a:spcPct val="150000"/>
              </a:lnSpc>
            </a:pPr>
            <a:r>
              <a:rPr lang="en-US" altLang="en-US" sz="2000" smtClean="0">
                <a:solidFill>
                  <a:schemeClr val="folHlink"/>
                </a:solidFill>
              </a:rPr>
              <a:t>Compartmentalization</a:t>
            </a:r>
            <a:r>
              <a:rPr lang="en-US" altLang="en-US" sz="2000" smtClean="0"/>
              <a:t> - define distinct tasks</a:t>
            </a:r>
          </a:p>
          <a:p>
            <a:pPr algn="just">
              <a:lnSpc>
                <a:spcPct val="150000"/>
              </a:lnSpc>
            </a:pPr>
            <a:r>
              <a:rPr lang="en-US" altLang="en-US" sz="2000" smtClean="0">
                <a:solidFill>
                  <a:schemeClr val="folHlink"/>
                </a:solidFill>
              </a:rPr>
              <a:t>Interdependency</a:t>
            </a:r>
            <a:r>
              <a:rPr lang="en-US" altLang="en-US" sz="2000" smtClean="0"/>
              <a:t> - indicate task interrelationship </a:t>
            </a:r>
          </a:p>
          <a:p>
            <a:pPr algn="just">
              <a:lnSpc>
                <a:spcPct val="150000"/>
              </a:lnSpc>
            </a:pPr>
            <a:r>
              <a:rPr lang="en-US" altLang="en-US" sz="2000" smtClean="0">
                <a:solidFill>
                  <a:schemeClr val="folHlink"/>
                </a:solidFill>
              </a:rPr>
              <a:t>Effort validation</a:t>
            </a:r>
            <a:r>
              <a:rPr lang="en-US" altLang="en-US" sz="2000" smtClean="0"/>
              <a:t> - be sure resources are available</a:t>
            </a:r>
          </a:p>
          <a:p>
            <a:pPr algn="just">
              <a:lnSpc>
                <a:spcPct val="150000"/>
              </a:lnSpc>
            </a:pPr>
            <a:r>
              <a:rPr lang="en-US" altLang="en-US" sz="2000" smtClean="0">
                <a:solidFill>
                  <a:schemeClr val="folHlink"/>
                </a:solidFill>
              </a:rPr>
              <a:t>Defined Responsibilities</a:t>
            </a:r>
            <a:r>
              <a:rPr lang="en-US" altLang="en-US" sz="2000" smtClean="0"/>
              <a:t> - people must be assigned</a:t>
            </a:r>
          </a:p>
          <a:p>
            <a:pPr algn="just">
              <a:lnSpc>
                <a:spcPct val="150000"/>
              </a:lnSpc>
            </a:pPr>
            <a:r>
              <a:rPr lang="en-US" altLang="en-US" sz="2000" smtClean="0">
                <a:solidFill>
                  <a:schemeClr val="folHlink"/>
                </a:solidFill>
              </a:rPr>
              <a:t>Defined Outcomes</a:t>
            </a:r>
            <a:r>
              <a:rPr lang="en-US" altLang="en-US" sz="2000" smtClean="0"/>
              <a:t> - each task must have an output</a:t>
            </a:r>
          </a:p>
          <a:p>
            <a:pPr algn="just">
              <a:lnSpc>
                <a:spcPct val="150000"/>
              </a:lnSpc>
            </a:pPr>
            <a:r>
              <a:rPr lang="en-US" altLang="en-US" sz="2000" smtClean="0">
                <a:solidFill>
                  <a:schemeClr val="folHlink"/>
                </a:solidFill>
              </a:rPr>
              <a:t>Defined Milestones</a:t>
            </a:r>
            <a:r>
              <a:rPr lang="en-US" altLang="en-US" sz="2000" smtClean="0"/>
              <a:t> - review for quality</a:t>
            </a:r>
          </a:p>
        </p:txBody>
      </p:sp>
    </p:spTree>
    <p:extLst>
      <p:ext uri="{BB962C8B-B14F-4D97-AF65-F5344CB8AC3E}">
        <p14:creationId xmlns:p14="http://schemas.microsoft.com/office/powerpoint/2010/main" val="227706434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763838" y="1035050"/>
            <a:ext cx="3406775" cy="42068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Effort and Delivery Time</a:t>
            </a:r>
            <a:endParaRPr lang="en-US" altLang="en-US" sz="2400" smtClean="0">
              <a:solidFill>
                <a:srgbClr val="00B050"/>
              </a:solidFill>
            </a:endParaRPr>
          </a:p>
        </p:txBody>
      </p:sp>
      <p:pic>
        <p:nvPicPr>
          <p:cNvPr id="133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94BB1D01-393C-4C72-97D5-A11B4D672ADD}" type="slidenum">
              <a:rPr lang="en-US"/>
              <a:pPr algn="ctr">
                <a:defRPr/>
              </a:pPr>
              <a:t>7</a:t>
            </a:fld>
            <a:endParaRPr lang="en-US"/>
          </a:p>
        </p:txBody>
      </p:sp>
      <p:pic>
        <p:nvPicPr>
          <p:cNvPr id="133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752600"/>
            <a:ext cx="6565900"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98764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312988" y="749300"/>
            <a:ext cx="4383087" cy="7905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Typical Effort Allocation across </a:t>
            </a:r>
            <a:br>
              <a:rPr lang="en-US" altLang="en-US" sz="2400" smtClean="0">
                <a:solidFill>
                  <a:srgbClr val="002060"/>
                </a:solidFill>
                <a:latin typeface="Palatino" pitchFamily="-128" charset="0"/>
              </a:rPr>
            </a:br>
            <a:r>
              <a:rPr lang="en-US" altLang="en-US" sz="2400" smtClean="0">
                <a:solidFill>
                  <a:srgbClr val="002060"/>
                </a:solidFill>
                <a:latin typeface="Palatino" pitchFamily="-128" charset="0"/>
              </a:rPr>
              <a:t>different Project Activities</a:t>
            </a:r>
            <a:endParaRPr lang="en-US" altLang="en-US" sz="2400" smtClean="0">
              <a:solidFill>
                <a:srgbClr val="00B050"/>
              </a:solidFill>
            </a:endParaRPr>
          </a:p>
        </p:txBody>
      </p:sp>
      <p:pic>
        <p:nvPicPr>
          <p:cNvPr id="1536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67CA1BC9-EE58-44B6-ACCE-9F678425F7A9}" type="slidenum">
              <a:rPr lang="en-US"/>
              <a:pPr algn="ctr">
                <a:defRPr/>
              </a:pPr>
              <a:t>8</a:t>
            </a:fld>
            <a:endParaRPr lang="en-US"/>
          </a:p>
        </p:txBody>
      </p:sp>
      <p:sp>
        <p:nvSpPr>
          <p:cNvPr id="15366" name="Rectangle 14"/>
          <p:cNvSpPr txBox="1">
            <a:spLocks noChangeArrowheads="1"/>
          </p:cNvSpPr>
          <p:nvPr/>
        </p:nvSpPr>
        <p:spPr bwMode="auto">
          <a:xfrm>
            <a:off x="4216400" y="2133600"/>
            <a:ext cx="3556000" cy="38306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90487" tIns="44450" rIns="90487" bIns="44450"/>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“front end” activities</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customer communication</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analysis</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design</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review and modification</a:t>
            </a:r>
          </a:p>
          <a:p>
            <a:pPr>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construction activities</a:t>
            </a:r>
          </a:p>
          <a:p>
            <a:pPr lvl="1">
              <a:lnSpc>
                <a:spcPct val="10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coding or code generation</a:t>
            </a:r>
          </a:p>
          <a:p>
            <a:pPr>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testing and installation</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unit, integration</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white-box, black box</a:t>
            </a:r>
          </a:p>
          <a:p>
            <a:pPr lvl="1">
              <a:lnSpc>
                <a:spcPct val="65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regression </a:t>
            </a:r>
          </a:p>
        </p:txBody>
      </p:sp>
      <p:grpSp>
        <p:nvGrpSpPr>
          <p:cNvPr id="15367" name="Group 16"/>
          <p:cNvGrpSpPr>
            <a:grpSpLocks/>
          </p:cNvGrpSpPr>
          <p:nvPr/>
        </p:nvGrpSpPr>
        <p:grpSpPr bwMode="auto">
          <a:xfrm>
            <a:off x="1905000" y="1981200"/>
            <a:ext cx="1881188" cy="4035425"/>
            <a:chOff x="765" y="770"/>
            <a:chExt cx="1380" cy="2917"/>
          </a:xfrm>
        </p:grpSpPr>
        <p:grpSp>
          <p:nvGrpSpPr>
            <p:cNvPr id="15373" name="Group 3"/>
            <p:cNvGrpSpPr>
              <a:grpSpLocks/>
            </p:cNvGrpSpPr>
            <p:nvPr/>
          </p:nvGrpSpPr>
          <p:grpSpPr bwMode="auto">
            <a:xfrm>
              <a:off x="1664" y="2282"/>
              <a:ext cx="481" cy="1405"/>
              <a:chOff x="1464" y="2052"/>
              <a:chExt cx="481" cy="1249"/>
            </a:xfrm>
          </p:grpSpPr>
          <p:sp>
            <p:nvSpPr>
              <p:cNvPr id="15383" name="Rectangle 4"/>
              <p:cNvSpPr>
                <a:spLocks noChangeArrowheads="1"/>
              </p:cNvSpPr>
              <p:nvPr/>
            </p:nvSpPr>
            <p:spPr bwMode="auto">
              <a:xfrm>
                <a:off x="1468" y="2212"/>
                <a:ext cx="328" cy="1084"/>
              </a:xfrm>
              <a:prstGeom prst="rect">
                <a:avLst/>
              </a:prstGeom>
              <a:solidFill>
                <a:schemeClr val="hlink"/>
              </a:solidFill>
              <a:ln w="12700">
                <a:solidFill>
                  <a:schemeClr val="hlink"/>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84" name="Freeform 5"/>
              <p:cNvSpPr>
                <a:spLocks/>
              </p:cNvSpPr>
              <p:nvPr/>
            </p:nvSpPr>
            <p:spPr bwMode="auto">
              <a:xfrm>
                <a:off x="1464" y="2052"/>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1" h="1249">
                    <a:moveTo>
                      <a:pt x="336" y="1248"/>
                    </a:moveTo>
                    <a:lnTo>
                      <a:pt x="480" y="1092"/>
                    </a:lnTo>
                    <a:lnTo>
                      <a:pt x="480" y="0"/>
                    </a:lnTo>
                    <a:lnTo>
                      <a:pt x="144" y="0"/>
                    </a:lnTo>
                    <a:lnTo>
                      <a:pt x="0" y="156"/>
                    </a:lnTo>
                    <a:lnTo>
                      <a:pt x="336" y="156"/>
                    </a:lnTo>
                    <a:lnTo>
                      <a:pt x="336" y="1248"/>
                    </a:lnTo>
                  </a:path>
                </a:pathLst>
              </a:custGeom>
              <a:solidFill>
                <a:schemeClr val="hlink"/>
              </a:solidFill>
              <a:ln w="12700" cap="rnd" cmpd="sng">
                <a:solidFill>
                  <a:schemeClr val="hlink"/>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grpSp>
          <p:nvGrpSpPr>
            <p:cNvPr id="15374" name="Group 6"/>
            <p:cNvGrpSpPr>
              <a:grpSpLocks/>
            </p:cNvGrpSpPr>
            <p:nvPr/>
          </p:nvGrpSpPr>
          <p:grpSpPr bwMode="auto">
            <a:xfrm>
              <a:off x="1664" y="1958"/>
              <a:ext cx="481" cy="541"/>
              <a:chOff x="1464" y="1764"/>
              <a:chExt cx="481" cy="481"/>
            </a:xfrm>
          </p:grpSpPr>
          <p:sp>
            <p:nvSpPr>
              <p:cNvPr id="15381" name="Rectangle 7"/>
              <p:cNvSpPr>
                <a:spLocks noChangeArrowheads="1"/>
              </p:cNvSpPr>
              <p:nvPr/>
            </p:nvSpPr>
            <p:spPr bwMode="auto">
              <a:xfrm>
                <a:off x="1468" y="1828"/>
                <a:ext cx="328" cy="412"/>
              </a:xfrm>
              <a:prstGeom prst="rect">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82" name="Freeform 8"/>
              <p:cNvSpPr>
                <a:spLocks/>
              </p:cNvSpPr>
              <p:nvPr/>
            </p:nvSpPr>
            <p:spPr bwMode="auto">
              <a:xfrm>
                <a:off x="1464" y="1764"/>
                <a:ext cx="481" cy="481"/>
              </a:xfrm>
              <a:custGeom>
                <a:avLst/>
                <a:gdLst>
                  <a:gd name="T0" fmla="*/ 336 w 481"/>
                  <a:gd name="T1" fmla="*/ 480 h 481"/>
                  <a:gd name="T2" fmla="*/ 480 w 481"/>
                  <a:gd name="T3" fmla="*/ 420 h 481"/>
                  <a:gd name="T4" fmla="*/ 480 w 481"/>
                  <a:gd name="T5" fmla="*/ 0 h 481"/>
                  <a:gd name="T6" fmla="*/ 144 w 481"/>
                  <a:gd name="T7" fmla="*/ 0 h 481"/>
                  <a:gd name="T8" fmla="*/ 0 w 481"/>
                  <a:gd name="T9" fmla="*/ 60 h 481"/>
                  <a:gd name="T10" fmla="*/ 336 w 481"/>
                  <a:gd name="T11" fmla="*/ 60 h 481"/>
                  <a:gd name="T12" fmla="*/ 336 w 481"/>
                  <a:gd name="T13" fmla="*/ 480 h 4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1" h="481">
                    <a:moveTo>
                      <a:pt x="336" y="480"/>
                    </a:moveTo>
                    <a:lnTo>
                      <a:pt x="480" y="420"/>
                    </a:lnTo>
                    <a:lnTo>
                      <a:pt x="480" y="0"/>
                    </a:lnTo>
                    <a:lnTo>
                      <a:pt x="144" y="0"/>
                    </a:lnTo>
                    <a:lnTo>
                      <a:pt x="0" y="60"/>
                    </a:lnTo>
                    <a:lnTo>
                      <a:pt x="336" y="60"/>
                    </a:lnTo>
                    <a:lnTo>
                      <a:pt x="336" y="480"/>
                    </a:lnTo>
                  </a:path>
                </a:pathLst>
              </a:custGeom>
              <a:solidFill>
                <a:schemeClr val="tx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grpSp>
          <p:nvGrpSpPr>
            <p:cNvPr id="15375" name="Group 9"/>
            <p:cNvGrpSpPr>
              <a:grpSpLocks/>
            </p:cNvGrpSpPr>
            <p:nvPr/>
          </p:nvGrpSpPr>
          <p:grpSpPr bwMode="auto">
            <a:xfrm>
              <a:off x="1664" y="770"/>
              <a:ext cx="481" cy="1405"/>
              <a:chOff x="1464" y="708"/>
              <a:chExt cx="481" cy="1249"/>
            </a:xfrm>
          </p:grpSpPr>
          <p:sp>
            <p:nvSpPr>
              <p:cNvPr id="15379" name="Rectangle 10"/>
              <p:cNvSpPr>
                <a:spLocks noChangeArrowheads="1"/>
              </p:cNvSpPr>
              <p:nvPr/>
            </p:nvSpPr>
            <p:spPr bwMode="auto">
              <a:xfrm>
                <a:off x="1468" y="868"/>
                <a:ext cx="328" cy="108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5380" name="Freeform 11"/>
              <p:cNvSpPr>
                <a:spLocks/>
              </p:cNvSpPr>
              <p:nvPr/>
            </p:nvSpPr>
            <p:spPr bwMode="auto">
              <a:xfrm>
                <a:off x="1464" y="708"/>
                <a:ext cx="481" cy="1249"/>
              </a:xfrm>
              <a:custGeom>
                <a:avLst/>
                <a:gdLst>
                  <a:gd name="T0" fmla="*/ 336 w 481"/>
                  <a:gd name="T1" fmla="*/ 1248 h 1249"/>
                  <a:gd name="T2" fmla="*/ 480 w 481"/>
                  <a:gd name="T3" fmla="*/ 1092 h 1249"/>
                  <a:gd name="T4" fmla="*/ 480 w 481"/>
                  <a:gd name="T5" fmla="*/ 0 h 1249"/>
                  <a:gd name="T6" fmla="*/ 144 w 481"/>
                  <a:gd name="T7" fmla="*/ 0 h 1249"/>
                  <a:gd name="T8" fmla="*/ 0 w 481"/>
                  <a:gd name="T9" fmla="*/ 156 h 1249"/>
                  <a:gd name="T10" fmla="*/ 336 w 481"/>
                  <a:gd name="T11" fmla="*/ 156 h 1249"/>
                  <a:gd name="T12" fmla="*/ 336 w 481"/>
                  <a:gd name="T13" fmla="*/ 1248 h 124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1" h="1249">
                    <a:moveTo>
                      <a:pt x="336" y="1248"/>
                    </a:moveTo>
                    <a:lnTo>
                      <a:pt x="480" y="1092"/>
                    </a:lnTo>
                    <a:lnTo>
                      <a:pt x="480" y="0"/>
                    </a:lnTo>
                    <a:lnTo>
                      <a:pt x="144" y="0"/>
                    </a:lnTo>
                    <a:lnTo>
                      <a:pt x="0" y="156"/>
                    </a:lnTo>
                    <a:lnTo>
                      <a:pt x="336" y="156"/>
                    </a:lnTo>
                    <a:lnTo>
                      <a:pt x="336" y="1248"/>
                    </a:lnTo>
                  </a:path>
                </a:pathLst>
              </a:custGeom>
              <a:solidFill>
                <a:schemeClr val="accent2"/>
              </a:solidFill>
              <a:ln w="127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outerShdw>
                    </a:effectLst>
                  </a14:hiddenEffects>
                </a:ext>
              </a:extLst>
            </p:spPr>
            <p:txBody>
              <a:bodyPr/>
              <a:lstStyle/>
              <a:p>
                <a:endParaRPr lang="en-US"/>
              </a:p>
            </p:txBody>
          </p:sp>
        </p:grpSp>
        <p:sp>
          <p:nvSpPr>
            <p:cNvPr id="13" name="Rectangle 12"/>
            <p:cNvSpPr>
              <a:spLocks noChangeArrowheads="1"/>
            </p:cNvSpPr>
            <p:nvPr/>
          </p:nvSpPr>
          <p:spPr bwMode="auto">
            <a:xfrm>
              <a:off x="820" y="1158"/>
              <a:ext cx="904" cy="3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dirty="0">
                  <a:effectLst>
                    <a:outerShdw blurRad="38100" dist="38100" dir="2700000" algn="tl">
                      <a:srgbClr val="FFFFFF"/>
                    </a:outerShdw>
                  </a:effectLst>
                  <a:ea typeface="MS PGothic" panose="020B0600070205080204" pitchFamily="34" charset="-128"/>
                </a:rPr>
                <a:t>40-50%</a:t>
              </a:r>
            </a:p>
          </p:txBody>
        </p:sp>
        <p:sp>
          <p:nvSpPr>
            <p:cNvPr id="14" name="Rectangle 13"/>
            <p:cNvSpPr>
              <a:spLocks noChangeArrowheads="1"/>
            </p:cNvSpPr>
            <p:nvPr/>
          </p:nvSpPr>
          <p:spPr bwMode="auto">
            <a:xfrm>
              <a:off x="812" y="3147"/>
              <a:ext cx="905" cy="30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ea typeface="MS PGothic" panose="020B0600070205080204" pitchFamily="34" charset="-128"/>
                </a:rPr>
                <a:t>30-40%</a:t>
              </a:r>
            </a:p>
          </p:txBody>
        </p:sp>
        <p:sp>
          <p:nvSpPr>
            <p:cNvPr id="15" name="Rectangle 15"/>
            <p:cNvSpPr>
              <a:spLocks noChangeArrowheads="1"/>
            </p:cNvSpPr>
            <p:nvPr/>
          </p:nvSpPr>
          <p:spPr bwMode="auto">
            <a:xfrm>
              <a:off x="765" y="2184"/>
              <a:ext cx="904" cy="3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a:lnSpc>
                  <a:spcPct val="90000"/>
                </a:lnSpc>
                <a:defRPr/>
              </a:pPr>
              <a:r>
                <a:rPr lang="en-US" b="1" dirty="0">
                  <a:effectLst>
                    <a:outerShdw blurRad="38100" dist="38100" dir="2700000" algn="tl">
                      <a:srgbClr val="FFFFFF"/>
                    </a:outerShdw>
                  </a:effectLst>
                  <a:ea typeface="MS PGothic" panose="020B0600070205080204" pitchFamily="34" charset="-128"/>
                </a:rPr>
                <a:t>15-20%</a:t>
              </a:r>
            </a:p>
          </p:txBody>
        </p:sp>
      </p:grpSp>
      <p:sp>
        <p:nvSpPr>
          <p:cNvPr id="15368" name="Line 17"/>
          <p:cNvSpPr>
            <a:spLocks noChangeShapeType="1"/>
          </p:cNvSpPr>
          <p:nvPr/>
        </p:nvSpPr>
        <p:spPr bwMode="auto">
          <a:xfrm flipH="1">
            <a:off x="3683000" y="2362200"/>
            <a:ext cx="685800" cy="315913"/>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9" name="Line 18"/>
          <p:cNvSpPr>
            <a:spLocks noChangeShapeType="1"/>
          </p:cNvSpPr>
          <p:nvPr/>
        </p:nvSpPr>
        <p:spPr bwMode="auto">
          <a:xfrm flipH="1">
            <a:off x="3683000" y="3657600"/>
            <a:ext cx="685800" cy="369888"/>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Line 19"/>
          <p:cNvSpPr>
            <a:spLocks noChangeShapeType="1"/>
          </p:cNvSpPr>
          <p:nvPr/>
        </p:nvSpPr>
        <p:spPr bwMode="auto">
          <a:xfrm flipH="1">
            <a:off x="3683000" y="4572000"/>
            <a:ext cx="685800" cy="381000"/>
          </a:xfrm>
          <a:prstGeom prst="line">
            <a:avLst/>
          </a:prstGeom>
          <a:noFill/>
          <a:ln w="1905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Line 20"/>
          <p:cNvSpPr>
            <a:spLocks noChangeShapeType="1"/>
          </p:cNvSpPr>
          <p:nvPr/>
        </p:nvSpPr>
        <p:spPr bwMode="auto">
          <a:xfrm>
            <a:off x="3606800" y="4343400"/>
            <a:ext cx="0" cy="1676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2" name="Line 21"/>
          <p:cNvSpPr>
            <a:spLocks noChangeShapeType="1"/>
          </p:cNvSpPr>
          <p:nvPr/>
        </p:nvSpPr>
        <p:spPr bwMode="auto">
          <a:xfrm flipV="1">
            <a:off x="3606800" y="1981200"/>
            <a:ext cx="1524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2467481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352800" y="1035050"/>
            <a:ext cx="1717675" cy="4191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2400" smtClean="0">
                <a:solidFill>
                  <a:srgbClr val="002060"/>
                </a:solidFill>
                <a:latin typeface="Palatino" pitchFamily="-128" charset="0"/>
              </a:rPr>
              <a:t>Gantt Chart</a:t>
            </a:r>
            <a:endParaRPr lang="en-US" altLang="en-US" sz="2400" smtClean="0">
              <a:solidFill>
                <a:srgbClr val="00B050"/>
              </a:solidFill>
            </a:endParaRPr>
          </a:p>
        </p:txBody>
      </p:sp>
      <p:pic>
        <p:nvPicPr>
          <p:cNvPr id="174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127CB60-AC91-4153-BD06-14426FC4EAC1}" type="slidenum">
              <a:rPr lang="en-US"/>
              <a:pPr algn="ctr">
                <a:defRPr/>
              </a:pPr>
              <a:t>9</a:t>
            </a:fld>
            <a:endParaRPr lang="en-US"/>
          </a:p>
        </p:txBody>
      </p:sp>
      <p:sp>
        <p:nvSpPr>
          <p:cNvPr id="17414" name="Content Placeholder 1"/>
          <p:cNvSpPr>
            <a:spLocks noGrp="1"/>
          </p:cNvSpPr>
          <p:nvPr>
            <p:ph idx="1"/>
          </p:nvPr>
        </p:nvSpPr>
        <p:spPr>
          <a:xfrm>
            <a:off x="1752600" y="1905000"/>
            <a:ext cx="6934200" cy="762000"/>
          </a:xfrm>
        </p:spPr>
        <p:txBody>
          <a:bodyPr/>
          <a:lstStyle/>
          <a:p>
            <a:pPr algn="just">
              <a:lnSpc>
                <a:spcPct val="150000"/>
              </a:lnSpc>
            </a:pPr>
            <a:r>
              <a:rPr lang="en-US" altLang="en-US" sz="2000" smtClean="0"/>
              <a:t>A </a:t>
            </a:r>
            <a:r>
              <a:rPr lang="en-US" altLang="en-US" sz="2000" b="1" smtClean="0"/>
              <a:t>Gantt chart</a:t>
            </a:r>
            <a:r>
              <a:rPr lang="en-US" altLang="en-US" sz="2000" smtClean="0"/>
              <a:t> is a horizontal bar chart developed as a production control tool in 1917 by Henry L. </a:t>
            </a:r>
            <a:r>
              <a:rPr lang="en-US" altLang="en-US" sz="2000" b="1" smtClean="0"/>
              <a:t>Gantt</a:t>
            </a:r>
            <a:r>
              <a:rPr lang="en-US" altLang="en-US" sz="2000" smtClean="0"/>
              <a:t>, an American engineer and social scientist. Frequently used in project management, a </a:t>
            </a:r>
            <a:r>
              <a:rPr lang="en-US" altLang="en-US" sz="2000" b="1" smtClean="0"/>
              <a:t>Gantt chart</a:t>
            </a:r>
            <a:r>
              <a:rPr lang="en-US" altLang="en-US" sz="2000" smtClean="0"/>
              <a:t> provides a graphical illustration of a schedule that helps to plan, coordinate, and track specific tasks in a project.</a:t>
            </a:r>
          </a:p>
        </p:txBody>
      </p:sp>
    </p:spTree>
    <p:extLst>
      <p:ext uri="{BB962C8B-B14F-4D97-AF65-F5344CB8AC3E}">
        <p14:creationId xmlns:p14="http://schemas.microsoft.com/office/powerpoint/2010/main" val="1946577916"/>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955E49-A930-455E-84EA-D3A4E72936AF}"/>
</file>

<file path=customXml/itemProps2.xml><?xml version="1.0" encoding="utf-8"?>
<ds:datastoreItem xmlns:ds="http://schemas.openxmlformats.org/officeDocument/2006/customXml" ds:itemID="{617C40E4-A7C5-4B05-BDB1-A2DD10BA58F9}"/>
</file>

<file path=customXml/itemProps3.xml><?xml version="1.0" encoding="utf-8"?>
<ds:datastoreItem xmlns:ds="http://schemas.openxmlformats.org/officeDocument/2006/customXml" ds:itemID="{7BE14415-9ED2-4568-B6C7-CC1B187B34AF}"/>
</file>

<file path=docProps/app.xml><?xml version="1.0" encoding="utf-8"?>
<Properties xmlns="http://schemas.openxmlformats.org/officeDocument/2006/extended-properties" xmlns:vt="http://schemas.openxmlformats.org/officeDocument/2006/docPropsVTypes">
  <Template>Theme1</Template>
  <TotalTime>1640</TotalTime>
  <Words>1102</Words>
  <Application>Microsoft Office PowerPoint</Application>
  <PresentationFormat>On-screen Show (4:3)</PresentationFormat>
  <Paragraphs>195</Paragraphs>
  <Slides>18</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ＭＳ Ｐゴシック</vt:lpstr>
      <vt:lpstr>ＭＳ Ｐゴシック</vt:lpstr>
      <vt:lpstr>Arial</vt:lpstr>
      <vt:lpstr>Calibri</vt:lpstr>
      <vt:lpstr>Cambria</vt:lpstr>
      <vt:lpstr>Helvetica</vt:lpstr>
      <vt:lpstr>Palatino</vt:lpstr>
      <vt:lpstr>Times New Roman</vt:lpstr>
      <vt:lpstr>Wingdings</vt:lpstr>
      <vt:lpstr>Wingdings 3</vt:lpstr>
      <vt:lpstr>Theme1</vt:lpstr>
      <vt:lpstr>SOFTWARE ENGINEERING AND PROJECT MANAGEMENT  (CSE 227)</vt:lpstr>
      <vt:lpstr>PowerPoint Presentation</vt:lpstr>
      <vt:lpstr>Project Scheduling</vt:lpstr>
      <vt:lpstr>Why are Projects Late?</vt:lpstr>
      <vt:lpstr>What is Project Scheduling?</vt:lpstr>
      <vt:lpstr>Scheduling Principles</vt:lpstr>
      <vt:lpstr>Effort and Delivery Time</vt:lpstr>
      <vt:lpstr>Typical Effort Allocation across  different Project Activities</vt:lpstr>
      <vt:lpstr>Gantt Chart</vt:lpstr>
      <vt:lpstr>Creating a Gantt Chart to depict Project Schedule</vt:lpstr>
      <vt:lpstr>Demo of Gantt Chart using “Gantt Project” software</vt:lpstr>
      <vt:lpstr>Schedule Tracking</vt:lpstr>
      <vt:lpstr>Earned Value Analysis (EVA)</vt:lpstr>
      <vt:lpstr>Computing Earned Value-I</vt:lpstr>
      <vt:lpstr>Computing Earned Value-II</vt:lpstr>
      <vt:lpstr>Computing Earned Value-III</vt:lpstr>
      <vt:lpstr>Case Study to create Gantt Chart –  Hospital Construction Project</vt:lpstr>
      <vt:lpstr>Gantt Chart for the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113</cp:revision>
  <dcterms:created xsi:type="dcterms:W3CDTF">2016-07-09T03:52:32Z</dcterms:created>
  <dcterms:modified xsi:type="dcterms:W3CDTF">2021-09-20T07:23:47Z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