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32" r:id="rId2"/>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9/20/2021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smtClean="0"/>
          </a:p>
        </p:txBody>
      </p:sp>
    </p:spTree>
    <p:extLst>
      <p:ext uri="{BB962C8B-B14F-4D97-AF65-F5344CB8AC3E}">
        <p14:creationId xmlns:p14="http://schemas.microsoft.com/office/powerpoint/2010/main" val="344782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2A42E89-D83E-4CB4-B8D4-4FC63B40EEE4}" type="slidenum">
              <a:rPr lang="en-US" altLang="en-US" sz="1200" smtClean="0"/>
              <a:pPr/>
              <a:t>11</a:t>
            </a:fld>
            <a:endParaRPr lang="en-US" altLang="en-US" sz="1200" smtClean="0"/>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37569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8198E0E-9FC4-4520-8343-564421645C14}" type="slidenum">
              <a:rPr lang="en-US" altLang="en-US" sz="1200" smtClean="0"/>
              <a:pPr/>
              <a:t>12</a:t>
            </a:fld>
            <a:endParaRPr lang="en-US" altLang="en-US" sz="1200" smtClean="0"/>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04567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91A2E0C-82FC-46F5-894C-777E6E6AB0BF}" type="slidenum">
              <a:rPr lang="en-US" altLang="en-US" sz="1200" smtClean="0"/>
              <a:pPr/>
              <a:t>13</a:t>
            </a:fld>
            <a:endParaRPr lang="en-US" altLang="en-US" sz="1200" smtClean="0"/>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28832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EBC7DB-57A6-4C61-88B6-293CB94E8689}" type="slidenum">
              <a:rPr lang="en-US" altLang="en-US" sz="1200" smtClean="0"/>
              <a:pPr/>
              <a:t>14</a:t>
            </a:fld>
            <a:endParaRPr lang="en-US" altLang="en-US" sz="1200" smtClean="0"/>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49331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98D076-7476-4DD0-9D05-D318C4704F81}" type="slidenum">
              <a:rPr lang="en-US" altLang="en-US" sz="1200" smtClean="0"/>
              <a:pPr/>
              <a:t>15</a:t>
            </a:fld>
            <a:endParaRPr lang="en-US" altLang="en-US" sz="1200" smtClean="0"/>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293143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90534D8-7D8A-478C-8C4C-0B647CED8721}" type="slidenum">
              <a:rPr lang="en-US" altLang="en-US" sz="1200" smtClean="0"/>
              <a:pPr/>
              <a:t>16</a:t>
            </a:fld>
            <a:endParaRPr lang="en-US" altLang="en-US" sz="1200" smtClean="0"/>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30009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pPr eaLnBrk="1" hangingPunct="1"/>
            <a:endParaRPr lang="en-US" altLang="en-US" smtClean="0"/>
          </a:p>
        </p:txBody>
      </p:sp>
      <p:sp>
        <p:nvSpPr>
          <p:cNvPr id="6148"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5F6CEA8-DF26-457D-9A45-98B19DEA9088}" type="slidenum">
              <a:rPr lang="en-US" altLang="en-US" sz="1200" smtClean="0"/>
              <a:pPr/>
              <a:t>3</a:t>
            </a:fld>
            <a:endParaRPr lang="en-US" altLang="en-US" sz="1200" smtClean="0"/>
          </a:p>
        </p:txBody>
      </p:sp>
    </p:spTree>
    <p:extLst>
      <p:ext uri="{BB962C8B-B14F-4D97-AF65-F5344CB8AC3E}">
        <p14:creationId xmlns:p14="http://schemas.microsoft.com/office/powerpoint/2010/main" val="1452627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CB2687F-52A3-4ACF-8011-4908965BB94B}" type="slidenum">
              <a:rPr lang="en-US" altLang="en-US" sz="1200" smtClean="0"/>
              <a:pPr/>
              <a:t>4</a:t>
            </a:fld>
            <a:endParaRPr lang="en-US" altLang="en-US" sz="1200" smtClean="0"/>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47970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9B9BE0-E251-4944-8CAF-93C85807D7D4}" type="slidenum">
              <a:rPr lang="en-US" altLang="en-US" sz="1200" smtClean="0"/>
              <a:pPr/>
              <a:t>5</a:t>
            </a:fld>
            <a:endParaRPr lang="en-US" altLang="en-US" sz="1200" smtClean="0"/>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71960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5F030F-D586-40BD-8897-EE9A6DA1A22B}" type="slidenum">
              <a:rPr lang="en-US" altLang="en-US" sz="1200" smtClean="0"/>
              <a:pPr/>
              <a:t>6</a:t>
            </a:fld>
            <a:endParaRPr lang="en-US" altLang="en-US" sz="1200" smtClean="0"/>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662922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A6D2E0A-CDF5-4FBB-8742-5D7C54710756}" type="slidenum">
              <a:rPr lang="en-US" altLang="en-US" sz="1200" smtClean="0"/>
              <a:pPr/>
              <a:t>7</a:t>
            </a:fld>
            <a:endParaRPr lang="en-US" altLang="en-US" sz="1200" smtClean="0"/>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6011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6692936-64F3-40ED-8490-8558B6BD1EBB}" type="slidenum">
              <a:rPr lang="en-US" altLang="en-US" sz="1200" smtClean="0"/>
              <a:pPr/>
              <a:t>8</a:t>
            </a:fld>
            <a:endParaRPr lang="en-US" altLang="en-US" sz="1200" smtClean="0"/>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56910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011E6EF-0BB2-4E32-926C-3042DC9011D4}" type="slidenum">
              <a:rPr lang="en-US" altLang="en-US" sz="1200" smtClean="0"/>
              <a:pPr/>
              <a:t>9</a:t>
            </a:fld>
            <a:endParaRPr lang="en-US" altLang="en-US" sz="1200" smtClean="0"/>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27212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1F17070-A26B-4EDC-B256-B73E9C33F632}" type="slidenum">
              <a:rPr lang="en-US" altLang="en-US" sz="1200" smtClean="0"/>
              <a:pPr/>
              <a:t>10</a:t>
            </a:fld>
            <a:endParaRPr lang="en-US" altLang="en-US" sz="1200" smtClean="0"/>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72933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8" name="Footer Placeholder 4">
            <a:extLst/>
          </p:cNvPr>
          <p:cNvSpPr>
            <a:spLocks noGrp="1"/>
          </p:cNvSpPr>
          <p:nvPr>
            <p:ph type="ftr" sz="quarter" idx="11"/>
          </p:nvPr>
        </p:nvSpPr>
        <p:spPr/>
        <p:txBody>
          <a:bodyPr/>
          <a:lstStyle>
            <a:lvl1pPr>
              <a:defRPr/>
            </a:lvl1pPr>
          </a:lstStyle>
          <a:p>
            <a:endParaRPr lang="en-US"/>
          </a:p>
        </p:txBody>
      </p:sp>
      <p:sp>
        <p:nvSpPr>
          <p:cNvPr id="9"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4" name="Footer Placeholder 4">
            <a:extLst/>
          </p:cNvPr>
          <p:cNvSpPr>
            <a:spLocks noGrp="1"/>
          </p:cNvSpPr>
          <p:nvPr>
            <p:ph type="ftr" sz="quarter" idx="11"/>
          </p:nvPr>
        </p:nvSpPr>
        <p:spPr/>
        <p:txBody>
          <a:bodyPr/>
          <a:lstStyle>
            <a:lvl1pPr>
              <a:defRPr/>
            </a:lvl1pPr>
          </a:lstStyle>
          <a:p>
            <a:endParaRPr lang="en-US"/>
          </a:p>
        </p:txBody>
      </p:sp>
      <p:sp>
        <p:nvSpPr>
          <p:cNvPr id="5"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3" name="Footer Placeholder 4">
            <a:extLst/>
          </p:cNvPr>
          <p:cNvSpPr>
            <a:spLocks noGrp="1"/>
          </p:cNvSpPr>
          <p:nvPr>
            <p:ph type="ftr" sz="quarter" idx="11"/>
          </p:nvPr>
        </p:nvSpPr>
        <p:spPr/>
        <p:txBody>
          <a:bodyPr/>
          <a:lstStyle>
            <a:lvl1pPr>
              <a:defRPr/>
            </a:lvl1pPr>
          </a:lstStyle>
          <a:p>
            <a:endParaRPr lang="en-US"/>
          </a:p>
        </p:txBody>
      </p:sp>
      <p:sp>
        <p:nvSpPr>
          <p:cNvPr id="4"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smtClean="0"/>
              <a:t>SOFTWARE ENGINEERING AND PROJECT MANAGEMENT </a:t>
            </a:r>
            <a:br>
              <a:rPr lang="en-US" altLang="en-US" sz="4400" b="1" smtClean="0"/>
            </a:br>
            <a:r>
              <a:rPr lang="en-US" altLang="en-US" sz="4400" b="1" smtClean="0"/>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smtClean="0"/>
          </a:p>
          <a:p>
            <a:pPr>
              <a:buFont typeface="Wingdings 3" panose="05040102010807070707" pitchFamily="18" charset="2"/>
              <a:buNone/>
            </a:pPr>
            <a:endParaRPr lang="en-US" altLang="en-US" dirty="0" smtClean="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376613" y="1035050"/>
            <a:ext cx="2182812"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Risk Projection</a:t>
            </a:r>
            <a:endParaRPr lang="en-US" altLang="en-US" sz="2400" smtClean="0">
              <a:solidFill>
                <a:srgbClr val="00B050"/>
              </a:solidFill>
            </a:endParaRPr>
          </a:p>
        </p:txBody>
      </p:sp>
      <p:pic>
        <p:nvPicPr>
          <p:cNvPr id="1945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2856E00-521B-40DC-B053-71FD351E9C8F}" type="slidenum">
              <a:rPr lang="en-US"/>
              <a:pPr algn="ctr">
                <a:defRPr/>
              </a:pPr>
              <a:t>10</a:t>
            </a:fld>
            <a:endParaRPr lang="en-US"/>
          </a:p>
        </p:txBody>
      </p:sp>
      <p:sp>
        <p:nvSpPr>
          <p:cNvPr id="19462" name="Content Placeholder 1"/>
          <p:cNvSpPr>
            <a:spLocks noGrp="1"/>
          </p:cNvSpPr>
          <p:nvPr>
            <p:ph idx="1"/>
          </p:nvPr>
        </p:nvSpPr>
        <p:spPr>
          <a:xfrm>
            <a:off x="1752600" y="1905000"/>
            <a:ext cx="6934200" cy="2438400"/>
          </a:xfrm>
        </p:spPr>
        <p:txBody>
          <a:bodyPr/>
          <a:lstStyle/>
          <a:p>
            <a:pPr algn="just" eaLnBrk="1" hangingPunct="1">
              <a:spcBef>
                <a:spcPts val="300"/>
              </a:spcBef>
            </a:pPr>
            <a:r>
              <a:rPr lang="en-US" altLang="en-US" i="1" smtClean="0"/>
              <a:t>Risk projection</a:t>
            </a:r>
            <a:r>
              <a:rPr lang="en-US" altLang="en-US" smtClean="0"/>
              <a:t>, also called </a:t>
            </a:r>
            <a:r>
              <a:rPr lang="en-US" altLang="en-US" i="1" smtClean="0"/>
              <a:t>risk estimation,</a:t>
            </a:r>
            <a:r>
              <a:rPr lang="en-US" altLang="en-US" smtClean="0"/>
              <a:t> attempts to rate each risk in two ways</a:t>
            </a:r>
          </a:p>
          <a:p>
            <a:pPr lvl="1" algn="just" eaLnBrk="1" hangingPunct="1">
              <a:spcBef>
                <a:spcPts val="300"/>
              </a:spcBef>
            </a:pPr>
            <a:r>
              <a:rPr lang="en-US" altLang="en-US" smtClean="0"/>
              <a:t> the likelihood or probability that the risk is real </a:t>
            </a:r>
          </a:p>
          <a:p>
            <a:pPr lvl="1" algn="just" eaLnBrk="1" hangingPunct="1">
              <a:spcBef>
                <a:spcPts val="300"/>
              </a:spcBef>
            </a:pPr>
            <a:r>
              <a:rPr lang="en-US" altLang="en-US" smtClean="0"/>
              <a:t> the consequences of the problems associated with the risk, should it occur. </a:t>
            </a:r>
          </a:p>
          <a:p>
            <a:pPr algn="just" eaLnBrk="1" hangingPunct="1">
              <a:spcBef>
                <a:spcPts val="300"/>
              </a:spcBef>
            </a:pPr>
            <a:r>
              <a:rPr lang="en-US" altLang="en-US" smtClean="0"/>
              <a:t>The are four risk projection steps:</a:t>
            </a:r>
          </a:p>
          <a:p>
            <a:pPr lvl="1" algn="just" eaLnBrk="1" hangingPunct="1">
              <a:spcBef>
                <a:spcPts val="600"/>
              </a:spcBef>
            </a:pPr>
            <a:r>
              <a:rPr lang="en-US" altLang="en-US" smtClean="0"/>
              <a:t>establish a scale that reflects the perceived likelihood of a risk</a:t>
            </a:r>
          </a:p>
          <a:p>
            <a:pPr lvl="1" algn="just" eaLnBrk="1" hangingPunct="1">
              <a:spcBef>
                <a:spcPts val="300"/>
              </a:spcBef>
            </a:pPr>
            <a:r>
              <a:rPr lang="en-US" altLang="en-US" smtClean="0"/>
              <a:t>delineate the consequences of the risk</a:t>
            </a:r>
          </a:p>
          <a:p>
            <a:pPr lvl="1" algn="just" eaLnBrk="1" hangingPunct="1"/>
            <a:r>
              <a:rPr lang="en-US" altLang="en-US" smtClean="0"/>
              <a:t>estimate the impact of the risk on the project and the product,</a:t>
            </a:r>
          </a:p>
          <a:p>
            <a:pPr lvl="1" algn="just" eaLnBrk="1" hangingPunct="1">
              <a:spcBef>
                <a:spcPts val="300"/>
              </a:spcBef>
            </a:pPr>
            <a:r>
              <a:rPr lang="en-US" altLang="en-US" smtClean="0"/>
              <a:t>note the overall accuracy of the risk projection so that there will be no misunderstandings.</a:t>
            </a:r>
          </a:p>
        </p:txBody>
      </p:sp>
    </p:spTree>
    <p:extLst>
      <p:ext uri="{BB962C8B-B14F-4D97-AF65-F5344CB8AC3E}">
        <p14:creationId xmlns:p14="http://schemas.microsoft.com/office/powerpoint/2010/main" val="209198529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976563" y="1035050"/>
            <a:ext cx="2982912"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Building a Risk Table</a:t>
            </a:r>
            <a:endParaRPr lang="en-US" altLang="en-US" sz="2400" smtClean="0">
              <a:solidFill>
                <a:srgbClr val="00B050"/>
              </a:solidFill>
            </a:endParaRPr>
          </a:p>
        </p:txBody>
      </p:sp>
      <p:pic>
        <p:nvPicPr>
          <p:cNvPr id="2150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73D86DB-86EE-4598-826E-1541F05830C6}" type="slidenum">
              <a:rPr lang="en-US"/>
              <a:pPr algn="ctr">
                <a:defRPr/>
              </a:pPr>
              <a:t>11</a:t>
            </a:fld>
            <a:endParaRPr lang="en-US"/>
          </a:p>
        </p:txBody>
      </p:sp>
      <p:sp>
        <p:nvSpPr>
          <p:cNvPr id="21510" name="Rectangle 3"/>
          <p:cNvSpPr>
            <a:spLocks noChangeArrowheads="1"/>
          </p:cNvSpPr>
          <p:nvPr/>
        </p:nvSpPr>
        <p:spPr bwMode="auto">
          <a:xfrm>
            <a:off x="2057400" y="2047875"/>
            <a:ext cx="6019800" cy="3971925"/>
          </a:xfrm>
          <a:prstGeom prst="rect">
            <a:avLst/>
          </a:prstGeom>
          <a:solidFill>
            <a:schemeClr val="accent2"/>
          </a:solidFill>
          <a:ln w="25400">
            <a:solidFill>
              <a:schemeClr val="tx2"/>
            </a:solidFill>
            <a:miter lim="800000"/>
            <a:headEnd/>
            <a:tailEnd/>
          </a:ln>
          <a:effectLst>
            <a:outerShdw dist="53882" dir="2700000" algn="ctr" rotWithShape="0">
              <a:schemeClr val="tx1"/>
            </a:outerShdw>
          </a:effec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1511" name="Line 4"/>
          <p:cNvSpPr>
            <a:spLocks noChangeShapeType="1"/>
          </p:cNvSpPr>
          <p:nvPr/>
        </p:nvSpPr>
        <p:spPr bwMode="auto">
          <a:xfrm>
            <a:off x="3492500" y="2062163"/>
            <a:ext cx="0" cy="3957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1512" name="Line 5"/>
          <p:cNvSpPr>
            <a:spLocks noChangeShapeType="1"/>
          </p:cNvSpPr>
          <p:nvPr/>
        </p:nvSpPr>
        <p:spPr bwMode="auto">
          <a:xfrm>
            <a:off x="4953000" y="2033588"/>
            <a:ext cx="0" cy="3986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1513" name="Line 6"/>
          <p:cNvSpPr>
            <a:spLocks noChangeShapeType="1"/>
          </p:cNvSpPr>
          <p:nvPr/>
        </p:nvSpPr>
        <p:spPr bwMode="auto">
          <a:xfrm>
            <a:off x="5981700" y="2062163"/>
            <a:ext cx="0" cy="3957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21514" name="Line 7"/>
          <p:cNvSpPr>
            <a:spLocks noChangeShapeType="1"/>
          </p:cNvSpPr>
          <p:nvPr/>
        </p:nvSpPr>
        <p:spPr bwMode="auto">
          <a:xfrm>
            <a:off x="2082800" y="2719388"/>
            <a:ext cx="5918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4" name="Rectangle 8"/>
          <p:cNvSpPr>
            <a:spLocks noChangeArrowheads="1"/>
          </p:cNvSpPr>
          <p:nvPr/>
        </p:nvSpPr>
        <p:spPr bwMode="auto">
          <a:xfrm>
            <a:off x="2424113" y="2208213"/>
            <a:ext cx="6635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Risk</a:t>
            </a:r>
          </a:p>
        </p:txBody>
      </p:sp>
      <p:sp>
        <p:nvSpPr>
          <p:cNvPr id="15" name="Rectangle 9"/>
          <p:cNvSpPr>
            <a:spLocks noChangeArrowheads="1"/>
          </p:cNvSpPr>
          <p:nvPr/>
        </p:nvSpPr>
        <p:spPr bwMode="auto">
          <a:xfrm>
            <a:off x="3541713" y="2208213"/>
            <a:ext cx="1362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Probability</a:t>
            </a:r>
          </a:p>
        </p:txBody>
      </p:sp>
      <p:sp>
        <p:nvSpPr>
          <p:cNvPr id="16" name="Rectangle 10"/>
          <p:cNvSpPr>
            <a:spLocks noChangeArrowheads="1"/>
          </p:cNvSpPr>
          <p:nvPr/>
        </p:nvSpPr>
        <p:spPr bwMode="auto">
          <a:xfrm>
            <a:off x="5065713" y="2208213"/>
            <a:ext cx="9175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Impact</a:t>
            </a:r>
          </a:p>
        </p:txBody>
      </p:sp>
      <p:sp>
        <p:nvSpPr>
          <p:cNvPr id="17" name="Rectangle 11"/>
          <p:cNvSpPr>
            <a:spLocks noChangeArrowheads="1"/>
          </p:cNvSpPr>
          <p:nvPr/>
        </p:nvSpPr>
        <p:spPr bwMode="auto">
          <a:xfrm>
            <a:off x="6691313" y="2208213"/>
            <a:ext cx="9175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ea typeface="ＭＳ Ｐゴシック" pitchFamily="-128" charset="-128"/>
              </a:rPr>
              <a:t>RMMM</a:t>
            </a:r>
          </a:p>
        </p:txBody>
      </p:sp>
      <p:sp>
        <p:nvSpPr>
          <p:cNvPr id="18" name="Rectangle 12"/>
          <p:cNvSpPr>
            <a:spLocks noChangeArrowheads="1"/>
          </p:cNvSpPr>
          <p:nvPr/>
        </p:nvSpPr>
        <p:spPr bwMode="auto">
          <a:xfrm>
            <a:off x="6172200" y="3200400"/>
            <a:ext cx="1577975" cy="14620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gn="ctr">
              <a:defRPr/>
            </a:pPr>
            <a:r>
              <a:rPr lang="en-US" sz="1800" b="1">
                <a:effectLst>
                  <a:outerShdw blurRad="38100" dist="38100" dir="2700000" algn="tl">
                    <a:srgbClr val="FFFFFF"/>
                  </a:outerShdw>
                </a:effectLst>
                <a:latin typeface="Helvetica" pitchFamily="-128" charset="0"/>
                <a:ea typeface="ＭＳ Ｐゴシック" pitchFamily="-128" charset="-128"/>
              </a:rPr>
              <a:t>Risk</a:t>
            </a:r>
          </a:p>
          <a:p>
            <a:pPr algn="ctr">
              <a:defRPr/>
            </a:pPr>
            <a:r>
              <a:rPr lang="en-US" sz="1800" b="1">
                <a:effectLst>
                  <a:outerShdw blurRad="38100" dist="38100" dir="2700000" algn="tl">
                    <a:srgbClr val="FFFFFF"/>
                  </a:outerShdw>
                </a:effectLst>
                <a:latin typeface="Helvetica" pitchFamily="-128" charset="0"/>
                <a:ea typeface="ＭＳ Ｐゴシック" pitchFamily="-128" charset="-128"/>
              </a:rPr>
              <a:t>Mitigation</a:t>
            </a:r>
          </a:p>
          <a:p>
            <a:pPr algn="ctr">
              <a:defRPr/>
            </a:pPr>
            <a:r>
              <a:rPr lang="en-US" sz="1800" b="1">
                <a:effectLst>
                  <a:outerShdw blurRad="38100" dist="38100" dir="2700000" algn="tl">
                    <a:srgbClr val="FFFFFF"/>
                  </a:outerShdw>
                </a:effectLst>
                <a:latin typeface="Helvetica" pitchFamily="-128" charset="0"/>
                <a:ea typeface="ＭＳ Ｐゴシック" pitchFamily="-128" charset="-128"/>
              </a:rPr>
              <a:t>Monitoring</a:t>
            </a:r>
          </a:p>
          <a:p>
            <a:pPr algn="ctr">
              <a:defRPr/>
            </a:pPr>
            <a:r>
              <a:rPr lang="en-US" sz="1800" b="1">
                <a:effectLst>
                  <a:outerShdw blurRad="38100" dist="38100" dir="2700000" algn="tl">
                    <a:srgbClr val="FFFFFF"/>
                  </a:outerShdw>
                </a:effectLst>
                <a:latin typeface="Helvetica" pitchFamily="-128" charset="0"/>
                <a:ea typeface="ＭＳ Ｐゴシック" pitchFamily="-128" charset="-128"/>
              </a:rPr>
              <a:t>&amp; </a:t>
            </a:r>
          </a:p>
          <a:p>
            <a:pPr algn="ctr">
              <a:defRPr/>
            </a:pPr>
            <a:r>
              <a:rPr lang="en-US" sz="1800" b="1">
                <a:effectLst>
                  <a:outerShdw blurRad="38100" dist="38100" dir="2700000" algn="tl">
                    <a:srgbClr val="FFFFFF"/>
                  </a:outerShdw>
                </a:effectLst>
                <a:latin typeface="Helvetica" pitchFamily="-128" charset="0"/>
                <a:ea typeface="ＭＳ Ｐゴシック" pitchFamily="-128" charset="-128"/>
              </a:rPr>
              <a:t>Management</a:t>
            </a:r>
          </a:p>
        </p:txBody>
      </p:sp>
    </p:spTree>
    <p:extLst>
      <p:ext uri="{BB962C8B-B14F-4D97-AF65-F5344CB8AC3E}">
        <p14:creationId xmlns:p14="http://schemas.microsoft.com/office/powerpoint/2010/main" val="1920359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847975" y="1035050"/>
            <a:ext cx="3240088"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Building the Risk Table</a:t>
            </a:r>
            <a:endParaRPr lang="en-US" altLang="en-US" sz="2400" smtClean="0">
              <a:solidFill>
                <a:srgbClr val="00B050"/>
              </a:solidFill>
            </a:endParaRPr>
          </a:p>
        </p:txBody>
      </p:sp>
      <p:pic>
        <p:nvPicPr>
          <p:cNvPr id="2355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7321B2DB-7B87-41EC-B30F-96B9C03623A4}" type="slidenum">
              <a:rPr lang="en-US"/>
              <a:pPr algn="ctr">
                <a:defRPr/>
              </a:pPr>
              <a:t>12</a:t>
            </a:fld>
            <a:endParaRPr lang="en-US"/>
          </a:p>
        </p:txBody>
      </p:sp>
      <p:sp>
        <p:nvSpPr>
          <p:cNvPr id="23558" name="Content Placeholder 1"/>
          <p:cNvSpPr>
            <a:spLocks noGrp="1"/>
          </p:cNvSpPr>
          <p:nvPr>
            <p:ph idx="1"/>
          </p:nvPr>
        </p:nvSpPr>
        <p:spPr>
          <a:xfrm>
            <a:off x="1752600" y="1905000"/>
            <a:ext cx="6934200" cy="2438400"/>
          </a:xfrm>
        </p:spPr>
        <p:txBody>
          <a:bodyPr/>
          <a:lstStyle/>
          <a:p>
            <a:pPr eaLnBrk="1" hangingPunct="1"/>
            <a:r>
              <a:rPr lang="en-US" altLang="en-US" smtClean="0"/>
              <a:t>Estimate the </a:t>
            </a:r>
            <a:r>
              <a:rPr lang="en-US" altLang="en-US" smtClean="0">
                <a:solidFill>
                  <a:schemeClr val="tx2"/>
                </a:solidFill>
              </a:rPr>
              <a:t>probability</a:t>
            </a:r>
            <a:r>
              <a:rPr lang="en-US" altLang="en-US" smtClean="0"/>
              <a:t> of occurrence</a:t>
            </a:r>
          </a:p>
          <a:p>
            <a:pPr eaLnBrk="1" hangingPunct="1"/>
            <a:r>
              <a:rPr lang="en-US" altLang="en-US" smtClean="0"/>
              <a:t>Estimate the </a:t>
            </a:r>
            <a:r>
              <a:rPr lang="en-US" altLang="en-US" smtClean="0">
                <a:solidFill>
                  <a:schemeClr val="tx2"/>
                </a:solidFill>
              </a:rPr>
              <a:t>impact</a:t>
            </a:r>
            <a:r>
              <a:rPr lang="en-US" altLang="en-US" smtClean="0"/>
              <a:t> on the project on a scale of 1 to 5, where</a:t>
            </a:r>
          </a:p>
          <a:p>
            <a:pPr lvl="1" eaLnBrk="1" hangingPunct="1"/>
            <a:r>
              <a:rPr lang="en-US" altLang="en-US" smtClean="0"/>
              <a:t> 1 = low impact on project success</a:t>
            </a:r>
          </a:p>
          <a:p>
            <a:pPr lvl="1" eaLnBrk="1" hangingPunct="1"/>
            <a:r>
              <a:rPr lang="en-US" altLang="en-US" smtClean="0"/>
              <a:t> 5 = catastrophic impact on project success</a:t>
            </a:r>
          </a:p>
          <a:p>
            <a:pPr eaLnBrk="1" hangingPunct="1"/>
            <a:r>
              <a:rPr lang="en-US" altLang="en-US" smtClean="0"/>
              <a:t> sort the table by probability and impact</a:t>
            </a:r>
          </a:p>
        </p:txBody>
      </p:sp>
    </p:spTree>
    <p:extLst>
      <p:ext uri="{BB962C8B-B14F-4D97-AF65-F5344CB8AC3E}">
        <p14:creationId xmlns:p14="http://schemas.microsoft.com/office/powerpoint/2010/main" val="193057122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803525" y="1035050"/>
            <a:ext cx="3328988"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Risk Exposure (Impact)</a:t>
            </a:r>
            <a:endParaRPr lang="en-US" altLang="en-US" sz="2400" smtClean="0">
              <a:solidFill>
                <a:srgbClr val="00B050"/>
              </a:solidFill>
            </a:endParaRPr>
          </a:p>
        </p:txBody>
      </p:sp>
      <p:pic>
        <p:nvPicPr>
          <p:cNvPr id="256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76C62E2C-C729-44B8-BB0B-4EADE78AB604}" type="slidenum">
              <a:rPr lang="en-US"/>
              <a:pPr algn="ctr">
                <a:defRPr/>
              </a:pPr>
              <a:t>13</a:t>
            </a:fld>
            <a:endParaRPr lang="en-US"/>
          </a:p>
        </p:txBody>
      </p:sp>
      <p:sp>
        <p:nvSpPr>
          <p:cNvPr id="25606" name="Content Placeholder 1"/>
          <p:cNvSpPr>
            <a:spLocks noGrp="1"/>
          </p:cNvSpPr>
          <p:nvPr>
            <p:ph idx="1"/>
          </p:nvPr>
        </p:nvSpPr>
        <p:spPr>
          <a:xfrm>
            <a:off x="1752600" y="1905000"/>
            <a:ext cx="6934200" cy="2438400"/>
          </a:xfrm>
        </p:spPr>
        <p:txBody>
          <a:bodyPr/>
          <a:lstStyle/>
          <a:p>
            <a:pPr>
              <a:spcBef>
                <a:spcPts val="600"/>
              </a:spcBef>
            </a:pPr>
            <a:r>
              <a:rPr lang="en-US" altLang="en-US" smtClean="0">
                <a:latin typeface="Palatino" pitchFamily="-128" charset="0"/>
              </a:rPr>
              <a:t>The overall </a:t>
            </a:r>
            <a:r>
              <a:rPr lang="en-US" altLang="en-US" i="1" smtClean="0">
                <a:solidFill>
                  <a:schemeClr val="folHlink"/>
                </a:solidFill>
                <a:latin typeface="Palatino" pitchFamily="-128" charset="0"/>
              </a:rPr>
              <a:t>risk exposure,</a:t>
            </a:r>
            <a:r>
              <a:rPr lang="en-US" altLang="en-US" smtClean="0">
                <a:solidFill>
                  <a:schemeClr val="folHlink"/>
                </a:solidFill>
                <a:latin typeface="Palatino" pitchFamily="-128" charset="0"/>
              </a:rPr>
              <a:t> RE,</a:t>
            </a:r>
            <a:r>
              <a:rPr lang="en-US" altLang="en-US" smtClean="0">
                <a:latin typeface="Palatino" pitchFamily="-128" charset="0"/>
              </a:rPr>
              <a:t> is determined using the following relationship [Hal98]:</a:t>
            </a:r>
          </a:p>
          <a:p>
            <a:pPr>
              <a:spcBef>
                <a:spcPts val="600"/>
              </a:spcBef>
              <a:spcAft>
                <a:spcPts val="600"/>
              </a:spcAft>
            </a:pPr>
            <a:r>
              <a:rPr lang="en-US" altLang="en-US" smtClean="0">
                <a:latin typeface="Palatino" pitchFamily="-128" charset="0"/>
              </a:rPr>
              <a:t>		</a:t>
            </a:r>
            <a:r>
              <a:rPr lang="en-US" altLang="en-US" b="1" smtClean="0">
                <a:solidFill>
                  <a:schemeClr val="folHlink"/>
                </a:solidFill>
                <a:latin typeface="Palatino" pitchFamily="-128" charset="0"/>
              </a:rPr>
              <a:t>RE = </a:t>
            </a:r>
            <a:r>
              <a:rPr lang="en-US" altLang="en-US" b="1" i="1" smtClean="0">
                <a:solidFill>
                  <a:schemeClr val="folHlink"/>
                </a:solidFill>
                <a:latin typeface="Palatino" pitchFamily="-128" charset="0"/>
              </a:rPr>
              <a:t>P</a:t>
            </a:r>
            <a:r>
              <a:rPr lang="en-US" altLang="en-US" b="1" smtClean="0">
                <a:solidFill>
                  <a:schemeClr val="folHlink"/>
                </a:solidFill>
                <a:latin typeface="Palatino" pitchFamily="-128" charset="0"/>
              </a:rPr>
              <a:t> x </a:t>
            </a:r>
            <a:r>
              <a:rPr lang="en-US" altLang="en-US" b="1" i="1" smtClean="0">
                <a:solidFill>
                  <a:schemeClr val="folHlink"/>
                </a:solidFill>
                <a:latin typeface="Palatino" pitchFamily="-128" charset="0"/>
              </a:rPr>
              <a:t>C</a:t>
            </a:r>
            <a:endParaRPr lang="en-US" altLang="en-US" b="1" smtClean="0">
              <a:solidFill>
                <a:schemeClr val="folHlink"/>
              </a:solidFill>
              <a:latin typeface="Palatino" pitchFamily="-128" charset="0"/>
            </a:endParaRPr>
          </a:p>
          <a:p>
            <a:pPr>
              <a:spcBef>
                <a:spcPts val="300"/>
              </a:spcBef>
            </a:pPr>
            <a:r>
              <a:rPr lang="en-US" altLang="en-US" smtClean="0">
                <a:latin typeface="Palatino" pitchFamily="-128" charset="0"/>
              </a:rPr>
              <a:t>where </a:t>
            </a:r>
          </a:p>
          <a:p>
            <a:pPr>
              <a:spcBef>
                <a:spcPts val="300"/>
              </a:spcBef>
            </a:pPr>
            <a:r>
              <a:rPr lang="en-US" altLang="en-US" i="1" smtClean="0">
                <a:solidFill>
                  <a:schemeClr val="folHlink"/>
                </a:solidFill>
                <a:latin typeface="Palatino" pitchFamily="-128" charset="0"/>
              </a:rPr>
              <a:t>P</a:t>
            </a:r>
            <a:r>
              <a:rPr lang="en-US" altLang="en-US" smtClean="0">
                <a:latin typeface="Palatino" pitchFamily="-128" charset="0"/>
              </a:rPr>
              <a:t> is the probability of occurrence for a risk, and </a:t>
            </a:r>
          </a:p>
          <a:p>
            <a:pPr>
              <a:spcBef>
                <a:spcPts val="300"/>
              </a:spcBef>
            </a:pPr>
            <a:r>
              <a:rPr lang="en-US" altLang="en-US" i="1" smtClean="0">
                <a:solidFill>
                  <a:schemeClr val="folHlink"/>
                </a:solidFill>
                <a:latin typeface="Palatino" pitchFamily="-128" charset="0"/>
              </a:rPr>
              <a:t>C</a:t>
            </a:r>
            <a:r>
              <a:rPr lang="en-US" altLang="en-US" smtClean="0">
                <a:latin typeface="Palatino" pitchFamily="-128" charset="0"/>
              </a:rPr>
              <a:t> is the cost to the project should the risk occur.</a:t>
            </a:r>
          </a:p>
        </p:txBody>
      </p:sp>
    </p:spTree>
    <p:extLst>
      <p:ext uri="{BB962C8B-B14F-4D97-AF65-F5344CB8AC3E}">
        <p14:creationId xmlns:p14="http://schemas.microsoft.com/office/powerpoint/2010/main" val="32263072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768600" y="1035050"/>
            <a:ext cx="3398838"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Risk Exposure Example</a:t>
            </a:r>
            <a:endParaRPr lang="en-US" altLang="en-US" sz="2400" smtClean="0">
              <a:solidFill>
                <a:srgbClr val="00B050"/>
              </a:solidFill>
            </a:endParaRPr>
          </a:p>
        </p:txBody>
      </p:sp>
      <p:pic>
        <p:nvPicPr>
          <p:cNvPr id="2765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8AE828C1-5A01-4CA4-8FB1-2B655D25FFB4}" type="slidenum">
              <a:rPr lang="en-US"/>
              <a:pPr algn="ctr">
                <a:defRPr/>
              </a:pPr>
              <a:t>14</a:t>
            </a:fld>
            <a:endParaRPr lang="en-US"/>
          </a:p>
        </p:txBody>
      </p:sp>
      <p:sp>
        <p:nvSpPr>
          <p:cNvPr id="27654" name="Content Placeholder 1"/>
          <p:cNvSpPr>
            <a:spLocks noGrp="1"/>
          </p:cNvSpPr>
          <p:nvPr>
            <p:ph idx="1"/>
          </p:nvPr>
        </p:nvSpPr>
        <p:spPr>
          <a:xfrm>
            <a:off x="1752600" y="1905000"/>
            <a:ext cx="6934200" cy="2438400"/>
          </a:xfrm>
        </p:spPr>
        <p:txBody>
          <a:bodyPr/>
          <a:lstStyle/>
          <a:p>
            <a:pPr algn="just" eaLnBrk="1" hangingPunct="1">
              <a:spcBef>
                <a:spcPts val="600"/>
              </a:spcBef>
            </a:pPr>
            <a:r>
              <a:rPr lang="en-US" altLang="en-US" sz="1800" b="1" smtClean="0"/>
              <a:t>Risk identification.</a:t>
            </a:r>
            <a:r>
              <a:rPr lang="en-US" altLang="en-US" sz="1800" smtClean="0"/>
              <a:t>  Only 70 percent of the software components scheduled for reuse will, in fact, be integrated into the application. The remaining functionality will have to be custom developed.</a:t>
            </a:r>
          </a:p>
          <a:p>
            <a:pPr algn="just" eaLnBrk="1" hangingPunct="1">
              <a:spcBef>
                <a:spcPts val="300"/>
              </a:spcBef>
            </a:pPr>
            <a:r>
              <a:rPr lang="en-US" altLang="en-US" sz="1800" b="1" smtClean="0"/>
              <a:t>Risk probability.</a:t>
            </a:r>
            <a:r>
              <a:rPr lang="en-US" altLang="en-US" sz="1800" smtClean="0"/>
              <a:t>  80% (likely).</a:t>
            </a:r>
          </a:p>
          <a:p>
            <a:pPr algn="just" eaLnBrk="1" hangingPunct="1">
              <a:spcBef>
                <a:spcPts val="300"/>
              </a:spcBef>
            </a:pPr>
            <a:r>
              <a:rPr lang="en-US" altLang="en-US" sz="1800" b="1" smtClean="0"/>
              <a:t>Risk impact.</a:t>
            </a:r>
            <a:r>
              <a:rPr lang="en-US" altLang="en-US" sz="1800" smtClean="0"/>
              <a:t>  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x 100 x 14 = $25,200.</a:t>
            </a:r>
          </a:p>
          <a:p>
            <a:pPr algn="just" eaLnBrk="1" hangingPunct="1"/>
            <a:r>
              <a:rPr lang="en-US" altLang="en-US" sz="1800" b="1" smtClean="0">
                <a:solidFill>
                  <a:schemeClr val="folHlink"/>
                </a:solidFill>
              </a:rPr>
              <a:t>Risk exposure. </a:t>
            </a:r>
            <a:r>
              <a:rPr lang="en-US" altLang="en-US" sz="1800" smtClean="0">
                <a:solidFill>
                  <a:schemeClr val="folHlink"/>
                </a:solidFill>
              </a:rPr>
              <a:t> RE = 0.80 x 25,200 ~ $20,200.</a:t>
            </a:r>
          </a:p>
        </p:txBody>
      </p:sp>
    </p:spTree>
    <p:extLst>
      <p:ext uri="{BB962C8B-B14F-4D97-AF65-F5344CB8AC3E}">
        <p14:creationId xmlns:p14="http://schemas.microsoft.com/office/powerpoint/2010/main" val="10768202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608388" y="1035050"/>
            <a:ext cx="1719262"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Case Study</a:t>
            </a:r>
            <a:endParaRPr lang="en-US" altLang="en-US" sz="2400" smtClean="0">
              <a:solidFill>
                <a:srgbClr val="00B050"/>
              </a:solidFill>
            </a:endParaRPr>
          </a:p>
        </p:txBody>
      </p:sp>
      <p:pic>
        <p:nvPicPr>
          <p:cNvPr id="2969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3B55C2A8-EB34-4A35-B9F1-B40250D01090}" type="slidenum">
              <a:rPr lang="en-US"/>
              <a:pPr algn="ctr">
                <a:defRPr/>
              </a:pPr>
              <a:t>15</a:t>
            </a:fld>
            <a:endParaRPr lang="en-US"/>
          </a:p>
        </p:txBody>
      </p:sp>
      <p:sp>
        <p:nvSpPr>
          <p:cNvPr id="6150" name="Content Placeholder 1"/>
          <p:cNvSpPr>
            <a:spLocks noGrp="1"/>
          </p:cNvSpPr>
          <p:nvPr>
            <p:ph idx="1"/>
          </p:nvPr>
        </p:nvSpPr>
        <p:spPr>
          <a:xfrm>
            <a:off x="1752600" y="1905000"/>
            <a:ext cx="6934200" cy="2438400"/>
          </a:xfrm>
        </p:spPr>
        <p:txBody>
          <a:bodyPr/>
          <a:lstStyle/>
          <a:p>
            <a:pPr marL="0" indent="0" algn="just" eaLnBrk="1" hangingPunct="1">
              <a:spcBef>
                <a:spcPts val="600"/>
              </a:spcBef>
              <a:buFont typeface="Wingdings" panose="05000000000000000000" pitchFamily="2" charset="2"/>
              <a:buNone/>
              <a:defRPr/>
            </a:pPr>
            <a:r>
              <a:rPr lang="en-US" sz="1800" b="1" dirty="0"/>
              <a:t>Lupus</a:t>
            </a:r>
            <a:r>
              <a:rPr lang="en-US" sz="1800" dirty="0"/>
              <a:t> is a chronic autoimmune disease that can damage any part of the body (skin, joints, and/or organs</a:t>
            </a:r>
            <a:r>
              <a:rPr lang="en-US" sz="1800" dirty="0" smtClean="0"/>
              <a:t>). Nearly 0.32% of Indian population suffers from this disease. </a:t>
            </a:r>
          </a:p>
          <a:p>
            <a:pPr marL="0" indent="0" algn="just" eaLnBrk="1" hangingPunct="1">
              <a:spcBef>
                <a:spcPts val="600"/>
              </a:spcBef>
              <a:buFont typeface="Wingdings" panose="05000000000000000000" pitchFamily="2" charset="2"/>
              <a:buNone/>
              <a:defRPr/>
            </a:pPr>
            <a:endParaRPr lang="en-US" sz="1800" dirty="0"/>
          </a:p>
          <a:p>
            <a:pPr marL="0" indent="0" algn="just" eaLnBrk="1" hangingPunct="1">
              <a:spcBef>
                <a:spcPts val="600"/>
              </a:spcBef>
              <a:buFont typeface="Wingdings" panose="05000000000000000000" pitchFamily="2" charset="2"/>
              <a:buNone/>
              <a:defRPr/>
            </a:pPr>
            <a:r>
              <a:rPr lang="en-US" sz="1800" dirty="0" smtClean="0"/>
              <a:t>Imagine you are the Project Manager for developing a healthcare application that collects, analyzes and classifies blood samples into Lupus and Non-Lupus categories. </a:t>
            </a:r>
          </a:p>
          <a:p>
            <a:pPr algn="just" eaLnBrk="1" hangingPunct="1">
              <a:spcBef>
                <a:spcPts val="600"/>
              </a:spcBef>
              <a:defRPr/>
            </a:pPr>
            <a:endParaRPr lang="en-US" sz="1800" dirty="0"/>
          </a:p>
          <a:p>
            <a:pPr marL="0" indent="0" algn="just" eaLnBrk="1" hangingPunct="1">
              <a:spcBef>
                <a:spcPts val="600"/>
              </a:spcBef>
              <a:buFont typeface="Wingdings" panose="05000000000000000000" pitchFamily="2" charset="2"/>
              <a:buNone/>
              <a:defRPr/>
            </a:pPr>
            <a:r>
              <a:rPr lang="en-US" sz="1800" dirty="0" smtClean="0"/>
              <a:t>Identify the risk factors for this application? </a:t>
            </a:r>
          </a:p>
        </p:txBody>
      </p:sp>
    </p:spTree>
    <p:extLst>
      <p:ext uri="{BB962C8B-B14F-4D97-AF65-F5344CB8AC3E}">
        <p14:creationId xmlns:p14="http://schemas.microsoft.com/office/powerpoint/2010/main" val="172129655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608388" y="1035050"/>
            <a:ext cx="1719262"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Case Study</a:t>
            </a:r>
            <a:endParaRPr lang="en-US" altLang="en-US" sz="2400" smtClean="0">
              <a:solidFill>
                <a:srgbClr val="00B050"/>
              </a:solidFill>
            </a:endParaRPr>
          </a:p>
        </p:txBody>
      </p:sp>
      <p:pic>
        <p:nvPicPr>
          <p:cNvPr id="3174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B2C2F4A-9922-4150-AE25-9161D2B7F15B}" type="slidenum">
              <a:rPr lang="en-US"/>
              <a:pPr algn="ctr">
                <a:defRPr/>
              </a:pPr>
              <a:t>16</a:t>
            </a:fld>
            <a:endParaRPr lang="en-US"/>
          </a:p>
        </p:txBody>
      </p:sp>
      <p:sp>
        <p:nvSpPr>
          <p:cNvPr id="6150" name="Content Placeholder 1"/>
          <p:cNvSpPr>
            <a:spLocks noGrp="1"/>
          </p:cNvSpPr>
          <p:nvPr>
            <p:ph idx="1"/>
          </p:nvPr>
        </p:nvSpPr>
        <p:spPr>
          <a:xfrm>
            <a:off x="1752600" y="1905000"/>
            <a:ext cx="6934200" cy="2438400"/>
          </a:xfrm>
        </p:spPr>
        <p:txBody>
          <a:bodyPr/>
          <a:lstStyle/>
          <a:p>
            <a:pPr marL="0" indent="0" algn="just" eaLnBrk="1" hangingPunct="1">
              <a:spcBef>
                <a:spcPts val="600"/>
              </a:spcBef>
              <a:buFont typeface="Wingdings" panose="05000000000000000000" pitchFamily="2" charset="2"/>
              <a:buNone/>
              <a:defRPr/>
            </a:pPr>
            <a:r>
              <a:rPr lang="en-US" sz="1800" dirty="0" smtClean="0"/>
              <a:t>Some risk factors for the healthcare application includes:</a:t>
            </a:r>
          </a:p>
          <a:p>
            <a:pPr algn="just" eaLnBrk="1" hangingPunct="1">
              <a:spcBef>
                <a:spcPts val="600"/>
              </a:spcBef>
              <a:buFont typeface="Wingdings" panose="05000000000000000000" pitchFamily="2" charset="2"/>
              <a:buChar char="q"/>
              <a:defRPr/>
            </a:pPr>
            <a:r>
              <a:rPr lang="en-US" sz="1800" b="1" dirty="0" smtClean="0"/>
              <a:t>Technology risks</a:t>
            </a:r>
            <a:r>
              <a:rPr lang="en-US" sz="1800" dirty="0" smtClean="0"/>
              <a:t> (Machine Learning algorithms not mature enough for classification into Lupus and non-lupus categories yet)</a:t>
            </a:r>
          </a:p>
          <a:p>
            <a:pPr algn="just" eaLnBrk="1" hangingPunct="1">
              <a:spcBef>
                <a:spcPts val="600"/>
              </a:spcBef>
              <a:buFont typeface="Wingdings" panose="05000000000000000000" pitchFamily="2" charset="2"/>
              <a:buChar char="q"/>
              <a:defRPr/>
            </a:pPr>
            <a:r>
              <a:rPr lang="en-US" sz="1800" b="1" dirty="0" smtClean="0"/>
              <a:t>Compliance risks</a:t>
            </a:r>
            <a:r>
              <a:rPr lang="en-US" sz="1800" dirty="0" smtClean="0"/>
              <a:t> (Getting Patient consent for using his/her data in the project)</a:t>
            </a:r>
          </a:p>
          <a:p>
            <a:pPr algn="just" eaLnBrk="1" hangingPunct="1">
              <a:spcBef>
                <a:spcPts val="600"/>
              </a:spcBef>
              <a:buFont typeface="Wingdings" panose="05000000000000000000" pitchFamily="2" charset="2"/>
              <a:buChar char="q"/>
              <a:defRPr/>
            </a:pPr>
            <a:r>
              <a:rPr lang="en-US" sz="1800" b="1" dirty="0" smtClean="0"/>
              <a:t>Competition risks</a:t>
            </a:r>
            <a:r>
              <a:rPr lang="en-US" sz="1800" dirty="0" smtClean="0"/>
              <a:t> (Competitor may come out with similar project and release into market first)</a:t>
            </a:r>
          </a:p>
          <a:p>
            <a:pPr algn="just" eaLnBrk="1" hangingPunct="1">
              <a:spcBef>
                <a:spcPts val="600"/>
              </a:spcBef>
              <a:buFont typeface="Wingdings" panose="05000000000000000000" pitchFamily="2" charset="2"/>
              <a:buChar char="q"/>
              <a:defRPr/>
            </a:pPr>
            <a:r>
              <a:rPr lang="en-US" sz="1800" b="1" dirty="0" smtClean="0"/>
              <a:t>Business risks </a:t>
            </a:r>
            <a:r>
              <a:rPr lang="en-US" sz="1800" dirty="0" smtClean="0"/>
              <a:t>(Identify which hospitals will be prospective buyers or users of this application)</a:t>
            </a:r>
            <a:endParaRPr lang="en-US" sz="1800" b="1" dirty="0" smtClean="0"/>
          </a:p>
          <a:p>
            <a:pPr algn="just" eaLnBrk="1" hangingPunct="1">
              <a:spcBef>
                <a:spcPts val="600"/>
              </a:spcBef>
              <a:buFont typeface="Wingdings" panose="05000000000000000000" pitchFamily="2" charset="2"/>
              <a:buChar char="q"/>
              <a:defRPr/>
            </a:pPr>
            <a:r>
              <a:rPr lang="en-US" sz="1800" b="1" dirty="0" smtClean="0"/>
              <a:t>Project Team related risk</a:t>
            </a:r>
            <a:r>
              <a:rPr lang="en-US" sz="1800" dirty="0" smtClean="0"/>
              <a:t> (Employee leaving project; must maintain confidentiality regarding development secrets)</a:t>
            </a:r>
          </a:p>
          <a:p>
            <a:pPr algn="just" eaLnBrk="1" hangingPunct="1">
              <a:spcBef>
                <a:spcPts val="600"/>
              </a:spcBef>
              <a:buFont typeface="Wingdings" panose="05000000000000000000" pitchFamily="2" charset="2"/>
              <a:buChar char="q"/>
              <a:defRPr/>
            </a:pPr>
            <a:r>
              <a:rPr lang="en-US" sz="1800" b="1" dirty="0" smtClean="0"/>
              <a:t>Cost risks </a:t>
            </a:r>
            <a:r>
              <a:rPr lang="en-US" sz="1800" dirty="0" smtClean="0"/>
              <a:t>(Overshooting budget if enough samples are not available)</a:t>
            </a:r>
            <a:endParaRPr lang="en-US" sz="1800" b="1" dirty="0" smtClean="0"/>
          </a:p>
        </p:txBody>
      </p:sp>
    </p:spTree>
    <p:extLst>
      <p:ext uri="{BB962C8B-B14F-4D97-AF65-F5344CB8AC3E}">
        <p14:creationId xmlns:p14="http://schemas.microsoft.com/office/powerpoint/2010/main" val="101898360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457200" y="1752600"/>
            <a:ext cx="8382000" cy="1981200"/>
          </a:xfrm>
        </p:spPr>
        <p:txBody>
          <a:bodyPr/>
          <a:lstStyle/>
          <a:p>
            <a:r>
              <a:rPr lang="en-US" altLang="en-US" sz="2800" b="1" smtClean="0"/>
              <a:t>Module 4: Software Project Management (13 hrs)</a:t>
            </a:r>
            <a:r>
              <a:rPr lang="en-US" altLang="en-US" sz="2800" smtClean="0"/>
              <a:t> – </a:t>
            </a:r>
            <a:r>
              <a:rPr lang="en-US" altLang="en-US" sz="2800" b="1" smtClean="0"/>
              <a:t>Application level</a:t>
            </a:r>
            <a:endParaRPr lang="en-US" altLang="en-US" sz="2800" smtClean="0"/>
          </a:p>
          <a:p>
            <a:pPr algn="just"/>
            <a:r>
              <a:rPr lang="en-US" altLang="en-US" sz="2800" smtClean="0"/>
              <a:t>Project Management Concepts, Project Planning, Overview of metrics, Estimation for Software projects, Project Scheduling, Risk Management, Maintenance and Reengineering, Software Process Improvement (SPI): CMM Levels.</a:t>
            </a:r>
          </a:p>
          <a:p>
            <a:pPr algn="just"/>
            <a:endParaRPr lang="en-US" altLang="en-US" sz="2800" smtClean="0"/>
          </a:p>
        </p:txBody>
      </p:sp>
    </p:spTree>
    <p:extLst>
      <p:ext uri="{BB962C8B-B14F-4D97-AF65-F5344CB8AC3E}">
        <p14:creationId xmlns:p14="http://schemas.microsoft.com/office/powerpoint/2010/main" val="306192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866775" y="1081088"/>
            <a:ext cx="7678738" cy="1081087"/>
          </a:xfrm>
        </p:spPr>
        <p:txBody>
          <a:bodyPr/>
          <a:lstStyle/>
          <a:p>
            <a:pPr eaLnBrk="1" hangingPunct="1"/>
            <a:r>
              <a:rPr lang="en-US" altLang="en-US" smtClean="0">
                <a:solidFill>
                  <a:srgbClr val="FF0000"/>
                </a:solidFill>
              </a:rPr>
              <a:t>Risk Management</a:t>
            </a:r>
          </a:p>
        </p:txBody>
      </p:sp>
      <p:pic>
        <p:nvPicPr>
          <p:cNvPr id="512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Subtitle 2"/>
          <p:cNvSpPr txBox="1">
            <a:spLocks/>
          </p:cNvSpPr>
          <p:nvPr/>
        </p:nvSpPr>
        <p:spPr bwMode="auto">
          <a:xfrm>
            <a:off x="1295400" y="48006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000">
                <a:latin typeface="Helvetica" panose="020B0604020202020204" pitchFamily="34" charset="0"/>
              </a:rPr>
              <a:t>Department of Computer Science and Engineering</a:t>
            </a:r>
          </a:p>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400">
                <a:latin typeface="Helvetica" panose="020B0604020202020204" pitchFamily="34" charset="0"/>
              </a:rPr>
              <a:t>School of Engineering, Presidency University</a:t>
            </a:r>
          </a:p>
        </p:txBody>
      </p:sp>
    </p:spTree>
    <p:extLst>
      <p:ext uri="{BB962C8B-B14F-4D97-AF65-F5344CB8AC3E}">
        <p14:creationId xmlns:p14="http://schemas.microsoft.com/office/powerpoint/2010/main" val="109106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462338" y="1035050"/>
            <a:ext cx="2009775"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What is Risk?</a:t>
            </a:r>
            <a:endParaRPr lang="en-US" altLang="en-US" sz="2400" smtClean="0">
              <a:solidFill>
                <a:srgbClr val="00B050"/>
              </a:solidFill>
            </a:endParaRPr>
          </a:p>
        </p:txBody>
      </p:sp>
      <p:pic>
        <p:nvPicPr>
          <p:cNvPr id="717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F8105DC9-CEA9-476D-AC3A-0C2C2E36C578}" type="slidenum">
              <a:rPr lang="en-US"/>
              <a:pPr algn="ctr">
                <a:defRPr/>
              </a:pPr>
              <a:t>4</a:t>
            </a:fld>
            <a:endParaRPr lang="en-US"/>
          </a:p>
        </p:txBody>
      </p:sp>
      <p:sp>
        <p:nvSpPr>
          <p:cNvPr id="7174" name="Content Placeholder 1"/>
          <p:cNvSpPr>
            <a:spLocks noGrp="1"/>
          </p:cNvSpPr>
          <p:nvPr>
            <p:ph idx="1"/>
          </p:nvPr>
        </p:nvSpPr>
        <p:spPr>
          <a:xfrm>
            <a:off x="1752600" y="1905000"/>
            <a:ext cx="6934200" cy="762000"/>
          </a:xfrm>
        </p:spPr>
        <p:txBody>
          <a:bodyPr/>
          <a:lstStyle/>
          <a:p>
            <a:pPr marL="0" indent="0" algn="just">
              <a:lnSpc>
                <a:spcPct val="150000"/>
              </a:lnSpc>
              <a:spcBef>
                <a:spcPts val="1200"/>
              </a:spcBef>
              <a:buFont typeface="Wingdings" panose="05000000000000000000" pitchFamily="2" charset="2"/>
              <a:buNone/>
            </a:pPr>
            <a:r>
              <a:rPr lang="en-US" altLang="en-US" sz="2000" b="1" smtClean="0"/>
              <a:t> Risk indicates “uncertainty” in Projects</a:t>
            </a:r>
          </a:p>
          <a:p>
            <a:pPr marL="0" indent="0" algn="just">
              <a:lnSpc>
                <a:spcPct val="150000"/>
              </a:lnSpc>
              <a:spcBef>
                <a:spcPts val="1200"/>
              </a:spcBef>
              <a:buFont typeface="Wingdings" panose="05000000000000000000" pitchFamily="2" charset="2"/>
              <a:buNone/>
            </a:pPr>
            <a:r>
              <a:rPr lang="en-US" altLang="en-US" sz="2000" b="1" smtClean="0"/>
              <a:t>Risk increases the probability of suffering loss </a:t>
            </a:r>
          </a:p>
          <a:p>
            <a:pPr marL="0" indent="0" algn="just">
              <a:lnSpc>
                <a:spcPct val="150000"/>
              </a:lnSpc>
              <a:spcBef>
                <a:spcPts val="1200"/>
              </a:spcBef>
              <a:buFont typeface="Wingdings" panose="05000000000000000000" pitchFamily="2" charset="2"/>
              <a:buNone/>
            </a:pPr>
            <a:r>
              <a:rPr lang="en-US" altLang="en-US" sz="2000" smtClean="0"/>
              <a:t>An example would be that a team is working on a project and the main developer leaves the company at </a:t>
            </a:r>
            <a:r>
              <a:rPr lang="en-US" altLang="en-US" sz="2000" i="1" smtClean="0"/>
              <a:t>crucial stage</a:t>
            </a:r>
            <a:r>
              <a:rPr lang="en-US" altLang="en-US" sz="2000" smtClean="0"/>
              <a:t> of the project. The alternate resource replacing him will take time to adjust. </a:t>
            </a:r>
          </a:p>
          <a:p>
            <a:pPr marL="0" indent="0" algn="just">
              <a:lnSpc>
                <a:spcPct val="150000"/>
              </a:lnSpc>
              <a:spcBef>
                <a:spcPts val="1200"/>
              </a:spcBef>
              <a:buFont typeface="Wingdings" panose="05000000000000000000" pitchFamily="2" charset="2"/>
              <a:buNone/>
            </a:pPr>
            <a:r>
              <a:rPr lang="en-US" altLang="en-US" sz="2000" smtClean="0"/>
              <a:t>Whether the team will be able to complete the project on time? That is the risk of schedule. </a:t>
            </a:r>
          </a:p>
          <a:p>
            <a:pPr marL="0" indent="0" algn="just">
              <a:lnSpc>
                <a:spcPct val="150000"/>
              </a:lnSpc>
              <a:spcBef>
                <a:spcPts val="1200"/>
              </a:spcBef>
              <a:buFont typeface="Wingdings" panose="05000000000000000000" pitchFamily="2" charset="2"/>
              <a:buNone/>
            </a:pPr>
            <a:endParaRPr lang="en-US" altLang="en-US" sz="2000" smtClean="0"/>
          </a:p>
        </p:txBody>
      </p:sp>
    </p:spTree>
    <p:extLst>
      <p:ext uri="{BB962C8B-B14F-4D97-AF65-F5344CB8AC3E}">
        <p14:creationId xmlns:p14="http://schemas.microsoft.com/office/powerpoint/2010/main" val="351380038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538413" y="1035050"/>
            <a:ext cx="3859212"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Types of Risk Management</a:t>
            </a:r>
            <a:endParaRPr lang="en-US" altLang="en-US" sz="2400" smtClean="0">
              <a:solidFill>
                <a:srgbClr val="00B050"/>
              </a:solidFill>
            </a:endParaRPr>
          </a:p>
        </p:txBody>
      </p:sp>
      <p:pic>
        <p:nvPicPr>
          <p:cNvPr id="921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BC76C388-CDB7-44BA-AF65-3514CD832702}" type="slidenum">
              <a:rPr lang="en-US"/>
              <a:pPr algn="ctr">
                <a:defRPr/>
              </a:pPr>
              <a:t>5</a:t>
            </a:fld>
            <a:endParaRPr lang="en-US"/>
          </a:p>
        </p:txBody>
      </p:sp>
      <p:sp>
        <p:nvSpPr>
          <p:cNvPr id="6150" name="Content Placeholder 1"/>
          <p:cNvSpPr>
            <a:spLocks noGrp="1"/>
          </p:cNvSpPr>
          <p:nvPr>
            <p:ph idx="1"/>
          </p:nvPr>
        </p:nvSpPr>
        <p:spPr>
          <a:xfrm>
            <a:off x="1752600" y="1905000"/>
            <a:ext cx="6934200" cy="2438400"/>
          </a:xfrm>
        </p:spPr>
        <p:txBody>
          <a:bodyPr/>
          <a:lstStyle/>
          <a:p>
            <a:pPr marL="457200" indent="-457200" algn="just">
              <a:lnSpc>
                <a:spcPct val="150000"/>
              </a:lnSpc>
              <a:buFont typeface="Wingdings" panose="05000000000000000000" pitchFamily="2" charset="2"/>
              <a:buAutoNum type="arabicPeriod"/>
              <a:defRPr/>
            </a:pPr>
            <a:r>
              <a:rPr lang="en-US" sz="2000" dirty="0" smtClean="0"/>
              <a:t>Reactive Risk Management</a:t>
            </a:r>
          </a:p>
          <a:p>
            <a:pPr marL="457200" indent="-457200" algn="just">
              <a:lnSpc>
                <a:spcPct val="150000"/>
              </a:lnSpc>
              <a:spcBef>
                <a:spcPts val="1200"/>
              </a:spcBef>
              <a:spcAft>
                <a:spcPts val="0"/>
              </a:spcAft>
              <a:buFont typeface="Wingdings" panose="05000000000000000000" pitchFamily="2" charset="2"/>
              <a:buAutoNum type="arabicPeriod"/>
              <a:defRPr/>
            </a:pPr>
            <a:r>
              <a:rPr lang="en-US" sz="2000" dirty="0" smtClean="0"/>
              <a:t>Proactive Risk Management</a:t>
            </a:r>
          </a:p>
          <a:p>
            <a:pPr marL="0" indent="0" algn="just">
              <a:lnSpc>
                <a:spcPct val="150000"/>
              </a:lnSpc>
              <a:spcBef>
                <a:spcPts val="1200"/>
              </a:spcBef>
              <a:spcAft>
                <a:spcPts val="0"/>
              </a:spcAft>
              <a:buFont typeface="Wingdings" panose="05000000000000000000" pitchFamily="2" charset="2"/>
              <a:buNone/>
              <a:defRPr/>
            </a:pPr>
            <a:r>
              <a:rPr lang="en-US" sz="2000" b="1" dirty="0" smtClean="0"/>
              <a:t> Reactive Risk Management</a:t>
            </a:r>
          </a:p>
          <a:p>
            <a:pPr algn="just" eaLnBrk="1" hangingPunct="1">
              <a:defRPr/>
            </a:pPr>
            <a:r>
              <a:rPr lang="en-US" sz="2000" dirty="0" smtClean="0"/>
              <a:t>Project team reacts to risks when they occur</a:t>
            </a:r>
          </a:p>
          <a:p>
            <a:pPr algn="just" eaLnBrk="1" hangingPunct="1">
              <a:defRPr/>
            </a:pPr>
            <a:r>
              <a:rPr lang="en-US" sz="2000" dirty="0" smtClean="0"/>
              <a:t>Mitigation - plan for additional resources in anticipation of fire fighting</a:t>
            </a:r>
          </a:p>
          <a:p>
            <a:pPr algn="just" eaLnBrk="1" hangingPunct="1">
              <a:defRPr/>
            </a:pPr>
            <a:r>
              <a:rPr lang="en-US" sz="2000" dirty="0" smtClean="0"/>
              <a:t>Fix on failure - resources are found and applied when the risk strikes</a:t>
            </a:r>
          </a:p>
          <a:p>
            <a:pPr algn="just" eaLnBrk="1" hangingPunct="1">
              <a:defRPr/>
            </a:pPr>
            <a:r>
              <a:rPr lang="en-US" sz="2000" dirty="0" smtClean="0"/>
              <a:t>Crisis management - failure does not respond to applied resources and project is in jeopardy</a:t>
            </a:r>
          </a:p>
          <a:p>
            <a:pPr marL="0" indent="0" algn="just">
              <a:lnSpc>
                <a:spcPct val="150000"/>
              </a:lnSpc>
              <a:buFont typeface="Wingdings" panose="05000000000000000000" pitchFamily="2" charset="2"/>
              <a:buNone/>
              <a:defRPr/>
            </a:pPr>
            <a:endParaRPr lang="en-US" sz="2000" dirty="0" smtClean="0"/>
          </a:p>
        </p:txBody>
      </p:sp>
    </p:spTree>
    <p:extLst>
      <p:ext uri="{BB962C8B-B14F-4D97-AF65-F5344CB8AC3E}">
        <p14:creationId xmlns:p14="http://schemas.microsoft.com/office/powerpoint/2010/main" val="201841040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38413" y="1035050"/>
            <a:ext cx="3859212"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Types of Risk Management</a:t>
            </a:r>
            <a:endParaRPr lang="en-US" altLang="en-US" sz="2400" smtClean="0">
              <a:solidFill>
                <a:srgbClr val="00B050"/>
              </a:solidFill>
            </a:endParaRPr>
          </a:p>
        </p:txBody>
      </p:sp>
      <p:pic>
        <p:nvPicPr>
          <p:cNvPr id="1126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88339452-3A65-4719-999A-56F454832AAC}" type="slidenum">
              <a:rPr lang="en-US"/>
              <a:pPr algn="ctr">
                <a:defRPr/>
              </a:pPr>
              <a:t>6</a:t>
            </a:fld>
            <a:endParaRPr lang="en-US"/>
          </a:p>
        </p:txBody>
      </p:sp>
      <p:sp>
        <p:nvSpPr>
          <p:cNvPr id="6150" name="Content Placeholder 1"/>
          <p:cNvSpPr>
            <a:spLocks noGrp="1"/>
          </p:cNvSpPr>
          <p:nvPr>
            <p:ph idx="1"/>
          </p:nvPr>
        </p:nvSpPr>
        <p:spPr>
          <a:xfrm>
            <a:off x="1752600" y="1905000"/>
            <a:ext cx="6934200" cy="2438400"/>
          </a:xfrm>
        </p:spPr>
        <p:txBody>
          <a:bodyPr/>
          <a:lstStyle/>
          <a:p>
            <a:pPr marL="0" indent="0" algn="just">
              <a:lnSpc>
                <a:spcPct val="150000"/>
              </a:lnSpc>
              <a:spcBef>
                <a:spcPts val="1200"/>
              </a:spcBef>
              <a:spcAft>
                <a:spcPts val="0"/>
              </a:spcAft>
              <a:buFont typeface="Wingdings" panose="05000000000000000000" pitchFamily="2" charset="2"/>
              <a:buNone/>
              <a:defRPr/>
            </a:pPr>
            <a:r>
              <a:rPr lang="en-US" sz="2000" b="1" dirty="0" smtClean="0"/>
              <a:t> Proactive Risk Management</a:t>
            </a:r>
          </a:p>
          <a:p>
            <a:pPr eaLnBrk="1" hangingPunct="1">
              <a:defRPr/>
            </a:pPr>
            <a:r>
              <a:rPr lang="en-US" dirty="0"/>
              <a:t>F</a:t>
            </a:r>
            <a:r>
              <a:rPr lang="en-US" dirty="0" smtClean="0"/>
              <a:t>ormal risk analysis is performed</a:t>
            </a:r>
          </a:p>
          <a:p>
            <a:pPr eaLnBrk="1" hangingPunct="1">
              <a:defRPr/>
            </a:pPr>
            <a:r>
              <a:rPr lang="en-US" dirty="0"/>
              <a:t>O</a:t>
            </a:r>
            <a:r>
              <a:rPr lang="en-US" dirty="0" smtClean="0"/>
              <a:t>rganization corrects the root causes of risk</a:t>
            </a:r>
          </a:p>
          <a:p>
            <a:pPr lvl="1" eaLnBrk="1" hangingPunct="1">
              <a:defRPr/>
            </a:pPr>
            <a:r>
              <a:rPr lang="en-US" dirty="0" smtClean="0"/>
              <a:t>Examining risk sources that lie beyond the bounds of the software</a:t>
            </a:r>
          </a:p>
          <a:p>
            <a:pPr lvl="1" eaLnBrk="1" hangingPunct="1">
              <a:defRPr/>
            </a:pPr>
            <a:r>
              <a:rPr lang="en-US" dirty="0" smtClean="0"/>
              <a:t>Developing the skill to manage change  </a:t>
            </a:r>
          </a:p>
          <a:p>
            <a:pPr marL="0" indent="0" algn="just">
              <a:lnSpc>
                <a:spcPct val="150000"/>
              </a:lnSpc>
              <a:buFont typeface="Wingdings" panose="05000000000000000000" pitchFamily="2" charset="2"/>
              <a:buNone/>
              <a:defRPr/>
            </a:pPr>
            <a:endParaRPr lang="en-US" sz="2000" dirty="0" smtClean="0"/>
          </a:p>
        </p:txBody>
      </p:sp>
    </p:spTree>
    <p:extLst>
      <p:ext uri="{BB962C8B-B14F-4D97-AF65-F5344CB8AC3E}">
        <p14:creationId xmlns:p14="http://schemas.microsoft.com/office/powerpoint/2010/main" val="37222460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01813" y="1035050"/>
            <a:ext cx="5332412"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Seven Principles of Risk Management</a:t>
            </a:r>
            <a:endParaRPr lang="en-US" altLang="en-US" sz="2400" smtClean="0">
              <a:solidFill>
                <a:srgbClr val="00B050"/>
              </a:solidFill>
            </a:endParaRPr>
          </a:p>
        </p:txBody>
      </p:sp>
      <p:pic>
        <p:nvPicPr>
          <p:cNvPr id="1331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66AED94B-7409-4F9C-B7CB-6A520E77F904}" type="slidenum">
              <a:rPr lang="en-US"/>
              <a:pPr algn="ctr">
                <a:defRPr/>
              </a:pPr>
              <a:t>7</a:t>
            </a:fld>
            <a:endParaRPr lang="en-US"/>
          </a:p>
        </p:txBody>
      </p:sp>
      <p:sp>
        <p:nvSpPr>
          <p:cNvPr id="6150" name="Content Placeholder 1"/>
          <p:cNvSpPr>
            <a:spLocks noGrp="1"/>
          </p:cNvSpPr>
          <p:nvPr>
            <p:ph idx="1"/>
          </p:nvPr>
        </p:nvSpPr>
        <p:spPr>
          <a:xfrm>
            <a:off x="1752600" y="1905000"/>
            <a:ext cx="6934200" cy="2438400"/>
          </a:xfrm>
        </p:spPr>
        <p:txBody>
          <a:bodyPr/>
          <a:lstStyle/>
          <a:p>
            <a:pPr algn="just" eaLnBrk="1" hangingPunct="1">
              <a:spcBef>
                <a:spcPts val="300"/>
              </a:spcBef>
              <a:buFont typeface="+mj-lt"/>
              <a:buAutoNum type="arabicPeriod"/>
              <a:defRPr/>
            </a:pPr>
            <a:r>
              <a:rPr lang="en-US" sz="1800" b="1" dirty="0" smtClean="0"/>
              <a:t>Maintain a global perspective</a:t>
            </a:r>
            <a:r>
              <a:rPr lang="en-US" sz="1800" dirty="0"/>
              <a:t> </a:t>
            </a:r>
            <a:r>
              <a:rPr lang="en-US" sz="1800" dirty="0" smtClean="0"/>
              <a:t>- view software risks within the context of system and the business problem </a:t>
            </a:r>
          </a:p>
          <a:p>
            <a:pPr algn="just" eaLnBrk="1" hangingPunct="1">
              <a:spcBef>
                <a:spcPts val="300"/>
              </a:spcBef>
              <a:buFont typeface="+mj-lt"/>
              <a:buAutoNum type="arabicPeriod"/>
              <a:defRPr/>
            </a:pPr>
            <a:r>
              <a:rPr lang="en-US" sz="1800" b="1" dirty="0" smtClean="0"/>
              <a:t>Take a forward-looking view</a:t>
            </a:r>
            <a:r>
              <a:rPr lang="en-US" sz="1800" dirty="0"/>
              <a:t> </a:t>
            </a:r>
            <a:r>
              <a:rPr lang="en-US" sz="1800" dirty="0" smtClean="0"/>
              <a:t>- think about the risks that may arise in the future;  establish contingency plans </a:t>
            </a:r>
          </a:p>
          <a:p>
            <a:pPr algn="just" eaLnBrk="1" hangingPunct="1">
              <a:spcBef>
                <a:spcPts val="300"/>
              </a:spcBef>
              <a:buFont typeface="+mj-lt"/>
              <a:buAutoNum type="arabicPeriod"/>
              <a:defRPr/>
            </a:pPr>
            <a:r>
              <a:rPr lang="en-US" sz="1800" b="1" dirty="0" smtClean="0"/>
              <a:t>Encourage open communication</a:t>
            </a:r>
            <a:r>
              <a:rPr lang="en-US" sz="1800" dirty="0"/>
              <a:t> </a:t>
            </a:r>
            <a:r>
              <a:rPr lang="en-US" sz="1800" dirty="0" smtClean="0"/>
              <a:t>- if someone states a potential risk, don’t discount it. </a:t>
            </a:r>
          </a:p>
          <a:p>
            <a:pPr algn="just" eaLnBrk="1" hangingPunct="1">
              <a:buFont typeface="+mj-lt"/>
              <a:buAutoNum type="arabicPeriod"/>
              <a:defRPr/>
            </a:pPr>
            <a:r>
              <a:rPr lang="en-US" sz="1800" b="1" dirty="0" smtClean="0"/>
              <a:t>Integrate</a:t>
            </a:r>
            <a:r>
              <a:rPr lang="en-US" sz="1800" dirty="0"/>
              <a:t> </a:t>
            </a:r>
            <a:r>
              <a:rPr lang="en-US" sz="1800" dirty="0" smtClean="0"/>
              <a:t>- a consideration of risk must be integrated into the software process</a:t>
            </a:r>
          </a:p>
          <a:p>
            <a:pPr algn="just" eaLnBrk="1" hangingPunct="1">
              <a:buFont typeface="+mj-lt"/>
              <a:buAutoNum type="arabicPeriod"/>
              <a:defRPr/>
            </a:pPr>
            <a:r>
              <a:rPr lang="en-US" sz="1800" b="1" dirty="0" smtClean="0"/>
              <a:t>Emphasize a continuous process</a:t>
            </a:r>
            <a:r>
              <a:rPr lang="en-US" sz="1800" dirty="0"/>
              <a:t> </a:t>
            </a:r>
            <a:r>
              <a:rPr lang="en-US" sz="1800" dirty="0" smtClean="0"/>
              <a:t>- the team must be vigilant throughout the software process, modifying identified risks as more information is known and adding new ones as better insight is achieved.</a:t>
            </a:r>
          </a:p>
          <a:p>
            <a:pPr algn="just" eaLnBrk="1" hangingPunct="1">
              <a:buFont typeface="+mj-lt"/>
              <a:buAutoNum type="arabicPeriod"/>
              <a:defRPr/>
            </a:pPr>
            <a:r>
              <a:rPr lang="en-US" sz="1800" b="1" dirty="0" smtClean="0"/>
              <a:t>Develop a shared product vision</a:t>
            </a:r>
            <a:r>
              <a:rPr lang="en-US" sz="1800" dirty="0"/>
              <a:t> </a:t>
            </a:r>
            <a:r>
              <a:rPr lang="en-US" sz="1800" dirty="0" smtClean="0"/>
              <a:t>- if all stakeholders share the same vision of the software, it likely that better risk identification and assessment will occur.</a:t>
            </a:r>
          </a:p>
          <a:p>
            <a:pPr algn="just" eaLnBrk="1" hangingPunct="1">
              <a:buFont typeface="+mj-lt"/>
              <a:buAutoNum type="arabicPeriod"/>
              <a:defRPr/>
            </a:pPr>
            <a:r>
              <a:rPr lang="en-US" sz="1800" b="1" dirty="0" smtClean="0"/>
              <a:t>Encourage teamwork</a:t>
            </a:r>
            <a:r>
              <a:rPr lang="en-US" sz="1800" dirty="0"/>
              <a:t> </a:t>
            </a:r>
            <a:r>
              <a:rPr lang="en-US" sz="1800" dirty="0" smtClean="0"/>
              <a:t>- the talents, skills and knowledge of all stakeholder should be pooled</a:t>
            </a:r>
          </a:p>
          <a:p>
            <a:pPr marL="0" indent="0" algn="just">
              <a:lnSpc>
                <a:spcPct val="150000"/>
              </a:lnSpc>
              <a:buFont typeface="Wingdings" panose="05000000000000000000" pitchFamily="2" charset="2"/>
              <a:buNone/>
              <a:defRPr/>
            </a:pPr>
            <a:endParaRPr lang="en-US" sz="2000" dirty="0" smtClean="0"/>
          </a:p>
        </p:txBody>
      </p:sp>
    </p:spTree>
    <p:extLst>
      <p:ext uri="{BB962C8B-B14F-4D97-AF65-F5344CB8AC3E}">
        <p14:creationId xmlns:p14="http://schemas.microsoft.com/office/powerpoint/2010/main" val="41603872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460625" y="1035050"/>
            <a:ext cx="4014788"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Risk Management Paradigm</a:t>
            </a:r>
            <a:endParaRPr lang="en-US" altLang="en-US" sz="2400" smtClean="0">
              <a:solidFill>
                <a:srgbClr val="00B050"/>
              </a:solidFill>
            </a:endParaRPr>
          </a:p>
        </p:txBody>
      </p:sp>
      <p:pic>
        <p:nvPicPr>
          <p:cNvPr id="1536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6DAC5128-6372-447E-901A-A4DE90258645}" type="slidenum">
              <a:rPr lang="en-US"/>
              <a:pPr algn="ctr">
                <a:defRPr/>
              </a:pPr>
              <a:t>8</a:t>
            </a:fld>
            <a:endParaRPr lang="en-US"/>
          </a:p>
        </p:txBody>
      </p:sp>
      <p:sp>
        <p:nvSpPr>
          <p:cNvPr id="15366" name="Rectangle 2"/>
          <p:cNvSpPr>
            <a:spLocks noChangeArrowheads="1"/>
          </p:cNvSpPr>
          <p:nvPr/>
        </p:nvSpPr>
        <p:spPr bwMode="auto">
          <a:xfrm>
            <a:off x="1958975" y="3844925"/>
            <a:ext cx="2763838" cy="422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0487" tIns="44450" rIns="90487" bIns="4445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400" b="1" i="1">
                <a:latin typeface="Helvetica" panose="020B0604020202020204" pitchFamily="34" charset="0"/>
              </a:rPr>
              <a:t>Communicate</a:t>
            </a:r>
          </a:p>
        </p:txBody>
      </p:sp>
      <p:sp>
        <p:nvSpPr>
          <p:cNvPr id="15367" name="Rectangle 4"/>
          <p:cNvSpPr>
            <a:spLocks noChangeArrowheads="1"/>
          </p:cNvSpPr>
          <p:nvPr/>
        </p:nvSpPr>
        <p:spPr bwMode="auto">
          <a:xfrm>
            <a:off x="4318000" y="3479800"/>
            <a:ext cx="1600200" cy="1071563"/>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5368" name="Rectangle 5"/>
          <p:cNvSpPr>
            <a:spLocks noChangeArrowheads="1"/>
          </p:cNvSpPr>
          <p:nvPr/>
        </p:nvSpPr>
        <p:spPr bwMode="auto">
          <a:xfrm>
            <a:off x="2374900" y="2011363"/>
            <a:ext cx="1600200" cy="1071562"/>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5369" name="Rectangle 6"/>
          <p:cNvSpPr>
            <a:spLocks noChangeArrowheads="1"/>
          </p:cNvSpPr>
          <p:nvPr/>
        </p:nvSpPr>
        <p:spPr bwMode="auto">
          <a:xfrm>
            <a:off x="241300" y="2794000"/>
            <a:ext cx="1600200" cy="1071563"/>
          </a:xfrm>
          <a:prstGeom prst="rect">
            <a:avLst/>
          </a:pr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5370" name="Rectangle 7"/>
          <p:cNvSpPr>
            <a:spLocks noChangeArrowheads="1"/>
          </p:cNvSpPr>
          <p:nvPr/>
        </p:nvSpPr>
        <p:spPr bwMode="auto">
          <a:xfrm>
            <a:off x="228600" y="4537075"/>
            <a:ext cx="1600200" cy="1071563"/>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5371" name="Rectangle 8"/>
          <p:cNvSpPr>
            <a:spLocks noChangeArrowheads="1"/>
          </p:cNvSpPr>
          <p:nvPr/>
        </p:nvSpPr>
        <p:spPr bwMode="auto">
          <a:xfrm>
            <a:off x="2705100" y="5176838"/>
            <a:ext cx="1600200" cy="1071562"/>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5372" name="Arc 9"/>
          <p:cNvSpPr>
            <a:spLocks/>
          </p:cNvSpPr>
          <p:nvPr/>
        </p:nvSpPr>
        <p:spPr bwMode="auto">
          <a:xfrm>
            <a:off x="4152900" y="2354263"/>
            <a:ext cx="762000" cy="971550"/>
          </a:xfrm>
          <a:custGeom>
            <a:avLst/>
            <a:gdLst>
              <a:gd name="T0" fmla="*/ 0 w 21600"/>
              <a:gd name="T1" fmla="*/ 0 h 21600"/>
              <a:gd name="T2" fmla="*/ 948325475 w 21600"/>
              <a:gd name="T3" fmla="*/ 1965567499 h 21600"/>
              <a:gd name="T4" fmla="*/ 0 w 21600"/>
              <a:gd name="T5" fmla="*/ 1965567499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50800" cap="rnd">
            <a:solidFill>
              <a:schemeClr val="tx2"/>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5373" name="Arc 10"/>
          <p:cNvSpPr>
            <a:spLocks/>
          </p:cNvSpPr>
          <p:nvPr/>
        </p:nvSpPr>
        <p:spPr bwMode="auto">
          <a:xfrm>
            <a:off x="4406900" y="4679950"/>
            <a:ext cx="635000" cy="1000125"/>
          </a:xfrm>
          <a:custGeom>
            <a:avLst/>
            <a:gdLst>
              <a:gd name="T0" fmla="*/ 548799456 w 21600"/>
              <a:gd name="T1" fmla="*/ 0 h 21600"/>
              <a:gd name="T2" fmla="*/ 0 w 21600"/>
              <a:gd name="T3" fmla="*/ 214415090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lnTo>
                  <a:pt x="21600" y="0"/>
                </a:lnTo>
                <a:close/>
              </a:path>
            </a:pathLst>
          </a:custGeom>
          <a:noFill/>
          <a:ln w="50800" cap="rnd">
            <a:solidFill>
              <a:schemeClr val="tx2"/>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5374" name="Arc 11"/>
          <p:cNvSpPr>
            <a:spLocks/>
          </p:cNvSpPr>
          <p:nvPr/>
        </p:nvSpPr>
        <p:spPr bwMode="auto">
          <a:xfrm>
            <a:off x="1347788" y="5651500"/>
            <a:ext cx="1257300" cy="571500"/>
          </a:xfrm>
          <a:custGeom>
            <a:avLst/>
            <a:gdLst>
              <a:gd name="T0" fmla="*/ 2147483646 w 21600"/>
              <a:gd name="T1" fmla="*/ 400074818 h 21600"/>
              <a:gd name="T2" fmla="*/ 0 w 21600"/>
              <a:gd name="T3" fmla="*/ 0 h 21600"/>
              <a:gd name="T4" fmla="*/ 2147483646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599"/>
                </a:moveTo>
                <a:cubicBezTo>
                  <a:pt x="9670" y="21599"/>
                  <a:pt x="0" y="11929"/>
                  <a:pt x="0" y="0"/>
                </a:cubicBezTo>
              </a:path>
              <a:path w="21600" h="21600" stroke="0" extrusionOk="0">
                <a:moveTo>
                  <a:pt x="21600" y="21599"/>
                </a:moveTo>
                <a:cubicBezTo>
                  <a:pt x="9670" y="21599"/>
                  <a:pt x="0" y="11929"/>
                  <a:pt x="0" y="0"/>
                </a:cubicBezTo>
                <a:lnTo>
                  <a:pt x="21600" y="0"/>
                </a:lnTo>
                <a:lnTo>
                  <a:pt x="21600" y="21599"/>
                </a:lnTo>
                <a:close/>
              </a:path>
            </a:pathLst>
          </a:custGeom>
          <a:noFill/>
          <a:ln w="50800" cap="rnd">
            <a:solidFill>
              <a:schemeClr val="tx2"/>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5375" name="Arc 12"/>
          <p:cNvSpPr>
            <a:spLocks/>
          </p:cNvSpPr>
          <p:nvPr/>
        </p:nvSpPr>
        <p:spPr bwMode="auto">
          <a:xfrm>
            <a:off x="1093788" y="2154238"/>
            <a:ext cx="1143000" cy="542925"/>
          </a:xfrm>
          <a:custGeom>
            <a:avLst/>
            <a:gdLst>
              <a:gd name="T0" fmla="*/ 0 w 21600"/>
              <a:gd name="T1" fmla="*/ 343045901 h 21599"/>
              <a:gd name="T2" fmla="*/ 2147483646 w 21600"/>
              <a:gd name="T3" fmla="*/ 0 h 21599"/>
              <a:gd name="T4" fmla="*/ 2147483646 w 21600"/>
              <a:gd name="T5" fmla="*/ 343045901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8"/>
                </a:moveTo>
                <a:cubicBezTo>
                  <a:pt x="0" y="9680"/>
                  <a:pt x="9652" y="15"/>
                  <a:pt x="21570" y="-1"/>
                </a:cubicBezTo>
              </a:path>
              <a:path w="21600" h="21599" stroke="0" extrusionOk="0">
                <a:moveTo>
                  <a:pt x="0" y="21598"/>
                </a:moveTo>
                <a:cubicBezTo>
                  <a:pt x="0" y="9680"/>
                  <a:pt x="9652" y="15"/>
                  <a:pt x="21570" y="-1"/>
                </a:cubicBezTo>
                <a:lnTo>
                  <a:pt x="21600" y="21599"/>
                </a:lnTo>
                <a:lnTo>
                  <a:pt x="0" y="21598"/>
                </a:lnTo>
                <a:close/>
              </a:path>
            </a:pathLst>
          </a:custGeom>
          <a:noFill/>
          <a:ln w="50800" cap="rnd">
            <a:solidFill>
              <a:schemeClr val="tx2"/>
            </a:solidFill>
            <a:round/>
            <a:headEnd/>
            <a:tailEnd type="triangl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5376" name="Line 13"/>
          <p:cNvSpPr>
            <a:spLocks noChangeShapeType="1"/>
          </p:cNvSpPr>
          <p:nvPr/>
        </p:nvSpPr>
        <p:spPr bwMode="auto">
          <a:xfrm flipH="1" flipV="1">
            <a:off x="977900" y="3894138"/>
            <a:ext cx="63500" cy="557212"/>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p>
            <a:endParaRPr lang="en-US"/>
          </a:p>
        </p:txBody>
      </p:sp>
      <p:sp>
        <p:nvSpPr>
          <p:cNvPr id="19" name="Rectangle 14"/>
          <p:cNvSpPr>
            <a:spLocks noChangeArrowheads="1"/>
          </p:cNvSpPr>
          <p:nvPr/>
        </p:nvSpPr>
        <p:spPr bwMode="auto">
          <a:xfrm>
            <a:off x="2589213" y="2270125"/>
            <a:ext cx="1214437" cy="4175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defRPr/>
            </a:pPr>
            <a:r>
              <a:rPr lang="en-US" b="1" dirty="0">
                <a:effectLst>
                  <a:outerShdw blurRad="38100" dist="38100" dir="2700000" algn="tl">
                    <a:srgbClr val="FFFFFF"/>
                  </a:outerShdw>
                </a:effectLst>
                <a:latin typeface="Arial" charset="0"/>
                <a:ea typeface="ＭＳ Ｐゴシック" pitchFamily="-128" charset="-128"/>
              </a:rPr>
              <a:t>control</a:t>
            </a:r>
          </a:p>
        </p:txBody>
      </p:sp>
      <p:sp>
        <p:nvSpPr>
          <p:cNvPr id="20" name="Rectangle 15"/>
          <p:cNvSpPr>
            <a:spLocks noChangeArrowheads="1"/>
          </p:cNvSpPr>
          <p:nvPr/>
        </p:nvSpPr>
        <p:spPr bwMode="auto">
          <a:xfrm>
            <a:off x="4532313" y="3797300"/>
            <a:ext cx="1265237" cy="4175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latin typeface="Arial" charset="0"/>
                <a:ea typeface="ＭＳ Ｐゴシック" pitchFamily="-128" charset="-128"/>
              </a:rPr>
              <a:t>identify</a:t>
            </a:r>
          </a:p>
        </p:txBody>
      </p:sp>
      <p:sp>
        <p:nvSpPr>
          <p:cNvPr id="21" name="Rectangle 16"/>
          <p:cNvSpPr>
            <a:spLocks noChangeArrowheads="1"/>
          </p:cNvSpPr>
          <p:nvPr/>
        </p:nvSpPr>
        <p:spPr bwMode="auto">
          <a:xfrm>
            <a:off x="2817813" y="5435600"/>
            <a:ext cx="1282700" cy="417513"/>
          </a:xfrm>
          <a:prstGeom prst="rect">
            <a:avLst/>
          </a:prstGeom>
          <a:solidFill>
            <a:srgbClr val="91919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latin typeface="Arial" charset="0"/>
                <a:ea typeface="ＭＳ Ｐゴシック" pitchFamily="-128" charset="-128"/>
              </a:rPr>
              <a:t>analyze</a:t>
            </a:r>
          </a:p>
        </p:txBody>
      </p:sp>
      <p:sp>
        <p:nvSpPr>
          <p:cNvPr id="22" name="Rectangle 17"/>
          <p:cNvSpPr>
            <a:spLocks noChangeArrowheads="1"/>
          </p:cNvSpPr>
          <p:nvPr/>
        </p:nvSpPr>
        <p:spPr bwMode="auto">
          <a:xfrm>
            <a:off x="646113" y="4868863"/>
            <a:ext cx="808037" cy="4175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latin typeface="Arial" charset="0"/>
                <a:ea typeface="ＭＳ Ｐゴシック" pitchFamily="-128" charset="-128"/>
              </a:rPr>
              <a:t>plan</a:t>
            </a:r>
          </a:p>
        </p:txBody>
      </p:sp>
      <p:sp>
        <p:nvSpPr>
          <p:cNvPr id="23" name="Rectangle 18"/>
          <p:cNvSpPr>
            <a:spLocks noChangeArrowheads="1"/>
          </p:cNvSpPr>
          <p:nvPr/>
        </p:nvSpPr>
        <p:spPr bwMode="auto">
          <a:xfrm>
            <a:off x="557213" y="3111500"/>
            <a:ext cx="909637" cy="4175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latin typeface="Arial" charset="0"/>
                <a:ea typeface="ＭＳ Ｐゴシック" pitchFamily="-128" charset="-128"/>
              </a:rPr>
              <a:t>track</a:t>
            </a:r>
          </a:p>
        </p:txBody>
      </p:sp>
      <p:sp>
        <p:nvSpPr>
          <p:cNvPr id="15382" name="Line 19"/>
          <p:cNvSpPr>
            <a:spLocks noChangeShapeType="1"/>
          </p:cNvSpPr>
          <p:nvPr/>
        </p:nvSpPr>
        <p:spPr bwMode="auto">
          <a:xfrm>
            <a:off x="5484813" y="2651125"/>
            <a:ext cx="0" cy="68580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3" name="Oval 20"/>
          <p:cNvSpPr>
            <a:spLocks noChangeArrowheads="1"/>
          </p:cNvSpPr>
          <p:nvPr/>
        </p:nvSpPr>
        <p:spPr bwMode="auto">
          <a:xfrm>
            <a:off x="5408613" y="2574925"/>
            <a:ext cx="152400" cy="1524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5384" name="Rectangle 4"/>
          <p:cNvSpPr txBox="1">
            <a:spLocks noChangeArrowheads="1"/>
          </p:cNvSpPr>
          <p:nvPr/>
        </p:nvSpPr>
        <p:spPr bwMode="auto">
          <a:xfrm>
            <a:off x="6115050" y="1906588"/>
            <a:ext cx="290195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80000"/>
              </a:lnSpc>
              <a:spcBef>
                <a:spcPct val="20000"/>
              </a:spcBef>
              <a:buClr>
                <a:schemeClr val="folHlink"/>
              </a:buClr>
              <a:buSzPct val="75000"/>
              <a:buFont typeface="Wingdings" panose="05000000000000000000" pitchFamily="2" charset="2"/>
              <a:buNone/>
            </a:pPr>
            <a:endParaRPr lang="en-US" altLang="en-US" sz="900" b="1">
              <a:latin typeface="Arial Black" panose="020B0A04020102020204" pitchFamily="34" charset="0"/>
            </a:endParaRPr>
          </a:p>
          <a:p>
            <a:pPr>
              <a:lnSpc>
                <a:spcPct val="80000"/>
              </a:lnSpc>
              <a:spcBef>
                <a:spcPct val="20000"/>
              </a:spcBef>
              <a:buClr>
                <a:schemeClr val="folHlink"/>
              </a:buClr>
              <a:buSzPct val="75000"/>
              <a:buFont typeface="Wingdings" panose="05000000000000000000" pitchFamily="2" charset="2"/>
              <a:buChar char="n"/>
            </a:pPr>
            <a:r>
              <a:rPr lang="en-US" altLang="en-US" sz="1400" b="1">
                <a:latin typeface="Arial Narrow" panose="020B0606020202030204" pitchFamily="34" charset="0"/>
              </a:rPr>
              <a:t>Identify: Search for the risks before they create a major problem</a:t>
            </a:r>
          </a:p>
          <a:p>
            <a:pPr>
              <a:lnSpc>
                <a:spcPct val="80000"/>
              </a:lnSpc>
              <a:spcBef>
                <a:spcPct val="20000"/>
              </a:spcBef>
              <a:buClr>
                <a:schemeClr val="folHlink"/>
              </a:buClr>
              <a:buSzPct val="75000"/>
              <a:buFont typeface="Wingdings" panose="05000000000000000000" pitchFamily="2" charset="2"/>
              <a:buChar char="n"/>
            </a:pPr>
            <a:endParaRPr lang="en-US" altLang="en-US" sz="1400" b="1">
              <a:latin typeface="Arial Narrow" panose="020B0606020202030204" pitchFamily="34" charset="0"/>
            </a:endParaRPr>
          </a:p>
          <a:p>
            <a:pPr>
              <a:lnSpc>
                <a:spcPct val="80000"/>
              </a:lnSpc>
              <a:spcBef>
                <a:spcPct val="20000"/>
              </a:spcBef>
              <a:buClr>
                <a:schemeClr val="folHlink"/>
              </a:buClr>
              <a:buSzPct val="75000"/>
              <a:buFont typeface="Wingdings" panose="05000000000000000000" pitchFamily="2" charset="2"/>
              <a:buChar char="n"/>
            </a:pPr>
            <a:r>
              <a:rPr lang="en-US" altLang="en-US" sz="1400" b="1">
                <a:latin typeface="Arial Narrow" panose="020B0606020202030204" pitchFamily="34" charset="0"/>
              </a:rPr>
              <a:t>Analyze: understand the nature , kind of risk and gather information about the risk.</a:t>
            </a:r>
          </a:p>
          <a:p>
            <a:pPr>
              <a:lnSpc>
                <a:spcPct val="80000"/>
              </a:lnSpc>
              <a:spcBef>
                <a:spcPct val="20000"/>
              </a:spcBef>
              <a:buClr>
                <a:schemeClr val="folHlink"/>
              </a:buClr>
              <a:buSzPct val="75000"/>
              <a:buFont typeface="Wingdings" panose="05000000000000000000" pitchFamily="2" charset="2"/>
              <a:buChar char="n"/>
            </a:pPr>
            <a:endParaRPr lang="en-US" altLang="en-US" sz="1400" b="1">
              <a:latin typeface="Arial Narrow" panose="020B0606020202030204" pitchFamily="34" charset="0"/>
            </a:endParaRPr>
          </a:p>
          <a:p>
            <a:pPr>
              <a:lnSpc>
                <a:spcPct val="80000"/>
              </a:lnSpc>
              <a:spcBef>
                <a:spcPct val="20000"/>
              </a:spcBef>
              <a:buClr>
                <a:schemeClr val="folHlink"/>
              </a:buClr>
              <a:buSzPct val="75000"/>
              <a:buFont typeface="Wingdings" panose="05000000000000000000" pitchFamily="2" charset="2"/>
              <a:buChar char="n"/>
            </a:pPr>
            <a:r>
              <a:rPr lang="en-US" altLang="en-US" sz="1400" b="1">
                <a:latin typeface="Arial Narrow" panose="020B0606020202030204" pitchFamily="34" charset="0"/>
              </a:rPr>
              <a:t>Plan: convert them into actions and implement them.</a:t>
            </a:r>
          </a:p>
          <a:p>
            <a:pPr>
              <a:lnSpc>
                <a:spcPct val="80000"/>
              </a:lnSpc>
              <a:spcBef>
                <a:spcPct val="20000"/>
              </a:spcBef>
              <a:buClr>
                <a:schemeClr val="folHlink"/>
              </a:buClr>
              <a:buSzPct val="75000"/>
              <a:buFont typeface="Wingdings" panose="05000000000000000000" pitchFamily="2" charset="2"/>
              <a:buChar char="n"/>
            </a:pPr>
            <a:endParaRPr lang="en-US" altLang="en-US" sz="1400" b="1">
              <a:latin typeface="Arial Narrow" panose="020B0606020202030204" pitchFamily="34" charset="0"/>
            </a:endParaRPr>
          </a:p>
          <a:p>
            <a:pPr>
              <a:lnSpc>
                <a:spcPct val="80000"/>
              </a:lnSpc>
              <a:spcBef>
                <a:spcPct val="20000"/>
              </a:spcBef>
              <a:buClr>
                <a:schemeClr val="folHlink"/>
              </a:buClr>
              <a:buSzPct val="75000"/>
              <a:buFont typeface="Wingdings" panose="05000000000000000000" pitchFamily="2" charset="2"/>
              <a:buChar char="n"/>
            </a:pPr>
            <a:r>
              <a:rPr lang="en-US" altLang="en-US" sz="1400" b="1">
                <a:latin typeface="Arial Narrow" panose="020B0606020202030204" pitchFamily="34" charset="0"/>
              </a:rPr>
              <a:t>Track: we need to monitor the necessary actions.</a:t>
            </a:r>
          </a:p>
          <a:p>
            <a:pPr>
              <a:lnSpc>
                <a:spcPct val="80000"/>
              </a:lnSpc>
              <a:spcBef>
                <a:spcPct val="20000"/>
              </a:spcBef>
              <a:buClr>
                <a:schemeClr val="folHlink"/>
              </a:buClr>
              <a:buSzPct val="75000"/>
              <a:buFont typeface="Wingdings" panose="05000000000000000000" pitchFamily="2" charset="2"/>
              <a:buChar char="n"/>
            </a:pPr>
            <a:endParaRPr lang="en-US" altLang="en-US" sz="1400" b="1">
              <a:latin typeface="Arial Narrow" panose="020B0606020202030204" pitchFamily="34" charset="0"/>
            </a:endParaRPr>
          </a:p>
          <a:p>
            <a:pPr>
              <a:lnSpc>
                <a:spcPct val="80000"/>
              </a:lnSpc>
              <a:spcBef>
                <a:spcPct val="20000"/>
              </a:spcBef>
              <a:buClr>
                <a:schemeClr val="folHlink"/>
              </a:buClr>
              <a:buSzPct val="75000"/>
              <a:buFont typeface="Wingdings" panose="05000000000000000000" pitchFamily="2" charset="2"/>
              <a:buChar char="n"/>
            </a:pPr>
            <a:r>
              <a:rPr lang="en-US" altLang="en-US" sz="1400" b="1">
                <a:latin typeface="Arial Narrow" panose="020B0606020202030204" pitchFamily="34" charset="0"/>
              </a:rPr>
              <a:t>Control: Correct the deviation and make any necessary amendments.</a:t>
            </a:r>
          </a:p>
          <a:p>
            <a:pPr>
              <a:lnSpc>
                <a:spcPct val="80000"/>
              </a:lnSpc>
              <a:spcBef>
                <a:spcPct val="20000"/>
              </a:spcBef>
              <a:buClr>
                <a:schemeClr val="folHlink"/>
              </a:buClr>
              <a:buSzPct val="75000"/>
              <a:buFont typeface="Wingdings" panose="05000000000000000000" pitchFamily="2" charset="2"/>
              <a:buChar char="n"/>
            </a:pPr>
            <a:endParaRPr lang="en-US" altLang="en-US" sz="1400" b="1">
              <a:latin typeface="Arial Narrow" panose="020B0606020202030204" pitchFamily="34" charset="0"/>
            </a:endParaRPr>
          </a:p>
          <a:p>
            <a:pPr>
              <a:lnSpc>
                <a:spcPct val="80000"/>
              </a:lnSpc>
              <a:spcBef>
                <a:spcPct val="20000"/>
              </a:spcBef>
              <a:buClr>
                <a:schemeClr val="folHlink"/>
              </a:buClr>
              <a:buSzPct val="75000"/>
              <a:buFont typeface="Wingdings" panose="05000000000000000000" pitchFamily="2" charset="2"/>
              <a:buChar char="n"/>
            </a:pPr>
            <a:r>
              <a:rPr lang="en-US" altLang="en-US" sz="1400" b="1">
                <a:latin typeface="Arial Narrow" panose="020B0606020202030204" pitchFamily="34" charset="0"/>
              </a:rPr>
              <a:t>Communicate: Discuss about the emerging risks and the current risks and the plans to be undertaken.</a:t>
            </a:r>
          </a:p>
        </p:txBody>
      </p:sp>
    </p:spTree>
    <p:extLst>
      <p:ext uri="{BB962C8B-B14F-4D97-AF65-F5344CB8AC3E}">
        <p14:creationId xmlns:p14="http://schemas.microsoft.com/office/powerpoint/2010/main" val="126596799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187700" y="1035050"/>
            <a:ext cx="2560638"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Risk Components</a:t>
            </a:r>
            <a:endParaRPr lang="en-US" altLang="en-US" sz="2400" smtClean="0">
              <a:solidFill>
                <a:srgbClr val="00B050"/>
              </a:solidFill>
            </a:endParaRPr>
          </a:p>
        </p:txBody>
      </p:sp>
      <p:pic>
        <p:nvPicPr>
          <p:cNvPr id="1741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4AFD22A5-A2CC-46D6-8647-4C45ECA01FD5}" type="slidenum">
              <a:rPr lang="en-US"/>
              <a:pPr algn="ctr">
                <a:defRPr/>
              </a:pPr>
              <a:t>9</a:t>
            </a:fld>
            <a:endParaRPr lang="en-US"/>
          </a:p>
        </p:txBody>
      </p:sp>
      <p:sp>
        <p:nvSpPr>
          <p:cNvPr id="17414" name="Content Placeholder 1"/>
          <p:cNvSpPr>
            <a:spLocks noGrp="1"/>
          </p:cNvSpPr>
          <p:nvPr>
            <p:ph idx="1"/>
          </p:nvPr>
        </p:nvSpPr>
        <p:spPr>
          <a:xfrm>
            <a:off x="1752600" y="1905000"/>
            <a:ext cx="6934200" cy="2438400"/>
          </a:xfrm>
        </p:spPr>
        <p:txBody>
          <a:bodyPr/>
          <a:lstStyle/>
          <a:p>
            <a:pPr marL="457200" indent="-457200" algn="just" eaLnBrk="1" hangingPunct="1">
              <a:spcBef>
                <a:spcPts val="600"/>
              </a:spcBef>
              <a:buFont typeface="Helvetica" panose="020B0604020202020204" pitchFamily="34" charset="0"/>
              <a:buAutoNum type="arabicPeriod"/>
            </a:pPr>
            <a:r>
              <a:rPr lang="en-US" altLang="en-US" i="1" smtClean="0">
                <a:solidFill>
                  <a:schemeClr val="folHlink"/>
                </a:solidFill>
              </a:rPr>
              <a:t>Performance risk </a:t>
            </a:r>
            <a:r>
              <a:rPr lang="en-US" altLang="en-US" smtClean="0"/>
              <a:t>- the degree of uncertainty that the product will meet its requirements and be fit for its intended use.</a:t>
            </a:r>
          </a:p>
          <a:p>
            <a:pPr marL="457200" indent="-457200" algn="just" eaLnBrk="1" hangingPunct="1">
              <a:spcBef>
                <a:spcPts val="300"/>
              </a:spcBef>
              <a:buFont typeface="Helvetica" panose="020B0604020202020204" pitchFamily="34" charset="0"/>
              <a:buAutoNum type="arabicPeriod"/>
            </a:pPr>
            <a:r>
              <a:rPr lang="en-US" altLang="en-US" i="1" smtClean="0">
                <a:solidFill>
                  <a:schemeClr val="folHlink"/>
                </a:solidFill>
              </a:rPr>
              <a:t>Cost risk</a:t>
            </a:r>
            <a:r>
              <a:rPr lang="en-US" altLang="en-US" smtClean="0"/>
              <a:t> - the degree of uncertainty that the project budget will be maintained.</a:t>
            </a:r>
          </a:p>
          <a:p>
            <a:pPr marL="457200" indent="-457200" algn="just" eaLnBrk="1" hangingPunct="1">
              <a:buFont typeface="Helvetica" panose="020B0604020202020204" pitchFamily="34" charset="0"/>
              <a:buAutoNum type="arabicPeriod"/>
            </a:pPr>
            <a:r>
              <a:rPr lang="en-US" altLang="en-US" i="1" smtClean="0">
                <a:solidFill>
                  <a:schemeClr val="folHlink"/>
                </a:solidFill>
              </a:rPr>
              <a:t>Support risk - </a:t>
            </a:r>
            <a:r>
              <a:rPr lang="en-US" altLang="en-US" smtClean="0"/>
              <a:t>the degree of uncertainty that the resultant software will be easy to correct, adapt, and enhance.</a:t>
            </a:r>
          </a:p>
          <a:p>
            <a:pPr marL="457200" indent="-457200" algn="just" eaLnBrk="1" hangingPunct="1">
              <a:buFont typeface="Helvetica" panose="020B0604020202020204" pitchFamily="34" charset="0"/>
              <a:buAutoNum type="arabicPeriod"/>
            </a:pPr>
            <a:r>
              <a:rPr lang="en-US" altLang="en-US" i="1" smtClean="0">
                <a:solidFill>
                  <a:schemeClr val="folHlink"/>
                </a:solidFill>
              </a:rPr>
              <a:t>Schedule risk</a:t>
            </a:r>
            <a:r>
              <a:rPr lang="en-US" altLang="en-US" smtClean="0"/>
              <a:t> - the degree of uncertainty that the project schedule will be maintained and that the product will be delivered on time.</a:t>
            </a:r>
          </a:p>
        </p:txBody>
      </p:sp>
    </p:spTree>
    <p:extLst>
      <p:ext uri="{BB962C8B-B14F-4D97-AF65-F5344CB8AC3E}">
        <p14:creationId xmlns:p14="http://schemas.microsoft.com/office/powerpoint/2010/main" val="124173573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EBD988-0EF0-45DE-9CB8-F86F3CA0A43C}"/>
</file>

<file path=customXml/itemProps2.xml><?xml version="1.0" encoding="utf-8"?>
<ds:datastoreItem xmlns:ds="http://schemas.openxmlformats.org/officeDocument/2006/customXml" ds:itemID="{549273B0-8F42-41D2-8444-7208FCA393B8}"/>
</file>

<file path=customXml/itemProps3.xml><?xml version="1.0" encoding="utf-8"?>
<ds:datastoreItem xmlns:ds="http://schemas.openxmlformats.org/officeDocument/2006/customXml" ds:itemID="{C87B5716-7444-4A16-A86E-0A47485D7E89}"/>
</file>

<file path=docProps/app.xml><?xml version="1.0" encoding="utf-8"?>
<Properties xmlns="http://schemas.openxmlformats.org/officeDocument/2006/extended-properties" xmlns:vt="http://schemas.openxmlformats.org/officeDocument/2006/docPropsVTypes">
  <Template>Theme1</Template>
  <TotalTime>1641</TotalTime>
  <Words>1140</Words>
  <Application>Microsoft Office PowerPoint</Application>
  <PresentationFormat>On-screen Show (4:3)</PresentationFormat>
  <Paragraphs>151</Paragraphs>
  <Slides>16</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16</vt:i4>
      </vt:variant>
    </vt:vector>
  </HeadingPairs>
  <TitlesOfParts>
    <vt:vector size="28" baseType="lpstr">
      <vt:lpstr>ＭＳ Ｐゴシック</vt:lpstr>
      <vt:lpstr>Arial</vt:lpstr>
      <vt:lpstr>Arial Black</vt:lpstr>
      <vt:lpstr>Arial Narrow</vt:lpstr>
      <vt:lpstr>Calibri</vt:lpstr>
      <vt:lpstr>Cambria</vt:lpstr>
      <vt:lpstr>Helvetica</vt:lpstr>
      <vt:lpstr>Palatino</vt:lpstr>
      <vt:lpstr>Times New Roman</vt:lpstr>
      <vt:lpstr>Wingdings</vt:lpstr>
      <vt:lpstr>Wingdings 3</vt:lpstr>
      <vt:lpstr>Theme1</vt:lpstr>
      <vt:lpstr>SOFTWARE ENGINEERING AND PROJECT MANAGEMENT  (CSE 227)</vt:lpstr>
      <vt:lpstr>PowerPoint Presentation</vt:lpstr>
      <vt:lpstr>Risk Management</vt:lpstr>
      <vt:lpstr>What is Risk?</vt:lpstr>
      <vt:lpstr>Types of Risk Management</vt:lpstr>
      <vt:lpstr>Types of Risk Management</vt:lpstr>
      <vt:lpstr>Seven Principles of Risk Management</vt:lpstr>
      <vt:lpstr>Risk Management Paradigm</vt:lpstr>
      <vt:lpstr>Risk Components</vt:lpstr>
      <vt:lpstr>Risk Projection</vt:lpstr>
      <vt:lpstr>Building a Risk Table</vt:lpstr>
      <vt:lpstr>Building the Risk Table</vt:lpstr>
      <vt:lpstr>Risk Exposure (Impact)</vt:lpstr>
      <vt:lpstr>Risk Exposure Example</vt:lpstr>
      <vt:lpstr>Case Study</vt:lpstr>
      <vt:lpstr>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114</cp:revision>
  <dcterms:created xsi:type="dcterms:W3CDTF">2016-07-09T03:52:32Z</dcterms:created>
  <dcterms:modified xsi:type="dcterms:W3CDTF">2021-09-20T07:24:47Z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