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1.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20.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332" r:id="rId2"/>
    <p:sldId id="333" r:id="rId3"/>
    <p:sldId id="348" r:id="rId4"/>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 id="362" r:id="rId18"/>
    <p:sldId id="363" r:id="rId19"/>
    <p:sldId id="364" r:id="rId20"/>
    <p:sldId id="365" r:id="rId21"/>
    <p:sldId id="366" r:id="rId22"/>
    <p:sldId id="367" r:id="rId23"/>
    <p:sldId id="368" r:id="rId24"/>
    <p:sldId id="369" r:id="rId25"/>
    <p:sldId id="370" r:id="rId26"/>
    <p:sldId id="371" r:id="rId27"/>
    <p:sldId id="372" r:id="rId28"/>
    <p:sldId id="373" r:id="rId29"/>
    <p:sldId id="374" r:id="rId30"/>
    <p:sldId id="375" r:id="rId31"/>
    <p:sldId id="376" r:id="rId32"/>
    <p:sldId id="377" r:id="rId33"/>
    <p:sldId id="378" r:id="rId34"/>
    <p:sldId id="379" r:id="rId35"/>
    <p:sldId id="380" r:id="rId36"/>
    <p:sldId id="381" r:id="rId37"/>
    <p:sldId id="382"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numCol="1"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numCol="1" rtlCol="0"/>
          <a:lstStyle>
            <a:lvl1pPr algn="r">
              <a:defRPr sz="1200"/>
            </a:lvl1pPr>
          </a:lstStyle>
          <a:p>
            <a:fld id="{005F5E8C-B044-43C6-B2F5-81446AEDAE8E}" type="datetimeFigureOut">
              <a:rPr lang="en-US" smtClean="0"/>
              <a:t>9/20/2021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numCol="1"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numCol="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numCol="1"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numCol="1" rtlCol="0" anchor="b"/>
          <a:lstStyle>
            <a:lvl1pPr algn="r">
              <a:defRPr sz="1200"/>
            </a:lvl1pPr>
          </a:lstStyle>
          <a:p>
            <a:fld id="{6D8FC8E6-5ED4-4BB0-BF37-760C024FE094}" type="slidenum">
              <a:rPr lang="en-US" smtClean="0"/>
              <a:t>‹#›</a:t>
            </a:fld>
            <a:endParaRPr lang="en-US"/>
          </a:p>
        </p:txBody>
      </p:sp>
    </p:spTree>
    <p:extLst>
      <p:ext uri="{BB962C8B-B14F-4D97-AF65-F5344CB8AC3E}">
        <p14:creationId xmlns:p14="http://schemas.microsoft.com/office/powerpoint/2010/main" val="3114308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Image Placeholder 1"/>
          <p:cNvSpPr>
            <a:spLocks noGrp="1" noRot="1" noChangeAspect="1" noTextEdit="1"/>
          </p:cNvSpPr>
          <p:nvPr>
            <p:ph type="sldImg"/>
          </p:nvPr>
        </p:nvSpPr>
        <p:spPr>
          <a:ln/>
        </p:spPr>
      </p:sp>
      <p:sp>
        <p:nvSpPr>
          <p:cNvPr id="8195" name="Notes Placeholder 2"/>
          <p:cNvSpPr>
            <a:spLocks noGrp="1"/>
          </p:cNvSpPr>
          <p:nvPr>
            <p:ph type="body" idx="1"/>
          </p:nvPr>
        </p:nvSpPr>
        <p:spPr>
          <a:noFill/>
        </p:spPr>
        <p:txBody>
          <a:bodyPr/>
          <a:lstStyle/>
          <a:p>
            <a:pPr eaLnBrk="1" hangingPunct="1"/>
            <a:endParaRPr lang="en-US" altLang="en-US" smtClean="0"/>
          </a:p>
        </p:txBody>
      </p:sp>
      <p:sp>
        <p:nvSpPr>
          <p:cNvPr id="8196" name="Slide Number Placeholder 3"/>
          <p:cNvSpPr>
            <a:spLocks noGrp="1"/>
          </p:cNvSpPr>
          <p:nvPr>
            <p:ph type="sldNum" sz="quarter" idx="5"/>
          </p:nvPr>
        </p:nvSpPr>
        <p:spPr>
          <a:noFill/>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fld id="{770348A0-25F4-4937-B512-9D8E5562E3D8}" type="slidenum">
              <a:rPr lang="en-US" altLang="en-US" sz="1200" smtClean="0"/>
              <a:pPr/>
              <a:t>1</a:t>
            </a:fld>
            <a:endParaRPr lang="en-US" altLang="en-US" sz="1200" smtClean="0"/>
          </a:p>
        </p:txBody>
      </p:sp>
    </p:spTree>
    <p:extLst>
      <p:ext uri="{BB962C8B-B14F-4D97-AF65-F5344CB8AC3E}">
        <p14:creationId xmlns:p14="http://schemas.microsoft.com/office/powerpoint/2010/main" val="3447828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96237"/>
            <a:ext cx="7772400" cy="2387600"/>
          </a:xfrm>
        </p:spPr>
        <p:txBody>
          <a:bodyPr anchor="b"/>
          <a:lstStyle>
            <a:lvl1pPr algn="ctr">
              <a:defRPr sz="45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a:xfrm>
            <a:off x="7085013" y="6381752"/>
            <a:ext cx="2057400" cy="365125"/>
          </a:xfrm>
        </p:spPr>
        <p:txBody>
          <a:bodyPr/>
          <a:lstStyle>
            <a:lvl1pPr>
              <a:defRPr sz="1200" b="1">
                <a:solidFill>
                  <a:schemeClr val="bg1"/>
                </a:solidFill>
                <a:latin typeface="Cambria" panose="02040503050406030204" pitchFamily="18" charset="0"/>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420955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5482735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77934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12875"/>
            <a:ext cx="7886700" cy="83237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28650" y="1306287"/>
            <a:ext cx="7886700" cy="387966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a:xfrm>
            <a:off x="7061200" y="6429377"/>
            <a:ext cx="2057400" cy="365125"/>
          </a:xfrm>
        </p:spPr>
        <p:txBody>
          <a:bodyPr/>
          <a:lstStyle>
            <a:lvl1pPr>
              <a:defRPr sz="1050" b="1">
                <a:solidFill>
                  <a:schemeClr val="bg1"/>
                </a:solidFill>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23203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730025"/>
            <a:ext cx="7886700" cy="2852737"/>
          </a:xfrm>
        </p:spPr>
        <p:txBody>
          <a:bodyPr anchor="b"/>
          <a:lstStyle>
            <a:lvl1pPr>
              <a:defRPr sz="4500"/>
            </a:lvl1pPr>
          </a:lstStyle>
          <a:p>
            <a:r>
              <a:rPr lang="en-US" smtClean="0"/>
              <a:t>Click to edit Master title style</a:t>
            </a:r>
            <a:endParaRPr lang="en-US" dirty="0"/>
          </a:p>
        </p:txBody>
      </p:sp>
      <p:sp>
        <p:nvSpPr>
          <p:cNvPr id="3" name="Text Placeholder 2"/>
          <p:cNvSpPr>
            <a:spLocks noGrp="1"/>
          </p:cNvSpPr>
          <p:nvPr>
            <p:ph type="body" idx="1"/>
          </p:nvPr>
        </p:nvSpPr>
        <p:spPr>
          <a:xfrm>
            <a:off x="623888" y="3727317"/>
            <a:ext cx="78867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5" name="Footer Placeholder 4">
            <a:extLst/>
          </p:cNvPr>
          <p:cNvSpPr>
            <a:spLocks noGrp="1"/>
          </p:cNvSpPr>
          <p:nvPr>
            <p:ph type="ftr" sz="quarter" idx="11"/>
          </p:nvPr>
        </p:nvSpPr>
        <p:spPr/>
        <p:txBody>
          <a:bodyPr/>
          <a:lstStyle>
            <a:lvl1pPr>
              <a:defRPr/>
            </a:lvl1pPr>
          </a:lstStyle>
          <a:p>
            <a:endParaRPr lang="en-US"/>
          </a:p>
        </p:txBody>
      </p:sp>
      <p:sp>
        <p:nvSpPr>
          <p:cNvPr id="6"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556422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6" name="Footer Placeholder 4">
            <a:extLst/>
          </p:cNvPr>
          <p:cNvSpPr>
            <a:spLocks noGrp="1"/>
          </p:cNvSpPr>
          <p:nvPr>
            <p:ph type="ftr" sz="quarter" idx="11"/>
          </p:nvPr>
        </p:nvSpPr>
        <p:spPr/>
        <p:txBody>
          <a:bodyPr/>
          <a:lstStyle>
            <a:lvl1pPr>
              <a:defRPr/>
            </a:lvl1pPr>
          </a:lstStyle>
          <a:p>
            <a:endParaRPr lang="en-US"/>
          </a:p>
        </p:txBody>
      </p:sp>
      <p:sp>
        <p:nvSpPr>
          <p:cNvPr id="7"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3186164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8" name="Footer Placeholder 4">
            <a:extLst/>
          </p:cNvPr>
          <p:cNvSpPr>
            <a:spLocks noGrp="1"/>
          </p:cNvSpPr>
          <p:nvPr>
            <p:ph type="ftr" sz="quarter" idx="11"/>
          </p:nvPr>
        </p:nvSpPr>
        <p:spPr/>
        <p:txBody>
          <a:bodyPr/>
          <a:lstStyle>
            <a:lvl1pPr>
              <a:defRPr/>
            </a:lvl1pPr>
          </a:lstStyle>
          <a:p>
            <a:endParaRPr lang="en-US"/>
          </a:p>
        </p:txBody>
      </p:sp>
      <p:sp>
        <p:nvSpPr>
          <p:cNvPr id="9"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4074427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4" name="Footer Placeholder 4">
            <a:extLst/>
          </p:cNvPr>
          <p:cNvSpPr>
            <a:spLocks noGrp="1"/>
          </p:cNvSpPr>
          <p:nvPr>
            <p:ph type="ftr" sz="quarter" idx="11"/>
          </p:nvPr>
        </p:nvSpPr>
        <p:spPr/>
        <p:txBody>
          <a:bodyPr/>
          <a:lstStyle>
            <a:lvl1pPr>
              <a:defRPr/>
            </a:lvl1pPr>
          </a:lstStyle>
          <a:p>
            <a:endParaRPr lang="en-US"/>
          </a:p>
        </p:txBody>
      </p:sp>
      <p:sp>
        <p:nvSpPr>
          <p:cNvPr id="5"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757072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3" name="Footer Placeholder 4">
            <a:extLst/>
          </p:cNvPr>
          <p:cNvSpPr>
            <a:spLocks noGrp="1"/>
          </p:cNvSpPr>
          <p:nvPr>
            <p:ph type="ftr" sz="quarter" idx="11"/>
          </p:nvPr>
        </p:nvSpPr>
        <p:spPr/>
        <p:txBody>
          <a:bodyPr/>
          <a:lstStyle>
            <a:lvl1pPr>
              <a:defRPr/>
            </a:lvl1pPr>
          </a:lstStyle>
          <a:p>
            <a:endParaRPr lang="en-US"/>
          </a:p>
        </p:txBody>
      </p:sp>
      <p:sp>
        <p:nvSpPr>
          <p:cNvPr id="4"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3301707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6" name="Footer Placeholder 4">
            <a:extLst/>
          </p:cNvPr>
          <p:cNvSpPr>
            <a:spLocks noGrp="1"/>
          </p:cNvSpPr>
          <p:nvPr>
            <p:ph type="ftr" sz="quarter" idx="11"/>
          </p:nvPr>
        </p:nvSpPr>
        <p:spPr/>
        <p:txBody>
          <a:bodyPr/>
          <a:lstStyle>
            <a:lvl1pPr>
              <a:defRPr/>
            </a:lvl1pPr>
          </a:lstStyle>
          <a:p>
            <a:endParaRPr lang="en-US"/>
          </a:p>
        </p:txBody>
      </p:sp>
      <p:sp>
        <p:nvSpPr>
          <p:cNvPr id="7"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837698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3">
            <a:extLst/>
          </p:cNvPr>
          <p:cNvSpPr>
            <a:spLocks noGrp="1"/>
          </p:cNvSpPr>
          <p:nvPr>
            <p:ph type="dt" sz="half" idx="10"/>
          </p:nvPr>
        </p:nvSpPr>
        <p:spPr/>
        <p:txBody>
          <a:bodyPr/>
          <a:lstStyle>
            <a:lvl1pPr>
              <a:defRPr/>
            </a:lvl1pPr>
          </a:lstStyle>
          <a:p>
            <a:fld id="{485F59C9-6D13-4897-9013-6BC095605F96}" type="datetimeFigureOut">
              <a:rPr lang="en-US" smtClean="0"/>
              <a:t>9/20/2021</a:t>
            </a:fld>
            <a:endParaRPr lang="en-US"/>
          </a:p>
        </p:txBody>
      </p:sp>
      <p:sp>
        <p:nvSpPr>
          <p:cNvPr id="6" name="Footer Placeholder 4">
            <a:extLst/>
          </p:cNvPr>
          <p:cNvSpPr>
            <a:spLocks noGrp="1"/>
          </p:cNvSpPr>
          <p:nvPr>
            <p:ph type="ftr" sz="quarter" idx="11"/>
          </p:nvPr>
        </p:nvSpPr>
        <p:spPr/>
        <p:txBody>
          <a:bodyPr/>
          <a:lstStyle>
            <a:lvl1pPr>
              <a:defRPr/>
            </a:lvl1pPr>
          </a:lstStyle>
          <a:p>
            <a:endParaRPr lang="en-US"/>
          </a:p>
        </p:txBody>
      </p:sp>
      <p:sp>
        <p:nvSpPr>
          <p:cNvPr id="7" name="Slide Number Placeholder 5">
            <a:extLst/>
          </p:cNvPr>
          <p:cNvSpPr>
            <a:spLocks noGrp="1"/>
          </p:cNvSpPr>
          <p:nvPr>
            <p:ph type="sldNum" sz="quarter" idx="12"/>
          </p:nvPr>
        </p:nvSpPr>
        <p:spPr/>
        <p:txBody>
          <a:bodyPr/>
          <a:lstStyle>
            <a:lvl1pPr>
              <a:defRPr/>
            </a:lvl1pPr>
          </a:lstStyle>
          <a:p>
            <a:fld id="{13ABD382-F0A5-4293-B13F-B6F89B84FFAB}" type="slidenum">
              <a:rPr lang="en-US" smtClean="0"/>
              <a:t>‹#›</a:t>
            </a:fld>
            <a:endParaRPr lang="en-US"/>
          </a:p>
        </p:txBody>
      </p:sp>
    </p:spTree>
    <p:extLst>
      <p:ext uri="{BB962C8B-B14F-4D97-AF65-F5344CB8AC3E}">
        <p14:creationId xmlns:p14="http://schemas.microsoft.com/office/powerpoint/2010/main" val="150777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7"/>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a:extLst/>
          </p:cNvPr>
          <p:cNvSpPr>
            <a:spLocks noGrp="1"/>
          </p:cNvSpPr>
          <p:nvPr>
            <p:ph type="dt" sz="half" idx="2"/>
          </p:nvPr>
        </p:nvSpPr>
        <p:spPr>
          <a:xfrm>
            <a:off x="628650" y="6356352"/>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cs typeface="+mn-cs"/>
              </a:defRPr>
            </a:lvl1pPr>
          </a:lstStyle>
          <a:p>
            <a:fld id="{485F59C9-6D13-4897-9013-6BC095605F96}" type="datetimeFigureOut">
              <a:rPr lang="en-US" smtClean="0"/>
              <a:t>9/20/2021</a:t>
            </a:fld>
            <a:endParaRPr lang="en-US"/>
          </a:p>
        </p:txBody>
      </p:sp>
      <p:sp>
        <p:nvSpPr>
          <p:cNvPr id="5" name="Footer Placeholder 4">
            <a:extLst/>
          </p:cNvPr>
          <p:cNvSpPr>
            <a:spLocks noGrp="1"/>
          </p:cNvSpPr>
          <p:nvPr>
            <p:ph type="ftr" sz="quarter" idx="3"/>
          </p:nvPr>
        </p:nvSpPr>
        <p:spPr>
          <a:xfrm>
            <a:off x="3028950" y="6356352"/>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cs typeface="+mn-cs"/>
              </a:defRPr>
            </a:lvl1pPr>
          </a:lstStyle>
          <a:p>
            <a:endParaRPr lang="en-US"/>
          </a:p>
        </p:txBody>
      </p:sp>
      <p:sp>
        <p:nvSpPr>
          <p:cNvPr id="6" name="Slide Number Placeholder 5">
            <a:extLst/>
          </p:cNvPr>
          <p:cNvSpPr>
            <a:spLocks noGrp="1"/>
          </p:cNvSpPr>
          <p:nvPr>
            <p:ph type="sldNum" sz="quarter" idx="4"/>
          </p:nvPr>
        </p:nvSpPr>
        <p:spPr>
          <a:xfrm>
            <a:off x="6457950" y="6356352"/>
            <a:ext cx="20574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900">
                <a:solidFill>
                  <a:srgbClr val="898989"/>
                </a:solidFill>
              </a:defRPr>
            </a:lvl1pPr>
          </a:lstStyle>
          <a:p>
            <a:fld id="{13ABD382-F0A5-4293-B13F-B6F89B84FFAB}" type="slidenum">
              <a:rPr lang="en-US" smtClean="0"/>
              <a:t>‹#›</a:t>
            </a:fld>
            <a:endParaRPr lang="en-US"/>
          </a:p>
        </p:txBody>
      </p:sp>
      <p:pic>
        <p:nvPicPr>
          <p:cNvPr id="1031" name="Picture 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0" y="5153027"/>
            <a:ext cx="9144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78845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algn="l" rtl="0" eaLnBrk="1" fontAlgn="base" hangingPunct="1">
        <a:lnSpc>
          <a:spcPct val="90000"/>
        </a:lnSpc>
        <a:spcBef>
          <a:spcPct val="0"/>
        </a:spcBef>
        <a:spcAft>
          <a:spcPct val="0"/>
        </a:spcAft>
        <a:defRPr sz="3300" kern="1200">
          <a:solidFill>
            <a:srgbClr val="203864"/>
          </a:solidFill>
          <a:latin typeface="Cambria" panose="02040503050406030204" pitchFamily="18" charset="0"/>
          <a:ea typeface="Cambria" panose="02040503050406030204" pitchFamily="18" charset="0"/>
          <a:cs typeface="Cambria" panose="02040503050406030204" pitchFamily="18" charset="0"/>
        </a:defRPr>
      </a:lvl1pPr>
      <a:lvl2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2pPr>
      <a:lvl3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3pPr>
      <a:lvl4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4pPr>
      <a:lvl5pPr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5pPr>
      <a:lvl6pPr marL="3429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6pPr>
      <a:lvl7pPr marL="6858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7pPr>
      <a:lvl8pPr marL="10287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8pPr>
      <a:lvl9pPr marL="1371600" algn="l" rtl="0" eaLnBrk="1" fontAlgn="base" hangingPunct="1">
        <a:lnSpc>
          <a:spcPct val="90000"/>
        </a:lnSpc>
        <a:spcBef>
          <a:spcPct val="0"/>
        </a:spcBef>
        <a:spcAft>
          <a:spcPct val="0"/>
        </a:spcAft>
        <a:defRPr sz="3300">
          <a:solidFill>
            <a:srgbClr val="203864"/>
          </a:solidFill>
          <a:latin typeface="Cambria" panose="02040503050406030204" pitchFamily="18" charset="0"/>
          <a:ea typeface="Cambria" panose="02040503050406030204" pitchFamily="18" charset="0"/>
          <a:cs typeface="Cambria" panose="02040503050406030204" pitchFamily="18" charset="0"/>
        </a:defRPr>
      </a:lvl9pPr>
    </p:titleStyle>
    <p:bodyStyle>
      <a:lvl1pPr marL="171450" indent="-171450" algn="l" rtl="0" eaLnBrk="1" fontAlgn="base" hangingPunct="1">
        <a:lnSpc>
          <a:spcPct val="90000"/>
        </a:lnSpc>
        <a:spcBef>
          <a:spcPts val="750"/>
        </a:spcBef>
        <a:spcAft>
          <a:spcPct val="0"/>
        </a:spcAft>
        <a:buFont typeface="Arial" panose="020B0604020202020204" pitchFamily="34" charset="0"/>
        <a:buChar char="•"/>
        <a:defRPr sz="2100" kern="1200">
          <a:solidFill>
            <a:schemeClr val="tx1"/>
          </a:solidFill>
          <a:latin typeface="Cambria" panose="02040503050406030204" pitchFamily="18" charset="0"/>
          <a:ea typeface="Cambria" panose="02040503050406030204" pitchFamily="18" charset="0"/>
          <a:cs typeface="Cambria" panose="02040503050406030204" pitchFamily="18" charset="0"/>
        </a:defRPr>
      </a:lvl1pPr>
      <a:lvl2pPr marL="514350" indent="-171450" algn="l" rtl="0" eaLnBrk="1" fontAlgn="base" hangingPunct="1">
        <a:lnSpc>
          <a:spcPct val="90000"/>
        </a:lnSpc>
        <a:spcBef>
          <a:spcPts val="375"/>
        </a:spcBef>
        <a:spcAft>
          <a:spcPct val="0"/>
        </a:spcAft>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Cambria" panose="02040503050406030204" pitchFamily="18" charset="0"/>
        </a:defRPr>
      </a:lvl2pPr>
      <a:lvl3pPr marL="8572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3pPr>
      <a:lvl4pPr marL="12001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4pPr>
      <a:lvl5pPr marL="1543050" indent="-171450" algn="l" rtl="0" eaLnBrk="1" fontAlgn="base" hangingPunct="1">
        <a:lnSpc>
          <a:spcPct val="90000"/>
        </a:lnSpc>
        <a:spcBef>
          <a:spcPts val="375"/>
        </a:spcBef>
        <a:spcAft>
          <a:spcPct val="0"/>
        </a:spcAft>
        <a:buFont typeface="Arial" panose="020B0604020202020204" pitchFamily="34" charset="0"/>
        <a:buChar char="•"/>
        <a:defRPr sz="1500" kern="1200">
          <a:solidFill>
            <a:schemeClr val="tx1"/>
          </a:solidFill>
          <a:latin typeface="Cambria" panose="02040503050406030204" pitchFamily="18" charset="0"/>
          <a:ea typeface="Cambria" panose="02040503050406030204" pitchFamily="18" charset="0"/>
          <a:cs typeface="Cambria" panose="020405030504060302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96838" y="608013"/>
            <a:ext cx="9220200" cy="2076450"/>
          </a:xfrm>
        </p:spPr>
        <p:txBody>
          <a:bodyPr rtlCol="0">
            <a:normAutofit/>
          </a:bodyPr>
          <a:lstStyle/>
          <a:p>
            <a:pPr fontAlgn="auto">
              <a:spcAft>
                <a:spcPts val="0"/>
              </a:spcAft>
              <a:defRPr/>
            </a:pPr>
            <a:r>
              <a:rPr lang="en-US" altLang="en-US" sz="4400" b="1" smtClean="0"/>
              <a:t>SOFTWARE ENGINEERING AND PROJECT MANAGEMENT </a:t>
            </a:r>
            <a:br>
              <a:rPr lang="en-US" altLang="en-US" sz="4400" b="1" smtClean="0"/>
            </a:br>
            <a:r>
              <a:rPr lang="en-US" altLang="en-US" sz="4400" b="1" smtClean="0"/>
              <a:t>(CSE 227)</a:t>
            </a:r>
          </a:p>
        </p:txBody>
      </p:sp>
      <p:sp>
        <p:nvSpPr>
          <p:cNvPr id="7171" name="Subtitle 2"/>
          <p:cNvSpPr>
            <a:spLocks noGrp="1"/>
          </p:cNvSpPr>
          <p:nvPr>
            <p:ph type="subTitle" idx="1"/>
          </p:nvPr>
        </p:nvSpPr>
        <p:spPr>
          <a:xfrm>
            <a:off x="1087438" y="2622550"/>
            <a:ext cx="7239000" cy="2549525"/>
          </a:xfrm>
        </p:spPr>
        <p:txBody>
          <a:bodyPr/>
          <a:lstStyle/>
          <a:p>
            <a:pPr>
              <a:buFont typeface="Wingdings 3" panose="05040102010807070707" pitchFamily="18" charset="2"/>
              <a:buNone/>
            </a:pPr>
            <a:endParaRPr lang="en-US" altLang="en-US" dirty="0" smtClean="0"/>
          </a:p>
          <a:p>
            <a:pPr>
              <a:buFont typeface="Wingdings 3" panose="05040102010807070707" pitchFamily="18" charset="2"/>
              <a:buNone/>
            </a:pPr>
            <a:endParaRPr lang="en-US" altLang="en-US" dirty="0" smtClean="0"/>
          </a:p>
        </p:txBody>
      </p:sp>
      <p:pic>
        <p:nvPicPr>
          <p:cNvPr id="7172" name="Picture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46988" y="0"/>
            <a:ext cx="14970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Subtitle 2"/>
          <p:cNvSpPr txBox="1">
            <a:spLocks/>
          </p:cNvSpPr>
          <p:nvPr/>
        </p:nvSpPr>
        <p:spPr bwMode="auto">
          <a:xfrm>
            <a:off x="1371600" y="3897312"/>
            <a:ext cx="72390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spcBef>
                <a:spcPct val="20000"/>
              </a:spcBef>
              <a:buClr>
                <a:schemeClr val="folHlink"/>
              </a:buClr>
              <a:buSzPct val="75000"/>
              <a:buFont typeface="Wingdings" panose="05000000000000000000" pitchFamily="2" charset="2"/>
              <a:buNone/>
            </a:pPr>
            <a:r>
              <a:rPr lang="en-US" altLang="en-US" sz="2000" dirty="0">
                <a:latin typeface="Times New Roman" panose="02020603050405020304" pitchFamily="18" charset="0"/>
                <a:cs typeface="Times New Roman" panose="02020603050405020304" pitchFamily="18" charset="0"/>
              </a:rPr>
              <a:t>Department of Computer Science and Engineering</a:t>
            </a:r>
          </a:p>
          <a:p>
            <a:pPr algn="ctr" eaLnBrk="1" hangingPunct="1">
              <a:spcBef>
                <a:spcPct val="20000"/>
              </a:spcBef>
              <a:buClr>
                <a:schemeClr val="folHlink"/>
              </a:buClr>
              <a:buSzPct val="75000"/>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School of Engineering, </a:t>
            </a:r>
          </a:p>
          <a:p>
            <a:pPr algn="ctr" eaLnBrk="1" hangingPunct="1">
              <a:spcBef>
                <a:spcPct val="20000"/>
              </a:spcBef>
              <a:buClr>
                <a:schemeClr val="folHlink"/>
              </a:buClr>
              <a:buSzPct val="75000"/>
              <a:buFont typeface="Wingdings" panose="05000000000000000000" pitchFamily="2" charset="2"/>
              <a:buNone/>
            </a:pPr>
            <a:r>
              <a:rPr lang="en-US" altLang="en-US" dirty="0">
                <a:latin typeface="Times New Roman" panose="02020603050405020304" pitchFamily="18" charset="0"/>
                <a:cs typeface="Times New Roman" panose="02020603050405020304" pitchFamily="18" charset="0"/>
              </a:rPr>
              <a:t>PRESIDENCY UNIVERSITY</a:t>
            </a:r>
          </a:p>
        </p:txBody>
      </p:sp>
    </p:spTree>
    <p:extLst>
      <p:ext uri="{BB962C8B-B14F-4D97-AF65-F5344CB8AC3E}">
        <p14:creationId xmlns:p14="http://schemas.microsoft.com/office/powerpoint/2010/main" val="2873687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3DC49B94-4F5F-4148-8A4D-EE5A4D92C26A}" type="slidenum">
              <a:rPr lang="en-US"/>
              <a:pPr>
                <a:defRPr/>
              </a:pPr>
              <a:t>10</a:t>
            </a:fld>
            <a:endParaRPr lang="en-US"/>
          </a:p>
        </p:txBody>
      </p:sp>
      <p:sp>
        <p:nvSpPr>
          <p:cNvPr id="11267" name="Rectangle 2"/>
          <p:cNvSpPr>
            <a:spLocks noGrp="1" noChangeArrowheads="1"/>
          </p:cNvSpPr>
          <p:nvPr>
            <p:ph type="title"/>
          </p:nvPr>
        </p:nvSpPr>
        <p:spPr>
          <a:xfrm>
            <a:off x="381000" y="0"/>
            <a:ext cx="8229600" cy="871538"/>
          </a:xfrm>
        </p:spPr>
        <p:txBody>
          <a:bodyPr/>
          <a:lstStyle/>
          <a:p>
            <a:r>
              <a:rPr lang="en-US" altLang="en-US" smtClean="0"/>
              <a:t>What is a maturity model?</a:t>
            </a:r>
          </a:p>
        </p:txBody>
      </p:sp>
      <p:sp>
        <p:nvSpPr>
          <p:cNvPr id="8195" name="Text Box 3"/>
          <p:cNvSpPr txBox="1">
            <a:spLocks noChangeArrowheads="1"/>
          </p:cNvSpPr>
          <p:nvPr/>
        </p:nvSpPr>
        <p:spPr bwMode="auto">
          <a:xfrm>
            <a:off x="609600" y="1066800"/>
            <a:ext cx="8534400" cy="454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SzPct val="90000"/>
              <a:buFont typeface="Wingdings" panose="05000000000000000000" pitchFamily="2" charset="2"/>
              <a:buNone/>
              <a:defRPr/>
            </a:pPr>
            <a:r>
              <a:rPr lang="en-US" sz="2000">
                <a:effectLst>
                  <a:outerShdw blurRad="38100" dist="38100" dir="2700000" algn="tl">
                    <a:srgbClr val="C0C0C0"/>
                  </a:outerShdw>
                </a:effectLst>
              </a:rPr>
              <a:t>‘</a:t>
            </a:r>
            <a:r>
              <a:rPr lang="en-US">
                <a:effectLst>
                  <a:outerShdw blurRad="38100" dist="38100" dir="2700000" algn="tl">
                    <a:srgbClr val="C0C0C0"/>
                  </a:outerShdw>
                </a:effectLst>
                <a:latin typeface="Times New Roman" panose="02020603050405020304" pitchFamily="18" charset="0"/>
              </a:rPr>
              <a:t>A </a:t>
            </a:r>
            <a:r>
              <a:rPr lang="en-US">
                <a:latin typeface="Times New Roman" panose="02020603050405020304" pitchFamily="18" charset="0"/>
              </a:rPr>
              <a:t>maturity model is a model with which organizations can </a:t>
            </a:r>
            <a:r>
              <a:rPr lang="en-US" b="1">
                <a:solidFill>
                  <a:srgbClr val="FF3300"/>
                </a:solidFill>
                <a:latin typeface="Times New Roman" panose="02020603050405020304" pitchFamily="18" charset="0"/>
              </a:rPr>
              <a:t>judge</a:t>
            </a:r>
            <a:r>
              <a:rPr lang="en-US">
                <a:latin typeface="Times New Roman" panose="02020603050405020304" pitchFamily="18" charset="0"/>
              </a:rPr>
              <a:t> their (software engineering, hrm, service, etc.) process (including comparing it to other organizations) and based on this judgment can </a:t>
            </a:r>
            <a:r>
              <a:rPr lang="en-US" b="1">
                <a:solidFill>
                  <a:srgbClr val="FF3300"/>
                </a:solidFill>
                <a:latin typeface="Times New Roman" panose="02020603050405020304" pitchFamily="18" charset="0"/>
              </a:rPr>
              <a:t>improve</a:t>
            </a:r>
            <a:r>
              <a:rPr lang="en-US">
                <a:latin typeface="Times New Roman" panose="02020603050405020304" pitchFamily="18" charset="0"/>
              </a:rPr>
              <a:t> their process.’</a:t>
            </a:r>
          </a:p>
          <a:p>
            <a:pPr>
              <a:spcBef>
                <a:spcPct val="20000"/>
              </a:spcBef>
              <a:buClr>
                <a:schemeClr val="hlink"/>
              </a:buClr>
              <a:buSzPct val="90000"/>
              <a:buFont typeface="Wingdings" panose="05000000000000000000" pitchFamily="2" charset="2"/>
              <a:buNone/>
              <a:defRPr/>
            </a:pPr>
            <a:endParaRPr lang="en-US" sz="800">
              <a:latin typeface="Times New Roman" panose="02020603050405020304" pitchFamily="18" charset="0"/>
            </a:endParaRPr>
          </a:p>
          <a:p>
            <a:pPr lvl="1">
              <a:spcBef>
                <a:spcPct val="20000"/>
              </a:spcBef>
              <a:buFontTx/>
              <a:buChar char="–"/>
              <a:defRPr/>
            </a:pPr>
            <a:r>
              <a:rPr lang="en-US">
                <a:latin typeface="Times New Roman" panose="02020603050405020304" pitchFamily="18" charset="0"/>
              </a:rPr>
              <a:t> started in 1986 by the Software Engineering Institute  (SEI) (Carnegie Mellon University) and the Mitre Corporation</a:t>
            </a:r>
          </a:p>
          <a:p>
            <a:pPr lvl="1">
              <a:spcBef>
                <a:spcPct val="20000"/>
              </a:spcBef>
              <a:buFontTx/>
              <a:buChar char="–"/>
              <a:defRPr/>
            </a:pPr>
            <a:r>
              <a:rPr lang="en-US">
                <a:latin typeface="Times New Roman" panose="02020603050405020304" pitchFamily="18" charset="0"/>
              </a:rPr>
              <a:t>SEI started with a Process Maturity Framework and a maturity questionnaire</a:t>
            </a:r>
          </a:p>
          <a:p>
            <a:pPr lvl="1">
              <a:spcBef>
                <a:spcPct val="20000"/>
              </a:spcBef>
              <a:buFontTx/>
              <a:buChar char="–"/>
              <a:defRPr/>
            </a:pPr>
            <a:r>
              <a:rPr lang="en-US">
                <a:latin typeface="Times New Roman" panose="02020603050405020304" pitchFamily="18" charset="0"/>
              </a:rPr>
              <a:t>the software Framework developed into the Capability Maturity Model (CMM) for Software (1991)</a:t>
            </a:r>
          </a:p>
          <a:p>
            <a:pPr lvl="1">
              <a:spcBef>
                <a:spcPct val="20000"/>
              </a:spcBef>
              <a:buFontTx/>
              <a:buChar char="–"/>
              <a:defRPr/>
            </a:pPr>
            <a:r>
              <a:rPr lang="en-GB">
                <a:solidFill>
                  <a:schemeClr val="tx2"/>
                </a:solidFill>
                <a:latin typeface="Times New Roman" panose="02020603050405020304" pitchFamily="18" charset="0"/>
              </a:rPr>
              <a:t>Revised maturity framework (CMMI) introduced in 2001</a:t>
            </a:r>
            <a:endParaRPr lang="en-US">
              <a:solidFill>
                <a:schemeClr val="tx2"/>
              </a:solidFill>
              <a:latin typeface="Times New Roman" panose="02020603050405020304" pitchFamily="18" charset="0"/>
            </a:endParaRPr>
          </a:p>
        </p:txBody>
      </p:sp>
    </p:spTree>
    <p:extLst>
      <p:ext uri="{BB962C8B-B14F-4D97-AF65-F5344CB8AC3E}">
        <p14:creationId xmlns:p14="http://schemas.microsoft.com/office/powerpoint/2010/main" val="3766148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5EC12DDF-DFCC-4061-B022-85788D092984}" type="slidenum">
              <a:rPr lang="en-US"/>
              <a:pPr>
                <a:defRPr/>
              </a:pPr>
              <a:t>11</a:t>
            </a:fld>
            <a:endParaRPr lang="en-US"/>
          </a:p>
        </p:txBody>
      </p:sp>
      <p:sp>
        <p:nvSpPr>
          <p:cNvPr id="12291" name="Rectangle 2"/>
          <p:cNvSpPr>
            <a:spLocks noGrp="1" noChangeArrowheads="1"/>
          </p:cNvSpPr>
          <p:nvPr>
            <p:ph type="title"/>
          </p:nvPr>
        </p:nvSpPr>
        <p:spPr/>
        <p:txBody>
          <a:bodyPr/>
          <a:lstStyle/>
          <a:p>
            <a:r>
              <a:rPr lang="en-US" altLang="en-US" smtClean="0"/>
              <a:t>Process Maturity Framework</a:t>
            </a:r>
            <a:endParaRPr lang="nl-NL" altLang="en-US" smtClean="0"/>
          </a:p>
        </p:txBody>
      </p:sp>
      <p:sp>
        <p:nvSpPr>
          <p:cNvPr id="9224" name="Text Box 8"/>
          <p:cNvSpPr txBox="1">
            <a:spLocks noChangeArrowheads="1"/>
          </p:cNvSpPr>
          <p:nvPr/>
        </p:nvSpPr>
        <p:spPr bwMode="auto">
          <a:xfrm>
            <a:off x="609600" y="990600"/>
            <a:ext cx="7848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800100" indent="-342900">
              <a:defRPr sz="2400">
                <a:solidFill>
                  <a:schemeClr val="tx1"/>
                </a:solidFill>
                <a:latin typeface="Arial" panose="020B0604020202020204" pitchFamily="34" charset="0"/>
                <a:ea typeface="ＭＳ Ｐゴシック" panose="020B0600070205080204" pitchFamily="34" charset="-128"/>
              </a:defRPr>
            </a:lvl2pPr>
            <a:lvl3pPr marL="1257300" indent="-342900">
              <a:defRPr sz="2400">
                <a:solidFill>
                  <a:schemeClr val="tx1"/>
                </a:solidFill>
                <a:latin typeface="Arial" panose="020B0604020202020204" pitchFamily="34" charset="0"/>
                <a:ea typeface="ＭＳ Ｐゴシック" panose="020B0600070205080204" pitchFamily="34" charset="-128"/>
              </a:defRPr>
            </a:lvl3pPr>
            <a:lvl4pPr marL="1714500" indent="-342900">
              <a:defRPr sz="2400">
                <a:solidFill>
                  <a:schemeClr val="tx1"/>
                </a:solidFill>
                <a:latin typeface="Arial" panose="020B0604020202020204" pitchFamily="34" charset="0"/>
                <a:ea typeface="ＭＳ Ｐゴシック" panose="020B0600070205080204" pitchFamily="34" charset="-128"/>
              </a:defRPr>
            </a:lvl4pPr>
            <a:lvl5pPr marL="2171700" indent="-342900">
              <a:defRPr sz="2400">
                <a:solidFill>
                  <a:schemeClr val="tx1"/>
                </a:solidFill>
                <a:latin typeface="Arial" panose="020B0604020202020204" pitchFamily="34" charset="0"/>
                <a:ea typeface="ＭＳ Ｐゴシック" panose="020B0600070205080204" pitchFamily="34" charset="-128"/>
              </a:defRPr>
            </a:lvl5pPr>
            <a:lvl6pPr marL="2628900" indent="-3429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86100" indent="-3429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543300" indent="-3429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4000500" indent="-3429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10000"/>
              </a:spcBef>
              <a:buClr>
                <a:schemeClr val="hlink"/>
              </a:buClr>
              <a:buSzPct val="90000"/>
              <a:buFont typeface="Wingdings" panose="05000000000000000000" pitchFamily="2" charset="2"/>
              <a:buBlip>
                <a:blip r:embed="rId2"/>
              </a:buBlip>
            </a:pPr>
            <a:r>
              <a:rPr lang="en-US" altLang="en-US" sz="2000">
                <a:latin typeface="Times New Roman" panose="02020603050405020304" pitchFamily="18" charset="0"/>
              </a:rPr>
              <a:t>Goal is the improvement of the software engineering process</a:t>
            </a:r>
          </a:p>
          <a:p>
            <a:pPr lvl="1">
              <a:spcBef>
                <a:spcPct val="10000"/>
              </a:spcBef>
              <a:buFontTx/>
              <a:buChar char="–"/>
            </a:pPr>
            <a:r>
              <a:rPr lang="en-US" altLang="en-US" sz="2000">
                <a:latin typeface="Times New Roman" panose="02020603050405020304" pitchFamily="18" charset="0"/>
              </a:rPr>
              <a:t>Success should not be based on incidental individual achievements</a:t>
            </a:r>
          </a:p>
          <a:p>
            <a:pPr lvl="1">
              <a:spcBef>
                <a:spcPct val="10000"/>
              </a:spcBef>
              <a:buFontTx/>
              <a:buChar char="–"/>
            </a:pPr>
            <a:r>
              <a:rPr lang="en-US" altLang="en-US" sz="2000">
                <a:latin typeface="Times New Roman" panose="02020603050405020304" pitchFamily="18" charset="0"/>
              </a:rPr>
              <a:t>Success should be based on repeatable and proven successful work methods</a:t>
            </a:r>
          </a:p>
        </p:txBody>
      </p:sp>
      <p:sp>
        <p:nvSpPr>
          <p:cNvPr id="9230" name="Rectangle 14"/>
          <p:cNvSpPr>
            <a:spLocks noChangeArrowheads="1"/>
          </p:cNvSpPr>
          <p:nvPr/>
        </p:nvSpPr>
        <p:spPr bwMode="auto">
          <a:xfrm>
            <a:off x="762000" y="2514600"/>
            <a:ext cx="1828800" cy="7620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defRPr/>
            </a:pPr>
            <a:r>
              <a:rPr lang="en-US" sz="1600" b="1" smtClean="0">
                <a:effectLst>
                  <a:outerShdw blurRad="38100" dist="38100" dir="2700000" algn="tl">
                    <a:srgbClr val="FFFFFF"/>
                  </a:outerShdw>
                </a:effectLst>
                <a:latin typeface="Times New Roman" panose="02020603050405020304" pitchFamily="18" charset="0"/>
              </a:rPr>
              <a:t>Immature</a:t>
            </a:r>
          </a:p>
          <a:p>
            <a:pPr algn="ctr">
              <a:defRPr/>
            </a:pPr>
            <a:r>
              <a:rPr lang="en-US" sz="1600" b="1" smtClean="0">
                <a:effectLst>
                  <a:outerShdw blurRad="38100" dist="38100" dir="2700000" algn="tl">
                    <a:srgbClr val="FFFFFF"/>
                  </a:outerShdw>
                </a:effectLst>
                <a:latin typeface="Times New Roman" panose="02020603050405020304" pitchFamily="18" charset="0"/>
              </a:rPr>
              <a:t>Software </a:t>
            </a:r>
          </a:p>
          <a:p>
            <a:pPr algn="ctr">
              <a:defRPr/>
            </a:pPr>
            <a:r>
              <a:rPr lang="en-US" sz="1600" b="1" smtClean="0">
                <a:effectLst>
                  <a:outerShdw blurRad="38100" dist="38100" dir="2700000" algn="tl">
                    <a:srgbClr val="FFFFFF"/>
                  </a:outerShdw>
                </a:effectLst>
                <a:latin typeface="Times New Roman" panose="02020603050405020304" pitchFamily="18" charset="0"/>
              </a:rPr>
              <a:t>Organization</a:t>
            </a:r>
          </a:p>
        </p:txBody>
      </p:sp>
      <p:sp>
        <p:nvSpPr>
          <p:cNvPr id="9231" name="Rectangle 15"/>
          <p:cNvSpPr>
            <a:spLocks noChangeArrowheads="1"/>
          </p:cNvSpPr>
          <p:nvPr/>
        </p:nvSpPr>
        <p:spPr bwMode="auto">
          <a:xfrm>
            <a:off x="4953000" y="2438400"/>
            <a:ext cx="1828800" cy="7620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a:solidFill>
                  <a:schemeClr val="tx1"/>
                </a:solidFill>
                <a:latin typeface="Arial" panose="020B0604020202020204" pitchFamily="34" charset="0"/>
              </a:defRPr>
            </a:lvl1pPr>
            <a:lvl2pPr marL="571500" defTabSz="762000">
              <a:defRPr>
                <a:solidFill>
                  <a:schemeClr val="tx1"/>
                </a:solidFill>
                <a:latin typeface="Arial" panose="020B0604020202020204" pitchFamily="34" charset="0"/>
              </a:defRPr>
            </a:lvl2pPr>
            <a:lvl3pPr marL="1143000" defTabSz="762000">
              <a:defRPr>
                <a:solidFill>
                  <a:schemeClr val="tx1"/>
                </a:solidFill>
                <a:latin typeface="Arial" panose="020B0604020202020204" pitchFamily="34" charset="0"/>
              </a:defRPr>
            </a:lvl3pPr>
            <a:lvl4pPr marL="1714500" defTabSz="762000">
              <a:defRPr>
                <a:solidFill>
                  <a:schemeClr val="tx1"/>
                </a:solidFill>
                <a:latin typeface="Arial" panose="020B0604020202020204" pitchFamily="34" charset="0"/>
              </a:defRPr>
            </a:lvl4pPr>
            <a:lvl5pPr marL="2286000" defTabSz="762000">
              <a:defRPr>
                <a:solidFill>
                  <a:schemeClr val="tx1"/>
                </a:solidFill>
                <a:latin typeface="Arial" panose="020B0604020202020204" pitchFamily="34" charset="0"/>
              </a:defRPr>
            </a:lvl5pPr>
            <a:lvl6pPr marL="2743200" defTabSz="762000" fontAlgn="base">
              <a:spcBef>
                <a:spcPct val="0"/>
              </a:spcBef>
              <a:spcAft>
                <a:spcPct val="0"/>
              </a:spcAft>
              <a:defRPr>
                <a:solidFill>
                  <a:schemeClr val="tx1"/>
                </a:solidFill>
                <a:latin typeface="Arial" panose="020B0604020202020204" pitchFamily="34" charset="0"/>
              </a:defRPr>
            </a:lvl6pPr>
            <a:lvl7pPr marL="3200400" defTabSz="762000" fontAlgn="base">
              <a:spcBef>
                <a:spcPct val="0"/>
              </a:spcBef>
              <a:spcAft>
                <a:spcPct val="0"/>
              </a:spcAft>
              <a:defRPr>
                <a:solidFill>
                  <a:schemeClr val="tx1"/>
                </a:solidFill>
                <a:latin typeface="Arial" panose="020B0604020202020204" pitchFamily="34" charset="0"/>
              </a:defRPr>
            </a:lvl7pPr>
            <a:lvl8pPr marL="3657600" defTabSz="762000" fontAlgn="base">
              <a:spcBef>
                <a:spcPct val="0"/>
              </a:spcBef>
              <a:spcAft>
                <a:spcPct val="0"/>
              </a:spcAft>
              <a:defRPr>
                <a:solidFill>
                  <a:schemeClr val="tx1"/>
                </a:solidFill>
                <a:latin typeface="Arial" panose="020B0604020202020204" pitchFamily="34" charset="0"/>
              </a:defRPr>
            </a:lvl8pPr>
            <a:lvl9pPr marL="4114800" defTabSz="762000" fontAlgn="base">
              <a:spcBef>
                <a:spcPct val="0"/>
              </a:spcBef>
              <a:spcAft>
                <a:spcPct val="0"/>
              </a:spcAft>
              <a:defRPr>
                <a:solidFill>
                  <a:schemeClr val="tx1"/>
                </a:solidFill>
                <a:latin typeface="Arial" panose="020B0604020202020204" pitchFamily="34" charset="0"/>
              </a:defRPr>
            </a:lvl9pPr>
          </a:lstStyle>
          <a:p>
            <a:pPr algn="ctr">
              <a:defRPr/>
            </a:pPr>
            <a:r>
              <a:rPr lang="en-US" sz="1600" b="1" smtClean="0">
                <a:effectLst>
                  <a:outerShdw blurRad="38100" dist="38100" dir="2700000" algn="tl">
                    <a:srgbClr val="FFFFFF"/>
                  </a:outerShdw>
                </a:effectLst>
                <a:latin typeface="Times New Roman" panose="02020603050405020304" pitchFamily="18" charset="0"/>
              </a:rPr>
              <a:t>Mature</a:t>
            </a:r>
          </a:p>
          <a:p>
            <a:pPr algn="ctr">
              <a:defRPr/>
            </a:pPr>
            <a:r>
              <a:rPr lang="en-US" sz="1600" b="1" smtClean="0">
                <a:effectLst>
                  <a:outerShdw blurRad="38100" dist="38100" dir="2700000" algn="tl">
                    <a:srgbClr val="FFFFFF"/>
                  </a:outerShdw>
                </a:effectLst>
                <a:latin typeface="Times New Roman" panose="02020603050405020304" pitchFamily="18" charset="0"/>
              </a:rPr>
              <a:t>Software </a:t>
            </a:r>
          </a:p>
          <a:p>
            <a:pPr algn="ctr">
              <a:defRPr/>
            </a:pPr>
            <a:r>
              <a:rPr lang="en-US" sz="1600" b="1" smtClean="0">
                <a:effectLst>
                  <a:outerShdw blurRad="38100" dist="38100" dir="2700000" algn="tl">
                    <a:srgbClr val="FFFFFF"/>
                  </a:outerShdw>
                </a:effectLst>
                <a:latin typeface="Times New Roman" panose="02020603050405020304" pitchFamily="18" charset="0"/>
              </a:rPr>
              <a:t>Organization</a:t>
            </a:r>
          </a:p>
        </p:txBody>
      </p:sp>
      <p:sp>
        <p:nvSpPr>
          <p:cNvPr id="9237" name="Text Box 21"/>
          <p:cNvSpPr txBox="1">
            <a:spLocks noChangeArrowheads="1"/>
          </p:cNvSpPr>
          <p:nvPr/>
        </p:nvSpPr>
        <p:spPr bwMode="auto">
          <a:xfrm>
            <a:off x="228600" y="3505200"/>
            <a:ext cx="441960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FontTx/>
              <a:buChar char="-"/>
            </a:pPr>
            <a:r>
              <a:rPr lang="nl-NL" altLang="en-US" sz="1200">
                <a:latin typeface="Times New Roman" panose="02020603050405020304" pitchFamily="18" charset="0"/>
              </a:rPr>
              <a:t> </a:t>
            </a:r>
            <a:r>
              <a:rPr lang="en-US" altLang="en-US" sz="2000">
                <a:latin typeface="Times New Roman" panose="02020603050405020304" pitchFamily="18" charset="0"/>
              </a:rPr>
              <a:t>No objective basis for judgment of product quality</a:t>
            </a:r>
          </a:p>
          <a:p>
            <a:pPr>
              <a:buFontTx/>
              <a:buChar char="-"/>
            </a:pPr>
            <a:r>
              <a:rPr lang="en-US" altLang="en-US" sz="2000">
                <a:latin typeface="Times New Roman" panose="02020603050405020304" pitchFamily="18" charset="0"/>
              </a:rPr>
              <a:t> No objective basis for improvement of product or process quality</a:t>
            </a:r>
          </a:p>
          <a:p>
            <a:pPr>
              <a:buFontTx/>
              <a:buChar char="-"/>
            </a:pPr>
            <a:r>
              <a:rPr lang="en-US" altLang="en-US" sz="2000">
                <a:latin typeface="Times New Roman" panose="02020603050405020304" pitchFamily="18" charset="0"/>
              </a:rPr>
              <a:t> Reviews and tests are often skipped when projects run behind schedule</a:t>
            </a:r>
          </a:p>
          <a:p>
            <a:pPr>
              <a:buFontTx/>
              <a:buChar char="-"/>
            </a:pPr>
            <a:r>
              <a:rPr lang="en-US" altLang="en-US" sz="2000">
                <a:latin typeface="Times New Roman" panose="02020603050405020304" pitchFamily="18" charset="0"/>
              </a:rPr>
              <a:t> Ad hoc management</a:t>
            </a:r>
          </a:p>
        </p:txBody>
      </p:sp>
      <p:sp>
        <p:nvSpPr>
          <p:cNvPr id="9238" name="Text Box 22"/>
          <p:cNvSpPr txBox="1">
            <a:spLocks noChangeArrowheads="1"/>
          </p:cNvSpPr>
          <p:nvPr/>
        </p:nvSpPr>
        <p:spPr bwMode="auto">
          <a:xfrm>
            <a:off x="4800600" y="3429000"/>
            <a:ext cx="4191000"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FontTx/>
              <a:buChar char="-"/>
            </a:pPr>
            <a:r>
              <a:rPr lang="nl-NL" altLang="en-US" sz="1200">
                <a:latin typeface="Times New Roman" panose="02020603050405020304" pitchFamily="18" charset="0"/>
              </a:rPr>
              <a:t> </a:t>
            </a:r>
            <a:r>
              <a:rPr lang="en-US" altLang="en-US" sz="2000">
                <a:latin typeface="Times New Roman" panose="02020603050405020304" pitchFamily="18" charset="0"/>
              </a:rPr>
              <a:t>Organization wide knowledge to manage software development, employment and improvement</a:t>
            </a:r>
          </a:p>
          <a:p>
            <a:pPr>
              <a:buFontTx/>
              <a:buChar char="-"/>
            </a:pPr>
            <a:r>
              <a:rPr lang="en-US" altLang="en-US" sz="2000">
                <a:latin typeface="Times New Roman" panose="02020603050405020304" pitchFamily="18" charset="0"/>
              </a:rPr>
              <a:t> Processes are ‘fit-for-use’</a:t>
            </a:r>
          </a:p>
          <a:p>
            <a:pPr>
              <a:buFontTx/>
              <a:buChar char="-"/>
            </a:pPr>
            <a:r>
              <a:rPr lang="en-US" altLang="en-US" sz="2000">
                <a:latin typeface="Times New Roman" panose="02020603050405020304" pitchFamily="18" charset="0"/>
              </a:rPr>
              <a:t> Processes are being adapted to the situation</a:t>
            </a:r>
          </a:p>
          <a:p>
            <a:pPr>
              <a:buFontTx/>
              <a:buChar char="-"/>
            </a:pPr>
            <a:r>
              <a:rPr lang="en-US" altLang="en-US" sz="2000">
                <a:latin typeface="Times New Roman" panose="02020603050405020304" pitchFamily="18" charset="0"/>
              </a:rPr>
              <a:t>Tasks and responsibilities are clear for the project and anyone in the organization</a:t>
            </a:r>
          </a:p>
        </p:txBody>
      </p:sp>
    </p:spTree>
    <p:extLst>
      <p:ext uri="{BB962C8B-B14F-4D97-AF65-F5344CB8AC3E}">
        <p14:creationId xmlns:p14="http://schemas.microsoft.com/office/powerpoint/2010/main" val="3863955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37"/>
                                        </p:tgtEl>
                                        <p:attrNameLst>
                                          <p:attrName>style.visibility</p:attrName>
                                        </p:attrNameLst>
                                      </p:cBhvr>
                                      <p:to>
                                        <p:strVal val="visible"/>
                                      </p:to>
                                    </p:set>
                                    <p:anim calcmode="lin" valueType="num">
                                      <p:cBhvr additive="base">
                                        <p:cTn id="7" dur="500" fill="hold"/>
                                        <p:tgtEl>
                                          <p:spTgt spid="9237"/>
                                        </p:tgtEl>
                                        <p:attrNameLst>
                                          <p:attrName>ppt_x</p:attrName>
                                        </p:attrNameLst>
                                      </p:cBhvr>
                                      <p:tavLst>
                                        <p:tav tm="0">
                                          <p:val>
                                            <p:strVal val="0-#ppt_w/2"/>
                                          </p:val>
                                        </p:tav>
                                        <p:tav tm="100000">
                                          <p:val>
                                            <p:strVal val="#ppt_x"/>
                                          </p:val>
                                        </p:tav>
                                      </p:tavLst>
                                    </p:anim>
                                    <p:anim calcmode="lin" valueType="num">
                                      <p:cBhvr additive="base">
                                        <p:cTn id="8" dur="500" fill="hold"/>
                                        <p:tgtEl>
                                          <p:spTgt spid="923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38"/>
                                        </p:tgtEl>
                                        <p:attrNameLst>
                                          <p:attrName>style.visibility</p:attrName>
                                        </p:attrNameLst>
                                      </p:cBhvr>
                                      <p:to>
                                        <p:strVal val="visible"/>
                                      </p:to>
                                    </p:set>
                                    <p:anim calcmode="lin" valueType="num">
                                      <p:cBhvr additive="base">
                                        <p:cTn id="13" dur="500" fill="hold"/>
                                        <p:tgtEl>
                                          <p:spTgt spid="9238"/>
                                        </p:tgtEl>
                                        <p:attrNameLst>
                                          <p:attrName>ppt_x</p:attrName>
                                        </p:attrNameLst>
                                      </p:cBhvr>
                                      <p:tavLst>
                                        <p:tav tm="0">
                                          <p:val>
                                            <p:strVal val="0-#ppt_w/2"/>
                                          </p:val>
                                        </p:tav>
                                        <p:tav tm="100000">
                                          <p:val>
                                            <p:strVal val="#ppt_x"/>
                                          </p:val>
                                        </p:tav>
                                      </p:tavLst>
                                    </p:anim>
                                    <p:anim calcmode="lin" valueType="num">
                                      <p:cBhvr additive="base">
                                        <p:cTn id="14" dur="500" fill="hold"/>
                                        <p:tgtEl>
                                          <p:spTgt spid="923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9224">
                                            <p:txEl>
                                              <p:pRg st="0" end="0"/>
                                            </p:txEl>
                                          </p:spTgt>
                                        </p:tgtEl>
                                        <p:attrNameLst>
                                          <p:attrName>style.visibility</p:attrName>
                                        </p:attrNameLst>
                                      </p:cBhvr>
                                      <p:to>
                                        <p:strVal val="visible"/>
                                      </p:to>
                                    </p:set>
                                    <p:anim calcmode="lin" valueType="num">
                                      <p:cBhvr additive="base">
                                        <p:cTn id="19" dur="500" fill="hold"/>
                                        <p:tgtEl>
                                          <p:spTgt spid="9224">
                                            <p:txEl>
                                              <p:pRg st="0" end="0"/>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922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224">
                                            <p:txEl>
                                              <p:pRg st="1" end="1"/>
                                            </p:txEl>
                                          </p:spTgt>
                                        </p:tgtEl>
                                        <p:attrNameLst>
                                          <p:attrName>style.visibility</p:attrName>
                                        </p:attrNameLst>
                                      </p:cBhvr>
                                      <p:to>
                                        <p:strVal val="visible"/>
                                      </p:to>
                                    </p:set>
                                    <p:anim calcmode="lin" valueType="num">
                                      <p:cBhvr additive="base">
                                        <p:cTn id="25" dur="500" fill="hold"/>
                                        <p:tgtEl>
                                          <p:spTgt spid="9224">
                                            <p:txEl>
                                              <p:pRg st="1" end="1"/>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922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9224">
                                            <p:txEl>
                                              <p:pRg st="2" end="2"/>
                                            </p:txEl>
                                          </p:spTgt>
                                        </p:tgtEl>
                                        <p:attrNameLst>
                                          <p:attrName>style.visibility</p:attrName>
                                        </p:attrNameLst>
                                      </p:cBhvr>
                                      <p:to>
                                        <p:strVal val="visible"/>
                                      </p:to>
                                    </p:set>
                                    <p:anim calcmode="lin" valueType="num">
                                      <p:cBhvr additive="base">
                                        <p:cTn id="31" dur="500" fill="hold"/>
                                        <p:tgtEl>
                                          <p:spTgt spid="9224">
                                            <p:txEl>
                                              <p:pRg st="2" end="2"/>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9224">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4" grpId="0" build="p" bldLvl="2" autoUpdateAnimBg="0"/>
      <p:bldP spid="9237" grpId="0" autoUpdateAnimBg="0"/>
      <p:bldP spid="923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6CE37175-51B5-442B-B385-91185E585AF8}" type="slidenum">
              <a:rPr lang="en-US"/>
              <a:pPr>
                <a:defRPr/>
              </a:pPr>
              <a:t>12</a:t>
            </a:fld>
            <a:endParaRPr lang="en-US"/>
          </a:p>
        </p:txBody>
      </p:sp>
      <p:sp>
        <p:nvSpPr>
          <p:cNvPr id="13315" name="Rectangle 2"/>
          <p:cNvSpPr>
            <a:spLocks noGrp="1" noChangeArrowheads="1"/>
          </p:cNvSpPr>
          <p:nvPr>
            <p:ph type="title"/>
          </p:nvPr>
        </p:nvSpPr>
        <p:spPr/>
        <p:txBody>
          <a:bodyPr/>
          <a:lstStyle/>
          <a:p>
            <a:r>
              <a:rPr lang="en-US" altLang="en-US" smtClean="0"/>
              <a:t>Software Process</a:t>
            </a:r>
            <a:endParaRPr lang="nl-NL" altLang="en-US" smtClean="0"/>
          </a:p>
        </p:txBody>
      </p:sp>
      <p:sp>
        <p:nvSpPr>
          <p:cNvPr id="40963" name="Text Box 3"/>
          <p:cNvSpPr txBox="1">
            <a:spLocks noChangeArrowheads="1"/>
          </p:cNvSpPr>
          <p:nvPr/>
        </p:nvSpPr>
        <p:spPr bwMode="auto">
          <a:xfrm>
            <a:off x="533400" y="1066800"/>
            <a:ext cx="78486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sz="2400">
                <a:solidFill>
                  <a:schemeClr val="tx1"/>
                </a:solidFill>
                <a:latin typeface="Arial" panose="020B0604020202020204" pitchFamily="34" charset="0"/>
                <a:ea typeface="ＭＳ Ｐゴシック" panose="020B0600070205080204" pitchFamily="34" charset="-128"/>
              </a:defRPr>
            </a:lvl1pPr>
            <a:lvl2pPr marL="800100" indent="-342900">
              <a:defRPr sz="2400">
                <a:solidFill>
                  <a:schemeClr val="tx1"/>
                </a:solidFill>
                <a:latin typeface="Arial" panose="020B0604020202020204" pitchFamily="34" charset="0"/>
                <a:ea typeface="ＭＳ Ｐゴシック" panose="020B0600070205080204" pitchFamily="34" charset="-128"/>
              </a:defRPr>
            </a:lvl2pPr>
            <a:lvl3pPr marL="1257300" indent="-342900">
              <a:defRPr sz="2400">
                <a:solidFill>
                  <a:schemeClr val="tx1"/>
                </a:solidFill>
                <a:latin typeface="Arial" panose="020B0604020202020204" pitchFamily="34" charset="0"/>
                <a:ea typeface="ＭＳ Ｐゴシック" panose="020B0600070205080204" pitchFamily="34" charset="-128"/>
              </a:defRPr>
            </a:lvl3pPr>
            <a:lvl4pPr marL="1714500" indent="-342900">
              <a:defRPr sz="2400">
                <a:solidFill>
                  <a:schemeClr val="tx1"/>
                </a:solidFill>
                <a:latin typeface="Arial" panose="020B0604020202020204" pitchFamily="34" charset="0"/>
                <a:ea typeface="ＭＳ Ｐゴシック" panose="020B0600070205080204" pitchFamily="34" charset="-128"/>
              </a:defRPr>
            </a:lvl4pPr>
            <a:lvl5pPr marL="2171700" indent="-342900">
              <a:defRPr sz="2400">
                <a:solidFill>
                  <a:schemeClr val="tx1"/>
                </a:solidFill>
                <a:latin typeface="Arial" panose="020B0604020202020204" pitchFamily="34" charset="0"/>
                <a:ea typeface="ＭＳ Ｐゴシック" panose="020B0600070205080204" pitchFamily="34" charset="-128"/>
              </a:defRPr>
            </a:lvl5pPr>
            <a:lvl6pPr marL="2628900" indent="-3429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3086100" indent="-3429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543300" indent="-3429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4000500" indent="-3429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20000"/>
              </a:spcBef>
              <a:buClr>
                <a:schemeClr val="hlink"/>
              </a:buClr>
              <a:buSzPct val="90000"/>
              <a:buFont typeface="Wingdings" panose="05000000000000000000" pitchFamily="2" charset="2"/>
              <a:buNone/>
            </a:pPr>
            <a:r>
              <a:rPr lang="en-US" altLang="en-US">
                <a:latin typeface="Times New Roman" panose="02020603050405020304" pitchFamily="18" charset="0"/>
              </a:rPr>
              <a:t>Software Process: </a:t>
            </a:r>
          </a:p>
          <a:p>
            <a:pPr>
              <a:spcBef>
                <a:spcPct val="20000"/>
              </a:spcBef>
              <a:buClr>
                <a:schemeClr val="hlink"/>
              </a:buClr>
              <a:buSzPct val="90000"/>
              <a:buFont typeface="Wingdings" panose="05000000000000000000" pitchFamily="2" charset="2"/>
              <a:buNone/>
            </a:pPr>
            <a:endParaRPr lang="en-US" altLang="en-US" sz="1200">
              <a:latin typeface="Times New Roman" panose="02020603050405020304" pitchFamily="18" charset="0"/>
            </a:endParaRPr>
          </a:p>
          <a:p>
            <a:pPr algn="ctr">
              <a:spcBef>
                <a:spcPct val="20000"/>
              </a:spcBef>
              <a:buClr>
                <a:schemeClr val="hlink"/>
              </a:buClr>
              <a:buSzPct val="90000"/>
              <a:buFont typeface="Wingdings" panose="05000000000000000000" pitchFamily="2" charset="2"/>
              <a:buNone/>
            </a:pPr>
            <a:r>
              <a:rPr lang="en-US" altLang="en-US">
                <a:latin typeface="Times New Roman" panose="02020603050405020304" pitchFamily="18" charset="0"/>
              </a:rPr>
              <a:t>‘the whole of activities, methods, practices, communication and changes that people use in order to develop and maintain software and associated products (e.g. plans, design documents, code, test cases and user manuals)’</a:t>
            </a:r>
          </a:p>
        </p:txBody>
      </p:sp>
      <p:grpSp>
        <p:nvGrpSpPr>
          <p:cNvPr id="13317" name="Group 8"/>
          <p:cNvGrpSpPr>
            <a:grpSpLocks/>
          </p:cNvGrpSpPr>
          <p:nvPr/>
        </p:nvGrpSpPr>
        <p:grpSpPr bwMode="auto">
          <a:xfrm>
            <a:off x="152400" y="4267200"/>
            <a:ext cx="8686800" cy="1371600"/>
            <a:chOff x="96" y="3024"/>
            <a:chExt cx="5472" cy="864"/>
          </a:xfrm>
        </p:grpSpPr>
        <p:sp>
          <p:nvSpPr>
            <p:cNvPr id="13318" name="Rectangle 5"/>
            <p:cNvSpPr>
              <a:spLocks noChangeArrowheads="1"/>
            </p:cNvSpPr>
            <p:nvPr/>
          </p:nvSpPr>
          <p:spPr bwMode="auto">
            <a:xfrm>
              <a:off x="1440" y="3024"/>
              <a:ext cx="4128" cy="864"/>
            </a:xfrm>
            <a:prstGeom prst="rect">
              <a:avLst/>
            </a:prstGeom>
            <a:solidFill>
              <a:schemeClr val="folHlink"/>
            </a:solidFill>
            <a:ln w="12700">
              <a:solidFill>
                <a:schemeClr val="tx1"/>
              </a:solidFill>
              <a:miter lim="800000"/>
              <a:headEnd type="none" w="sm" len="sm"/>
              <a:tailEnd type="none" w="sm" len="sm"/>
            </a:ln>
            <a:effectLst>
              <a:outerShdw dist="107763" dir="2700000" algn="ctr" rotWithShape="0">
                <a:schemeClr val="bg2"/>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3319" name="AutoShape 6"/>
            <p:cNvSpPr>
              <a:spLocks noChangeArrowheads="1"/>
            </p:cNvSpPr>
            <p:nvPr/>
          </p:nvSpPr>
          <p:spPr bwMode="auto">
            <a:xfrm>
              <a:off x="96" y="3264"/>
              <a:ext cx="1104" cy="480"/>
            </a:xfrm>
            <a:prstGeom prst="rightArrow">
              <a:avLst>
                <a:gd name="adj1" fmla="val 50000"/>
                <a:gd name="adj2" fmla="val 57500"/>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3320" name="Text Box 7"/>
            <p:cNvSpPr txBox="1">
              <a:spLocks noChangeArrowheads="1"/>
            </p:cNvSpPr>
            <p:nvPr/>
          </p:nvSpPr>
          <p:spPr bwMode="auto">
            <a:xfrm>
              <a:off x="1448" y="3024"/>
              <a:ext cx="4079" cy="834"/>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b="1">
                  <a:latin typeface="Times New Roman" panose="02020603050405020304" pitchFamily="18" charset="0"/>
                </a:rPr>
                <a:t>CMM gives an organization a way </a:t>
              </a:r>
            </a:p>
            <a:p>
              <a:pPr algn="ctr"/>
              <a:r>
                <a:rPr lang="en-US" altLang="en-US" sz="2000" b="1">
                  <a:latin typeface="Times New Roman" panose="02020603050405020304" pitchFamily="18" charset="0"/>
                </a:rPr>
                <a:t>to get and improve control over the software</a:t>
              </a:r>
            </a:p>
            <a:p>
              <a:pPr algn="ctr"/>
              <a:r>
                <a:rPr lang="en-US" altLang="en-US" sz="2000" b="1">
                  <a:latin typeface="Times New Roman" panose="02020603050405020304" pitchFamily="18" charset="0"/>
                </a:rPr>
                <a:t> process and provides it with a route to achieve excellence </a:t>
              </a:r>
            </a:p>
            <a:p>
              <a:pPr algn="ctr"/>
              <a:r>
                <a:rPr lang="en-US" altLang="en-US" sz="2000" b="1">
                  <a:latin typeface="Times New Roman" panose="02020603050405020304" pitchFamily="18" charset="0"/>
                </a:rPr>
                <a:t>in software engineering</a:t>
              </a:r>
            </a:p>
          </p:txBody>
        </p:sp>
      </p:grpSp>
    </p:spTree>
    <p:extLst>
      <p:ext uri="{BB962C8B-B14F-4D97-AF65-F5344CB8AC3E}">
        <p14:creationId xmlns:p14="http://schemas.microsoft.com/office/powerpoint/2010/main" val="1769255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anim calcmode="lin" valueType="num">
                                      <p:cBhvr additive="base">
                                        <p:cTn id="13" dur="500" fill="hold"/>
                                        <p:tgtEl>
                                          <p:spTgt spid="4096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096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910947B4-BB45-4816-A59B-0A1FF8EA1BBC}" type="slidenum">
              <a:rPr lang="en-US"/>
              <a:pPr>
                <a:defRPr/>
              </a:pPr>
              <a:t>13</a:t>
            </a:fld>
            <a:endParaRPr lang="en-US"/>
          </a:p>
        </p:txBody>
      </p:sp>
      <p:sp>
        <p:nvSpPr>
          <p:cNvPr id="14339" name="Rectangle 2"/>
          <p:cNvSpPr>
            <a:spLocks noGrp="1" noChangeArrowheads="1"/>
          </p:cNvSpPr>
          <p:nvPr>
            <p:ph type="title"/>
          </p:nvPr>
        </p:nvSpPr>
        <p:spPr>
          <a:xfrm>
            <a:off x="381000" y="304800"/>
            <a:ext cx="8229600" cy="990600"/>
          </a:xfrm>
        </p:spPr>
        <p:txBody>
          <a:bodyPr/>
          <a:lstStyle/>
          <a:p>
            <a:r>
              <a:rPr lang="en-US" altLang="en-US" smtClean="0"/>
              <a:t>Fundamental concepts for</a:t>
            </a:r>
            <a:br>
              <a:rPr lang="en-US" altLang="en-US" smtClean="0"/>
            </a:br>
            <a:r>
              <a:rPr lang="en-US" altLang="en-US" smtClean="0"/>
              <a:t>Process Maturity</a:t>
            </a:r>
          </a:p>
        </p:txBody>
      </p:sp>
      <p:sp>
        <p:nvSpPr>
          <p:cNvPr id="14340" name="Text Box 4"/>
          <p:cNvSpPr txBox="1">
            <a:spLocks noChangeArrowheads="1"/>
          </p:cNvSpPr>
          <p:nvPr/>
        </p:nvSpPr>
        <p:spPr bwMode="auto">
          <a:xfrm>
            <a:off x="457200" y="1447800"/>
            <a:ext cx="8458200" cy="461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Software Process Capability</a:t>
            </a:r>
          </a:p>
          <a:p>
            <a:pPr lvl="1">
              <a:spcBef>
                <a:spcPct val="20000"/>
              </a:spcBef>
              <a:buFontTx/>
              <a:buChar char="–"/>
            </a:pPr>
            <a:r>
              <a:rPr lang="en-US" altLang="en-US">
                <a:latin typeface="Times New Roman" panose="02020603050405020304" pitchFamily="18" charset="0"/>
              </a:rPr>
              <a:t>How good it can predict the expected outcome of a next software project</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Software Process Performance</a:t>
            </a:r>
          </a:p>
          <a:p>
            <a:pPr lvl="1">
              <a:spcBef>
                <a:spcPct val="20000"/>
              </a:spcBef>
              <a:buFontTx/>
              <a:buChar char="–"/>
            </a:pPr>
            <a:r>
              <a:rPr lang="en-US" altLang="en-US">
                <a:latin typeface="Times New Roman" panose="02020603050405020304" pitchFamily="18" charset="0"/>
              </a:rPr>
              <a:t>Actual results of a software project</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Software Process Maturity</a:t>
            </a:r>
          </a:p>
          <a:p>
            <a:pPr lvl="1">
              <a:spcBef>
                <a:spcPct val="20000"/>
              </a:spcBef>
              <a:buFontTx/>
              <a:buChar char="–"/>
            </a:pPr>
            <a:r>
              <a:rPr lang="en-US" altLang="en-US">
                <a:latin typeface="Times New Roman" panose="02020603050405020304" pitchFamily="18" charset="0"/>
              </a:rPr>
              <a:t>The level in which a software process is explicitly defined, managed, measured and controlled in order to achieve results</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Software Process Institutionalization</a:t>
            </a:r>
          </a:p>
          <a:p>
            <a:pPr lvl="1">
              <a:spcBef>
                <a:spcPct val="20000"/>
              </a:spcBef>
              <a:buFontTx/>
              <a:buChar char="–"/>
            </a:pPr>
            <a:r>
              <a:rPr lang="en-US" altLang="en-US">
                <a:latin typeface="Times New Roman" panose="02020603050405020304" pitchFamily="18" charset="0"/>
              </a:rPr>
              <a:t>The level in which the software process is institutionalized with respect to methods, standards and organizational structure</a:t>
            </a:r>
          </a:p>
        </p:txBody>
      </p:sp>
    </p:spTree>
    <p:extLst>
      <p:ext uri="{BB962C8B-B14F-4D97-AF65-F5344CB8AC3E}">
        <p14:creationId xmlns:p14="http://schemas.microsoft.com/office/powerpoint/2010/main" val="2097047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5006F280-8C44-4BF2-9D3D-DBEEAB497612}" type="slidenum">
              <a:rPr lang="en-US"/>
              <a:pPr>
                <a:defRPr/>
              </a:pPr>
              <a:t>14</a:t>
            </a:fld>
            <a:endParaRPr lang="en-US"/>
          </a:p>
        </p:txBody>
      </p:sp>
      <p:sp>
        <p:nvSpPr>
          <p:cNvPr id="15363" name="Rectangle 2"/>
          <p:cNvSpPr>
            <a:spLocks noGrp="1" noChangeArrowheads="1"/>
          </p:cNvSpPr>
          <p:nvPr>
            <p:ph type="title"/>
          </p:nvPr>
        </p:nvSpPr>
        <p:spPr/>
        <p:txBody>
          <a:bodyPr/>
          <a:lstStyle/>
          <a:p>
            <a:r>
              <a:rPr lang="en-US" altLang="en-US" smtClean="0"/>
              <a:t>Levels of software maturity</a:t>
            </a:r>
          </a:p>
        </p:txBody>
      </p:sp>
      <p:sp>
        <p:nvSpPr>
          <p:cNvPr id="15364" name="Text Box 3"/>
          <p:cNvSpPr txBox="1">
            <a:spLocks noChangeArrowheads="1"/>
          </p:cNvSpPr>
          <p:nvPr/>
        </p:nvSpPr>
        <p:spPr bwMode="auto">
          <a:xfrm>
            <a:off x="457200" y="1179513"/>
            <a:ext cx="80010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20000"/>
              </a:spcBef>
              <a:buClr>
                <a:schemeClr val="hlink"/>
              </a:buClr>
              <a:buSzPct val="90000"/>
              <a:buFont typeface="Wingdings" panose="05000000000000000000" pitchFamily="2" charset="2"/>
              <a:buNone/>
            </a:pPr>
            <a:r>
              <a:rPr lang="en-US" altLang="en-US">
                <a:latin typeface="Times New Roman" panose="02020603050405020304" pitchFamily="18" charset="0"/>
              </a:rPr>
              <a:t>Maturity level: </a:t>
            </a:r>
          </a:p>
          <a:p>
            <a:pPr lvl="1">
              <a:spcBef>
                <a:spcPct val="20000"/>
              </a:spcBef>
              <a:buFontTx/>
              <a:buChar char="–"/>
            </a:pPr>
            <a:r>
              <a:rPr lang="en-US" altLang="en-US">
                <a:latin typeface="Times New Roman" panose="02020603050405020304" pitchFamily="18" charset="0"/>
              </a:rPr>
              <a:t>A well defined level on the way to achieve an adult, a mature software process</a:t>
            </a:r>
          </a:p>
          <a:p>
            <a:pPr lvl="1">
              <a:spcBef>
                <a:spcPct val="20000"/>
              </a:spcBef>
              <a:buFontTx/>
              <a:buChar char="–"/>
            </a:pPr>
            <a:r>
              <a:rPr lang="en-US" altLang="en-US">
                <a:latin typeface="Times New Roman" panose="02020603050405020304" pitchFamily="18" charset="0"/>
              </a:rPr>
              <a:t>A foundation for realizing continuous improvements</a:t>
            </a:r>
          </a:p>
          <a:p>
            <a:pPr lvl="1">
              <a:spcBef>
                <a:spcPct val="20000"/>
              </a:spcBef>
              <a:buFontTx/>
              <a:buChar char="–"/>
            </a:pPr>
            <a:r>
              <a:rPr lang="en-US" altLang="en-US">
                <a:latin typeface="Times New Roman" panose="02020603050405020304" pitchFamily="18" charset="0"/>
              </a:rPr>
              <a:t>Every level contains a group of process goals that, when stable, form an important part of the software process</a:t>
            </a:r>
          </a:p>
          <a:p>
            <a:pPr lvl="1">
              <a:spcBef>
                <a:spcPct val="20000"/>
              </a:spcBef>
              <a:buFontTx/>
              <a:buChar char="–"/>
            </a:pPr>
            <a:r>
              <a:rPr lang="en-US" altLang="en-US">
                <a:latin typeface="Times New Roman" panose="02020603050405020304" pitchFamily="18" charset="0"/>
              </a:rPr>
              <a:t>Every level leads to the improvement of the process capability of the organization</a:t>
            </a:r>
          </a:p>
        </p:txBody>
      </p:sp>
    </p:spTree>
    <p:extLst>
      <p:ext uri="{BB962C8B-B14F-4D97-AF65-F5344CB8AC3E}">
        <p14:creationId xmlns:p14="http://schemas.microsoft.com/office/powerpoint/2010/main" val="417733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9BB8BF67-A395-42E3-902A-4B084CD85141}" type="slidenum">
              <a:rPr lang="en-US"/>
              <a:pPr>
                <a:defRPr/>
              </a:pPr>
              <a:t>15</a:t>
            </a:fld>
            <a:endParaRPr lang="en-US"/>
          </a:p>
        </p:txBody>
      </p:sp>
      <p:sp>
        <p:nvSpPr>
          <p:cNvPr id="16387" name="Rectangle 2"/>
          <p:cNvSpPr>
            <a:spLocks noGrp="1" noChangeArrowheads="1"/>
          </p:cNvSpPr>
          <p:nvPr>
            <p:ph type="title"/>
          </p:nvPr>
        </p:nvSpPr>
        <p:spPr/>
        <p:txBody>
          <a:bodyPr/>
          <a:lstStyle/>
          <a:p>
            <a:r>
              <a:rPr lang="en-US" altLang="en-US" smtClean="0"/>
              <a:t>The staged CMMI model</a:t>
            </a:r>
          </a:p>
        </p:txBody>
      </p:sp>
      <p:pic>
        <p:nvPicPr>
          <p:cNvPr id="16388"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447800" y="1524000"/>
            <a:ext cx="5976938" cy="3843338"/>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380104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5263F99C-DEF8-4380-9B07-E668CCCA182D}" type="slidenum">
              <a:rPr lang="en-US"/>
              <a:pPr>
                <a:defRPr/>
              </a:pPr>
              <a:t>16</a:t>
            </a:fld>
            <a:endParaRPr lang="en-US"/>
          </a:p>
        </p:txBody>
      </p:sp>
      <p:sp>
        <p:nvSpPr>
          <p:cNvPr id="17411" name="Rectangle 2"/>
          <p:cNvSpPr>
            <a:spLocks noGrp="1" noChangeArrowheads="1"/>
          </p:cNvSpPr>
          <p:nvPr>
            <p:ph type="title"/>
          </p:nvPr>
        </p:nvSpPr>
        <p:spPr/>
        <p:txBody>
          <a:bodyPr/>
          <a:lstStyle/>
          <a:p>
            <a:r>
              <a:rPr lang="en-US" altLang="en-US" smtClean="0"/>
              <a:t>Initial (1)</a:t>
            </a:r>
            <a:endParaRPr lang="nl-NL" altLang="en-US" smtClean="0"/>
          </a:p>
        </p:txBody>
      </p:sp>
      <p:sp>
        <p:nvSpPr>
          <p:cNvPr id="17412" name="Text Box 16"/>
          <p:cNvSpPr txBox="1">
            <a:spLocks noChangeArrowheads="1"/>
          </p:cNvSpPr>
          <p:nvPr/>
        </p:nvSpPr>
        <p:spPr bwMode="auto">
          <a:xfrm>
            <a:off x="381000" y="965200"/>
            <a:ext cx="8229600"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The software process can be described as ad-hoc, or even chaotic</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There are practically no processes defined</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Success depends on individual input and achievements</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The software process is not predictable regarding results</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Schedules, budget, functionality and product quality is not predictable</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Works disastrous in crises situations</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Can be successful in highly innovative environment</a:t>
            </a:r>
            <a:br>
              <a:rPr lang="en-US" altLang="en-US">
                <a:latin typeface="Times New Roman" panose="02020603050405020304" pitchFamily="18" charset="0"/>
              </a:rPr>
            </a:br>
            <a:r>
              <a:rPr lang="en-US" altLang="en-US">
                <a:latin typeface="Times New Roman" panose="02020603050405020304" pitchFamily="18" charset="0"/>
              </a:rPr>
              <a:t>     (e.g. start of the web-design world)</a:t>
            </a:r>
          </a:p>
        </p:txBody>
      </p:sp>
    </p:spTree>
    <p:extLst>
      <p:ext uri="{BB962C8B-B14F-4D97-AF65-F5344CB8AC3E}">
        <p14:creationId xmlns:p14="http://schemas.microsoft.com/office/powerpoint/2010/main" val="21502205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8B874B5A-19D3-4BA6-95C5-424537CD7DAD}" type="slidenum">
              <a:rPr lang="en-US"/>
              <a:pPr>
                <a:defRPr/>
              </a:pPr>
              <a:t>17</a:t>
            </a:fld>
            <a:endParaRPr lang="en-US"/>
          </a:p>
        </p:txBody>
      </p:sp>
      <p:sp>
        <p:nvSpPr>
          <p:cNvPr id="18435" name="Rectangle 2"/>
          <p:cNvSpPr>
            <a:spLocks noGrp="1" noChangeArrowheads="1"/>
          </p:cNvSpPr>
          <p:nvPr>
            <p:ph type="title"/>
          </p:nvPr>
        </p:nvSpPr>
        <p:spPr/>
        <p:txBody>
          <a:bodyPr/>
          <a:lstStyle/>
          <a:p>
            <a:r>
              <a:rPr lang="en-US" altLang="en-US" smtClean="0"/>
              <a:t>Managed (2)</a:t>
            </a:r>
            <a:endParaRPr lang="nl-NL" altLang="en-US" smtClean="0"/>
          </a:p>
        </p:txBody>
      </p:sp>
      <p:sp>
        <p:nvSpPr>
          <p:cNvPr id="18436" name="Text Box 3"/>
          <p:cNvSpPr txBox="1">
            <a:spLocks noChangeArrowheads="1"/>
          </p:cNvSpPr>
          <p:nvPr/>
        </p:nvSpPr>
        <p:spPr bwMode="auto">
          <a:xfrm>
            <a:off x="381000" y="965200"/>
            <a:ext cx="8610600"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The basic project management procedures are used </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Costs, schedules en functionality are ‘tracked’</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Planning and managing of new projects are based on experience with comparable projects</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Needed process discipline is enforced such that earlier success can be repeated with building an comparable application</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Software requirements and work products are ‘baselined’</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Disciplined environment in which planning and tracking are stable and thus previous successes can be repeated</a:t>
            </a:r>
          </a:p>
        </p:txBody>
      </p:sp>
    </p:spTree>
    <p:extLst>
      <p:ext uri="{BB962C8B-B14F-4D97-AF65-F5344CB8AC3E}">
        <p14:creationId xmlns:p14="http://schemas.microsoft.com/office/powerpoint/2010/main" val="22844295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1C6912D6-2C39-41DC-AF5F-AC5D44D32C67}" type="slidenum">
              <a:rPr lang="en-US"/>
              <a:pPr>
                <a:defRPr/>
              </a:pPr>
              <a:t>18</a:t>
            </a:fld>
            <a:endParaRPr lang="en-US"/>
          </a:p>
        </p:txBody>
      </p:sp>
      <p:sp>
        <p:nvSpPr>
          <p:cNvPr id="19459" name="Rectangle 2"/>
          <p:cNvSpPr>
            <a:spLocks noGrp="1" noChangeArrowheads="1"/>
          </p:cNvSpPr>
          <p:nvPr>
            <p:ph type="title"/>
          </p:nvPr>
        </p:nvSpPr>
        <p:spPr/>
        <p:txBody>
          <a:bodyPr/>
          <a:lstStyle/>
          <a:p>
            <a:r>
              <a:rPr lang="en-US" altLang="en-US" smtClean="0"/>
              <a:t>Defined (3)</a:t>
            </a:r>
            <a:endParaRPr lang="nl-NL" altLang="en-US" smtClean="0"/>
          </a:p>
        </p:txBody>
      </p:sp>
      <p:sp>
        <p:nvSpPr>
          <p:cNvPr id="19460" name="Text Box 3"/>
          <p:cNvSpPr txBox="1">
            <a:spLocks noChangeArrowheads="1"/>
          </p:cNvSpPr>
          <p:nvPr/>
        </p:nvSpPr>
        <p:spPr bwMode="auto">
          <a:xfrm>
            <a:off x="381000" y="965200"/>
            <a:ext cx="8610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Processes for management and software engineering are documented, standardized and integrated in a standard software development process</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All projects use an approved, adapted version of the standard software process for the development and maintenance of software</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Processes are used to let software managers and engineers be more effective</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There is a group responsible for the software process</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There is training in the software process</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The software process is stable and well defined and is able to operate more effectively</a:t>
            </a:r>
          </a:p>
        </p:txBody>
      </p:sp>
    </p:spTree>
    <p:extLst>
      <p:ext uri="{BB962C8B-B14F-4D97-AF65-F5344CB8AC3E}">
        <p14:creationId xmlns:p14="http://schemas.microsoft.com/office/powerpoint/2010/main" val="366437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A95EEFD1-1542-48DF-A02B-FB9AB05003F5}" type="slidenum">
              <a:rPr lang="en-US"/>
              <a:pPr>
                <a:defRPr/>
              </a:pPr>
              <a:t>19</a:t>
            </a:fld>
            <a:endParaRPr lang="en-US"/>
          </a:p>
        </p:txBody>
      </p:sp>
      <p:sp>
        <p:nvSpPr>
          <p:cNvPr id="20483" name="Rectangle 2"/>
          <p:cNvSpPr>
            <a:spLocks noGrp="1" noChangeArrowheads="1"/>
          </p:cNvSpPr>
          <p:nvPr>
            <p:ph type="title"/>
          </p:nvPr>
        </p:nvSpPr>
        <p:spPr/>
        <p:txBody>
          <a:bodyPr/>
          <a:lstStyle/>
          <a:p>
            <a:r>
              <a:rPr lang="en-US" altLang="en-US" smtClean="0"/>
              <a:t>Quantitatively managed (4)</a:t>
            </a:r>
            <a:endParaRPr lang="nl-NL" altLang="en-US" smtClean="0"/>
          </a:p>
        </p:txBody>
      </p:sp>
      <p:sp>
        <p:nvSpPr>
          <p:cNvPr id="20484" name="Text Box 3"/>
          <p:cNvSpPr txBox="1">
            <a:spLocks noChangeArrowheads="1"/>
          </p:cNvSpPr>
          <p:nvPr/>
        </p:nvSpPr>
        <p:spPr bwMode="auto">
          <a:xfrm>
            <a:off x="381000" y="965200"/>
            <a:ext cx="8610600"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Detailed metrics of the software processes and quality of products are gathered</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Quantitative goals are set for the  software process and the product quality</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Use is made of a software process database in which the metrics are gathered and analyzed</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Projects have a control over the software process and product quality such that the can work in defined limits</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Risks of development in new technical environments are recognized and managed</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Software process is predictable and trends can be predicted</a:t>
            </a:r>
          </a:p>
        </p:txBody>
      </p:sp>
    </p:spTree>
    <p:extLst>
      <p:ext uri="{BB962C8B-B14F-4D97-AF65-F5344CB8AC3E}">
        <p14:creationId xmlns:p14="http://schemas.microsoft.com/office/powerpoint/2010/main" val="519034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ubtitle 2"/>
          <p:cNvSpPr>
            <a:spLocks noGrp="1"/>
          </p:cNvSpPr>
          <p:nvPr>
            <p:ph type="subTitle" idx="1"/>
          </p:nvPr>
        </p:nvSpPr>
        <p:spPr>
          <a:xfrm>
            <a:off x="457200" y="1752600"/>
            <a:ext cx="8382000" cy="1981200"/>
          </a:xfrm>
        </p:spPr>
        <p:txBody>
          <a:bodyPr/>
          <a:lstStyle/>
          <a:p>
            <a:r>
              <a:rPr lang="en-US" altLang="en-US" sz="2800" b="1" smtClean="0"/>
              <a:t>Module 4: Software Project Management (13 hrs)</a:t>
            </a:r>
            <a:r>
              <a:rPr lang="en-US" altLang="en-US" sz="2800" smtClean="0"/>
              <a:t> – </a:t>
            </a:r>
            <a:r>
              <a:rPr lang="en-US" altLang="en-US" sz="2800" b="1" smtClean="0"/>
              <a:t>Application level</a:t>
            </a:r>
            <a:endParaRPr lang="en-US" altLang="en-US" sz="2800" smtClean="0"/>
          </a:p>
          <a:p>
            <a:pPr algn="just"/>
            <a:r>
              <a:rPr lang="en-US" altLang="en-US" sz="2800" smtClean="0"/>
              <a:t>Project Management Concepts, Project Planning, Overview of metrics, Estimation for Software projects, Project Scheduling, Risk Management, Maintenance and Reengineering, Software Process Improvement (SPI): CMM Levels.</a:t>
            </a:r>
          </a:p>
          <a:p>
            <a:pPr algn="just"/>
            <a:endParaRPr lang="en-US" altLang="en-US" sz="2800" smtClean="0"/>
          </a:p>
        </p:txBody>
      </p:sp>
    </p:spTree>
    <p:extLst>
      <p:ext uri="{BB962C8B-B14F-4D97-AF65-F5344CB8AC3E}">
        <p14:creationId xmlns:p14="http://schemas.microsoft.com/office/powerpoint/2010/main" val="3061926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FC74A1A8-5B4B-42DB-AA67-2EE9F378EDEB}" type="slidenum">
              <a:rPr lang="en-US"/>
              <a:pPr>
                <a:defRPr/>
              </a:pPr>
              <a:t>20</a:t>
            </a:fld>
            <a:endParaRPr lang="en-US"/>
          </a:p>
        </p:txBody>
      </p:sp>
      <p:sp>
        <p:nvSpPr>
          <p:cNvPr id="21507" name="Rectangle 2"/>
          <p:cNvSpPr>
            <a:spLocks noGrp="1" noChangeArrowheads="1"/>
          </p:cNvSpPr>
          <p:nvPr>
            <p:ph type="title"/>
          </p:nvPr>
        </p:nvSpPr>
        <p:spPr/>
        <p:txBody>
          <a:bodyPr/>
          <a:lstStyle/>
          <a:p>
            <a:r>
              <a:rPr lang="en-US" altLang="en-US" smtClean="0"/>
              <a:t>Optimizing (5)</a:t>
            </a:r>
            <a:endParaRPr lang="nl-NL" altLang="en-US" smtClean="0"/>
          </a:p>
        </p:txBody>
      </p:sp>
      <p:sp>
        <p:nvSpPr>
          <p:cNvPr id="21508" name="Text Box 3"/>
          <p:cNvSpPr txBox="1">
            <a:spLocks noChangeArrowheads="1"/>
          </p:cNvSpPr>
          <p:nvPr/>
        </p:nvSpPr>
        <p:spPr bwMode="auto">
          <a:xfrm>
            <a:off x="381000" y="965200"/>
            <a:ext cx="8610600"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Continuously software process improvements are realized by quantitatively feedback of the process and by trying out of innovative ideas and technologies</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The whole organization is focused on continuous improvement</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Data regarding performance of the processes are used for cost-benefit analyses</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Innovations that make use of the best software engineering practices are identified and spread over the whole organization</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Software project teams analyze errors in order to find out how to improve</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 ‘Lessons learned’ are shared with other projects (team rooms, Communities of Practice) </a:t>
            </a:r>
          </a:p>
        </p:txBody>
      </p:sp>
    </p:spTree>
    <p:extLst>
      <p:ext uri="{BB962C8B-B14F-4D97-AF65-F5344CB8AC3E}">
        <p14:creationId xmlns:p14="http://schemas.microsoft.com/office/powerpoint/2010/main" val="2460049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4"/>
          <p:cNvSpPr>
            <a:spLocks noGrp="1"/>
          </p:cNvSpPr>
          <p:nvPr>
            <p:ph type="sldNum" sz="quarter" idx="12"/>
          </p:nvPr>
        </p:nvSpPr>
        <p:spPr/>
        <p:txBody>
          <a:bodyPr/>
          <a:lstStyle/>
          <a:p>
            <a:pPr>
              <a:defRPr/>
            </a:pPr>
            <a:fld id="{7291AFCD-168F-4673-8417-A9B299799CB5}" type="slidenum">
              <a:rPr lang="en-US"/>
              <a:pPr>
                <a:defRPr/>
              </a:pPr>
              <a:t>21</a:t>
            </a:fld>
            <a:endParaRPr lang="en-US"/>
          </a:p>
        </p:txBody>
      </p:sp>
      <p:sp>
        <p:nvSpPr>
          <p:cNvPr id="22531" name="Rectangle 2"/>
          <p:cNvSpPr>
            <a:spLocks noGrp="1" noChangeArrowheads="1"/>
          </p:cNvSpPr>
          <p:nvPr>
            <p:ph type="title"/>
          </p:nvPr>
        </p:nvSpPr>
        <p:spPr/>
        <p:txBody>
          <a:bodyPr/>
          <a:lstStyle/>
          <a:p>
            <a:r>
              <a:rPr lang="en-US" altLang="en-US" sz="3200" smtClean="0"/>
              <a:t>Maturity level and changing predictability</a:t>
            </a:r>
            <a:endParaRPr lang="nl-NL" altLang="en-US" sz="3200" smtClean="0"/>
          </a:p>
        </p:txBody>
      </p:sp>
      <p:grpSp>
        <p:nvGrpSpPr>
          <p:cNvPr id="62467" name="Group 3"/>
          <p:cNvGrpSpPr>
            <a:grpSpLocks/>
          </p:cNvGrpSpPr>
          <p:nvPr/>
        </p:nvGrpSpPr>
        <p:grpSpPr bwMode="auto">
          <a:xfrm>
            <a:off x="685800" y="5116513"/>
            <a:ext cx="6624638" cy="1360487"/>
            <a:chOff x="435" y="3099"/>
            <a:chExt cx="4173" cy="857"/>
          </a:xfrm>
        </p:grpSpPr>
        <p:sp>
          <p:nvSpPr>
            <p:cNvPr id="22566" name="Freeform 4"/>
            <p:cNvSpPr>
              <a:spLocks/>
            </p:cNvSpPr>
            <p:nvPr/>
          </p:nvSpPr>
          <p:spPr bwMode="auto">
            <a:xfrm>
              <a:off x="1152" y="3312"/>
              <a:ext cx="2496" cy="432"/>
            </a:xfrm>
            <a:custGeom>
              <a:avLst/>
              <a:gdLst>
                <a:gd name="T0" fmla="*/ 0 w 2496"/>
                <a:gd name="T1" fmla="*/ 432 h 432"/>
                <a:gd name="T2" fmla="*/ 720 w 2496"/>
                <a:gd name="T3" fmla="*/ 192 h 432"/>
                <a:gd name="T4" fmla="*/ 1152 w 2496"/>
                <a:gd name="T5" fmla="*/ 48 h 432"/>
                <a:gd name="T6" fmla="*/ 1536 w 2496"/>
                <a:gd name="T7" fmla="*/ 48 h 432"/>
                <a:gd name="T8" fmla="*/ 2064 w 2496"/>
                <a:gd name="T9" fmla="*/ 336 h 432"/>
                <a:gd name="T10" fmla="*/ 2496 w 2496"/>
                <a:gd name="T11" fmla="*/ 432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96" h="432">
                  <a:moveTo>
                    <a:pt x="0" y="432"/>
                  </a:moveTo>
                  <a:cubicBezTo>
                    <a:pt x="264" y="344"/>
                    <a:pt x="528" y="256"/>
                    <a:pt x="720" y="192"/>
                  </a:cubicBezTo>
                  <a:cubicBezTo>
                    <a:pt x="912" y="128"/>
                    <a:pt x="1016" y="72"/>
                    <a:pt x="1152" y="48"/>
                  </a:cubicBezTo>
                  <a:cubicBezTo>
                    <a:pt x="1288" y="24"/>
                    <a:pt x="1384" y="0"/>
                    <a:pt x="1536" y="48"/>
                  </a:cubicBezTo>
                  <a:cubicBezTo>
                    <a:pt x="1688" y="96"/>
                    <a:pt x="1904" y="272"/>
                    <a:pt x="2064" y="336"/>
                  </a:cubicBezTo>
                  <a:cubicBezTo>
                    <a:pt x="2224" y="400"/>
                    <a:pt x="2424" y="416"/>
                    <a:pt x="2496" y="432"/>
                  </a:cubicBezTo>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7" name="Line 5"/>
            <p:cNvSpPr>
              <a:spLocks noChangeShapeType="1"/>
            </p:cNvSpPr>
            <p:nvPr/>
          </p:nvSpPr>
          <p:spPr bwMode="auto">
            <a:xfrm>
              <a:off x="672" y="3264"/>
              <a:ext cx="0" cy="48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8" name="Line 6"/>
            <p:cNvSpPr>
              <a:spLocks noChangeShapeType="1"/>
            </p:cNvSpPr>
            <p:nvPr/>
          </p:nvSpPr>
          <p:spPr bwMode="auto">
            <a:xfrm>
              <a:off x="672" y="3744"/>
              <a:ext cx="3936"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9" name="Text Box 7"/>
            <p:cNvSpPr txBox="1">
              <a:spLocks noChangeArrowheads="1"/>
            </p:cNvSpPr>
            <p:nvPr/>
          </p:nvSpPr>
          <p:spPr bwMode="auto">
            <a:xfrm rot="-5394245">
              <a:off x="277" y="3257"/>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latin typeface="Times New Roman" panose="02020603050405020304" pitchFamily="18" charset="0"/>
                </a:rPr>
                <a:t>Chance</a:t>
              </a:r>
            </a:p>
          </p:txBody>
        </p:sp>
        <p:sp>
          <p:nvSpPr>
            <p:cNvPr id="22570" name="Text Box 8"/>
            <p:cNvSpPr txBox="1">
              <a:spLocks noChangeArrowheads="1"/>
            </p:cNvSpPr>
            <p:nvPr/>
          </p:nvSpPr>
          <p:spPr bwMode="auto">
            <a:xfrm>
              <a:off x="816" y="3744"/>
              <a:ext cx="97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b="1">
                  <a:latin typeface="Times New Roman" panose="02020603050405020304" pitchFamily="18" charset="0"/>
                </a:rPr>
                <a:t>Time/Money/…</a:t>
              </a:r>
            </a:p>
          </p:txBody>
        </p:sp>
        <p:sp>
          <p:nvSpPr>
            <p:cNvPr id="22571" name="Line 9"/>
            <p:cNvSpPr>
              <a:spLocks noChangeShapeType="1"/>
            </p:cNvSpPr>
            <p:nvPr/>
          </p:nvSpPr>
          <p:spPr bwMode="auto">
            <a:xfrm>
              <a:off x="1632" y="3312"/>
              <a:ext cx="0"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72" name="Text Box 10"/>
            <p:cNvSpPr txBox="1">
              <a:spLocks noChangeArrowheads="1"/>
            </p:cNvSpPr>
            <p:nvPr/>
          </p:nvSpPr>
          <p:spPr bwMode="auto">
            <a:xfrm rot="-5400000">
              <a:off x="1465" y="3385"/>
              <a:ext cx="50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nl-NL" altLang="en-US" sz="1600" b="1">
                  <a:latin typeface="Times New Roman" panose="02020603050405020304" pitchFamily="18" charset="0"/>
                </a:rPr>
                <a:t>Goal N</a:t>
              </a:r>
            </a:p>
          </p:txBody>
        </p:sp>
        <p:sp>
          <p:nvSpPr>
            <p:cNvPr id="22573" name="Text Box 11"/>
            <p:cNvSpPr txBox="1">
              <a:spLocks noChangeArrowheads="1"/>
            </p:cNvSpPr>
            <p:nvPr/>
          </p:nvSpPr>
          <p:spPr bwMode="auto">
            <a:xfrm>
              <a:off x="3636" y="3432"/>
              <a:ext cx="97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latin typeface="Times New Roman" panose="02020603050405020304" pitchFamily="18" charset="0"/>
                </a:rPr>
                <a:t>Level 1: Initial</a:t>
              </a:r>
            </a:p>
          </p:txBody>
        </p:sp>
      </p:grpSp>
      <p:grpSp>
        <p:nvGrpSpPr>
          <p:cNvPr id="62476" name="Group 12"/>
          <p:cNvGrpSpPr>
            <a:grpSpLocks/>
          </p:cNvGrpSpPr>
          <p:nvPr/>
        </p:nvGrpSpPr>
        <p:grpSpPr bwMode="auto">
          <a:xfrm>
            <a:off x="685800" y="4078288"/>
            <a:ext cx="6929438" cy="1081087"/>
            <a:chOff x="432" y="2569"/>
            <a:chExt cx="4365" cy="681"/>
          </a:xfrm>
        </p:grpSpPr>
        <p:sp>
          <p:nvSpPr>
            <p:cNvPr id="22559" name="Freeform 13"/>
            <p:cNvSpPr>
              <a:spLocks/>
            </p:cNvSpPr>
            <p:nvPr/>
          </p:nvSpPr>
          <p:spPr bwMode="auto">
            <a:xfrm>
              <a:off x="1104" y="2842"/>
              <a:ext cx="2256" cy="408"/>
            </a:xfrm>
            <a:custGeom>
              <a:avLst/>
              <a:gdLst>
                <a:gd name="T0" fmla="*/ 0 w 2256"/>
                <a:gd name="T1" fmla="*/ 408 h 408"/>
                <a:gd name="T2" fmla="*/ 960 w 2256"/>
                <a:gd name="T3" fmla="*/ 24 h 408"/>
                <a:gd name="T4" fmla="*/ 1536 w 2256"/>
                <a:gd name="T5" fmla="*/ 264 h 408"/>
                <a:gd name="T6" fmla="*/ 2256 w 2256"/>
                <a:gd name="T7" fmla="*/ 408 h 4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56" h="408">
                  <a:moveTo>
                    <a:pt x="0" y="408"/>
                  </a:moveTo>
                  <a:cubicBezTo>
                    <a:pt x="352" y="228"/>
                    <a:pt x="704" y="48"/>
                    <a:pt x="960" y="24"/>
                  </a:cubicBezTo>
                  <a:cubicBezTo>
                    <a:pt x="1216" y="0"/>
                    <a:pt x="1320" y="200"/>
                    <a:pt x="1536" y="264"/>
                  </a:cubicBezTo>
                  <a:cubicBezTo>
                    <a:pt x="1752" y="328"/>
                    <a:pt x="2136" y="384"/>
                    <a:pt x="2256" y="408"/>
                  </a:cubicBezTo>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0" name="Line 14"/>
            <p:cNvSpPr>
              <a:spLocks noChangeShapeType="1"/>
            </p:cNvSpPr>
            <p:nvPr/>
          </p:nvSpPr>
          <p:spPr bwMode="auto">
            <a:xfrm>
              <a:off x="669" y="2764"/>
              <a:ext cx="0" cy="48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1" name="Line 15"/>
            <p:cNvSpPr>
              <a:spLocks noChangeShapeType="1"/>
            </p:cNvSpPr>
            <p:nvPr/>
          </p:nvSpPr>
          <p:spPr bwMode="auto">
            <a:xfrm>
              <a:off x="669" y="3244"/>
              <a:ext cx="3936"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2" name="Text Box 16"/>
            <p:cNvSpPr txBox="1">
              <a:spLocks noChangeArrowheads="1"/>
            </p:cNvSpPr>
            <p:nvPr/>
          </p:nvSpPr>
          <p:spPr bwMode="auto">
            <a:xfrm rot="-5394245">
              <a:off x="274" y="2757"/>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latin typeface="Times New Roman" panose="02020603050405020304" pitchFamily="18" charset="0"/>
                </a:rPr>
                <a:t>Chance</a:t>
              </a:r>
              <a:endParaRPr lang="nl-NL" altLang="en-US">
                <a:latin typeface="Times New Roman" panose="02020603050405020304" pitchFamily="18" charset="0"/>
              </a:endParaRPr>
            </a:p>
          </p:txBody>
        </p:sp>
        <p:sp>
          <p:nvSpPr>
            <p:cNvPr id="22563" name="Line 17"/>
            <p:cNvSpPr>
              <a:spLocks noChangeShapeType="1"/>
            </p:cNvSpPr>
            <p:nvPr/>
          </p:nvSpPr>
          <p:spPr bwMode="auto">
            <a:xfrm>
              <a:off x="1968" y="2812"/>
              <a:ext cx="0"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64" name="Text Box 18"/>
            <p:cNvSpPr txBox="1">
              <a:spLocks noChangeArrowheads="1"/>
            </p:cNvSpPr>
            <p:nvPr/>
          </p:nvSpPr>
          <p:spPr bwMode="auto">
            <a:xfrm rot="-5400000">
              <a:off x="1735" y="2800"/>
              <a:ext cx="67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nl-NL" altLang="en-US" sz="1600" b="1">
                  <a:latin typeface="Times New Roman" panose="02020603050405020304" pitchFamily="18" charset="0"/>
                </a:rPr>
                <a:t>Goal N+a </a:t>
              </a:r>
            </a:p>
          </p:txBody>
        </p:sp>
        <p:sp>
          <p:nvSpPr>
            <p:cNvPr id="22565" name="Text Box 19"/>
            <p:cNvSpPr txBox="1">
              <a:spLocks noChangeArrowheads="1"/>
            </p:cNvSpPr>
            <p:nvPr/>
          </p:nvSpPr>
          <p:spPr bwMode="auto">
            <a:xfrm>
              <a:off x="3633" y="2932"/>
              <a:ext cx="116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latin typeface="Times New Roman" panose="02020603050405020304" pitchFamily="18" charset="0"/>
                </a:rPr>
                <a:t>Level 2: Managed</a:t>
              </a:r>
            </a:p>
          </p:txBody>
        </p:sp>
      </p:grpSp>
      <p:grpSp>
        <p:nvGrpSpPr>
          <p:cNvPr id="62484" name="Group 20"/>
          <p:cNvGrpSpPr>
            <a:grpSpLocks/>
          </p:cNvGrpSpPr>
          <p:nvPr/>
        </p:nvGrpSpPr>
        <p:grpSpPr bwMode="auto">
          <a:xfrm>
            <a:off x="685800" y="3059113"/>
            <a:ext cx="6816725" cy="1066800"/>
            <a:chOff x="432" y="1927"/>
            <a:chExt cx="4293" cy="672"/>
          </a:xfrm>
        </p:grpSpPr>
        <p:sp>
          <p:nvSpPr>
            <p:cNvPr id="22552" name="Line 21"/>
            <p:cNvSpPr>
              <a:spLocks noChangeShapeType="1"/>
            </p:cNvSpPr>
            <p:nvPr/>
          </p:nvSpPr>
          <p:spPr bwMode="auto">
            <a:xfrm>
              <a:off x="669" y="2572"/>
              <a:ext cx="3936"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3" name="Freeform 22"/>
            <p:cNvSpPr>
              <a:spLocks/>
            </p:cNvSpPr>
            <p:nvPr/>
          </p:nvSpPr>
          <p:spPr bwMode="auto">
            <a:xfrm>
              <a:off x="1152" y="2071"/>
              <a:ext cx="2064" cy="504"/>
            </a:xfrm>
            <a:custGeom>
              <a:avLst/>
              <a:gdLst>
                <a:gd name="T0" fmla="*/ 0 w 2064"/>
                <a:gd name="T1" fmla="*/ 504 h 504"/>
                <a:gd name="T2" fmla="*/ 384 w 2064"/>
                <a:gd name="T3" fmla="*/ 24 h 504"/>
                <a:gd name="T4" fmla="*/ 720 w 2064"/>
                <a:gd name="T5" fmla="*/ 360 h 504"/>
                <a:gd name="T6" fmla="*/ 2064 w 2064"/>
                <a:gd name="T7" fmla="*/ 504 h 5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64" h="504">
                  <a:moveTo>
                    <a:pt x="0" y="504"/>
                  </a:moveTo>
                  <a:cubicBezTo>
                    <a:pt x="132" y="276"/>
                    <a:pt x="264" y="48"/>
                    <a:pt x="384" y="24"/>
                  </a:cubicBezTo>
                  <a:cubicBezTo>
                    <a:pt x="504" y="0"/>
                    <a:pt x="440" y="280"/>
                    <a:pt x="720" y="360"/>
                  </a:cubicBezTo>
                  <a:cubicBezTo>
                    <a:pt x="1000" y="440"/>
                    <a:pt x="1840" y="480"/>
                    <a:pt x="2064" y="504"/>
                  </a:cubicBezTo>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4" name="Line 23"/>
            <p:cNvSpPr>
              <a:spLocks noChangeShapeType="1"/>
            </p:cNvSpPr>
            <p:nvPr/>
          </p:nvSpPr>
          <p:spPr bwMode="auto">
            <a:xfrm>
              <a:off x="669" y="2092"/>
              <a:ext cx="0" cy="48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5" name="Text Box 24"/>
            <p:cNvSpPr txBox="1">
              <a:spLocks noChangeArrowheads="1"/>
            </p:cNvSpPr>
            <p:nvPr/>
          </p:nvSpPr>
          <p:spPr bwMode="auto">
            <a:xfrm rot="-5394245">
              <a:off x="274" y="2085"/>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latin typeface="Times New Roman" panose="02020603050405020304" pitchFamily="18" charset="0"/>
                </a:rPr>
                <a:t>Chance</a:t>
              </a:r>
              <a:endParaRPr lang="nl-NL" altLang="en-US">
                <a:latin typeface="Times New Roman" panose="02020603050405020304" pitchFamily="18" charset="0"/>
              </a:endParaRPr>
            </a:p>
          </p:txBody>
        </p:sp>
        <p:sp>
          <p:nvSpPr>
            <p:cNvPr id="22556" name="Line 25"/>
            <p:cNvSpPr>
              <a:spLocks noChangeShapeType="1"/>
            </p:cNvSpPr>
            <p:nvPr/>
          </p:nvSpPr>
          <p:spPr bwMode="auto">
            <a:xfrm>
              <a:off x="1536" y="2160"/>
              <a:ext cx="0"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7" name="Text Box 26"/>
            <p:cNvSpPr txBox="1">
              <a:spLocks noChangeArrowheads="1"/>
            </p:cNvSpPr>
            <p:nvPr/>
          </p:nvSpPr>
          <p:spPr bwMode="auto">
            <a:xfrm rot="-5400000">
              <a:off x="1334" y="2188"/>
              <a:ext cx="6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nl-NL" altLang="en-US" sz="1600" b="1">
                  <a:latin typeface="Times New Roman" panose="02020603050405020304" pitchFamily="18" charset="0"/>
                </a:rPr>
                <a:t>Goal N-x</a:t>
              </a:r>
            </a:p>
          </p:txBody>
        </p:sp>
        <p:sp>
          <p:nvSpPr>
            <p:cNvPr id="22558" name="Text Box 27"/>
            <p:cNvSpPr txBox="1">
              <a:spLocks noChangeArrowheads="1"/>
            </p:cNvSpPr>
            <p:nvPr/>
          </p:nvSpPr>
          <p:spPr bwMode="auto">
            <a:xfrm>
              <a:off x="3633" y="2260"/>
              <a:ext cx="109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latin typeface="Times New Roman" panose="02020603050405020304" pitchFamily="18" charset="0"/>
                </a:rPr>
                <a:t>Level 3: Defined</a:t>
              </a:r>
            </a:p>
          </p:txBody>
        </p:sp>
      </p:grpSp>
      <p:grpSp>
        <p:nvGrpSpPr>
          <p:cNvPr id="62492" name="Group 28"/>
          <p:cNvGrpSpPr>
            <a:grpSpLocks/>
          </p:cNvGrpSpPr>
          <p:nvPr/>
        </p:nvGrpSpPr>
        <p:grpSpPr bwMode="auto">
          <a:xfrm>
            <a:off x="685800" y="2068513"/>
            <a:ext cx="8377238" cy="1055687"/>
            <a:chOff x="432" y="1303"/>
            <a:chExt cx="5277" cy="665"/>
          </a:xfrm>
        </p:grpSpPr>
        <p:sp>
          <p:nvSpPr>
            <p:cNvPr id="22544" name="Line 29"/>
            <p:cNvSpPr>
              <a:spLocks noChangeShapeType="1"/>
            </p:cNvSpPr>
            <p:nvPr/>
          </p:nvSpPr>
          <p:spPr bwMode="auto">
            <a:xfrm>
              <a:off x="669" y="1948"/>
              <a:ext cx="3936"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22545" name="Group 30"/>
            <p:cNvGrpSpPr>
              <a:grpSpLocks/>
            </p:cNvGrpSpPr>
            <p:nvPr/>
          </p:nvGrpSpPr>
          <p:grpSpPr bwMode="auto">
            <a:xfrm>
              <a:off x="432" y="1303"/>
              <a:ext cx="5277" cy="665"/>
              <a:chOff x="432" y="1303"/>
              <a:chExt cx="5277" cy="665"/>
            </a:xfrm>
          </p:grpSpPr>
          <p:sp>
            <p:nvSpPr>
              <p:cNvPr id="22546" name="Freeform 31"/>
              <p:cNvSpPr>
                <a:spLocks/>
              </p:cNvSpPr>
              <p:nvPr/>
            </p:nvSpPr>
            <p:spPr bwMode="auto">
              <a:xfrm>
                <a:off x="1184" y="1440"/>
                <a:ext cx="1984" cy="528"/>
              </a:xfrm>
              <a:custGeom>
                <a:avLst/>
                <a:gdLst>
                  <a:gd name="T0" fmla="*/ 0 w 1984"/>
                  <a:gd name="T1" fmla="*/ 504 h 528"/>
                  <a:gd name="T2" fmla="*/ 240 w 1984"/>
                  <a:gd name="T3" fmla="*/ 24 h 528"/>
                  <a:gd name="T4" fmla="*/ 480 w 1984"/>
                  <a:gd name="T5" fmla="*/ 360 h 528"/>
                  <a:gd name="T6" fmla="*/ 1776 w 1984"/>
                  <a:gd name="T7" fmla="*/ 504 h 528"/>
                  <a:gd name="T8" fmla="*/ 1728 w 1984"/>
                  <a:gd name="T9" fmla="*/ 504 h 5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84" h="528">
                    <a:moveTo>
                      <a:pt x="0" y="504"/>
                    </a:moveTo>
                    <a:cubicBezTo>
                      <a:pt x="80" y="276"/>
                      <a:pt x="160" y="48"/>
                      <a:pt x="240" y="24"/>
                    </a:cubicBezTo>
                    <a:cubicBezTo>
                      <a:pt x="320" y="0"/>
                      <a:pt x="224" y="280"/>
                      <a:pt x="480" y="360"/>
                    </a:cubicBezTo>
                    <a:cubicBezTo>
                      <a:pt x="736" y="440"/>
                      <a:pt x="1568" y="480"/>
                      <a:pt x="1776" y="504"/>
                    </a:cubicBezTo>
                    <a:cubicBezTo>
                      <a:pt x="1984" y="528"/>
                      <a:pt x="1856" y="516"/>
                      <a:pt x="1728" y="504"/>
                    </a:cubicBezTo>
                  </a:path>
                </a:pathLst>
              </a:custGeom>
              <a:solidFill>
                <a:schemeClr val="accent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7" name="Line 32"/>
              <p:cNvSpPr>
                <a:spLocks noChangeShapeType="1"/>
              </p:cNvSpPr>
              <p:nvPr/>
            </p:nvSpPr>
            <p:spPr bwMode="auto">
              <a:xfrm>
                <a:off x="669" y="1468"/>
                <a:ext cx="0" cy="48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8" name="Text Box 33"/>
              <p:cNvSpPr txBox="1">
                <a:spLocks noChangeArrowheads="1"/>
              </p:cNvSpPr>
              <p:nvPr/>
            </p:nvSpPr>
            <p:spPr bwMode="auto">
              <a:xfrm rot="-5394245">
                <a:off x="274" y="1461"/>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latin typeface="Times New Roman" panose="02020603050405020304" pitchFamily="18" charset="0"/>
                  </a:rPr>
                  <a:t>Chance</a:t>
                </a:r>
                <a:endParaRPr lang="nl-NL" altLang="en-US">
                  <a:latin typeface="Times New Roman" panose="02020603050405020304" pitchFamily="18" charset="0"/>
                </a:endParaRPr>
              </a:p>
            </p:txBody>
          </p:sp>
          <p:sp>
            <p:nvSpPr>
              <p:cNvPr id="22549" name="Line 34"/>
              <p:cNvSpPr>
                <a:spLocks noChangeShapeType="1"/>
              </p:cNvSpPr>
              <p:nvPr/>
            </p:nvSpPr>
            <p:spPr bwMode="auto">
              <a:xfrm>
                <a:off x="1412" y="1516"/>
                <a:ext cx="0"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50" name="Text Box 35"/>
              <p:cNvSpPr txBox="1">
                <a:spLocks noChangeArrowheads="1"/>
              </p:cNvSpPr>
              <p:nvPr/>
            </p:nvSpPr>
            <p:spPr bwMode="auto">
              <a:xfrm rot="-5400000">
                <a:off x="1190" y="1535"/>
                <a:ext cx="611"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nl-NL" altLang="en-US" sz="1600" b="1">
                    <a:latin typeface="Times New Roman" panose="02020603050405020304" pitchFamily="18" charset="0"/>
                  </a:rPr>
                  <a:t>Goal N-y</a:t>
                </a:r>
              </a:p>
            </p:txBody>
          </p:sp>
          <p:sp>
            <p:nvSpPr>
              <p:cNvPr id="22551" name="Text Box 36"/>
              <p:cNvSpPr txBox="1">
                <a:spLocks noChangeArrowheads="1"/>
              </p:cNvSpPr>
              <p:nvPr/>
            </p:nvSpPr>
            <p:spPr bwMode="auto">
              <a:xfrm>
                <a:off x="3633" y="1635"/>
                <a:ext cx="207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latin typeface="Times New Roman" panose="02020603050405020304" pitchFamily="18" charset="0"/>
                  </a:rPr>
                  <a:t>Level 4: </a:t>
                </a:r>
                <a:r>
                  <a:rPr lang="en-US" altLang="en-US"/>
                  <a:t>Quantitatively </a:t>
                </a:r>
                <a:r>
                  <a:rPr lang="en-US" altLang="en-US">
                    <a:latin typeface="Times New Roman" panose="02020603050405020304" pitchFamily="18" charset="0"/>
                  </a:rPr>
                  <a:t>Managed</a:t>
                </a:r>
              </a:p>
            </p:txBody>
          </p:sp>
        </p:grpSp>
      </p:grpSp>
      <p:grpSp>
        <p:nvGrpSpPr>
          <p:cNvPr id="62501" name="Group 37"/>
          <p:cNvGrpSpPr>
            <a:grpSpLocks/>
          </p:cNvGrpSpPr>
          <p:nvPr/>
        </p:nvGrpSpPr>
        <p:grpSpPr bwMode="auto">
          <a:xfrm>
            <a:off x="685800" y="1001713"/>
            <a:ext cx="7119938" cy="1076325"/>
            <a:chOff x="432" y="631"/>
            <a:chExt cx="4485" cy="678"/>
          </a:xfrm>
        </p:grpSpPr>
        <p:sp>
          <p:nvSpPr>
            <p:cNvPr id="22537" name="Freeform 38"/>
            <p:cNvSpPr>
              <a:spLocks/>
            </p:cNvSpPr>
            <p:nvPr/>
          </p:nvSpPr>
          <p:spPr bwMode="auto">
            <a:xfrm>
              <a:off x="1192" y="733"/>
              <a:ext cx="1160" cy="576"/>
            </a:xfrm>
            <a:custGeom>
              <a:avLst/>
              <a:gdLst>
                <a:gd name="T0" fmla="*/ 0 w 1160"/>
                <a:gd name="T1" fmla="*/ 536 h 576"/>
                <a:gd name="T2" fmla="*/ 144 w 1160"/>
                <a:gd name="T3" fmla="*/ 8 h 576"/>
                <a:gd name="T4" fmla="*/ 336 w 1160"/>
                <a:gd name="T5" fmla="*/ 488 h 576"/>
                <a:gd name="T6" fmla="*/ 1056 w 1160"/>
                <a:gd name="T7" fmla="*/ 536 h 576"/>
                <a:gd name="T8" fmla="*/ 960 w 1160"/>
                <a:gd name="T9" fmla="*/ 536 h 57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60" h="576">
                  <a:moveTo>
                    <a:pt x="0" y="536"/>
                  </a:moveTo>
                  <a:cubicBezTo>
                    <a:pt x="44" y="276"/>
                    <a:pt x="88" y="16"/>
                    <a:pt x="144" y="8"/>
                  </a:cubicBezTo>
                  <a:cubicBezTo>
                    <a:pt x="200" y="0"/>
                    <a:pt x="184" y="400"/>
                    <a:pt x="336" y="488"/>
                  </a:cubicBezTo>
                  <a:cubicBezTo>
                    <a:pt x="488" y="576"/>
                    <a:pt x="952" y="528"/>
                    <a:pt x="1056" y="536"/>
                  </a:cubicBezTo>
                  <a:cubicBezTo>
                    <a:pt x="1160" y="544"/>
                    <a:pt x="1060" y="540"/>
                    <a:pt x="960" y="536"/>
                  </a:cubicBezTo>
                </a:path>
              </a:pathLst>
            </a:custGeom>
            <a:solidFill>
              <a:schemeClr val="accent1"/>
            </a:solidFill>
            <a:ln w="9525" cap="flat"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8" name="Line 39"/>
            <p:cNvSpPr>
              <a:spLocks noChangeShapeType="1"/>
            </p:cNvSpPr>
            <p:nvPr/>
          </p:nvSpPr>
          <p:spPr bwMode="auto">
            <a:xfrm>
              <a:off x="669" y="796"/>
              <a:ext cx="0" cy="48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39" name="Line 40"/>
            <p:cNvSpPr>
              <a:spLocks noChangeShapeType="1"/>
            </p:cNvSpPr>
            <p:nvPr/>
          </p:nvSpPr>
          <p:spPr bwMode="auto">
            <a:xfrm>
              <a:off x="669" y="1276"/>
              <a:ext cx="3936"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0" name="Text Box 41"/>
            <p:cNvSpPr txBox="1">
              <a:spLocks noChangeArrowheads="1"/>
            </p:cNvSpPr>
            <p:nvPr/>
          </p:nvSpPr>
          <p:spPr bwMode="auto">
            <a:xfrm rot="-5394245">
              <a:off x="274" y="789"/>
              <a:ext cx="5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latin typeface="Times New Roman" panose="02020603050405020304" pitchFamily="18" charset="0"/>
                </a:rPr>
                <a:t>Chance</a:t>
              </a:r>
              <a:endParaRPr lang="nl-NL" altLang="en-US">
                <a:latin typeface="Times New Roman" panose="02020603050405020304" pitchFamily="18" charset="0"/>
              </a:endParaRPr>
            </a:p>
          </p:txBody>
        </p:sp>
        <p:sp>
          <p:nvSpPr>
            <p:cNvPr id="22541" name="Line 42"/>
            <p:cNvSpPr>
              <a:spLocks noChangeShapeType="1"/>
            </p:cNvSpPr>
            <p:nvPr/>
          </p:nvSpPr>
          <p:spPr bwMode="auto">
            <a:xfrm>
              <a:off x="1316" y="844"/>
              <a:ext cx="0"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542" name="Text Box 43"/>
            <p:cNvSpPr txBox="1">
              <a:spLocks noChangeArrowheads="1"/>
            </p:cNvSpPr>
            <p:nvPr/>
          </p:nvSpPr>
          <p:spPr bwMode="auto">
            <a:xfrm rot="-5400000">
              <a:off x="1100" y="866"/>
              <a:ext cx="60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nl-NL" altLang="en-US" sz="1600" b="1">
                  <a:latin typeface="Times New Roman" panose="02020603050405020304" pitchFamily="18" charset="0"/>
                </a:rPr>
                <a:t>Goal N-z</a:t>
              </a:r>
            </a:p>
          </p:txBody>
        </p:sp>
        <p:sp>
          <p:nvSpPr>
            <p:cNvPr id="22543" name="Text Box 44"/>
            <p:cNvSpPr txBox="1">
              <a:spLocks noChangeArrowheads="1"/>
            </p:cNvSpPr>
            <p:nvPr/>
          </p:nvSpPr>
          <p:spPr bwMode="auto">
            <a:xfrm>
              <a:off x="3633" y="964"/>
              <a:ext cx="128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latin typeface="Times New Roman" panose="02020603050405020304" pitchFamily="18" charset="0"/>
                </a:rPr>
                <a:t>Level 5: Optimizing</a:t>
              </a:r>
            </a:p>
          </p:txBody>
        </p:sp>
      </p:grpSp>
    </p:spTree>
    <p:extLst>
      <p:ext uri="{BB962C8B-B14F-4D97-AF65-F5344CB8AC3E}">
        <p14:creationId xmlns:p14="http://schemas.microsoft.com/office/powerpoint/2010/main" val="37374599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2467"/>
                                        </p:tgtEl>
                                        <p:attrNameLst>
                                          <p:attrName>style.visibility</p:attrName>
                                        </p:attrNameLst>
                                      </p:cBhvr>
                                      <p:to>
                                        <p:strVal val="visible"/>
                                      </p:to>
                                    </p:set>
                                    <p:anim calcmode="lin" valueType="num">
                                      <p:cBhvr additive="base">
                                        <p:cTn id="7" dur="500" fill="hold"/>
                                        <p:tgtEl>
                                          <p:spTgt spid="62467"/>
                                        </p:tgtEl>
                                        <p:attrNameLst>
                                          <p:attrName>ppt_x</p:attrName>
                                        </p:attrNameLst>
                                      </p:cBhvr>
                                      <p:tavLst>
                                        <p:tav tm="0">
                                          <p:val>
                                            <p:strVal val="0-#ppt_w/2"/>
                                          </p:val>
                                        </p:tav>
                                        <p:tav tm="100000">
                                          <p:val>
                                            <p:strVal val="#ppt_x"/>
                                          </p:val>
                                        </p:tav>
                                      </p:tavLst>
                                    </p:anim>
                                    <p:anim calcmode="lin" valueType="num">
                                      <p:cBhvr additive="base">
                                        <p:cTn id="8" dur="500" fill="hold"/>
                                        <p:tgtEl>
                                          <p:spTgt spid="6246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2476"/>
                                        </p:tgtEl>
                                        <p:attrNameLst>
                                          <p:attrName>style.visibility</p:attrName>
                                        </p:attrNameLst>
                                      </p:cBhvr>
                                      <p:to>
                                        <p:strVal val="visible"/>
                                      </p:to>
                                    </p:set>
                                    <p:anim calcmode="lin" valueType="num">
                                      <p:cBhvr additive="base">
                                        <p:cTn id="13" dur="500" fill="hold"/>
                                        <p:tgtEl>
                                          <p:spTgt spid="62476"/>
                                        </p:tgtEl>
                                        <p:attrNameLst>
                                          <p:attrName>ppt_x</p:attrName>
                                        </p:attrNameLst>
                                      </p:cBhvr>
                                      <p:tavLst>
                                        <p:tav tm="0">
                                          <p:val>
                                            <p:strVal val="0-#ppt_w/2"/>
                                          </p:val>
                                        </p:tav>
                                        <p:tav tm="100000">
                                          <p:val>
                                            <p:strVal val="#ppt_x"/>
                                          </p:val>
                                        </p:tav>
                                      </p:tavLst>
                                    </p:anim>
                                    <p:anim calcmode="lin" valueType="num">
                                      <p:cBhvr additive="base">
                                        <p:cTn id="14" dur="500" fill="hold"/>
                                        <p:tgtEl>
                                          <p:spTgt spid="6247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2484"/>
                                        </p:tgtEl>
                                        <p:attrNameLst>
                                          <p:attrName>style.visibility</p:attrName>
                                        </p:attrNameLst>
                                      </p:cBhvr>
                                      <p:to>
                                        <p:strVal val="visible"/>
                                      </p:to>
                                    </p:set>
                                    <p:anim calcmode="lin" valueType="num">
                                      <p:cBhvr additive="base">
                                        <p:cTn id="19" dur="500" fill="hold"/>
                                        <p:tgtEl>
                                          <p:spTgt spid="62484"/>
                                        </p:tgtEl>
                                        <p:attrNameLst>
                                          <p:attrName>ppt_x</p:attrName>
                                        </p:attrNameLst>
                                      </p:cBhvr>
                                      <p:tavLst>
                                        <p:tav tm="0">
                                          <p:val>
                                            <p:strVal val="0-#ppt_w/2"/>
                                          </p:val>
                                        </p:tav>
                                        <p:tav tm="100000">
                                          <p:val>
                                            <p:strVal val="#ppt_x"/>
                                          </p:val>
                                        </p:tav>
                                      </p:tavLst>
                                    </p:anim>
                                    <p:anim calcmode="lin" valueType="num">
                                      <p:cBhvr additive="base">
                                        <p:cTn id="20" dur="500" fill="hold"/>
                                        <p:tgtEl>
                                          <p:spTgt spid="6248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62492"/>
                                        </p:tgtEl>
                                        <p:attrNameLst>
                                          <p:attrName>style.visibility</p:attrName>
                                        </p:attrNameLst>
                                      </p:cBhvr>
                                      <p:to>
                                        <p:strVal val="visible"/>
                                      </p:to>
                                    </p:set>
                                    <p:anim calcmode="lin" valueType="num">
                                      <p:cBhvr additive="base">
                                        <p:cTn id="25" dur="500" fill="hold"/>
                                        <p:tgtEl>
                                          <p:spTgt spid="62492"/>
                                        </p:tgtEl>
                                        <p:attrNameLst>
                                          <p:attrName>ppt_x</p:attrName>
                                        </p:attrNameLst>
                                      </p:cBhvr>
                                      <p:tavLst>
                                        <p:tav tm="0">
                                          <p:val>
                                            <p:strVal val="0-#ppt_w/2"/>
                                          </p:val>
                                        </p:tav>
                                        <p:tav tm="100000">
                                          <p:val>
                                            <p:strVal val="#ppt_x"/>
                                          </p:val>
                                        </p:tav>
                                      </p:tavLst>
                                    </p:anim>
                                    <p:anim calcmode="lin" valueType="num">
                                      <p:cBhvr additive="base">
                                        <p:cTn id="26" dur="500" fill="hold"/>
                                        <p:tgtEl>
                                          <p:spTgt spid="6249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62501"/>
                                        </p:tgtEl>
                                        <p:attrNameLst>
                                          <p:attrName>style.visibility</p:attrName>
                                        </p:attrNameLst>
                                      </p:cBhvr>
                                      <p:to>
                                        <p:strVal val="visible"/>
                                      </p:to>
                                    </p:set>
                                    <p:anim calcmode="lin" valueType="num">
                                      <p:cBhvr additive="base">
                                        <p:cTn id="31" dur="500" fill="hold"/>
                                        <p:tgtEl>
                                          <p:spTgt spid="62501"/>
                                        </p:tgtEl>
                                        <p:attrNameLst>
                                          <p:attrName>ppt_x</p:attrName>
                                        </p:attrNameLst>
                                      </p:cBhvr>
                                      <p:tavLst>
                                        <p:tav tm="0">
                                          <p:val>
                                            <p:strVal val="0-#ppt_w/2"/>
                                          </p:val>
                                        </p:tav>
                                        <p:tav tm="100000">
                                          <p:val>
                                            <p:strVal val="#ppt_x"/>
                                          </p:val>
                                        </p:tav>
                                      </p:tavLst>
                                    </p:anim>
                                    <p:anim calcmode="lin" valueType="num">
                                      <p:cBhvr additive="base">
                                        <p:cTn id="32" dur="500" fill="hold"/>
                                        <p:tgtEl>
                                          <p:spTgt spid="6250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5"/>
          <p:cNvSpPr>
            <a:spLocks noGrp="1"/>
          </p:cNvSpPr>
          <p:nvPr>
            <p:ph type="sldNum" sz="quarter" idx="12"/>
          </p:nvPr>
        </p:nvSpPr>
        <p:spPr/>
        <p:txBody>
          <a:bodyPr/>
          <a:lstStyle/>
          <a:p>
            <a:pPr>
              <a:defRPr/>
            </a:pPr>
            <a:fld id="{D3C1F0C4-9680-4EBA-8173-7F0CBC6289D5}" type="slidenum">
              <a:rPr lang="en-US"/>
              <a:pPr>
                <a:defRPr/>
              </a:pPr>
              <a:t>22</a:t>
            </a:fld>
            <a:endParaRPr lang="en-US"/>
          </a:p>
        </p:txBody>
      </p:sp>
      <p:sp>
        <p:nvSpPr>
          <p:cNvPr id="23555" name="Rectangle 2"/>
          <p:cNvSpPr>
            <a:spLocks noGrp="1" noChangeArrowheads="1"/>
          </p:cNvSpPr>
          <p:nvPr>
            <p:ph type="title"/>
          </p:nvPr>
        </p:nvSpPr>
        <p:spPr/>
        <p:txBody>
          <a:bodyPr/>
          <a:lstStyle/>
          <a:p>
            <a:r>
              <a:rPr lang="en-US" altLang="en-US" smtClean="0"/>
              <a:t>Operational use of CMM</a:t>
            </a:r>
          </a:p>
        </p:txBody>
      </p:sp>
      <p:sp>
        <p:nvSpPr>
          <p:cNvPr id="23556" name="Text Box 3"/>
          <p:cNvSpPr txBox="1">
            <a:spLocks noChangeArrowheads="1"/>
          </p:cNvSpPr>
          <p:nvPr/>
        </p:nvSpPr>
        <p:spPr bwMode="auto">
          <a:xfrm>
            <a:off x="334963" y="990600"/>
            <a:ext cx="8656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20000"/>
              </a:spcBef>
              <a:buClr>
                <a:schemeClr val="hlink"/>
              </a:buClr>
              <a:buSzPct val="90000"/>
              <a:buFont typeface="Wingdings" panose="05000000000000000000" pitchFamily="2" charset="2"/>
              <a:buNone/>
            </a:pPr>
            <a:r>
              <a:rPr lang="en-US" altLang="en-US">
                <a:latin typeface="Times New Roman" panose="02020603050405020304" pitchFamily="18" charset="0"/>
              </a:rPr>
              <a:t>How do you determine in practice the maturity of an organization?</a:t>
            </a:r>
          </a:p>
        </p:txBody>
      </p:sp>
      <p:grpSp>
        <p:nvGrpSpPr>
          <p:cNvPr id="23557" name="Group 33"/>
          <p:cNvGrpSpPr>
            <a:grpSpLocks/>
          </p:cNvGrpSpPr>
          <p:nvPr/>
        </p:nvGrpSpPr>
        <p:grpSpPr bwMode="auto">
          <a:xfrm>
            <a:off x="1219200" y="1828800"/>
            <a:ext cx="6096000" cy="4343400"/>
            <a:chOff x="576" y="1248"/>
            <a:chExt cx="3840" cy="2736"/>
          </a:xfrm>
        </p:grpSpPr>
        <p:sp>
          <p:nvSpPr>
            <p:cNvPr id="23558" name="AutoShape 4"/>
            <p:cNvSpPr>
              <a:spLocks noChangeArrowheads="1"/>
            </p:cNvSpPr>
            <p:nvPr/>
          </p:nvSpPr>
          <p:spPr bwMode="auto">
            <a:xfrm>
              <a:off x="1248" y="1248"/>
              <a:ext cx="768" cy="33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a:latin typeface="Times New Roman" panose="02020603050405020304" pitchFamily="18" charset="0"/>
                </a:rPr>
                <a:t>Maturity </a:t>
              </a:r>
            </a:p>
            <a:p>
              <a:pPr algn="ctr"/>
              <a:r>
                <a:rPr lang="en-US" altLang="en-US">
                  <a:latin typeface="Times New Roman" panose="02020603050405020304" pitchFamily="18" charset="0"/>
                </a:rPr>
                <a:t>Level</a:t>
              </a:r>
            </a:p>
          </p:txBody>
        </p:sp>
        <p:grpSp>
          <p:nvGrpSpPr>
            <p:cNvPr id="23559" name="Group 5"/>
            <p:cNvGrpSpPr>
              <a:grpSpLocks/>
            </p:cNvGrpSpPr>
            <p:nvPr/>
          </p:nvGrpSpPr>
          <p:grpSpPr bwMode="auto">
            <a:xfrm>
              <a:off x="576" y="1527"/>
              <a:ext cx="816" cy="537"/>
              <a:chOff x="576" y="1527"/>
              <a:chExt cx="816" cy="537"/>
            </a:xfrm>
          </p:grpSpPr>
          <p:sp>
            <p:nvSpPr>
              <p:cNvPr id="23584" name="Oval 6"/>
              <p:cNvSpPr>
                <a:spLocks noChangeArrowheads="1"/>
              </p:cNvSpPr>
              <p:nvPr/>
            </p:nvSpPr>
            <p:spPr bwMode="auto">
              <a:xfrm>
                <a:off x="576" y="1776"/>
                <a:ext cx="816" cy="28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400" b="1">
                    <a:latin typeface="Times New Roman" panose="02020603050405020304" pitchFamily="18" charset="0"/>
                  </a:rPr>
                  <a:t>Process</a:t>
                </a:r>
              </a:p>
              <a:p>
                <a:pPr algn="ctr"/>
                <a:r>
                  <a:rPr lang="en-US" altLang="en-US" sz="1400" b="1">
                    <a:latin typeface="Times New Roman" panose="02020603050405020304" pitchFamily="18" charset="0"/>
                  </a:rPr>
                  <a:t>Capability</a:t>
                </a:r>
              </a:p>
            </p:txBody>
          </p:sp>
          <p:sp>
            <p:nvSpPr>
              <p:cNvPr id="23585" name="Line 7"/>
              <p:cNvSpPr>
                <a:spLocks noChangeShapeType="1"/>
              </p:cNvSpPr>
              <p:nvPr/>
            </p:nvSpPr>
            <p:spPr bwMode="auto">
              <a:xfrm flipH="1">
                <a:off x="1008" y="1536"/>
                <a:ext cx="24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6" name="Text Box 8"/>
              <p:cNvSpPr txBox="1">
                <a:spLocks noChangeArrowheads="1"/>
              </p:cNvSpPr>
              <p:nvPr/>
            </p:nvSpPr>
            <p:spPr bwMode="auto">
              <a:xfrm>
                <a:off x="758" y="1527"/>
                <a:ext cx="56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b="1">
                    <a:solidFill>
                      <a:srgbClr val="FF9900"/>
                    </a:solidFill>
                    <a:latin typeface="Times New Roman" panose="02020603050405020304" pitchFamily="18" charset="0"/>
                  </a:rPr>
                  <a:t>Indicate</a:t>
                </a:r>
              </a:p>
            </p:txBody>
          </p:sp>
        </p:grpSp>
        <p:grpSp>
          <p:nvGrpSpPr>
            <p:cNvPr id="23560" name="Group 9"/>
            <p:cNvGrpSpPr>
              <a:grpSpLocks/>
            </p:cNvGrpSpPr>
            <p:nvPr/>
          </p:nvGrpSpPr>
          <p:grpSpPr bwMode="auto">
            <a:xfrm>
              <a:off x="1344" y="2064"/>
              <a:ext cx="646" cy="624"/>
              <a:chOff x="1344" y="2064"/>
              <a:chExt cx="646" cy="624"/>
            </a:xfrm>
          </p:grpSpPr>
          <p:sp>
            <p:nvSpPr>
              <p:cNvPr id="23581" name="Oval 10"/>
              <p:cNvSpPr>
                <a:spLocks noChangeArrowheads="1"/>
              </p:cNvSpPr>
              <p:nvPr/>
            </p:nvSpPr>
            <p:spPr bwMode="auto">
              <a:xfrm>
                <a:off x="1344" y="2304"/>
                <a:ext cx="576" cy="384"/>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a:latin typeface="Times New Roman" panose="02020603050405020304" pitchFamily="18" charset="0"/>
                  </a:rPr>
                  <a:t>Goals</a:t>
                </a:r>
              </a:p>
            </p:txBody>
          </p:sp>
          <p:sp>
            <p:nvSpPr>
              <p:cNvPr id="23582" name="Line 11"/>
              <p:cNvSpPr>
                <a:spLocks noChangeShapeType="1"/>
              </p:cNvSpPr>
              <p:nvPr/>
            </p:nvSpPr>
            <p:spPr bwMode="auto">
              <a:xfrm flipH="1">
                <a:off x="1776" y="2064"/>
                <a:ext cx="192"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3" name="Text Box 12"/>
              <p:cNvSpPr txBox="1">
                <a:spLocks noChangeArrowheads="1"/>
              </p:cNvSpPr>
              <p:nvPr/>
            </p:nvSpPr>
            <p:spPr bwMode="auto">
              <a:xfrm>
                <a:off x="1440" y="2064"/>
                <a:ext cx="55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b="1">
                    <a:solidFill>
                      <a:srgbClr val="FF9900"/>
                    </a:solidFill>
                    <a:latin typeface="Times New Roman" panose="02020603050405020304" pitchFamily="18" charset="0"/>
                  </a:rPr>
                  <a:t>Achieve</a:t>
                </a:r>
              </a:p>
            </p:txBody>
          </p:sp>
        </p:grpSp>
        <p:grpSp>
          <p:nvGrpSpPr>
            <p:cNvPr id="23561" name="Group 13"/>
            <p:cNvGrpSpPr>
              <a:grpSpLocks/>
            </p:cNvGrpSpPr>
            <p:nvPr/>
          </p:nvGrpSpPr>
          <p:grpSpPr bwMode="auto">
            <a:xfrm>
              <a:off x="1776" y="2784"/>
              <a:ext cx="1092" cy="672"/>
              <a:chOff x="1776" y="2784"/>
              <a:chExt cx="1092" cy="672"/>
            </a:xfrm>
          </p:grpSpPr>
          <p:sp>
            <p:nvSpPr>
              <p:cNvPr id="23578" name="Oval 14"/>
              <p:cNvSpPr>
                <a:spLocks noChangeArrowheads="1"/>
              </p:cNvSpPr>
              <p:nvPr/>
            </p:nvSpPr>
            <p:spPr bwMode="auto">
              <a:xfrm>
                <a:off x="1776" y="3072"/>
                <a:ext cx="1008" cy="384"/>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200" b="1">
                    <a:latin typeface="Times New Roman" panose="02020603050405020304" pitchFamily="18" charset="0"/>
                  </a:rPr>
                  <a:t>Implementation or</a:t>
                </a:r>
              </a:p>
              <a:p>
                <a:pPr algn="ctr"/>
                <a:r>
                  <a:rPr lang="en-US" altLang="en-US" sz="1200" b="1">
                    <a:latin typeface="Times New Roman" panose="02020603050405020304" pitchFamily="18" charset="0"/>
                  </a:rPr>
                  <a:t>Institutionalization</a:t>
                </a:r>
              </a:p>
            </p:txBody>
          </p:sp>
          <p:sp>
            <p:nvSpPr>
              <p:cNvPr id="23579" name="Line 15"/>
              <p:cNvSpPr>
                <a:spLocks noChangeShapeType="1"/>
              </p:cNvSpPr>
              <p:nvPr/>
            </p:nvSpPr>
            <p:spPr bwMode="auto">
              <a:xfrm flipH="1">
                <a:off x="2400" y="2784"/>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80" name="Text Box 16"/>
              <p:cNvSpPr txBox="1">
                <a:spLocks noChangeArrowheads="1"/>
              </p:cNvSpPr>
              <p:nvPr/>
            </p:nvSpPr>
            <p:spPr bwMode="auto">
              <a:xfrm>
                <a:off x="2304" y="2784"/>
                <a:ext cx="5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b="1">
                    <a:solidFill>
                      <a:srgbClr val="FF9900"/>
                    </a:solidFill>
                    <a:latin typeface="Times New Roman" panose="02020603050405020304" pitchFamily="18" charset="0"/>
                  </a:rPr>
                  <a:t>Address</a:t>
                </a:r>
              </a:p>
            </p:txBody>
          </p:sp>
        </p:grpSp>
        <p:grpSp>
          <p:nvGrpSpPr>
            <p:cNvPr id="23562" name="Group 17"/>
            <p:cNvGrpSpPr>
              <a:grpSpLocks/>
            </p:cNvGrpSpPr>
            <p:nvPr/>
          </p:nvGrpSpPr>
          <p:grpSpPr bwMode="auto">
            <a:xfrm>
              <a:off x="2448" y="3360"/>
              <a:ext cx="1200" cy="624"/>
              <a:chOff x="2448" y="3360"/>
              <a:chExt cx="1200" cy="624"/>
            </a:xfrm>
          </p:grpSpPr>
          <p:sp>
            <p:nvSpPr>
              <p:cNvPr id="23575" name="Oval 18"/>
              <p:cNvSpPr>
                <a:spLocks noChangeArrowheads="1"/>
              </p:cNvSpPr>
              <p:nvPr/>
            </p:nvSpPr>
            <p:spPr bwMode="auto">
              <a:xfrm>
                <a:off x="2448" y="3696"/>
                <a:ext cx="1104" cy="28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400" b="1">
                    <a:latin typeface="Times New Roman" panose="02020603050405020304" pitchFamily="18" charset="0"/>
                  </a:rPr>
                  <a:t>Infrastructure or</a:t>
                </a:r>
              </a:p>
              <a:p>
                <a:pPr algn="ctr"/>
                <a:r>
                  <a:rPr lang="en-US" altLang="en-US" sz="1400" b="1">
                    <a:latin typeface="Times New Roman" panose="02020603050405020304" pitchFamily="18" charset="0"/>
                  </a:rPr>
                  <a:t>Activities</a:t>
                </a:r>
              </a:p>
            </p:txBody>
          </p:sp>
          <p:sp>
            <p:nvSpPr>
              <p:cNvPr id="23576" name="Line 19"/>
              <p:cNvSpPr>
                <a:spLocks noChangeShapeType="1"/>
              </p:cNvSpPr>
              <p:nvPr/>
            </p:nvSpPr>
            <p:spPr bwMode="auto">
              <a:xfrm flipH="1">
                <a:off x="3120" y="3360"/>
                <a:ext cx="52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7" name="Text Box 20"/>
              <p:cNvSpPr txBox="1">
                <a:spLocks noChangeArrowheads="1"/>
              </p:cNvSpPr>
              <p:nvPr/>
            </p:nvSpPr>
            <p:spPr bwMode="auto">
              <a:xfrm>
                <a:off x="2976" y="3408"/>
                <a:ext cx="593"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b="1">
                    <a:solidFill>
                      <a:srgbClr val="FF9900"/>
                    </a:solidFill>
                    <a:latin typeface="Times New Roman" panose="02020603050405020304" pitchFamily="18" charset="0"/>
                  </a:rPr>
                  <a:t>Describe</a:t>
                </a:r>
              </a:p>
            </p:txBody>
          </p:sp>
        </p:grpSp>
        <p:grpSp>
          <p:nvGrpSpPr>
            <p:cNvPr id="23563" name="Group 21"/>
            <p:cNvGrpSpPr>
              <a:grpSpLocks/>
            </p:cNvGrpSpPr>
            <p:nvPr/>
          </p:nvGrpSpPr>
          <p:grpSpPr bwMode="auto">
            <a:xfrm>
              <a:off x="1872" y="1575"/>
              <a:ext cx="865" cy="633"/>
              <a:chOff x="1872" y="1575"/>
              <a:chExt cx="864" cy="633"/>
            </a:xfrm>
          </p:grpSpPr>
          <p:sp>
            <p:nvSpPr>
              <p:cNvPr id="23572" name="AutoShape 22"/>
              <p:cNvSpPr>
                <a:spLocks noChangeArrowheads="1"/>
              </p:cNvSpPr>
              <p:nvPr/>
            </p:nvSpPr>
            <p:spPr bwMode="auto">
              <a:xfrm>
                <a:off x="1968" y="1872"/>
                <a:ext cx="768" cy="33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a:latin typeface="Times New Roman" panose="02020603050405020304" pitchFamily="18" charset="0"/>
                  </a:rPr>
                  <a:t>Key Process</a:t>
                </a:r>
              </a:p>
              <a:p>
                <a:pPr algn="ctr"/>
                <a:r>
                  <a:rPr lang="en-US" altLang="en-US">
                    <a:latin typeface="Times New Roman" panose="02020603050405020304" pitchFamily="18" charset="0"/>
                  </a:rPr>
                  <a:t>Areas</a:t>
                </a:r>
              </a:p>
            </p:txBody>
          </p:sp>
          <p:sp>
            <p:nvSpPr>
              <p:cNvPr id="23573" name="Line 23"/>
              <p:cNvSpPr>
                <a:spLocks noChangeShapeType="1"/>
              </p:cNvSpPr>
              <p:nvPr/>
            </p:nvSpPr>
            <p:spPr bwMode="auto">
              <a:xfrm>
                <a:off x="1872" y="1584"/>
                <a:ext cx="24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4" name="Text Box 24"/>
              <p:cNvSpPr txBox="1">
                <a:spLocks noChangeArrowheads="1"/>
              </p:cNvSpPr>
              <p:nvPr/>
            </p:nvSpPr>
            <p:spPr bwMode="auto">
              <a:xfrm>
                <a:off x="1958" y="1575"/>
                <a:ext cx="5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b="1">
                    <a:solidFill>
                      <a:srgbClr val="FF3300"/>
                    </a:solidFill>
                    <a:latin typeface="Times New Roman" panose="02020603050405020304" pitchFamily="18" charset="0"/>
                  </a:rPr>
                  <a:t>Contain</a:t>
                </a:r>
              </a:p>
            </p:txBody>
          </p:sp>
        </p:grpSp>
        <p:grpSp>
          <p:nvGrpSpPr>
            <p:cNvPr id="23564" name="Group 25"/>
            <p:cNvGrpSpPr>
              <a:grpSpLocks/>
            </p:cNvGrpSpPr>
            <p:nvPr/>
          </p:nvGrpSpPr>
          <p:grpSpPr bwMode="auto">
            <a:xfrm>
              <a:off x="3456" y="2832"/>
              <a:ext cx="960" cy="624"/>
              <a:chOff x="3456" y="2832"/>
              <a:chExt cx="960" cy="624"/>
            </a:xfrm>
          </p:grpSpPr>
          <p:sp>
            <p:nvSpPr>
              <p:cNvPr id="23569" name="AutoShape 26"/>
              <p:cNvSpPr>
                <a:spLocks noChangeArrowheads="1"/>
              </p:cNvSpPr>
              <p:nvPr/>
            </p:nvSpPr>
            <p:spPr bwMode="auto">
              <a:xfrm>
                <a:off x="3648" y="3120"/>
                <a:ext cx="768" cy="33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a:latin typeface="Times New Roman" panose="02020603050405020304" pitchFamily="18" charset="0"/>
                  </a:rPr>
                  <a:t>Key </a:t>
                </a:r>
              </a:p>
              <a:p>
                <a:pPr algn="ctr"/>
                <a:r>
                  <a:rPr lang="en-US" altLang="en-US">
                    <a:latin typeface="Times New Roman" panose="02020603050405020304" pitchFamily="18" charset="0"/>
                  </a:rPr>
                  <a:t>Practices</a:t>
                </a:r>
              </a:p>
            </p:txBody>
          </p:sp>
          <p:sp>
            <p:nvSpPr>
              <p:cNvPr id="23570" name="Line 27"/>
              <p:cNvSpPr>
                <a:spLocks noChangeShapeType="1"/>
              </p:cNvSpPr>
              <p:nvPr/>
            </p:nvSpPr>
            <p:spPr bwMode="auto">
              <a:xfrm>
                <a:off x="3456" y="2880"/>
                <a:ext cx="336"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71" name="Text Box 28"/>
              <p:cNvSpPr txBox="1">
                <a:spLocks noChangeArrowheads="1"/>
              </p:cNvSpPr>
              <p:nvPr/>
            </p:nvSpPr>
            <p:spPr bwMode="auto">
              <a:xfrm>
                <a:off x="3504" y="2832"/>
                <a:ext cx="55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b="1">
                    <a:solidFill>
                      <a:srgbClr val="FF3300"/>
                    </a:solidFill>
                    <a:latin typeface="Times New Roman" panose="02020603050405020304" pitchFamily="18" charset="0"/>
                  </a:rPr>
                  <a:t>Contain</a:t>
                </a:r>
              </a:p>
            </p:txBody>
          </p:sp>
        </p:grpSp>
        <p:grpSp>
          <p:nvGrpSpPr>
            <p:cNvPr id="23565" name="Group 29"/>
            <p:cNvGrpSpPr>
              <a:grpSpLocks/>
            </p:cNvGrpSpPr>
            <p:nvPr/>
          </p:nvGrpSpPr>
          <p:grpSpPr bwMode="auto">
            <a:xfrm>
              <a:off x="2640" y="2208"/>
              <a:ext cx="912" cy="672"/>
              <a:chOff x="2640" y="2208"/>
              <a:chExt cx="912" cy="672"/>
            </a:xfrm>
          </p:grpSpPr>
          <p:sp>
            <p:nvSpPr>
              <p:cNvPr id="23566" name="AutoShape 30"/>
              <p:cNvSpPr>
                <a:spLocks noChangeArrowheads="1"/>
              </p:cNvSpPr>
              <p:nvPr/>
            </p:nvSpPr>
            <p:spPr bwMode="auto">
              <a:xfrm>
                <a:off x="2784" y="2544"/>
                <a:ext cx="768" cy="33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a:latin typeface="Times New Roman" panose="02020603050405020304" pitchFamily="18" charset="0"/>
                  </a:rPr>
                  <a:t>Common </a:t>
                </a:r>
              </a:p>
              <a:p>
                <a:pPr algn="ctr"/>
                <a:r>
                  <a:rPr lang="en-US" altLang="en-US">
                    <a:latin typeface="Times New Roman" panose="02020603050405020304" pitchFamily="18" charset="0"/>
                  </a:rPr>
                  <a:t>Features</a:t>
                </a:r>
              </a:p>
            </p:txBody>
          </p:sp>
          <p:sp>
            <p:nvSpPr>
              <p:cNvPr id="23567" name="Line 31"/>
              <p:cNvSpPr>
                <a:spLocks noChangeShapeType="1"/>
              </p:cNvSpPr>
              <p:nvPr/>
            </p:nvSpPr>
            <p:spPr bwMode="auto">
              <a:xfrm>
                <a:off x="2640" y="2208"/>
                <a:ext cx="28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568" name="Text Box 32"/>
              <p:cNvSpPr txBox="1">
                <a:spLocks noChangeArrowheads="1"/>
              </p:cNvSpPr>
              <p:nvPr/>
            </p:nvSpPr>
            <p:spPr bwMode="auto">
              <a:xfrm>
                <a:off x="2640" y="2208"/>
                <a:ext cx="8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b="1">
                    <a:solidFill>
                      <a:srgbClr val="FF3300"/>
                    </a:solidFill>
                    <a:latin typeface="Times New Roman" panose="02020603050405020304" pitchFamily="18" charset="0"/>
                  </a:rPr>
                  <a:t>Organized by</a:t>
                </a:r>
              </a:p>
            </p:txBody>
          </p:sp>
        </p:grpSp>
      </p:grpSp>
    </p:spTree>
    <p:extLst>
      <p:ext uri="{BB962C8B-B14F-4D97-AF65-F5344CB8AC3E}">
        <p14:creationId xmlns:p14="http://schemas.microsoft.com/office/powerpoint/2010/main" val="4028486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2"/>
          </p:nvPr>
        </p:nvSpPr>
        <p:spPr/>
        <p:txBody>
          <a:bodyPr/>
          <a:lstStyle/>
          <a:p>
            <a:pPr>
              <a:defRPr/>
            </a:pPr>
            <a:fld id="{4FB84367-B31A-4928-A89B-107606C4C8F9}" type="slidenum">
              <a:rPr lang="en-US"/>
              <a:pPr>
                <a:defRPr/>
              </a:pPr>
              <a:t>23</a:t>
            </a:fld>
            <a:endParaRPr lang="en-US"/>
          </a:p>
        </p:txBody>
      </p:sp>
      <p:sp>
        <p:nvSpPr>
          <p:cNvPr id="24579" name="Rectangle 2"/>
          <p:cNvSpPr>
            <a:spLocks noGrp="1" noChangeArrowheads="1"/>
          </p:cNvSpPr>
          <p:nvPr>
            <p:ph type="title"/>
          </p:nvPr>
        </p:nvSpPr>
        <p:spPr/>
        <p:txBody>
          <a:bodyPr/>
          <a:lstStyle/>
          <a:p>
            <a:r>
              <a:rPr lang="en-US" altLang="en-US" sz="3200" smtClean="0"/>
              <a:t>Key Process Areas</a:t>
            </a:r>
          </a:p>
        </p:txBody>
      </p:sp>
      <p:sp>
        <p:nvSpPr>
          <p:cNvPr id="63491" name="AutoShape 3"/>
          <p:cNvSpPr>
            <a:spLocks noChangeArrowheads="1"/>
          </p:cNvSpPr>
          <p:nvPr/>
        </p:nvSpPr>
        <p:spPr bwMode="auto">
          <a:xfrm>
            <a:off x="5791200" y="1447800"/>
            <a:ext cx="3124200" cy="762000"/>
          </a:xfrm>
          <a:prstGeom prst="roundRect">
            <a:avLst>
              <a:gd name="adj" fmla="val 16667"/>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FontTx/>
              <a:buChar char="-"/>
            </a:pPr>
            <a:r>
              <a:rPr lang="en-US" altLang="en-US" sz="1600" b="1">
                <a:latin typeface="Times New Roman" panose="02020603050405020304" pitchFamily="18" charset="0"/>
              </a:rPr>
              <a:t>Process change management</a:t>
            </a:r>
          </a:p>
          <a:p>
            <a:pPr>
              <a:buFontTx/>
              <a:buChar char="-"/>
            </a:pPr>
            <a:r>
              <a:rPr lang="en-US" altLang="en-US" sz="1600" b="1">
                <a:latin typeface="Times New Roman" panose="02020603050405020304" pitchFamily="18" charset="0"/>
              </a:rPr>
              <a:t>Technology change management</a:t>
            </a:r>
          </a:p>
          <a:p>
            <a:pPr>
              <a:buFontTx/>
              <a:buChar char="-"/>
            </a:pPr>
            <a:r>
              <a:rPr lang="en-US" altLang="en-US" sz="1600" b="1">
                <a:latin typeface="Times New Roman" panose="02020603050405020304" pitchFamily="18" charset="0"/>
              </a:rPr>
              <a:t>Defect prevention</a:t>
            </a:r>
          </a:p>
        </p:txBody>
      </p:sp>
      <p:sp>
        <p:nvSpPr>
          <p:cNvPr id="63492" name="AutoShape 4"/>
          <p:cNvSpPr>
            <a:spLocks noChangeArrowheads="1"/>
          </p:cNvSpPr>
          <p:nvPr/>
        </p:nvSpPr>
        <p:spPr bwMode="auto">
          <a:xfrm>
            <a:off x="5715000" y="2514600"/>
            <a:ext cx="3198813" cy="609600"/>
          </a:xfrm>
          <a:prstGeom prst="roundRect">
            <a:avLst>
              <a:gd name="adj" fmla="val 16667"/>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FontTx/>
              <a:buChar char="-"/>
            </a:pPr>
            <a:r>
              <a:rPr lang="en-US" altLang="en-US" sz="1600" b="1">
                <a:latin typeface="Times New Roman" panose="02020603050405020304" pitchFamily="18" charset="0"/>
              </a:rPr>
              <a:t>Software quality management</a:t>
            </a:r>
          </a:p>
          <a:p>
            <a:pPr>
              <a:buFontTx/>
              <a:buChar char="-"/>
            </a:pPr>
            <a:r>
              <a:rPr lang="en-US" altLang="en-US" sz="1600" b="1">
                <a:latin typeface="Times New Roman" panose="02020603050405020304" pitchFamily="18" charset="0"/>
              </a:rPr>
              <a:t>Quantitative process management</a:t>
            </a:r>
          </a:p>
        </p:txBody>
      </p:sp>
      <p:sp>
        <p:nvSpPr>
          <p:cNvPr id="63493" name="AutoShape 5"/>
          <p:cNvSpPr>
            <a:spLocks noChangeArrowheads="1"/>
          </p:cNvSpPr>
          <p:nvPr/>
        </p:nvSpPr>
        <p:spPr bwMode="auto">
          <a:xfrm>
            <a:off x="4191000" y="3200400"/>
            <a:ext cx="3352800" cy="1828800"/>
          </a:xfrm>
          <a:prstGeom prst="roundRect">
            <a:avLst>
              <a:gd name="adj" fmla="val 16667"/>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FontTx/>
              <a:buChar char="-"/>
            </a:pPr>
            <a:endParaRPr lang="nl-NL" altLang="en-US" sz="1000" b="1">
              <a:solidFill>
                <a:schemeClr val="bg2"/>
              </a:solidFill>
              <a:latin typeface="Times New Roman" panose="02020603050405020304" pitchFamily="18" charset="0"/>
            </a:endParaRPr>
          </a:p>
          <a:p>
            <a:pPr>
              <a:buFontTx/>
              <a:buChar char="-"/>
            </a:pPr>
            <a:r>
              <a:rPr lang="en-US" altLang="en-US" sz="1600" b="1">
                <a:latin typeface="Times New Roman" panose="02020603050405020304" pitchFamily="18" charset="0"/>
              </a:rPr>
              <a:t>Peer reviews</a:t>
            </a:r>
          </a:p>
          <a:p>
            <a:pPr>
              <a:buFontTx/>
              <a:buChar char="-"/>
            </a:pPr>
            <a:r>
              <a:rPr lang="en-US" altLang="en-US" sz="1600" b="1">
                <a:latin typeface="Times New Roman" panose="02020603050405020304" pitchFamily="18" charset="0"/>
              </a:rPr>
              <a:t>Intergroup coordination</a:t>
            </a:r>
          </a:p>
          <a:p>
            <a:pPr>
              <a:buFontTx/>
              <a:buChar char="-"/>
            </a:pPr>
            <a:r>
              <a:rPr lang="en-US" altLang="en-US" sz="1600" b="1">
                <a:latin typeface="Times New Roman" panose="02020603050405020304" pitchFamily="18" charset="0"/>
              </a:rPr>
              <a:t>Software product engineering</a:t>
            </a:r>
          </a:p>
          <a:p>
            <a:pPr>
              <a:buFontTx/>
              <a:buChar char="-"/>
            </a:pPr>
            <a:r>
              <a:rPr lang="en-US" altLang="en-US" sz="1600" b="1">
                <a:latin typeface="Times New Roman" panose="02020603050405020304" pitchFamily="18" charset="0"/>
              </a:rPr>
              <a:t>Integrated software management</a:t>
            </a:r>
          </a:p>
          <a:p>
            <a:pPr>
              <a:buFontTx/>
              <a:buChar char="-"/>
            </a:pPr>
            <a:r>
              <a:rPr lang="en-US" altLang="en-US" sz="1600" b="1">
                <a:latin typeface="Times New Roman" panose="02020603050405020304" pitchFamily="18" charset="0"/>
              </a:rPr>
              <a:t>Training program</a:t>
            </a:r>
          </a:p>
          <a:p>
            <a:pPr>
              <a:buFontTx/>
              <a:buChar char="-"/>
            </a:pPr>
            <a:r>
              <a:rPr lang="en-US" altLang="en-US" sz="1600" b="1">
                <a:latin typeface="Times New Roman" panose="02020603050405020304" pitchFamily="18" charset="0"/>
              </a:rPr>
              <a:t>Organization process definition</a:t>
            </a:r>
          </a:p>
          <a:p>
            <a:pPr>
              <a:buFontTx/>
              <a:buChar char="-"/>
            </a:pPr>
            <a:r>
              <a:rPr lang="en-US" altLang="en-US" sz="1600" b="1">
                <a:latin typeface="Times New Roman" panose="02020603050405020304" pitchFamily="18" charset="0"/>
              </a:rPr>
              <a:t>Organization process focus</a:t>
            </a:r>
          </a:p>
          <a:p>
            <a:pPr>
              <a:buFontTx/>
              <a:buChar char="-"/>
            </a:pPr>
            <a:endParaRPr lang="en-US" altLang="en-US" sz="1600" b="1">
              <a:latin typeface="Times New Roman" panose="02020603050405020304" pitchFamily="18" charset="0"/>
            </a:endParaRPr>
          </a:p>
        </p:txBody>
      </p:sp>
      <p:sp>
        <p:nvSpPr>
          <p:cNvPr id="63494" name="AutoShape 6"/>
          <p:cNvSpPr>
            <a:spLocks noChangeArrowheads="1"/>
          </p:cNvSpPr>
          <p:nvPr/>
        </p:nvSpPr>
        <p:spPr bwMode="auto">
          <a:xfrm>
            <a:off x="3048000" y="5105400"/>
            <a:ext cx="3657600" cy="1524000"/>
          </a:xfrm>
          <a:prstGeom prst="roundRect">
            <a:avLst>
              <a:gd name="adj" fmla="val 16667"/>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buFontTx/>
              <a:buChar char="-"/>
            </a:pPr>
            <a:r>
              <a:rPr lang="en-US" altLang="en-US" sz="1600" b="1">
                <a:latin typeface="Times New Roman" panose="02020603050405020304" pitchFamily="18" charset="0"/>
              </a:rPr>
              <a:t>Software Configuration Management</a:t>
            </a:r>
          </a:p>
          <a:p>
            <a:pPr>
              <a:buFontTx/>
              <a:buChar char="-"/>
            </a:pPr>
            <a:r>
              <a:rPr lang="en-US" altLang="en-US" sz="1600" b="1">
                <a:latin typeface="Times New Roman" panose="02020603050405020304" pitchFamily="18" charset="0"/>
              </a:rPr>
              <a:t>Software Quality Assurance</a:t>
            </a:r>
          </a:p>
          <a:p>
            <a:pPr>
              <a:buFontTx/>
              <a:buChar char="-"/>
            </a:pPr>
            <a:r>
              <a:rPr lang="en-US" altLang="en-US" sz="1600" b="1">
                <a:latin typeface="Times New Roman" panose="02020603050405020304" pitchFamily="18" charset="0"/>
              </a:rPr>
              <a:t>Software Subcontract Management</a:t>
            </a:r>
          </a:p>
          <a:p>
            <a:pPr>
              <a:buFontTx/>
              <a:buChar char="-"/>
            </a:pPr>
            <a:r>
              <a:rPr lang="en-US" altLang="en-US" sz="1600" b="1">
                <a:latin typeface="Times New Roman" panose="02020603050405020304" pitchFamily="18" charset="0"/>
              </a:rPr>
              <a:t>Software project tracking &amp; oversight</a:t>
            </a:r>
          </a:p>
          <a:p>
            <a:pPr>
              <a:buFontTx/>
              <a:buChar char="-"/>
            </a:pPr>
            <a:r>
              <a:rPr lang="en-US" altLang="en-US" sz="1600" b="1">
                <a:latin typeface="Times New Roman" panose="02020603050405020304" pitchFamily="18" charset="0"/>
              </a:rPr>
              <a:t>Software project planning</a:t>
            </a:r>
          </a:p>
          <a:p>
            <a:pPr>
              <a:buFontTx/>
              <a:buChar char="-"/>
            </a:pPr>
            <a:r>
              <a:rPr lang="en-US" altLang="en-US" sz="1600" b="1">
                <a:latin typeface="Times New Roman" panose="02020603050405020304" pitchFamily="18" charset="0"/>
              </a:rPr>
              <a:t>Requirements Management</a:t>
            </a:r>
          </a:p>
        </p:txBody>
      </p:sp>
      <p:grpSp>
        <p:nvGrpSpPr>
          <p:cNvPr id="63495" name="Group 7"/>
          <p:cNvGrpSpPr>
            <a:grpSpLocks/>
          </p:cNvGrpSpPr>
          <p:nvPr/>
        </p:nvGrpSpPr>
        <p:grpSpPr bwMode="auto">
          <a:xfrm>
            <a:off x="457200" y="838200"/>
            <a:ext cx="6934200" cy="5257800"/>
            <a:chOff x="768" y="576"/>
            <a:chExt cx="4368" cy="3312"/>
          </a:xfrm>
        </p:grpSpPr>
        <p:sp>
          <p:nvSpPr>
            <p:cNvPr id="24585" name="AutoShape 8"/>
            <p:cNvSpPr>
              <a:spLocks noChangeArrowheads="1"/>
            </p:cNvSpPr>
            <p:nvPr/>
          </p:nvSpPr>
          <p:spPr bwMode="auto">
            <a:xfrm>
              <a:off x="768" y="3552"/>
              <a:ext cx="1008" cy="33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nl-NL" altLang="en-US">
                  <a:latin typeface="Times New Roman" panose="02020603050405020304" pitchFamily="18" charset="0"/>
                </a:rPr>
                <a:t>Initial (1)</a:t>
              </a:r>
            </a:p>
          </p:txBody>
        </p:sp>
        <p:sp>
          <p:nvSpPr>
            <p:cNvPr id="24586" name="AutoShape 9"/>
            <p:cNvSpPr>
              <a:spLocks noChangeArrowheads="1"/>
            </p:cNvSpPr>
            <p:nvPr/>
          </p:nvSpPr>
          <p:spPr bwMode="auto">
            <a:xfrm>
              <a:off x="1440" y="2928"/>
              <a:ext cx="1008" cy="33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a:latin typeface="Times New Roman" panose="02020603050405020304" pitchFamily="18" charset="0"/>
                </a:rPr>
                <a:t>Managed (2)</a:t>
              </a:r>
            </a:p>
          </p:txBody>
        </p:sp>
        <p:sp>
          <p:nvSpPr>
            <p:cNvPr id="24587" name="AutoShape 10"/>
            <p:cNvSpPr>
              <a:spLocks noChangeArrowheads="1"/>
            </p:cNvSpPr>
            <p:nvPr/>
          </p:nvSpPr>
          <p:spPr bwMode="auto">
            <a:xfrm>
              <a:off x="2112" y="2256"/>
              <a:ext cx="1008" cy="33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a:latin typeface="Times New Roman" panose="02020603050405020304" pitchFamily="18" charset="0"/>
                </a:rPr>
                <a:t>Defined (3)</a:t>
              </a:r>
            </a:p>
          </p:txBody>
        </p:sp>
        <p:sp>
          <p:nvSpPr>
            <p:cNvPr id="24588" name="AutoShape 11"/>
            <p:cNvSpPr>
              <a:spLocks noChangeArrowheads="1"/>
            </p:cNvSpPr>
            <p:nvPr/>
          </p:nvSpPr>
          <p:spPr bwMode="auto">
            <a:xfrm>
              <a:off x="3072" y="1440"/>
              <a:ext cx="1008" cy="33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2000">
                  <a:latin typeface="Times New Roman" panose="02020603050405020304" pitchFamily="18" charset="0"/>
                </a:rPr>
                <a:t>Quantitatively</a:t>
              </a:r>
            </a:p>
            <a:p>
              <a:pPr algn="ctr"/>
              <a:r>
                <a:rPr lang="en-US" altLang="en-US" sz="2000">
                  <a:latin typeface="Times New Roman" panose="02020603050405020304" pitchFamily="18" charset="0"/>
                </a:rPr>
                <a:t>Managed (4)</a:t>
              </a:r>
            </a:p>
          </p:txBody>
        </p:sp>
        <p:sp>
          <p:nvSpPr>
            <p:cNvPr id="24589" name="AutoShape 12"/>
            <p:cNvSpPr>
              <a:spLocks noChangeArrowheads="1"/>
            </p:cNvSpPr>
            <p:nvPr/>
          </p:nvSpPr>
          <p:spPr bwMode="auto">
            <a:xfrm>
              <a:off x="4128" y="576"/>
              <a:ext cx="1008" cy="33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a:latin typeface="Times New Roman" panose="02020603050405020304" pitchFamily="18" charset="0"/>
                </a:rPr>
                <a:t>Optimizing (5)</a:t>
              </a:r>
            </a:p>
          </p:txBody>
        </p:sp>
        <p:cxnSp>
          <p:nvCxnSpPr>
            <p:cNvPr id="24590" name="AutoShape 13"/>
            <p:cNvCxnSpPr>
              <a:cxnSpLocks noChangeShapeType="1"/>
              <a:stCxn id="24585" idx="0"/>
              <a:endCxn id="24586" idx="1"/>
            </p:cNvCxnSpPr>
            <p:nvPr/>
          </p:nvCxnSpPr>
          <p:spPr bwMode="auto">
            <a:xfrm rot="-5400000">
              <a:off x="1128" y="3240"/>
              <a:ext cx="456" cy="168"/>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91" name="AutoShape 14"/>
            <p:cNvCxnSpPr>
              <a:cxnSpLocks noChangeShapeType="1"/>
              <a:stCxn id="24586" idx="0"/>
              <a:endCxn id="24587" idx="1"/>
            </p:cNvCxnSpPr>
            <p:nvPr/>
          </p:nvCxnSpPr>
          <p:spPr bwMode="auto">
            <a:xfrm rot="-5400000">
              <a:off x="1776" y="2592"/>
              <a:ext cx="504" cy="168"/>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92" name="AutoShape 15"/>
            <p:cNvCxnSpPr>
              <a:cxnSpLocks noChangeShapeType="1"/>
              <a:stCxn id="24587" idx="0"/>
              <a:endCxn id="24588" idx="1"/>
            </p:cNvCxnSpPr>
            <p:nvPr/>
          </p:nvCxnSpPr>
          <p:spPr bwMode="auto">
            <a:xfrm rot="-5400000">
              <a:off x="2520" y="1704"/>
              <a:ext cx="648" cy="456"/>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593" name="AutoShape 16"/>
            <p:cNvCxnSpPr>
              <a:cxnSpLocks noChangeShapeType="1"/>
              <a:stCxn id="24588" idx="0"/>
              <a:endCxn id="24589" idx="1"/>
            </p:cNvCxnSpPr>
            <p:nvPr/>
          </p:nvCxnSpPr>
          <p:spPr bwMode="auto">
            <a:xfrm rot="-5400000">
              <a:off x="3504" y="816"/>
              <a:ext cx="696" cy="552"/>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2305325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3495"/>
                                        </p:tgtEl>
                                        <p:attrNameLst>
                                          <p:attrName>style.visibility</p:attrName>
                                        </p:attrNameLst>
                                      </p:cBhvr>
                                      <p:to>
                                        <p:strVal val="visible"/>
                                      </p:to>
                                    </p:set>
                                    <p:anim calcmode="lin" valueType="num">
                                      <p:cBhvr additive="base">
                                        <p:cTn id="7" dur="500" fill="hold"/>
                                        <p:tgtEl>
                                          <p:spTgt spid="63495"/>
                                        </p:tgtEl>
                                        <p:attrNameLst>
                                          <p:attrName>ppt_x</p:attrName>
                                        </p:attrNameLst>
                                      </p:cBhvr>
                                      <p:tavLst>
                                        <p:tav tm="0">
                                          <p:val>
                                            <p:strVal val="0-#ppt_w/2"/>
                                          </p:val>
                                        </p:tav>
                                        <p:tav tm="100000">
                                          <p:val>
                                            <p:strVal val="#ppt_x"/>
                                          </p:val>
                                        </p:tav>
                                      </p:tavLst>
                                    </p:anim>
                                    <p:anim calcmode="lin" valueType="num">
                                      <p:cBhvr additive="base">
                                        <p:cTn id="8" dur="500" fill="hold"/>
                                        <p:tgtEl>
                                          <p:spTgt spid="634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3494"/>
                                        </p:tgtEl>
                                        <p:attrNameLst>
                                          <p:attrName>style.visibility</p:attrName>
                                        </p:attrNameLst>
                                      </p:cBhvr>
                                      <p:to>
                                        <p:strVal val="visible"/>
                                      </p:to>
                                    </p:set>
                                    <p:anim calcmode="lin" valueType="num">
                                      <p:cBhvr additive="base">
                                        <p:cTn id="13" dur="500" fill="hold"/>
                                        <p:tgtEl>
                                          <p:spTgt spid="63494"/>
                                        </p:tgtEl>
                                        <p:attrNameLst>
                                          <p:attrName>ppt_x</p:attrName>
                                        </p:attrNameLst>
                                      </p:cBhvr>
                                      <p:tavLst>
                                        <p:tav tm="0">
                                          <p:val>
                                            <p:strVal val="0-#ppt_w/2"/>
                                          </p:val>
                                        </p:tav>
                                        <p:tav tm="100000">
                                          <p:val>
                                            <p:strVal val="#ppt_x"/>
                                          </p:val>
                                        </p:tav>
                                      </p:tavLst>
                                    </p:anim>
                                    <p:anim calcmode="lin" valueType="num">
                                      <p:cBhvr additive="base">
                                        <p:cTn id="14" dur="500" fill="hold"/>
                                        <p:tgtEl>
                                          <p:spTgt spid="63494"/>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3493"/>
                                        </p:tgtEl>
                                        <p:attrNameLst>
                                          <p:attrName>style.visibility</p:attrName>
                                        </p:attrNameLst>
                                      </p:cBhvr>
                                      <p:to>
                                        <p:strVal val="visible"/>
                                      </p:to>
                                    </p:set>
                                    <p:anim calcmode="lin" valueType="num">
                                      <p:cBhvr additive="base">
                                        <p:cTn id="19" dur="500" fill="hold"/>
                                        <p:tgtEl>
                                          <p:spTgt spid="63493"/>
                                        </p:tgtEl>
                                        <p:attrNameLst>
                                          <p:attrName>ppt_x</p:attrName>
                                        </p:attrNameLst>
                                      </p:cBhvr>
                                      <p:tavLst>
                                        <p:tav tm="0">
                                          <p:val>
                                            <p:strVal val="0-#ppt_w/2"/>
                                          </p:val>
                                        </p:tav>
                                        <p:tav tm="100000">
                                          <p:val>
                                            <p:strVal val="#ppt_x"/>
                                          </p:val>
                                        </p:tav>
                                      </p:tavLst>
                                    </p:anim>
                                    <p:anim calcmode="lin" valueType="num">
                                      <p:cBhvr additive="base">
                                        <p:cTn id="20" dur="500" fill="hold"/>
                                        <p:tgtEl>
                                          <p:spTgt spid="6349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3492"/>
                                        </p:tgtEl>
                                        <p:attrNameLst>
                                          <p:attrName>style.visibility</p:attrName>
                                        </p:attrNameLst>
                                      </p:cBhvr>
                                      <p:to>
                                        <p:strVal val="visible"/>
                                      </p:to>
                                    </p:set>
                                    <p:anim calcmode="lin" valueType="num">
                                      <p:cBhvr additive="base">
                                        <p:cTn id="25" dur="500" fill="hold"/>
                                        <p:tgtEl>
                                          <p:spTgt spid="63492"/>
                                        </p:tgtEl>
                                        <p:attrNameLst>
                                          <p:attrName>ppt_x</p:attrName>
                                        </p:attrNameLst>
                                      </p:cBhvr>
                                      <p:tavLst>
                                        <p:tav tm="0">
                                          <p:val>
                                            <p:strVal val="0-#ppt_w/2"/>
                                          </p:val>
                                        </p:tav>
                                        <p:tav tm="100000">
                                          <p:val>
                                            <p:strVal val="#ppt_x"/>
                                          </p:val>
                                        </p:tav>
                                      </p:tavLst>
                                    </p:anim>
                                    <p:anim calcmode="lin" valueType="num">
                                      <p:cBhvr additive="base">
                                        <p:cTn id="26" dur="500" fill="hold"/>
                                        <p:tgtEl>
                                          <p:spTgt spid="6349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3491"/>
                                        </p:tgtEl>
                                        <p:attrNameLst>
                                          <p:attrName>style.visibility</p:attrName>
                                        </p:attrNameLst>
                                      </p:cBhvr>
                                      <p:to>
                                        <p:strVal val="visible"/>
                                      </p:to>
                                    </p:set>
                                    <p:anim calcmode="lin" valueType="num">
                                      <p:cBhvr additive="base">
                                        <p:cTn id="31" dur="500" fill="hold"/>
                                        <p:tgtEl>
                                          <p:spTgt spid="63491"/>
                                        </p:tgtEl>
                                        <p:attrNameLst>
                                          <p:attrName>ppt_x</p:attrName>
                                        </p:attrNameLst>
                                      </p:cBhvr>
                                      <p:tavLst>
                                        <p:tav tm="0">
                                          <p:val>
                                            <p:strVal val="0-#ppt_w/2"/>
                                          </p:val>
                                        </p:tav>
                                        <p:tav tm="100000">
                                          <p:val>
                                            <p:strVal val="#ppt_x"/>
                                          </p:val>
                                        </p:tav>
                                      </p:tavLst>
                                    </p:anim>
                                    <p:anim calcmode="lin" valueType="num">
                                      <p:cBhvr additive="base">
                                        <p:cTn id="32" dur="500" fill="hold"/>
                                        <p:tgtEl>
                                          <p:spTgt spid="634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animBg="1" autoUpdateAnimBg="0"/>
      <p:bldP spid="63492" grpId="0" animBg="1" autoUpdateAnimBg="0"/>
      <p:bldP spid="63493" grpId="0" animBg="1" autoUpdateAnimBg="0"/>
      <p:bldP spid="63494"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lide Number Placeholder 4"/>
          <p:cNvSpPr>
            <a:spLocks noGrp="1"/>
          </p:cNvSpPr>
          <p:nvPr>
            <p:ph type="sldNum" sz="quarter" idx="12"/>
          </p:nvPr>
        </p:nvSpPr>
        <p:spPr/>
        <p:txBody>
          <a:bodyPr/>
          <a:lstStyle/>
          <a:p>
            <a:pPr>
              <a:defRPr/>
            </a:pPr>
            <a:fld id="{6E3DCF20-9FA8-4D53-B51C-046094B4F007}" type="slidenum">
              <a:rPr lang="en-US"/>
              <a:pPr>
                <a:defRPr/>
              </a:pPr>
              <a:t>24</a:t>
            </a:fld>
            <a:endParaRPr lang="en-US"/>
          </a:p>
        </p:txBody>
      </p:sp>
      <p:sp>
        <p:nvSpPr>
          <p:cNvPr id="25603" name="Rectangle 2"/>
          <p:cNvSpPr>
            <a:spLocks noGrp="1" noChangeArrowheads="1"/>
          </p:cNvSpPr>
          <p:nvPr>
            <p:ph type="title"/>
          </p:nvPr>
        </p:nvSpPr>
        <p:spPr/>
        <p:txBody>
          <a:bodyPr/>
          <a:lstStyle/>
          <a:p>
            <a:r>
              <a:rPr lang="en-US" altLang="en-US" smtClean="0"/>
              <a:t>Example</a:t>
            </a:r>
          </a:p>
        </p:txBody>
      </p:sp>
      <p:grpSp>
        <p:nvGrpSpPr>
          <p:cNvPr id="64515" name="Group 3"/>
          <p:cNvGrpSpPr>
            <a:grpSpLocks/>
          </p:cNvGrpSpPr>
          <p:nvPr/>
        </p:nvGrpSpPr>
        <p:grpSpPr bwMode="auto">
          <a:xfrm>
            <a:off x="835025" y="1562100"/>
            <a:ext cx="3876675" cy="1714500"/>
            <a:chOff x="576" y="984"/>
            <a:chExt cx="2442" cy="1080"/>
          </a:xfrm>
        </p:grpSpPr>
        <p:sp>
          <p:nvSpPr>
            <p:cNvPr id="25629" name="AutoShape 4"/>
            <p:cNvSpPr>
              <a:spLocks noChangeArrowheads="1"/>
            </p:cNvSpPr>
            <p:nvPr/>
          </p:nvSpPr>
          <p:spPr bwMode="auto">
            <a:xfrm>
              <a:off x="1248" y="1248"/>
              <a:ext cx="768" cy="33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b="1">
                  <a:latin typeface="Times New Roman" panose="02020603050405020304" pitchFamily="18" charset="0"/>
                </a:rPr>
                <a:t>Managed</a:t>
              </a:r>
            </a:p>
          </p:txBody>
        </p:sp>
        <p:grpSp>
          <p:nvGrpSpPr>
            <p:cNvPr id="25630" name="Group 5"/>
            <p:cNvGrpSpPr>
              <a:grpSpLocks/>
            </p:cNvGrpSpPr>
            <p:nvPr/>
          </p:nvGrpSpPr>
          <p:grpSpPr bwMode="auto">
            <a:xfrm>
              <a:off x="576" y="1527"/>
              <a:ext cx="816" cy="537"/>
              <a:chOff x="576" y="1527"/>
              <a:chExt cx="816" cy="537"/>
            </a:xfrm>
          </p:grpSpPr>
          <p:sp>
            <p:nvSpPr>
              <p:cNvPr id="25632" name="Oval 6"/>
              <p:cNvSpPr>
                <a:spLocks noChangeArrowheads="1"/>
              </p:cNvSpPr>
              <p:nvPr/>
            </p:nvSpPr>
            <p:spPr bwMode="auto">
              <a:xfrm>
                <a:off x="576" y="1776"/>
                <a:ext cx="816" cy="28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sz="1400" b="1">
                    <a:latin typeface="Times New Roman" panose="02020603050405020304" pitchFamily="18" charset="0"/>
                  </a:rPr>
                  <a:t>Disciplined</a:t>
                </a:r>
              </a:p>
              <a:p>
                <a:pPr algn="ctr"/>
                <a:r>
                  <a:rPr lang="en-US" altLang="en-US" sz="1400" b="1">
                    <a:latin typeface="Times New Roman" panose="02020603050405020304" pitchFamily="18" charset="0"/>
                  </a:rPr>
                  <a:t>Processes</a:t>
                </a:r>
              </a:p>
            </p:txBody>
          </p:sp>
          <p:sp>
            <p:nvSpPr>
              <p:cNvPr id="25633" name="Line 7"/>
              <p:cNvSpPr>
                <a:spLocks noChangeShapeType="1"/>
              </p:cNvSpPr>
              <p:nvPr/>
            </p:nvSpPr>
            <p:spPr bwMode="auto">
              <a:xfrm flipH="1">
                <a:off x="1008" y="1536"/>
                <a:ext cx="24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34" name="Text Box 8"/>
              <p:cNvSpPr txBox="1">
                <a:spLocks noChangeArrowheads="1"/>
              </p:cNvSpPr>
              <p:nvPr/>
            </p:nvSpPr>
            <p:spPr bwMode="auto">
              <a:xfrm>
                <a:off x="758" y="1527"/>
                <a:ext cx="615"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b="1">
                    <a:solidFill>
                      <a:srgbClr val="FF9900"/>
                    </a:solidFill>
                    <a:latin typeface="Times New Roman" panose="02020603050405020304" pitchFamily="18" charset="0"/>
                  </a:rPr>
                  <a:t>Indicates</a:t>
                </a:r>
              </a:p>
            </p:txBody>
          </p:sp>
        </p:grpSp>
        <p:sp>
          <p:nvSpPr>
            <p:cNvPr id="25631" name="Text Box 9"/>
            <p:cNvSpPr txBox="1">
              <a:spLocks noChangeArrowheads="1"/>
            </p:cNvSpPr>
            <p:nvPr/>
          </p:nvSpPr>
          <p:spPr bwMode="auto">
            <a:xfrm>
              <a:off x="1862" y="984"/>
              <a:ext cx="115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b="1">
                  <a:latin typeface="Times New Roman" panose="02020603050405020304" pitchFamily="18" charset="0"/>
                </a:rPr>
                <a:t>Maturity Level 2</a:t>
              </a:r>
            </a:p>
          </p:txBody>
        </p:sp>
      </p:grpSp>
      <p:sp>
        <p:nvSpPr>
          <p:cNvPr id="25605" name="Oval 11"/>
          <p:cNvSpPr>
            <a:spLocks noChangeArrowheads="1"/>
          </p:cNvSpPr>
          <p:nvPr/>
        </p:nvSpPr>
        <p:spPr bwMode="auto">
          <a:xfrm>
            <a:off x="0" y="3657600"/>
            <a:ext cx="3505200" cy="1295400"/>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b="1">
                <a:latin typeface="Times New Roman" panose="02020603050405020304" pitchFamily="18" charset="0"/>
              </a:rPr>
              <a:t>Software estimates are</a:t>
            </a:r>
          </a:p>
          <a:p>
            <a:pPr algn="ctr"/>
            <a:r>
              <a:rPr lang="en-US" altLang="en-US" b="1">
                <a:latin typeface="Times New Roman" panose="02020603050405020304" pitchFamily="18" charset="0"/>
              </a:rPr>
              <a:t>documented for use</a:t>
            </a:r>
          </a:p>
          <a:p>
            <a:pPr algn="ctr"/>
            <a:r>
              <a:rPr lang="en-US" altLang="en-US" b="1">
                <a:latin typeface="Times New Roman" panose="02020603050405020304" pitchFamily="18" charset="0"/>
              </a:rPr>
              <a:t>in planning and tracking</a:t>
            </a:r>
          </a:p>
        </p:txBody>
      </p:sp>
      <p:sp>
        <p:nvSpPr>
          <p:cNvPr id="25606" name="Line 12"/>
          <p:cNvSpPr>
            <a:spLocks noChangeShapeType="1"/>
          </p:cNvSpPr>
          <p:nvPr/>
        </p:nvSpPr>
        <p:spPr bwMode="auto">
          <a:xfrm flipH="1">
            <a:off x="2435225" y="3352800"/>
            <a:ext cx="611188"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07" name="Text Box 13"/>
          <p:cNvSpPr txBox="1">
            <a:spLocks noChangeArrowheads="1"/>
          </p:cNvSpPr>
          <p:nvPr/>
        </p:nvSpPr>
        <p:spPr bwMode="auto">
          <a:xfrm>
            <a:off x="1730375" y="3276600"/>
            <a:ext cx="9525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b="1">
                <a:solidFill>
                  <a:srgbClr val="FF9900"/>
                </a:solidFill>
                <a:latin typeface="Times New Roman" panose="02020603050405020304" pitchFamily="18" charset="0"/>
              </a:rPr>
              <a:t>Achieves</a:t>
            </a:r>
          </a:p>
        </p:txBody>
      </p:sp>
      <p:sp>
        <p:nvSpPr>
          <p:cNvPr id="25608" name="AutoShape 14"/>
          <p:cNvSpPr>
            <a:spLocks noChangeArrowheads="1"/>
          </p:cNvSpPr>
          <p:nvPr/>
        </p:nvSpPr>
        <p:spPr bwMode="auto">
          <a:xfrm>
            <a:off x="2971800" y="2971800"/>
            <a:ext cx="1752600" cy="5334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nl-NL" altLang="en-US" b="1">
                <a:latin typeface="Times New Roman" panose="02020603050405020304" pitchFamily="18" charset="0"/>
              </a:rPr>
              <a:t>Software </a:t>
            </a:r>
          </a:p>
          <a:p>
            <a:pPr algn="ctr"/>
            <a:r>
              <a:rPr lang="nl-NL" altLang="en-US" b="1">
                <a:latin typeface="Times New Roman" panose="02020603050405020304" pitchFamily="18" charset="0"/>
              </a:rPr>
              <a:t>Project Planning</a:t>
            </a:r>
          </a:p>
        </p:txBody>
      </p:sp>
      <p:sp>
        <p:nvSpPr>
          <p:cNvPr id="25609" name="Line 15"/>
          <p:cNvSpPr>
            <a:spLocks noChangeShapeType="1"/>
          </p:cNvSpPr>
          <p:nvPr/>
        </p:nvSpPr>
        <p:spPr bwMode="auto">
          <a:xfrm>
            <a:off x="2892425" y="2514600"/>
            <a:ext cx="382588"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0" name="Text Box 16"/>
          <p:cNvSpPr txBox="1">
            <a:spLocks noChangeArrowheads="1"/>
          </p:cNvSpPr>
          <p:nvPr/>
        </p:nvSpPr>
        <p:spPr bwMode="auto">
          <a:xfrm>
            <a:off x="3030538" y="2476500"/>
            <a:ext cx="996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solidFill>
                  <a:srgbClr val="FF3300"/>
                </a:solidFill>
                <a:latin typeface="Times New Roman" panose="02020603050405020304" pitchFamily="18" charset="0"/>
              </a:rPr>
              <a:t>Contains</a:t>
            </a:r>
          </a:p>
        </p:txBody>
      </p:sp>
      <p:sp>
        <p:nvSpPr>
          <p:cNvPr id="25611" name="Text Box 17"/>
          <p:cNvSpPr txBox="1">
            <a:spLocks noChangeArrowheads="1"/>
          </p:cNvSpPr>
          <p:nvPr/>
        </p:nvSpPr>
        <p:spPr bwMode="auto">
          <a:xfrm>
            <a:off x="4113213" y="2590800"/>
            <a:ext cx="17208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b="1">
                <a:latin typeface="Times New Roman" panose="02020603050405020304" pitchFamily="18" charset="0"/>
              </a:rPr>
              <a:t>Key Process Area</a:t>
            </a:r>
          </a:p>
        </p:txBody>
      </p:sp>
      <p:grpSp>
        <p:nvGrpSpPr>
          <p:cNvPr id="64530" name="Group 18"/>
          <p:cNvGrpSpPr>
            <a:grpSpLocks/>
          </p:cNvGrpSpPr>
          <p:nvPr/>
        </p:nvGrpSpPr>
        <p:grpSpPr bwMode="auto">
          <a:xfrm>
            <a:off x="2740025" y="3505200"/>
            <a:ext cx="3932238" cy="1981200"/>
            <a:chOff x="1776" y="2208"/>
            <a:chExt cx="2477" cy="1248"/>
          </a:xfrm>
        </p:grpSpPr>
        <p:grpSp>
          <p:nvGrpSpPr>
            <p:cNvPr id="25621" name="Group 19"/>
            <p:cNvGrpSpPr>
              <a:grpSpLocks/>
            </p:cNvGrpSpPr>
            <p:nvPr/>
          </p:nvGrpSpPr>
          <p:grpSpPr bwMode="auto">
            <a:xfrm>
              <a:off x="1776" y="2784"/>
              <a:ext cx="1092" cy="672"/>
              <a:chOff x="1776" y="2784"/>
              <a:chExt cx="1092" cy="672"/>
            </a:xfrm>
          </p:grpSpPr>
          <p:sp>
            <p:nvSpPr>
              <p:cNvPr id="25626" name="Oval 20"/>
              <p:cNvSpPr>
                <a:spLocks noChangeArrowheads="1"/>
              </p:cNvSpPr>
              <p:nvPr/>
            </p:nvSpPr>
            <p:spPr bwMode="auto">
              <a:xfrm>
                <a:off x="1776" y="3072"/>
                <a:ext cx="1008" cy="384"/>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b="1">
                    <a:latin typeface="Times New Roman" panose="02020603050405020304" pitchFamily="18" charset="0"/>
                  </a:rPr>
                  <a:t>Implementation</a:t>
                </a:r>
              </a:p>
            </p:txBody>
          </p:sp>
          <p:sp>
            <p:nvSpPr>
              <p:cNvPr id="25627" name="Line 21"/>
              <p:cNvSpPr>
                <a:spLocks noChangeShapeType="1"/>
              </p:cNvSpPr>
              <p:nvPr/>
            </p:nvSpPr>
            <p:spPr bwMode="auto">
              <a:xfrm flipH="1">
                <a:off x="2400" y="2784"/>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8" name="Text Box 22"/>
              <p:cNvSpPr txBox="1">
                <a:spLocks noChangeArrowheads="1"/>
              </p:cNvSpPr>
              <p:nvPr/>
            </p:nvSpPr>
            <p:spPr bwMode="auto">
              <a:xfrm>
                <a:off x="2304" y="2784"/>
                <a:ext cx="564"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b="1">
                    <a:solidFill>
                      <a:srgbClr val="FF9900"/>
                    </a:solidFill>
                    <a:latin typeface="Times New Roman" panose="02020603050405020304" pitchFamily="18" charset="0"/>
                  </a:rPr>
                  <a:t>Address</a:t>
                </a:r>
              </a:p>
            </p:txBody>
          </p:sp>
        </p:grpSp>
        <p:sp>
          <p:nvSpPr>
            <p:cNvPr id="25622" name="AutoShape 23"/>
            <p:cNvSpPr>
              <a:spLocks noChangeArrowheads="1"/>
            </p:cNvSpPr>
            <p:nvPr/>
          </p:nvSpPr>
          <p:spPr bwMode="auto">
            <a:xfrm>
              <a:off x="2784" y="2544"/>
              <a:ext cx="768" cy="336"/>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b="1">
                  <a:latin typeface="Times New Roman" panose="02020603050405020304" pitchFamily="18" charset="0"/>
                </a:rPr>
                <a:t>Activities</a:t>
              </a:r>
            </a:p>
            <a:p>
              <a:pPr algn="ctr"/>
              <a:r>
                <a:rPr lang="en-US" altLang="en-US" b="1">
                  <a:latin typeface="Times New Roman" panose="02020603050405020304" pitchFamily="18" charset="0"/>
                </a:rPr>
                <a:t>Performed</a:t>
              </a:r>
            </a:p>
          </p:txBody>
        </p:sp>
        <p:sp>
          <p:nvSpPr>
            <p:cNvPr id="25623" name="Line 24"/>
            <p:cNvSpPr>
              <a:spLocks noChangeShapeType="1"/>
            </p:cNvSpPr>
            <p:nvPr/>
          </p:nvSpPr>
          <p:spPr bwMode="auto">
            <a:xfrm>
              <a:off x="2640" y="2208"/>
              <a:ext cx="28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4" name="Text Box 25"/>
            <p:cNvSpPr txBox="1">
              <a:spLocks noChangeArrowheads="1"/>
            </p:cNvSpPr>
            <p:nvPr/>
          </p:nvSpPr>
          <p:spPr bwMode="auto">
            <a:xfrm>
              <a:off x="2640" y="2208"/>
              <a:ext cx="86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b="1">
                  <a:solidFill>
                    <a:srgbClr val="FF3300"/>
                  </a:solidFill>
                  <a:latin typeface="Times New Roman" panose="02020603050405020304" pitchFamily="18" charset="0"/>
                </a:rPr>
                <a:t>Organized by</a:t>
              </a:r>
            </a:p>
          </p:txBody>
        </p:sp>
        <p:sp>
          <p:nvSpPr>
            <p:cNvPr id="25625" name="Text Box 26"/>
            <p:cNvSpPr txBox="1">
              <a:spLocks noChangeArrowheads="1"/>
            </p:cNvSpPr>
            <p:nvPr/>
          </p:nvSpPr>
          <p:spPr bwMode="auto">
            <a:xfrm>
              <a:off x="3600" y="2256"/>
              <a:ext cx="653" cy="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b="1">
                  <a:latin typeface="Times New Roman" panose="02020603050405020304" pitchFamily="18" charset="0"/>
                </a:rPr>
                <a:t>Common </a:t>
              </a:r>
            </a:p>
            <a:p>
              <a:r>
                <a:rPr lang="en-US" altLang="en-US" sz="1600" b="1">
                  <a:latin typeface="Times New Roman" panose="02020603050405020304" pitchFamily="18" charset="0"/>
                </a:rPr>
                <a:t>Feature</a:t>
              </a:r>
            </a:p>
          </p:txBody>
        </p:sp>
      </p:grpSp>
      <p:sp>
        <p:nvSpPr>
          <p:cNvPr id="25613" name="Line 28"/>
          <p:cNvSpPr>
            <a:spLocks noChangeShapeType="1"/>
          </p:cNvSpPr>
          <p:nvPr/>
        </p:nvSpPr>
        <p:spPr bwMode="auto">
          <a:xfrm>
            <a:off x="5302250" y="4572000"/>
            <a:ext cx="547688"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64542" name="Group 30"/>
          <p:cNvGrpSpPr>
            <a:grpSpLocks/>
          </p:cNvGrpSpPr>
          <p:nvPr/>
        </p:nvGrpSpPr>
        <p:grpSpPr bwMode="auto">
          <a:xfrm>
            <a:off x="3124200" y="5334000"/>
            <a:ext cx="1957388" cy="990600"/>
            <a:chOff x="2448" y="3360"/>
            <a:chExt cx="1200" cy="624"/>
          </a:xfrm>
        </p:grpSpPr>
        <p:sp>
          <p:nvSpPr>
            <p:cNvPr id="25618" name="Oval 31"/>
            <p:cNvSpPr>
              <a:spLocks noChangeArrowheads="1"/>
            </p:cNvSpPr>
            <p:nvPr/>
          </p:nvSpPr>
          <p:spPr bwMode="auto">
            <a:xfrm>
              <a:off x="2448" y="3696"/>
              <a:ext cx="1104" cy="288"/>
            </a:xfrm>
            <a:prstGeom prst="ellipse">
              <a:avLst/>
            </a:prstGeom>
            <a:solidFill>
              <a:schemeClr val="fo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b="1">
                  <a:latin typeface="Times New Roman" panose="02020603050405020304" pitchFamily="18" charset="0"/>
                </a:rPr>
                <a:t>Activity</a:t>
              </a:r>
            </a:p>
          </p:txBody>
        </p:sp>
        <p:sp>
          <p:nvSpPr>
            <p:cNvPr id="25619" name="Line 32"/>
            <p:cNvSpPr>
              <a:spLocks noChangeShapeType="1"/>
            </p:cNvSpPr>
            <p:nvPr/>
          </p:nvSpPr>
          <p:spPr bwMode="auto">
            <a:xfrm flipH="1">
              <a:off x="3120" y="3360"/>
              <a:ext cx="528"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20" name="Text Box 33"/>
            <p:cNvSpPr txBox="1">
              <a:spLocks noChangeArrowheads="1"/>
            </p:cNvSpPr>
            <p:nvPr/>
          </p:nvSpPr>
          <p:spPr bwMode="auto">
            <a:xfrm>
              <a:off x="2976" y="3408"/>
              <a:ext cx="577"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b="1">
                  <a:solidFill>
                    <a:srgbClr val="FF9900"/>
                  </a:solidFill>
                  <a:latin typeface="Times New Roman" panose="02020603050405020304" pitchFamily="18" charset="0"/>
                </a:rPr>
                <a:t>Describe</a:t>
              </a:r>
            </a:p>
          </p:txBody>
        </p:sp>
      </p:grpSp>
      <p:sp>
        <p:nvSpPr>
          <p:cNvPr id="25615" name="AutoShape 34"/>
          <p:cNvSpPr>
            <a:spLocks noChangeArrowheads="1"/>
          </p:cNvSpPr>
          <p:nvPr/>
        </p:nvSpPr>
        <p:spPr bwMode="auto">
          <a:xfrm>
            <a:off x="4953000" y="4953000"/>
            <a:ext cx="4191000" cy="137160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a:r>
              <a:rPr lang="en-US" altLang="en-US" b="1">
                <a:latin typeface="Times New Roman" panose="02020603050405020304" pitchFamily="18" charset="0"/>
              </a:rPr>
              <a:t>Activity 9. Estimates for the size of the </a:t>
            </a:r>
          </a:p>
          <a:p>
            <a:pPr algn="ctr"/>
            <a:r>
              <a:rPr lang="en-US" altLang="en-US" b="1">
                <a:latin typeface="Times New Roman" panose="02020603050405020304" pitchFamily="18" charset="0"/>
              </a:rPr>
              <a:t>software work products (or changes to it) </a:t>
            </a:r>
          </a:p>
          <a:p>
            <a:pPr algn="ctr"/>
            <a:r>
              <a:rPr lang="en-US" altLang="en-US" b="1">
                <a:latin typeface="Times New Roman" panose="02020603050405020304" pitchFamily="18" charset="0"/>
              </a:rPr>
              <a:t>are derived according to </a:t>
            </a:r>
          </a:p>
          <a:p>
            <a:pPr algn="ctr"/>
            <a:r>
              <a:rPr lang="en-US" altLang="en-US" b="1">
                <a:latin typeface="Times New Roman" panose="02020603050405020304" pitchFamily="18" charset="0"/>
              </a:rPr>
              <a:t>a documented procedure</a:t>
            </a:r>
          </a:p>
        </p:txBody>
      </p:sp>
      <p:sp>
        <p:nvSpPr>
          <p:cNvPr id="25616" name="Text Box 35"/>
          <p:cNvSpPr txBox="1">
            <a:spLocks noChangeArrowheads="1"/>
          </p:cNvSpPr>
          <p:nvPr/>
        </p:nvSpPr>
        <p:spPr bwMode="auto">
          <a:xfrm>
            <a:off x="5380038" y="4495800"/>
            <a:ext cx="884237"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b="1">
                <a:solidFill>
                  <a:srgbClr val="FF3300"/>
                </a:solidFill>
                <a:latin typeface="Times New Roman" panose="02020603050405020304" pitchFamily="18" charset="0"/>
              </a:rPr>
              <a:t>Contain</a:t>
            </a:r>
          </a:p>
        </p:txBody>
      </p:sp>
      <p:sp>
        <p:nvSpPr>
          <p:cNvPr id="25617" name="Text Box 36"/>
          <p:cNvSpPr txBox="1">
            <a:spLocks noChangeArrowheads="1"/>
          </p:cNvSpPr>
          <p:nvPr/>
        </p:nvSpPr>
        <p:spPr bwMode="auto">
          <a:xfrm>
            <a:off x="7620000" y="4495800"/>
            <a:ext cx="1298575"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sz="2400">
                <a:solidFill>
                  <a:schemeClr val="tx1"/>
                </a:solidFill>
                <a:latin typeface="Arial" panose="020B0604020202020204" pitchFamily="34" charset="0"/>
                <a:ea typeface="ＭＳ Ｐゴシック" panose="020B0600070205080204" pitchFamily="34" charset="-128"/>
              </a:defRPr>
            </a:lvl1pPr>
            <a:lvl2pPr marL="742950" indent="-285750" defTabSz="762000">
              <a:defRPr sz="2400">
                <a:solidFill>
                  <a:schemeClr val="tx1"/>
                </a:solidFill>
                <a:latin typeface="Arial" panose="020B0604020202020204" pitchFamily="34" charset="0"/>
                <a:ea typeface="ＭＳ Ｐゴシック" panose="020B0600070205080204" pitchFamily="34" charset="-128"/>
              </a:defRPr>
            </a:lvl2pPr>
            <a:lvl3pPr marL="1143000" indent="-228600" defTabSz="762000">
              <a:defRPr sz="2400">
                <a:solidFill>
                  <a:schemeClr val="tx1"/>
                </a:solidFill>
                <a:latin typeface="Arial" panose="020B0604020202020204" pitchFamily="34" charset="0"/>
                <a:ea typeface="ＭＳ Ｐゴシック" panose="020B0600070205080204" pitchFamily="34" charset="-128"/>
              </a:defRPr>
            </a:lvl3pPr>
            <a:lvl4pPr marL="1600200" indent="-228600" defTabSz="762000">
              <a:defRPr sz="2400">
                <a:solidFill>
                  <a:schemeClr val="tx1"/>
                </a:solidFill>
                <a:latin typeface="Arial" panose="020B0604020202020204" pitchFamily="34" charset="0"/>
                <a:ea typeface="ＭＳ Ｐゴシック" panose="020B0600070205080204" pitchFamily="34" charset="-128"/>
              </a:defRPr>
            </a:lvl4pPr>
            <a:lvl5pPr marL="2057400" indent="-228600" defTabSz="762000">
              <a:defRPr sz="2400">
                <a:solidFill>
                  <a:schemeClr val="tx1"/>
                </a:solidFill>
                <a:latin typeface="Arial" panose="020B0604020202020204" pitchFamily="34" charset="0"/>
                <a:ea typeface="ＭＳ Ｐゴシック" panose="020B0600070205080204" pitchFamily="34" charset="-128"/>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b="1">
                <a:latin typeface="Times New Roman" panose="02020603050405020304" pitchFamily="18" charset="0"/>
              </a:rPr>
              <a:t>Key Practice</a:t>
            </a:r>
          </a:p>
        </p:txBody>
      </p:sp>
    </p:spTree>
    <p:extLst>
      <p:ext uri="{BB962C8B-B14F-4D97-AF65-F5344CB8AC3E}">
        <p14:creationId xmlns:p14="http://schemas.microsoft.com/office/powerpoint/2010/main" val="1324182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64515"/>
                                        </p:tgtEl>
                                        <p:attrNameLst>
                                          <p:attrName>style.visibility</p:attrName>
                                        </p:attrNameLst>
                                      </p:cBhvr>
                                      <p:to>
                                        <p:strVal val="visible"/>
                                      </p:to>
                                    </p:set>
                                    <p:anim calcmode="lin" valueType="num">
                                      <p:cBhvr additive="base">
                                        <p:cTn id="7" dur="500" fill="hold"/>
                                        <p:tgtEl>
                                          <p:spTgt spid="64515"/>
                                        </p:tgtEl>
                                        <p:attrNameLst>
                                          <p:attrName>ppt_x</p:attrName>
                                        </p:attrNameLst>
                                      </p:cBhvr>
                                      <p:tavLst>
                                        <p:tav tm="0">
                                          <p:val>
                                            <p:strVal val="0-#ppt_w/2"/>
                                          </p:val>
                                        </p:tav>
                                        <p:tav tm="100000">
                                          <p:val>
                                            <p:strVal val="#ppt_x"/>
                                          </p:val>
                                        </p:tav>
                                      </p:tavLst>
                                    </p:anim>
                                    <p:anim calcmode="lin" valueType="num">
                                      <p:cBhvr additive="base">
                                        <p:cTn id="8" dur="500" fill="hold"/>
                                        <p:tgtEl>
                                          <p:spTgt spid="645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64530"/>
                                        </p:tgtEl>
                                        <p:attrNameLst>
                                          <p:attrName>style.visibility</p:attrName>
                                        </p:attrNameLst>
                                      </p:cBhvr>
                                      <p:to>
                                        <p:strVal val="visible"/>
                                      </p:to>
                                    </p:set>
                                    <p:anim calcmode="lin" valueType="num">
                                      <p:cBhvr additive="base">
                                        <p:cTn id="13" dur="500" fill="hold"/>
                                        <p:tgtEl>
                                          <p:spTgt spid="64530"/>
                                        </p:tgtEl>
                                        <p:attrNameLst>
                                          <p:attrName>ppt_x</p:attrName>
                                        </p:attrNameLst>
                                      </p:cBhvr>
                                      <p:tavLst>
                                        <p:tav tm="0">
                                          <p:val>
                                            <p:strVal val="0-#ppt_w/2"/>
                                          </p:val>
                                        </p:tav>
                                        <p:tav tm="100000">
                                          <p:val>
                                            <p:strVal val="#ppt_x"/>
                                          </p:val>
                                        </p:tav>
                                      </p:tavLst>
                                    </p:anim>
                                    <p:anim calcmode="lin" valueType="num">
                                      <p:cBhvr additive="base">
                                        <p:cTn id="14" dur="500" fill="hold"/>
                                        <p:tgtEl>
                                          <p:spTgt spid="6453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64542"/>
                                        </p:tgtEl>
                                        <p:attrNameLst>
                                          <p:attrName>style.visibility</p:attrName>
                                        </p:attrNameLst>
                                      </p:cBhvr>
                                      <p:to>
                                        <p:strVal val="visible"/>
                                      </p:to>
                                    </p:set>
                                    <p:anim calcmode="lin" valueType="num">
                                      <p:cBhvr additive="base">
                                        <p:cTn id="19" dur="500" fill="hold"/>
                                        <p:tgtEl>
                                          <p:spTgt spid="64542"/>
                                        </p:tgtEl>
                                        <p:attrNameLst>
                                          <p:attrName>ppt_x</p:attrName>
                                        </p:attrNameLst>
                                      </p:cBhvr>
                                      <p:tavLst>
                                        <p:tav tm="0">
                                          <p:val>
                                            <p:strVal val="0-#ppt_w/2"/>
                                          </p:val>
                                        </p:tav>
                                        <p:tav tm="100000">
                                          <p:val>
                                            <p:strVal val="#ppt_x"/>
                                          </p:val>
                                        </p:tav>
                                      </p:tavLst>
                                    </p:anim>
                                    <p:anim calcmode="lin" valueType="num">
                                      <p:cBhvr additive="base">
                                        <p:cTn id="20" dur="500" fill="hold"/>
                                        <p:tgtEl>
                                          <p:spTgt spid="645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lide Number Placeholder 5"/>
          <p:cNvSpPr>
            <a:spLocks noGrp="1"/>
          </p:cNvSpPr>
          <p:nvPr>
            <p:ph type="sldNum" sz="quarter" idx="12"/>
          </p:nvPr>
        </p:nvSpPr>
        <p:spPr/>
        <p:txBody>
          <a:bodyPr/>
          <a:lstStyle/>
          <a:p>
            <a:pPr>
              <a:defRPr/>
            </a:pPr>
            <a:fld id="{A86F0B27-1E9B-420F-956C-8F9FBCF86D0A}" type="slidenum">
              <a:rPr lang="en-US"/>
              <a:pPr>
                <a:defRPr/>
              </a:pPr>
              <a:t>25</a:t>
            </a:fld>
            <a:endParaRPr lang="en-US"/>
          </a:p>
        </p:txBody>
      </p:sp>
      <p:sp>
        <p:nvSpPr>
          <p:cNvPr id="26627" name="Rectangle 2"/>
          <p:cNvSpPr>
            <a:spLocks noGrp="1" noChangeArrowheads="1"/>
          </p:cNvSpPr>
          <p:nvPr>
            <p:ph type="title"/>
          </p:nvPr>
        </p:nvSpPr>
        <p:spPr/>
        <p:txBody>
          <a:bodyPr/>
          <a:lstStyle/>
          <a:p>
            <a:r>
              <a:rPr lang="en-US" altLang="en-US" smtClean="0"/>
              <a:t>Continuous CMM model</a:t>
            </a:r>
          </a:p>
        </p:txBody>
      </p:sp>
      <p:grpSp>
        <p:nvGrpSpPr>
          <p:cNvPr id="26628" name="Group 6"/>
          <p:cNvGrpSpPr>
            <a:grpSpLocks noChangeAspect="1"/>
          </p:cNvGrpSpPr>
          <p:nvPr/>
        </p:nvGrpSpPr>
        <p:grpSpPr bwMode="auto">
          <a:xfrm>
            <a:off x="990600" y="1447800"/>
            <a:ext cx="4229100" cy="3829050"/>
            <a:chOff x="624" y="912"/>
            <a:chExt cx="2664" cy="2412"/>
          </a:xfrm>
        </p:grpSpPr>
        <p:sp>
          <p:nvSpPr>
            <p:cNvPr id="26630" name="AutoShape 5"/>
            <p:cNvSpPr>
              <a:spLocks noChangeAspect="1" noChangeArrowheads="1" noTextEdit="1"/>
            </p:cNvSpPr>
            <p:nvPr/>
          </p:nvSpPr>
          <p:spPr bwMode="auto">
            <a:xfrm>
              <a:off x="624" y="912"/>
              <a:ext cx="2652" cy="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26631" name="Rectangle 7"/>
            <p:cNvSpPr>
              <a:spLocks noChangeArrowheads="1"/>
            </p:cNvSpPr>
            <p:nvPr/>
          </p:nvSpPr>
          <p:spPr bwMode="auto">
            <a:xfrm>
              <a:off x="624" y="912"/>
              <a:ext cx="2652" cy="2400"/>
            </a:xfrm>
            <a:prstGeom prst="rect">
              <a:avLst/>
            </a:prstGeom>
            <a:noFill/>
            <a:ln w="0">
              <a:solidFill>
                <a:srgbClr val="FFFFFE"/>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32" name="Freeform 8"/>
            <p:cNvSpPr>
              <a:spLocks/>
            </p:cNvSpPr>
            <p:nvPr/>
          </p:nvSpPr>
          <p:spPr bwMode="auto">
            <a:xfrm>
              <a:off x="1512" y="2652"/>
              <a:ext cx="1032" cy="108"/>
            </a:xfrm>
            <a:custGeom>
              <a:avLst/>
              <a:gdLst>
                <a:gd name="T0" fmla="*/ 0 w 1032"/>
                <a:gd name="T1" fmla="*/ 0 h 108"/>
                <a:gd name="T2" fmla="*/ 1032 w 1032"/>
                <a:gd name="T3" fmla="*/ 0 h 108"/>
                <a:gd name="T4" fmla="*/ 1032 w 1032"/>
                <a:gd name="T5" fmla="*/ 108 h 108"/>
                <a:gd name="T6" fmla="*/ 0 w 1032"/>
                <a:gd name="T7" fmla="*/ 108 h 108"/>
                <a:gd name="T8" fmla="*/ 0 w 1032"/>
                <a:gd name="T9" fmla="*/ 0 h 108"/>
                <a:gd name="T10" fmla="*/ 0 w 1032"/>
                <a:gd name="T11" fmla="*/ 0 h 1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32" h="108">
                  <a:moveTo>
                    <a:pt x="0" y="0"/>
                  </a:moveTo>
                  <a:lnTo>
                    <a:pt x="1032" y="0"/>
                  </a:lnTo>
                  <a:lnTo>
                    <a:pt x="1032" y="108"/>
                  </a:lnTo>
                  <a:lnTo>
                    <a:pt x="0" y="108"/>
                  </a:lnTo>
                  <a:lnTo>
                    <a:pt x="0" y="0"/>
                  </a:lnTo>
                  <a:close/>
                </a:path>
              </a:pathLst>
            </a:custGeom>
            <a:solidFill>
              <a:srgbClr val="5CC8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33" name="Freeform 9"/>
            <p:cNvSpPr>
              <a:spLocks/>
            </p:cNvSpPr>
            <p:nvPr/>
          </p:nvSpPr>
          <p:spPr bwMode="auto">
            <a:xfrm>
              <a:off x="1524" y="2976"/>
              <a:ext cx="684" cy="108"/>
            </a:xfrm>
            <a:custGeom>
              <a:avLst/>
              <a:gdLst>
                <a:gd name="T0" fmla="*/ 0 w 684"/>
                <a:gd name="T1" fmla="*/ 0 h 108"/>
                <a:gd name="T2" fmla="*/ 684 w 684"/>
                <a:gd name="T3" fmla="*/ 0 h 108"/>
                <a:gd name="T4" fmla="*/ 684 w 684"/>
                <a:gd name="T5" fmla="*/ 108 h 108"/>
                <a:gd name="T6" fmla="*/ 0 w 684"/>
                <a:gd name="T7" fmla="*/ 108 h 108"/>
                <a:gd name="T8" fmla="*/ 0 w 684"/>
                <a:gd name="T9" fmla="*/ 0 h 108"/>
                <a:gd name="T10" fmla="*/ 0 w 684"/>
                <a:gd name="T11" fmla="*/ 0 h 1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84" h="108">
                  <a:moveTo>
                    <a:pt x="0" y="0"/>
                  </a:moveTo>
                  <a:lnTo>
                    <a:pt x="684" y="0"/>
                  </a:lnTo>
                  <a:lnTo>
                    <a:pt x="684" y="108"/>
                  </a:lnTo>
                  <a:lnTo>
                    <a:pt x="0" y="108"/>
                  </a:lnTo>
                  <a:lnTo>
                    <a:pt x="0" y="0"/>
                  </a:lnTo>
                  <a:close/>
                </a:path>
              </a:pathLst>
            </a:custGeom>
            <a:solidFill>
              <a:srgbClr val="5CC8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34" name="Freeform 10"/>
            <p:cNvSpPr>
              <a:spLocks/>
            </p:cNvSpPr>
            <p:nvPr/>
          </p:nvSpPr>
          <p:spPr bwMode="auto">
            <a:xfrm>
              <a:off x="1512" y="2328"/>
              <a:ext cx="696" cy="108"/>
            </a:xfrm>
            <a:custGeom>
              <a:avLst/>
              <a:gdLst>
                <a:gd name="T0" fmla="*/ 0 w 696"/>
                <a:gd name="T1" fmla="*/ 0 h 108"/>
                <a:gd name="T2" fmla="*/ 696 w 696"/>
                <a:gd name="T3" fmla="*/ 0 h 108"/>
                <a:gd name="T4" fmla="*/ 696 w 696"/>
                <a:gd name="T5" fmla="*/ 108 h 108"/>
                <a:gd name="T6" fmla="*/ 0 w 696"/>
                <a:gd name="T7" fmla="*/ 108 h 108"/>
                <a:gd name="T8" fmla="*/ 0 w 696"/>
                <a:gd name="T9" fmla="*/ 0 h 108"/>
                <a:gd name="T10" fmla="*/ 0 w 696"/>
                <a:gd name="T11" fmla="*/ 0 h 1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96" h="108">
                  <a:moveTo>
                    <a:pt x="0" y="0"/>
                  </a:moveTo>
                  <a:lnTo>
                    <a:pt x="696" y="0"/>
                  </a:lnTo>
                  <a:lnTo>
                    <a:pt x="696" y="108"/>
                  </a:lnTo>
                  <a:lnTo>
                    <a:pt x="0" y="108"/>
                  </a:lnTo>
                  <a:lnTo>
                    <a:pt x="0" y="0"/>
                  </a:lnTo>
                  <a:close/>
                </a:path>
              </a:pathLst>
            </a:custGeom>
            <a:solidFill>
              <a:srgbClr val="5CC8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35" name="Freeform 11"/>
            <p:cNvSpPr>
              <a:spLocks/>
            </p:cNvSpPr>
            <p:nvPr/>
          </p:nvSpPr>
          <p:spPr bwMode="auto">
            <a:xfrm>
              <a:off x="1524" y="2004"/>
              <a:ext cx="1356" cy="108"/>
            </a:xfrm>
            <a:custGeom>
              <a:avLst/>
              <a:gdLst>
                <a:gd name="T0" fmla="*/ 0 w 1356"/>
                <a:gd name="T1" fmla="*/ 0 h 108"/>
                <a:gd name="T2" fmla="*/ 1356 w 1356"/>
                <a:gd name="T3" fmla="*/ 0 h 108"/>
                <a:gd name="T4" fmla="*/ 1356 w 1356"/>
                <a:gd name="T5" fmla="*/ 108 h 108"/>
                <a:gd name="T6" fmla="*/ 0 w 1356"/>
                <a:gd name="T7" fmla="*/ 108 h 108"/>
                <a:gd name="T8" fmla="*/ 0 w 1356"/>
                <a:gd name="T9" fmla="*/ 0 h 108"/>
                <a:gd name="T10" fmla="*/ 0 w 1356"/>
                <a:gd name="T11" fmla="*/ 0 h 1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56" h="108">
                  <a:moveTo>
                    <a:pt x="0" y="0"/>
                  </a:moveTo>
                  <a:lnTo>
                    <a:pt x="1356" y="0"/>
                  </a:lnTo>
                  <a:lnTo>
                    <a:pt x="1356" y="108"/>
                  </a:lnTo>
                  <a:lnTo>
                    <a:pt x="0" y="108"/>
                  </a:lnTo>
                  <a:lnTo>
                    <a:pt x="0" y="0"/>
                  </a:lnTo>
                  <a:close/>
                </a:path>
              </a:pathLst>
            </a:custGeom>
            <a:solidFill>
              <a:srgbClr val="5CC8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36" name="Freeform 12"/>
            <p:cNvSpPr>
              <a:spLocks/>
            </p:cNvSpPr>
            <p:nvPr/>
          </p:nvSpPr>
          <p:spPr bwMode="auto">
            <a:xfrm>
              <a:off x="1512" y="1692"/>
              <a:ext cx="348" cy="96"/>
            </a:xfrm>
            <a:custGeom>
              <a:avLst/>
              <a:gdLst>
                <a:gd name="T0" fmla="*/ 0 w 348"/>
                <a:gd name="T1" fmla="*/ 0 h 96"/>
                <a:gd name="T2" fmla="*/ 348 w 348"/>
                <a:gd name="T3" fmla="*/ 0 h 96"/>
                <a:gd name="T4" fmla="*/ 348 w 348"/>
                <a:gd name="T5" fmla="*/ 96 h 96"/>
                <a:gd name="T6" fmla="*/ 0 w 348"/>
                <a:gd name="T7" fmla="*/ 96 h 96"/>
                <a:gd name="T8" fmla="*/ 0 w 348"/>
                <a:gd name="T9" fmla="*/ 0 h 96"/>
                <a:gd name="T10" fmla="*/ 0 w 348"/>
                <a:gd name="T11" fmla="*/ 0 h 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48" h="96">
                  <a:moveTo>
                    <a:pt x="0" y="0"/>
                  </a:moveTo>
                  <a:lnTo>
                    <a:pt x="348" y="0"/>
                  </a:lnTo>
                  <a:lnTo>
                    <a:pt x="348" y="96"/>
                  </a:lnTo>
                  <a:lnTo>
                    <a:pt x="0" y="96"/>
                  </a:lnTo>
                  <a:lnTo>
                    <a:pt x="0" y="0"/>
                  </a:lnTo>
                  <a:close/>
                </a:path>
              </a:pathLst>
            </a:custGeom>
            <a:solidFill>
              <a:srgbClr val="5CC8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37" name="Freeform 13"/>
            <p:cNvSpPr>
              <a:spLocks/>
            </p:cNvSpPr>
            <p:nvPr/>
          </p:nvSpPr>
          <p:spPr bwMode="auto">
            <a:xfrm>
              <a:off x="1524" y="1368"/>
              <a:ext cx="336" cy="108"/>
            </a:xfrm>
            <a:custGeom>
              <a:avLst/>
              <a:gdLst>
                <a:gd name="T0" fmla="*/ 0 w 336"/>
                <a:gd name="T1" fmla="*/ 0 h 108"/>
                <a:gd name="T2" fmla="*/ 336 w 336"/>
                <a:gd name="T3" fmla="*/ 0 h 108"/>
                <a:gd name="T4" fmla="*/ 336 w 336"/>
                <a:gd name="T5" fmla="*/ 108 h 108"/>
                <a:gd name="T6" fmla="*/ 0 w 336"/>
                <a:gd name="T7" fmla="*/ 108 h 108"/>
                <a:gd name="T8" fmla="*/ 0 w 336"/>
                <a:gd name="T9" fmla="*/ 0 h 108"/>
                <a:gd name="T10" fmla="*/ 0 w 336"/>
                <a:gd name="T11" fmla="*/ 0 h 1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36" h="108">
                  <a:moveTo>
                    <a:pt x="0" y="0"/>
                  </a:moveTo>
                  <a:lnTo>
                    <a:pt x="336" y="0"/>
                  </a:lnTo>
                  <a:lnTo>
                    <a:pt x="336" y="108"/>
                  </a:lnTo>
                  <a:lnTo>
                    <a:pt x="0" y="108"/>
                  </a:lnTo>
                  <a:lnTo>
                    <a:pt x="0" y="0"/>
                  </a:lnTo>
                  <a:close/>
                </a:path>
              </a:pathLst>
            </a:custGeom>
            <a:solidFill>
              <a:srgbClr val="5CC8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38" name="Freeform 14"/>
            <p:cNvSpPr>
              <a:spLocks/>
            </p:cNvSpPr>
            <p:nvPr/>
          </p:nvSpPr>
          <p:spPr bwMode="auto">
            <a:xfrm>
              <a:off x="1524" y="1044"/>
              <a:ext cx="1008" cy="108"/>
            </a:xfrm>
            <a:custGeom>
              <a:avLst/>
              <a:gdLst>
                <a:gd name="T0" fmla="*/ 0 w 1008"/>
                <a:gd name="T1" fmla="*/ 0 h 108"/>
                <a:gd name="T2" fmla="*/ 1008 w 1008"/>
                <a:gd name="T3" fmla="*/ 0 h 108"/>
                <a:gd name="T4" fmla="*/ 1008 w 1008"/>
                <a:gd name="T5" fmla="*/ 108 h 108"/>
                <a:gd name="T6" fmla="*/ 0 w 1008"/>
                <a:gd name="T7" fmla="*/ 108 h 108"/>
                <a:gd name="T8" fmla="*/ 0 w 1008"/>
                <a:gd name="T9" fmla="*/ 0 h 108"/>
                <a:gd name="T10" fmla="*/ 0 w 1008"/>
                <a:gd name="T11" fmla="*/ 0 h 1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8" h="108">
                  <a:moveTo>
                    <a:pt x="0" y="0"/>
                  </a:moveTo>
                  <a:lnTo>
                    <a:pt x="1008" y="0"/>
                  </a:lnTo>
                  <a:lnTo>
                    <a:pt x="1008" y="108"/>
                  </a:lnTo>
                  <a:lnTo>
                    <a:pt x="0" y="108"/>
                  </a:lnTo>
                  <a:lnTo>
                    <a:pt x="0" y="0"/>
                  </a:lnTo>
                  <a:close/>
                </a:path>
              </a:pathLst>
            </a:custGeom>
            <a:solidFill>
              <a:srgbClr val="5CC8F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39" name="Line 15"/>
            <p:cNvSpPr>
              <a:spLocks noChangeShapeType="1"/>
            </p:cNvSpPr>
            <p:nvPr/>
          </p:nvSpPr>
          <p:spPr bwMode="auto">
            <a:xfrm>
              <a:off x="1524" y="948"/>
              <a:ext cx="0" cy="223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0" name="Line 16"/>
            <p:cNvSpPr>
              <a:spLocks noChangeShapeType="1"/>
            </p:cNvSpPr>
            <p:nvPr/>
          </p:nvSpPr>
          <p:spPr bwMode="auto">
            <a:xfrm>
              <a:off x="1512" y="3180"/>
              <a:ext cx="1716"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641" name="Rectangle 17"/>
            <p:cNvSpPr>
              <a:spLocks noChangeArrowheads="1"/>
            </p:cNvSpPr>
            <p:nvPr/>
          </p:nvSpPr>
          <p:spPr bwMode="auto">
            <a:xfrm>
              <a:off x="3228" y="3156"/>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42" name="Rectangle 18"/>
            <p:cNvSpPr>
              <a:spLocks noChangeArrowheads="1"/>
            </p:cNvSpPr>
            <p:nvPr/>
          </p:nvSpPr>
          <p:spPr bwMode="auto">
            <a:xfrm>
              <a:off x="3228" y="3036"/>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43" name="Rectangle 19"/>
            <p:cNvSpPr>
              <a:spLocks noChangeArrowheads="1"/>
            </p:cNvSpPr>
            <p:nvPr/>
          </p:nvSpPr>
          <p:spPr bwMode="auto">
            <a:xfrm>
              <a:off x="3228" y="2916"/>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44" name="Rectangle 20"/>
            <p:cNvSpPr>
              <a:spLocks noChangeArrowheads="1"/>
            </p:cNvSpPr>
            <p:nvPr/>
          </p:nvSpPr>
          <p:spPr bwMode="auto">
            <a:xfrm>
              <a:off x="3228" y="2796"/>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45" name="Freeform 21"/>
            <p:cNvSpPr>
              <a:spLocks/>
            </p:cNvSpPr>
            <p:nvPr/>
          </p:nvSpPr>
          <p:spPr bwMode="auto">
            <a:xfrm>
              <a:off x="3216" y="2676"/>
              <a:ext cx="24" cy="24"/>
            </a:xfrm>
            <a:custGeom>
              <a:avLst/>
              <a:gdLst>
                <a:gd name="T0" fmla="*/ 12 w 24"/>
                <a:gd name="T1" fmla="*/ 24 h 24"/>
                <a:gd name="T2" fmla="*/ 24 w 24"/>
                <a:gd name="T3" fmla="*/ 24 h 24"/>
                <a:gd name="T4" fmla="*/ 12 w 24"/>
                <a:gd name="T5" fmla="*/ 0 h 24"/>
                <a:gd name="T6" fmla="*/ 0 w 24"/>
                <a:gd name="T7" fmla="*/ 0 h 24"/>
                <a:gd name="T8" fmla="*/ 12 w 24"/>
                <a:gd name="T9" fmla="*/ 24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 h="24">
                  <a:moveTo>
                    <a:pt x="12" y="24"/>
                  </a:moveTo>
                  <a:lnTo>
                    <a:pt x="24" y="24"/>
                  </a:lnTo>
                  <a:lnTo>
                    <a:pt x="12" y="0"/>
                  </a:lnTo>
                  <a:lnTo>
                    <a:pt x="0" y="0"/>
                  </a:lnTo>
                  <a:lnTo>
                    <a:pt x="12" y="2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6646" name="Rectangle 22"/>
            <p:cNvSpPr>
              <a:spLocks noChangeArrowheads="1"/>
            </p:cNvSpPr>
            <p:nvPr/>
          </p:nvSpPr>
          <p:spPr bwMode="auto">
            <a:xfrm>
              <a:off x="3216" y="2556"/>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47" name="Rectangle 23"/>
            <p:cNvSpPr>
              <a:spLocks noChangeArrowheads="1"/>
            </p:cNvSpPr>
            <p:nvPr/>
          </p:nvSpPr>
          <p:spPr bwMode="auto">
            <a:xfrm>
              <a:off x="3216" y="2436"/>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48" name="Rectangle 24"/>
            <p:cNvSpPr>
              <a:spLocks noChangeArrowheads="1"/>
            </p:cNvSpPr>
            <p:nvPr/>
          </p:nvSpPr>
          <p:spPr bwMode="auto">
            <a:xfrm>
              <a:off x="3216" y="2316"/>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49" name="Rectangle 25"/>
            <p:cNvSpPr>
              <a:spLocks noChangeArrowheads="1"/>
            </p:cNvSpPr>
            <p:nvPr/>
          </p:nvSpPr>
          <p:spPr bwMode="auto">
            <a:xfrm>
              <a:off x="3216" y="2196"/>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50" name="Rectangle 26"/>
            <p:cNvSpPr>
              <a:spLocks noChangeArrowheads="1"/>
            </p:cNvSpPr>
            <p:nvPr/>
          </p:nvSpPr>
          <p:spPr bwMode="auto">
            <a:xfrm>
              <a:off x="3216" y="2076"/>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51" name="Rectangle 27"/>
            <p:cNvSpPr>
              <a:spLocks noChangeArrowheads="1"/>
            </p:cNvSpPr>
            <p:nvPr/>
          </p:nvSpPr>
          <p:spPr bwMode="auto">
            <a:xfrm>
              <a:off x="3216" y="1956"/>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52" name="Rectangle 28"/>
            <p:cNvSpPr>
              <a:spLocks noChangeArrowheads="1"/>
            </p:cNvSpPr>
            <p:nvPr/>
          </p:nvSpPr>
          <p:spPr bwMode="auto">
            <a:xfrm>
              <a:off x="3216" y="1836"/>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53" name="Rectangle 29"/>
            <p:cNvSpPr>
              <a:spLocks noChangeArrowheads="1"/>
            </p:cNvSpPr>
            <p:nvPr/>
          </p:nvSpPr>
          <p:spPr bwMode="auto">
            <a:xfrm>
              <a:off x="3216" y="1716"/>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54" name="Rectangle 30"/>
            <p:cNvSpPr>
              <a:spLocks noChangeArrowheads="1"/>
            </p:cNvSpPr>
            <p:nvPr/>
          </p:nvSpPr>
          <p:spPr bwMode="auto">
            <a:xfrm>
              <a:off x="3216" y="1596"/>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55" name="Rectangle 31"/>
            <p:cNvSpPr>
              <a:spLocks noChangeArrowheads="1"/>
            </p:cNvSpPr>
            <p:nvPr/>
          </p:nvSpPr>
          <p:spPr bwMode="auto">
            <a:xfrm>
              <a:off x="3216" y="1476"/>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56" name="Rectangle 32"/>
            <p:cNvSpPr>
              <a:spLocks noChangeArrowheads="1"/>
            </p:cNvSpPr>
            <p:nvPr/>
          </p:nvSpPr>
          <p:spPr bwMode="auto">
            <a:xfrm>
              <a:off x="3216" y="1356"/>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57" name="Rectangle 33"/>
            <p:cNvSpPr>
              <a:spLocks noChangeArrowheads="1"/>
            </p:cNvSpPr>
            <p:nvPr/>
          </p:nvSpPr>
          <p:spPr bwMode="auto">
            <a:xfrm>
              <a:off x="3216" y="1236"/>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58" name="Rectangle 34"/>
            <p:cNvSpPr>
              <a:spLocks noChangeArrowheads="1"/>
            </p:cNvSpPr>
            <p:nvPr/>
          </p:nvSpPr>
          <p:spPr bwMode="auto">
            <a:xfrm>
              <a:off x="3216" y="1116"/>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59" name="Rectangle 35"/>
            <p:cNvSpPr>
              <a:spLocks noChangeArrowheads="1"/>
            </p:cNvSpPr>
            <p:nvPr/>
          </p:nvSpPr>
          <p:spPr bwMode="auto">
            <a:xfrm>
              <a:off x="3216" y="996"/>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60" name="Rectangle 36"/>
            <p:cNvSpPr>
              <a:spLocks noChangeArrowheads="1"/>
            </p:cNvSpPr>
            <p:nvPr/>
          </p:nvSpPr>
          <p:spPr bwMode="auto">
            <a:xfrm>
              <a:off x="1860" y="314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61" name="Rectangle 37"/>
            <p:cNvSpPr>
              <a:spLocks noChangeArrowheads="1"/>
            </p:cNvSpPr>
            <p:nvPr/>
          </p:nvSpPr>
          <p:spPr bwMode="auto">
            <a:xfrm>
              <a:off x="1860" y="302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62" name="Rectangle 38"/>
            <p:cNvSpPr>
              <a:spLocks noChangeArrowheads="1"/>
            </p:cNvSpPr>
            <p:nvPr/>
          </p:nvSpPr>
          <p:spPr bwMode="auto">
            <a:xfrm>
              <a:off x="1860" y="290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63" name="Rectangle 39"/>
            <p:cNvSpPr>
              <a:spLocks noChangeArrowheads="1"/>
            </p:cNvSpPr>
            <p:nvPr/>
          </p:nvSpPr>
          <p:spPr bwMode="auto">
            <a:xfrm>
              <a:off x="1860" y="278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64" name="Rectangle 40"/>
            <p:cNvSpPr>
              <a:spLocks noChangeArrowheads="1"/>
            </p:cNvSpPr>
            <p:nvPr/>
          </p:nvSpPr>
          <p:spPr bwMode="auto">
            <a:xfrm>
              <a:off x="1860" y="266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65" name="Rectangle 41"/>
            <p:cNvSpPr>
              <a:spLocks noChangeArrowheads="1"/>
            </p:cNvSpPr>
            <p:nvPr/>
          </p:nvSpPr>
          <p:spPr bwMode="auto">
            <a:xfrm>
              <a:off x="1860" y="254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66" name="Rectangle 42"/>
            <p:cNvSpPr>
              <a:spLocks noChangeArrowheads="1"/>
            </p:cNvSpPr>
            <p:nvPr/>
          </p:nvSpPr>
          <p:spPr bwMode="auto">
            <a:xfrm>
              <a:off x="1860" y="242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67" name="Rectangle 43"/>
            <p:cNvSpPr>
              <a:spLocks noChangeArrowheads="1"/>
            </p:cNvSpPr>
            <p:nvPr/>
          </p:nvSpPr>
          <p:spPr bwMode="auto">
            <a:xfrm>
              <a:off x="1860" y="230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68" name="Rectangle 44"/>
            <p:cNvSpPr>
              <a:spLocks noChangeArrowheads="1"/>
            </p:cNvSpPr>
            <p:nvPr/>
          </p:nvSpPr>
          <p:spPr bwMode="auto">
            <a:xfrm>
              <a:off x="1860" y="218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69" name="Rectangle 45"/>
            <p:cNvSpPr>
              <a:spLocks noChangeArrowheads="1"/>
            </p:cNvSpPr>
            <p:nvPr/>
          </p:nvSpPr>
          <p:spPr bwMode="auto">
            <a:xfrm>
              <a:off x="1860" y="206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70" name="Rectangle 46"/>
            <p:cNvSpPr>
              <a:spLocks noChangeArrowheads="1"/>
            </p:cNvSpPr>
            <p:nvPr/>
          </p:nvSpPr>
          <p:spPr bwMode="auto">
            <a:xfrm>
              <a:off x="1860" y="194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71" name="Rectangle 47"/>
            <p:cNvSpPr>
              <a:spLocks noChangeArrowheads="1"/>
            </p:cNvSpPr>
            <p:nvPr/>
          </p:nvSpPr>
          <p:spPr bwMode="auto">
            <a:xfrm>
              <a:off x="1860" y="182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72" name="Rectangle 48"/>
            <p:cNvSpPr>
              <a:spLocks noChangeArrowheads="1"/>
            </p:cNvSpPr>
            <p:nvPr/>
          </p:nvSpPr>
          <p:spPr bwMode="auto">
            <a:xfrm>
              <a:off x="1860" y="170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73" name="Rectangle 49"/>
            <p:cNvSpPr>
              <a:spLocks noChangeArrowheads="1"/>
            </p:cNvSpPr>
            <p:nvPr/>
          </p:nvSpPr>
          <p:spPr bwMode="auto">
            <a:xfrm>
              <a:off x="1860" y="158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74" name="Rectangle 50"/>
            <p:cNvSpPr>
              <a:spLocks noChangeArrowheads="1"/>
            </p:cNvSpPr>
            <p:nvPr/>
          </p:nvSpPr>
          <p:spPr bwMode="auto">
            <a:xfrm>
              <a:off x="1860" y="146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75" name="Rectangle 51"/>
            <p:cNvSpPr>
              <a:spLocks noChangeArrowheads="1"/>
            </p:cNvSpPr>
            <p:nvPr/>
          </p:nvSpPr>
          <p:spPr bwMode="auto">
            <a:xfrm>
              <a:off x="1860" y="134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76" name="Rectangle 52"/>
            <p:cNvSpPr>
              <a:spLocks noChangeArrowheads="1"/>
            </p:cNvSpPr>
            <p:nvPr/>
          </p:nvSpPr>
          <p:spPr bwMode="auto">
            <a:xfrm>
              <a:off x="1860" y="122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77" name="Rectangle 53"/>
            <p:cNvSpPr>
              <a:spLocks noChangeArrowheads="1"/>
            </p:cNvSpPr>
            <p:nvPr/>
          </p:nvSpPr>
          <p:spPr bwMode="auto">
            <a:xfrm>
              <a:off x="1860" y="110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78" name="Rectangle 54"/>
            <p:cNvSpPr>
              <a:spLocks noChangeArrowheads="1"/>
            </p:cNvSpPr>
            <p:nvPr/>
          </p:nvSpPr>
          <p:spPr bwMode="auto">
            <a:xfrm>
              <a:off x="1860" y="98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79" name="Rectangle 55"/>
            <p:cNvSpPr>
              <a:spLocks noChangeArrowheads="1"/>
            </p:cNvSpPr>
            <p:nvPr/>
          </p:nvSpPr>
          <p:spPr bwMode="auto">
            <a:xfrm>
              <a:off x="2532" y="3132"/>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80" name="Rectangle 56"/>
            <p:cNvSpPr>
              <a:spLocks noChangeArrowheads="1"/>
            </p:cNvSpPr>
            <p:nvPr/>
          </p:nvSpPr>
          <p:spPr bwMode="auto">
            <a:xfrm>
              <a:off x="2532" y="3012"/>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81" name="Rectangle 57"/>
            <p:cNvSpPr>
              <a:spLocks noChangeArrowheads="1"/>
            </p:cNvSpPr>
            <p:nvPr/>
          </p:nvSpPr>
          <p:spPr bwMode="auto">
            <a:xfrm>
              <a:off x="2532" y="2892"/>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82" name="Rectangle 58"/>
            <p:cNvSpPr>
              <a:spLocks noChangeArrowheads="1"/>
            </p:cNvSpPr>
            <p:nvPr/>
          </p:nvSpPr>
          <p:spPr bwMode="auto">
            <a:xfrm>
              <a:off x="2532" y="2772"/>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83" name="Rectangle 59"/>
            <p:cNvSpPr>
              <a:spLocks noChangeArrowheads="1"/>
            </p:cNvSpPr>
            <p:nvPr/>
          </p:nvSpPr>
          <p:spPr bwMode="auto">
            <a:xfrm>
              <a:off x="2532" y="2652"/>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84" name="Rectangle 60"/>
            <p:cNvSpPr>
              <a:spLocks noChangeArrowheads="1"/>
            </p:cNvSpPr>
            <p:nvPr/>
          </p:nvSpPr>
          <p:spPr bwMode="auto">
            <a:xfrm>
              <a:off x="2532" y="2532"/>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85" name="Rectangle 61"/>
            <p:cNvSpPr>
              <a:spLocks noChangeArrowheads="1"/>
            </p:cNvSpPr>
            <p:nvPr/>
          </p:nvSpPr>
          <p:spPr bwMode="auto">
            <a:xfrm>
              <a:off x="2532" y="2412"/>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86" name="Rectangle 62"/>
            <p:cNvSpPr>
              <a:spLocks noChangeArrowheads="1"/>
            </p:cNvSpPr>
            <p:nvPr/>
          </p:nvSpPr>
          <p:spPr bwMode="auto">
            <a:xfrm>
              <a:off x="2532" y="2292"/>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87" name="Rectangle 63"/>
            <p:cNvSpPr>
              <a:spLocks noChangeArrowheads="1"/>
            </p:cNvSpPr>
            <p:nvPr/>
          </p:nvSpPr>
          <p:spPr bwMode="auto">
            <a:xfrm>
              <a:off x="2532" y="2172"/>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88" name="Rectangle 64"/>
            <p:cNvSpPr>
              <a:spLocks noChangeArrowheads="1"/>
            </p:cNvSpPr>
            <p:nvPr/>
          </p:nvSpPr>
          <p:spPr bwMode="auto">
            <a:xfrm>
              <a:off x="2532" y="2052"/>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89" name="Rectangle 65"/>
            <p:cNvSpPr>
              <a:spLocks noChangeArrowheads="1"/>
            </p:cNvSpPr>
            <p:nvPr/>
          </p:nvSpPr>
          <p:spPr bwMode="auto">
            <a:xfrm>
              <a:off x="2532" y="1932"/>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90" name="Rectangle 66"/>
            <p:cNvSpPr>
              <a:spLocks noChangeArrowheads="1"/>
            </p:cNvSpPr>
            <p:nvPr/>
          </p:nvSpPr>
          <p:spPr bwMode="auto">
            <a:xfrm>
              <a:off x="2532" y="1812"/>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91" name="Rectangle 67"/>
            <p:cNvSpPr>
              <a:spLocks noChangeArrowheads="1"/>
            </p:cNvSpPr>
            <p:nvPr/>
          </p:nvSpPr>
          <p:spPr bwMode="auto">
            <a:xfrm>
              <a:off x="2532" y="1692"/>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92" name="Rectangle 68"/>
            <p:cNvSpPr>
              <a:spLocks noChangeArrowheads="1"/>
            </p:cNvSpPr>
            <p:nvPr/>
          </p:nvSpPr>
          <p:spPr bwMode="auto">
            <a:xfrm>
              <a:off x="2532" y="1572"/>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93" name="Rectangle 69"/>
            <p:cNvSpPr>
              <a:spLocks noChangeArrowheads="1"/>
            </p:cNvSpPr>
            <p:nvPr/>
          </p:nvSpPr>
          <p:spPr bwMode="auto">
            <a:xfrm>
              <a:off x="2532" y="1452"/>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94" name="Rectangle 70"/>
            <p:cNvSpPr>
              <a:spLocks noChangeArrowheads="1"/>
            </p:cNvSpPr>
            <p:nvPr/>
          </p:nvSpPr>
          <p:spPr bwMode="auto">
            <a:xfrm>
              <a:off x="2532" y="1332"/>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95" name="Rectangle 71"/>
            <p:cNvSpPr>
              <a:spLocks noChangeArrowheads="1"/>
            </p:cNvSpPr>
            <p:nvPr/>
          </p:nvSpPr>
          <p:spPr bwMode="auto">
            <a:xfrm>
              <a:off x="2532" y="1212"/>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96" name="Rectangle 72"/>
            <p:cNvSpPr>
              <a:spLocks noChangeArrowheads="1"/>
            </p:cNvSpPr>
            <p:nvPr/>
          </p:nvSpPr>
          <p:spPr bwMode="auto">
            <a:xfrm>
              <a:off x="2532" y="1092"/>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97" name="Rectangle 73"/>
            <p:cNvSpPr>
              <a:spLocks noChangeArrowheads="1"/>
            </p:cNvSpPr>
            <p:nvPr/>
          </p:nvSpPr>
          <p:spPr bwMode="auto">
            <a:xfrm>
              <a:off x="2532" y="972"/>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98" name="Rectangle 74"/>
            <p:cNvSpPr>
              <a:spLocks noChangeArrowheads="1"/>
            </p:cNvSpPr>
            <p:nvPr/>
          </p:nvSpPr>
          <p:spPr bwMode="auto">
            <a:xfrm>
              <a:off x="2196" y="314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699" name="Rectangle 75"/>
            <p:cNvSpPr>
              <a:spLocks noChangeArrowheads="1"/>
            </p:cNvSpPr>
            <p:nvPr/>
          </p:nvSpPr>
          <p:spPr bwMode="auto">
            <a:xfrm>
              <a:off x="2196" y="302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00" name="Rectangle 76"/>
            <p:cNvSpPr>
              <a:spLocks noChangeArrowheads="1"/>
            </p:cNvSpPr>
            <p:nvPr/>
          </p:nvSpPr>
          <p:spPr bwMode="auto">
            <a:xfrm>
              <a:off x="2196" y="290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01" name="Rectangle 77"/>
            <p:cNvSpPr>
              <a:spLocks noChangeArrowheads="1"/>
            </p:cNvSpPr>
            <p:nvPr/>
          </p:nvSpPr>
          <p:spPr bwMode="auto">
            <a:xfrm>
              <a:off x="2196" y="278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02" name="Rectangle 78"/>
            <p:cNvSpPr>
              <a:spLocks noChangeArrowheads="1"/>
            </p:cNvSpPr>
            <p:nvPr/>
          </p:nvSpPr>
          <p:spPr bwMode="auto">
            <a:xfrm>
              <a:off x="2196" y="266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03" name="Rectangle 79"/>
            <p:cNvSpPr>
              <a:spLocks noChangeArrowheads="1"/>
            </p:cNvSpPr>
            <p:nvPr/>
          </p:nvSpPr>
          <p:spPr bwMode="auto">
            <a:xfrm>
              <a:off x="2196" y="254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04" name="Rectangle 80"/>
            <p:cNvSpPr>
              <a:spLocks noChangeArrowheads="1"/>
            </p:cNvSpPr>
            <p:nvPr/>
          </p:nvSpPr>
          <p:spPr bwMode="auto">
            <a:xfrm>
              <a:off x="2196" y="242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05" name="Rectangle 81"/>
            <p:cNvSpPr>
              <a:spLocks noChangeArrowheads="1"/>
            </p:cNvSpPr>
            <p:nvPr/>
          </p:nvSpPr>
          <p:spPr bwMode="auto">
            <a:xfrm>
              <a:off x="2196" y="230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06" name="Rectangle 82"/>
            <p:cNvSpPr>
              <a:spLocks noChangeArrowheads="1"/>
            </p:cNvSpPr>
            <p:nvPr/>
          </p:nvSpPr>
          <p:spPr bwMode="auto">
            <a:xfrm>
              <a:off x="2196" y="218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07" name="Rectangle 83"/>
            <p:cNvSpPr>
              <a:spLocks noChangeArrowheads="1"/>
            </p:cNvSpPr>
            <p:nvPr/>
          </p:nvSpPr>
          <p:spPr bwMode="auto">
            <a:xfrm>
              <a:off x="2196" y="206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08" name="Rectangle 84"/>
            <p:cNvSpPr>
              <a:spLocks noChangeArrowheads="1"/>
            </p:cNvSpPr>
            <p:nvPr/>
          </p:nvSpPr>
          <p:spPr bwMode="auto">
            <a:xfrm>
              <a:off x="2196" y="194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09" name="Rectangle 85"/>
            <p:cNvSpPr>
              <a:spLocks noChangeArrowheads="1"/>
            </p:cNvSpPr>
            <p:nvPr/>
          </p:nvSpPr>
          <p:spPr bwMode="auto">
            <a:xfrm>
              <a:off x="2196" y="182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10" name="Rectangle 86"/>
            <p:cNvSpPr>
              <a:spLocks noChangeArrowheads="1"/>
            </p:cNvSpPr>
            <p:nvPr/>
          </p:nvSpPr>
          <p:spPr bwMode="auto">
            <a:xfrm>
              <a:off x="2196" y="170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11" name="Rectangle 87"/>
            <p:cNvSpPr>
              <a:spLocks noChangeArrowheads="1"/>
            </p:cNvSpPr>
            <p:nvPr/>
          </p:nvSpPr>
          <p:spPr bwMode="auto">
            <a:xfrm>
              <a:off x="2196" y="158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12" name="Rectangle 88"/>
            <p:cNvSpPr>
              <a:spLocks noChangeArrowheads="1"/>
            </p:cNvSpPr>
            <p:nvPr/>
          </p:nvSpPr>
          <p:spPr bwMode="auto">
            <a:xfrm>
              <a:off x="2196" y="146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13" name="Rectangle 89"/>
            <p:cNvSpPr>
              <a:spLocks noChangeArrowheads="1"/>
            </p:cNvSpPr>
            <p:nvPr/>
          </p:nvSpPr>
          <p:spPr bwMode="auto">
            <a:xfrm>
              <a:off x="2196" y="134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14" name="Rectangle 90"/>
            <p:cNvSpPr>
              <a:spLocks noChangeArrowheads="1"/>
            </p:cNvSpPr>
            <p:nvPr/>
          </p:nvSpPr>
          <p:spPr bwMode="auto">
            <a:xfrm>
              <a:off x="2196" y="122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15" name="Rectangle 91"/>
            <p:cNvSpPr>
              <a:spLocks noChangeArrowheads="1"/>
            </p:cNvSpPr>
            <p:nvPr/>
          </p:nvSpPr>
          <p:spPr bwMode="auto">
            <a:xfrm>
              <a:off x="2196" y="110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16" name="Rectangle 92"/>
            <p:cNvSpPr>
              <a:spLocks noChangeArrowheads="1"/>
            </p:cNvSpPr>
            <p:nvPr/>
          </p:nvSpPr>
          <p:spPr bwMode="auto">
            <a:xfrm>
              <a:off x="2196" y="98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17" name="Rectangle 93"/>
            <p:cNvSpPr>
              <a:spLocks noChangeArrowheads="1"/>
            </p:cNvSpPr>
            <p:nvPr/>
          </p:nvSpPr>
          <p:spPr bwMode="auto">
            <a:xfrm>
              <a:off x="2880" y="314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18" name="Rectangle 94"/>
            <p:cNvSpPr>
              <a:spLocks noChangeArrowheads="1"/>
            </p:cNvSpPr>
            <p:nvPr/>
          </p:nvSpPr>
          <p:spPr bwMode="auto">
            <a:xfrm>
              <a:off x="2880" y="302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19" name="Rectangle 95"/>
            <p:cNvSpPr>
              <a:spLocks noChangeArrowheads="1"/>
            </p:cNvSpPr>
            <p:nvPr/>
          </p:nvSpPr>
          <p:spPr bwMode="auto">
            <a:xfrm>
              <a:off x="2880" y="290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20" name="Rectangle 96"/>
            <p:cNvSpPr>
              <a:spLocks noChangeArrowheads="1"/>
            </p:cNvSpPr>
            <p:nvPr/>
          </p:nvSpPr>
          <p:spPr bwMode="auto">
            <a:xfrm>
              <a:off x="2880" y="278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21" name="Rectangle 97"/>
            <p:cNvSpPr>
              <a:spLocks noChangeArrowheads="1"/>
            </p:cNvSpPr>
            <p:nvPr/>
          </p:nvSpPr>
          <p:spPr bwMode="auto">
            <a:xfrm>
              <a:off x="2880" y="266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22" name="Rectangle 98"/>
            <p:cNvSpPr>
              <a:spLocks noChangeArrowheads="1"/>
            </p:cNvSpPr>
            <p:nvPr/>
          </p:nvSpPr>
          <p:spPr bwMode="auto">
            <a:xfrm>
              <a:off x="2880" y="254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23" name="Rectangle 99"/>
            <p:cNvSpPr>
              <a:spLocks noChangeArrowheads="1"/>
            </p:cNvSpPr>
            <p:nvPr/>
          </p:nvSpPr>
          <p:spPr bwMode="auto">
            <a:xfrm>
              <a:off x="2880" y="242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24" name="Rectangle 100"/>
            <p:cNvSpPr>
              <a:spLocks noChangeArrowheads="1"/>
            </p:cNvSpPr>
            <p:nvPr/>
          </p:nvSpPr>
          <p:spPr bwMode="auto">
            <a:xfrm>
              <a:off x="2880" y="230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25" name="Rectangle 101"/>
            <p:cNvSpPr>
              <a:spLocks noChangeArrowheads="1"/>
            </p:cNvSpPr>
            <p:nvPr/>
          </p:nvSpPr>
          <p:spPr bwMode="auto">
            <a:xfrm>
              <a:off x="2880" y="218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26" name="Rectangle 102"/>
            <p:cNvSpPr>
              <a:spLocks noChangeArrowheads="1"/>
            </p:cNvSpPr>
            <p:nvPr/>
          </p:nvSpPr>
          <p:spPr bwMode="auto">
            <a:xfrm>
              <a:off x="2880" y="206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27" name="Rectangle 103"/>
            <p:cNvSpPr>
              <a:spLocks noChangeArrowheads="1"/>
            </p:cNvSpPr>
            <p:nvPr/>
          </p:nvSpPr>
          <p:spPr bwMode="auto">
            <a:xfrm>
              <a:off x="2880" y="194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28" name="Rectangle 104"/>
            <p:cNvSpPr>
              <a:spLocks noChangeArrowheads="1"/>
            </p:cNvSpPr>
            <p:nvPr/>
          </p:nvSpPr>
          <p:spPr bwMode="auto">
            <a:xfrm>
              <a:off x="2880" y="182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29" name="Rectangle 105"/>
            <p:cNvSpPr>
              <a:spLocks noChangeArrowheads="1"/>
            </p:cNvSpPr>
            <p:nvPr/>
          </p:nvSpPr>
          <p:spPr bwMode="auto">
            <a:xfrm>
              <a:off x="2880" y="170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30" name="Rectangle 106"/>
            <p:cNvSpPr>
              <a:spLocks noChangeArrowheads="1"/>
            </p:cNvSpPr>
            <p:nvPr/>
          </p:nvSpPr>
          <p:spPr bwMode="auto">
            <a:xfrm>
              <a:off x="2880" y="158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31" name="Rectangle 107"/>
            <p:cNvSpPr>
              <a:spLocks noChangeArrowheads="1"/>
            </p:cNvSpPr>
            <p:nvPr/>
          </p:nvSpPr>
          <p:spPr bwMode="auto">
            <a:xfrm>
              <a:off x="2880" y="146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32" name="Rectangle 108"/>
            <p:cNvSpPr>
              <a:spLocks noChangeArrowheads="1"/>
            </p:cNvSpPr>
            <p:nvPr/>
          </p:nvSpPr>
          <p:spPr bwMode="auto">
            <a:xfrm>
              <a:off x="2880" y="134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33" name="Rectangle 109"/>
            <p:cNvSpPr>
              <a:spLocks noChangeArrowheads="1"/>
            </p:cNvSpPr>
            <p:nvPr/>
          </p:nvSpPr>
          <p:spPr bwMode="auto">
            <a:xfrm>
              <a:off x="2880" y="122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34" name="Rectangle 110"/>
            <p:cNvSpPr>
              <a:spLocks noChangeArrowheads="1"/>
            </p:cNvSpPr>
            <p:nvPr/>
          </p:nvSpPr>
          <p:spPr bwMode="auto">
            <a:xfrm>
              <a:off x="2880" y="110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35" name="Rectangle 111"/>
            <p:cNvSpPr>
              <a:spLocks noChangeArrowheads="1"/>
            </p:cNvSpPr>
            <p:nvPr/>
          </p:nvSpPr>
          <p:spPr bwMode="auto">
            <a:xfrm>
              <a:off x="2880" y="984"/>
              <a:ext cx="12" cy="2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26736" name="Rectangle 112"/>
            <p:cNvSpPr>
              <a:spLocks noChangeArrowheads="1"/>
            </p:cNvSpPr>
            <p:nvPr/>
          </p:nvSpPr>
          <p:spPr bwMode="auto">
            <a:xfrm>
              <a:off x="684" y="984"/>
              <a:ext cx="79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0000"/>
                  </a:solidFill>
                  <a:latin typeface="Formata Regular" charset="0"/>
                </a:rPr>
                <a:t>Project monitoring</a:t>
              </a:r>
              <a:endParaRPr lang="en-US" altLang="en-US"/>
            </a:p>
          </p:txBody>
        </p:sp>
        <p:sp>
          <p:nvSpPr>
            <p:cNvPr id="26737" name="Rectangle 113"/>
            <p:cNvSpPr>
              <a:spLocks noChangeArrowheads="1"/>
            </p:cNvSpPr>
            <p:nvPr/>
          </p:nvSpPr>
          <p:spPr bwMode="auto">
            <a:xfrm>
              <a:off x="996" y="1092"/>
              <a:ext cx="480"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0000"/>
                  </a:solidFill>
                  <a:latin typeface="Formata Regular" charset="0"/>
                </a:rPr>
                <a:t>and control</a:t>
              </a:r>
              <a:endParaRPr lang="en-US" altLang="en-US"/>
            </a:p>
          </p:txBody>
        </p:sp>
        <p:sp>
          <p:nvSpPr>
            <p:cNvPr id="26738" name="Rectangle 114"/>
            <p:cNvSpPr>
              <a:spLocks noChangeArrowheads="1"/>
            </p:cNvSpPr>
            <p:nvPr/>
          </p:nvSpPr>
          <p:spPr bwMode="auto">
            <a:xfrm>
              <a:off x="636" y="1296"/>
              <a:ext cx="483"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0000"/>
                  </a:solidFill>
                  <a:latin typeface="Formata Regular" charset="0"/>
                </a:rPr>
                <a:t>Supplier ag</a:t>
              </a:r>
              <a:endParaRPr lang="en-US" altLang="en-US"/>
            </a:p>
          </p:txBody>
        </p:sp>
        <p:sp>
          <p:nvSpPr>
            <p:cNvPr id="26739" name="Rectangle 115"/>
            <p:cNvSpPr>
              <a:spLocks noChangeArrowheads="1"/>
            </p:cNvSpPr>
            <p:nvPr/>
          </p:nvSpPr>
          <p:spPr bwMode="auto">
            <a:xfrm>
              <a:off x="1116" y="1296"/>
              <a:ext cx="35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0000"/>
                  </a:solidFill>
                  <a:latin typeface="Formata Regular" charset="0"/>
                </a:rPr>
                <a:t>reement</a:t>
              </a:r>
              <a:endParaRPr lang="en-US" altLang="en-US"/>
            </a:p>
          </p:txBody>
        </p:sp>
        <p:sp>
          <p:nvSpPr>
            <p:cNvPr id="26740" name="Rectangle 116"/>
            <p:cNvSpPr>
              <a:spLocks noChangeArrowheads="1"/>
            </p:cNvSpPr>
            <p:nvPr/>
          </p:nvSpPr>
          <p:spPr bwMode="auto">
            <a:xfrm>
              <a:off x="912" y="1404"/>
              <a:ext cx="56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0000"/>
                  </a:solidFill>
                  <a:latin typeface="Formata Regular" charset="0"/>
                </a:rPr>
                <a:t>management</a:t>
              </a:r>
              <a:endParaRPr lang="en-US" altLang="en-US"/>
            </a:p>
          </p:txBody>
        </p:sp>
        <p:sp>
          <p:nvSpPr>
            <p:cNvPr id="26741" name="Rectangle 117"/>
            <p:cNvSpPr>
              <a:spLocks noChangeArrowheads="1"/>
            </p:cNvSpPr>
            <p:nvPr/>
          </p:nvSpPr>
          <p:spPr bwMode="auto">
            <a:xfrm>
              <a:off x="1308" y="1620"/>
              <a:ext cx="192"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0000"/>
                  </a:solidFill>
                  <a:latin typeface="Formata Regular" charset="0"/>
                </a:rPr>
                <a:t>Risk</a:t>
              </a:r>
              <a:endParaRPr lang="en-US" altLang="en-US"/>
            </a:p>
          </p:txBody>
        </p:sp>
        <p:sp>
          <p:nvSpPr>
            <p:cNvPr id="26742" name="Rectangle 118"/>
            <p:cNvSpPr>
              <a:spLocks noChangeArrowheads="1"/>
            </p:cNvSpPr>
            <p:nvPr/>
          </p:nvSpPr>
          <p:spPr bwMode="auto">
            <a:xfrm>
              <a:off x="912" y="1728"/>
              <a:ext cx="56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0000"/>
                  </a:solidFill>
                  <a:latin typeface="Formata Regular" charset="0"/>
                </a:rPr>
                <a:t>management</a:t>
              </a:r>
              <a:endParaRPr lang="en-US" altLang="en-US"/>
            </a:p>
          </p:txBody>
        </p:sp>
        <p:sp>
          <p:nvSpPr>
            <p:cNvPr id="26743" name="Rectangle 119"/>
            <p:cNvSpPr>
              <a:spLocks noChangeArrowheads="1"/>
            </p:cNvSpPr>
            <p:nvPr/>
          </p:nvSpPr>
          <p:spPr bwMode="auto">
            <a:xfrm>
              <a:off x="900" y="1932"/>
              <a:ext cx="57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0000"/>
                  </a:solidFill>
                  <a:latin typeface="Formata Regular" charset="0"/>
                </a:rPr>
                <a:t>Configuration</a:t>
              </a:r>
              <a:endParaRPr lang="en-US" altLang="en-US"/>
            </a:p>
          </p:txBody>
        </p:sp>
        <p:sp>
          <p:nvSpPr>
            <p:cNvPr id="26744" name="Rectangle 120"/>
            <p:cNvSpPr>
              <a:spLocks noChangeArrowheads="1"/>
            </p:cNvSpPr>
            <p:nvPr/>
          </p:nvSpPr>
          <p:spPr bwMode="auto">
            <a:xfrm>
              <a:off x="912" y="2040"/>
              <a:ext cx="56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0000"/>
                  </a:solidFill>
                  <a:latin typeface="Formata Regular" charset="0"/>
                </a:rPr>
                <a:t>management</a:t>
              </a:r>
              <a:endParaRPr lang="en-US" altLang="en-US"/>
            </a:p>
          </p:txBody>
        </p:sp>
        <p:sp>
          <p:nvSpPr>
            <p:cNvPr id="26745" name="Rectangle 121"/>
            <p:cNvSpPr>
              <a:spLocks noChangeArrowheads="1"/>
            </p:cNvSpPr>
            <p:nvPr/>
          </p:nvSpPr>
          <p:spPr bwMode="auto">
            <a:xfrm>
              <a:off x="888" y="2256"/>
              <a:ext cx="58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0000"/>
                  </a:solidFill>
                  <a:latin typeface="Formata Regular" charset="0"/>
                </a:rPr>
                <a:t>Requirements</a:t>
              </a:r>
              <a:endParaRPr lang="en-US" altLang="en-US"/>
            </a:p>
          </p:txBody>
        </p:sp>
        <p:sp>
          <p:nvSpPr>
            <p:cNvPr id="26746" name="Rectangle 122"/>
            <p:cNvSpPr>
              <a:spLocks noChangeArrowheads="1"/>
            </p:cNvSpPr>
            <p:nvPr/>
          </p:nvSpPr>
          <p:spPr bwMode="auto">
            <a:xfrm>
              <a:off x="912" y="2364"/>
              <a:ext cx="56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0000"/>
                  </a:solidFill>
                  <a:latin typeface="Formata Regular" charset="0"/>
                </a:rPr>
                <a:t>management</a:t>
              </a:r>
              <a:endParaRPr lang="en-US" altLang="en-US"/>
            </a:p>
          </p:txBody>
        </p:sp>
        <p:sp>
          <p:nvSpPr>
            <p:cNvPr id="26747" name="Rectangle 123"/>
            <p:cNvSpPr>
              <a:spLocks noChangeArrowheads="1"/>
            </p:cNvSpPr>
            <p:nvPr/>
          </p:nvSpPr>
          <p:spPr bwMode="auto">
            <a:xfrm>
              <a:off x="1008" y="2640"/>
              <a:ext cx="1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0000"/>
                  </a:solidFill>
                  <a:latin typeface="Formata Regular" charset="0"/>
                </a:rPr>
                <a:t>V</a:t>
              </a:r>
              <a:endParaRPr lang="en-US" altLang="en-US"/>
            </a:p>
          </p:txBody>
        </p:sp>
        <p:sp>
          <p:nvSpPr>
            <p:cNvPr id="26748" name="Rectangle 124"/>
            <p:cNvSpPr>
              <a:spLocks noChangeArrowheads="1"/>
            </p:cNvSpPr>
            <p:nvPr/>
          </p:nvSpPr>
          <p:spPr bwMode="auto">
            <a:xfrm>
              <a:off x="1056" y="2640"/>
              <a:ext cx="409"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0000"/>
                  </a:solidFill>
                  <a:latin typeface="Formata Regular" charset="0"/>
                </a:rPr>
                <a:t>erification</a:t>
              </a:r>
              <a:endParaRPr lang="en-US" altLang="en-US"/>
            </a:p>
          </p:txBody>
        </p:sp>
        <p:sp>
          <p:nvSpPr>
            <p:cNvPr id="26749" name="Rectangle 125"/>
            <p:cNvSpPr>
              <a:spLocks noChangeArrowheads="1"/>
            </p:cNvSpPr>
            <p:nvPr/>
          </p:nvSpPr>
          <p:spPr bwMode="auto">
            <a:xfrm>
              <a:off x="1056" y="2952"/>
              <a:ext cx="108"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0000"/>
                  </a:solidFill>
                  <a:latin typeface="Formata Regular" charset="0"/>
                </a:rPr>
                <a:t>V</a:t>
              </a:r>
              <a:endParaRPr lang="en-US" altLang="en-US"/>
            </a:p>
          </p:txBody>
        </p:sp>
        <p:sp>
          <p:nvSpPr>
            <p:cNvPr id="26750" name="Rectangle 126"/>
            <p:cNvSpPr>
              <a:spLocks noChangeArrowheads="1"/>
            </p:cNvSpPr>
            <p:nvPr/>
          </p:nvSpPr>
          <p:spPr bwMode="auto">
            <a:xfrm>
              <a:off x="1104" y="2952"/>
              <a:ext cx="35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0000"/>
                  </a:solidFill>
                  <a:latin typeface="Formata Regular" charset="0"/>
                </a:rPr>
                <a:t>alidation</a:t>
              </a:r>
              <a:endParaRPr lang="en-US" altLang="en-US"/>
            </a:p>
          </p:txBody>
        </p:sp>
        <p:sp>
          <p:nvSpPr>
            <p:cNvPr id="26751" name="Rectangle 127"/>
            <p:cNvSpPr>
              <a:spLocks noChangeArrowheads="1"/>
            </p:cNvSpPr>
            <p:nvPr/>
          </p:nvSpPr>
          <p:spPr bwMode="auto">
            <a:xfrm>
              <a:off x="1836" y="3180"/>
              <a:ext cx="8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0000"/>
                  </a:solidFill>
                  <a:latin typeface="Formata Regular" charset="0"/>
                </a:rPr>
                <a:t>1</a:t>
              </a:r>
              <a:endParaRPr lang="en-US" altLang="en-US"/>
            </a:p>
          </p:txBody>
        </p:sp>
        <p:sp>
          <p:nvSpPr>
            <p:cNvPr id="26752" name="Rectangle 128"/>
            <p:cNvSpPr>
              <a:spLocks noChangeArrowheads="1"/>
            </p:cNvSpPr>
            <p:nvPr/>
          </p:nvSpPr>
          <p:spPr bwMode="auto">
            <a:xfrm>
              <a:off x="2196" y="3180"/>
              <a:ext cx="8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0000"/>
                  </a:solidFill>
                  <a:latin typeface="Formata Regular" charset="0"/>
                </a:rPr>
                <a:t>2</a:t>
              </a:r>
              <a:endParaRPr lang="en-US" altLang="en-US"/>
            </a:p>
          </p:txBody>
        </p:sp>
        <p:sp>
          <p:nvSpPr>
            <p:cNvPr id="26753" name="Rectangle 129"/>
            <p:cNvSpPr>
              <a:spLocks noChangeArrowheads="1"/>
            </p:cNvSpPr>
            <p:nvPr/>
          </p:nvSpPr>
          <p:spPr bwMode="auto">
            <a:xfrm>
              <a:off x="2520" y="3180"/>
              <a:ext cx="8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0000"/>
                  </a:solidFill>
                  <a:latin typeface="Formata Regular" charset="0"/>
                </a:rPr>
                <a:t>3</a:t>
              </a:r>
              <a:endParaRPr lang="en-US" altLang="en-US"/>
            </a:p>
          </p:txBody>
        </p:sp>
        <p:sp>
          <p:nvSpPr>
            <p:cNvPr id="26754" name="Rectangle 130"/>
            <p:cNvSpPr>
              <a:spLocks noChangeArrowheads="1"/>
            </p:cNvSpPr>
            <p:nvPr/>
          </p:nvSpPr>
          <p:spPr bwMode="auto">
            <a:xfrm>
              <a:off x="2856" y="3180"/>
              <a:ext cx="8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0000"/>
                  </a:solidFill>
                  <a:latin typeface="Formata Regular" charset="0"/>
                </a:rPr>
                <a:t>4</a:t>
              </a:r>
              <a:endParaRPr lang="en-US" altLang="en-US"/>
            </a:p>
          </p:txBody>
        </p:sp>
        <p:sp>
          <p:nvSpPr>
            <p:cNvPr id="26755" name="Rectangle 131"/>
            <p:cNvSpPr>
              <a:spLocks noChangeArrowheads="1"/>
            </p:cNvSpPr>
            <p:nvPr/>
          </p:nvSpPr>
          <p:spPr bwMode="auto">
            <a:xfrm>
              <a:off x="3204" y="3180"/>
              <a:ext cx="84"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200">
                  <a:solidFill>
                    <a:srgbClr val="000000"/>
                  </a:solidFill>
                  <a:latin typeface="Formata Regular" charset="0"/>
                </a:rPr>
                <a:t>5</a:t>
              </a:r>
              <a:endParaRPr lang="en-US" altLang="en-US"/>
            </a:p>
          </p:txBody>
        </p:sp>
      </p:grpSp>
      <p:sp>
        <p:nvSpPr>
          <p:cNvPr id="26629" name="Text Box 132"/>
          <p:cNvSpPr txBox="1">
            <a:spLocks noChangeArrowheads="1"/>
          </p:cNvSpPr>
          <p:nvPr/>
        </p:nvSpPr>
        <p:spPr bwMode="auto">
          <a:xfrm>
            <a:off x="1050925" y="5375275"/>
            <a:ext cx="3557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a:latin typeface="Times New Roman" panose="02020603050405020304" pitchFamily="18" charset="0"/>
              </a:rPr>
              <a:t>A process capability profile</a:t>
            </a:r>
          </a:p>
        </p:txBody>
      </p:sp>
    </p:spTree>
    <p:extLst>
      <p:ext uri="{BB962C8B-B14F-4D97-AF65-F5344CB8AC3E}">
        <p14:creationId xmlns:p14="http://schemas.microsoft.com/office/powerpoint/2010/main" val="113633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7E01CFCF-10EB-48A5-BD6E-E22BBCA152D4}" type="slidenum">
              <a:rPr lang="en-US"/>
              <a:pPr>
                <a:defRPr/>
              </a:pPr>
              <a:t>26</a:t>
            </a:fld>
            <a:endParaRPr lang="en-US"/>
          </a:p>
        </p:txBody>
      </p:sp>
      <p:sp>
        <p:nvSpPr>
          <p:cNvPr id="27651" name="Rectangle 2"/>
          <p:cNvSpPr>
            <a:spLocks noGrp="1" noChangeArrowheads="1"/>
          </p:cNvSpPr>
          <p:nvPr>
            <p:ph type="title"/>
          </p:nvPr>
        </p:nvSpPr>
        <p:spPr/>
        <p:txBody>
          <a:bodyPr/>
          <a:lstStyle/>
          <a:p>
            <a:r>
              <a:rPr lang="en-US" altLang="en-US" smtClean="0"/>
              <a:t>Remarks</a:t>
            </a:r>
            <a:endParaRPr lang="nl-NL" altLang="en-US" smtClean="0"/>
          </a:p>
        </p:txBody>
      </p:sp>
      <p:sp>
        <p:nvSpPr>
          <p:cNvPr id="27652" name="Text Box 3"/>
          <p:cNvSpPr txBox="1">
            <a:spLocks noChangeArrowheads="1"/>
          </p:cNvSpPr>
          <p:nvPr/>
        </p:nvSpPr>
        <p:spPr bwMode="auto">
          <a:xfrm>
            <a:off x="381000" y="965200"/>
            <a:ext cx="86106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Maturity Models are helpful to indicate the maturity of a software organization</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The CMM(I) model is the most used</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Organizations ‘benchmark’ themselves to position them relative to others based on the CMM-level</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CMM-level should give an indication of the quality level of a software organization</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Specially “new” countries (India, China) qualify themselves strongly in this area</a:t>
            </a:r>
          </a:p>
          <a:p>
            <a:pPr>
              <a:spcBef>
                <a:spcPct val="20000"/>
              </a:spcBef>
              <a:buClr>
                <a:schemeClr val="hlink"/>
              </a:buClr>
              <a:buSzPct val="90000"/>
              <a:buFont typeface="Wingdings" panose="05000000000000000000" pitchFamily="2" charset="2"/>
              <a:buBlip>
                <a:blip r:embed="rId2"/>
              </a:buBlip>
            </a:pPr>
            <a:r>
              <a:rPr lang="en-US" altLang="en-US">
                <a:latin typeface="Times New Roman" panose="02020603050405020304" pitchFamily="18" charset="0"/>
              </a:rPr>
              <a:t>It is not a “sacred cow” and it should be used prudently</a:t>
            </a:r>
          </a:p>
        </p:txBody>
      </p:sp>
    </p:spTree>
    <p:extLst>
      <p:ext uri="{BB962C8B-B14F-4D97-AF65-F5344CB8AC3E}">
        <p14:creationId xmlns:p14="http://schemas.microsoft.com/office/powerpoint/2010/main" val="2132048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5279D040-C589-4346-A0CF-73D57148E348}" type="slidenum">
              <a:rPr lang="en-US"/>
              <a:pPr>
                <a:defRPr/>
              </a:pPr>
              <a:t>27</a:t>
            </a:fld>
            <a:endParaRPr lang="en-US"/>
          </a:p>
        </p:txBody>
      </p:sp>
      <p:sp>
        <p:nvSpPr>
          <p:cNvPr id="28675" name="Rectangle 2"/>
          <p:cNvSpPr>
            <a:spLocks noGrp="1" noChangeArrowheads="1"/>
          </p:cNvSpPr>
          <p:nvPr>
            <p:ph type="title"/>
          </p:nvPr>
        </p:nvSpPr>
        <p:spPr/>
        <p:txBody>
          <a:bodyPr/>
          <a:lstStyle/>
          <a:p>
            <a:r>
              <a:rPr lang="en-US" altLang="en-US" smtClean="0"/>
              <a:t>Problems with CMM</a:t>
            </a:r>
          </a:p>
        </p:txBody>
      </p:sp>
      <p:sp>
        <p:nvSpPr>
          <p:cNvPr id="28676" name="Rectangle 3"/>
          <p:cNvSpPr>
            <a:spLocks noGrp="1" noChangeArrowheads="1"/>
          </p:cNvSpPr>
          <p:nvPr>
            <p:ph type="body" idx="1"/>
          </p:nvPr>
        </p:nvSpPr>
        <p:spPr>
          <a:xfrm>
            <a:off x="304800" y="990600"/>
            <a:ext cx="8610600" cy="5135563"/>
          </a:xfrm>
        </p:spPr>
        <p:txBody>
          <a:bodyPr/>
          <a:lstStyle/>
          <a:p>
            <a:r>
              <a:rPr lang="en-US" altLang="en-US" sz="2400" smtClean="0"/>
              <a:t>CMM is actually a management framework, with many details left out (a goal, not a method)</a:t>
            </a:r>
          </a:p>
          <a:p>
            <a:pPr lvl="1"/>
            <a:r>
              <a:rPr lang="en-US" altLang="en-US" smtClean="0"/>
              <a:t>Example: “You must have peer reviews.” But how should the reviews be run?</a:t>
            </a:r>
          </a:p>
          <a:p>
            <a:r>
              <a:rPr lang="en-US" altLang="en-US" sz="2400" smtClean="0"/>
              <a:t>Being used just as stamp of approval</a:t>
            </a:r>
          </a:p>
          <a:p>
            <a:pPr lvl="1"/>
            <a:r>
              <a:rPr lang="en-US" altLang="en-US" smtClean="0"/>
              <a:t>Just tell us what to do to get Level 2, so we can get back to work</a:t>
            </a:r>
          </a:p>
          <a:p>
            <a:pPr lvl="1"/>
            <a:r>
              <a:rPr lang="en-US" altLang="en-US" smtClean="0"/>
              <a:t>Let’s work together to improve our software processes</a:t>
            </a:r>
          </a:p>
          <a:p>
            <a:r>
              <a:rPr lang="en-US" altLang="en-US" sz="2400" smtClean="0"/>
              <a:t>Doesn’t say anything about software!</a:t>
            </a:r>
          </a:p>
          <a:p>
            <a:pPr lvl="1"/>
            <a:r>
              <a:rPr lang="en-US" altLang="en-US" smtClean="0"/>
              <a:t>CMM is a model for </a:t>
            </a:r>
            <a:r>
              <a:rPr lang="en-US" altLang="en-US" i="1" smtClean="0"/>
              <a:t>managing</a:t>
            </a:r>
            <a:r>
              <a:rPr lang="en-US" altLang="en-US" smtClean="0"/>
              <a:t> software projects</a:t>
            </a:r>
          </a:p>
          <a:p>
            <a:r>
              <a:rPr lang="en-US" altLang="en-US" sz="2400" smtClean="0"/>
              <a:t>Doesn’t help in a crisis</a:t>
            </a:r>
          </a:p>
          <a:p>
            <a:r>
              <a:rPr lang="en-US" altLang="en-US" sz="2400" smtClean="0"/>
              <a:t>Only for repetitive tasks</a:t>
            </a:r>
          </a:p>
        </p:txBody>
      </p:sp>
    </p:spTree>
    <p:extLst>
      <p:ext uri="{BB962C8B-B14F-4D97-AF65-F5344CB8AC3E}">
        <p14:creationId xmlns:p14="http://schemas.microsoft.com/office/powerpoint/2010/main" val="4198366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F65D0FF0-AF63-4309-9579-2170293F6050}" type="slidenum">
              <a:rPr lang="en-US"/>
              <a:pPr>
                <a:defRPr/>
              </a:pPr>
              <a:t>28</a:t>
            </a:fld>
            <a:endParaRPr lang="en-US"/>
          </a:p>
        </p:txBody>
      </p:sp>
      <p:sp>
        <p:nvSpPr>
          <p:cNvPr id="29699" name="Rectangle 2"/>
          <p:cNvSpPr>
            <a:spLocks noGrp="1" noChangeArrowheads="1"/>
          </p:cNvSpPr>
          <p:nvPr>
            <p:ph type="title"/>
          </p:nvPr>
        </p:nvSpPr>
        <p:spPr/>
        <p:txBody>
          <a:bodyPr/>
          <a:lstStyle/>
          <a:p>
            <a:r>
              <a:rPr lang="en-US" altLang="en-US" sz="3200" smtClean="0"/>
              <a:t>People- Capability Maturity Model (P-CMM)</a:t>
            </a:r>
            <a:endParaRPr lang="nl-NL" altLang="en-US" sz="3200" smtClean="0"/>
          </a:p>
        </p:txBody>
      </p:sp>
      <p:sp>
        <p:nvSpPr>
          <p:cNvPr id="29700" name="Rectangle 3"/>
          <p:cNvSpPr>
            <a:spLocks noGrp="1" noChangeArrowheads="1"/>
          </p:cNvSpPr>
          <p:nvPr>
            <p:ph type="body" idx="1"/>
          </p:nvPr>
        </p:nvSpPr>
        <p:spPr/>
        <p:txBody>
          <a:bodyPr/>
          <a:lstStyle/>
          <a:p>
            <a:pPr>
              <a:buFontTx/>
              <a:buNone/>
            </a:pPr>
            <a:endParaRPr lang="en-US" altLang="en-US" smtClean="0"/>
          </a:p>
          <a:p>
            <a:r>
              <a:rPr lang="en-US" altLang="en-US" smtClean="0"/>
              <a:t>Improvement of the capabilities of the software organization by improvement of the skills of the individuals</a:t>
            </a:r>
          </a:p>
          <a:p>
            <a:r>
              <a:rPr lang="en-US" altLang="en-US" smtClean="0"/>
              <a:t>Assure that the ability in software development is an attribute of the organization and not of a number of individuals</a:t>
            </a:r>
          </a:p>
          <a:p>
            <a:r>
              <a:rPr lang="en-US" altLang="en-US" smtClean="0"/>
              <a:t>Keeping people with critical knowledge and skills in the organization</a:t>
            </a:r>
          </a:p>
          <a:p>
            <a:r>
              <a:rPr lang="en-US" altLang="en-US" smtClean="0"/>
              <a:t>Assure that the goals and direction of the individuals is the same as that of the organization</a:t>
            </a:r>
            <a:endParaRPr lang="nl-NL" altLang="en-US" smtClean="0"/>
          </a:p>
        </p:txBody>
      </p:sp>
    </p:spTree>
    <p:extLst>
      <p:ext uri="{BB962C8B-B14F-4D97-AF65-F5344CB8AC3E}">
        <p14:creationId xmlns:p14="http://schemas.microsoft.com/office/powerpoint/2010/main" val="22345826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9E636EED-E541-47A8-A325-D8E9B79401A2}" type="slidenum">
              <a:rPr lang="en-US"/>
              <a:pPr>
                <a:defRPr/>
              </a:pPr>
              <a:t>29</a:t>
            </a:fld>
            <a:endParaRPr lang="en-US"/>
          </a:p>
        </p:txBody>
      </p:sp>
      <p:sp>
        <p:nvSpPr>
          <p:cNvPr id="30723" name="Rectangle 2"/>
          <p:cNvSpPr>
            <a:spLocks noGrp="1" noChangeArrowheads="1"/>
          </p:cNvSpPr>
          <p:nvPr>
            <p:ph type="title"/>
          </p:nvPr>
        </p:nvSpPr>
        <p:spPr/>
        <p:txBody>
          <a:bodyPr/>
          <a:lstStyle/>
          <a:p>
            <a:r>
              <a:rPr lang="nl-NL" altLang="en-US" smtClean="0"/>
              <a:t>Provides</a:t>
            </a:r>
          </a:p>
        </p:txBody>
      </p:sp>
      <p:sp>
        <p:nvSpPr>
          <p:cNvPr id="30724" name="Rectangle 3"/>
          <p:cNvSpPr>
            <a:spLocks noGrp="1" noChangeArrowheads="1"/>
          </p:cNvSpPr>
          <p:nvPr>
            <p:ph type="body" idx="1"/>
          </p:nvPr>
        </p:nvSpPr>
        <p:spPr/>
        <p:txBody>
          <a:bodyPr/>
          <a:lstStyle/>
          <a:p>
            <a:r>
              <a:rPr lang="en-US" altLang="en-US" smtClean="0"/>
              <a:t>A framework that focuses on improving management and development of human assets of an organization.</a:t>
            </a:r>
          </a:p>
          <a:p>
            <a:pPr>
              <a:buFontTx/>
              <a:buNone/>
            </a:pPr>
            <a:endParaRPr lang="en-US" altLang="en-US" smtClean="0"/>
          </a:p>
          <a:p>
            <a:r>
              <a:rPr lang="en-US" altLang="en-US" smtClean="0"/>
              <a:t>Provides an improvement path</a:t>
            </a:r>
          </a:p>
          <a:p>
            <a:pPr>
              <a:buFontTx/>
              <a:buNone/>
            </a:pPr>
            <a:endParaRPr lang="en-US" altLang="en-US" smtClean="0"/>
          </a:p>
          <a:p>
            <a:r>
              <a:rPr lang="en-US" altLang="en-US" smtClean="0"/>
              <a:t>Integrate workforce development with process improvement</a:t>
            </a:r>
            <a:r>
              <a:rPr lang="en-US" altLang="en-US" sz="3200" smtClean="0"/>
              <a:t> </a:t>
            </a:r>
          </a:p>
          <a:p>
            <a:pPr>
              <a:buFontTx/>
              <a:buNone/>
            </a:pPr>
            <a:endParaRPr lang="en-US" altLang="en-US" sz="3200" smtClean="0"/>
          </a:p>
          <a:p>
            <a:r>
              <a:rPr lang="en-US" altLang="en-US" smtClean="0"/>
              <a:t>Characterize the maturity of their workforce practices</a:t>
            </a:r>
            <a:endParaRPr lang="nl-NL" altLang="en-US" smtClean="0"/>
          </a:p>
        </p:txBody>
      </p:sp>
    </p:spTree>
    <p:extLst>
      <p:ext uri="{BB962C8B-B14F-4D97-AF65-F5344CB8AC3E}">
        <p14:creationId xmlns:p14="http://schemas.microsoft.com/office/powerpoint/2010/main" val="20034321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ubtitle 2"/>
          <p:cNvSpPr>
            <a:spLocks noGrp="1"/>
          </p:cNvSpPr>
          <p:nvPr>
            <p:ph type="subTitle" idx="1"/>
          </p:nvPr>
        </p:nvSpPr>
        <p:spPr>
          <a:xfrm>
            <a:off x="457200" y="1752600"/>
            <a:ext cx="8382000" cy="1981200"/>
          </a:xfrm>
        </p:spPr>
        <p:txBody>
          <a:bodyPr/>
          <a:lstStyle/>
          <a:p>
            <a:r>
              <a:rPr lang="en-US" altLang="en-US" sz="2800" b="1" smtClean="0"/>
              <a:t>Module 4: Software Project Management (13 hrs)</a:t>
            </a:r>
            <a:r>
              <a:rPr lang="en-US" altLang="en-US" sz="2800" smtClean="0"/>
              <a:t> – </a:t>
            </a:r>
            <a:r>
              <a:rPr lang="en-US" altLang="en-US" sz="2800" b="1" smtClean="0"/>
              <a:t>Application level</a:t>
            </a:r>
            <a:endParaRPr lang="en-US" altLang="en-US" sz="2800" smtClean="0"/>
          </a:p>
          <a:p>
            <a:pPr algn="just"/>
            <a:r>
              <a:rPr lang="en-US" altLang="en-US" sz="2800" smtClean="0"/>
              <a:t>Project Management Concepts, Project Planning, Overview of metrics, Estimation for Software projects, Project Scheduling, Risk Management, Maintenance and Reengineering, Software Process Improvement (SPI): CMM Levels.</a:t>
            </a:r>
          </a:p>
          <a:p>
            <a:pPr algn="just"/>
            <a:endParaRPr lang="en-US" altLang="en-US" sz="2800" smtClean="0"/>
          </a:p>
        </p:txBody>
      </p:sp>
    </p:spTree>
    <p:extLst>
      <p:ext uri="{BB962C8B-B14F-4D97-AF65-F5344CB8AC3E}">
        <p14:creationId xmlns:p14="http://schemas.microsoft.com/office/powerpoint/2010/main" val="1936772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818E6620-8DAC-443E-ACAB-45BC418CD8C7}" type="slidenum">
              <a:rPr lang="en-US"/>
              <a:pPr>
                <a:defRPr/>
              </a:pPr>
              <a:t>30</a:t>
            </a:fld>
            <a:endParaRPr lang="en-US"/>
          </a:p>
        </p:txBody>
      </p:sp>
      <p:sp>
        <p:nvSpPr>
          <p:cNvPr id="31747" name="Rectangle 2"/>
          <p:cNvSpPr>
            <a:spLocks noGrp="1" noChangeArrowheads="1"/>
          </p:cNvSpPr>
          <p:nvPr>
            <p:ph type="title"/>
          </p:nvPr>
        </p:nvSpPr>
        <p:spPr/>
        <p:txBody>
          <a:bodyPr/>
          <a:lstStyle/>
          <a:p>
            <a:r>
              <a:rPr lang="en-US" altLang="en-US" b="1" smtClean="0"/>
              <a:t>Trends Affecting the Workforce</a:t>
            </a:r>
          </a:p>
        </p:txBody>
      </p:sp>
      <p:sp>
        <p:nvSpPr>
          <p:cNvPr id="31748" name="Rectangle 3"/>
          <p:cNvSpPr>
            <a:spLocks noGrp="1" noChangeArrowheads="1"/>
          </p:cNvSpPr>
          <p:nvPr>
            <p:ph type="body" idx="1"/>
          </p:nvPr>
        </p:nvSpPr>
        <p:spPr/>
        <p:txBody>
          <a:bodyPr/>
          <a:lstStyle/>
          <a:p>
            <a:r>
              <a:rPr lang="en-US" altLang="en-US" i="1" smtClean="0"/>
              <a:t>Pfeffer (1994)</a:t>
            </a:r>
            <a:endParaRPr lang="en-US" altLang="en-US" smtClean="0"/>
          </a:p>
          <a:p>
            <a:r>
              <a:rPr lang="en-US" altLang="en-US" smtClean="0"/>
              <a:t>Doers differ from thinkers -&gt; Doers must be thinkers</a:t>
            </a:r>
          </a:p>
          <a:p>
            <a:r>
              <a:rPr lang="en-US" altLang="en-US" smtClean="0"/>
              <a:t>Assets are things -&gt; Assets are people</a:t>
            </a:r>
          </a:p>
          <a:p>
            <a:r>
              <a:rPr lang="en-US" altLang="en-US" smtClean="0"/>
              <a:t>Labor is an expense -&gt; People are an investment</a:t>
            </a:r>
          </a:p>
          <a:p>
            <a:r>
              <a:rPr lang="en-US" altLang="en-US" smtClean="0"/>
              <a:t>Lifetime employment -&gt; Lifetime employability</a:t>
            </a:r>
          </a:p>
          <a:p>
            <a:r>
              <a:rPr lang="en-US" altLang="en-US" smtClean="0"/>
              <a:t>Top down control -&gt; Decentralized decisions</a:t>
            </a:r>
          </a:p>
          <a:p>
            <a:r>
              <a:rPr lang="en-US" altLang="en-US" smtClean="0"/>
              <a:t>Localized work -&gt; Networked problems solved</a:t>
            </a:r>
          </a:p>
          <a:p>
            <a:r>
              <a:rPr lang="en-US" altLang="en-US" smtClean="0"/>
              <a:t>Measure for results -&gt;  Measure for improvements</a:t>
            </a:r>
          </a:p>
        </p:txBody>
      </p:sp>
    </p:spTree>
    <p:extLst>
      <p:ext uri="{BB962C8B-B14F-4D97-AF65-F5344CB8AC3E}">
        <p14:creationId xmlns:p14="http://schemas.microsoft.com/office/powerpoint/2010/main" val="3873566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06E58D5A-F029-47F0-82F1-E969CAA404F9}" type="slidenum">
              <a:rPr lang="en-US"/>
              <a:pPr>
                <a:defRPr/>
              </a:pPr>
              <a:t>31</a:t>
            </a:fld>
            <a:endParaRPr lang="en-US"/>
          </a:p>
        </p:txBody>
      </p:sp>
      <p:sp>
        <p:nvSpPr>
          <p:cNvPr id="32771" name="Rectangle 2"/>
          <p:cNvSpPr>
            <a:spLocks noGrp="1" noChangeArrowheads="1"/>
          </p:cNvSpPr>
          <p:nvPr>
            <p:ph type="title"/>
          </p:nvPr>
        </p:nvSpPr>
        <p:spPr/>
        <p:txBody>
          <a:bodyPr/>
          <a:lstStyle/>
          <a:p>
            <a:r>
              <a:rPr lang="en-US" altLang="en-US" smtClean="0"/>
              <a:t>P-CMM Architecture</a:t>
            </a:r>
            <a:endParaRPr lang="nl-NL" altLang="en-US" smtClean="0"/>
          </a:p>
        </p:txBody>
      </p:sp>
      <p:pic>
        <p:nvPicPr>
          <p:cNvPr id="32772"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457200" y="1143000"/>
            <a:ext cx="8189913" cy="50673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9984314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C955DFBC-F280-4E47-85E9-91578474249F}" type="slidenum">
              <a:rPr lang="en-US"/>
              <a:pPr>
                <a:defRPr/>
              </a:pPr>
              <a:t>32</a:t>
            </a:fld>
            <a:endParaRPr lang="en-US"/>
          </a:p>
        </p:txBody>
      </p:sp>
      <p:sp>
        <p:nvSpPr>
          <p:cNvPr id="33795" name="Rectangle 2"/>
          <p:cNvSpPr>
            <a:spLocks noGrp="1" noChangeArrowheads="1"/>
          </p:cNvSpPr>
          <p:nvPr>
            <p:ph type="title"/>
          </p:nvPr>
        </p:nvSpPr>
        <p:spPr/>
        <p:txBody>
          <a:bodyPr/>
          <a:lstStyle/>
          <a:p>
            <a:r>
              <a:rPr lang="en-US" altLang="en-US" smtClean="0"/>
              <a:t>P-CMM levels and process areas</a:t>
            </a:r>
          </a:p>
        </p:txBody>
      </p:sp>
      <p:pic>
        <p:nvPicPr>
          <p:cNvPr id="33796" name="Picture 4" descr="Fig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990600"/>
            <a:ext cx="5751513" cy="562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52342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1926031C-D471-4445-8569-029279F14451}" type="slidenum">
              <a:rPr lang="en-US"/>
              <a:pPr>
                <a:defRPr/>
              </a:pPr>
              <a:t>33</a:t>
            </a:fld>
            <a:endParaRPr lang="en-US"/>
          </a:p>
        </p:txBody>
      </p:sp>
      <p:sp>
        <p:nvSpPr>
          <p:cNvPr id="34819" name="Rectangle 2"/>
          <p:cNvSpPr>
            <a:spLocks noGrp="1" noChangeArrowheads="1"/>
          </p:cNvSpPr>
          <p:nvPr>
            <p:ph type="title"/>
          </p:nvPr>
        </p:nvSpPr>
        <p:spPr/>
        <p:txBody>
          <a:bodyPr/>
          <a:lstStyle/>
          <a:p>
            <a:r>
              <a:rPr lang="en-US" altLang="en-US" smtClean="0"/>
              <a:t>Process Area &amp; Maturity Levels</a:t>
            </a:r>
            <a:endParaRPr lang="nl-NL" altLang="en-US" smtClean="0"/>
          </a:p>
        </p:txBody>
      </p:sp>
      <p:pic>
        <p:nvPicPr>
          <p:cNvPr id="34820"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842963" y="1157288"/>
            <a:ext cx="7456487" cy="48006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5928136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FB58FE34-B82A-4044-BD70-EC751531A7B7}" type="slidenum">
              <a:rPr lang="en-US"/>
              <a:pPr>
                <a:defRPr/>
              </a:pPr>
              <a:t>34</a:t>
            </a:fld>
            <a:endParaRPr lang="en-US"/>
          </a:p>
        </p:txBody>
      </p:sp>
      <p:sp>
        <p:nvSpPr>
          <p:cNvPr id="35843" name="Rectangle 2"/>
          <p:cNvSpPr>
            <a:spLocks noGrp="1" noChangeArrowheads="1"/>
          </p:cNvSpPr>
          <p:nvPr>
            <p:ph type="title"/>
          </p:nvPr>
        </p:nvSpPr>
        <p:spPr/>
        <p:txBody>
          <a:bodyPr/>
          <a:lstStyle/>
          <a:p>
            <a:r>
              <a:rPr lang="en-US" altLang="en-US" smtClean="0"/>
              <a:t>Process Goals &amp; Process Practice</a:t>
            </a:r>
            <a:endParaRPr lang="nl-NL" altLang="en-US" smtClean="0"/>
          </a:p>
        </p:txBody>
      </p:sp>
      <p:sp>
        <p:nvSpPr>
          <p:cNvPr id="35844" name="Rectangle 3"/>
          <p:cNvSpPr>
            <a:spLocks noGrp="1" noChangeArrowheads="1"/>
          </p:cNvSpPr>
          <p:nvPr>
            <p:ph type="body" idx="1"/>
          </p:nvPr>
        </p:nvSpPr>
        <p:spPr/>
        <p:txBody>
          <a:bodyPr/>
          <a:lstStyle/>
          <a:p>
            <a:r>
              <a:rPr lang="en-US" altLang="en-US" smtClean="0"/>
              <a:t>Process area goal is an organizational state to be achieved by implementing the practices of a process area.</a:t>
            </a:r>
          </a:p>
          <a:p>
            <a:pPr>
              <a:buFontTx/>
              <a:buNone/>
            </a:pPr>
            <a:endParaRPr lang="en-US" altLang="en-US" smtClean="0"/>
          </a:p>
          <a:p>
            <a:r>
              <a:rPr lang="en-US" altLang="en-US" smtClean="0"/>
              <a:t>Process practice is a sub process within a process area that contributes to achieving a process area goal.</a:t>
            </a:r>
          </a:p>
          <a:p>
            <a:pPr>
              <a:buFontTx/>
              <a:buNone/>
            </a:pPr>
            <a:endParaRPr lang="nl-NL" altLang="en-US" smtClean="0"/>
          </a:p>
        </p:txBody>
      </p:sp>
    </p:spTree>
    <p:extLst>
      <p:ext uri="{BB962C8B-B14F-4D97-AF65-F5344CB8AC3E}">
        <p14:creationId xmlns:p14="http://schemas.microsoft.com/office/powerpoint/2010/main" val="1369042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FA28F048-BF56-411D-96F8-B242542DA83A}" type="slidenum">
              <a:rPr lang="en-US"/>
              <a:pPr>
                <a:defRPr/>
              </a:pPr>
              <a:t>35</a:t>
            </a:fld>
            <a:endParaRPr lang="en-US"/>
          </a:p>
        </p:txBody>
      </p:sp>
      <p:sp>
        <p:nvSpPr>
          <p:cNvPr id="36867" name="Rectangle 2"/>
          <p:cNvSpPr>
            <a:spLocks noGrp="1" noChangeArrowheads="1"/>
          </p:cNvSpPr>
          <p:nvPr>
            <p:ph type="title"/>
          </p:nvPr>
        </p:nvSpPr>
        <p:spPr>
          <a:xfrm>
            <a:off x="304800" y="457200"/>
            <a:ext cx="8229600" cy="838200"/>
          </a:xfrm>
        </p:spPr>
        <p:txBody>
          <a:bodyPr/>
          <a:lstStyle/>
          <a:p>
            <a:r>
              <a:rPr lang="en-US" altLang="en-US" sz="3600" smtClean="0"/>
              <a:t>Implementation &amp; Institutionalization Practices</a:t>
            </a:r>
            <a:endParaRPr lang="nl-NL" altLang="en-US" sz="3600" smtClean="0"/>
          </a:p>
        </p:txBody>
      </p:sp>
      <p:pic>
        <p:nvPicPr>
          <p:cNvPr id="36868" name="Picture 4"/>
          <p:cNvPicPr>
            <a:picLocks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447800" y="1371600"/>
            <a:ext cx="6602413" cy="4838700"/>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2912914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E30D60DA-9A9C-400B-AE69-2E27244253EA}" type="slidenum">
              <a:rPr lang="en-US"/>
              <a:pPr>
                <a:defRPr/>
              </a:pPr>
              <a:t>36</a:t>
            </a:fld>
            <a:endParaRPr lang="en-US"/>
          </a:p>
        </p:txBody>
      </p:sp>
      <p:sp>
        <p:nvSpPr>
          <p:cNvPr id="37891" name="Rectangle 2"/>
          <p:cNvSpPr>
            <a:spLocks noGrp="1" noChangeArrowheads="1"/>
          </p:cNvSpPr>
          <p:nvPr>
            <p:ph type="title"/>
          </p:nvPr>
        </p:nvSpPr>
        <p:spPr/>
        <p:txBody>
          <a:bodyPr/>
          <a:lstStyle/>
          <a:p>
            <a:r>
              <a:rPr lang="en-US" altLang="en-US" smtClean="0"/>
              <a:t>Other SPI frameworks</a:t>
            </a:r>
          </a:p>
        </p:txBody>
      </p:sp>
      <p:sp>
        <p:nvSpPr>
          <p:cNvPr id="37892" name="Rectangle 3"/>
          <p:cNvSpPr>
            <a:spLocks noGrp="1" noChangeArrowheads="1"/>
          </p:cNvSpPr>
          <p:nvPr>
            <p:ph type="body" idx="1"/>
          </p:nvPr>
        </p:nvSpPr>
        <p:spPr/>
        <p:txBody>
          <a:bodyPr/>
          <a:lstStyle/>
          <a:p>
            <a:pPr>
              <a:spcBef>
                <a:spcPts val="600"/>
              </a:spcBef>
            </a:pPr>
            <a:r>
              <a:rPr lang="en-US" altLang="en-US" b="1" smtClean="0">
                <a:solidFill>
                  <a:schemeClr val="folHlink"/>
                </a:solidFill>
              </a:rPr>
              <a:t>SPICE</a:t>
            </a:r>
            <a:r>
              <a:rPr lang="en-US" altLang="en-US" smtClean="0">
                <a:solidFill>
                  <a:srgbClr val="000000"/>
                </a:solidFill>
              </a:rPr>
              <a:t>—</a:t>
            </a:r>
            <a:r>
              <a:rPr lang="en-US" altLang="en-US" smtClean="0">
                <a:solidFill>
                  <a:srgbClr val="393939"/>
                </a:solidFill>
              </a:rPr>
              <a:t> a international initiative to support the International Standard ISO/IEC 15504 for (Software) Process Assessment [ISO08]</a:t>
            </a:r>
          </a:p>
          <a:p>
            <a:pPr>
              <a:spcBef>
                <a:spcPts val="300"/>
              </a:spcBef>
            </a:pPr>
            <a:r>
              <a:rPr lang="en-US" altLang="en-US" b="1" smtClean="0">
                <a:solidFill>
                  <a:schemeClr val="folHlink"/>
                </a:solidFill>
              </a:rPr>
              <a:t>Bootstrap</a:t>
            </a:r>
            <a:r>
              <a:rPr lang="en-US" altLang="en-US" smtClean="0">
                <a:solidFill>
                  <a:srgbClr val="393939"/>
                </a:solidFill>
              </a:rPr>
              <a:t>—a SPI framework for small and medium sized organizations that conforms to SPICE [Boo06], </a:t>
            </a:r>
          </a:p>
          <a:p>
            <a:r>
              <a:rPr lang="en-US" altLang="en-US" b="1" smtClean="0">
                <a:solidFill>
                  <a:schemeClr val="folHlink"/>
                </a:solidFill>
              </a:rPr>
              <a:t>PSP and TSP</a:t>
            </a:r>
            <a:r>
              <a:rPr lang="en-US" altLang="en-US" smtClean="0">
                <a:solidFill>
                  <a:srgbClr val="393939"/>
                </a:solidFill>
              </a:rPr>
              <a:t>—individual and team specific SPI frameworks ([Hum97], [Hum00]) that focus on process in-the-small, a more rigorous approach to software development coupled with measurement</a:t>
            </a:r>
            <a:endParaRPr lang="en-US" altLang="en-US" smtClean="0">
              <a:solidFill>
                <a:srgbClr val="000000"/>
              </a:solidFill>
            </a:endParaRPr>
          </a:p>
          <a:p>
            <a:r>
              <a:rPr lang="en-US" altLang="en-US" b="1" smtClean="0">
                <a:solidFill>
                  <a:schemeClr val="folHlink"/>
                </a:solidFill>
              </a:rPr>
              <a:t>TickIT</a:t>
            </a:r>
            <a:r>
              <a:rPr lang="en-US" altLang="en-US" smtClean="0">
                <a:solidFill>
                  <a:srgbClr val="000000"/>
                </a:solidFill>
              </a:rPr>
              <a:t>—an auditing method [Tic05] that assesses an organization compliance to ISO Standard 9001:2000</a:t>
            </a:r>
            <a:endParaRPr lang="en-US" altLang="en-US" smtClean="0"/>
          </a:p>
        </p:txBody>
      </p:sp>
    </p:spTree>
    <p:extLst>
      <p:ext uri="{BB962C8B-B14F-4D97-AF65-F5344CB8AC3E}">
        <p14:creationId xmlns:p14="http://schemas.microsoft.com/office/powerpoint/2010/main" val="3802194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F25D07CF-45F0-4D6E-9517-96052E9CDFCF}" type="slidenum">
              <a:rPr lang="en-US"/>
              <a:pPr>
                <a:defRPr/>
              </a:pPr>
              <a:t>37</a:t>
            </a:fld>
            <a:endParaRPr lang="en-US"/>
          </a:p>
        </p:txBody>
      </p:sp>
      <p:sp>
        <p:nvSpPr>
          <p:cNvPr id="38915" name="Rectangle 2"/>
          <p:cNvSpPr>
            <a:spLocks noGrp="1" noChangeArrowheads="1"/>
          </p:cNvSpPr>
          <p:nvPr>
            <p:ph type="title"/>
          </p:nvPr>
        </p:nvSpPr>
        <p:spPr/>
        <p:txBody>
          <a:bodyPr/>
          <a:lstStyle/>
          <a:p>
            <a:r>
              <a:rPr lang="en-US" altLang="en-US" smtClean="0"/>
              <a:t>SPI trends</a:t>
            </a:r>
          </a:p>
        </p:txBody>
      </p:sp>
      <p:sp>
        <p:nvSpPr>
          <p:cNvPr id="38916" name="Rectangle 3"/>
          <p:cNvSpPr>
            <a:spLocks noGrp="1" noChangeArrowheads="1"/>
          </p:cNvSpPr>
          <p:nvPr>
            <p:ph type="body" idx="1"/>
          </p:nvPr>
        </p:nvSpPr>
        <p:spPr/>
        <p:txBody>
          <a:bodyPr/>
          <a:lstStyle/>
          <a:p>
            <a:r>
              <a:rPr lang="en-US" altLang="en-US" smtClean="0">
                <a:solidFill>
                  <a:srgbClr val="000000"/>
                </a:solidFill>
              </a:rPr>
              <a:t>future SPI frameworks must become significantly more agile</a:t>
            </a:r>
          </a:p>
          <a:p>
            <a:r>
              <a:rPr lang="en-US" altLang="en-US" smtClean="0">
                <a:solidFill>
                  <a:srgbClr val="000000"/>
                </a:solidFill>
              </a:rPr>
              <a:t>Rather than an organizational focus (that can take years to complete successfully), contemporary SPI efforts should focus on the project level</a:t>
            </a:r>
          </a:p>
          <a:p>
            <a:r>
              <a:rPr lang="en-US" altLang="en-US" smtClean="0">
                <a:solidFill>
                  <a:srgbClr val="000000"/>
                </a:solidFill>
              </a:rPr>
              <a:t>To achieve meaningful results (even at the project level) in a short time frame, complex framework models may give way to simpler models.</a:t>
            </a:r>
          </a:p>
          <a:p>
            <a:r>
              <a:rPr lang="en-US" altLang="en-US" smtClean="0">
                <a:solidFill>
                  <a:srgbClr val="000000"/>
                </a:solidFill>
              </a:rPr>
              <a:t>Rather than dozens of key practices and hundreds of supplementary practices, an agile SPI framework should emphasize only a few pivotal practices</a:t>
            </a:r>
            <a:endParaRPr lang="en-US" altLang="en-US" smtClean="0"/>
          </a:p>
        </p:txBody>
      </p:sp>
    </p:spTree>
    <p:extLst>
      <p:ext uri="{BB962C8B-B14F-4D97-AF65-F5344CB8AC3E}">
        <p14:creationId xmlns:p14="http://schemas.microsoft.com/office/powerpoint/2010/main" val="745848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74651854-27DE-4B43-A056-B3044536445A}" type="slidenum">
              <a:rPr lang="en-US"/>
              <a:pPr>
                <a:defRPr/>
              </a:pPr>
              <a:t>4</a:t>
            </a:fld>
            <a:endParaRPr lang="en-US"/>
          </a:p>
        </p:txBody>
      </p:sp>
      <p:sp>
        <p:nvSpPr>
          <p:cNvPr id="5123" name="Rectangle 2"/>
          <p:cNvSpPr>
            <a:spLocks noGrp="1" noChangeArrowheads="1"/>
          </p:cNvSpPr>
          <p:nvPr>
            <p:ph type="ctrTitle"/>
          </p:nvPr>
        </p:nvSpPr>
        <p:spPr>
          <a:xfrm>
            <a:off x="762000" y="1143000"/>
            <a:ext cx="7772400" cy="2514600"/>
          </a:xfrm>
        </p:spPr>
        <p:txBody>
          <a:bodyPr anchor="ctr"/>
          <a:lstStyle/>
          <a:p>
            <a:r>
              <a:rPr lang="en-US" altLang="en-US" sz="4000" smtClean="0"/>
              <a:t>R&amp;D SDM 1</a:t>
            </a:r>
            <a:br>
              <a:rPr lang="en-US" altLang="en-US" sz="4000" smtClean="0"/>
            </a:br>
            <a:r>
              <a:rPr lang="en-US" altLang="en-US" sz="4000" smtClean="0"/>
              <a:t/>
            </a:r>
            <a:br>
              <a:rPr lang="en-US" altLang="en-US" sz="4000" smtClean="0"/>
            </a:br>
            <a:r>
              <a:rPr lang="en-US" altLang="en-US" sz="4000" smtClean="0"/>
              <a:t>Software Process Improvement</a:t>
            </a:r>
            <a:br>
              <a:rPr lang="en-US" altLang="en-US" sz="4000" smtClean="0"/>
            </a:br>
            <a:r>
              <a:rPr lang="en-US" altLang="en-US" sz="4000" smtClean="0"/>
              <a:t>Capability Maturity Models</a:t>
            </a:r>
            <a:br>
              <a:rPr lang="en-US" altLang="en-US" sz="4000" smtClean="0"/>
            </a:br>
            <a:r>
              <a:rPr lang="en-US" altLang="en-US" sz="4000" smtClean="0"/>
              <a:t/>
            </a:r>
            <a:br>
              <a:rPr lang="en-US" altLang="en-US" sz="4000" smtClean="0"/>
            </a:br>
            <a:r>
              <a:rPr lang="en-US" altLang="en-US" sz="4000" smtClean="0"/>
              <a:t/>
            </a:r>
            <a:br>
              <a:rPr lang="en-US" altLang="en-US" sz="4000" smtClean="0"/>
            </a:br>
            <a:endParaRPr lang="en-US" altLang="en-US" sz="4000" smtClean="0"/>
          </a:p>
        </p:txBody>
      </p:sp>
      <p:sp>
        <p:nvSpPr>
          <p:cNvPr id="5124" name="Rectangle 3"/>
          <p:cNvSpPr>
            <a:spLocks noGrp="1" noChangeArrowheads="1"/>
          </p:cNvSpPr>
          <p:nvPr>
            <p:ph type="subTitle" idx="1"/>
          </p:nvPr>
        </p:nvSpPr>
        <p:spPr>
          <a:xfrm>
            <a:off x="1295400" y="4191000"/>
            <a:ext cx="6400800" cy="1676400"/>
          </a:xfrm>
        </p:spPr>
        <p:txBody>
          <a:bodyPr/>
          <a:lstStyle/>
          <a:p>
            <a:pPr>
              <a:spcBef>
                <a:spcPct val="0"/>
              </a:spcBef>
            </a:pPr>
            <a:r>
              <a:rPr lang="nl-NL" altLang="en-US" sz="3200" smtClean="0"/>
              <a:t>2010</a:t>
            </a:r>
          </a:p>
          <a:p>
            <a:pPr>
              <a:spcBef>
                <a:spcPct val="0"/>
              </a:spcBef>
            </a:pPr>
            <a:r>
              <a:rPr lang="nl-NL" altLang="en-US" sz="3200" smtClean="0"/>
              <a:t>Theo Schouten</a:t>
            </a:r>
            <a:endParaRPr lang="nl-NL" altLang="en-US" sz="2800" smtClean="0"/>
          </a:p>
        </p:txBody>
      </p:sp>
    </p:spTree>
    <p:extLst>
      <p:ext uri="{BB962C8B-B14F-4D97-AF65-F5344CB8AC3E}">
        <p14:creationId xmlns:p14="http://schemas.microsoft.com/office/powerpoint/2010/main" val="4163868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4"/>
          <p:cNvSpPr>
            <a:spLocks noGrp="1"/>
          </p:cNvSpPr>
          <p:nvPr>
            <p:ph type="sldNum" sz="quarter" idx="12"/>
          </p:nvPr>
        </p:nvSpPr>
        <p:spPr/>
        <p:txBody>
          <a:bodyPr/>
          <a:lstStyle/>
          <a:p>
            <a:pPr>
              <a:defRPr/>
            </a:pPr>
            <a:fld id="{FDE1A05A-1B02-4C51-838B-2985E80B428B}" type="slidenum">
              <a:rPr lang="en-US"/>
              <a:pPr>
                <a:defRPr/>
              </a:pPr>
              <a:t>5</a:t>
            </a:fld>
            <a:endParaRPr lang="en-US"/>
          </a:p>
        </p:txBody>
      </p:sp>
      <p:sp>
        <p:nvSpPr>
          <p:cNvPr id="6147" name="Rectangle 4"/>
          <p:cNvSpPr>
            <a:spLocks noGrp="1" noChangeArrowheads="1"/>
          </p:cNvSpPr>
          <p:nvPr>
            <p:ph type="title"/>
          </p:nvPr>
        </p:nvSpPr>
        <p:spPr>
          <a:xfrm>
            <a:off x="381000" y="0"/>
            <a:ext cx="8229600" cy="871538"/>
          </a:xfrm>
        </p:spPr>
        <p:txBody>
          <a:bodyPr/>
          <a:lstStyle/>
          <a:p>
            <a:r>
              <a:rPr lang="en-US" altLang="en-US" smtClean="0"/>
              <a:t>Content</a:t>
            </a:r>
          </a:p>
        </p:txBody>
      </p:sp>
      <p:sp>
        <p:nvSpPr>
          <p:cNvPr id="6148" name="Text Box 5"/>
          <p:cNvSpPr txBox="1">
            <a:spLocks noChangeArrowheads="1"/>
          </p:cNvSpPr>
          <p:nvPr/>
        </p:nvSpPr>
        <p:spPr bwMode="auto">
          <a:xfrm>
            <a:off x="609600" y="1066800"/>
            <a:ext cx="8229600" cy="466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spcBef>
                <a:spcPct val="20000"/>
              </a:spcBef>
              <a:buClr>
                <a:schemeClr val="hlink"/>
              </a:buClr>
              <a:buSzPct val="90000"/>
              <a:buFont typeface="Wingdings" panose="05000000000000000000" pitchFamily="2" charset="2"/>
              <a:buBlip>
                <a:blip r:embed="rId2"/>
              </a:buBlip>
            </a:pPr>
            <a:r>
              <a:rPr lang="en-US" altLang="en-US" sz="3200">
                <a:latin typeface="Times New Roman" panose="02020603050405020304" pitchFamily="18" charset="0"/>
              </a:rPr>
              <a:t>Process, product, people, quality</a:t>
            </a:r>
          </a:p>
          <a:p>
            <a:pPr>
              <a:spcBef>
                <a:spcPct val="20000"/>
              </a:spcBef>
              <a:buClr>
                <a:schemeClr val="hlink"/>
              </a:buClr>
              <a:buSzPct val="90000"/>
              <a:buFont typeface="Wingdings" panose="05000000000000000000" pitchFamily="2" charset="2"/>
              <a:buBlip>
                <a:blip r:embed="rId2"/>
              </a:buBlip>
            </a:pPr>
            <a:r>
              <a:rPr lang="en-US" altLang="en-US" sz="3200">
                <a:latin typeface="Times New Roman" panose="02020603050405020304" pitchFamily="18" charset="0"/>
              </a:rPr>
              <a:t>What are maturity models?</a:t>
            </a:r>
          </a:p>
          <a:p>
            <a:pPr>
              <a:spcBef>
                <a:spcPct val="20000"/>
              </a:spcBef>
              <a:buClr>
                <a:schemeClr val="hlink"/>
              </a:buClr>
              <a:buSzPct val="90000"/>
              <a:buFont typeface="Wingdings" panose="05000000000000000000" pitchFamily="2" charset="2"/>
              <a:buBlip>
                <a:blip r:embed="rId2"/>
              </a:buBlip>
            </a:pPr>
            <a:r>
              <a:rPr lang="en-US" altLang="en-US" sz="3200">
                <a:latin typeface="Times New Roman" panose="02020603050405020304" pitchFamily="18" charset="0"/>
              </a:rPr>
              <a:t>CMMI models</a:t>
            </a:r>
          </a:p>
          <a:p>
            <a:pPr>
              <a:spcBef>
                <a:spcPct val="20000"/>
              </a:spcBef>
              <a:buClr>
                <a:schemeClr val="hlink"/>
              </a:buClr>
              <a:buSzPct val="90000"/>
              <a:buFont typeface="Wingdings" panose="05000000000000000000" pitchFamily="2" charset="2"/>
              <a:buBlip>
                <a:blip r:embed="rId2"/>
              </a:buBlip>
            </a:pPr>
            <a:r>
              <a:rPr lang="en-US" altLang="en-US" sz="3200">
                <a:latin typeface="Times New Roman" panose="02020603050405020304" pitchFamily="18" charset="0"/>
              </a:rPr>
              <a:t>Operational use of the CMMI</a:t>
            </a:r>
          </a:p>
          <a:p>
            <a:pPr>
              <a:spcBef>
                <a:spcPct val="20000"/>
              </a:spcBef>
              <a:buClr>
                <a:schemeClr val="hlink"/>
              </a:buClr>
              <a:buSzPct val="90000"/>
              <a:buFont typeface="Wingdings" panose="05000000000000000000" pitchFamily="2" charset="2"/>
              <a:buBlip>
                <a:blip r:embed="rId2"/>
              </a:buBlip>
            </a:pPr>
            <a:r>
              <a:rPr lang="en-US" altLang="en-US" sz="3200">
                <a:latin typeface="Times New Roman" panose="02020603050405020304" pitchFamily="18" charset="0"/>
              </a:rPr>
              <a:t>People-CMM</a:t>
            </a:r>
          </a:p>
          <a:p>
            <a:pPr>
              <a:spcBef>
                <a:spcPct val="20000"/>
              </a:spcBef>
              <a:buClr>
                <a:schemeClr val="hlink"/>
              </a:buClr>
              <a:buSzPct val="90000"/>
              <a:buFont typeface="Wingdings" panose="05000000000000000000" pitchFamily="2" charset="2"/>
              <a:buNone/>
            </a:pPr>
            <a:endParaRPr lang="en-US" altLang="en-US" sz="3200">
              <a:latin typeface="Times New Roman" panose="02020603050405020304" pitchFamily="18" charset="0"/>
            </a:endParaRPr>
          </a:p>
          <a:p>
            <a:pPr>
              <a:spcBef>
                <a:spcPct val="20000"/>
              </a:spcBef>
              <a:buClr>
                <a:schemeClr val="hlink"/>
              </a:buClr>
              <a:buSzPct val="90000"/>
              <a:buFont typeface="Wingdings" panose="05000000000000000000" pitchFamily="2" charset="2"/>
              <a:buNone/>
            </a:pPr>
            <a:r>
              <a:rPr lang="en-US" altLang="en-US" sz="3200">
                <a:latin typeface="Times New Roman" panose="02020603050405020304" pitchFamily="18" charset="0"/>
              </a:rPr>
              <a:t>Book chapter 2: Process: A Generic View</a:t>
            </a:r>
          </a:p>
          <a:p>
            <a:pPr>
              <a:spcBef>
                <a:spcPct val="20000"/>
              </a:spcBef>
              <a:buClr>
                <a:schemeClr val="hlink"/>
              </a:buClr>
              <a:buSzPct val="90000"/>
              <a:buFont typeface="Wingdings" panose="05000000000000000000" pitchFamily="2" charset="2"/>
              <a:buNone/>
            </a:pPr>
            <a:r>
              <a:rPr lang="en-US" altLang="en-US" sz="3200">
                <a:latin typeface="Times New Roman" panose="02020603050405020304" pitchFamily="18" charset="0"/>
              </a:rPr>
              <a:t>7: chapter 30 new</a:t>
            </a:r>
          </a:p>
        </p:txBody>
      </p:sp>
    </p:spTree>
    <p:extLst>
      <p:ext uri="{BB962C8B-B14F-4D97-AF65-F5344CB8AC3E}">
        <p14:creationId xmlns:p14="http://schemas.microsoft.com/office/powerpoint/2010/main" val="291819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092D3BCE-6B8C-4B1D-8D24-F55B1FE3DCE6}" type="slidenum">
              <a:rPr lang="en-US"/>
              <a:pPr>
                <a:defRPr/>
              </a:pPr>
              <a:t>6</a:t>
            </a:fld>
            <a:endParaRPr lang="en-US"/>
          </a:p>
        </p:txBody>
      </p:sp>
      <p:sp>
        <p:nvSpPr>
          <p:cNvPr id="7171" name="Rectangle 2"/>
          <p:cNvSpPr>
            <a:spLocks noGrp="1" noChangeArrowheads="1"/>
          </p:cNvSpPr>
          <p:nvPr>
            <p:ph type="title"/>
          </p:nvPr>
        </p:nvSpPr>
        <p:spPr/>
        <p:txBody>
          <a:bodyPr/>
          <a:lstStyle/>
          <a:p>
            <a:r>
              <a:rPr lang="en-US" altLang="en-US" smtClean="0"/>
              <a:t>Process and product quality</a:t>
            </a:r>
          </a:p>
        </p:txBody>
      </p:sp>
      <p:sp>
        <p:nvSpPr>
          <p:cNvPr id="7172" name="Rectangle 3"/>
          <p:cNvSpPr>
            <a:spLocks noGrp="1" noChangeArrowheads="1"/>
          </p:cNvSpPr>
          <p:nvPr>
            <p:ph type="body" idx="1"/>
          </p:nvPr>
        </p:nvSpPr>
        <p:spPr/>
        <p:txBody>
          <a:bodyPr/>
          <a:lstStyle/>
          <a:p>
            <a:r>
              <a:rPr lang="en-US" altLang="en-US" smtClean="0"/>
              <a:t>A good process is usually required to produce a </a:t>
            </a:r>
            <a:br>
              <a:rPr lang="en-US" altLang="en-US" smtClean="0"/>
            </a:br>
            <a:r>
              <a:rPr lang="en-US" altLang="en-US" smtClean="0"/>
              <a:t>good product.</a:t>
            </a:r>
          </a:p>
          <a:p>
            <a:r>
              <a:rPr lang="en-US" altLang="en-US" smtClean="0"/>
              <a:t>Improvement of the process give benefits because the quality of the product depends on its development process.</a:t>
            </a:r>
          </a:p>
          <a:p>
            <a:r>
              <a:rPr lang="en-US" altLang="en-US" smtClean="0"/>
              <a:t>For industrial production, process is the principal quality determinant.</a:t>
            </a:r>
          </a:p>
          <a:p>
            <a:r>
              <a:rPr lang="en-US" altLang="en-US" smtClean="0"/>
              <a:t>For design-based activities, the capabilities of the designers are also an important factor</a:t>
            </a:r>
          </a:p>
        </p:txBody>
      </p:sp>
    </p:spTree>
    <p:extLst>
      <p:ext uri="{BB962C8B-B14F-4D97-AF65-F5344CB8AC3E}">
        <p14:creationId xmlns:p14="http://schemas.microsoft.com/office/powerpoint/2010/main" val="643100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lide Number Placeholder 5"/>
          <p:cNvSpPr>
            <a:spLocks noGrp="1"/>
          </p:cNvSpPr>
          <p:nvPr>
            <p:ph type="sldNum" sz="quarter" idx="12"/>
          </p:nvPr>
        </p:nvSpPr>
        <p:spPr/>
        <p:txBody>
          <a:bodyPr/>
          <a:lstStyle/>
          <a:p>
            <a:pPr>
              <a:defRPr/>
            </a:pPr>
            <a:fld id="{002C7786-0C88-4108-961E-BD73375B56A6}" type="slidenum">
              <a:rPr lang="en-US"/>
              <a:pPr>
                <a:defRPr/>
              </a:pPr>
              <a:t>7</a:t>
            </a:fld>
            <a:endParaRPr lang="en-US"/>
          </a:p>
        </p:txBody>
      </p:sp>
      <p:sp>
        <p:nvSpPr>
          <p:cNvPr id="8195" name="Rectangle 2"/>
          <p:cNvSpPr>
            <a:spLocks noGrp="1" noChangeArrowheads="1"/>
          </p:cNvSpPr>
          <p:nvPr>
            <p:ph type="title"/>
          </p:nvPr>
        </p:nvSpPr>
        <p:spPr/>
        <p:txBody>
          <a:bodyPr/>
          <a:lstStyle/>
          <a:p>
            <a:r>
              <a:rPr lang="en-GB" altLang="en-US" smtClean="0"/>
              <a:t>Principal product quality factors</a:t>
            </a:r>
            <a:endParaRPr lang="nl-NL" altLang="en-US" smtClean="0"/>
          </a:p>
        </p:txBody>
      </p:sp>
      <p:sp>
        <p:nvSpPr>
          <p:cNvPr id="8196" name="Rectangle 5"/>
          <p:cNvSpPr>
            <a:spLocks noChangeArrowheads="1"/>
          </p:cNvSpPr>
          <p:nvPr/>
        </p:nvSpPr>
        <p:spPr bwMode="auto">
          <a:xfrm>
            <a:off x="457200" y="1600200"/>
            <a:ext cx="8458200" cy="4648200"/>
          </a:xfrm>
          <a:prstGeom prst="rect">
            <a:avLst/>
          </a:prstGeom>
          <a:solidFill>
            <a:srgbClr val="CC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nvGrpSpPr>
          <p:cNvPr id="8197" name="Group 8"/>
          <p:cNvGrpSpPr>
            <a:grpSpLocks noChangeAspect="1"/>
          </p:cNvGrpSpPr>
          <p:nvPr/>
        </p:nvGrpSpPr>
        <p:grpSpPr bwMode="auto">
          <a:xfrm>
            <a:off x="1600200" y="1828800"/>
            <a:ext cx="6248400" cy="4038600"/>
            <a:chOff x="1008" y="1152"/>
            <a:chExt cx="3936" cy="2544"/>
          </a:xfrm>
        </p:grpSpPr>
        <p:sp>
          <p:nvSpPr>
            <p:cNvPr id="8198" name="AutoShape 7"/>
            <p:cNvSpPr>
              <a:spLocks noChangeAspect="1" noChangeArrowheads="1" noTextEdit="1"/>
            </p:cNvSpPr>
            <p:nvPr/>
          </p:nvSpPr>
          <p:spPr bwMode="auto">
            <a:xfrm>
              <a:off x="1008" y="1152"/>
              <a:ext cx="3936" cy="2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8199" name="Rectangle 9"/>
            <p:cNvSpPr>
              <a:spLocks noChangeArrowheads="1"/>
            </p:cNvSpPr>
            <p:nvPr/>
          </p:nvSpPr>
          <p:spPr bwMode="auto">
            <a:xfrm>
              <a:off x="1008" y="1152"/>
              <a:ext cx="3936" cy="2544"/>
            </a:xfrm>
            <a:prstGeom prst="rect">
              <a:avLst/>
            </a:prstGeom>
            <a:noFill/>
            <a:ln w="0">
              <a:solidFill>
                <a:srgbClr val="FFFFFE"/>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8200" name="Oval 10"/>
            <p:cNvSpPr>
              <a:spLocks noChangeArrowheads="1"/>
            </p:cNvSpPr>
            <p:nvPr/>
          </p:nvSpPr>
          <p:spPr bwMode="auto">
            <a:xfrm>
              <a:off x="1041" y="2054"/>
              <a:ext cx="739" cy="740"/>
            </a:xfrm>
            <a:prstGeom prst="ellipse">
              <a:avLst/>
            </a:prstGeom>
            <a:solidFill>
              <a:srgbClr val="FFFFFF"/>
            </a:solidFill>
            <a:ln w="34925">
              <a:solidFill>
                <a:srgbClr val="0083D7"/>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8201" name="Oval 11"/>
            <p:cNvSpPr>
              <a:spLocks noChangeArrowheads="1"/>
            </p:cNvSpPr>
            <p:nvPr/>
          </p:nvSpPr>
          <p:spPr bwMode="auto">
            <a:xfrm>
              <a:off x="4172" y="2054"/>
              <a:ext cx="739" cy="740"/>
            </a:xfrm>
            <a:prstGeom prst="ellipse">
              <a:avLst/>
            </a:prstGeom>
            <a:solidFill>
              <a:srgbClr val="FFFFFF"/>
            </a:solidFill>
            <a:ln w="34925">
              <a:solidFill>
                <a:srgbClr val="0083D7"/>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8202" name="Oval 12"/>
            <p:cNvSpPr>
              <a:spLocks noChangeArrowheads="1"/>
            </p:cNvSpPr>
            <p:nvPr/>
          </p:nvSpPr>
          <p:spPr bwMode="auto">
            <a:xfrm>
              <a:off x="2215" y="1185"/>
              <a:ext cx="1522" cy="587"/>
            </a:xfrm>
            <a:prstGeom prst="ellipse">
              <a:avLst/>
            </a:prstGeom>
            <a:solidFill>
              <a:srgbClr val="FFFFFF"/>
            </a:solidFill>
            <a:ln w="34925">
              <a:solidFill>
                <a:srgbClr val="0083D7"/>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8203" name="Oval 13"/>
            <p:cNvSpPr>
              <a:spLocks noChangeArrowheads="1"/>
            </p:cNvSpPr>
            <p:nvPr/>
          </p:nvSpPr>
          <p:spPr bwMode="auto">
            <a:xfrm>
              <a:off x="2215" y="3076"/>
              <a:ext cx="1522" cy="587"/>
            </a:xfrm>
            <a:prstGeom prst="ellipse">
              <a:avLst/>
            </a:prstGeom>
            <a:solidFill>
              <a:srgbClr val="FFFFFF"/>
            </a:solidFill>
            <a:ln w="34925">
              <a:solidFill>
                <a:srgbClr val="0083D7"/>
              </a:solidFill>
              <a:round/>
              <a:headEnd/>
              <a:tailEnd/>
            </a:ln>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8204" name="Rectangle 14"/>
            <p:cNvSpPr>
              <a:spLocks noChangeArrowheads="1"/>
            </p:cNvSpPr>
            <p:nvPr/>
          </p:nvSpPr>
          <p:spPr bwMode="auto">
            <a:xfrm>
              <a:off x="2117" y="2000"/>
              <a:ext cx="1783" cy="978"/>
            </a:xfrm>
            <a:prstGeom prst="rect">
              <a:avLst/>
            </a:prstGeom>
            <a:solidFill>
              <a:srgbClr val="00AFE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8205" name="Rectangle 15"/>
            <p:cNvSpPr>
              <a:spLocks noChangeArrowheads="1"/>
            </p:cNvSpPr>
            <p:nvPr/>
          </p:nvSpPr>
          <p:spPr bwMode="auto">
            <a:xfrm>
              <a:off x="2128" y="2011"/>
              <a:ext cx="1783" cy="978"/>
            </a:xfrm>
            <a:prstGeom prst="rect">
              <a:avLst/>
            </a:prstGeom>
            <a:noFill/>
            <a:ln w="34925">
              <a:solidFill>
                <a:srgbClr val="00AFE9"/>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8206" name="Rectangle 16"/>
            <p:cNvSpPr>
              <a:spLocks noChangeArrowheads="1"/>
            </p:cNvSpPr>
            <p:nvPr/>
          </p:nvSpPr>
          <p:spPr bwMode="auto">
            <a:xfrm>
              <a:off x="2052" y="1935"/>
              <a:ext cx="1783" cy="97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8207" name="Rectangle 17"/>
            <p:cNvSpPr>
              <a:spLocks noChangeArrowheads="1"/>
            </p:cNvSpPr>
            <p:nvPr/>
          </p:nvSpPr>
          <p:spPr bwMode="auto">
            <a:xfrm>
              <a:off x="2063" y="1946"/>
              <a:ext cx="1783" cy="978"/>
            </a:xfrm>
            <a:prstGeom prst="rect">
              <a:avLst/>
            </a:prstGeom>
            <a:noFill/>
            <a:ln w="34925">
              <a:solidFill>
                <a:srgbClr val="0083D7"/>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8208" name="Rectangle 18"/>
            <p:cNvSpPr>
              <a:spLocks noChangeArrowheads="1"/>
            </p:cNvSpPr>
            <p:nvPr/>
          </p:nvSpPr>
          <p:spPr bwMode="auto">
            <a:xfrm>
              <a:off x="2661" y="2196"/>
              <a:ext cx="17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200">
                  <a:solidFill>
                    <a:srgbClr val="000000"/>
                  </a:solidFill>
                  <a:latin typeface="Formata Regular" charset="0"/>
                </a:rPr>
                <a:t>Pr</a:t>
              </a:r>
              <a:endParaRPr lang="en-US" altLang="en-US"/>
            </a:p>
          </p:txBody>
        </p:sp>
        <p:sp>
          <p:nvSpPr>
            <p:cNvPr id="8209" name="Rectangle 19"/>
            <p:cNvSpPr>
              <a:spLocks noChangeArrowheads="1"/>
            </p:cNvSpPr>
            <p:nvPr/>
          </p:nvSpPr>
          <p:spPr bwMode="auto">
            <a:xfrm>
              <a:off x="2813" y="2196"/>
              <a:ext cx="43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200">
                  <a:solidFill>
                    <a:srgbClr val="000000"/>
                  </a:solidFill>
                  <a:latin typeface="Formata Regular" charset="0"/>
                </a:rPr>
                <a:t>oduct</a:t>
              </a:r>
              <a:endParaRPr lang="en-US" altLang="en-US"/>
            </a:p>
          </p:txBody>
        </p:sp>
        <p:sp>
          <p:nvSpPr>
            <p:cNvPr id="8210" name="Rectangle 20"/>
            <p:cNvSpPr>
              <a:spLocks noChangeArrowheads="1"/>
            </p:cNvSpPr>
            <p:nvPr/>
          </p:nvSpPr>
          <p:spPr bwMode="auto">
            <a:xfrm>
              <a:off x="2682" y="2413"/>
              <a:ext cx="50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200">
                  <a:solidFill>
                    <a:srgbClr val="000000"/>
                  </a:solidFill>
                  <a:latin typeface="Formata Regular" charset="0"/>
                </a:rPr>
                <a:t>quality</a:t>
              </a:r>
              <a:endParaRPr lang="en-US" altLang="en-US"/>
            </a:p>
          </p:txBody>
        </p:sp>
        <p:sp>
          <p:nvSpPr>
            <p:cNvPr id="8211" name="Rectangle 21"/>
            <p:cNvSpPr>
              <a:spLocks noChangeArrowheads="1"/>
            </p:cNvSpPr>
            <p:nvPr/>
          </p:nvSpPr>
          <p:spPr bwMode="auto">
            <a:xfrm>
              <a:off x="2443" y="1261"/>
              <a:ext cx="22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200">
                  <a:solidFill>
                    <a:srgbClr val="000000"/>
                  </a:solidFill>
                  <a:latin typeface="Formata Regular" charset="0"/>
                </a:rPr>
                <a:t>De</a:t>
              </a:r>
              <a:endParaRPr lang="en-US" altLang="en-US"/>
            </a:p>
          </p:txBody>
        </p:sp>
        <p:sp>
          <p:nvSpPr>
            <p:cNvPr id="8212" name="Rectangle 22"/>
            <p:cNvSpPr>
              <a:spLocks noChangeArrowheads="1"/>
            </p:cNvSpPr>
            <p:nvPr/>
          </p:nvSpPr>
          <p:spPr bwMode="auto">
            <a:xfrm>
              <a:off x="2661" y="1261"/>
              <a:ext cx="15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nl-NL" altLang="en-US" sz="2200">
                  <a:solidFill>
                    <a:srgbClr val="000000"/>
                  </a:solidFill>
                  <a:latin typeface="Formata Regular" charset="0"/>
                </a:rPr>
                <a:t>v</a:t>
              </a:r>
              <a:endParaRPr lang="nl-NL" altLang="en-US"/>
            </a:p>
          </p:txBody>
        </p:sp>
        <p:sp>
          <p:nvSpPr>
            <p:cNvPr id="8213" name="Rectangle 23"/>
            <p:cNvSpPr>
              <a:spLocks noChangeArrowheads="1"/>
            </p:cNvSpPr>
            <p:nvPr/>
          </p:nvSpPr>
          <p:spPr bwMode="auto">
            <a:xfrm>
              <a:off x="2748" y="1261"/>
              <a:ext cx="72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200">
                  <a:solidFill>
                    <a:srgbClr val="000000"/>
                  </a:solidFill>
                  <a:latin typeface="Formata Regular" charset="0"/>
                </a:rPr>
                <a:t>elopment</a:t>
              </a:r>
              <a:endParaRPr lang="en-US" altLang="en-US"/>
            </a:p>
          </p:txBody>
        </p:sp>
        <p:sp>
          <p:nvSpPr>
            <p:cNvPr id="8214" name="Rectangle 24"/>
            <p:cNvSpPr>
              <a:spLocks noChangeArrowheads="1"/>
            </p:cNvSpPr>
            <p:nvPr/>
          </p:nvSpPr>
          <p:spPr bwMode="auto">
            <a:xfrm>
              <a:off x="2552" y="1478"/>
              <a:ext cx="66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200">
                  <a:solidFill>
                    <a:srgbClr val="000000"/>
                  </a:solidFill>
                  <a:latin typeface="Formata Regular" charset="0"/>
                </a:rPr>
                <a:t>technolo</a:t>
              </a:r>
              <a:endParaRPr lang="en-US" altLang="en-US"/>
            </a:p>
          </p:txBody>
        </p:sp>
        <p:sp>
          <p:nvSpPr>
            <p:cNvPr id="8215" name="Rectangle 25"/>
            <p:cNvSpPr>
              <a:spLocks noChangeArrowheads="1"/>
            </p:cNvSpPr>
            <p:nvPr/>
          </p:nvSpPr>
          <p:spPr bwMode="auto">
            <a:xfrm>
              <a:off x="3226" y="1478"/>
              <a:ext cx="15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nl-NL" altLang="en-US" sz="2200">
                  <a:solidFill>
                    <a:srgbClr val="000000"/>
                  </a:solidFill>
                  <a:latin typeface="Formata Regular" charset="0"/>
                </a:rPr>
                <a:t>g</a:t>
              </a:r>
              <a:endParaRPr lang="nl-NL" altLang="en-US"/>
            </a:p>
          </p:txBody>
        </p:sp>
        <p:sp>
          <p:nvSpPr>
            <p:cNvPr id="8216" name="Rectangle 26"/>
            <p:cNvSpPr>
              <a:spLocks noChangeArrowheads="1"/>
            </p:cNvSpPr>
            <p:nvPr/>
          </p:nvSpPr>
          <p:spPr bwMode="auto">
            <a:xfrm>
              <a:off x="3313" y="1478"/>
              <a:ext cx="174"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nl-NL" altLang="en-US" sz="2200">
                  <a:solidFill>
                    <a:srgbClr val="000000"/>
                  </a:solidFill>
                  <a:latin typeface="Formata Regular" charset="0"/>
                </a:rPr>
                <a:t>y</a:t>
              </a:r>
              <a:endParaRPr lang="nl-NL" altLang="en-US"/>
            </a:p>
          </p:txBody>
        </p:sp>
        <p:sp>
          <p:nvSpPr>
            <p:cNvPr id="8217" name="Rectangle 27"/>
            <p:cNvSpPr>
              <a:spLocks noChangeArrowheads="1"/>
            </p:cNvSpPr>
            <p:nvPr/>
          </p:nvSpPr>
          <p:spPr bwMode="auto">
            <a:xfrm>
              <a:off x="2400" y="3174"/>
              <a:ext cx="11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200">
                  <a:solidFill>
                    <a:srgbClr val="000000"/>
                  </a:solidFill>
                  <a:latin typeface="Formata Regular" charset="0"/>
                </a:rPr>
                <a:t>Cost, time and</a:t>
              </a:r>
              <a:endParaRPr lang="en-US" altLang="en-US"/>
            </a:p>
          </p:txBody>
        </p:sp>
        <p:sp>
          <p:nvSpPr>
            <p:cNvPr id="8218" name="Rectangle 28"/>
            <p:cNvSpPr>
              <a:spLocks noChangeArrowheads="1"/>
            </p:cNvSpPr>
            <p:nvPr/>
          </p:nvSpPr>
          <p:spPr bwMode="auto">
            <a:xfrm>
              <a:off x="2617" y="3392"/>
              <a:ext cx="705"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200">
                  <a:solidFill>
                    <a:srgbClr val="000000"/>
                  </a:solidFill>
                  <a:latin typeface="Formata Regular" charset="0"/>
                </a:rPr>
                <a:t>schedule</a:t>
              </a:r>
              <a:endParaRPr lang="en-US" altLang="en-US"/>
            </a:p>
          </p:txBody>
        </p:sp>
        <p:sp>
          <p:nvSpPr>
            <p:cNvPr id="8219" name="Rectangle 29"/>
            <p:cNvSpPr>
              <a:spLocks noChangeArrowheads="1"/>
            </p:cNvSpPr>
            <p:nvPr/>
          </p:nvSpPr>
          <p:spPr bwMode="auto">
            <a:xfrm>
              <a:off x="1117" y="2196"/>
              <a:ext cx="17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200">
                  <a:solidFill>
                    <a:srgbClr val="000000"/>
                  </a:solidFill>
                  <a:latin typeface="Formata Regular" charset="0"/>
                </a:rPr>
                <a:t>Pr</a:t>
              </a:r>
              <a:endParaRPr lang="en-US" altLang="en-US"/>
            </a:p>
          </p:txBody>
        </p:sp>
        <p:sp>
          <p:nvSpPr>
            <p:cNvPr id="8220" name="Rectangle 30"/>
            <p:cNvSpPr>
              <a:spLocks noChangeArrowheads="1"/>
            </p:cNvSpPr>
            <p:nvPr/>
          </p:nvSpPr>
          <p:spPr bwMode="auto">
            <a:xfrm>
              <a:off x="1269" y="2196"/>
              <a:ext cx="46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200">
                  <a:solidFill>
                    <a:srgbClr val="000000"/>
                  </a:solidFill>
                  <a:latin typeface="Formata Regular" charset="0"/>
                </a:rPr>
                <a:t>ocess</a:t>
              </a:r>
              <a:endParaRPr lang="en-US" altLang="en-US"/>
            </a:p>
          </p:txBody>
        </p:sp>
        <p:sp>
          <p:nvSpPr>
            <p:cNvPr id="8221" name="Rectangle 31"/>
            <p:cNvSpPr>
              <a:spLocks noChangeArrowheads="1"/>
            </p:cNvSpPr>
            <p:nvPr/>
          </p:nvSpPr>
          <p:spPr bwMode="auto">
            <a:xfrm>
              <a:off x="1160" y="2413"/>
              <a:ext cx="50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200">
                  <a:solidFill>
                    <a:srgbClr val="000000"/>
                  </a:solidFill>
                  <a:latin typeface="Formata Regular" charset="0"/>
                </a:rPr>
                <a:t>quality</a:t>
              </a:r>
              <a:endParaRPr lang="en-US" altLang="en-US"/>
            </a:p>
          </p:txBody>
        </p:sp>
        <p:sp>
          <p:nvSpPr>
            <p:cNvPr id="8222" name="Rectangle 32"/>
            <p:cNvSpPr>
              <a:spLocks noChangeArrowheads="1"/>
            </p:cNvSpPr>
            <p:nvPr/>
          </p:nvSpPr>
          <p:spPr bwMode="auto">
            <a:xfrm>
              <a:off x="4292" y="2196"/>
              <a:ext cx="117"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200">
                  <a:solidFill>
                    <a:srgbClr val="000000"/>
                  </a:solidFill>
                  <a:latin typeface="Formata Regular" charset="0"/>
                </a:rPr>
                <a:t>P</a:t>
              </a:r>
              <a:endParaRPr lang="en-US" altLang="en-US"/>
            </a:p>
          </p:txBody>
        </p:sp>
        <p:sp>
          <p:nvSpPr>
            <p:cNvPr id="8223" name="Rectangle 33"/>
            <p:cNvSpPr>
              <a:spLocks noChangeArrowheads="1"/>
            </p:cNvSpPr>
            <p:nvPr/>
          </p:nvSpPr>
          <p:spPr bwMode="auto">
            <a:xfrm>
              <a:off x="4379" y="2196"/>
              <a:ext cx="431"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200">
                  <a:solidFill>
                    <a:srgbClr val="000000"/>
                  </a:solidFill>
                  <a:latin typeface="Formata Regular" charset="0"/>
                </a:rPr>
                <a:t>eople</a:t>
              </a:r>
              <a:endParaRPr lang="en-US" altLang="en-US"/>
            </a:p>
          </p:txBody>
        </p:sp>
        <p:sp>
          <p:nvSpPr>
            <p:cNvPr id="8224" name="Rectangle 34"/>
            <p:cNvSpPr>
              <a:spLocks noChangeArrowheads="1"/>
            </p:cNvSpPr>
            <p:nvPr/>
          </p:nvSpPr>
          <p:spPr bwMode="auto">
            <a:xfrm>
              <a:off x="4292" y="2413"/>
              <a:ext cx="509"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2200">
                  <a:solidFill>
                    <a:srgbClr val="000000"/>
                  </a:solidFill>
                  <a:latin typeface="Formata Regular" charset="0"/>
                </a:rPr>
                <a:t>quality</a:t>
              </a:r>
              <a:endParaRPr lang="en-US" altLang="en-US"/>
            </a:p>
          </p:txBody>
        </p:sp>
      </p:grpSp>
    </p:spTree>
    <p:extLst>
      <p:ext uri="{BB962C8B-B14F-4D97-AF65-F5344CB8AC3E}">
        <p14:creationId xmlns:p14="http://schemas.microsoft.com/office/powerpoint/2010/main" val="42184447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39AA13DD-1667-4761-A878-A8A33A73A291}" type="slidenum">
              <a:rPr lang="en-US"/>
              <a:pPr>
                <a:defRPr/>
              </a:pPr>
              <a:t>8</a:t>
            </a:fld>
            <a:endParaRPr lang="en-US"/>
          </a:p>
        </p:txBody>
      </p:sp>
      <p:sp>
        <p:nvSpPr>
          <p:cNvPr id="9219" name="Rectangle 2"/>
          <p:cNvSpPr>
            <a:spLocks noGrp="1" noChangeArrowheads="1"/>
          </p:cNvSpPr>
          <p:nvPr>
            <p:ph type="title"/>
          </p:nvPr>
        </p:nvSpPr>
        <p:spPr/>
        <p:txBody>
          <a:bodyPr/>
          <a:lstStyle/>
          <a:p>
            <a:r>
              <a:rPr lang="en-US" altLang="en-US" smtClean="0"/>
              <a:t>Software Process Improvement stages</a:t>
            </a:r>
          </a:p>
        </p:txBody>
      </p:sp>
      <p:sp>
        <p:nvSpPr>
          <p:cNvPr id="9220" name="Rectangle 3"/>
          <p:cNvSpPr>
            <a:spLocks noGrp="1" noChangeArrowheads="1"/>
          </p:cNvSpPr>
          <p:nvPr>
            <p:ph type="body" idx="1"/>
          </p:nvPr>
        </p:nvSpPr>
        <p:spPr/>
        <p:txBody>
          <a:bodyPr/>
          <a:lstStyle/>
          <a:p>
            <a:r>
              <a:rPr lang="en-US" altLang="en-US" smtClean="0">
                <a:solidFill>
                  <a:srgbClr val="FF0000"/>
                </a:solidFill>
              </a:rPr>
              <a:t>Process measurement</a:t>
            </a:r>
            <a:endParaRPr lang="en-US" altLang="en-US" smtClean="0"/>
          </a:p>
          <a:p>
            <a:pPr lvl="1"/>
            <a:r>
              <a:rPr lang="en-US" altLang="en-US" smtClean="0"/>
              <a:t>Attributes of the current process are measured. These are a baseline for assessing improvements</a:t>
            </a:r>
          </a:p>
          <a:p>
            <a:r>
              <a:rPr lang="en-US" altLang="en-US" smtClean="0">
                <a:solidFill>
                  <a:srgbClr val="FF0000"/>
                </a:solidFill>
              </a:rPr>
              <a:t>Process analysis</a:t>
            </a:r>
            <a:endParaRPr lang="en-US" altLang="en-US" smtClean="0"/>
          </a:p>
          <a:p>
            <a:pPr lvl="1"/>
            <a:r>
              <a:rPr lang="en-US" altLang="en-US" smtClean="0"/>
              <a:t>The current process is assessed and bottlenecks and weaknesses are identified</a:t>
            </a:r>
          </a:p>
          <a:p>
            <a:r>
              <a:rPr lang="en-US" altLang="en-US" smtClean="0">
                <a:solidFill>
                  <a:srgbClr val="FF0000"/>
                </a:solidFill>
              </a:rPr>
              <a:t>Process change</a:t>
            </a:r>
            <a:endParaRPr lang="en-US" altLang="en-US" smtClean="0"/>
          </a:p>
          <a:p>
            <a:pPr lvl="1"/>
            <a:r>
              <a:rPr lang="en-US" altLang="en-US" smtClean="0"/>
              <a:t>Changes to the process that have been identified during the analysis are introduced</a:t>
            </a:r>
          </a:p>
        </p:txBody>
      </p:sp>
    </p:spTree>
    <p:extLst>
      <p:ext uri="{BB962C8B-B14F-4D97-AF65-F5344CB8AC3E}">
        <p14:creationId xmlns:p14="http://schemas.microsoft.com/office/powerpoint/2010/main" val="4020568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a:defRPr/>
            </a:pPr>
            <a:fld id="{21E7EA61-032B-448F-8FA1-EC6D781AE9E9}" type="slidenum">
              <a:rPr lang="en-US"/>
              <a:pPr>
                <a:defRPr/>
              </a:pPr>
              <a:t>9</a:t>
            </a:fld>
            <a:endParaRPr lang="en-US"/>
          </a:p>
        </p:txBody>
      </p:sp>
      <p:sp>
        <p:nvSpPr>
          <p:cNvPr id="10243" name="Rectangle 2"/>
          <p:cNvSpPr>
            <a:spLocks noGrp="1" noChangeArrowheads="1"/>
          </p:cNvSpPr>
          <p:nvPr>
            <p:ph type="title"/>
          </p:nvPr>
        </p:nvSpPr>
        <p:spPr/>
        <p:txBody>
          <a:bodyPr/>
          <a:lstStyle/>
          <a:p>
            <a:r>
              <a:rPr lang="en-US" altLang="en-US" smtClean="0"/>
              <a:t>Elements of an SPI framework</a:t>
            </a:r>
          </a:p>
        </p:txBody>
      </p:sp>
      <p:pic>
        <p:nvPicPr>
          <p:cNvPr id="10244" name="Picture 4" descr="Figure 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371600"/>
            <a:ext cx="7050088" cy="472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75023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Theme1">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8B5AD61E-EFE3-46CD-BB09-B9CB8FD715DA}" vid="{2146E19F-BDE7-4735-A695-7EF2D4734C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200D99626505468815249BBCE5CBE2" ma:contentTypeVersion="10" ma:contentTypeDescription="Create a new document." ma:contentTypeScope="" ma:versionID="530fa68265af1afd78c5f75de43d89ec">
  <xsd:schema xmlns:xsd="http://www.w3.org/2001/XMLSchema" xmlns:xs="http://www.w3.org/2001/XMLSchema" xmlns:p="http://schemas.microsoft.com/office/2006/metadata/properties" xmlns:ns2="b9ddce48-4927-49d3-9c8d-0a4b2e223357" xmlns:ns3="97366e1e-3f04-441e-b6c8-11d4a868ca9a" targetNamespace="http://schemas.microsoft.com/office/2006/metadata/properties" ma:root="true" ma:fieldsID="093de6fd644dc5749ef4e25b998f45ad" ns2:_="" ns3:_="">
    <xsd:import namespace="b9ddce48-4927-49d3-9c8d-0a4b2e223357"/>
    <xsd:import namespace="97366e1e-3f04-441e-b6c8-11d4a868ca9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ddce48-4927-49d3-9c8d-0a4b2e22335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7366e1e-3f04-441e-b6c8-11d4a868ca9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9AADE5-D4AC-47E7-81D1-3F7EA07A7823}"/>
</file>

<file path=customXml/itemProps2.xml><?xml version="1.0" encoding="utf-8"?>
<ds:datastoreItem xmlns:ds="http://schemas.openxmlformats.org/officeDocument/2006/customXml" ds:itemID="{C09F3B09-6057-4F3A-91EB-B7B6FF331C62}"/>
</file>

<file path=customXml/itemProps3.xml><?xml version="1.0" encoding="utf-8"?>
<ds:datastoreItem xmlns:ds="http://schemas.openxmlformats.org/officeDocument/2006/customXml" ds:itemID="{1D7D5A20-E50A-4438-BA60-86276ABAD4BA}"/>
</file>

<file path=docProps/app.xml><?xml version="1.0" encoding="utf-8"?>
<Properties xmlns="http://schemas.openxmlformats.org/officeDocument/2006/extended-properties" xmlns:vt="http://schemas.openxmlformats.org/officeDocument/2006/docPropsVTypes">
  <Template>Theme1</Template>
  <TotalTime>1643</TotalTime>
  <Words>1928</Words>
  <Application>Microsoft Office PowerPoint</Application>
  <PresentationFormat>On-screen Show (4:3)</PresentationFormat>
  <Paragraphs>347</Paragraphs>
  <Slides>37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ＭＳ Ｐゴシック</vt:lpstr>
      <vt:lpstr>Arial</vt:lpstr>
      <vt:lpstr>Calibri</vt:lpstr>
      <vt:lpstr>Cambria</vt:lpstr>
      <vt:lpstr>Formata Regular</vt:lpstr>
      <vt:lpstr>Times New Roman</vt:lpstr>
      <vt:lpstr>Wingdings</vt:lpstr>
      <vt:lpstr>Wingdings 3</vt:lpstr>
      <vt:lpstr>Theme1</vt:lpstr>
      <vt:lpstr>SOFTWARE ENGINEERING AND PROJECT MANAGEMENT  (CSE 227)</vt:lpstr>
      <vt:lpstr>PowerPoint Presentation</vt:lpstr>
      <vt:lpstr>PowerPoint Presentation</vt:lpstr>
      <vt:lpstr>R&amp;D SDM 1  Software Process Improvement Capability Maturity Models   </vt:lpstr>
      <vt:lpstr>Content</vt:lpstr>
      <vt:lpstr>Process and product quality</vt:lpstr>
      <vt:lpstr>Principal product quality factors</vt:lpstr>
      <vt:lpstr>Software Process Improvement stages</vt:lpstr>
      <vt:lpstr>Elements of an SPI framework</vt:lpstr>
      <vt:lpstr>What is a maturity model?</vt:lpstr>
      <vt:lpstr>Process Maturity Framework</vt:lpstr>
      <vt:lpstr>Software Process</vt:lpstr>
      <vt:lpstr>Fundamental concepts for Process Maturity</vt:lpstr>
      <vt:lpstr>Levels of software maturity</vt:lpstr>
      <vt:lpstr>The staged CMMI model</vt:lpstr>
      <vt:lpstr>Initial (1)</vt:lpstr>
      <vt:lpstr>Managed (2)</vt:lpstr>
      <vt:lpstr>Defined (3)</vt:lpstr>
      <vt:lpstr>Quantitatively managed (4)</vt:lpstr>
      <vt:lpstr>Optimizing (5)</vt:lpstr>
      <vt:lpstr>Maturity level and changing predictability</vt:lpstr>
      <vt:lpstr>Operational use of CMM</vt:lpstr>
      <vt:lpstr>Key Process Areas</vt:lpstr>
      <vt:lpstr>Example</vt:lpstr>
      <vt:lpstr>Continuous CMM model</vt:lpstr>
      <vt:lpstr>Remarks</vt:lpstr>
      <vt:lpstr>Problems with CMM</vt:lpstr>
      <vt:lpstr>People- Capability Maturity Model (P-CMM)</vt:lpstr>
      <vt:lpstr>Provides</vt:lpstr>
      <vt:lpstr>Trends Affecting the Workforce</vt:lpstr>
      <vt:lpstr>P-CMM Architecture</vt:lpstr>
      <vt:lpstr>P-CMM levels and process areas</vt:lpstr>
      <vt:lpstr>Process Area &amp; Maturity Levels</vt:lpstr>
      <vt:lpstr>Process Goals &amp; Process Practice</vt:lpstr>
      <vt:lpstr>Implementation &amp; Institutionalization Practices</vt:lpstr>
      <vt:lpstr>Other SPI frameworks</vt:lpstr>
      <vt:lpstr>SPI trends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Admin</cp:lastModifiedBy>
  <cp:revision>115</cp:revision>
  <dcterms:created xsi:type="dcterms:W3CDTF">2016-07-09T03:52:32Z</dcterms:created>
  <dcterms:modified xsi:type="dcterms:W3CDTF">2021-09-20T07:26:26Z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0x010100E7200D99626505468815249BBCE5CBE2</vt:lpwstr>
  </property>
</Properties>
</file>