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82" r:id="rId3"/>
    <p:sldId id="276" r:id="rId4"/>
    <p:sldId id="268" r:id="rId5"/>
    <p:sldId id="258" r:id="rId6"/>
    <p:sldId id="275" r:id="rId7"/>
    <p:sldId id="279" r:id="rId8"/>
    <p:sldId id="281" r:id="rId9"/>
    <p:sldId id="285" r:id="rId10"/>
    <p:sldId id="261" r:id="rId11"/>
    <p:sldId id="278" r:id="rId12"/>
    <p:sldId id="280" r:id="rId13"/>
    <p:sldId id="283" r:id="rId14"/>
    <p:sldId id="284" r:id="rId15"/>
    <p:sldId id="266" r:id="rId16"/>
  </p:sldIdLst>
  <p:sldSz cx="18288000" cy="10287000"/>
  <p:notesSz cx="6858000" cy="9144000"/>
  <p:embeddedFontLst>
    <p:embeddedFont>
      <p:font typeface="Algerian" panose="04020705040A02060702" pitchFamily="82" charset="0"/>
      <p:regular r:id="rId18"/>
    </p:embeddedFont>
    <p:embeddedFont>
      <p:font typeface="Arial Rounded MT Bold" panose="020F0704030504030204" pitchFamily="34" charset="0"/>
      <p:regular r:id="rId19"/>
    </p:embeddedFont>
    <p:embeddedFont>
      <p:font typeface="Clear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963488"/>
    <a:srgbClr val="883C84"/>
    <a:srgbClr val="461B49"/>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12" autoAdjust="0"/>
    <p:restoredTop sz="94851" autoAdjust="0"/>
  </p:normalViewPr>
  <p:slideViewPr>
    <p:cSldViewPr>
      <p:cViewPr varScale="1">
        <p:scale>
          <a:sx n="54" d="100"/>
          <a:sy n="54" d="100"/>
        </p:scale>
        <p:origin x="86" y="-1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862"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21037"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380874" y="2097459"/>
            <a:ext cx="7376501" cy="4063100"/>
          </a:xfrm>
          <a:prstGeom prst="rect">
            <a:avLst/>
          </a:prstGeom>
          <a:ln>
            <a:noFill/>
          </a:ln>
          <a:effectLst>
            <a:glow rad="63500">
              <a:schemeClr val="accent1">
                <a:satMod val="175000"/>
                <a:alpha val="40000"/>
              </a:schemeClr>
            </a:glow>
            <a:outerShdw blurRad="152400" dist="317500" dir="5400000" sx="90000" sy="-19000" rotWithShape="0">
              <a:prstClr val="black">
                <a:alpha val="15000"/>
              </a:prstClr>
            </a:outerShdw>
            <a:softEdge rad="31750"/>
          </a:effectLst>
          <a:scene3d>
            <a:camera prst="orthographicFront">
              <a:rot lat="0" lon="0" rev="0"/>
            </a:camera>
            <a:lightRig rig="contrasting" dir="t">
              <a:rot lat="0" lon="0" rev="1500000"/>
            </a:lightRig>
          </a:scene3d>
          <a:sp3d prstMaterial="metal">
            <a:bevelT w="88900" h="88900" prst="softRound"/>
          </a:sp3d>
        </p:spPr>
        <p:txBody>
          <a:bodyPr wrap="square" lIns="0" tIns="0" rIns="0" bIns="0" rtlCol="0" anchor="t">
            <a:spAutoFit/>
          </a:bodyPr>
          <a:lstStyle/>
          <a:p>
            <a:pPr algn="ctr">
              <a:lnSpc>
                <a:spcPts val="11059"/>
              </a:lnSpc>
            </a:pPr>
            <a:r>
              <a:rPr lang="en-US" sz="4800" b="1" spc="-105" dirty="0">
                <a:solidFill>
                  <a:schemeClr val="bg1"/>
                </a:solidFill>
                <a:effectLst>
                  <a:glow>
                    <a:schemeClr val="accent1">
                      <a:satMod val="175000"/>
                      <a:alpha val="40000"/>
                    </a:schemeClr>
                  </a:glow>
                  <a:outerShdw blurRad="38100" dist="38100" dir="2700000" algn="tl">
                    <a:srgbClr val="000000">
                      <a:alpha val="43137"/>
                    </a:srgbClr>
                  </a:outerShdw>
                  <a:reflection endPos="3000" dist="317500" dir="5400000" sy="-100000" algn="bl" rotWithShape="0"/>
                </a:effectLst>
                <a:latin typeface="Algerian" panose="04020705040A02060702" pitchFamily="82" charset="0"/>
              </a:rPr>
              <a:t>INTEL PRODUCTS SENTIMENT  ANALYSIS FROM ONLINE REVIEWS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endParaRPr lang="en-US" sz="8000" spc="-80" dirty="0">
              <a:solidFill>
                <a:srgbClr val="FFFFFF"/>
              </a:solidFill>
              <a:latin typeface="Graphik Regular" panose="020B0503030202060203" pitchFamily="34" charset="0"/>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endParaRPr lang="en-US" sz="7192" spc="-640" dirty="0">
              <a:solidFill>
                <a:srgbClr val="FFFFFF"/>
              </a:solidFill>
              <a:latin typeface="Clear Sans Regular Bold"/>
            </a:endParaRPr>
          </a:p>
        </p:txBody>
      </p:sp>
      <p:pic>
        <p:nvPicPr>
          <p:cNvPr id="41" name="Picture 40">
            <a:extLst>
              <a:ext uri="{FF2B5EF4-FFF2-40B4-BE49-F238E27FC236}">
                <a16:creationId xmlns:a16="http://schemas.microsoft.com/office/drawing/2014/main" id="{A938C7AE-E50E-AFC6-2613-584A4857B1DE}"/>
              </a:ext>
            </a:extLst>
          </p:cNvPr>
          <p:cNvPicPr>
            <a:picLocks noChangeAspect="1"/>
          </p:cNvPicPr>
          <p:nvPr/>
        </p:nvPicPr>
        <p:blipFill>
          <a:blip r:embed="rId3">
            <a:alphaModFix amt="78000"/>
            <a:extLst>
              <a:ext uri="{BEBA8EAE-BF5A-486C-A8C5-ECC9F3942E4B}">
                <a14:imgProps xmlns:a14="http://schemas.microsoft.com/office/drawing/2010/main">
                  <a14:imgLayer r:embed="rId4">
                    <a14:imgEffect>
                      <a14:colorTemperature colorTemp="4971"/>
                    </a14:imgEffect>
                    <a14:imgEffect>
                      <a14:saturation sat="244000"/>
                    </a14:imgEffect>
                    <a14:imgEffect>
                      <a14:brightnessContrast contrast="-16000"/>
                    </a14:imgEffect>
                  </a14:imgLayer>
                </a14:imgProps>
              </a:ext>
            </a:extLst>
          </a:blip>
          <a:stretch>
            <a:fillRect/>
          </a:stretch>
        </p:blipFill>
        <p:spPr>
          <a:xfrm>
            <a:off x="7620000" y="1028700"/>
            <a:ext cx="10141443" cy="4691434"/>
          </a:xfrm>
          <a:prstGeom prst="rect">
            <a:avLst/>
          </a:prstGeom>
        </p:spPr>
      </p:pic>
      <p:sp>
        <p:nvSpPr>
          <p:cNvPr id="53" name="TextBox 52">
            <a:extLst>
              <a:ext uri="{FF2B5EF4-FFF2-40B4-BE49-F238E27FC236}">
                <a16:creationId xmlns:a16="http://schemas.microsoft.com/office/drawing/2014/main" id="{3F675AC3-5A5C-56BA-D3DC-5E17C283C7E1}"/>
              </a:ext>
            </a:extLst>
          </p:cNvPr>
          <p:cNvSpPr txBox="1"/>
          <p:nvPr/>
        </p:nvSpPr>
        <p:spPr>
          <a:xfrm>
            <a:off x="590886" y="613201"/>
            <a:ext cx="7290242" cy="830997"/>
          </a:xfrm>
          <a:prstGeom prst="rect">
            <a:avLst/>
          </a:prstGeom>
          <a:noFill/>
        </p:spPr>
        <p:txBody>
          <a:bodyPr wrap="square">
            <a:spAutoFit/>
          </a:bodyPr>
          <a:lstStyle/>
          <a:p>
            <a:r>
              <a:rPr lang="en-IN" sz="4800" b="1" dirty="0">
                <a:latin typeface="Algerian" panose="04020705040A02060702" pitchFamily="82" charset="0"/>
              </a:rPr>
              <a:t>VISUALIZATIONs</a:t>
            </a:r>
          </a:p>
        </p:txBody>
      </p:sp>
      <p:pic>
        <p:nvPicPr>
          <p:cNvPr id="1028" name="Picture 4">
            <a:extLst>
              <a:ext uri="{FF2B5EF4-FFF2-40B4-BE49-F238E27FC236}">
                <a16:creationId xmlns:a16="http://schemas.microsoft.com/office/drawing/2014/main" id="{2C0A1061-363B-A937-3C09-07ABC19C96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18" y="6269978"/>
            <a:ext cx="10141443" cy="332898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052132A-4A9F-7BE2-5790-518FA4CACB9C}"/>
              </a:ext>
            </a:extLst>
          </p:cNvPr>
          <p:cNvPicPr>
            <a:picLocks noChangeAspect="1"/>
          </p:cNvPicPr>
          <p:nvPr/>
        </p:nvPicPr>
        <p:blipFill>
          <a:blip r:embed="rId6">
            <a:alphaModFix amt="95000"/>
          </a:blip>
          <a:stretch>
            <a:fillRect/>
          </a:stretch>
        </p:blipFill>
        <p:spPr>
          <a:xfrm>
            <a:off x="901409" y="1979030"/>
            <a:ext cx="5933668" cy="3602046"/>
          </a:xfrm>
          <a:prstGeom prst="rect">
            <a:avLst/>
          </a:prstGeom>
        </p:spPr>
      </p:pic>
      <p:pic>
        <p:nvPicPr>
          <p:cNvPr id="1032" name="Picture 8">
            <a:extLst>
              <a:ext uri="{FF2B5EF4-FFF2-40B4-BE49-F238E27FC236}">
                <a16:creationId xmlns:a16="http://schemas.microsoft.com/office/drawing/2014/main" id="{1193A1FC-0C48-0A0D-4C85-E04F679E7A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2161" y="5822325"/>
            <a:ext cx="6642545" cy="4224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1503860-ED8C-28AD-7000-05A86CF84CF9}"/>
              </a:ext>
            </a:extLst>
          </p:cNvPr>
          <p:cNvSpPr txBox="1"/>
          <p:nvPr/>
        </p:nvSpPr>
        <p:spPr>
          <a:xfrm>
            <a:off x="609600" y="647700"/>
            <a:ext cx="7290242" cy="830997"/>
          </a:xfrm>
          <a:prstGeom prst="rect">
            <a:avLst/>
          </a:prstGeom>
          <a:noFill/>
        </p:spPr>
        <p:txBody>
          <a:bodyPr wrap="square">
            <a:spAutoFit/>
          </a:bodyPr>
          <a:lstStyle/>
          <a:p>
            <a:r>
              <a:rPr lang="en-IN" sz="4800" b="1" dirty="0">
                <a:latin typeface="Algerian" panose="04020705040A02060702" pitchFamily="82" charset="0"/>
              </a:rPr>
              <a:t>VISUALIZATIONs</a:t>
            </a:r>
          </a:p>
        </p:txBody>
      </p:sp>
      <p:pic>
        <p:nvPicPr>
          <p:cNvPr id="2062" name="Picture 14">
            <a:extLst>
              <a:ext uri="{FF2B5EF4-FFF2-40B4-BE49-F238E27FC236}">
                <a16:creationId xmlns:a16="http://schemas.microsoft.com/office/drawing/2014/main" id="{49E444C8-164A-7945-E5E3-328F4A07A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648" y="428625"/>
            <a:ext cx="12619702" cy="94297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4BABAA4-D86F-9BD0-EC88-26A5071AB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3" y="5143500"/>
            <a:ext cx="4811047"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E707900-3E9B-E0C2-FBDE-CDF7F0BC1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017" y="1697772"/>
            <a:ext cx="4442631" cy="344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0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DB556BB-4C6E-FDDE-AA3D-03C5D85B13A5}"/>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2E83EAB1-46D1-FE7A-2E31-F1AF6149EB6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65B45C6A-E8CF-98CE-AB46-B76C46A884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A1EABA37-F6EF-79D2-8EE0-FC80D85A300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3733C75F-BA5D-2652-7FBE-6EB354B3A6C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9BA5EED4-1019-2E37-4399-56B7DB4086E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A7CC2042-2B53-043C-3C5D-E001B34455E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44DFA31D-459B-B426-8B03-C3860C54D7D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A9E9A42B-E38A-3F51-E081-463D73BFAAF1}"/>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B7E5A9B9-2768-1933-4791-182657F85CBB}"/>
                </a:ext>
              </a:extLst>
            </p:cNvPr>
            <p:cNvGrpSpPr>
              <a:grpSpLocks noChangeAspect="1"/>
            </p:cNvGrpSpPr>
            <p:nvPr/>
          </p:nvGrpSpPr>
          <p:grpSpPr>
            <a:xfrm>
              <a:off x="644072" y="410464"/>
              <a:ext cx="4083272" cy="4083272"/>
              <a:chOff x="0" y="0"/>
              <a:chExt cx="6350000" cy="6350000"/>
            </a:xfrm>
          </p:grpSpPr>
          <p:sp>
            <p:nvSpPr>
              <p:cNvPr id="13" name="Freeform 12">
                <a:extLst>
                  <a:ext uri="{FF2B5EF4-FFF2-40B4-BE49-F238E27FC236}">
                    <a16:creationId xmlns:a16="http://schemas.microsoft.com/office/drawing/2014/main" id="{83BCA729-DF6A-6D8C-DE50-F85F7564B7D9}"/>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3">
              <a:extLst>
                <a:ext uri="{FF2B5EF4-FFF2-40B4-BE49-F238E27FC236}">
                  <a16:creationId xmlns:a16="http://schemas.microsoft.com/office/drawing/2014/main" id="{F417ABC6-D34D-649C-5AB3-84E753088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9D32775F-AFB7-74D1-77FA-45F4158B6A81}"/>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3B02846D-CB46-94BE-5A1C-CB42F8657A2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9B0C6DB9-BFC3-634B-7970-3A75F4E611E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98A415A3-F064-476F-3F61-D2795C79E3A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33328350-3CB9-BB69-02D0-4C522CCD064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A5834935-09D9-C90C-0CAE-2679018D6D5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164623EA-359F-6AAA-AC97-4090EEB5EBC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7DC7D485-7252-C8D2-689B-A52D0AF81EF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FDD77767-B440-B49E-EA7B-81FC3026A768}"/>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5FC7F073-B76E-C27B-7A65-A2379D7D757E}"/>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8FC2C179-491D-B5C5-0DA8-89E9B25A8845}"/>
                </a:ext>
              </a:extLst>
            </p:cNvPr>
            <p:cNvGrpSpPr>
              <a:grpSpLocks noChangeAspect="1"/>
            </p:cNvGrpSpPr>
            <p:nvPr/>
          </p:nvGrpSpPr>
          <p:grpSpPr>
            <a:xfrm>
              <a:off x="644072" y="410464"/>
              <a:ext cx="4083272" cy="4083272"/>
              <a:chOff x="0" y="0"/>
              <a:chExt cx="6350000" cy="6350000"/>
            </a:xfrm>
          </p:grpSpPr>
          <p:sp>
            <p:nvSpPr>
              <p:cNvPr id="26" name="Freeform 25">
                <a:extLst>
                  <a:ext uri="{FF2B5EF4-FFF2-40B4-BE49-F238E27FC236}">
                    <a16:creationId xmlns:a16="http://schemas.microsoft.com/office/drawing/2014/main" id="{FC5CB000-7134-340E-8569-5ABDCF4CBBE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5" name="Picture 26">
              <a:extLst>
                <a:ext uri="{FF2B5EF4-FFF2-40B4-BE49-F238E27FC236}">
                  <a16:creationId xmlns:a16="http://schemas.microsoft.com/office/drawing/2014/main" id="{5EBBD001-4BD1-24BF-18A3-4991B0807C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28" name="TextBox 27">
            <a:extLst>
              <a:ext uri="{FF2B5EF4-FFF2-40B4-BE49-F238E27FC236}">
                <a16:creationId xmlns:a16="http://schemas.microsoft.com/office/drawing/2014/main" id="{A509C67C-7071-D154-E33C-C3BB4D9E40D4}"/>
              </a:ext>
            </a:extLst>
          </p:cNvPr>
          <p:cNvSpPr txBox="1"/>
          <p:nvPr/>
        </p:nvSpPr>
        <p:spPr>
          <a:xfrm>
            <a:off x="2386482" y="1304523"/>
            <a:ext cx="10028902" cy="769441"/>
          </a:xfrm>
          <a:prstGeom prst="rect">
            <a:avLst/>
          </a:prstGeom>
          <a:noFill/>
        </p:spPr>
        <p:txBody>
          <a:bodyPr wrap="square">
            <a:spAutoFit/>
          </a:bodyPr>
          <a:lstStyle/>
          <a:p>
            <a:pPr algn="ctr"/>
            <a:r>
              <a:rPr lang="en-US" sz="4400" b="1" dirty="0">
                <a:solidFill>
                  <a:schemeClr val="tx1"/>
                </a:solidFill>
                <a:latin typeface="Algerian" panose="04020705040A02060702" pitchFamily="82" charset="0"/>
              </a:rPr>
              <a:t>Team members and contribution:</a:t>
            </a:r>
            <a:endParaRPr lang="en-IN" sz="4400" b="1" dirty="0">
              <a:solidFill>
                <a:schemeClr val="tx1"/>
              </a:solidFill>
              <a:latin typeface="Algerian" panose="04020705040A02060702" pitchFamily="82" charset="0"/>
            </a:endParaRPr>
          </a:p>
        </p:txBody>
      </p:sp>
      <p:sp>
        <p:nvSpPr>
          <p:cNvPr id="30" name="TextBox 29">
            <a:extLst>
              <a:ext uri="{FF2B5EF4-FFF2-40B4-BE49-F238E27FC236}">
                <a16:creationId xmlns:a16="http://schemas.microsoft.com/office/drawing/2014/main" id="{0C9B2702-9EDB-FD20-25E9-5D9A91968CF8}"/>
              </a:ext>
            </a:extLst>
          </p:cNvPr>
          <p:cNvSpPr txBox="1"/>
          <p:nvPr/>
        </p:nvSpPr>
        <p:spPr>
          <a:xfrm>
            <a:off x="3169898" y="2706952"/>
            <a:ext cx="12319238" cy="5842497"/>
          </a:xfrm>
          <a:prstGeom prst="rect">
            <a:avLst/>
          </a:prstGeom>
          <a:noFill/>
        </p:spPr>
        <p:txBody>
          <a:bodyPr wrap="square">
            <a:spAutoFit/>
          </a:bodyPr>
          <a:lstStyle/>
          <a:p>
            <a:pPr>
              <a:lnSpc>
                <a:spcPct val="150000"/>
              </a:lnSpc>
            </a:pPr>
            <a:r>
              <a:rPr lang="en-IN" sz="2800" b="1" u="sng" dirty="0"/>
              <a:t>MOHAMMED SAQIB.B  </a:t>
            </a:r>
            <a:r>
              <a:rPr lang="en-IN" sz="2800" b="1" dirty="0"/>
              <a:t>-  </a:t>
            </a:r>
            <a:r>
              <a:rPr lang="en-IN" sz="2800" dirty="0"/>
              <a:t>Extracted Data From Various Sources For I914thgen And 					Developed Models.</a:t>
            </a:r>
          </a:p>
          <a:p>
            <a:pPr>
              <a:lnSpc>
                <a:spcPct val="150000"/>
              </a:lnSpc>
            </a:pPr>
            <a:r>
              <a:rPr lang="en-IN" sz="2800" b="1" u="sng" dirty="0"/>
              <a:t>KISHORE. S </a:t>
            </a:r>
            <a:r>
              <a:rPr lang="en-IN" sz="2800" dirty="0"/>
              <a:t>-    	Extracted Data From Various Sources For I712thgen,i713thgen.</a:t>
            </a:r>
          </a:p>
          <a:p>
            <a:pPr>
              <a:lnSpc>
                <a:spcPct val="150000"/>
              </a:lnSpc>
            </a:pPr>
            <a:r>
              <a:rPr lang="en-IN" sz="2800" b="1" u="sng" dirty="0"/>
              <a:t>KAVIPRIYA.K</a:t>
            </a:r>
            <a:r>
              <a:rPr lang="en-IN" sz="2800" b="1" dirty="0"/>
              <a:t>-   	</a:t>
            </a:r>
            <a:r>
              <a:rPr lang="en-IN" sz="2800" dirty="0"/>
              <a:t>Extracted Data From Various Sources For I513thgen, I913thgen, 			And Developed Presentation.</a:t>
            </a:r>
          </a:p>
          <a:p>
            <a:pPr>
              <a:lnSpc>
                <a:spcPct val="150000"/>
              </a:lnSpc>
            </a:pPr>
            <a:r>
              <a:rPr lang="en-IN" sz="2800" b="1" u="sng" dirty="0"/>
              <a:t>KEERTHANA.E</a:t>
            </a:r>
            <a:r>
              <a:rPr lang="en-IN" sz="2800" b="1" dirty="0"/>
              <a:t>-   	</a:t>
            </a:r>
            <a:r>
              <a:rPr lang="en-IN" sz="2800" dirty="0"/>
              <a:t>Extracted Data From Various Sources For 							I514thgen,i714thgen,and Developed Documents.</a:t>
            </a:r>
          </a:p>
          <a:p>
            <a:pPr>
              <a:lnSpc>
                <a:spcPct val="150000"/>
              </a:lnSpc>
            </a:pPr>
            <a:r>
              <a:rPr lang="en-IN" sz="2800" b="1" u="sng" dirty="0"/>
              <a:t>ABDUL RAHMAN.J </a:t>
            </a:r>
            <a:r>
              <a:rPr lang="en-IN" sz="2800" dirty="0"/>
              <a:t>-  Extracted Data From Various Sources For I512thgen, I912thgen 			    And Developed Models.</a:t>
            </a:r>
          </a:p>
        </p:txBody>
      </p:sp>
    </p:spTree>
    <p:extLst>
      <p:ext uri="{BB962C8B-B14F-4D97-AF65-F5344CB8AC3E}">
        <p14:creationId xmlns:p14="http://schemas.microsoft.com/office/powerpoint/2010/main" val="372335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A7B5FD8-E080-4C00-B5C3-648D9C7A4D61}"/>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D402C63D-B7D5-EFEB-A8FB-D72CBE9986D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B62132D-72F8-C7B5-E042-71B9114D316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E2D7A401-02E6-0839-93E8-1A26C9CE1CB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9FD772E7-18CA-83F9-1207-95E19E7C074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5660A82A-E23A-D354-9376-68CFB2B86D4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DCAFD424-87F4-C640-B9CF-7A07A7FCBB1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495662F2-CD85-40EE-A1B2-D849B2DFF61C}"/>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3F6A4091-39D4-2DED-D104-92032715E011}"/>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C2A56E06-CE57-16F7-7456-01F683ABCFA9}"/>
                </a:ext>
              </a:extLst>
            </p:cNvPr>
            <p:cNvGrpSpPr>
              <a:grpSpLocks noChangeAspect="1"/>
            </p:cNvGrpSpPr>
            <p:nvPr/>
          </p:nvGrpSpPr>
          <p:grpSpPr>
            <a:xfrm>
              <a:off x="644072" y="410464"/>
              <a:ext cx="4083272" cy="4083272"/>
              <a:chOff x="0" y="0"/>
              <a:chExt cx="6350000" cy="6350000"/>
            </a:xfrm>
          </p:grpSpPr>
          <p:sp>
            <p:nvSpPr>
              <p:cNvPr id="13" name="Freeform 12">
                <a:extLst>
                  <a:ext uri="{FF2B5EF4-FFF2-40B4-BE49-F238E27FC236}">
                    <a16:creationId xmlns:a16="http://schemas.microsoft.com/office/drawing/2014/main" id="{9C51BC71-3CE3-8A48-65E1-8FD4FED538A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3">
              <a:extLst>
                <a:ext uri="{FF2B5EF4-FFF2-40B4-BE49-F238E27FC236}">
                  <a16:creationId xmlns:a16="http://schemas.microsoft.com/office/drawing/2014/main" id="{665A9727-CF5D-E5F0-BCBC-AECDE6D43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35DC9D6A-03DF-20C0-B454-32A5413A7640}"/>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265A8DFF-484F-A7F1-1451-7B29D9B8FE2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69659722-02A1-4F81-3D59-A222385A203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AE336781-D502-7161-BDFD-086E026A111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DF12383C-4C9A-557F-F7C7-447242D93D5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1236E779-3CAF-C091-EBA4-79D3D185BFA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756A98FE-CDA1-2147-7D5F-C2075F15269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9126CBF8-6183-DE76-6306-6F16504A1C5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1F020081-2E7E-9D28-5C64-25A46C22EEBE}"/>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B11BBFFE-C41C-1233-9A69-EDAA0DB71563}"/>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A8D5C68E-DBDD-697A-DFB0-9E04822B58F2}"/>
                </a:ext>
              </a:extLst>
            </p:cNvPr>
            <p:cNvGrpSpPr>
              <a:grpSpLocks noChangeAspect="1"/>
            </p:cNvGrpSpPr>
            <p:nvPr/>
          </p:nvGrpSpPr>
          <p:grpSpPr>
            <a:xfrm>
              <a:off x="644072" y="410464"/>
              <a:ext cx="4083272" cy="4083272"/>
              <a:chOff x="0" y="0"/>
              <a:chExt cx="6350000" cy="6350000"/>
            </a:xfrm>
          </p:grpSpPr>
          <p:sp>
            <p:nvSpPr>
              <p:cNvPr id="26" name="Freeform 25">
                <a:extLst>
                  <a:ext uri="{FF2B5EF4-FFF2-40B4-BE49-F238E27FC236}">
                    <a16:creationId xmlns:a16="http://schemas.microsoft.com/office/drawing/2014/main" id="{751ABADB-D993-76FC-F07D-365B76F9932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5" name="Picture 26">
              <a:extLst>
                <a:ext uri="{FF2B5EF4-FFF2-40B4-BE49-F238E27FC236}">
                  <a16:creationId xmlns:a16="http://schemas.microsoft.com/office/drawing/2014/main" id="{04894C33-5E8F-85C5-BE5E-D6BBE27A71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81BA5853-87E6-4E12-9D2B-166FDE9B1863}"/>
              </a:ext>
            </a:extLst>
          </p:cNvPr>
          <p:cNvSpPr txBox="1"/>
          <p:nvPr/>
        </p:nvSpPr>
        <p:spPr>
          <a:xfrm>
            <a:off x="3825995" y="95435"/>
            <a:ext cx="13571599" cy="8915400"/>
          </a:xfrm>
          <a:prstGeom prst="rect">
            <a:avLst/>
          </a:prstGeom>
          <a:noFill/>
        </p:spPr>
        <p:txBody>
          <a:bodyPr wrap="square">
            <a:spAutoFit/>
          </a:bodyPr>
          <a:lstStyle/>
          <a:p>
            <a:pPr>
              <a:lnSpc>
                <a:spcPct val="150000"/>
              </a:lnSpc>
            </a:pPr>
            <a:endParaRPr lang="en-US" sz="3200" b="1" dirty="0"/>
          </a:p>
          <a:p>
            <a:pPr>
              <a:lnSpc>
                <a:spcPct val="150000"/>
              </a:lnSpc>
            </a:pPr>
            <a:endParaRPr lang="en-US" sz="3200" b="1" dirty="0"/>
          </a:p>
          <a:p>
            <a:pPr>
              <a:lnSpc>
                <a:spcPct val="150000"/>
              </a:lnSpc>
            </a:pPr>
            <a:endParaRPr lang="en-US" sz="3200" b="1" dirty="0"/>
          </a:p>
          <a:p>
            <a:pPr>
              <a:lnSpc>
                <a:spcPct val="150000"/>
              </a:lnSpc>
            </a:pPr>
            <a:r>
              <a:rPr lang="en-US" sz="3200" b="1" dirty="0"/>
              <a:t>Key Findings</a:t>
            </a:r>
          </a:p>
          <a:p>
            <a:pPr>
              <a:lnSpc>
                <a:spcPct val="150000"/>
              </a:lnSpc>
              <a:buFont typeface="+mj-lt"/>
              <a:buAutoNum type="arabicPeriod"/>
            </a:pPr>
            <a:r>
              <a:rPr lang="en-US" sz="3200" b="1" dirty="0"/>
              <a:t>Sentiment Trends:</a:t>
            </a:r>
            <a:r>
              <a:rPr lang="en-US" sz="3200" dirty="0"/>
              <a:t> Over the past 3 to 5 years, there has been a consistent trend towards positive sentiment regarding Intel's performance and reliability in computing solutions.</a:t>
            </a:r>
          </a:p>
          <a:p>
            <a:pPr>
              <a:lnSpc>
                <a:spcPct val="150000"/>
              </a:lnSpc>
              <a:buFont typeface="+mj-lt"/>
              <a:buAutoNum type="arabicPeriod"/>
            </a:pPr>
            <a:r>
              <a:rPr lang="en-US" sz="3200" b="1" dirty="0"/>
              <a:t>Feature Preferences:</a:t>
            </a:r>
            <a:r>
              <a:rPr lang="en-US" sz="3200" dirty="0"/>
              <a:t> Consumers highly value innovations such as AI integration, enhanced graphics capabilities, and user-friendly designs.</a:t>
            </a:r>
          </a:p>
          <a:p>
            <a:pPr>
              <a:lnSpc>
                <a:spcPct val="150000"/>
              </a:lnSpc>
              <a:buFont typeface="+mj-lt"/>
              <a:buAutoNum type="arabicPeriod"/>
            </a:pPr>
            <a:r>
              <a:rPr lang="en-US" sz="3200" b="1" dirty="0"/>
              <a:t>Areas for Improvement:</a:t>
            </a:r>
            <a:r>
              <a:rPr lang="en-US" sz="3200" dirty="0"/>
              <a:t> While Intel products generally receive positive feedback, areas such as customer support responsiveness and occasional software issues require attention.</a:t>
            </a:r>
          </a:p>
        </p:txBody>
      </p:sp>
      <p:sp>
        <p:nvSpPr>
          <p:cNvPr id="30" name="TextBox 29">
            <a:extLst>
              <a:ext uri="{FF2B5EF4-FFF2-40B4-BE49-F238E27FC236}">
                <a16:creationId xmlns:a16="http://schemas.microsoft.com/office/drawing/2014/main" id="{20DBFF7F-88B7-6694-5299-C5796B674A05}"/>
              </a:ext>
            </a:extLst>
          </p:cNvPr>
          <p:cNvSpPr txBox="1"/>
          <p:nvPr/>
        </p:nvSpPr>
        <p:spPr>
          <a:xfrm>
            <a:off x="2673901" y="1097796"/>
            <a:ext cx="4927752" cy="1015663"/>
          </a:xfrm>
          <a:prstGeom prst="rect">
            <a:avLst/>
          </a:prstGeom>
          <a:noFill/>
        </p:spPr>
        <p:txBody>
          <a:bodyPr wrap="square" rtlCol="0">
            <a:spAutoFit/>
          </a:bodyPr>
          <a:lstStyle/>
          <a:p>
            <a:r>
              <a:rPr lang="en-IN" sz="6000" dirty="0">
                <a:latin typeface="Algerian" panose="04020705040A02060702" pitchFamily="82" charset="0"/>
              </a:rPr>
              <a:t>Conclusions </a:t>
            </a:r>
          </a:p>
        </p:txBody>
      </p:sp>
    </p:spTree>
    <p:extLst>
      <p:ext uri="{BB962C8B-B14F-4D97-AF65-F5344CB8AC3E}">
        <p14:creationId xmlns:p14="http://schemas.microsoft.com/office/powerpoint/2010/main" val="170719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AA3F577-4A60-5872-9A06-CF175D081E45}"/>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13C2EC2F-CDCD-8665-8E4B-C0F8CC8A648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B6CBE83-3F5D-E28A-E511-F55F4447A81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793FB7AE-8A8B-093E-82B8-3F7E636730E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ED74C384-2B5F-4FE1-C152-AD29D6CF5DC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653D5D1A-57D6-33A4-7D4A-CE1D2D897B7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42B3F921-1193-1C60-57E3-CB63C0F0CFF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A07CBBE9-CC0A-2AA5-651F-1D43DFE13AD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2DF8D34F-04EE-375A-F099-A3D04C50B03E}"/>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D291C230-A8DB-76DA-EDA0-1222F3B4DFAB}"/>
                </a:ext>
              </a:extLst>
            </p:cNvPr>
            <p:cNvGrpSpPr>
              <a:grpSpLocks noChangeAspect="1"/>
            </p:cNvGrpSpPr>
            <p:nvPr/>
          </p:nvGrpSpPr>
          <p:grpSpPr>
            <a:xfrm>
              <a:off x="644072" y="410464"/>
              <a:ext cx="4083272" cy="4083272"/>
              <a:chOff x="0" y="0"/>
              <a:chExt cx="6350000" cy="6350000"/>
            </a:xfrm>
          </p:grpSpPr>
          <p:sp>
            <p:nvSpPr>
              <p:cNvPr id="13" name="Freeform 12">
                <a:extLst>
                  <a:ext uri="{FF2B5EF4-FFF2-40B4-BE49-F238E27FC236}">
                    <a16:creationId xmlns:a16="http://schemas.microsoft.com/office/drawing/2014/main" id="{2B80A190-A86A-131A-37EB-A17F64297BF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3">
              <a:extLst>
                <a:ext uri="{FF2B5EF4-FFF2-40B4-BE49-F238E27FC236}">
                  <a16:creationId xmlns:a16="http://schemas.microsoft.com/office/drawing/2014/main" id="{80D919DD-298F-A46C-CE57-05B68A405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33BD2264-B4C7-C4CF-A64E-340EFE7C23EA}"/>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A3BDF7CB-38DF-396F-E81F-FCEC9E09C6F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F0D76EBC-6EA3-41B5-47CD-BF9C0BB357A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0308C919-063F-095B-CFE6-0910D4240BE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7829391B-5BF2-2731-EAA1-6D522F934CD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90D0A1C7-7EAF-290A-22CA-C715114C9E2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F70B47BB-08F0-7A59-066F-05521149410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0BB21587-4E16-CC0C-2C53-D81DC0366E6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9D80972E-E30A-B629-2FA8-5F3061001B4F}"/>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6E5F57FD-EE99-5715-E1AB-9854D474E0D6}"/>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7D04362A-A06B-6E04-1097-C690D680903A}"/>
                </a:ext>
              </a:extLst>
            </p:cNvPr>
            <p:cNvGrpSpPr>
              <a:grpSpLocks noChangeAspect="1"/>
            </p:cNvGrpSpPr>
            <p:nvPr/>
          </p:nvGrpSpPr>
          <p:grpSpPr>
            <a:xfrm>
              <a:off x="644072" y="410464"/>
              <a:ext cx="4083272" cy="4083272"/>
              <a:chOff x="0" y="0"/>
              <a:chExt cx="6350000" cy="6350000"/>
            </a:xfrm>
          </p:grpSpPr>
          <p:sp>
            <p:nvSpPr>
              <p:cNvPr id="26" name="Freeform 25">
                <a:extLst>
                  <a:ext uri="{FF2B5EF4-FFF2-40B4-BE49-F238E27FC236}">
                    <a16:creationId xmlns:a16="http://schemas.microsoft.com/office/drawing/2014/main" id="{C6002B42-93E0-A7F2-A530-E8954899391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5" name="Picture 26">
              <a:extLst>
                <a:ext uri="{FF2B5EF4-FFF2-40B4-BE49-F238E27FC236}">
                  <a16:creationId xmlns:a16="http://schemas.microsoft.com/office/drawing/2014/main" id="{59359DD7-C8A6-CE50-7607-68873B114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30B11106-00B8-7EEE-6271-C5234E28AA88}"/>
              </a:ext>
            </a:extLst>
          </p:cNvPr>
          <p:cNvSpPr txBox="1"/>
          <p:nvPr/>
        </p:nvSpPr>
        <p:spPr>
          <a:xfrm>
            <a:off x="3069359" y="2474738"/>
            <a:ext cx="14605079" cy="5925340"/>
          </a:xfrm>
          <a:prstGeom prst="rect">
            <a:avLst/>
          </a:prstGeom>
          <a:noFill/>
        </p:spPr>
        <p:txBody>
          <a:bodyPr wrap="square">
            <a:spAutoFit/>
          </a:bodyPr>
          <a:lstStyle/>
          <a:p>
            <a:pPr>
              <a:lnSpc>
                <a:spcPct val="150000"/>
              </a:lnSpc>
              <a:buFont typeface="+mj-lt"/>
              <a:buAutoNum type="arabicPeriod"/>
            </a:pPr>
            <a:r>
              <a:rPr lang="en-US" sz="3200" b="1" dirty="0"/>
              <a:t>Focus on Innovation:</a:t>
            </a:r>
            <a:r>
              <a:rPr lang="en-US" sz="3200" dirty="0"/>
              <a:t> Continue to innovate with cutting-edge technologies like AI and 5G integration to meet the growing demands of tech-savvy consumers.</a:t>
            </a:r>
          </a:p>
          <a:p>
            <a:pPr>
              <a:lnSpc>
                <a:spcPct val="150000"/>
              </a:lnSpc>
              <a:buFont typeface="+mj-lt"/>
              <a:buAutoNum type="arabicPeriod"/>
            </a:pPr>
            <a:r>
              <a:rPr lang="en-US" sz="3200" b="1" dirty="0"/>
              <a:t>Enhanced Quality Assurance:</a:t>
            </a:r>
            <a:r>
              <a:rPr lang="en-US" sz="3200" dirty="0"/>
              <a:t> Strengthen quality control measures to minimize hardware issues and ensure reliable performance across product lines.</a:t>
            </a:r>
          </a:p>
          <a:p>
            <a:pPr>
              <a:lnSpc>
                <a:spcPct val="150000"/>
              </a:lnSpc>
              <a:buFont typeface="+mj-lt"/>
              <a:buAutoNum type="arabicPeriod"/>
            </a:pPr>
            <a:r>
              <a:rPr lang="en-US" sz="3200" b="1" dirty="0"/>
              <a:t>Customer-Centric Design:</a:t>
            </a:r>
            <a:r>
              <a:rPr lang="en-US" sz="3200" dirty="0"/>
              <a:t> Prioritize user experience with ergonomic designs, intuitive interfaces, and customizable options that enhance usability and appeal.</a:t>
            </a:r>
          </a:p>
          <a:p>
            <a:pPr>
              <a:lnSpc>
                <a:spcPct val="150000"/>
              </a:lnSpc>
            </a:pPr>
            <a:r>
              <a:rPr lang="en-US" sz="3200" b="1" dirty="0"/>
              <a:t>4.Proactive Customer Support:</a:t>
            </a:r>
            <a:r>
              <a:rPr lang="en-US" sz="3200" dirty="0"/>
              <a:t> Invest in proactive customer support strategies to swiftly address consumer concerns and enhance overall satisfaction.</a:t>
            </a:r>
          </a:p>
        </p:txBody>
      </p:sp>
      <p:sp>
        <p:nvSpPr>
          <p:cNvPr id="27" name="TextBox 26">
            <a:extLst>
              <a:ext uri="{FF2B5EF4-FFF2-40B4-BE49-F238E27FC236}">
                <a16:creationId xmlns:a16="http://schemas.microsoft.com/office/drawing/2014/main" id="{F497B63D-1BD8-CD5D-2B56-65DD9F52F644}"/>
              </a:ext>
            </a:extLst>
          </p:cNvPr>
          <p:cNvSpPr txBox="1"/>
          <p:nvPr/>
        </p:nvSpPr>
        <p:spPr>
          <a:xfrm>
            <a:off x="2673900" y="1097796"/>
            <a:ext cx="6927299" cy="1015663"/>
          </a:xfrm>
          <a:prstGeom prst="rect">
            <a:avLst/>
          </a:prstGeom>
          <a:noFill/>
        </p:spPr>
        <p:txBody>
          <a:bodyPr wrap="square" rtlCol="0">
            <a:spAutoFit/>
          </a:bodyPr>
          <a:lstStyle/>
          <a:p>
            <a:r>
              <a:rPr lang="en-IN" sz="6000" dirty="0">
                <a:latin typeface="Algerian" panose="04020705040A02060702" pitchFamily="82" charset="0"/>
              </a:rPr>
              <a:t>Recommendation </a:t>
            </a:r>
          </a:p>
        </p:txBody>
      </p:sp>
    </p:spTree>
    <p:extLst>
      <p:ext uri="{BB962C8B-B14F-4D97-AF65-F5344CB8AC3E}">
        <p14:creationId xmlns:p14="http://schemas.microsoft.com/office/powerpoint/2010/main" val="419245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2133600" y="4229100"/>
            <a:ext cx="10037524" cy="1231106"/>
          </a:xfrm>
          <a:prstGeom prst="rect">
            <a:avLst/>
          </a:prstGeom>
        </p:spPr>
        <p:txBody>
          <a:bodyPr wrap="square" lIns="0" tIns="0" rIns="0" bIns="0" rtlCol="0" anchor="t">
            <a:spAutoFit/>
          </a:bodyPr>
          <a:lstStyle/>
          <a:p>
            <a:pPr algn="r">
              <a:lnSpc>
                <a:spcPts val="9600"/>
              </a:lnSpc>
            </a:pPr>
            <a:r>
              <a:rPr lang="en-US" sz="9600" b="1" spc="-80" dirty="0">
                <a:latin typeface="Algerian" panose="04020705040A02060702" pitchFamily="82" charset="0"/>
              </a:rPr>
              <a:t>Thank you!</a:t>
            </a:r>
          </a:p>
        </p:txBody>
      </p:sp>
      <p:grpSp>
        <p:nvGrpSpPr>
          <p:cNvPr id="8" name="Group 8"/>
          <p:cNvGrpSpPr/>
          <p:nvPr/>
        </p:nvGrpSpPr>
        <p:grpSpPr>
          <a:xfrm>
            <a:off x="517113" y="-1140306"/>
            <a:ext cx="17253775" cy="2017079"/>
            <a:chOff x="0" y="0"/>
            <a:chExt cx="23005033" cy="2689439"/>
          </a:xfrm>
          <a:solidFill>
            <a:schemeClr val="tx1"/>
          </a:solidFill>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a:solidFill>
            <a:schemeClr val="tx1"/>
          </a:solidFill>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E64F6C3-DCC4-C9C4-B635-69A721954A54}"/>
              </a:ext>
            </a:extLst>
          </p:cNvPr>
          <p:cNvGrpSpPr/>
          <p:nvPr/>
        </p:nvGrpSpPr>
        <p:grpSpPr>
          <a:xfrm>
            <a:off x="506723" y="406153"/>
            <a:ext cx="9939843" cy="9474693"/>
            <a:chOff x="0" y="0"/>
            <a:chExt cx="13253124" cy="12632924"/>
          </a:xfrm>
        </p:grpSpPr>
        <p:pic>
          <p:nvPicPr>
            <p:cNvPr id="3" name="Picture 3">
              <a:extLst>
                <a:ext uri="{FF2B5EF4-FFF2-40B4-BE49-F238E27FC236}">
                  <a16:creationId xmlns:a16="http://schemas.microsoft.com/office/drawing/2014/main" id="{3E731A7D-451A-F64C-5C39-CF49AAA1A85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16020" y="0"/>
              <a:ext cx="3005065" cy="2794710"/>
            </a:xfrm>
            <a:prstGeom prst="rect">
              <a:avLst/>
            </a:prstGeom>
          </p:spPr>
        </p:pic>
        <p:pic>
          <p:nvPicPr>
            <p:cNvPr id="4" name="Picture 4">
              <a:extLst>
                <a:ext uri="{FF2B5EF4-FFF2-40B4-BE49-F238E27FC236}">
                  <a16:creationId xmlns:a16="http://schemas.microsoft.com/office/drawing/2014/main" id="{2995F0B1-1523-4323-AC09-0FDF6236593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16020" y="9838214"/>
              <a:ext cx="3005065" cy="2794710"/>
            </a:xfrm>
            <a:prstGeom prst="rect">
              <a:avLst/>
            </a:prstGeom>
          </p:spPr>
        </p:pic>
        <p:pic>
          <p:nvPicPr>
            <p:cNvPr id="5" name="Picture 5">
              <a:extLst>
                <a:ext uri="{FF2B5EF4-FFF2-40B4-BE49-F238E27FC236}">
                  <a16:creationId xmlns:a16="http://schemas.microsoft.com/office/drawing/2014/main" id="{382BD1E8-C8F6-94A8-2C94-DAD8E684775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3005065" cy="2794710"/>
            </a:xfrm>
            <a:prstGeom prst="rect">
              <a:avLst/>
            </a:prstGeom>
          </p:spPr>
        </p:pic>
        <p:pic>
          <p:nvPicPr>
            <p:cNvPr id="6" name="Picture 6">
              <a:extLst>
                <a:ext uri="{FF2B5EF4-FFF2-40B4-BE49-F238E27FC236}">
                  <a16:creationId xmlns:a16="http://schemas.microsoft.com/office/drawing/2014/main" id="{906E8CB2-31CB-5D98-F4C4-F8ED4E1796F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279405"/>
              <a:ext cx="3005065" cy="2794710"/>
            </a:xfrm>
            <a:prstGeom prst="rect">
              <a:avLst/>
            </a:prstGeom>
          </p:spPr>
        </p:pic>
        <p:pic>
          <p:nvPicPr>
            <p:cNvPr id="7" name="Picture 7">
              <a:extLst>
                <a:ext uri="{FF2B5EF4-FFF2-40B4-BE49-F238E27FC236}">
                  <a16:creationId xmlns:a16="http://schemas.microsoft.com/office/drawing/2014/main" id="{3253AC1C-D997-8425-B5A0-DD3DDB44255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558809"/>
              <a:ext cx="3005065" cy="2794710"/>
            </a:xfrm>
            <a:prstGeom prst="rect">
              <a:avLst/>
            </a:prstGeom>
          </p:spPr>
        </p:pic>
        <p:pic>
          <p:nvPicPr>
            <p:cNvPr id="8" name="Picture 8">
              <a:extLst>
                <a:ext uri="{FF2B5EF4-FFF2-40B4-BE49-F238E27FC236}">
                  <a16:creationId xmlns:a16="http://schemas.microsoft.com/office/drawing/2014/main" id="{3763052C-A541-C88A-4040-78C44444250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838214"/>
              <a:ext cx="3005065" cy="2794710"/>
            </a:xfrm>
            <a:prstGeom prst="rect">
              <a:avLst/>
            </a:prstGeom>
          </p:spPr>
        </p:pic>
        <p:pic>
          <p:nvPicPr>
            <p:cNvPr id="9" name="Picture 9">
              <a:extLst>
                <a:ext uri="{FF2B5EF4-FFF2-40B4-BE49-F238E27FC236}">
                  <a16:creationId xmlns:a16="http://schemas.microsoft.com/office/drawing/2014/main" id="{7A7EA7FA-D1C8-12BF-8ABE-F07F9F9126F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32040" y="0"/>
              <a:ext cx="3005065" cy="2794710"/>
            </a:xfrm>
            <a:prstGeom prst="rect">
              <a:avLst/>
            </a:prstGeom>
          </p:spPr>
        </p:pic>
        <p:pic>
          <p:nvPicPr>
            <p:cNvPr id="10" name="Picture 10">
              <a:extLst>
                <a:ext uri="{FF2B5EF4-FFF2-40B4-BE49-F238E27FC236}">
                  <a16:creationId xmlns:a16="http://schemas.microsoft.com/office/drawing/2014/main" id="{296CE2C9-6B12-CE9A-55F7-848267D8163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32040" y="9838214"/>
              <a:ext cx="3005065" cy="2794710"/>
            </a:xfrm>
            <a:prstGeom prst="rect">
              <a:avLst/>
            </a:prstGeom>
          </p:spPr>
        </p:pic>
        <p:pic>
          <p:nvPicPr>
            <p:cNvPr id="11" name="Picture 11">
              <a:extLst>
                <a:ext uri="{FF2B5EF4-FFF2-40B4-BE49-F238E27FC236}">
                  <a16:creationId xmlns:a16="http://schemas.microsoft.com/office/drawing/2014/main" id="{4980C53B-A0D2-114B-3AD8-BF6390943CF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48060" y="0"/>
              <a:ext cx="3005065" cy="2794710"/>
            </a:xfrm>
            <a:prstGeom prst="rect">
              <a:avLst/>
            </a:prstGeom>
          </p:spPr>
        </p:pic>
        <p:pic>
          <p:nvPicPr>
            <p:cNvPr id="12" name="Picture 12">
              <a:extLst>
                <a:ext uri="{FF2B5EF4-FFF2-40B4-BE49-F238E27FC236}">
                  <a16:creationId xmlns:a16="http://schemas.microsoft.com/office/drawing/2014/main" id="{4331402A-3887-7E9E-DA4A-A026A892B2B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48060" y="3279405"/>
              <a:ext cx="3005065" cy="2794710"/>
            </a:xfrm>
            <a:prstGeom prst="rect">
              <a:avLst/>
            </a:prstGeom>
          </p:spPr>
        </p:pic>
        <p:pic>
          <p:nvPicPr>
            <p:cNvPr id="13" name="Picture 13">
              <a:extLst>
                <a:ext uri="{FF2B5EF4-FFF2-40B4-BE49-F238E27FC236}">
                  <a16:creationId xmlns:a16="http://schemas.microsoft.com/office/drawing/2014/main" id="{53892BCB-5AE8-5A4A-DC37-7C024284DB7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48060" y="6558809"/>
              <a:ext cx="3005065" cy="2794710"/>
            </a:xfrm>
            <a:prstGeom prst="rect">
              <a:avLst/>
            </a:prstGeom>
          </p:spPr>
        </p:pic>
        <p:pic>
          <p:nvPicPr>
            <p:cNvPr id="14" name="Picture 14">
              <a:extLst>
                <a:ext uri="{FF2B5EF4-FFF2-40B4-BE49-F238E27FC236}">
                  <a16:creationId xmlns:a16="http://schemas.microsoft.com/office/drawing/2014/main" id="{82A578D9-4C23-D0D7-B2B5-DEBF3B13AE0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48060" y="9838214"/>
              <a:ext cx="3005065" cy="2794710"/>
            </a:xfrm>
            <a:prstGeom prst="rect">
              <a:avLst/>
            </a:prstGeom>
          </p:spPr>
        </p:pic>
      </p:grpSp>
      <p:sp>
        <p:nvSpPr>
          <p:cNvPr id="15" name="AutoShape 15">
            <a:extLst>
              <a:ext uri="{FF2B5EF4-FFF2-40B4-BE49-F238E27FC236}">
                <a16:creationId xmlns:a16="http://schemas.microsoft.com/office/drawing/2014/main" id="{73D02E57-E10E-3233-DCFA-2917702E9B77}"/>
              </a:ext>
            </a:extLst>
          </p:cNvPr>
          <p:cNvSpPr/>
          <p:nvPr/>
        </p:nvSpPr>
        <p:spPr>
          <a:xfrm>
            <a:off x="2110745" y="1825527"/>
            <a:ext cx="6750815" cy="6635945"/>
          </a:xfrm>
          <a:prstGeom prst="rect">
            <a:avLst/>
          </a:prstGeom>
          <a:solidFill>
            <a:srgbClr val="FFFFFF"/>
          </a:solidFill>
        </p:spPr>
      </p:sp>
      <p:sp>
        <p:nvSpPr>
          <p:cNvPr id="31" name="TextBox 31">
            <a:extLst>
              <a:ext uri="{FF2B5EF4-FFF2-40B4-BE49-F238E27FC236}">
                <a16:creationId xmlns:a16="http://schemas.microsoft.com/office/drawing/2014/main" id="{E6DEB312-239C-8913-5149-315670889164}"/>
              </a:ext>
            </a:extLst>
          </p:cNvPr>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Algerian" panose="04020705040A02060702" pitchFamily="82" charset="0"/>
              </a:rPr>
              <a:t>The Analytics team</a:t>
            </a:r>
          </a:p>
        </p:txBody>
      </p:sp>
      <p:sp>
        <p:nvSpPr>
          <p:cNvPr id="35" name="TextBox 34">
            <a:extLst>
              <a:ext uri="{FF2B5EF4-FFF2-40B4-BE49-F238E27FC236}">
                <a16:creationId xmlns:a16="http://schemas.microsoft.com/office/drawing/2014/main" id="{995CD244-245A-1916-5AA4-DDB31F97C639}"/>
              </a:ext>
            </a:extLst>
          </p:cNvPr>
          <p:cNvSpPr txBox="1"/>
          <p:nvPr/>
        </p:nvSpPr>
        <p:spPr>
          <a:xfrm>
            <a:off x="10987629" y="1893551"/>
            <a:ext cx="7301967" cy="6863417"/>
          </a:xfrm>
          <a:prstGeom prst="rect">
            <a:avLst/>
          </a:prstGeom>
          <a:noFill/>
        </p:spPr>
        <p:txBody>
          <a:bodyPr wrap="square">
            <a:spAutoFit/>
          </a:bodyPr>
          <a:lstStyle/>
          <a:p>
            <a:pPr marL="742950" indent="-742950">
              <a:buFont typeface="Wingdings" panose="05000000000000000000" pitchFamily="2" charset="2"/>
              <a:buChar char="v"/>
            </a:pPr>
            <a:r>
              <a:rPr lang="en-IN" sz="4400" b="1" dirty="0"/>
              <a:t>MOHAMMED SAQIB.B      230282601082</a:t>
            </a:r>
          </a:p>
          <a:p>
            <a:pPr marL="742950" indent="-742950">
              <a:buFont typeface="Wingdings" panose="05000000000000000000" pitchFamily="2" charset="2"/>
              <a:buChar char="v"/>
            </a:pPr>
            <a:r>
              <a:rPr lang="en-IN" sz="4400" b="1" dirty="0"/>
              <a:t>ABDUL RAHMAN.J 230282601003</a:t>
            </a:r>
          </a:p>
          <a:p>
            <a:pPr marL="742950" indent="-742950">
              <a:buFont typeface="Wingdings" panose="05000000000000000000" pitchFamily="2" charset="2"/>
              <a:buChar char="v"/>
            </a:pPr>
            <a:r>
              <a:rPr lang="en-IN" sz="4400" b="1" dirty="0"/>
              <a:t>KISHORE.S</a:t>
            </a:r>
          </a:p>
          <a:p>
            <a:r>
              <a:rPr lang="en-IN" sz="4400" b="1" dirty="0"/>
              <a:t>       230282601050</a:t>
            </a:r>
          </a:p>
          <a:p>
            <a:pPr marL="742950" indent="-742950">
              <a:buFont typeface="Wingdings" panose="05000000000000000000" pitchFamily="2" charset="2"/>
              <a:buChar char="v"/>
            </a:pPr>
            <a:r>
              <a:rPr lang="en-IN" sz="4400" b="1" dirty="0"/>
              <a:t>KEERTHANA.E</a:t>
            </a:r>
          </a:p>
          <a:p>
            <a:r>
              <a:rPr lang="en-IN" sz="4400" b="1" dirty="0"/>
              <a:t>       230282601047</a:t>
            </a:r>
          </a:p>
          <a:p>
            <a:pPr marL="742950" indent="-742950">
              <a:buFont typeface="Wingdings" panose="05000000000000000000" pitchFamily="2" charset="2"/>
              <a:buChar char="v"/>
            </a:pPr>
            <a:r>
              <a:rPr lang="en-IN" sz="4400" b="1" dirty="0"/>
              <a:t>KAVIPRIYA K </a:t>
            </a:r>
          </a:p>
          <a:p>
            <a:r>
              <a:rPr lang="en-IN" sz="4400" b="1" dirty="0"/>
              <a:t>       230282601045</a:t>
            </a:r>
          </a:p>
        </p:txBody>
      </p:sp>
    </p:spTree>
    <p:extLst>
      <p:ext uri="{BB962C8B-B14F-4D97-AF65-F5344CB8AC3E}">
        <p14:creationId xmlns:p14="http://schemas.microsoft.com/office/powerpoint/2010/main" val="11391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F9EFE82-DF50-4453-F496-853CC8421D3E}"/>
              </a:ext>
            </a:extLst>
          </p:cNvPr>
          <p:cNvGrpSpPr/>
          <p:nvPr/>
        </p:nvGrpSpPr>
        <p:grpSpPr>
          <a:xfrm>
            <a:off x="2880076" y="838616"/>
            <a:ext cx="8673443" cy="8454429"/>
            <a:chOff x="-55353" y="-3262246"/>
            <a:chExt cx="11564591" cy="11272570"/>
          </a:xfrm>
        </p:grpSpPr>
        <p:sp>
          <p:nvSpPr>
            <p:cNvPr id="3" name="TextBox 3">
              <a:extLst>
                <a:ext uri="{FF2B5EF4-FFF2-40B4-BE49-F238E27FC236}">
                  <a16:creationId xmlns:a16="http://schemas.microsoft.com/office/drawing/2014/main" id="{46AB9371-A277-A1FD-98AF-9B1D68B35CBE}"/>
                </a:ext>
              </a:extLst>
            </p:cNvPr>
            <p:cNvSpPr txBox="1"/>
            <p:nvPr/>
          </p:nvSpPr>
          <p:spPr>
            <a:xfrm>
              <a:off x="-55353" y="-3262246"/>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lgerian" panose="04020705040A02060702" pitchFamily="82" charset="0"/>
                </a:rPr>
                <a:t>Agenda</a:t>
              </a:r>
            </a:p>
          </p:txBody>
        </p:sp>
        <p:sp>
          <p:nvSpPr>
            <p:cNvPr id="4" name="TextBox 4">
              <a:extLst>
                <a:ext uri="{FF2B5EF4-FFF2-40B4-BE49-F238E27FC236}">
                  <a16:creationId xmlns:a16="http://schemas.microsoft.com/office/drawing/2014/main" id="{E9EA1655-AFE2-0C5B-3D1D-63503967567F}"/>
                </a:ext>
              </a:extLst>
            </p:cNvPr>
            <p:cNvSpPr txBox="1"/>
            <p:nvPr/>
          </p:nvSpPr>
          <p:spPr>
            <a:xfrm>
              <a:off x="-55353" y="-751903"/>
              <a:ext cx="11564591" cy="8762227"/>
            </a:xfrm>
            <a:prstGeom prst="rect">
              <a:avLst/>
            </a:prstGeom>
          </p:spPr>
          <p:txBody>
            <a:bodyPr lIns="0" tIns="0" rIns="0" bIns="0" rtlCol="0" anchor="t">
              <a:spAutoFit/>
            </a:bodyPr>
            <a:lstStyle/>
            <a:p>
              <a:pPr marL="685800" indent="-685800">
                <a:lnSpc>
                  <a:spcPct val="150000"/>
                </a:lnSpc>
                <a:buFont typeface="Wingdings" panose="05000000000000000000" pitchFamily="2" charset="2"/>
                <a:buChar char="§"/>
              </a:pPr>
              <a:r>
                <a:rPr lang="en-US" sz="3200" b="1" spc="-19" dirty="0">
                  <a:solidFill>
                    <a:srgbClr val="000000"/>
                  </a:solidFill>
                </a:rPr>
                <a:t>Introduction</a:t>
              </a:r>
            </a:p>
            <a:p>
              <a:pPr marL="685800" indent="-685800">
                <a:lnSpc>
                  <a:spcPct val="150000"/>
                </a:lnSpc>
                <a:buFont typeface="Wingdings" panose="05000000000000000000" pitchFamily="2" charset="2"/>
                <a:buChar char="§"/>
              </a:pPr>
              <a:r>
                <a:rPr lang="en-US" sz="3200" b="1" spc="-19" dirty="0">
                  <a:solidFill>
                    <a:srgbClr val="000000"/>
                  </a:solidFill>
                </a:rPr>
                <a:t>Solution</a:t>
              </a:r>
            </a:p>
            <a:p>
              <a:pPr marL="685800" indent="-685800">
                <a:lnSpc>
                  <a:spcPct val="150000"/>
                </a:lnSpc>
                <a:buFont typeface="Wingdings" panose="05000000000000000000" pitchFamily="2" charset="2"/>
                <a:buChar char="§"/>
              </a:pPr>
              <a:r>
                <a:rPr lang="en-US" sz="3200" b="1" spc="-19" dirty="0">
                  <a:solidFill>
                    <a:srgbClr val="000000"/>
                  </a:solidFill>
                </a:rPr>
                <a:t>Features Offered</a:t>
              </a:r>
            </a:p>
            <a:p>
              <a:pPr marL="685800" indent="-685800">
                <a:lnSpc>
                  <a:spcPct val="150000"/>
                </a:lnSpc>
                <a:buFont typeface="Wingdings" panose="05000000000000000000" pitchFamily="2" charset="2"/>
                <a:buChar char="§"/>
              </a:pPr>
              <a:r>
                <a:rPr lang="en-US" sz="3200" b="1" spc="-19" dirty="0">
                  <a:solidFill>
                    <a:srgbClr val="000000"/>
                  </a:solidFill>
                </a:rPr>
                <a:t>Process Flow</a:t>
              </a:r>
            </a:p>
            <a:p>
              <a:pPr marL="685800" indent="-685800">
                <a:lnSpc>
                  <a:spcPct val="150000"/>
                </a:lnSpc>
                <a:buFont typeface="Wingdings" panose="05000000000000000000" pitchFamily="2" charset="2"/>
                <a:buChar char="§"/>
              </a:pPr>
              <a:r>
                <a:rPr lang="en-US" sz="3200" b="1" spc="-19" dirty="0">
                  <a:solidFill>
                    <a:srgbClr val="000000"/>
                  </a:solidFill>
                </a:rPr>
                <a:t>Architecture Diagram</a:t>
              </a:r>
            </a:p>
            <a:p>
              <a:pPr marL="685800" indent="-685800">
                <a:lnSpc>
                  <a:spcPct val="150000"/>
                </a:lnSpc>
                <a:buFont typeface="Wingdings" panose="05000000000000000000" pitchFamily="2" charset="2"/>
                <a:buChar char="§"/>
              </a:pPr>
              <a:r>
                <a:rPr lang="en-US" sz="3200" b="1" spc="-19" dirty="0">
                  <a:solidFill>
                    <a:srgbClr val="000000"/>
                  </a:solidFill>
                </a:rPr>
                <a:t>Technologies Used</a:t>
              </a:r>
            </a:p>
            <a:p>
              <a:pPr marL="685800" indent="-685800">
                <a:lnSpc>
                  <a:spcPct val="150000"/>
                </a:lnSpc>
                <a:buFont typeface="Wingdings" panose="05000000000000000000" pitchFamily="2" charset="2"/>
                <a:buChar char="§"/>
              </a:pPr>
              <a:r>
                <a:rPr lang="en-US" sz="3200" b="1" spc="-19" dirty="0">
                  <a:solidFill>
                    <a:srgbClr val="000000"/>
                  </a:solidFill>
                </a:rPr>
                <a:t>Visualization</a:t>
              </a:r>
            </a:p>
            <a:p>
              <a:pPr marL="685800" indent="-685800">
                <a:lnSpc>
                  <a:spcPct val="150000"/>
                </a:lnSpc>
                <a:buFont typeface="Wingdings" panose="05000000000000000000" pitchFamily="2" charset="2"/>
                <a:buChar char="§"/>
              </a:pPr>
              <a:r>
                <a:rPr lang="en-US" sz="3200" b="1" spc="-19" dirty="0">
                  <a:solidFill>
                    <a:srgbClr val="000000"/>
                  </a:solidFill>
                </a:rPr>
                <a:t>Team Members And Contribution</a:t>
              </a:r>
            </a:p>
            <a:p>
              <a:pPr marL="685800" indent="-685800">
                <a:lnSpc>
                  <a:spcPct val="150000"/>
                </a:lnSpc>
                <a:buFont typeface="Wingdings" panose="05000000000000000000" pitchFamily="2" charset="2"/>
                <a:buChar char="§"/>
              </a:pPr>
              <a:r>
                <a:rPr lang="en-US" sz="3200" b="1" spc="-19" dirty="0">
                  <a:solidFill>
                    <a:srgbClr val="000000"/>
                  </a:solidFill>
                </a:rPr>
                <a:t>Conclusion And Recommendation</a:t>
              </a:r>
            </a:p>
          </p:txBody>
        </p:sp>
      </p:grpSp>
      <p:grpSp>
        <p:nvGrpSpPr>
          <p:cNvPr id="5" name="Group 5">
            <a:extLst>
              <a:ext uri="{FF2B5EF4-FFF2-40B4-BE49-F238E27FC236}">
                <a16:creationId xmlns:a16="http://schemas.microsoft.com/office/drawing/2014/main" id="{C2D0B9ED-3ECD-C2AC-7A9A-54A507C815C3}"/>
              </a:ext>
            </a:extLst>
          </p:cNvPr>
          <p:cNvGrpSpPr/>
          <p:nvPr/>
        </p:nvGrpSpPr>
        <p:grpSpPr>
          <a:xfrm>
            <a:off x="15307242" y="-1685151"/>
            <a:ext cx="3545508" cy="3370302"/>
            <a:chOff x="0" y="0"/>
            <a:chExt cx="4727344" cy="4493736"/>
          </a:xfrm>
        </p:grpSpPr>
        <p:grpSp>
          <p:nvGrpSpPr>
            <p:cNvPr id="6" name="Group 6">
              <a:extLst>
                <a:ext uri="{FF2B5EF4-FFF2-40B4-BE49-F238E27FC236}">
                  <a16:creationId xmlns:a16="http://schemas.microsoft.com/office/drawing/2014/main" id="{7BA0F620-1454-1A8B-38C2-2EB78ACBD242}"/>
                </a:ext>
              </a:extLst>
            </p:cNvPr>
            <p:cNvGrpSpPr>
              <a:grpSpLocks noChangeAspect="1"/>
            </p:cNvGrpSpPr>
            <p:nvPr/>
          </p:nvGrpSpPr>
          <p:grpSpPr>
            <a:xfrm>
              <a:off x="644072" y="410464"/>
              <a:ext cx="4083272" cy="4083272"/>
              <a:chOff x="0" y="0"/>
              <a:chExt cx="6350000" cy="6350000"/>
            </a:xfrm>
          </p:grpSpPr>
          <p:sp>
            <p:nvSpPr>
              <p:cNvPr id="8" name="Freeform 7">
                <a:extLst>
                  <a:ext uri="{FF2B5EF4-FFF2-40B4-BE49-F238E27FC236}">
                    <a16:creationId xmlns:a16="http://schemas.microsoft.com/office/drawing/2014/main" id="{574348AC-A74E-6385-658C-579CFC6D02B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7" name="Picture 8">
              <a:extLst>
                <a:ext uri="{FF2B5EF4-FFF2-40B4-BE49-F238E27FC236}">
                  <a16:creationId xmlns:a16="http://schemas.microsoft.com/office/drawing/2014/main" id="{60C6FEBA-BB0A-2655-9653-744929F10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a:off x="0" y="0"/>
              <a:ext cx="4083272" cy="4091977"/>
            </a:xfrm>
            <a:prstGeom prst="rect">
              <a:avLst/>
            </a:prstGeom>
          </p:spPr>
        </p:pic>
      </p:grpSp>
      <p:grpSp>
        <p:nvGrpSpPr>
          <p:cNvPr id="9" name="Group 9">
            <a:extLst>
              <a:ext uri="{FF2B5EF4-FFF2-40B4-BE49-F238E27FC236}">
                <a16:creationId xmlns:a16="http://schemas.microsoft.com/office/drawing/2014/main" id="{801E32A0-F036-ACCF-80E0-0FC04F2A60F4}"/>
              </a:ext>
            </a:extLst>
          </p:cNvPr>
          <p:cNvGrpSpPr/>
          <p:nvPr/>
        </p:nvGrpSpPr>
        <p:grpSpPr>
          <a:xfrm>
            <a:off x="13610070" y="3458349"/>
            <a:ext cx="3545508" cy="3370302"/>
            <a:chOff x="0" y="0"/>
            <a:chExt cx="4727344" cy="4493736"/>
          </a:xfrm>
        </p:grpSpPr>
        <p:grpSp>
          <p:nvGrpSpPr>
            <p:cNvPr id="10" name="Group 10">
              <a:extLst>
                <a:ext uri="{FF2B5EF4-FFF2-40B4-BE49-F238E27FC236}">
                  <a16:creationId xmlns:a16="http://schemas.microsoft.com/office/drawing/2014/main" id="{6E517F21-1ADA-9F12-CDA6-0463D3B2B8EC}"/>
                </a:ext>
              </a:extLst>
            </p:cNvPr>
            <p:cNvGrpSpPr>
              <a:grpSpLocks noChangeAspect="1"/>
            </p:cNvGrpSpPr>
            <p:nvPr/>
          </p:nvGrpSpPr>
          <p:grpSpPr>
            <a:xfrm>
              <a:off x="644072" y="410464"/>
              <a:ext cx="4083272" cy="4083272"/>
              <a:chOff x="0" y="0"/>
              <a:chExt cx="6350000" cy="6350000"/>
            </a:xfrm>
          </p:grpSpPr>
          <p:sp>
            <p:nvSpPr>
              <p:cNvPr id="12" name="Freeform 11">
                <a:extLst>
                  <a:ext uri="{FF2B5EF4-FFF2-40B4-BE49-F238E27FC236}">
                    <a16:creationId xmlns:a16="http://schemas.microsoft.com/office/drawing/2014/main" id="{A58E5768-76F9-0A8A-AB77-12C83252803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1" name="Picture 12">
              <a:extLst>
                <a:ext uri="{FF2B5EF4-FFF2-40B4-BE49-F238E27FC236}">
                  <a16:creationId xmlns:a16="http://schemas.microsoft.com/office/drawing/2014/main" id="{D7DC366A-7E58-7E8C-4AF8-ECA2E6347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a:off x="0" y="0"/>
              <a:ext cx="4083272" cy="4091977"/>
            </a:xfrm>
            <a:prstGeom prst="rect">
              <a:avLst/>
            </a:prstGeom>
          </p:spPr>
        </p:pic>
      </p:grpSp>
      <p:grpSp>
        <p:nvGrpSpPr>
          <p:cNvPr id="13" name="Group 13">
            <a:extLst>
              <a:ext uri="{FF2B5EF4-FFF2-40B4-BE49-F238E27FC236}">
                <a16:creationId xmlns:a16="http://schemas.microsoft.com/office/drawing/2014/main" id="{4DEE0157-F2D0-F3AF-118C-7C54519D91E4}"/>
              </a:ext>
            </a:extLst>
          </p:cNvPr>
          <p:cNvGrpSpPr/>
          <p:nvPr/>
        </p:nvGrpSpPr>
        <p:grpSpPr>
          <a:xfrm>
            <a:off x="11912898" y="8601849"/>
            <a:ext cx="3545508" cy="3370302"/>
            <a:chOff x="0" y="0"/>
            <a:chExt cx="4727344" cy="4493736"/>
          </a:xfrm>
        </p:grpSpPr>
        <p:grpSp>
          <p:nvGrpSpPr>
            <p:cNvPr id="14" name="Group 14">
              <a:extLst>
                <a:ext uri="{FF2B5EF4-FFF2-40B4-BE49-F238E27FC236}">
                  <a16:creationId xmlns:a16="http://schemas.microsoft.com/office/drawing/2014/main" id="{40EB5BCB-8B01-23EC-77A8-FFF591B00B14}"/>
                </a:ext>
              </a:extLst>
            </p:cNvPr>
            <p:cNvGrpSpPr>
              <a:grpSpLocks noChangeAspect="1"/>
            </p:cNvGrpSpPr>
            <p:nvPr/>
          </p:nvGrpSpPr>
          <p:grpSpPr>
            <a:xfrm>
              <a:off x="644072" y="410464"/>
              <a:ext cx="4083272" cy="4083272"/>
              <a:chOff x="0" y="0"/>
              <a:chExt cx="6350000" cy="6350000"/>
            </a:xfrm>
          </p:grpSpPr>
          <p:sp>
            <p:nvSpPr>
              <p:cNvPr id="16" name="Freeform 15">
                <a:extLst>
                  <a:ext uri="{FF2B5EF4-FFF2-40B4-BE49-F238E27FC236}">
                    <a16:creationId xmlns:a16="http://schemas.microsoft.com/office/drawing/2014/main" id="{D4F22C60-530D-2CB1-7038-BDDA5C027F1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5" name="Picture 16">
              <a:extLst>
                <a:ext uri="{FF2B5EF4-FFF2-40B4-BE49-F238E27FC236}">
                  <a16:creationId xmlns:a16="http://schemas.microsoft.com/office/drawing/2014/main" id="{DC38F7CF-393B-BAA0-0FED-48612FB16A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a:off x="0" y="0"/>
              <a:ext cx="4083272" cy="4091977"/>
            </a:xfrm>
            <a:prstGeom prst="rect">
              <a:avLst/>
            </a:prstGeom>
          </p:spPr>
        </p:pic>
      </p:grpSp>
      <p:grpSp>
        <p:nvGrpSpPr>
          <p:cNvPr id="17" name="Group 17">
            <a:extLst>
              <a:ext uri="{FF2B5EF4-FFF2-40B4-BE49-F238E27FC236}">
                <a16:creationId xmlns:a16="http://schemas.microsoft.com/office/drawing/2014/main" id="{F07E3EC5-42DC-C92A-24DD-B2DF9610AD3C}"/>
              </a:ext>
            </a:extLst>
          </p:cNvPr>
          <p:cNvGrpSpPr/>
          <p:nvPr/>
        </p:nvGrpSpPr>
        <p:grpSpPr>
          <a:xfrm>
            <a:off x="-927557" y="406153"/>
            <a:ext cx="2253799" cy="9474693"/>
            <a:chOff x="0" y="0"/>
            <a:chExt cx="3005065" cy="12632924"/>
          </a:xfrm>
        </p:grpSpPr>
        <p:pic>
          <p:nvPicPr>
            <p:cNvPr id="18" name="Picture 18">
              <a:extLst>
                <a:ext uri="{FF2B5EF4-FFF2-40B4-BE49-F238E27FC236}">
                  <a16:creationId xmlns:a16="http://schemas.microsoft.com/office/drawing/2014/main" id="{80FD7A24-FAFB-69D5-05C6-156E3EBB2BB4}"/>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9" name="Picture 19">
              <a:extLst>
                <a:ext uri="{FF2B5EF4-FFF2-40B4-BE49-F238E27FC236}">
                  <a16:creationId xmlns:a16="http://schemas.microsoft.com/office/drawing/2014/main" id="{B0DC8615-E98B-7369-C483-2BBD557BE5E1}"/>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20" name="Picture 20">
              <a:extLst>
                <a:ext uri="{FF2B5EF4-FFF2-40B4-BE49-F238E27FC236}">
                  <a16:creationId xmlns:a16="http://schemas.microsoft.com/office/drawing/2014/main" id="{C41CC64F-0531-98BB-2F44-C926D6A5C35C}"/>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21" name="Picture 21">
              <a:extLst>
                <a:ext uri="{FF2B5EF4-FFF2-40B4-BE49-F238E27FC236}">
                  <a16:creationId xmlns:a16="http://schemas.microsoft.com/office/drawing/2014/main" id="{9BA4F1BD-3228-65CD-C8E8-20262A764B47}"/>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grpSp>
    </p:spTree>
    <p:extLst>
      <p:ext uri="{BB962C8B-B14F-4D97-AF65-F5344CB8AC3E}">
        <p14:creationId xmlns:p14="http://schemas.microsoft.com/office/powerpoint/2010/main" val="178737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8C91-EA08-2FEC-BB91-1319286B8521}"/>
              </a:ext>
            </a:extLst>
          </p:cNvPr>
          <p:cNvSpPr>
            <a:spLocks noGrp="1"/>
          </p:cNvSpPr>
          <p:nvPr>
            <p:ph type="ctrTitle"/>
          </p:nvPr>
        </p:nvSpPr>
        <p:spPr>
          <a:xfrm>
            <a:off x="533400" y="-266700"/>
            <a:ext cx="7924800" cy="2590801"/>
          </a:xfrm>
        </p:spPr>
        <p:txBody>
          <a:bodyPr>
            <a:normAutofit/>
          </a:bodyPr>
          <a:lstStyle/>
          <a:p>
            <a:r>
              <a:rPr lang="en-US" sz="7200" b="1" dirty="0">
                <a:solidFill>
                  <a:schemeClr val="bg1"/>
                </a:solidFill>
                <a:latin typeface="Algerian" panose="04020705040A02060702" pitchFamily="82" charset="0"/>
              </a:rPr>
              <a:t>INTRODUCTION</a:t>
            </a:r>
            <a:endParaRPr lang="en-IN" sz="7200" b="1"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6420C2DC-DC15-BDF3-2683-63463019B55B}"/>
              </a:ext>
            </a:extLst>
          </p:cNvPr>
          <p:cNvSpPr>
            <a:spLocks noGrp="1"/>
          </p:cNvSpPr>
          <p:nvPr>
            <p:ph type="subTitle" idx="1"/>
          </p:nvPr>
        </p:nvSpPr>
        <p:spPr>
          <a:xfrm>
            <a:off x="990600" y="1866899"/>
            <a:ext cx="16840200" cy="2590801"/>
          </a:xfrm>
        </p:spPr>
        <p:txBody>
          <a:bodyPr>
            <a:noAutofit/>
          </a:bodyPr>
          <a:lstStyle/>
          <a:p>
            <a:pPr algn="l">
              <a:lnSpc>
                <a:spcPct val="250000"/>
              </a:lnSpc>
            </a:pPr>
            <a:r>
              <a:rPr lang="en-US" dirty="0">
                <a:solidFill>
                  <a:schemeClr val="bg1"/>
                </a:solidFill>
                <a:latin typeface="Arial Rounded MT Bold" panose="020F0704030504030204" pitchFamily="34" charset="0"/>
              </a:rPr>
              <a:t>      In today's digital age, consumer opinions and sentiments expressed through online reviews play a pivotal role in shaping product development and marketing strategies. This presentation explores how Natural Language Processing (NLP) techniques can be leveraged to analyze sentiment from online reviews of Intel products. By explore datasets sourced from diverse platforms such as Amazon, Twitter, </a:t>
            </a:r>
            <a:r>
              <a:rPr lang="en-US" dirty="0" err="1">
                <a:solidFill>
                  <a:schemeClr val="bg1"/>
                </a:solidFill>
                <a:latin typeface="Arial Rounded MT Bold" panose="020F0704030504030204" pitchFamily="34" charset="0"/>
              </a:rPr>
              <a:t>HotHardware</a:t>
            </a:r>
            <a:r>
              <a:rPr lang="en-US" dirty="0">
                <a:solidFill>
                  <a:schemeClr val="bg1"/>
                </a:solidFill>
                <a:latin typeface="Arial Rounded MT Bold" panose="020F0704030504030204" pitchFamily="34" charset="0"/>
              </a:rPr>
              <a:t>, </a:t>
            </a:r>
            <a:r>
              <a:rPr lang="en-US" dirty="0" err="1">
                <a:solidFill>
                  <a:schemeClr val="bg1"/>
                </a:solidFill>
                <a:latin typeface="Arial Rounded MT Bold" panose="020F0704030504030204" pitchFamily="34" charset="0"/>
              </a:rPr>
              <a:t>Tom'sHardware</a:t>
            </a:r>
            <a:r>
              <a:rPr lang="en-US" dirty="0">
                <a:solidFill>
                  <a:schemeClr val="bg1"/>
                </a:solidFill>
                <a:latin typeface="Arial Rounded MT Bold" panose="020F0704030504030204" pitchFamily="34" charset="0"/>
              </a:rPr>
              <a:t>, and Reddit, spanning the last 3 to 5 years..</a:t>
            </a:r>
            <a:endParaRPr lang="en-IN"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8164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31"/>
          <p:cNvSpPr/>
          <p:nvPr/>
        </p:nvSpPr>
        <p:spPr>
          <a:xfrm>
            <a:off x="7071457" y="1835285"/>
            <a:ext cx="11064144" cy="6371749"/>
          </a:xfrm>
          <a:prstGeom prst="rect">
            <a:avLst/>
          </a:prstGeom>
          <a:noFill/>
        </p:spPr>
        <p:txBody>
          <a:bodyPr/>
          <a:lstStyle/>
          <a:p>
            <a:endParaRPr lang="en-IN" dirty="0"/>
          </a:p>
        </p:txBody>
      </p:sp>
      <p:grpSp>
        <p:nvGrpSpPr>
          <p:cNvPr id="67" name="Group 2">
            <a:extLst>
              <a:ext uri="{FF2B5EF4-FFF2-40B4-BE49-F238E27FC236}">
                <a16:creationId xmlns:a16="http://schemas.microsoft.com/office/drawing/2014/main" id="{DAEE5310-CB01-D157-DAC3-FDF676429248}"/>
              </a:ext>
            </a:extLst>
          </p:cNvPr>
          <p:cNvGrpSpPr/>
          <p:nvPr/>
        </p:nvGrpSpPr>
        <p:grpSpPr>
          <a:xfrm>
            <a:off x="517113" y="584601"/>
            <a:ext cx="17253775" cy="9117799"/>
            <a:chOff x="0" y="0"/>
            <a:chExt cx="23005033" cy="12157065"/>
          </a:xfrm>
        </p:grpSpPr>
        <p:pic>
          <p:nvPicPr>
            <p:cNvPr id="68" name="Picture 3">
              <a:extLst>
                <a:ext uri="{FF2B5EF4-FFF2-40B4-BE49-F238E27FC236}">
                  <a16:creationId xmlns:a16="http://schemas.microsoft.com/office/drawing/2014/main" id="{FC81BCEE-B878-72F1-B294-5C04D96A3E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9" name="Picture 4">
              <a:extLst>
                <a:ext uri="{FF2B5EF4-FFF2-40B4-BE49-F238E27FC236}">
                  <a16:creationId xmlns:a16="http://schemas.microsoft.com/office/drawing/2014/main" id="{A07A3CD6-8D50-20D0-98FD-83BD5131F46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70" name="Picture 5">
              <a:extLst>
                <a:ext uri="{FF2B5EF4-FFF2-40B4-BE49-F238E27FC236}">
                  <a16:creationId xmlns:a16="http://schemas.microsoft.com/office/drawing/2014/main" id="{ECAC6568-A05C-A1F8-46E7-3D02403B9DA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71" name="Picture 6">
              <a:extLst>
                <a:ext uri="{FF2B5EF4-FFF2-40B4-BE49-F238E27FC236}">
                  <a16:creationId xmlns:a16="http://schemas.microsoft.com/office/drawing/2014/main" id="{1FEE2FD4-632A-FAFD-83F9-447AF619986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2" name="Picture 7">
              <a:extLst>
                <a:ext uri="{FF2B5EF4-FFF2-40B4-BE49-F238E27FC236}">
                  <a16:creationId xmlns:a16="http://schemas.microsoft.com/office/drawing/2014/main" id="{E0890FDF-51A4-A5DF-F171-D3B31C8E208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3" name="Picture 8">
              <a:extLst>
                <a:ext uri="{FF2B5EF4-FFF2-40B4-BE49-F238E27FC236}">
                  <a16:creationId xmlns:a16="http://schemas.microsoft.com/office/drawing/2014/main" id="{F8BAFEC0-7EDA-9095-DE41-ED51E7B3457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74" name="Picture 9">
              <a:extLst>
                <a:ext uri="{FF2B5EF4-FFF2-40B4-BE49-F238E27FC236}">
                  <a16:creationId xmlns:a16="http://schemas.microsoft.com/office/drawing/2014/main" id="{4F52A5DE-87EC-C058-5049-4151A857C86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75" name="Picture 10">
              <a:extLst>
                <a:ext uri="{FF2B5EF4-FFF2-40B4-BE49-F238E27FC236}">
                  <a16:creationId xmlns:a16="http://schemas.microsoft.com/office/drawing/2014/main" id="{F4A6102C-D76E-1168-A86B-AEA769833CE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76" name="Picture 11">
              <a:extLst>
                <a:ext uri="{FF2B5EF4-FFF2-40B4-BE49-F238E27FC236}">
                  <a16:creationId xmlns:a16="http://schemas.microsoft.com/office/drawing/2014/main" id="{92A72AE7-4A4D-18B1-9C43-8EC9B1360B1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77" name="Picture 12">
              <a:extLst>
                <a:ext uri="{FF2B5EF4-FFF2-40B4-BE49-F238E27FC236}">
                  <a16:creationId xmlns:a16="http://schemas.microsoft.com/office/drawing/2014/main" id="{127E316D-02EF-C7CB-DBD2-55070A252F5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78" name="Picture 13">
              <a:extLst>
                <a:ext uri="{FF2B5EF4-FFF2-40B4-BE49-F238E27FC236}">
                  <a16:creationId xmlns:a16="http://schemas.microsoft.com/office/drawing/2014/main" id="{D70990FD-491F-220D-4B9D-03947A61D36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79" name="Picture 14">
              <a:extLst>
                <a:ext uri="{FF2B5EF4-FFF2-40B4-BE49-F238E27FC236}">
                  <a16:creationId xmlns:a16="http://schemas.microsoft.com/office/drawing/2014/main" id="{9112484A-1857-8C1B-DE3D-B3944758C97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80" name="Picture 15">
              <a:extLst>
                <a:ext uri="{FF2B5EF4-FFF2-40B4-BE49-F238E27FC236}">
                  <a16:creationId xmlns:a16="http://schemas.microsoft.com/office/drawing/2014/main" id="{2DB9F828-DCFE-E152-222E-3DA4C334328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81" name="Picture 16">
              <a:extLst>
                <a:ext uri="{FF2B5EF4-FFF2-40B4-BE49-F238E27FC236}">
                  <a16:creationId xmlns:a16="http://schemas.microsoft.com/office/drawing/2014/main" id="{46DB6885-2000-A18A-7691-95893556E3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82" name="Picture 17">
              <a:extLst>
                <a:ext uri="{FF2B5EF4-FFF2-40B4-BE49-F238E27FC236}">
                  <a16:creationId xmlns:a16="http://schemas.microsoft.com/office/drawing/2014/main" id="{53ED9771-2707-D7FA-8E66-3F2BD1486B8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83" name="Picture 18">
              <a:extLst>
                <a:ext uri="{FF2B5EF4-FFF2-40B4-BE49-F238E27FC236}">
                  <a16:creationId xmlns:a16="http://schemas.microsoft.com/office/drawing/2014/main" id="{DAB70EA2-DDC1-8A6E-0A19-64964CCFA15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84" name="Picture 19">
              <a:extLst>
                <a:ext uri="{FF2B5EF4-FFF2-40B4-BE49-F238E27FC236}">
                  <a16:creationId xmlns:a16="http://schemas.microsoft.com/office/drawing/2014/main" id="{2F23AAF0-A3D8-2439-A9D9-986A9606ACC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5" name="Picture 20">
              <a:extLst>
                <a:ext uri="{FF2B5EF4-FFF2-40B4-BE49-F238E27FC236}">
                  <a16:creationId xmlns:a16="http://schemas.microsoft.com/office/drawing/2014/main" id="{4EFEEE88-CD01-C01D-14F3-5A91B505B42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86" name="Picture 21">
              <a:extLst>
                <a:ext uri="{FF2B5EF4-FFF2-40B4-BE49-F238E27FC236}">
                  <a16:creationId xmlns:a16="http://schemas.microsoft.com/office/drawing/2014/main" id="{3E96A2E4-8D01-D529-9ADE-B455E19680E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87" name="Picture 22">
              <a:extLst>
                <a:ext uri="{FF2B5EF4-FFF2-40B4-BE49-F238E27FC236}">
                  <a16:creationId xmlns:a16="http://schemas.microsoft.com/office/drawing/2014/main" id="{D8B78078-256A-0EE6-EF6B-41F3C4B1CF5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88" name="Picture 23">
              <a:extLst>
                <a:ext uri="{FF2B5EF4-FFF2-40B4-BE49-F238E27FC236}">
                  <a16:creationId xmlns:a16="http://schemas.microsoft.com/office/drawing/2014/main" id="{6D74A3B3-9F14-5885-9771-503A6BDCF2F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89" name="Picture 24">
              <a:extLst>
                <a:ext uri="{FF2B5EF4-FFF2-40B4-BE49-F238E27FC236}">
                  <a16:creationId xmlns:a16="http://schemas.microsoft.com/office/drawing/2014/main" id="{C1F563C4-073E-6521-2BB7-D3E8F72BE29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90" name="Picture 25">
              <a:extLst>
                <a:ext uri="{FF2B5EF4-FFF2-40B4-BE49-F238E27FC236}">
                  <a16:creationId xmlns:a16="http://schemas.microsoft.com/office/drawing/2014/main" id="{8FAE78E0-A9D3-BFBC-E43E-EE58801E5C6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91" name="Picture 26">
              <a:extLst>
                <a:ext uri="{FF2B5EF4-FFF2-40B4-BE49-F238E27FC236}">
                  <a16:creationId xmlns:a16="http://schemas.microsoft.com/office/drawing/2014/main" id="{7FD06C45-2058-F67F-C92B-4F505265ADA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92" name="Picture 27">
              <a:extLst>
                <a:ext uri="{FF2B5EF4-FFF2-40B4-BE49-F238E27FC236}">
                  <a16:creationId xmlns:a16="http://schemas.microsoft.com/office/drawing/2014/main" id="{ACC4E20C-8526-ED43-354E-50C53EA1C48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93" name="Picture 28">
              <a:extLst>
                <a:ext uri="{FF2B5EF4-FFF2-40B4-BE49-F238E27FC236}">
                  <a16:creationId xmlns:a16="http://schemas.microsoft.com/office/drawing/2014/main" id="{45863F30-AE79-25CF-84A7-FAC43BBE609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94" name="Picture 29">
              <a:extLst>
                <a:ext uri="{FF2B5EF4-FFF2-40B4-BE49-F238E27FC236}">
                  <a16:creationId xmlns:a16="http://schemas.microsoft.com/office/drawing/2014/main" id="{6EC4CCE2-1D33-4794-0947-0B059EAF188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95" name="Picture 30">
              <a:extLst>
                <a:ext uri="{FF2B5EF4-FFF2-40B4-BE49-F238E27FC236}">
                  <a16:creationId xmlns:a16="http://schemas.microsoft.com/office/drawing/2014/main" id="{8988FBA0-5DDA-F6D1-D6C9-AC132D268B8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96" name="AutoShape 31">
            <a:extLst>
              <a:ext uri="{FF2B5EF4-FFF2-40B4-BE49-F238E27FC236}">
                <a16:creationId xmlns:a16="http://schemas.microsoft.com/office/drawing/2014/main" id="{5B768945-F071-27A9-CA54-0CB44143D470}"/>
              </a:ext>
            </a:extLst>
          </p:cNvPr>
          <p:cNvSpPr/>
          <p:nvPr/>
        </p:nvSpPr>
        <p:spPr>
          <a:xfrm>
            <a:off x="4946896" y="2005584"/>
            <a:ext cx="11342283" cy="6275832"/>
          </a:xfrm>
          <a:prstGeom prst="rect">
            <a:avLst/>
          </a:prstGeom>
          <a:solidFill>
            <a:schemeClr val="bg1"/>
          </a:solidFill>
        </p:spPr>
      </p:sp>
      <p:pic>
        <p:nvPicPr>
          <p:cNvPr id="97" name="Picture 32">
            <a:extLst>
              <a:ext uri="{FF2B5EF4-FFF2-40B4-BE49-F238E27FC236}">
                <a16:creationId xmlns:a16="http://schemas.microsoft.com/office/drawing/2014/main" id="{3F639412-B10F-AC26-67CD-44FC13CB6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98" name="TextBox 33">
            <a:extLst>
              <a:ext uri="{FF2B5EF4-FFF2-40B4-BE49-F238E27FC236}">
                <a16:creationId xmlns:a16="http://schemas.microsoft.com/office/drawing/2014/main" id="{9E4FA397-9D35-8C4C-6822-BAB7D2F720F0}"/>
              </a:ext>
            </a:extLst>
          </p:cNvPr>
          <p:cNvSpPr txBox="1"/>
          <p:nvPr/>
        </p:nvSpPr>
        <p:spPr>
          <a:xfrm>
            <a:off x="3031257" y="4447972"/>
            <a:ext cx="4481973" cy="1231106"/>
          </a:xfrm>
          <a:prstGeom prst="rect">
            <a:avLst/>
          </a:prstGeom>
        </p:spPr>
        <p:txBody>
          <a:bodyPr lIns="0" tIns="0" rIns="0" bIns="0" rtlCol="0" anchor="t">
            <a:spAutoFit/>
          </a:bodyPr>
          <a:lstStyle/>
          <a:p>
            <a:pPr algn="ctr">
              <a:lnSpc>
                <a:spcPts val="9600"/>
              </a:lnSpc>
            </a:pPr>
            <a:r>
              <a:rPr lang="en-US" sz="8000" b="1" spc="-80" dirty="0">
                <a:solidFill>
                  <a:schemeClr val="bg1"/>
                </a:solidFill>
                <a:latin typeface="Algerian" panose="04020705040A02060702" pitchFamily="82" charset="0"/>
              </a:rPr>
              <a:t>SOLUTION</a:t>
            </a:r>
            <a:endParaRPr lang="en-US" sz="8000" spc="-80" dirty="0">
              <a:solidFill>
                <a:schemeClr val="bg1"/>
              </a:solidFill>
              <a:latin typeface="Graphik Regular" panose="020B0503030202060203" pitchFamily="34" charset="0"/>
            </a:endParaRPr>
          </a:p>
        </p:txBody>
      </p:sp>
      <p:sp>
        <p:nvSpPr>
          <p:cNvPr id="99" name="TextBox 98">
            <a:extLst>
              <a:ext uri="{FF2B5EF4-FFF2-40B4-BE49-F238E27FC236}">
                <a16:creationId xmlns:a16="http://schemas.microsoft.com/office/drawing/2014/main" id="{E25001D1-4BB9-F9F3-57AB-D0B064FE720A}"/>
              </a:ext>
            </a:extLst>
          </p:cNvPr>
          <p:cNvSpPr txBox="1"/>
          <p:nvPr/>
        </p:nvSpPr>
        <p:spPr>
          <a:xfrm>
            <a:off x="8905649" y="2081122"/>
            <a:ext cx="6882035" cy="6124754"/>
          </a:xfrm>
          <a:prstGeom prst="rect">
            <a:avLst/>
          </a:prstGeom>
          <a:noFill/>
        </p:spPr>
        <p:txBody>
          <a:bodyPr wrap="square" rtlCol="0">
            <a:spAutoFit/>
          </a:bodyPr>
          <a:lstStyle/>
          <a:p>
            <a:pPr lvl="0" eaLnBrk="0" fontAlgn="base" hangingPunct="0">
              <a:spcBef>
                <a:spcPct val="0"/>
              </a:spcBef>
              <a:spcAft>
                <a:spcPct val="0"/>
              </a:spcAft>
            </a:pPr>
            <a:r>
              <a:rPr lang="en-US" sz="2800" dirty="0"/>
              <a:t> </a:t>
            </a:r>
          </a:p>
          <a:p>
            <a:pPr lvl="0" eaLnBrk="0" fontAlgn="base" hangingPunct="0">
              <a:spcBef>
                <a:spcPct val="0"/>
              </a:spcBef>
              <a:spcAft>
                <a:spcPct val="0"/>
              </a:spcAft>
            </a:pPr>
            <a:r>
              <a:rPr lang="en-US" altLang="en-US" sz="2800" b="1" dirty="0"/>
              <a:t>Concept:</a:t>
            </a:r>
          </a:p>
          <a:p>
            <a:pPr lvl="0" eaLnBrk="0" fontAlgn="base" hangingPunct="0">
              <a:spcBef>
                <a:spcPct val="0"/>
              </a:spcBef>
              <a:spcAft>
                <a:spcPct val="0"/>
              </a:spcAft>
            </a:pPr>
            <a:r>
              <a:rPr lang="en-US" altLang="en-US" sz="2800" dirty="0"/>
              <a:t> </a:t>
            </a:r>
          </a:p>
          <a:p>
            <a:pPr lvl="0" eaLnBrk="0" fontAlgn="base" hangingPunct="0">
              <a:spcBef>
                <a:spcPct val="0"/>
              </a:spcBef>
              <a:spcAft>
                <a:spcPct val="0"/>
              </a:spcAft>
            </a:pPr>
            <a:r>
              <a:rPr lang="en-US" altLang="en-US" sz="2800" dirty="0"/>
              <a:t>         Utilizing Natural Language Processing (NLP) to extract sentiments from online reviews.</a:t>
            </a:r>
          </a:p>
          <a:p>
            <a:pPr lvl="0" eaLnBrk="0" fontAlgn="base" hangingPunct="0">
              <a:spcBef>
                <a:spcPct val="0"/>
              </a:spcBef>
              <a:spcAft>
                <a:spcPct val="0"/>
              </a:spcAft>
            </a:pPr>
            <a:endParaRPr lang="en-US" altLang="en-US" sz="2800" dirty="0"/>
          </a:p>
          <a:p>
            <a:pPr lvl="0" eaLnBrk="0" fontAlgn="base" hangingPunct="0">
              <a:spcBef>
                <a:spcPct val="0"/>
              </a:spcBef>
              <a:spcAft>
                <a:spcPct val="0"/>
              </a:spcAft>
            </a:pPr>
            <a:r>
              <a:rPr lang="en-US" altLang="en-US" sz="2800" b="1" dirty="0"/>
              <a:t>Key Features:</a:t>
            </a:r>
          </a:p>
          <a:p>
            <a:pPr lvl="0" eaLnBrk="0" fontAlgn="base" hangingPunct="0">
              <a:spcBef>
                <a:spcPct val="0"/>
              </a:spcBef>
              <a:spcAft>
                <a:spcPct val="0"/>
              </a:spcAft>
            </a:pPr>
            <a:endParaRPr lang="en-US" altLang="en-US" sz="2800" dirty="0"/>
          </a:p>
          <a:p>
            <a:pPr lvl="0" eaLnBrk="0" fontAlgn="base" hangingPunct="0">
              <a:spcBef>
                <a:spcPct val="0"/>
              </a:spcBef>
              <a:spcAft>
                <a:spcPct val="0"/>
              </a:spcAft>
              <a:buFontTx/>
              <a:buChar char="•"/>
            </a:pPr>
            <a:r>
              <a:rPr lang="en-US" altLang="en-US" sz="2800" dirty="0"/>
              <a:t>Automated sentiment analysis pipeline.</a:t>
            </a:r>
          </a:p>
          <a:p>
            <a:pPr lvl="0" eaLnBrk="0" fontAlgn="base" hangingPunct="0">
              <a:spcBef>
                <a:spcPct val="0"/>
              </a:spcBef>
              <a:spcAft>
                <a:spcPct val="0"/>
              </a:spcAft>
              <a:buFontTx/>
              <a:buChar char="•"/>
            </a:pPr>
            <a:r>
              <a:rPr lang="en-US" altLang="en-US" sz="2800" dirty="0"/>
              <a:t>Real-time feedback aggregation.</a:t>
            </a:r>
          </a:p>
          <a:p>
            <a:pPr lvl="0" eaLnBrk="0" fontAlgn="base" hangingPunct="0">
              <a:spcBef>
                <a:spcPct val="0"/>
              </a:spcBef>
              <a:spcAft>
                <a:spcPct val="0"/>
              </a:spcAft>
              <a:buFontTx/>
              <a:buChar char="•"/>
            </a:pPr>
            <a:r>
              <a:rPr lang="en-US" altLang="en-US" sz="2800" dirty="0"/>
              <a:t>Customizable sentiment scoring and categorization.</a:t>
            </a:r>
          </a:p>
          <a:p>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31">
            <a:extLst>
              <a:ext uri="{FF2B5EF4-FFF2-40B4-BE49-F238E27FC236}">
                <a16:creationId xmlns:a16="http://schemas.microsoft.com/office/drawing/2014/main" id="{26E85BE8-67C5-B275-3C77-25169ED25AD5}"/>
              </a:ext>
            </a:extLst>
          </p:cNvPr>
          <p:cNvSpPr/>
          <p:nvPr/>
        </p:nvSpPr>
        <p:spPr>
          <a:xfrm>
            <a:off x="7071457" y="1835285"/>
            <a:ext cx="11064144" cy="6371749"/>
          </a:xfrm>
          <a:prstGeom prst="rect">
            <a:avLst/>
          </a:prstGeom>
          <a:noFill/>
        </p:spPr>
        <p:txBody>
          <a:bodyPr/>
          <a:lstStyle/>
          <a:p>
            <a:endParaRPr lang="en-IN" dirty="0"/>
          </a:p>
        </p:txBody>
      </p:sp>
      <p:grpSp>
        <p:nvGrpSpPr>
          <p:cNvPr id="37" name="Group 2">
            <a:extLst>
              <a:ext uri="{FF2B5EF4-FFF2-40B4-BE49-F238E27FC236}">
                <a16:creationId xmlns:a16="http://schemas.microsoft.com/office/drawing/2014/main" id="{1FD37158-909E-8086-F06C-6985CC0C0817}"/>
              </a:ext>
            </a:extLst>
          </p:cNvPr>
          <p:cNvGrpSpPr/>
          <p:nvPr/>
        </p:nvGrpSpPr>
        <p:grpSpPr>
          <a:xfrm>
            <a:off x="517113" y="584601"/>
            <a:ext cx="17253775" cy="9117799"/>
            <a:chOff x="0" y="0"/>
            <a:chExt cx="23005033" cy="12157065"/>
          </a:xfrm>
        </p:grpSpPr>
        <p:pic>
          <p:nvPicPr>
            <p:cNvPr id="38" name="Picture 3">
              <a:extLst>
                <a:ext uri="{FF2B5EF4-FFF2-40B4-BE49-F238E27FC236}">
                  <a16:creationId xmlns:a16="http://schemas.microsoft.com/office/drawing/2014/main" id="{D64B8394-83DC-A7AF-2396-070B2152C9F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39" name="Picture 4">
              <a:extLst>
                <a:ext uri="{FF2B5EF4-FFF2-40B4-BE49-F238E27FC236}">
                  <a16:creationId xmlns:a16="http://schemas.microsoft.com/office/drawing/2014/main" id="{E07B354F-166A-7AF8-8A5C-A7B542C9803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3155875"/>
              <a:ext cx="2891870" cy="2689439"/>
            </a:xfrm>
            <a:prstGeom prst="rect">
              <a:avLst/>
            </a:prstGeom>
          </p:spPr>
        </p:pic>
        <p:pic>
          <p:nvPicPr>
            <p:cNvPr id="40" name="Picture 5">
              <a:extLst>
                <a:ext uri="{FF2B5EF4-FFF2-40B4-BE49-F238E27FC236}">
                  <a16:creationId xmlns:a16="http://schemas.microsoft.com/office/drawing/2014/main" id="{0E78A31B-C0A8-B6AC-8B03-BE005087233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6311751"/>
              <a:ext cx="2891870" cy="2689439"/>
            </a:xfrm>
            <a:prstGeom prst="rect">
              <a:avLst/>
            </a:prstGeom>
          </p:spPr>
        </p:pic>
        <p:pic>
          <p:nvPicPr>
            <p:cNvPr id="41" name="Picture 6">
              <a:extLst>
                <a:ext uri="{FF2B5EF4-FFF2-40B4-BE49-F238E27FC236}">
                  <a16:creationId xmlns:a16="http://schemas.microsoft.com/office/drawing/2014/main" id="{B58AD7AE-91D7-F29F-659C-D42CE8B9A75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9467626"/>
              <a:ext cx="2891870" cy="2689439"/>
            </a:xfrm>
            <a:prstGeom prst="rect">
              <a:avLst/>
            </a:prstGeom>
          </p:spPr>
        </p:pic>
        <p:pic>
          <p:nvPicPr>
            <p:cNvPr id="42" name="Picture 7">
              <a:extLst>
                <a:ext uri="{FF2B5EF4-FFF2-40B4-BE49-F238E27FC236}">
                  <a16:creationId xmlns:a16="http://schemas.microsoft.com/office/drawing/2014/main" id="{3087D3DA-1EB2-518F-461E-D3AD62AE674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43" name="Picture 8">
              <a:extLst>
                <a:ext uri="{FF2B5EF4-FFF2-40B4-BE49-F238E27FC236}">
                  <a16:creationId xmlns:a16="http://schemas.microsoft.com/office/drawing/2014/main" id="{DE38FAE9-52E5-5415-F44F-0D94AF4AFD5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3155875"/>
              <a:ext cx="2891870" cy="2689439"/>
            </a:xfrm>
            <a:prstGeom prst="rect">
              <a:avLst/>
            </a:prstGeom>
          </p:spPr>
        </p:pic>
        <p:pic>
          <p:nvPicPr>
            <p:cNvPr id="44" name="Picture 9">
              <a:extLst>
                <a:ext uri="{FF2B5EF4-FFF2-40B4-BE49-F238E27FC236}">
                  <a16:creationId xmlns:a16="http://schemas.microsoft.com/office/drawing/2014/main" id="{7805DB36-E94C-3C6E-6990-7AEB1B69145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6311751"/>
              <a:ext cx="2891870" cy="2689439"/>
            </a:xfrm>
            <a:prstGeom prst="rect">
              <a:avLst/>
            </a:prstGeom>
          </p:spPr>
        </p:pic>
        <p:pic>
          <p:nvPicPr>
            <p:cNvPr id="45" name="Picture 10">
              <a:extLst>
                <a:ext uri="{FF2B5EF4-FFF2-40B4-BE49-F238E27FC236}">
                  <a16:creationId xmlns:a16="http://schemas.microsoft.com/office/drawing/2014/main" id="{CC9D2B00-C7EA-CA35-EB47-5D679627340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9467626"/>
              <a:ext cx="2891870" cy="2689439"/>
            </a:xfrm>
            <a:prstGeom prst="rect">
              <a:avLst/>
            </a:prstGeom>
          </p:spPr>
        </p:pic>
        <p:pic>
          <p:nvPicPr>
            <p:cNvPr id="46" name="Picture 11">
              <a:extLst>
                <a:ext uri="{FF2B5EF4-FFF2-40B4-BE49-F238E27FC236}">
                  <a16:creationId xmlns:a16="http://schemas.microsoft.com/office/drawing/2014/main" id="{50F7B587-F004-826C-F874-EBA943287C7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47" name="Picture 12">
              <a:extLst>
                <a:ext uri="{FF2B5EF4-FFF2-40B4-BE49-F238E27FC236}">
                  <a16:creationId xmlns:a16="http://schemas.microsoft.com/office/drawing/2014/main" id="{CB53C244-1A3D-5A1D-B516-5115DA6C1B1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3155875"/>
              <a:ext cx="2891870" cy="2689439"/>
            </a:xfrm>
            <a:prstGeom prst="rect">
              <a:avLst/>
            </a:prstGeom>
          </p:spPr>
        </p:pic>
        <p:pic>
          <p:nvPicPr>
            <p:cNvPr id="48" name="Picture 13">
              <a:extLst>
                <a:ext uri="{FF2B5EF4-FFF2-40B4-BE49-F238E27FC236}">
                  <a16:creationId xmlns:a16="http://schemas.microsoft.com/office/drawing/2014/main" id="{837A0F80-E39F-FCEC-32F2-48ED07E030A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6311751"/>
              <a:ext cx="2891870" cy="2689439"/>
            </a:xfrm>
            <a:prstGeom prst="rect">
              <a:avLst/>
            </a:prstGeom>
          </p:spPr>
        </p:pic>
        <p:pic>
          <p:nvPicPr>
            <p:cNvPr id="49" name="Picture 14">
              <a:extLst>
                <a:ext uri="{FF2B5EF4-FFF2-40B4-BE49-F238E27FC236}">
                  <a16:creationId xmlns:a16="http://schemas.microsoft.com/office/drawing/2014/main" id="{B333E069-CB82-DF4C-254A-ADAC48EB823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9467626"/>
              <a:ext cx="2891870" cy="2689439"/>
            </a:xfrm>
            <a:prstGeom prst="rect">
              <a:avLst/>
            </a:prstGeom>
          </p:spPr>
        </p:pic>
        <p:pic>
          <p:nvPicPr>
            <p:cNvPr id="50" name="Picture 15">
              <a:extLst>
                <a:ext uri="{FF2B5EF4-FFF2-40B4-BE49-F238E27FC236}">
                  <a16:creationId xmlns:a16="http://schemas.microsoft.com/office/drawing/2014/main" id="{20E83B58-5919-7AFE-8EC8-7384984AC72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51" name="Picture 16">
              <a:extLst>
                <a:ext uri="{FF2B5EF4-FFF2-40B4-BE49-F238E27FC236}">
                  <a16:creationId xmlns:a16="http://schemas.microsoft.com/office/drawing/2014/main" id="{892DEEBD-5F08-3AA4-89BA-5790EED168B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3155875"/>
              <a:ext cx="2891870" cy="2689439"/>
            </a:xfrm>
            <a:prstGeom prst="rect">
              <a:avLst/>
            </a:prstGeom>
          </p:spPr>
        </p:pic>
        <p:pic>
          <p:nvPicPr>
            <p:cNvPr id="52" name="Picture 17">
              <a:extLst>
                <a:ext uri="{FF2B5EF4-FFF2-40B4-BE49-F238E27FC236}">
                  <a16:creationId xmlns:a16="http://schemas.microsoft.com/office/drawing/2014/main" id="{D01E6C7A-522C-DF0C-9FCD-54ACBE984E9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6311751"/>
              <a:ext cx="2891870" cy="2689439"/>
            </a:xfrm>
            <a:prstGeom prst="rect">
              <a:avLst/>
            </a:prstGeom>
          </p:spPr>
        </p:pic>
        <p:pic>
          <p:nvPicPr>
            <p:cNvPr id="53" name="Picture 18">
              <a:extLst>
                <a:ext uri="{FF2B5EF4-FFF2-40B4-BE49-F238E27FC236}">
                  <a16:creationId xmlns:a16="http://schemas.microsoft.com/office/drawing/2014/main" id="{337AEBC7-5ED1-C089-DDBF-C30C2B03208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9467626"/>
              <a:ext cx="2891870" cy="2689439"/>
            </a:xfrm>
            <a:prstGeom prst="rect">
              <a:avLst/>
            </a:prstGeom>
          </p:spPr>
        </p:pic>
        <p:pic>
          <p:nvPicPr>
            <p:cNvPr id="54" name="Picture 19">
              <a:extLst>
                <a:ext uri="{FF2B5EF4-FFF2-40B4-BE49-F238E27FC236}">
                  <a16:creationId xmlns:a16="http://schemas.microsoft.com/office/drawing/2014/main" id="{31F233CE-B3F3-F047-3788-614E927CA81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55" name="Picture 20">
              <a:extLst>
                <a:ext uri="{FF2B5EF4-FFF2-40B4-BE49-F238E27FC236}">
                  <a16:creationId xmlns:a16="http://schemas.microsoft.com/office/drawing/2014/main" id="{6F6E3102-7712-1591-AEB1-BCCB902E5FC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3155875"/>
              <a:ext cx="2891870" cy="2689439"/>
            </a:xfrm>
            <a:prstGeom prst="rect">
              <a:avLst/>
            </a:prstGeom>
          </p:spPr>
        </p:pic>
        <p:pic>
          <p:nvPicPr>
            <p:cNvPr id="56" name="Picture 21">
              <a:extLst>
                <a:ext uri="{FF2B5EF4-FFF2-40B4-BE49-F238E27FC236}">
                  <a16:creationId xmlns:a16="http://schemas.microsoft.com/office/drawing/2014/main" id="{63631FDB-0EFB-1026-C7E0-F5CFF075AB8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6311751"/>
              <a:ext cx="2891870" cy="2689439"/>
            </a:xfrm>
            <a:prstGeom prst="rect">
              <a:avLst/>
            </a:prstGeom>
          </p:spPr>
        </p:pic>
        <p:pic>
          <p:nvPicPr>
            <p:cNvPr id="57" name="Picture 22">
              <a:extLst>
                <a:ext uri="{FF2B5EF4-FFF2-40B4-BE49-F238E27FC236}">
                  <a16:creationId xmlns:a16="http://schemas.microsoft.com/office/drawing/2014/main" id="{4D8EADE8-DF2F-B542-5035-DF375B24FD3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9467626"/>
              <a:ext cx="2891870" cy="2689439"/>
            </a:xfrm>
            <a:prstGeom prst="rect">
              <a:avLst/>
            </a:prstGeom>
          </p:spPr>
        </p:pic>
        <p:pic>
          <p:nvPicPr>
            <p:cNvPr id="58" name="Picture 23">
              <a:extLst>
                <a:ext uri="{FF2B5EF4-FFF2-40B4-BE49-F238E27FC236}">
                  <a16:creationId xmlns:a16="http://schemas.microsoft.com/office/drawing/2014/main" id="{337C58A4-B00E-08E1-6CCF-21FA385F418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59" name="Picture 24">
              <a:extLst>
                <a:ext uri="{FF2B5EF4-FFF2-40B4-BE49-F238E27FC236}">
                  <a16:creationId xmlns:a16="http://schemas.microsoft.com/office/drawing/2014/main" id="{2F8C27A2-B75A-06DD-AF2D-BBE095F3B1C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3155875"/>
              <a:ext cx="2891870" cy="2689439"/>
            </a:xfrm>
            <a:prstGeom prst="rect">
              <a:avLst/>
            </a:prstGeom>
          </p:spPr>
        </p:pic>
        <p:pic>
          <p:nvPicPr>
            <p:cNvPr id="60" name="Picture 25">
              <a:extLst>
                <a:ext uri="{FF2B5EF4-FFF2-40B4-BE49-F238E27FC236}">
                  <a16:creationId xmlns:a16="http://schemas.microsoft.com/office/drawing/2014/main" id="{59CDEFC6-171B-1E16-D5FF-127FC200AE5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6311751"/>
              <a:ext cx="2891870" cy="2689439"/>
            </a:xfrm>
            <a:prstGeom prst="rect">
              <a:avLst/>
            </a:prstGeom>
          </p:spPr>
        </p:pic>
        <p:pic>
          <p:nvPicPr>
            <p:cNvPr id="61" name="Picture 26">
              <a:extLst>
                <a:ext uri="{FF2B5EF4-FFF2-40B4-BE49-F238E27FC236}">
                  <a16:creationId xmlns:a16="http://schemas.microsoft.com/office/drawing/2014/main" id="{8A0DD3EB-E8F1-3A80-AD77-8D93D8C1A7B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9467626"/>
              <a:ext cx="2891870" cy="2689439"/>
            </a:xfrm>
            <a:prstGeom prst="rect">
              <a:avLst/>
            </a:prstGeom>
          </p:spPr>
        </p:pic>
        <p:pic>
          <p:nvPicPr>
            <p:cNvPr id="62" name="Picture 27">
              <a:extLst>
                <a:ext uri="{FF2B5EF4-FFF2-40B4-BE49-F238E27FC236}">
                  <a16:creationId xmlns:a16="http://schemas.microsoft.com/office/drawing/2014/main" id="{DA04ADAD-F12E-6E78-956D-F1518380F4B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pic>
          <p:nvPicPr>
            <p:cNvPr id="63" name="Picture 28">
              <a:extLst>
                <a:ext uri="{FF2B5EF4-FFF2-40B4-BE49-F238E27FC236}">
                  <a16:creationId xmlns:a16="http://schemas.microsoft.com/office/drawing/2014/main" id="{F1A6BDB4-0B14-E9C3-EAE7-5EDE9B0B827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155875"/>
              <a:ext cx="2891870" cy="2689439"/>
            </a:xfrm>
            <a:prstGeom prst="rect">
              <a:avLst/>
            </a:prstGeom>
          </p:spPr>
        </p:pic>
        <p:pic>
          <p:nvPicPr>
            <p:cNvPr id="64" name="Picture 29">
              <a:extLst>
                <a:ext uri="{FF2B5EF4-FFF2-40B4-BE49-F238E27FC236}">
                  <a16:creationId xmlns:a16="http://schemas.microsoft.com/office/drawing/2014/main" id="{F7C55311-1943-DBCD-8E93-8D6A601317E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11751"/>
              <a:ext cx="2891870" cy="2689439"/>
            </a:xfrm>
            <a:prstGeom prst="rect">
              <a:avLst/>
            </a:prstGeom>
          </p:spPr>
        </p:pic>
        <p:pic>
          <p:nvPicPr>
            <p:cNvPr id="65" name="Picture 30">
              <a:extLst>
                <a:ext uri="{FF2B5EF4-FFF2-40B4-BE49-F238E27FC236}">
                  <a16:creationId xmlns:a16="http://schemas.microsoft.com/office/drawing/2014/main" id="{DA917738-33B5-D677-FD14-717921B480B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467626"/>
              <a:ext cx="2891870" cy="2689439"/>
            </a:xfrm>
            <a:prstGeom prst="rect">
              <a:avLst/>
            </a:prstGeom>
          </p:spPr>
        </p:pic>
      </p:grpSp>
      <p:sp>
        <p:nvSpPr>
          <p:cNvPr id="66" name="AutoShape 31">
            <a:extLst>
              <a:ext uri="{FF2B5EF4-FFF2-40B4-BE49-F238E27FC236}">
                <a16:creationId xmlns:a16="http://schemas.microsoft.com/office/drawing/2014/main" id="{B16355C3-1755-3FDA-5940-7BDEDEBC2780}"/>
              </a:ext>
            </a:extLst>
          </p:cNvPr>
          <p:cNvSpPr/>
          <p:nvPr/>
        </p:nvSpPr>
        <p:spPr>
          <a:xfrm>
            <a:off x="4946896" y="2005584"/>
            <a:ext cx="11342283" cy="6275832"/>
          </a:xfrm>
          <a:prstGeom prst="rect">
            <a:avLst/>
          </a:prstGeom>
          <a:solidFill>
            <a:schemeClr val="bg1"/>
          </a:solidFill>
        </p:spPr>
      </p:sp>
      <p:pic>
        <p:nvPicPr>
          <p:cNvPr id="67" name="Picture 32">
            <a:extLst>
              <a:ext uri="{FF2B5EF4-FFF2-40B4-BE49-F238E27FC236}">
                <a16:creationId xmlns:a16="http://schemas.microsoft.com/office/drawing/2014/main" id="{AE39C1FD-2233-4CF1-951A-29BD306DB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10799999">
            <a:off x="1983048" y="1909668"/>
            <a:ext cx="6453903" cy="6467663"/>
          </a:xfrm>
          <a:prstGeom prst="rect">
            <a:avLst/>
          </a:prstGeom>
        </p:spPr>
      </p:pic>
      <p:sp>
        <p:nvSpPr>
          <p:cNvPr id="68" name="TextBox 33">
            <a:extLst>
              <a:ext uri="{FF2B5EF4-FFF2-40B4-BE49-F238E27FC236}">
                <a16:creationId xmlns:a16="http://schemas.microsoft.com/office/drawing/2014/main" id="{DE91BE48-473A-2258-FA99-B2CD779B8ED1}"/>
              </a:ext>
            </a:extLst>
          </p:cNvPr>
          <p:cNvSpPr txBox="1"/>
          <p:nvPr/>
        </p:nvSpPr>
        <p:spPr>
          <a:xfrm>
            <a:off x="2653399" y="2692995"/>
            <a:ext cx="5017563" cy="3693319"/>
          </a:xfrm>
          <a:prstGeom prst="rect">
            <a:avLst/>
          </a:prstGeom>
        </p:spPr>
        <p:txBody>
          <a:bodyPr wrap="square" lIns="0" tIns="0" rIns="0" bIns="0" rtlCol="0" anchor="t">
            <a:spAutoFit/>
          </a:bodyPr>
          <a:lstStyle/>
          <a:p>
            <a:pPr algn="ctr">
              <a:lnSpc>
                <a:spcPts val="9600"/>
              </a:lnSpc>
            </a:pPr>
            <a:r>
              <a:rPr lang="en-IN" sz="8000" b="1" dirty="0">
                <a:solidFill>
                  <a:schemeClr val="bg1"/>
                </a:solidFill>
                <a:latin typeface="Algerian" panose="04020705040A02060702" pitchFamily="82" charset="0"/>
              </a:rPr>
              <a:t> FEATURES     OFFERED                           </a:t>
            </a:r>
            <a:endParaRPr lang="en-US" sz="8000" spc="-80" dirty="0">
              <a:solidFill>
                <a:schemeClr val="bg1"/>
              </a:solidFill>
              <a:latin typeface="Graphik Regular" panose="020B0503030202060203" pitchFamily="34" charset="0"/>
            </a:endParaRPr>
          </a:p>
        </p:txBody>
      </p:sp>
      <p:sp>
        <p:nvSpPr>
          <p:cNvPr id="69" name="TextBox 68">
            <a:extLst>
              <a:ext uri="{FF2B5EF4-FFF2-40B4-BE49-F238E27FC236}">
                <a16:creationId xmlns:a16="http://schemas.microsoft.com/office/drawing/2014/main" id="{C0D5C49E-DD0A-208F-AE28-0FF9DC82C765}"/>
              </a:ext>
            </a:extLst>
          </p:cNvPr>
          <p:cNvSpPr txBox="1"/>
          <p:nvPr/>
        </p:nvSpPr>
        <p:spPr>
          <a:xfrm>
            <a:off x="8782194" y="2296566"/>
            <a:ext cx="6882035" cy="5693866"/>
          </a:xfrm>
          <a:prstGeom prst="rect">
            <a:avLst/>
          </a:prstGeom>
          <a:noFill/>
        </p:spPr>
        <p:txBody>
          <a:bodyPr wrap="square" rtlCol="0">
            <a:spAutoFit/>
          </a:bodyPr>
          <a:lstStyle/>
          <a:p>
            <a:pPr>
              <a:lnSpc>
                <a:spcPct val="150000"/>
              </a:lnSpc>
            </a:pPr>
            <a:r>
              <a:rPr lang="en-US" sz="2800" dirty="0"/>
              <a:t> </a:t>
            </a:r>
            <a:r>
              <a:rPr lang="en-US" sz="2800" b="1" u="sng" dirty="0"/>
              <a:t>SENTIMENT ANALYSIS PIPELINE</a:t>
            </a:r>
          </a:p>
          <a:p>
            <a:pPr>
              <a:lnSpc>
                <a:spcPct val="150000"/>
              </a:lnSpc>
            </a:pPr>
            <a:endParaRPr lang="en-US" sz="2800" dirty="0"/>
          </a:p>
          <a:p>
            <a:pPr>
              <a:lnSpc>
                <a:spcPct val="150000"/>
              </a:lnSpc>
              <a:buFont typeface="Arial" panose="020B0604020202020204" pitchFamily="34" charset="0"/>
              <a:buChar char="•"/>
            </a:pPr>
            <a:r>
              <a:rPr lang="en-US" sz="2800" b="1" dirty="0"/>
              <a:t>Description:</a:t>
            </a:r>
            <a:r>
              <a:rPr lang="en-US" sz="2800" dirty="0"/>
              <a:t> </a:t>
            </a:r>
          </a:p>
          <a:p>
            <a:pPr>
              <a:lnSpc>
                <a:spcPct val="150000"/>
              </a:lnSpc>
            </a:pPr>
            <a:r>
              <a:rPr lang="en-US" sz="2800" dirty="0"/>
              <a:t>	Integration of pre-trained NLP models 	to analyze sentiment.</a:t>
            </a:r>
          </a:p>
          <a:p>
            <a:pPr>
              <a:lnSpc>
                <a:spcPct val="150000"/>
              </a:lnSpc>
              <a:buFont typeface="Arial" panose="020B0604020202020204" pitchFamily="34" charset="0"/>
              <a:buChar char="•"/>
            </a:pPr>
            <a:r>
              <a:rPr lang="en-US" sz="2800" b="1" dirty="0"/>
              <a:t>Benefits:</a:t>
            </a:r>
          </a:p>
          <a:p>
            <a:pPr>
              <a:lnSpc>
                <a:spcPct val="150000"/>
              </a:lnSpc>
            </a:pPr>
            <a:r>
              <a:rPr lang="en-US" sz="2800" b="1" dirty="0"/>
              <a:t>	</a:t>
            </a:r>
            <a:r>
              <a:rPr lang="en-US" sz="2800" dirty="0"/>
              <a:t>Scalability and accuracy in sentiment 	extraction.</a:t>
            </a:r>
          </a:p>
          <a:p>
            <a:endParaRPr lang="en-IN" sz="2800" dirty="0"/>
          </a:p>
        </p:txBody>
      </p:sp>
    </p:spTree>
    <p:extLst>
      <p:ext uri="{BB962C8B-B14F-4D97-AF65-F5344CB8AC3E}">
        <p14:creationId xmlns:p14="http://schemas.microsoft.com/office/powerpoint/2010/main" val="91550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1DC68DF-580C-F88A-4F5C-56AF8573EA42}"/>
              </a:ext>
            </a:extLst>
          </p:cNvPr>
          <p:cNvGrpSpPr/>
          <p:nvPr/>
        </p:nvGrpSpPr>
        <p:grpSpPr>
          <a:xfrm>
            <a:off x="445296" y="406153"/>
            <a:ext cx="10042534" cy="9474693"/>
            <a:chOff x="0" y="0"/>
            <a:chExt cx="13390046" cy="12632924"/>
          </a:xfrm>
        </p:grpSpPr>
        <p:pic>
          <p:nvPicPr>
            <p:cNvPr id="3" name="Picture 3">
              <a:extLst>
                <a:ext uri="{FF2B5EF4-FFF2-40B4-BE49-F238E27FC236}">
                  <a16:creationId xmlns:a16="http://schemas.microsoft.com/office/drawing/2014/main" id="{A14410D3-ACE9-D0D9-14E9-BE4F0F60E12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r="10232"/>
            <a:stretch>
              <a:fillRect/>
            </a:stretch>
          </p:blipFill>
          <p:spPr>
            <a:xfrm>
              <a:off x="6923321" y="6558809"/>
              <a:ext cx="2697587" cy="2794710"/>
            </a:xfrm>
            <a:prstGeom prst="rect">
              <a:avLst/>
            </a:prstGeom>
          </p:spPr>
        </p:pic>
        <p:pic>
          <p:nvPicPr>
            <p:cNvPr id="4" name="Picture 4">
              <a:extLst>
                <a:ext uri="{FF2B5EF4-FFF2-40B4-BE49-F238E27FC236}">
                  <a16:creationId xmlns:a16="http://schemas.microsoft.com/office/drawing/2014/main" id="{5C5F9D38-EA4B-400E-4B70-225A0E8DBF3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23321" y="9838214"/>
              <a:ext cx="3005065" cy="2794710"/>
            </a:xfrm>
            <a:prstGeom prst="rect">
              <a:avLst/>
            </a:prstGeom>
          </p:spPr>
        </p:pic>
        <p:pic>
          <p:nvPicPr>
            <p:cNvPr id="5" name="Picture 5">
              <a:extLst>
                <a:ext uri="{FF2B5EF4-FFF2-40B4-BE49-F238E27FC236}">
                  <a16:creationId xmlns:a16="http://schemas.microsoft.com/office/drawing/2014/main" id="{7DF15BCC-0C82-C184-B471-1C0425BE9AA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3279405"/>
              <a:ext cx="3005065" cy="2794710"/>
            </a:xfrm>
            <a:prstGeom prst="rect">
              <a:avLst/>
            </a:prstGeom>
          </p:spPr>
        </p:pic>
        <p:pic>
          <p:nvPicPr>
            <p:cNvPr id="6" name="Picture 6">
              <a:extLst>
                <a:ext uri="{FF2B5EF4-FFF2-40B4-BE49-F238E27FC236}">
                  <a16:creationId xmlns:a16="http://schemas.microsoft.com/office/drawing/2014/main" id="{672A76FB-706B-B612-46A9-85014E74BB7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6558809"/>
              <a:ext cx="3005065" cy="2794710"/>
            </a:xfrm>
            <a:prstGeom prst="rect">
              <a:avLst/>
            </a:prstGeom>
          </p:spPr>
        </p:pic>
        <p:pic>
          <p:nvPicPr>
            <p:cNvPr id="7" name="Picture 7">
              <a:extLst>
                <a:ext uri="{FF2B5EF4-FFF2-40B4-BE49-F238E27FC236}">
                  <a16:creationId xmlns:a16="http://schemas.microsoft.com/office/drawing/2014/main" id="{2AB84EE6-057B-CB10-E90E-898C54D5A36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9838214"/>
              <a:ext cx="3005065" cy="2794710"/>
            </a:xfrm>
            <a:prstGeom prst="rect">
              <a:avLst/>
            </a:prstGeom>
          </p:spPr>
        </p:pic>
        <p:pic>
          <p:nvPicPr>
            <p:cNvPr id="8" name="Picture 8">
              <a:extLst>
                <a:ext uri="{FF2B5EF4-FFF2-40B4-BE49-F238E27FC236}">
                  <a16:creationId xmlns:a16="http://schemas.microsoft.com/office/drawing/2014/main" id="{373E466A-F8E5-682A-33A1-0CD00DC296B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3005065" cy="2794710"/>
            </a:xfrm>
            <a:prstGeom prst="rect">
              <a:avLst/>
            </a:prstGeom>
          </p:spPr>
        </p:pic>
        <p:pic>
          <p:nvPicPr>
            <p:cNvPr id="9" name="Picture 9">
              <a:extLst>
                <a:ext uri="{FF2B5EF4-FFF2-40B4-BE49-F238E27FC236}">
                  <a16:creationId xmlns:a16="http://schemas.microsoft.com/office/drawing/2014/main" id="{1D84675E-BBB4-D7BB-7A3E-EA907003093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279405"/>
              <a:ext cx="3005065" cy="2794710"/>
            </a:xfrm>
            <a:prstGeom prst="rect">
              <a:avLst/>
            </a:prstGeom>
          </p:spPr>
        </p:pic>
        <p:pic>
          <p:nvPicPr>
            <p:cNvPr id="10" name="Picture 10">
              <a:extLst>
                <a:ext uri="{FF2B5EF4-FFF2-40B4-BE49-F238E27FC236}">
                  <a16:creationId xmlns:a16="http://schemas.microsoft.com/office/drawing/2014/main" id="{31C71366-63ED-F92E-F69B-5D9DB631433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558809"/>
              <a:ext cx="3005065" cy="2794710"/>
            </a:xfrm>
            <a:prstGeom prst="rect">
              <a:avLst/>
            </a:prstGeom>
          </p:spPr>
        </p:pic>
        <p:pic>
          <p:nvPicPr>
            <p:cNvPr id="11" name="Picture 11">
              <a:extLst>
                <a:ext uri="{FF2B5EF4-FFF2-40B4-BE49-F238E27FC236}">
                  <a16:creationId xmlns:a16="http://schemas.microsoft.com/office/drawing/2014/main" id="{39840478-909A-26A7-8314-9E9A8CCC24A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838214"/>
              <a:ext cx="3005065" cy="2794710"/>
            </a:xfrm>
            <a:prstGeom prst="rect">
              <a:avLst/>
            </a:prstGeom>
          </p:spPr>
        </p:pic>
        <p:pic>
          <p:nvPicPr>
            <p:cNvPr id="12" name="Picture 12">
              <a:extLst>
                <a:ext uri="{FF2B5EF4-FFF2-40B4-BE49-F238E27FC236}">
                  <a16:creationId xmlns:a16="http://schemas.microsoft.com/office/drawing/2014/main" id="{AF51B2FC-EF8F-ED1E-F6FA-E22670520CE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384981" y="9838214"/>
              <a:ext cx="3005065" cy="2794710"/>
            </a:xfrm>
            <a:prstGeom prst="rect">
              <a:avLst/>
            </a:prstGeom>
          </p:spPr>
        </p:pic>
      </p:grpSp>
      <p:grpSp>
        <p:nvGrpSpPr>
          <p:cNvPr id="13" name="Group 13">
            <a:extLst>
              <a:ext uri="{FF2B5EF4-FFF2-40B4-BE49-F238E27FC236}">
                <a16:creationId xmlns:a16="http://schemas.microsoft.com/office/drawing/2014/main" id="{0878A978-58D7-3B5C-1DF8-C142959F36E4}"/>
              </a:ext>
            </a:extLst>
          </p:cNvPr>
          <p:cNvGrpSpPr/>
          <p:nvPr/>
        </p:nvGrpSpPr>
        <p:grpSpPr>
          <a:xfrm>
            <a:off x="1903391" y="1027892"/>
            <a:ext cx="1854962" cy="1781248"/>
            <a:chOff x="0" y="0"/>
            <a:chExt cx="2473282" cy="2374997"/>
          </a:xfrm>
        </p:grpSpPr>
        <p:grpSp>
          <p:nvGrpSpPr>
            <p:cNvPr id="14" name="Group 14">
              <a:extLst>
                <a:ext uri="{FF2B5EF4-FFF2-40B4-BE49-F238E27FC236}">
                  <a16:creationId xmlns:a16="http://schemas.microsoft.com/office/drawing/2014/main" id="{EEBCDFDF-10D4-4E93-BB52-519A4E8D386F}"/>
                </a:ext>
              </a:extLst>
            </p:cNvPr>
            <p:cNvGrpSpPr>
              <a:grpSpLocks noChangeAspect="1"/>
            </p:cNvGrpSpPr>
            <p:nvPr/>
          </p:nvGrpSpPr>
          <p:grpSpPr>
            <a:xfrm>
              <a:off x="0" y="342565"/>
              <a:ext cx="2032432" cy="2032432"/>
              <a:chOff x="0" y="0"/>
              <a:chExt cx="6350000" cy="6350000"/>
            </a:xfrm>
          </p:grpSpPr>
          <p:sp>
            <p:nvSpPr>
              <p:cNvPr id="16" name="Freeform 15">
                <a:extLst>
                  <a:ext uri="{FF2B5EF4-FFF2-40B4-BE49-F238E27FC236}">
                    <a16:creationId xmlns:a16="http://schemas.microsoft.com/office/drawing/2014/main" id="{347D7331-195D-C6E5-23EC-4D4888E9C63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5" name="Picture 16">
              <a:extLst>
                <a:ext uri="{FF2B5EF4-FFF2-40B4-BE49-F238E27FC236}">
                  <a16:creationId xmlns:a16="http://schemas.microsoft.com/office/drawing/2014/main" id="{9C04619C-DF79-1169-25D6-688B2FDF9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17" name="Group 17">
            <a:extLst>
              <a:ext uri="{FF2B5EF4-FFF2-40B4-BE49-F238E27FC236}">
                <a16:creationId xmlns:a16="http://schemas.microsoft.com/office/drawing/2014/main" id="{D86F9AA5-140C-9A1B-5F8E-0AA5ED75DE3C}"/>
              </a:ext>
            </a:extLst>
          </p:cNvPr>
          <p:cNvGrpSpPr/>
          <p:nvPr/>
        </p:nvGrpSpPr>
        <p:grpSpPr>
          <a:xfrm>
            <a:off x="3758754" y="2639980"/>
            <a:ext cx="1854962" cy="1781248"/>
            <a:chOff x="0" y="0"/>
            <a:chExt cx="2473282" cy="2374997"/>
          </a:xfrm>
        </p:grpSpPr>
        <p:grpSp>
          <p:nvGrpSpPr>
            <p:cNvPr id="18" name="Group 18">
              <a:extLst>
                <a:ext uri="{FF2B5EF4-FFF2-40B4-BE49-F238E27FC236}">
                  <a16:creationId xmlns:a16="http://schemas.microsoft.com/office/drawing/2014/main" id="{3351A309-4575-2F11-E99E-E856B6309B80}"/>
                </a:ext>
              </a:extLst>
            </p:cNvPr>
            <p:cNvGrpSpPr>
              <a:grpSpLocks noChangeAspect="1"/>
            </p:cNvGrpSpPr>
            <p:nvPr/>
          </p:nvGrpSpPr>
          <p:grpSpPr>
            <a:xfrm>
              <a:off x="0" y="342565"/>
              <a:ext cx="2032432" cy="2032432"/>
              <a:chOff x="0" y="0"/>
              <a:chExt cx="6350000" cy="6350000"/>
            </a:xfrm>
          </p:grpSpPr>
          <p:sp>
            <p:nvSpPr>
              <p:cNvPr id="20" name="Freeform 19">
                <a:extLst>
                  <a:ext uri="{FF2B5EF4-FFF2-40B4-BE49-F238E27FC236}">
                    <a16:creationId xmlns:a16="http://schemas.microsoft.com/office/drawing/2014/main" id="{5EB65CDA-612D-B6D9-E6C5-D2562CD41B4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9" name="Picture 20">
              <a:extLst>
                <a:ext uri="{FF2B5EF4-FFF2-40B4-BE49-F238E27FC236}">
                  <a16:creationId xmlns:a16="http://schemas.microsoft.com/office/drawing/2014/main" id="{11EFCF1E-A22C-00BD-C8CB-D4E1B4121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21" name="Group 21">
            <a:extLst>
              <a:ext uri="{FF2B5EF4-FFF2-40B4-BE49-F238E27FC236}">
                <a16:creationId xmlns:a16="http://schemas.microsoft.com/office/drawing/2014/main" id="{3509974E-424C-3F9B-3700-59DF6CC34BFE}"/>
              </a:ext>
            </a:extLst>
          </p:cNvPr>
          <p:cNvGrpSpPr/>
          <p:nvPr/>
        </p:nvGrpSpPr>
        <p:grpSpPr>
          <a:xfrm>
            <a:off x="5614117" y="4252068"/>
            <a:ext cx="1854962" cy="1781248"/>
            <a:chOff x="0" y="0"/>
            <a:chExt cx="2473282" cy="2374997"/>
          </a:xfrm>
        </p:grpSpPr>
        <p:grpSp>
          <p:nvGrpSpPr>
            <p:cNvPr id="22" name="Group 22">
              <a:extLst>
                <a:ext uri="{FF2B5EF4-FFF2-40B4-BE49-F238E27FC236}">
                  <a16:creationId xmlns:a16="http://schemas.microsoft.com/office/drawing/2014/main" id="{74230B72-B60D-F284-5E32-D9B287BB2E71}"/>
                </a:ext>
              </a:extLst>
            </p:cNvPr>
            <p:cNvGrpSpPr>
              <a:grpSpLocks noChangeAspect="1"/>
            </p:cNvGrpSpPr>
            <p:nvPr/>
          </p:nvGrpSpPr>
          <p:grpSpPr>
            <a:xfrm>
              <a:off x="0" y="342565"/>
              <a:ext cx="2032432" cy="2032432"/>
              <a:chOff x="0" y="0"/>
              <a:chExt cx="6350000" cy="6350000"/>
            </a:xfrm>
          </p:grpSpPr>
          <p:sp>
            <p:nvSpPr>
              <p:cNvPr id="24" name="Freeform 23">
                <a:extLst>
                  <a:ext uri="{FF2B5EF4-FFF2-40B4-BE49-F238E27FC236}">
                    <a16:creationId xmlns:a16="http://schemas.microsoft.com/office/drawing/2014/main" id="{93280DAF-AA2D-5AE4-FDA5-2BCA102F124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3" name="Picture 24">
              <a:extLst>
                <a:ext uri="{FF2B5EF4-FFF2-40B4-BE49-F238E27FC236}">
                  <a16:creationId xmlns:a16="http://schemas.microsoft.com/office/drawing/2014/main" id="{C2A7CCF1-E4AC-916B-2FF9-8EB4ADDFDE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25" name="Group 25">
            <a:extLst>
              <a:ext uri="{FF2B5EF4-FFF2-40B4-BE49-F238E27FC236}">
                <a16:creationId xmlns:a16="http://schemas.microsoft.com/office/drawing/2014/main" id="{4DE5C973-B772-90CE-2A58-1EF33230570C}"/>
              </a:ext>
            </a:extLst>
          </p:cNvPr>
          <p:cNvGrpSpPr/>
          <p:nvPr/>
        </p:nvGrpSpPr>
        <p:grpSpPr>
          <a:xfrm>
            <a:off x="7469480" y="5864156"/>
            <a:ext cx="1854962" cy="1781248"/>
            <a:chOff x="0" y="0"/>
            <a:chExt cx="2473282" cy="2374997"/>
          </a:xfrm>
        </p:grpSpPr>
        <p:grpSp>
          <p:nvGrpSpPr>
            <p:cNvPr id="26" name="Group 26">
              <a:extLst>
                <a:ext uri="{FF2B5EF4-FFF2-40B4-BE49-F238E27FC236}">
                  <a16:creationId xmlns:a16="http://schemas.microsoft.com/office/drawing/2014/main" id="{D3D18AEE-07A6-501B-1DD8-5E2B17A7B806}"/>
                </a:ext>
              </a:extLst>
            </p:cNvPr>
            <p:cNvGrpSpPr>
              <a:grpSpLocks noChangeAspect="1"/>
            </p:cNvGrpSpPr>
            <p:nvPr/>
          </p:nvGrpSpPr>
          <p:grpSpPr>
            <a:xfrm>
              <a:off x="0" y="342565"/>
              <a:ext cx="2032432" cy="2032432"/>
              <a:chOff x="0" y="0"/>
              <a:chExt cx="6350000" cy="6350000"/>
            </a:xfrm>
          </p:grpSpPr>
          <p:sp>
            <p:nvSpPr>
              <p:cNvPr id="28" name="Freeform 27">
                <a:extLst>
                  <a:ext uri="{FF2B5EF4-FFF2-40B4-BE49-F238E27FC236}">
                    <a16:creationId xmlns:a16="http://schemas.microsoft.com/office/drawing/2014/main" id="{356766B0-AFB1-6241-5F1F-1E32B1D41D2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7" name="Picture 28">
              <a:extLst>
                <a:ext uri="{FF2B5EF4-FFF2-40B4-BE49-F238E27FC236}">
                  <a16:creationId xmlns:a16="http://schemas.microsoft.com/office/drawing/2014/main" id="{B14BD75E-71E3-37EB-5BDE-14B9DB22D3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29" name="Group 29">
            <a:extLst>
              <a:ext uri="{FF2B5EF4-FFF2-40B4-BE49-F238E27FC236}">
                <a16:creationId xmlns:a16="http://schemas.microsoft.com/office/drawing/2014/main" id="{86816271-989B-52E1-BEEB-F64CB390AD5F}"/>
              </a:ext>
            </a:extLst>
          </p:cNvPr>
          <p:cNvGrpSpPr/>
          <p:nvPr/>
        </p:nvGrpSpPr>
        <p:grpSpPr>
          <a:xfrm>
            <a:off x="9324843" y="7476244"/>
            <a:ext cx="1854962" cy="1781248"/>
            <a:chOff x="0" y="0"/>
            <a:chExt cx="2473282" cy="2374997"/>
          </a:xfrm>
        </p:grpSpPr>
        <p:grpSp>
          <p:nvGrpSpPr>
            <p:cNvPr id="30" name="Group 30">
              <a:extLst>
                <a:ext uri="{FF2B5EF4-FFF2-40B4-BE49-F238E27FC236}">
                  <a16:creationId xmlns:a16="http://schemas.microsoft.com/office/drawing/2014/main" id="{4066B3FB-1039-AECC-24EC-5A1E93A0ACA9}"/>
                </a:ext>
              </a:extLst>
            </p:cNvPr>
            <p:cNvGrpSpPr>
              <a:grpSpLocks noChangeAspect="1"/>
            </p:cNvGrpSpPr>
            <p:nvPr/>
          </p:nvGrpSpPr>
          <p:grpSpPr>
            <a:xfrm>
              <a:off x="0" y="342565"/>
              <a:ext cx="2032432" cy="2032432"/>
              <a:chOff x="0" y="0"/>
              <a:chExt cx="6350000" cy="6350000"/>
            </a:xfrm>
          </p:grpSpPr>
          <p:sp>
            <p:nvSpPr>
              <p:cNvPr id="32" name="Freeform 31">
                <a:extLst>
                  <a:ext uri="{FF2B5EF4-FFF2-40B4-BE49-F238E27FC236}">
                    <a16:creationId xmlns:a16="http://schemas.microsoft.com/office/drawing/2014/main" id="{AD74F30A-871F-9A2F-75DC-27A11F2A61E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1" name="Picture 32">
              <a:extLst>
                <a:ext uri="{FF2B5EF4-FFF2-40B4-BE49-F238E27FC236}">
                  <a16:creationId xmlns:a16="http://schemas.microsoft.com/office/drawing/2014/main" id="{345EDFD6-E0FA-80AA-7182-ADF686DF4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sp>
        <p:nvSpPr>
          <p:cNvPr id="33" name="TextBox 33">
            <a:extLst>
              <a:ext uri="{FF2B5EF4-FFF2-40B4-BE49-F238E27FC236}">
                <a16:creationId xmlns:a16="http://schemas.microsoft.com/office/drawing/2014/main" id="{52429CDA-EC40-8E44-C4DB-DEB0838CDD01}"/>
              </a:ext>
            </a:extLst>
          </p:cNvPr>
          <p:cNvSpPr txBox="1"/>
          <p:nvPr/>
        </p:nvSpPr>
        <p:spPr>
          <a:xfrm>
            <a:off x="9970880" y="761817"/>
            <a:ext cx="7871824" cy="1231106"/>
          </a:xfrm>
          <a:prstGeom prst="rect">
            <a:avLst/>
          </a:prstGeom>
        </p:spPr>
        <p:txBody>
          <a:bodyPr wrap="square" lIns="0" tIns="0" rIns="0" bIns="0" rtlCol="0" anchor="t">
            <a:spAutoFit/>
          </a:bodyPr>
          <a:lstStyle/>
          <a:p>
            <a:pPr algn="r">
              <a:lnSpc>
                <a:spcPts val="9600"/>
              </a:lnSpc>
            </a:pPr>
            <a:r>
              <a:rPr lang="en-US" sz="8000" spc="-80" dirty="0">
                <a:solidFill>
                  <a:srgbClr val="FFFFFF"/>
                </a:solidFill>
                <a:latin typeface="Algerian" panose="04020705040A02060702" pitchFamily="82" charset="0"/>
              </a:rPr>
              <a:t>Process FLOW</a:t>
            </a:r>
          </a:p>
        </p:txBody>
      </p:sp>
      <p:sp>
        <p:nvSpPr>
          <p:cNvPr id="34" name="TextBox 34">
            <a:extLst>
              <a:ext uri="{FF2B5EF4-FFF2-40B4-BE49-F238E27FC236}">
                <a16:creationId xmlns:a16="http://schemas.microsoft.com/office/drawing/2014/main" id="{BD18A596-1A60-9493-F832-B4FF463A868A}"/>
              </a:ext>
            </a:extLst>
          </p:cNvPr>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a:extLst>
              <a:ext uri="{FF2B5EF4-FFF2-40B4-BE49-F238E27FC236}">
                <a16:creationId xmlns:a16="http://schemas.microsoft.com/office/drawing/2014/main" id="{C2DFB9A0-8A0F-D7B6-9A80-B3261BE11AD7}"/>
              </a:ext>
            </a:extLst>
          </p:cNvPr>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a:extLst>
              <a:ext uri="{FF2B5EF4-FFF2-40B4-BE49-F238E27FC236}">
                <a16:creationId xmlns:a16="http://schemas.microsoft.com/office/drawing/2014/main" id="{0D316DCC-BB26-8E55-4A51-8600A7A951E5}"/>
              </a:ext>
            </a:extLst>
          </p:cNvPr>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a:extLst>
              <a:ext uri="{FF2B5EF4-FFF2-40B4-BE49-F238E27FC236}">
                <a16:creationId xmlns:a16="http://schemas.microsoft.com/office/drawing/2014/main" id="{38832516-FE7B-8EBC-0C3F-9687AD965D42}"/>
              </a:ext>
            </a:extLst>
          </p:cNvPr>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a:extLst>
              <a:ext uri="{FF2B5EF4-FFF2-40B4-BE49-F238E27FC236}">
                <a16:creationId xmlns:a16="http://schemas.microsoft.com/office/drawing/2014/main" id="{697A2DF3-6476-8777-D572-3C288E434DB9}"/>
              </a:ext>
            </a:extLst>
          </p:cNvPr>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D44C367-7E5E-1E3C-FD88-4F38F34FF9E6}"/>
              </a:ext>
            </a:extLst>
          </p:cNvPr>
          <p:cNvSpPr txBox="1"/>
          <p:nvPr/>
        </p:nvSpPr>
        <p:spPr>
          <a:xfrm>
            <a:off x="3848257" y="1372359"/>
            <a:ext cx="4043328" cy="646331"/>
          </a:xfrm>
          <a:prstGeom prst="rect">
            <a:avLst/>
          </a:prstGeom>
          <a:noFill/>
        </p:spPr>
        <p:txBody>
          <a:bodyPr wrap="square" rtlCol="0">
            <a:spAutoFit/>
          </a:bodyPr>
          <a:lstStyle/>
          <a:p>
            <a:r>
              <a:rPr lang="en-IN" sz="3600" dirty="0">
                <a:solidFill>
                  <a:schemeClr val="bg1"/>
                </a:solidFill>
              </a:rPr>
              <a:t>Data Understanding </a:t>
            </a:r>
          </a:p>
        </p:txBody>
      </p:sp>
      <p:sp>
        <p:nvSpPr>
          <p:cNvPr id="40" name="TextBox 39">
            <a:extLst>
              <a:ext uri="{FF2B5EF4-FFF2-40B4-BE49-F238E27FC236}">
                <a16:creationId xmlns:a16="http://schemas.microsoft.com/office/drawing/2014/main" id="{7BA736BD-B202-5A77-583C-4C5FCDDDABA7}"/>
              </a:ext>
            </a:extLst>
          </p:cNvPr>
          <p:cNvSpPr txBox="1"/>
          <p:nvPr/>
        </p:nvSpPr>
        <p:spPr>
          <a:xfrm>
            <a:off x="5745083" y="3012735"/>
            <a:ext cx="3329723" cy="646331"/>
          </a:xfrm>
          <a:prstGeom prst="rect">
            <a:avLst/>
          </a:prstGeom>
          <a:noFill/>
        </p:spPr>
        <p:txBody>
          <a:bodyPr wrap="square">
            <a:spAutoFit/>
          </a:bodyPr>
          <a:lstStyle/>
          <a:p>
            <a:r>
              <a:rPr lang="en-IN" sz="3600" dirty="0">
                <a:solidFill>
                  <a:schemeClr val="bg1"/>
                </a:solidFill>
              </a:rPr>
              <a:t>Data Cleaning</a:t>
            </a:r>
          </a:p>
        </p:txBody>
      </p:sp>
      <p:sp>
        <p:nvSpPr>
          <p:cNvPr id="41" name="TextBox 40">
            <a:extLst>
              <a:ext uri="{FF2B5EF4-FFF2-40B4-BE49-F238E27FC236}">
                <a16:creationId xmlns:a16="http://schemas.microsoft.com/office/drawing/2014/main" id="{F5A2DD68-D5CD-FFC7-B5FF-096CBEFDDF04}"/>
              </a:ext>
            </a:extLst>
          </p:cNvPr>
          <p:cNvSpPr txBox="1"/>
          <p:nvPr/>
        </p:nvSpPr>
        <p:spPr>
          <a:xfrm>
            <a:off x="7544889" y="4609224"/>
            <a:ext cx="3329723" cy="646331"/>
          </a:xfrm>
          <a:prstGeom prst="rect">
            <a:avLst/>
          </a:prstGeom>
          <a:noFill/>
        </p:spPr>
        <p:txBody>
          <a:bodyPr wrap="square">
            <a:spAutoFit/>
          </a:bodyPr>
          <a:lstStyle/>
          <a:p>
            <a:r>
              <a:rPr lang="en-IN" sz="3600" dirty="0">
                <a:solidFill>
                  <a:schemeClr val="bg1"/>
                </a:solidFill>
              </a:rPr>
              <a:t>Data Modelling</a:t>
            </a:r>
          </a:p>
        </p:txBody>
      </p:sp>
      <p:sp>
        <p:nvSpPr>
          <p:cNvPr id="42" name="TextBox 41">
            <a:extLst>
              <a:ext uri="{FF2B5EF4-FFF2-40B4-BE49-F238E27FC236}">
                <a16:creationId xmlns:a16="http://schemas.microsoft.com/office/drawing/2014/main" id="{DD9D87D1-853A-A6A2-DC00-DAA305BC1930}"/>
              </a:ext>
            </a:extLst>
          </p:cNvPr>
          <p:cNvSpPr txBox="1"/>
          <p:nvPr/>
        </p:nvSpPr>
        <p:spPr>
          <a:xfrm>
            <a:off x="9503082" y="6232553"/>
            <a:ext cx="3329723" cy="646331"/>
          </a:xfrm>
          <a:prstGeom prst="rect">
            <a:avLst/>
          </a:prstGeom>
          <a:noFill/>
        </p:spPr>
        <p:txBody>
          <a:bodyPr wrap="square">
            <a:spAutoFit/>
          </a:bodyPr>
          <a:lstStyle/>
          <a:p>
            <a:r>
              <a:rPr lang="en-IN" sz="3600" dirty="0">
                <a:solidFill>
                  <a:schemeClr val="bg1"/>
                </a:solidFill>
              </a:rPr>
              <a:t>Data Analysis</a:t>
            </a:r>
          </a:p>
        </p:txBody>
      </p:sp>
      <p:sp>
        <p:nvSpPr>
          <p:cNvPr id="43" name="TextBox 42">
            <a:extLst>
              <a:ext uri="{FF2B5EF4-FFF2-40B4-BE49-F238E27FC236}">
                <a16:creationId xmlns:a16="http://schemas.microsoft.com/office/drawing/2014/main" id="{BE0B0F8D-BEC5-B620-BB66-FED136E19602}"/>
              </a:ext>
            </a:extLst>
          </p:cNvPr>
          <p:cNvSpPr txBox="1"/>
          <p:nvPr/>
        </p:nvSpPr>
        <p:spPr>
          <a:xfrm>
            <a:off x="11386399" y="7975777"/>
            <a:ext cx="3329723" cy="646331"/>
          </a:xfrm>
          <a:prstGeom prst="rect">
            <a:avLst/>
          </a:prstGeom>
          <a:noFill/>
        </p:spPr>
        <p:txBody>
          <a:bodyPr wrap="square">
            <a:spAutoFit/>
          </a:bodyPr>
          <a:lstStyle/>
          <a:p>
            <a:r>
              <a:rPr lang="en-IN" sz="3600" dirty="0">
                <a:solidFill>
                  <a:schemeClr val="bg1"/>
                </a:solidFill>
              </a:rPr>
              <a:t>Uncover Insights</a:t>
            </a:r>
          </a:p>
        </p:txBody>
      </p:sp>
    </p:spTree>
    <p:extLst>
      <p:ext uri="{BB962C8B-B14F-4D97-AF65-F5344CB8AC3E}">
        <p14:creationId xmlns:p14="http://schemas.microsoft.com/office/powerpoint/2010/main" val="30580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79C078-88D5-EEB3-F14C-8DE5EE98AF8F}"/>
              </a:ext>
            </a:extLst>
          </p:cNvPr>
          <p:cNvSpPr/>
          <p:nvPr/>
        </p:nvSpPr>
        <p:spPr>
          <a:xfrm>
            <a:off x="5290980" y="914400"/>
            <a:ext cx="6792860"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2A5ED12-7C55-4AAB-AB5C-14F57C12DB05}"/>
              </a:ext>
            </a:extLst>
          </p:cNvPr>
          <p:cNvSpPr/>
          <p:nvPr/>
        </p:nvSpPr>
        <p:spPr>
          <a:xfrm>
            <a:off x="5290980" y="2185285"/>
            <a:ext cx="6792861"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2409F25-C182-9320-C791-3C4B20E61014}"/>
              </a:ext>
            </a:extLst>
          </p:cNvPr>
          <p:cNvSpPr/>
          <p:nvPr/>
        </p:nvSpPr>
        <p:spPr>
          <a:xfrm>
            <a:off x="5290981" y="3658828"/>
            <a:ext cx="6792861" cy="29705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1523797-1DE9-2631-6690-998984F97B9F}"/>
              </a:ext>
            </a:extLst>
          </p:cNvPr>
          <p:cNvSpPr/>
          <p:nvPr/>
        </p:nvSpPr>
        <p:spPr>
          <a:xfrm>
            <a:off x="5290983" y="7010400"/>
            <a:ext cx="6792861"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68BF0D4-F430-1F9A-421F-49054E427545}"/>
              </a:ext>
            </a:extLst>
          </p:cNvPr>
          <p:cNvSpPr/>
          <p:nvPr/>
        </p:nvSpPr>
        <p:spPr>
          <a:xfrm>
            <a:off x="5290982" y="8382000"/>
            <a:ext cx="6792861"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ACD95D1-8812-1AAE-1B82-710773603119}"/>
              </a:ext>
            </a:extLst>
          </p:cNvPr>
          <p:cNvSpPr txBox="1"/>
          <p:nvPr/>
        </p:nvSpPr>
        <p:spPr>
          <a:xfrm>
            <a:off x="6712974" y="1051314"/>
            <a:ext cx="3886200" cy="769441"/>
          </a:xfrm>
          <a:prstGeom prst="rect">
            <a:avLst/>
          </a:prstGeom>
          <a:noFill/>
        </p:spPr>
        <p:txBody>
          <a:bodyPr wrap="square" rtlCol="0">
            <a:spAutoFit/>
          </a:bodyPr>
          <a:lstStyle/>
          <a:p>
            <a:r>
              <a:rPr lang="en-IN" sz="4400" dirty="0"/>
              <a:t>Data Collection</a:t>
            </a:r>
          </a:p>
        </p:txBody>
      </p:sp>
      <p:sp>
        <p:nvSpPr>
          <p:cNvPr id="10" name="TextBox 9">
            <a:extLst>
              <a:ext uri="{FF2B5EF4-FFF2-40B4-BE49-F238E27FC236}">
                <a16:creationId xmlns:a16="http://schemas.microsoft.com/office/drawing/2014/main" id="{FA29626B-B69D-F029-7F8C-6CFC8497FF63}"/>
              </a:ext>
            </a:extLst>
          </p:cNvPr>
          <p:cNvSpPr txBox="1"/>
          <p:nvPr/>
        </p:nvSpPr>
        <p:spPr>
          <a:xfrm>
            <a:off x="6243484" y="2343123"/>
            <a:ext cx="5105400" cy="769441"/>
          </a:xfrm>
          <a:prstGeom prst="rect">
            <a:avLst/>
          </a:prstGeom>
          <a:noFill/>
        </p:spPr>
        <p:txBody>
          <a:bodyPr wrap="square" rtlCol="0">
            <a:spAutoFit/>
          </a:bodyPr>
          <a:lstStyle/>
          <a:p>
            <a:r>
              <a:rPr lang="en-IN" sz="4400" dirty="0"/>
              <a:t>Data Preprocessing</a:t>
            </a:r>
          </a:p>
        </p:txBody>
      </p:sp>
      <p:sp>
        <p:nvSpPr>
          <p:cNvPr id="11" name="Rectangle 10">
            <a:extLst>
              <a:ext uri="{FF2B5EF4-FFF2-40B4-BE49-F238E27FC236}">
                <a16:creationId xmlns:a16="http://schemas.microsoft.com/office/drawing/2014/main" id="{0BEB92CD-1754-17D9-A16A-873EE56DDF60}"/>
              </a:ext>
            </a:extLst>
          </p:cNvPr>
          <p:cNvSpPr/>
          <p:nvPr/>
        </p:nvSpPr>
        <p:spPr>
          <a:xfrm>
            <a:off x="6464709" y="4581848"/>
            <a:ext cx="4063181" cy="7902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7A49CBC-8D63-9DC0-27D7-6A6D64C9F884}"/>
              </a:ext>
            </a:extLst>
          </p:cNvPr>
          <p:cNvSpPr/>
          <p:nvPr/>
        </p:nvSpPr>
        <p:spPr>
          <a:xfrm>
            <a:off x="6457335" y="5605624"/>
            <a:ext cx="4063181" cy="7902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220D0408-3BC5-58B5-0695-EE7243930AE1}"/>
              </a:ext>
            </a:extLst>
          </p:cNvPr>
          <p:cNvSpPr txBox="1"/>
          <p:nvPr/>
        </p:nvSpPr>
        <p:spPr>
          <a:xfrm>
            <a:off x="6213987" y="3658789"/>
            <a:ext cx="5105400" cy="769441"/>
          </a:xfrm>
          <a:prstGeom prst="rect">
            <a:avLst/>
          </a:prstGeom>
          <a:noFill/>
        </p:spPr>
        <p:txBody>
          <a:bodyPr wrap="square" rtlCol="0">
            <a:spAutoFit/>
          </a:bodyPr>
          <a:lstStyle/>
          <a:p>
            <a:r>
              <a:rPr lang="en-IN" sz="4400" dirty="0"/>
              <a:t>Sentiment Analysis</a:t>
            </a:r>
          </a:p>
        </p:txBody>
      </p:sp>
      <p:sp>
        <p:nvSpPr>
          <p:cNvPr id="14" name="TextBox 13">
            <a:extLst>
              <a:ext uri="{FF2B5EF4-FFF2-40B4-BE49-F238E27FC236}">
                <a16:creationId xmlns:a16="http://schemas.microsoft.com/office/drawing/2014/main" id="{CD9C4EB7-C516-B84F-6249-51D302222CD8}"/>
              </a:ext>
            </a:extLst>
          </p:cNvPr>
          <p:cNvSpPr txBox="1"/>
          <p:nvPr/>
        </p:nvSpPr>
        <p:spPr>
          <a:xfrm>
            <a:off x="7506928" y="4592252"/>
            <a:ext cx="4063181" cy="769441"/>
          </a:xfrm>
          <a:prstGeom prst="rect">
            <a:avLst/>
          </a:prstGeom>
          <a:noFill/>
        </p:spPr>
        <p:txBody>
          <a:bodyPr wrap="square" rtlCol="0">
            <a:spAutoFit/>
          </a:bodyPr>
          <a:lstStyle/>
          <a:p>
            <a:r>
              <a:rPr lang="en-IN" sz="4400" dirty="0" err="1"/>
              <a:t>RoBERTa</a:t>
            </a:r>
            <a:endParaRPr lang="en-IN" sz="4400" dirty="0"/>
          </a:p>
        </p:txBody>
      </p:sp>
      <p:sp>
        <p:nvSpPr>
          <p:cNvPr id="15" name="TextBox 14">
            <a:extLst>
              <a:ext uri="{FF2B5EF4-FFF2-40B4-BE49-F238E27FC236}">
                <a16:creationId xmlns:a16="http://schemas.microsoft.com/office/drawing/2014/main" id="{77138A37-6FAE-3F3D-7BE0-ECCEF635059B}"/>
              </a:ext>
            </a:extLst>
          </p:cNvPr>
          <p:cNvSpPr txBox="1"/>
          <p:nvPr/>
        </p:nvSpPr>
        <p:spPr>
          <a:xfrm>
            <a:off x="7499554" y="5618528"/>
            <a:ext cx="4063181" cy="769441"/>
          </a:xfrm>
          <a:prstGeom prst="rect">
            <a:avLst/>
          </a:prstGeom>
          <a:noFill/>
        </p:spPr>
        <p:txBody>
          <a:bodyPr wrap="square" rtlCol="0">
            <a:spAutoFit/>
          </a:bodyPr>
          <a:lstStyle/>
          <a:p>
            <a:r>
              <a:rPr lang="en-IN" sz="4400" dirty="0"/>
              <a:t>VADER</a:t>
            </a:r>
          </a:p>
        </p:txBody>
      </p:sp>
      <p:sp>
        <p:nvSpPr>
          <p:cNvPr id="16" name="TextBox 15">
            <a:extLst>
              <a:ext uri="{FF2B5EF4-FFF2-40B4-BE49-F238E27FC236}">
                <a16:creationId xmlns:a16="http://schemas.microsoft.com/office/drawing/2014/main" id="{B598F728-3CFB-A2E8-47EE-7D5990D1E70B}"/>
              </a:ext>
            </a:extLst>
          </p:cNvPr>
          <p:cNvSpPr txBox="1"/>
          <p:nvPr/>
        </p:nvSpPr>
        <p:spPr>
          <a:xfrm>
            <a:off x="5359190" y="7165234"/>
            <a:ext cx="6656439" cy="769441"/>
          </a:xfrm>
          <a:prstGeom prst="rect">
            <a:avLst/>
          </a:prstGeom>
          <a:noFill/>
        </p:spPr>
        <p:txBody>
          <a:bodyPr wrap="square" rtlCol="0">
            <a:spAutoFit/>
          </a:bodyPr>
          <a:lstStyle/>
          <a:p>
            <a:r>
              <a:rPr lang="en-IN" sz="4400" dirty="0"/>
              <a:t>Model Training &amp; Evaluation</a:t>
            </a:r>
          </a:p>
        </p:txBody>
      </p:sp>
      <p:sp>
        <p:nvSpPr>
          <p:cNvPr id="17" name="TextBox 16">
            <a:extLst>
              <a:ext uri="{FF2B5EF4-FFF2-40B4-BE49-F238E27FC236}">
                <a16:creationId xmlns:a16="http://schemas.microsoft.com/office/drawing/2014/main" id="{1734E162-4A5B-0EB8-3042-638B2431B98A}"/>
              </a:ext>
            </a:extLst>
          </p:cNvPr>
          <p:cNvSpPr txBox="1"/>
          <p:nvPr/>
        </p:nvSpPr>
        <p:spPr>
          <a:xfrm>
            <a:off x="6243484" y="8470508"/>
            <a:ext cx="6142703" cy="769441"/>
          </a:xfrm>
          <a:prstGeom prst="rect">
            <a:avLst/>
          </a:prstGeom>
          <a:noFill/>
        </p:spPr>
        <p:txBody>
          <a:bodyPr wrap="square" rtlCol="0">
            <a:spAutoFit/>
          </a:bodyPr>
          <a:lstStyle/>
          <a:p>
            <a:r>
              <a:rPr lang="en-IN" sz="4400" dirty="0"/>
              <a:t>Results and Analysis</a:t>
            </a:r>
          </a:p>
        </p:txBody>
      </p:sp>
      <p:sp>
        <p:nvSpPr>
          <p:cNvPr id="23" name="Arrow: Curved Right 22">
            <a:extLst>
              <a:ext uri="{FF2B5EF4-FFF2-40B4-BE49-F238E27FC236}">
                <a16:creationId xmlns:a16="http://schemas.microsoft.com/office/drawing/2014/main" id="{26E3095E-C869-EBA7-FB2F-764AD252FD19}"/>
              </a:ext>
            </a:extLst>
          </p:cNvPr>
          <p:cNvSpPr/>
          <p:nvPr/>
        </p:nvSpPr>
        <p:spPr>
          <a:xfrm>
            <a:off x="4495800" y="1409700"/>
            <a:ext cx="795180" cy="14478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Curved Right 23">
            <a:extLst>
              <a:ext uri="{FF2B5EF4-FFF2-40B4-BE49-F238E27FC236}">
                <a16:creationId xmlns:a16="http://schemas.microsoft.com/office/drawing/2014/main" id="{A4154205-A315-7ED7-2D04-A84B124CE066}"/>
              </a:ext>
            </a:extLst>
          </p:cNvPr>
          <p:cNvSpPr/>
          <p:nvPr/>
        </p:nvSpPr>
        <p:spPr>
          <a:xfrm>
            <a:off x="4407926" y="5618528"/>
            <a:ext cx="848952" cy="2188261"/>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urved Left 24">
            <a:extLst>
              <a:ext uri="{FF2B5EF4-FFF2-40B4-BE49-F238E27FC236}">
                <a16:creationId xmlns:a16="http://schemas.microsoft.com/office/drawing/2014/main" id="{87468D9C-D01B-7B81-C677-248D6D43E697}"/>
              </a:ext>
            </a:extLst>
          </p:cNvPr>
          <p:cNvSpPr/>
          <p:nvPr/>
        </p:nvSpPr>
        <p:spPr>
          <a:xfrm>
            <a:off x="12083840" y="2680585"/>
            <a:ext cx="952505" cy="174764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urved Left 25">
            <a:extLst>
              <a:ext uri="{FF2B5EF4-FFF2-40B4-BE49-F238E27FC236}">
                <a16:creationId xmlns:a16="http://schemas.microsoft.com/office/drawing/2014/main" id="{529E5C99-D653-6D8A-8780-EA0AC0E98911}"/>
              </a:ext>
            </a:extLst>
          </p:cNvPr>
          <p:cNvSpPr/>
          <p:nvPr/>
        </p:nvSpPr>
        <p:spPr>
          <a:xfrm>
            <a:off x="12117948" y="7361932"/>
            <a:ext cx="952505" cy="174764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E13E49D9-6427-6090-5749-1CF4F4CFAEBB}"/>
              </a:ext>
            </a:extLst>
          </p:cNvPr>
          <p:cNvSpPr txBox="1"/>
          <p:nvPr/>
        </p:nvSpPr>
        <p:spPr>
          <a:xfrm>
            <a:off x="609600" y="914400"/>
            <a:ext cx="4191000" cy="1323439"/>
          </a:xfrm>
          <a:prstGeom prst="rect">
            <a:avLst/>
          </a:prstGeom>
          <a:noFill/>
        </p:spPr>
        <p:txBody>
          <a:bodyPr wrap="square" rtlCol="0">
            <a:spAutoFit/>
          </a:bodyPr>
          <a:lstStyle/>
          <a:p>
            <a:r>
              <a:rPr lang="en-IN" sz="4000" dirty="0">
                <a:latin typeface="Algerian" panose="04020705040A02060702" pitchFamily="82" charset="0"/>
              </a:rPr>
              <a:t>Architecture Diagram</a:t>
            </a:r>
          </a:p>
        </p:txBody>
      </p:sp>
    </p:spTree>
    <p:extLst>
      <p:ext uri="{BB962C8B-B14F-4D97-AF65-F5344CB8AC3E}">
        <p14:creationId xmlns:p14="http://schemas.microsoft.com/office/powerpoint/2010/main" val="312852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0FD3D95C-BE7B-8408-8AE2-5323FF37E600}"/>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27BD99B2-8F74-D230-CA1F-AB207E3E544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0F97F450-AE15-6D08-8BC9-C5458844511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31A66621-E308-B749-C943-930271D99E8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D9FC22D4-0233-776B-4D4A-2541B6D651E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2B2BA175-E451-5B1D-2BC5-78D21FD14A5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5F307341-A3A1-ECF1-F74E-D302E60917F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6F279EDA-F724-DB00-724C-5F74F24C910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DD592AE7-DAE8-4800-3E74-9ECF6FC935DD}"/>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9CCBA9C2-143F-4518-8974-AA2C4A338A8C}"/>
                </a:ext>
              </a:extLst>
            </p:cNvPr>
            <p:cNvGrpSpPr>
              <a:grpSpLocks noChangeAspect="1"/>
            </p:cNvGrpSpPr>
            <p:nvPr/>
          </p:nvGrpSpPr>
          <p:grpSpPr>
            <a:xfrm>
              <a:off x="644072" y="410464"/>
              <a:ext cx="4083272" cy="4083272"/>
              <a:chOff x="0" y="0"/>
              <a:chExt cx="6350000" cy="6350000"/>
            </a:xfrm>
          </p:grpSpPr>
          <p:sp>
            <p:nvSpPr>
              <p:cNvPr id="13" name="Freeform 12">
                <a:extLst>
                  <a:ext uri="{FF2B5EF4-FFF2-40B4-BE49-F238E27FC236}">
                    <a16:creationId xmlns:a16="http://schemas.microsoft.com/office/drawing/2014/main" id="{8137E42E-FA6E-70CE-B585-842325BDD8B0}"/>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3">
              <a:extLst>
                <a:ext uri="{FF2B5EF4-FFF2-40B4-BE49-F238E27FC236}">
                  <a16:creationId xmlns:a16="http://schemas.microsoft.com/office/drawing/2014/main" id="{136A5A6A-C459-F293-5DC4-9F7FAF731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5F2619C9-1A4E-4638-4026-F4937BEDAE58}"/>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4CCC3B1C-3E90-0EA6-9813-1B2A5F35EC3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D90D16B4-EEA9-53D9-8AB6-5378AD5FA96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3E3319A4-0805-F583-FB46-4C66E651B93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BA0F287B-3A65-1EF6-5542-F061C074461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C10C1B6F-59E1-C4B2-5662-184B959AB3E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2FA40C48-5A30-3217-0EFD-4F9C56C6FE3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EEB8A07C-8A84-39DE-B44B-30B93D77085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1795916B-E28A-9DD2-724A-ACFA2C1B48E1}"/>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6612F287-9825-6D45-8BC6-BD9021D04671}"/>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7A36A060-DFED-7702-77BD-DDE21F5A9E6A}"/>
                </a:ext>
              </a:extLst>
            </p:cNvPr>
            <p:cNvGrpSpPr>
              <a:grpSpLocks noChangeAspect="1"/>
            </p:cNvGrpSpPr>
            <p:nvPr/>
          </p:nvGrpSpPr>
          <p:grpSpPr>
            <a:xfrm>
              <a:off x="644072" y="410464"/>
              <a:ext cx="4083272" cy="4083272"/>
              <a:chOff x="0" y="0"/>
              <a:chExt cx="6350000" cy="6350000"/>
            </a:xfrm>
          </p:grpSpPr>
          <p:sp>
            <p:nvSpPr>
              <p:cNvPr id="26" name="Freeform 25">
                <a:extLst>
                  <a:ext uri="{FF2B5EF4-FFF2-40B4-BE49-F238E27FC236}">
                    <a16:creationId xmlns:a16="http://schemas.microsoft.com/office/drawing/2014/main" id="{8857DBB5-3F5F-5292-DEC4-9EB6690C40D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5" name="Picture 26">
              <a:extLst>
                <a:ext uri="{FF2B5EF4-FFF2-40B4-BE49-F238E27FC236}">
                  <a16:creationId xmlns:a16="http://schemas.microsoft.com/office/drawing/2014/main" id="{FA7D4A48-2691-E16D-08DF-1CA5962BCE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27" name="TextBox 21"/>
          <p:cNvSpPr txBox="1"/>
          <p:nvPr/>
        </p:nvSpPr>
        <p:spPr>
          <a:xfrm>
            <a:off x="2191866" y="1332556"/>
            <a:ext cx="10559335" cy="1231106"/>
          </a:xfrm>
          <a:prstGeom prst="rect">
            <a:avLst/>
          </a:prstGeom>
          <a:noFill/>
        </p:spPr>
        <p:txBody>
          <a:bodyPr wrap="square" lIns="0" tIns="0" rIns="0" bIns="0" rtlCol="0" anchor="t">
            <a:spAutoFit/>
          </a:bodyPr>
          <a:lstStyle/>
          <a:p>
            <a:pPr algn="ctr">
              <a:lnSpc>
                <a:spcPts val="9600"/>
              </a:lnSpc>
            </a:pPr>
            <a:r>
              <a:rPr lang="en-US" sz="8000" b="1" spc="-80" dirty="0">
                <a:latin typeface="Algerian" panose="04020705040A02060702" pitchFamily="82" charset="0"/>
              </a:rPr>
              <a:t>Technologies used</a:t>
            </a:r>
          </a:p>
        </p:txBody>
      </p:sp>
      <p:sp>
        <p:nvSpPr>
          <p:cNvPr id="28" name="Rectangle 1">
            <a:extLst>
              <a:ext uri="{FF2B5EF4-FFF2-40B4-BE49-F238E27FC236}">
                <a16:creationId xmlns:a16="http://schemas.microsoft.com/office/drawing/2014/main" id="{79AF4B3E-5B13-26F3-A183-3BD0A50E4849}"/>
              </a:ext>
            </a:extLst>
          </p:cNvPr>
          <p:cNvSpPr>
            <a:spLocks noChangeArrowheads="1"/>
          </p:cNvSpPr>
          <p:nvPr/>
        </p:nvSpPr>
        <p:spPr bwMode="auto">
          <a:xfrm flipH="1">
            <a:off x="3828644" y="3134152"/>
            <a:ext cx="1090799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l" defTabSz="914400" rtl="0" eaLnBrk="0" fontAlgn="base" latinLnBrk="0" hangingPunct="0">
              <a:spcBef>
                <a:spcPct val="0"/>
              </a:spcBef>
              <a:spcAft>
                <a:spcPct val="0"/>
              </a:spcAft>
              <a:buClrTx/>
              <a:buSzTx/>
              <a:buFont typeface="Arial" panose="020B0604020202020204" pitchFamily="34" charset="0"/>
              <a:buChar char="•"/>
              <a:tabLst/>
            </a:pPr>
            <a:r>
              <a:rPr lang="en-IN" sz="4800" b="1" dirty="0"/>
              <a:t>Programming Languages:</a:t>
            </a:r>
            <a:r>
              <a:rPr lang="en-IN" sz="4800" dirty="0"/>
              <a:t> Python (NLTK, </a:t>
            </a:r>
            <a:r>
              <a:rPr lang="en-IN" sz="4800" dirty="0" err="1"/>
              <a:t>spaCy</a:t>
            </a:r>
            <a:r>
              <a:rPr lang="en-IN" sz="4800" dirty="0"/>
              <a:t>) for NLP, Flask for web framework.</a:t>
            </a:r>
          </a:p>
          <a:p>
            <a:pPr marL="571500" marR="0" lvl="0" indent="-571500" algn="l" defTabSz="914400" rtl="0" eaLnBrk="0" fontAlgn="base" latinLnBrk="0" hangingPunct="0">
              <a:spcBef>
                <a:spcPct val="0"/>
              </a:spcBef>
              <a:spcAft>
                <a:spcPct val="0"/>
              </a:spcAft>
              <a:buClrTx/>
              <a:buSzTx/>
              <a:buFont typeface="Arial" panose="020B0604020202020204" pitchFamily="34" charset="0"/>
              <a:buChar char="•"/>
              <a:tabLst/>
            </a:pPr>
            <a:r>
              <a:rPr lang="en-US" sz="4800" b="1" dirty="0"/>
              <a:t>Machine Learning:</a:t>
            </a:r>
            <a:r>
              <a:rPr lang="en-US" sz="4800" dirty="0"/>
              <a:t> Transformers library for sentiment analysis.</a:t>
            </a:r>
            <a:endParaRPr lang="en-IN" sz="4800" dirty="0"/>
          </a:p>
          <a:p>
            <a:pPr marL="571500" marR="0" lvl="0" indent="-571500" algn="l" defTabSz="914400" rtl="0" eaLnBrk="0" fontAlgn="base" latinLnBrk="0" hangingPunct="0">
              <a:spcBef>
                <a:spcPct val="0"/>
              </a:spcBef>
              <a:spcAft>
                <a:spcPct val="0"/>
              </a:spcAft>
              <a:buClrTx/>
              <a:buSzTx/>
              <a:buFont typeface="Arial" panose="020B0604020202020204" pitchFamily="34" charset="0"/>
              <a:buChar char="•"/>
              <a:tabLst/>
            </a:pPr>
            <a:r>
              <a:rPr lang="en-US" sz="4800" b="1" dirty="0"/>
              <a:t>Tools:</a:t>
            </a:r>
            <a:r>
              <a:rPr lang="en-US" sz="4800" dirty="0"/>
              <a:t> </a:t>
            </a:r>
            <a:r>
              <a:rPr lang="en-US" sz="4800" dirty="0" err="1"/>
              <a:t>Jupyter</a:t>
            </a:r>
            <a:r>
              <a:rPr lang="en-US" sz="4800" dirty="0"/>
              <a:t> Notebook for experimentation, pickle for model serialization.</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371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563</Words>
  <Application>Microsoft Office PowerPoint</Application>
  <PresentationFormat>Custom</PresentationFormat>
  <Paragraphs>93</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Algerian</vt:lpstr>
      <vt:lpstr>Clear Sans Regular Bold</vt:lpstr>
      <vt:lpstr>Wingdings</vt:lpstr>
      <vt:lpstr>Arial Rounded MT Bold</vt:lpstr>
      <vt:lpstr>Graphik Regular</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Abdul Rahman</cp:lastModifiedBy>
  <cp:revision>12</cp:revision>
  <dcterms:created xsi:type="dcterms:W3CDTF">2006-08-16T00:00:00Z</dcterms:created>
  <dcterms:modified xsi:type="dcterms:W3CDTF">2024-07-04T17:11:25Z</dcterms:modified>
  <dc:identifier>DAEhDyfaYKE</dc:identifier>
</cp:coreProperties>
</file>