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80" r:id="rId2"/>
    <p:sldId id="272" r:id="rId3"/>
    <p:sldId id="258" r:id="rId4"/>
    <p:sldId id="259" r:id="rId5"/>
    <p:sldId id="285" r:id="rId6"/>
    <p:sldId id="275" r:id="rId7"/>
    <p:sldId id="286" r:id="rId8"/>
    <p:sldId id="278" r:id="rId9"/>
    <p:sldId id="279" r:id="rId10"/>
    <p:sldId id="281" r:id="rId11"/>
    <p:sldId id="282" r:id="rId12"/>
    <p:sldId id="283" r:id="rId13"/>
    <p:sldId id="284" r:id="rId14"/>
    <p:sldId id="288"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autoAdjust="0"/>
    <p:restoredTop sz="85053" autoAdjust="0"/>
  </p:normalViewPr>
  <p:slideViewPr>
    <p:cSldViewPr>
      <p:cViewPr varScale="1">
        <p:scale>
          <a:sx n="62" d="100"/>
          <a:sy n="62" d="100"/>
        </p:scale>
        <p:origin x="-1590" y="-84"/>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4E2DB4-F892-458E-8DCE-F955EF75DA4A}" type="datetimeFigureOut">
              <a:rPr lang="en-US" smtClean="0"/>
              <a:t>4/9/2016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01488-8098-458F-8873-424CE650DFAE}" type="slidenum">
              <a:rPr lang="en-US" smtClean="0"/>
              <a:t>‹#›</a:t>
            </a:fld>
            <a:endParaRPr lang="en-US"/>
          </a:p>
        </p:txBody>
      </p:sp>
    </p:spTree>
    <p:extLst>
      <p:ext uri="{BB962C8B-B14F-4D97-AF65-F5344CB8AC3E}">
        <p14:creationId xmlns:p14="http://schemas.microsoft.com/office/powerpoint/2010/main" val="357243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15FD6BF-ABBD-4045-9C91-E5CEB95B9160}" type="datetimeFigureOut">
              <a:rPr lang="en-US" smtClean="0"/>
              <a:t>4/9/2016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45A833E-148E-40EB-B342-4AF84FC192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FD6BF-ABBD-4045-9C91-E5CEB95B9160}"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833E-148E-40EB-B342-4AF84FC192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FD6BF-ABBD-4045-9C91-E5CEB95B9160}"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833E-148E-40EB-B342-4AF84FC192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15FD6BF-ABBD-4045-9C91-E5CEB95B9160}" type="datetimeFigureOut">
              <a:rPr lang="en-US" smtClean="0"/>
              <a:t>4/9/2016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45A833E-148E-40EB-B342-4AF84FC192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15FD6BF-ABBD-4045-9C91-E5CEB95B9160}" type="datetimeFigureOut">
              <a:rPr lang="en-US" smtClean="0"/>
              <a:t>4/9/2016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45A833E-148E-40EB-B342-4AF84FC1920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15FD6BF-ABBD-4045-9C91-E5CEB95B9160}" type="datetimeFigureOut">
              <a:rPr lang="en-US" smtClean="0"/>
              <a:t>4/9/2016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45A833E-148E-40EB-B342-4AF84FC192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15FD6BF-ABBD-4045-9C91-E5CEB95B9160}" type="datetimeFigureOut">
              <a:rPr lang="en-US" smtClean="0"/>
              <a:t>4/9/2016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45A833E-148E-40EB-B342-4AF84FC1920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5FD6BF-ABBD-4045-9C91-E5CEB95B9160}" type="datetimeFigureOut">
              <a:rPr lang="en-US" smtClean="0"/>
              <a:t>4/9/2016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A833E-148E-40EB-B342-4AF84FC192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15FD6BF-ABBD-4045-9C91-E5CEB95B9160}" type="datetimeFigureOut">
              <a:rPr lang="en-US" smtClean="0"/>
              <a:t>4/9/2016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45A833E-148E-40EB-B342-4AF84FC192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15FD6BF-ABBD-4045-9C91-E5CEB95B9160}" type="datetimeFigureOut">
              <a:rPr lang="en-US" smtClean="0"/>
              <a:t>4/9/2016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45A833E-148E-40EB-B342-4AF84FC1920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15FD6BF-ABBD-4045-9C91-E5CEB95B9160}" type="datetimeFigureOut">
              <a:rPr lang="en-US" smtClean="0"/>
              <a:t>4/9/2016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45A833E-148E-40EB-B342-4AF84FC1920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15FD6BF-ABBD-4045-9C91-E5CEB95B9160}" type="datetimeFigureOut">
              <a:rPr lang="en-US" smtClean="0"/>
              <a:t>4/9/2016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45A833E-148E-40EB-B342-4AF84FC1920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0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92896"/>
            <a:ext cx="3384376" cy="332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object 5"/>
          <p:cNvSpPr txBox="1"/>
          <p:nvPr/>
        </p:nvSpPr>
        <p:spPr>
          <a:xfrm>
            <a:off x="462473" y="950016"/>
            <a:ext cx="8253144" cy="923330"/>
          </a:xfrm>
          <a:prstGeom prst="rect">
            <a:avLst/>
          </a:prstGeom>
        </p:spPr>
        <p:txBody>
          <a:bodyPr vert="horz" wrap="square" lIns="0" tIns="0" rIns="0" bIns="0" rtlCol="0">
            <a:spAutoFit/>
          </a:bodyPr>
          <a:lstStyle/>
          <a:p>
            <a:pPr marL="12700" algn="ctr">
              <a:lnSpc>
                <a:spcPct val="100000"/>
              </a:lnSpc>
            </a:pPr>
            <a:r>
              <a:rPr lang="en-IN" sz="6000" b="1" spc="-5" dirty="0" smtClean="0">
                <a:latin typeface="Berlin Sans FB Demi" panose="020E0802020502020306" pitchFamily="34" charset="0"/>
                <a:cs typeface="Arial"/>
              </a:rPr>
              <a:t>Online Complaint Box</a:t>
            </a:r>
            <a:endParaRPr sz="6000" dirty="0">
              <a:latin typeface="Berlin Sans FB Demi" panose="020E0802020502020306" pitchFamily="34" charset="0"/>
              <a:cs typeface="Arial"/>
            </a:endParaRPr>
          </a:p>
        </p:txBody>
      </p:sp>
      <p:sp>
        <p:nvSpPr>
          <p:cNvPr id="5" name="TextBox 4"/>
          <p:cNvSpPr txBox="1"/>
          <p:nvPr/>
        </p:nvSpPr>
        <p:spPr>
          <a:xfrm>
            <a:off x="452909" y="2133600"/>
            <a:ext cx="4519558" cy="523220"/>
          </a:xfrm>
          <a:prstGeom prst="rect">
            <a:avLst/>
          </a:prstGeom>
          <a:noFill/>
        </p:spPr>
        <p:txBody>
          <a:bodyPr wrap="square" rtlCol="0">
            <a:spAutoFit/>
          </a:bodyPr>
          <a:lstStyle/>
          <a:p>
            <a:r>
              <a:rPr lang="en-IN" sz="2800" b="1" dirty="0" smtClean="0">
                <a:solidFill>
                  <a:srgbClr val="FFC000"/>
                </a:solidFill>
              </a:rPr>
              <a:t>UNDER GUIDANCE : </a:t>
            </a:r>
            <a:endParaRPr lang="en-US" sz="2800" b="1" dirty="0">
              <a:solidFill>
                <a:srgbClr val="FFC000"/>
              </a:solidFill>
            </a:endParaRPr>
          </a:p>
        </p:txBody>
      </p:sp>
      <p:sp>
        <p:nvSpPr>
          <p:cNvPr id="6" name="TextBox 5"/>
          <p:cNvSpPr txBox="1"/>
          <p:nvPr/>
        </p:nvSpPr>
        <p:spPr>
          <a:xfrm>
            <a:off x="514197" y="2804735"/>
            <a:ext cx="7719492" cy="1200329"/>
          </a:xfrm>
          <a:prstGeom prst="rect">
            <a:avLst/>
          </a:prstGeom>
          <a:noFill/>
        </p:spPr>
        <p:txBody>
          <a:bodyPr wrap="square" rtlCol="0">
            <a:spAutoFit/>
          </a:bodyPr>
          <a:lstStyle/>
          <a:p>
            <a:r>
              <a:rPr lang="en-US" sz="2400" b="1" dirty="0">
                <a:solidFill>
                  <a:schemeClr val="accent2">
                    <a:lumMod val="20000"/>
                    <a:lumOff val="80000"/>
                  </a:schemeClr>
                </a:solidFill>
              </a:rPr>
              <a:t>Dr. </a:t>
            </a:r>
            <a:r>
              <a:rPr lang="en-US" sz="2400" b="1" dirty="0" smtClean="0">
                <a:solidFill>
                  <a:schemeClr val="accent2">
                    <a:lumMod val="20000"/>
                    <a:lumOff val="80000"/>
                  </a:schemeClr>
                </a:solidFill>
              </a:rPr>
              <a:t>NIRMALA C.R </a:t>
            </a:r>
            <a:r>
              <a:rPr lang="en-US" sz="2400" b="1" baseline="-25000" dirty="0" smtClean="0">
                <a:solidFill>
                  <a:schemeClr val="accent2">
                    <a:lumMod val="20000"/>
                    <a:lumOff val="80000"/>
                  </a:schemeClr>
                </a:solidFill>
              </a:rPr>
              <a:t>		 </a:t>
            </a:r>
            <a:r>
              <a:rPr lang="en-US" sz="2400" b="1" dirty="0" smtClean="0">
                <a:solidFill>
                  <a:schemeClr val="accent2">
                    <a:lumMod val="20000"/>
                    <a:lumOff val="80000"/>
                  </a:schemeClr>
                </a:solidFill>
              </a:rPr>
              <a:t>       </a:t>
            </a:r>
            <a:endParaRPr lang="en-US" sz="2400" dirty="0" smtClean="0">
              <a:solidFill>
                <a:schemeClr val="accent2">
                  <a:lumMod val="20000"/>
                  <a:lumOff val="80000"/>
                </a:schemeClr>
              </a:solidFill>
            </a:endParaRPr>
          </a:p>
          <a:p>
            <a:r>
              <a:rPr lang="en-US" sz="2400" b="1" dirty="0" smtClean="0">
                <a:solidFill>
                  <a:schemeClr val="accent2">
                    <a:lumMod val="20000"/>
                    <a:lumOff val="80000"/>
                  </a:schemeClr>
                </a:solidFill>
              </a:rPr>
              <a:t>Professor &amp; HOD,CSE</a:t>
            </a:r>
          </a:p>
          <a:p>
            <a:r>
              <a:rPr lang="en-US" sz="2400" b="1" dirty="0" smtClean="0">
                <a:solidFill>
                  <a:schemeClr val="accent2">
                    <a:lumMod val="20000"/>
                    <a:lumOff val="80000"/>
                  </a:schemeClr>
                </a:solidFill>
              </a:rPr>
              <a:t>BIET ,Davangere            </a:t>
            </a:r>
            <a:endParaRPr lang="en-US" sz="2400" dirty="0">
              <a:solidFill>
                <a:schemeClr val="accent2">
                  <a:lumMod val="20000"/>
                  <a:lumOff val="80000"/>
                </a:schemeClr>
              </a:solidFill>
            </a:endParaRPr>
          </a:p>
        </p:txBody>
      </p:sp>
      <p:sp>
        <p:nvSpPr>
          <p:cNvPr id="8" name="TextBox 7"/>
          <p:cNvSpPr txBox="1"/>
          <p:nvPr/>
        </p:nvSpPr>
        <p:spPr>
          <a:xfrm>
            <a:off x="514197" y="5517232"/>
            <a:ext cx="3405205" cy="1015663"/>
          </a:xfrm>
          <a:prstGeom prst="rect">
            <a:avLst/>
          </a:prstGeom>
          <a:noFill/>
        </p:spPr>
        <p:txBody>
          <a:bodyPr wrap="square" rtlCol="0">
            <a:spAutoFit/>
          </a:bodyPr>
          <a:lstStyle/>
          <a:p>
            <a:pPr algn="just">
              <a:lnSpc>
                <a:spcPct val="150000"/>
              </a:lnSpc>
            </a:pPr>
            <a:r>
              <a:rPr lang="en-US" sz="2000" b="1" dirty="0" smtClean="0">
                <a:solidFill>
                  <a:schemeClr val="accent2">
                    <a:lumMod val="20000"/>
                    <a:lumOff val="80000"/>
                  </a:schemeClr>
                </a:solidFill>
              </a:rPr>
              <a:t>HANUMANTAPPA </a:t>
            </a:r>
            <a:r>
              <a:rPr lang="en-US" sz="2000" b="1" dirty="0">
                <a:solidFill>
                  <a:schemeClr val="accent2">
                    <a:lumMod val="20000"/>
                    <a:lumOff val="80000"/>
                  </a:schemeClr>
                </a:solidFill>
              </a:rPr>
              <a:t>BUDIHAL </a:t>
            </a:r>
            <a:endParaRPr lang="en-US" sz="2000" b="1" dirty="0" smtClean="0">
              <a:solidFill>
                <a:schemeClr val="accent2">
                  <a:lumMod val="20000"/>
                  <a:lumOff val="80000"/>
                </a:schemeClr>
              </a:solidFill>
            </a:endParaRPr>
          </a:p>
          <a:p>
            <a:pPr algn="just">
              <a:lnSpc>
                <a:spcPct val="150000"/>
              </a:lnSpc>
            </a:pPr>
            <a:r>
              <a:rPr lang="en-US" sz="2000" b="1" dirty="0">
                <a:solidFill>
                  <a:schemeClr val="accent2">
                    <a:lumMod val="20000"/>
                    <a:lumOff val="80000"/>
                  </a:schemeClr>
                </a:solidFill>
              </a:rPr>
              <a:t>MOHAMMED </a:t>
            </a:r>
            <a:r>
              <a:rPr lang="en-US" sz="2000" b="1" dirty="0" smtClean="0">
                <a:solidFill>
                  <a:schemeClr val="accent2">
                    <a:lumMod val="20000"/>
                    <a:lumOff val="80000"/>
                  </a:schemeClr>
                </a:solidFill>
              </a:rPr>
              <a:t>ABRAR </a:t>
            </a:r>
            <a:r>
              <a:rPr lang="en-US" sz="2000" b="1" dirty="0">
                <a:solidFill>
                  <a:schemeClr val="accent2">
                    <a:lumMod val="20000"/>
                    <a:lumOff val="80000"/>
                  </a:schemeClr>
                </a:solidFill>
              </a:rPr>
              <a:t>M </a:t>
            </a:r>
            <a:r>
              <a:rPr lang="en-US" sz="2000" b="1" dirty="0" smtClean="0">
                <a:solidFill>
                  <a:schemeClr val="accent2">
                    <a:lumMod val="20000"/>
                    <a:lumOff val="80000"/>
                  </a:schemeClr>
                </a:solidFill>
              </a:rPr>
              <a:t>B</a:t>
            </a:r>
          </a:p>
        </p:txBody>
      </p:sp>
      <p:sp>
        <p:nvSpPr>
          <p:cNvPr id="9" name="TextBox 8"/>
          <p:cNvSpPr txBox="1"/>
          <p:nvPr/>
        </p:nvSpPr>
        <p:spPr>
          <a:xfrm>
            <a:off x="514197" y="5000841"/>
            <a:ext cx="4519558" cy="523220"/>
          </a:xfrm>
          <a:prstGeom prst="rect">
            <a:avLst/>
          </a:prstGeom>
          <a:noFill/>
        </p:spPr>
        <p:txBody>
          <a:bodyPr wrap="square" rtlCol="0">
            <a:spAutoFit/>
          </a:bodyPr>
          <a:lstStyle/>
          <a:p>
            <a:r>
              <a:rPr lang="en-IN" sz="2800" b="1" dirty="0" smtClean="0">
                <a:solidFill>
                  <a:srgbClr val="FFC000"/>
                </a:solidFill>
              </a:rPr>
              <a:t>TEAM MEMBERS : </a:t>
            </a:r>
            <a:endParaRPr lang="en-US" sz="2800" b="1" dirty="0">
              <a:solidFill>
                <a:srgbClr val="FFC000"/>
              </a:solidFill>
            </a:endParaRPr>
          </a:p>
        </p:txBody>
      </p:sp>
      <p:sp>
        <p:nvSpPr>
          <p:cNvPr id="10" name="Rectangle 3"/>
          <p:cNvSpPr>
            <a:spLocks noChangeArrowheads="1"/>
          </p:cNvSpPr>
          <p:nvPr/>
        </p:nvSpPr>
        <p:spPr bwMode="auto">
          <a:xfrm>
            <a:off x="6524290" y="6258380"/>
            <a:ext cx="2736304" cy="54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35640" tIns="35640" rIns="35640" bIns="3564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122DF8"/>
                </a:solidFill>
                <a:latin typeface="Arial" pitchFamily="34" charset="0"/>
                <a:cs typeface="Arial" pitchFamily="34" charset="0"/>
              </a:defRPr>
            </a:lvl9pPr>
          </a:lstStyle>
          <a:p>
            <a:pPr eaLnBrk="1" hangingPunct="1">
              <a:buSzPct val="100000"/>
            </a:pPr>
            <a:r>
              <a:rPr lang="en-US" altLang="en-US" dirty="0">
                <a:solidFill>
                  <a:srgbClr val="FFFFFF"/>
                </a:solidFill>
                <a:latin typeface="Helvetica Neue Thin"/>
                <a:ea typeface="MS PGothic" pitchFamily="34" charset="-128"/>
              </a:rPr>
              <a:t>IBM Bluemix</a:t>
            </a:r>
          </a:p>
          <a:p>
            <a:pPr eaLnBrk="1" hangingPunct="1">
              <a:buSzPct val="100000"/>
            </a:pPr>
            <a:r>
              <a:rPr lang="en-US" altLang="en-US" sz="1100" dirty="0">
                <a:solidFill>
                  <a:srgbClr val="FFFFFF"/>
                </a:solidFill>
                <a:latin typeface="Helvetica Neue Thin"/>
                <a:ea typeface="MS PGothic" pitchFamily="34" charset="-128"/>
              </a:rPr>
              <a:t>The Digital Innovation Platform </a:t>
            </a:r>
          </a:p>
        </p:txBody>
      </p:sp>
      <p:sp>
        <p:nvSpPr>
          <p:cNvPr id="11" name="TextBox 10"/>
          <p:cNvSpPr txBox="1"/>
          <p:nvPr/>
        </p:nvSpPr>
        <p:spPr>
          <a:xfrm>
            <a:off x="1271058" y="482188"/>
            <a:ext cx="6901342" cy="369332"/>
          </a:xfrm>
          <a:prstGeom prst="rect">
            <a:avLst/>
          </a:prstGeom>
          <a:noFill/>
        </p:spPr>
        <p:txBody>
          <a:bodyPr wrap="square" rtlCol="0">
            <a:spAutoFit/>
          </a:bodyPr>
          <a:lstStyle/>
          <a:p>
            <a:r>
              <a:rPr lang="en-IN" b="1" dirty="0" smtClean="0">
                <a:solidFill>
                  <a:schemeClr val="accent2">
                    <a:lumMod val="60000"/>
                    <a:lumOff val="40000"/>
                  </a:schemeClr>
                </a:solidFill>
              </a:rPr>
              <a:t>Bapuji Institute of Engineering and Technology, Davangere.</a:t>
            </a:r>
            <a:endParaRPr lang="en-US" b="1" dirty="0">
              <a:solidFill>
                <a:schemeClr val="accent2">
                  <a:lumMod val="60000"/>
                  <a:lumOff val="40000"/>
                </a:schemeClr>
              </a:solidFill>
            </a:endParaRPr>
          </a:p>
        </p:txBody>
      </p:sp>
      <p:sp>
        <p:nvSpPr>
          <p:cNvPr id="12" name="TextBox 11"/>
          <p:cNvSpPr txBox="1"/>
          <p:nvPr/>
        </p:nvSpPr>
        <p:spPr>
          <a:xfrm>
            <a:off x="514197" y="4365104"/>
            <a:ext cx="4519558" cy="523220"/>
          </a:xfrm>
          <a:prstGeom prst="rect">
            <a:avLst/>
          </a:prstGeom>
          <a:noFill/>
        </p:spPr>
        <p:txBody>
          <a:bodyPr wrap="square" rtlCol="0">
            <a:spAutoFit/>
          </a:bodyPr>
          <a:lstStyle/>
          <a:p>
            <a:r>
              <a:rPr lang="en-IN" sz="2800" b="1" dirty="0" smtClean="0">
                <a:solidFill>
                  <a:srgbClr val="FFC000"/>
                </a:solidFill>
              </a:rPr>
              <a:t>TEAM NAME : </a:t>
            </a:r>
            <a:r>
              <a:rPr lang="en-IN" sz="2800" b="1" dirty="0" smtClean="0"/>
              <a:t>hexagon</a:t>
            </a:r>
            <a:r>
              <a:rPr lang="en-IN" sz="2800" b="1" dirty="0" smtClean="0">
                <a:solidFill>
                  <a:srgbClr val="FFC000"/>
                </a:solidFill>
              </a:rPr>
              <a:t> </a:t>
            </a:r>
            <a:endParaRPr lang="en-US" sz="2800" b="1" dirty="0">
              <a:solidFill>
                <a:srgbClr val="FFC000"/>
              </a:solidFill>
            </a:endParaRPr>
          </a:p>
        </p:txBody>
      </p:sp>
    </p:spTree>
    <p:extLst>
      <p:ext uri="{BB962C8B-B14F-4D97-AF65-F5344CB8AC3E}">
        <p14:creationId xmlns:p14="http://schemas.microsoft.com/office/powerpoint/2010/main" val="196309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68" y="836712"/>
            <a:ext cx="5379563" cy="216024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3141" y="3645024"/>
            <a:ext cx="5544616" cy="2889448"/>
          </a:xfrm>
          <a:prstGeom prst="rect">
            <a:avLst/>
          </a:prstGeom>
        </p:spPr>
      </p:pic>
      <p:pic>
        <p:nvPicPr>
          <p:cNvPr id="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Box 4"/>
          <p:cNvSpPr txBox="1"/>
          <p:nvPr/>
        </p:nvSpPr>
        <p:spPr>
          <a:xfrm>
            <a:off x="611560" y="404664"/>
            <a:ext cx="5256584" cy="369332"/>
          </a:xfrm>
          <a:prstGeom prst="rect">
            <a:avLst/>
          </a:prstGeom>
          <a:noFill/>
        </p:spPr>
        <p:txBody>
          <a:bodyPr wrap="square" rtlCol="0">
            <a:spAutoFit/>
          </a:bodyPr>
          <a:lstStyle/>
          <a:p>
            <a:r>
              <a:rPr lang="en-IN" b="1" dirty="0" smtClean="0">
                <a:solidFill>
                  <a:srgbClr val="FFC000"/>
                </a:solidFill>
              </a:rPr>
              <a:t>3.Admin login and Admin page</a:t>
            </a:r>
            <a:endParaRPr lang="en-US" b="1" dirty="0">
              <a:solidFill>
                <a:srgbClr val="FFC000"/>
              </a:solidFill>
            </a:endParaRPr>
          </a:p>
        </p:txBody>
      </p:sp>
    </p:spTree>
    <p:extLst>
      <p:ext uri="{BB962C8B-B14F-4D97-AF65-F5344CB8AC3E}">
        <p14:creationId xmlns:p14="http://schemas.microsoft.com/office/powerpoint/2010/main" val="375297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41237"/>
          <a:stretch/>
        </p:blipFill>
        <p:spPr>
          <a:xfrm>
            <a:off x="899592" y="576890"/>
            <a:ext cx="7148487" cy="18722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08920"/>
            <a:ext cx="7252258" cy="4106830"/>
          </a:xfrm>
          <a:prstGeom prst="rect">
            <a:avLst/>
          </a:prstGeom>
        </p:spPr>
      </p:pic>
      <p:pic>
        <p:nvPicPr>
          <p:cNvPr id="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Box 4"/>
          <p:cNvSpPr txBox="1"/>
          <p:nvPr/>
        </p:nvSpPr>
        <p:spPr>
          <a:xfrm>
            <a:off x="611560" y="194758"/>
            <a:ext cx="5256584" cy="369332"/>
          </a:xfrm>
          <a:prstGeom prst="rect">
            <a:avLst/>
          </a:prstGeom>
          <a:noFill/>
        </p:spPr>
        <p:txBody>
          <a:bodyPr wrap="square" rtlCol="0">
            <a:spAutoFit/>
          </a:bodyPr>
          <a:lstStyle/>
          <a:p>
            <a:r>
              <a:rPr lang="en-IN" b="1" dirty="0" smtClean="0">
                <a:solidFill>
                  <a:srgbClr val="FFC000"/>
                </a:solidFill>
              </a:rPr>
              <a:t>4.Complaint List</a:t>
            </a:r>
            <a:endParaRPr lang="en-US" b="1" dirty="0">
              <a:solidFill>
                <a:srgbClr val="FFC000"/>
              </a:solidFill>
            </a:endParaRPr>
          </a:p>
        </p:txBody>
      </p:sp>
    </p:spTree>
    <p:extLst>
      <p:ext uri="{BB962C8B-B14F-4D97-AF65-F5344CB8AC3E}">
        <p14:creationId xmlns:p14="http://schemas.microsoft.com/office/powerpoint/2010/main" val="3962223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Box 4"/>
          <p:cNvSpPr txBox="1"/>
          <p:nvPr/>
        </p:nvSpPr>
        <p:spPr>
          <a:xfrm>
            <a:off x="611560" y="404664"/>
            <a:ext cx="5256584" cy="369332"/>
          </a:xfrm>
          <a:prstGeom prst="rect">
            <a:avLst/>
          </a:prstGeom>
          <a:noFill/>
        </p:spPr>
        <p:txBody>
          <a:bodyPr wrap="square" rtlCol="0">
            <a:spAutoFit/>
          </a:bodyPr>
          <a:lstStyle/>
          <a:p>
            <a:r>
              <a:rPr lang="en-IN" b="1" dirty="0" smtClean="0">
                <a:solidFill>
                  <a:srgbClr val="FFC000"/>
                </a:solidFill>
              </a:rPr>
              <a:t>5.User page</a:t>
            </a:r>
            <a:endParaRPr lang="en-US" b="1" dirty="0">
              <a:solidFill>
                <a:srgbClr val="FFC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08" y="1196752"/>
            <a:ext cx="8388424" cy="5238439"/>
          </a:xfrm>
          <a:prstGeom prst="rect">
            <a:avLst/>
          </a:prstGeom>
        </p:spPr>
      </p:pic>
    </p:spTree>
    <p:extLst>
      <p:ext uri="{BB962C8B-B14F-4D97-AF65-F5344CB8AC3E}">
        <p14:creationId xmlns:p14="http://schemas.microsoft.com/office/powerpoint/2010/main" val="791025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289" r="5514"/>
          <a:stretch/>
        </p:blipFill>
        <p:spPr>
          <a:xfrm>
            <a:off x="666572" y="1196752"/>
            <a:ext cx="7973226" cy="4801203"/>
          </a:xfrm>
          <a:prstGeom prst="rect">
            <a:avLst/>
          </a:prstGeom>
        </p:spPr>
      </p:pic>
      <p:pic>
        <p:nvPicPr>
          <p:cNvPr id="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extBox 3"/>
          <p:cNvSpPr txBox="1"/>
          <p:nvPr/>
        </p:nvSpPr>
        <p:spPr>
          <a:xfrm>
            <a:off x="611560" y="404664"/>
            <a:ext cx="5256584" cy="369332"/>
          </a:xfrm>
          <a:prstGeom prst="rect">
            <a:avLst/>
          </a:prstGeom>
          <a:noFill/>
        </p:spPr>
        <p:txBody>
          <a:bodyPr wrap="square" rtlCol="0">
            <a:spAutoFit/>
          </a:bodyPr>
          <a:lstStyle/>
          <a:p>
            <a:r>
              <a:rPr lang="en-IN" b="1" dirty="0" smtClean="0">
                <a:solidFill>
                  <a:srgbClr val="FFC000"/>
                </a:solidFill>
              </a:rPr>
              <a:t>6.Complaint Register page</a:t>
            </a:r>
            <a:endParaRPr lang="en-US" b="1" dirty="0">
              <a:solidFill>
                <a:srgbClr val="FFC000"/>
              </a:solidFill>
            </a:endParaRPr>
          </a:p>
        </p:txBody>
      </p:sp>
    </p:spTree>
    <p:extLst>
      <p:ext uri="{BB962C8B-B14F-4D97-AF65-F5344CB8AC3E}">
        <p14:creationId xmlns:p14="http://schemas.microsoft.com/office/powerpoint/2010/main" val="1346538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numanth\Desktop\sta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76872"/>
            <a:ext cx="6491288" cy="3309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404664"/>
            <a:ext cx="5256584" cy="369332"/>
          </a:xfrm>
          <a:prstGeom prst="rect">
            <a:avLst/>
          </a:prstGeom>
          <a:noFill/>
        </p:spPr>
        <p:txBody>
          <a:bodyPr wrap="square" rtlCol="0">
            <a:spAutoFit/>
          </a:bodyPr>
          <a:lstStyle/>
          <a:p>
            <a:r>
              <a:rPr lang="en-IN" b="1" dirty="0" smtClean="0">
                <a:solidFill>
                  <a:srgbClr val="FFC000"/>
                </a:solidFill>
              </a:rPr>
              <a:t>6.User complaint status</a:t>
            </a:r>
            <a:endParaRPr lang="en-US" b="1" dirty="0">
              <a:solidFill>
                <a:srgbClr val="FFC000"/>
              </a:solidFill>
            </a:endParaRPr>
          </a:p>
        </p:txBody>
      </p:sp>
    </p:spTree>
    <p:extLst>
      <p:ext uri="{BB962C8B-B14F-4D97-AF65-F5344CB8AC3E}">
        <p14:creationId xmlns:p14="http://schemas.microsoft.com/office/powerpoint/2010/main" val="279354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810" y="980728"/>
            <a:ext cx="7272808" cy="1200329"/>
          </a:xfrm>
          <a:prstGeom prst="rect">
            <a:avLst/>
          </a:prstGeom>
          <a:noFill/>
        </p:spPr>
        <p:txBody>
          <a:bodyPr wrap="square" rtlCol="0">
            <a:spAutoFit/>
          </a:bodyPr>
          <a:lstStyle/>
          <a:p>
            <a:r>
              <a:rPr lang="en-IN" sz="7200" dirty="0" smtClean="0">
                <a:solidFill>
                  <a:srgbClr val="FFC000"/>
                </a:solidFill>
                <a:effectLst>
                  <a:outerShdw blurRad="38100" dist="38100" dir="2700000" algn="tl">
                    <a:srgbClr val="000000">
                      <a:alpha val="43137"/>
                    </a:srgbClr>
                  </a:outerShdw>
                </a:effectLst>
                <a:latin typeface="Aharoni" pitchFamily="2" charset="-79"/>
                <a:cs typeface="Aharoni" pitchFamily="2" charset="-79"/>
              </a:rPr>
              <a:t>Thank you . . .</a:t>
            </a:r>
            <a:endParaRPr lang="en-IN" sz="7200" dirty="0">
              <a:solidFill>
                <a:srgbClr val="FFC000"/>
              </a:solidFill>
              <a:effectLst>
                <a:outerShdw blurRad="38100" dist="38100" dir="2700000" algn="tl">
                  <a:srgbClr val="000000">
                    <a:alpha val="43137"/>
                  </a:srgbClr>
                </a:outerShdw>
              </a:effectLst>
              <a:latin typeface="Aharoni" pitchFamily="2" charset="-79"/>
              <a:cs typeface="Aharoni" pitchFamily="2" charset="-79"/>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3881"/>
          <a:stretch/>
        </p:blipFill>
        <p:spPr>
          <a:xfrm>
            <a:off x="3275856" y="3068960"/>
            <a:ext cx="2274749" cy="2283654"/>
          </a:xfrm>
          <a:prstGeom prst="ellipse">
            <a:avLst/>
          </a:prstGeom>
        </p:spPr>
      </p:pic>
    </p:spTree>
    <p:extLst>
      <p:ext uri="{BB962C8B-B14F-4D97-AF65-F5344CB8AC3E}">
        <p14:creationId xmlns:p14="http://schemas.microsoft.com/office/powerpoint/2010/main" val="1098794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accent2">
                    <a:lumMod val="40000"/>
                    <a:lumOff val="60000"/>
                  </a:schemeClr>
                </a:solidFill>
                <a:latin typeface="Berlin Sans FB Demi" panose="020E0802020502020306" pitchFamily="34" charset="0"/>
              </a:rPr>
              <a:t>ABSTRACT</a:t>
            </a:r>
            <a:endParaRPr lang="en-US" dirty="0">
              <a:solidFill>
                <a:schemeClr val="accent2">
                  <a:lumMod val="40000"/>
                  <a:lumOff val="60000"/>
                </a:schemeClr>
              </a:solidFill>
              <a:latin typeface="Berlin Sans FB Demi" panose="020E0802020502020306" pitchFamily="34" charset="0"/>
            </a:endParaRPr>
          </a:p>
        </p:txBody>
      </p:sp>
      <p:sp>
        <p:nvSpPr>
          <p:cNvPr id="3" name="Rectangle 2"/>
          <p:cNvSpPr/>
          <p:nvPr/>
        </p:nvSpPr>
        <p:spPr>
          <a:xfrm>
            <a:off x="683568" y="1628800"/>
            <a:ext cx="7992888" cy="3970318"/>
          </a:xfrm>
          <a:prstGeom prst="rect">
            <a:avLst/>
          </a:prstGeom>
        </p:spPr>
        <p:txBody>
          <a:bodyPr wrap="square">
            <a:spAutoFit/>
          </a:bodyPr>
          <a:lstStyle/>
          <a:p>
            <a:pPr algn="just"/>
            <a:r>
              <a:rPr lang="en-US" sz="2400" dirty="0" smtClean="0">
                <a:latin typeface="Berlin Sans FB Demi" panose="020E0802020502020306" pitchFamily="34" charset="0"/>
              </a:rPr>
              <a:t>“</a:t>
            </a:r>
            <a:r>
              <a:rPr lang="en-US" sz="2800" dirty="0" smtClean="0">
                <a:latin typeface="Berlin Sans FB Demi" panose="020E0802020502020306" pitchFamily="34" charset="0"/>
              </a:rPr>
              <a:t>The </a:t>
            </a:r>
            <a:r>
              <a:rPr lang="en-US" sz="2800" dirty="0">
                <a:latin typeface="Berlin Sans FB Demi" panose="020E0802020502020306" pitchFamily="34" charset="0"/>
              </a:rPr>
              <a:t>main aim of this project is to develop an </a:t>
            </a:r>
            <a:r>
              <a:rPr lang="en-US" sz="2800" dirty="0" smtClean="0">
                <a:latin typeface="Berlin Sans FB Demi" panose="020E0802020502020306" pitchFamily="34" charset="0"/>
              </a:rPr>
              <a:t>application, which </a:t>
            </a:r>
            <a:r>
              <a:rPr lang="en-US" sz="2800" dirty="0">
                <a:latin typeface="Berlin Sans FB Demi" panose="020E0802020502020306" pitchFamily="34" charset="0"/>
              </a:rPr>
              <a:t>used to inform and send immediate complaint to the police station for crimes which are happening to their nearby locations. With this system, users have to just identify the type of crime such as robbery, theft, bank robbery etc. and just they have to enter their name, email or Mobile number and details about </a:t>
            </a:r>
            <a:r>
              <a:rPr lang="en-US" sz="2800" dirty="0" smtClean="0">
                <a:latin typeface="Berlin Sans FB Demi" panose="020E0802020502020306" pitchFamily="34" charset="0"/>
              </a:rPr>
              <a:t>complaint.”</a:t>
            </a:r>
            <a:endParaRPr lang="en-US" sz="2800" dirty="0">
              <a:latin typeface="Berlin Sans FB Demi" panose="020E0802020502020306"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976487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082" y="597937"/>
            <a:ext cx="8347835" cy="677108"/>
          </a:xfrm>
          <a:prstGeom prst="rect">
            <a:avLst/>
          </a:prstGeom>
        </p:spPr>
        <p:txBody>
          <a:bodyPr vert="horz" wrap="square" lIns="0" tIns="0" rIns="0" bIns="0" rtlCol="0">
            <a:spAutoFit/>
          </a:bodyPr>
          <a:lstStyle/>
          <a:p>
            <a:pPr marL="12700" algn="ctr">
              <a:lnSpc>
                <a:spcPct val="100000"/>
              </a:lnSpc>
            </a:pPr>
            <a:r>
              <a:rPr lang="en-IN" sz="4400" b="1" spc="50" dirty="0" smtClean="0">
                <a:solidFill>
                  <a:schemeClr val="accent2">
                    <a:lumMod val="40000"/>
                    <a:lumOff val="60000"/>
                  </a:schemeClr>
                </a:solidFill>
                <a:latin typeface="Berlin Sans FB Demi" panose="020E0802020502020306" pitchFamily="34" charset="0"/>
              </a:rPr>
              <a:t>INTRODUCTION</a:t>
            </a:r>
            <a:endParaRPr sz="4400" b="1" spc="50" dirty="0">
              <a:solidFill>
                <a:schemeClr val="accent2">
                  <a:lumMod val="40000"/>
                  <a:lumOff val="60000"/>
                </a:schemeClr>
              </a:solidFill>
              <a:latin typeface="Berlin Sans FB Demi" panose="020E0802020502020306" pitchFamily="34" charset="0"/>
            </a:endParaRPr>
          </a:p>
        </p:txBody>
      </p:sp>
      <p:sp>
        <p:nvSpPr>
          <p:cNvPr id="15" name="TextBox 14"/>
          <p:cNvSpPr txBox="1"/>
          <p:nvPr/>
        </p:nvSpPr>
        <p:spPr>
          <a:xfrm>
            <a:off x="-12137" y="1052736"/>
            <a:ext cx="8770014" cy="6047809"/>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endParaRPr lang="en-IN" dirty="0" smtClean="0">
              <a:solidFill>
                <a:srgbClr val="FFFF00"/>
              </a:solidFill>
            </a:endParaRPr>
          </a:p>
          <a:p>
            <a:pPr marL="742950" lvl="1" indent="-285750" algn="just">
              <a:lnSpc>
                <a:spcPct val="150000"/>
              </a:lnSpc>
              <a:buFont typeface="Wingdings" panose="05000000000000000000" pitchFamily="2" charset="2"/>
              <a:buChar char="Ø"/>
            </a:pPr>
            <a:r>
              <a:rPr lang="en-IN" sz="2000" dirty="0">
                <a:latin typeface="Berlin Sans FB Demi" panose="020E0802020502020306" pitchFamily="34" charset="0"/>
              </a:rPr>
              <a:t>Existing system does not have </a:t>
            </a:r>
            <a:r>
              <a:rPr lang="en-IN" sz="2000" dirty="0" smtClean="0">
                <a:latin typeface="Berlin Sans FB Demi" panose="020E0802020502020306" pitchFamily="34" charset="0"/>
              </a:rPr>
              <a:t>any such application by which </a:t>
            </a:r>
            <a:r>
              <a:rPr lang="en-IN" sz="2000" dirty="0">
                <a:latin typeface="Berlin Sans FB Demi" panose="020E0802020502020306" pitchFamily="34" charset="0"/>
              </a:rPr>
              <a:t>users can place their </a:t>
            </a:r>
            <a:r>
              <a:rPr lang="en-IN" sz="2000" dirty="0" smtClean="0">
                <a:latin typeface="Berlin Sans FB Demi" panose="020E0802020502020306" pitchFamily="34" charset="0"/>
              </a:rPr>
              <a:t>complaint </a:t>
            </a:r>
            <a:r>
              <a:rPr lang="en-IN" sz="2000" dirty="0">
                <a:latin typeface="Berlin Sans FB Demi" panose="020E0802020502020306" pitchFamily="34" charset="0"/>
              </a:rPr>
              <a:t>from any location. They have to visit their nearest police </a:t>
            </a:r>
            <a:r>
              <a:rPr lang="en-IN" sz="2000" dirty="0" smtClean="0">
                <a:latin typeface="Berlin Sans FB Demi" panose="020E0802020502020306" pitchFamily="34" charset="0"/>
              </a:rPr>
              <a:t>station and </a:t>
            </a:r>
            <a:r>
              <a:rPr lang="en-IN" sz="2000" dirty="0">
                <a:latin typeface="Berlin Sans FB Demi" panose="020E0802020502020306" pitchFamily="34" charset="0"/>
              </a:rPr>
              <a:t>take a copy of the complaint for </a:t>
            </a:r>
            <a:r>
              <a:rPr lang="en-IN" sz="2000" dirty="0" smtClean="0">
                <a:latin typeface="Berlin Sans FB Demi" panose="020E0802020502020306" pitchFamily="34" charset="0"/>
              </a:rPr>
              <a:t>future </a:t>
            </a:r>
            <a:r>
              <a:rPr lang="en-IN" sz="2000" dirty="0">
                <a:latin typeface="Berlin Sans FB Demi" panose="020E0802020502020306" pitchFamily="34" charset="0"/>
              </a:rPr>
              <a:t>reference. </a:t>
            </a:r>
            <a:endParaRPr lang="en-IN" sz="2000" dirty="0" smtClean="0">
              <a:latin typeface="Berlin Sans FB Demi" panose="020E0802020502020306" pitchFamily="34" charset="0"/>
            </a:endParaRPr>
          </a:p>
          <a:p>
            <a:pPr marL="742950" lvl="1" indent="-285750" algn="just">
              <a:lnSpc>
                <a:spcPct val="150000"/>
              </a:lnSpc>
              <a:buFont typeface="Wingdings" panose="05000000000000000000" pitchFamily="2" charset="2"/>
              <a:buChar char="Ø"/>
            </a:pPr>
            <a:r>
              <a:rPr lang="en-IN" sz="2000" dirty="0">
                <a:latin typeface="Berlin Sans FB Demi" panose="020E0802020502020306" pitchFamily="34" charset="0"/>
              </a:rPr>
              <a:t>Many citizens hesitate to visit </a:t>
            </a:r>
            <a:r>
              <a:rPr lang="en-IN" sz="2000" dirty="0" smtClean="0">
                <a:latin typeface="Berlin Sans FB Demi" panose="020E0802020502020306" pitchFamily="34" charset="0"/>
              </a:rPr>
              <a:t>police </a:t>
            </a:r>
            <a:r>
              <a:rPr lang="en-IN" sz="2000" dirty="0">
                <a:latin typeface="Berlin Sans FB Demi" panose="020E0802020502020306" pitchFamily="34" charset="0"/>
              </a:rPr>
              <a:t>station and thus </a:t>
            </a:r>
            <a:r>
              <a:rPr lang="en-IN" sz="2000" dirty="0" smtClean="0">
                <a:latin typeface="Berlin Sans FB Demi" panose="020E0802020502020306" pitchFamily="34" charset="0"/>
              </a:rPr>
              <a:t>informer’s </a:t>
            </a:r>
            <a:r>
              <a:rPr lang="en-IN" sz="2000" dirty="0">
                <a:latin typeface="Berlin Sans FB Demi" panose="020E0802020502020306" pitchFamily="34" charset="0"/>
              </a:rPr>
              <a:t>information cannot be </a:t>
            </a:r>
            <a:r>
              <a:rPr lang="en-IN" sz="2000" dirty="0" smtClean="0">
                <a:latin typeface="Berlin Sans FB Demi" panose="020E0802020502020306" pitchFamily="34" charset="0"/>
              </a:rPr>
              <a:t>confidential.</a:t>
            </a:r>
          </a:p>
          <a:p>
            <a:pPr marL="742950" lvl="1" indent="-285750" algn="just">
              <a:lnSpc>
                <a:spcPct val="150000"/>
              </a:lnSpc>
              <a:buFont typeface="Wingdings" panose="05000000000000000000" pitchFamily="2" charset="2"/>
              <a:buChar char="Ø"/>
            </a:pPr>
            <a:r>
              <a:rPr lang="en-US" sz="2000" dirty="0" smtClean="0">
                <a:latin typeface="Berlin Sans FB Demi" panose="020E0802020502020306" pitchFamily="34" charset="0"/>
              </a:rPr>
              <a:t>This application help to </a:t>
            </a:r>
            <a:r>
              <a:rPr lang="en-US" sz="2000" dirty="0">
                <a:latin typeface="Berlin Sans FB Demi" panose="020E0802020502020306" pitchFamily="34" charset="0"/>
              </a:rPr>
              <a:t>inform and send immediate complaint to the police station for crimes which are happening to their nearby </a:t>
            </a:r>
            <a:r>
              <a:rPr lang="en-US" sz="2000" dirty="0" smtClean="0">
                <a:latin typeface="Berlin Sans FB Demi" panose="020E0802020502020306" pitchFamily="34" charset="0"/>
              </a:rPr>
              <a:t>locations by online.</a:t>
            </a:r>
            <a:endParaRPr lang="en-IN" sz="2000" dirty="0" smtClean="0">
              <a:latin typeface="Berlin Sans FB Demi" panose="020E0802020502020306" pitchFamily="34" charset="0"/>
            </a:endParaRPr>
          </a:p>
          <a:p>
            <a:pPr marL="742950" lvl="1" indent="-285750" algn="just">
              <a:lnSpc>
                <a:spcPct val="150000"/>
              </a:lnSpc>
              <a:buFont typeface="Wingdings" panose="05000000000000000000" pitchFamily="2" charset="2"/>
              <a:buChar char="Ø"/>
            </a:pPr>
            <a:r>
              <a:rPr lang="en-IN" sz="2000" dirty="0" smtClean="0">
                <a:latin typeface="Berlin Sans FB Demi" panose="020E0802020502020306" pitchFamily="34" charset="0"/>
              </a:rPr>
              <a:t>Users </a:t>
            </a:r>
            <a:r>
              <a:rPr lang="en-IN" sz="2000" dirty="0">
                <a:latin typeface="Berlin Sans FB Demi" panose="020E0802020502020306" pitchFamily="34" charset="0"/>
              </a:rPr>
              <a:t>information will be kept confidential and if any help needed by police in future, then they will use their mobile number as a medium of contact and communication</a:t>
            </a:r>
            <a:r>
              <a:rPr lang="en-IN" sz="2000" dirty="0" smtClean="0">
                <a:latin typeface="Berlin Sans FB Demi" panose="020E0802020502020306" pitchFamily="34" charset="0"/>
              </a:rPr>
              <a:t>.</a:t>
            </a:r>
            <a:endParaRPr lang="en-IN" sz="2000" b="1" dirty="0" smtClean="0">
              <a:latin typeface="Berlin Sans FB Demi" panose="020E0802020502020306"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564837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75656" y="375628"/>
            <a:ext cx="6015367" cy="677108"/>
          </a:xfrm>
          <a:prstGeom prst="rect">
            <a:avLst/>
          </a:prstGeom>
        </p:spPr>
        <p:txBody>
          <a:bodyPr vert="horz" wrap="square" lIns="0" tIns="0" rIns="0" bIns="0" rtlCol="0">
            <a:spAutoFit/>
          </a:bodyPr>
          <a:lstStyle/>
          <a:p>
            <a:pPr marL="12700" algn="ctr">
              <a:lnSpc>
                <a:spcPct val="100000"/>
              </a:lnSpc>
            </a:pPr>
            <a:r>
              <a:rPr lang="en-IN" sz="4400" b="1" spc="-5" dirty="0" smtClean="0">
                <a:solidFill>
                  <a:schemeClr val="accent2">
                    <a:lumMod val="40000"/>
                    <a:lumOff val="60000"/>
                  </a:schemeClr>
                </a:solidFill>
                <a:latin typeface="Berlin Sans FB Demi" panose="020E0802020502020306" pitchFamily="34" charset="0"/>
              </a:rPr>
              <a:t>EXISTING SYSTEM </a:t>
            </a:r>
            <a:endParaRPr sz="4400" b="1" spc="-5" dirty="0">
              <a:solidFill>
                <a:schemeClr val="accent2">
                  <a:lumMod val="40000"/>
                  <a:lumOff val="60000"/>
                </a:schemeClr>
              </a:solidFill>
              <a:latin typeface="Berlin Sans FB Demi" panose="020E0802020502020306" pitchFamily="34" charset="0"/>
            </a:endParaRPr>
          </a:p>
        </p:txBody>
      </p:sp>
      <p:sp>
        <p:nvSpPr>
          <p:cNvPr id="2" name="TextBox 1"/>
          <p:cNvSpPr txBox="1"/>
          <p:nvPr/>
        </p:nvSpPr>
        <p:spPr>
          <a:xfrm>
            <a:off x="467544" y="1556792"/>
            <a:ext cx="8064896" cy="489364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smtClean="0">
                <a:latin typeface="Berlin Sans FB Demi" panose="020E0802020502020306" pitchFamily="34" charset="0"/>
              </a:rPr>
              <a:t>Existing </a:t>
            </a:r>
            <a:r>
              <a:rPr lang="en-IN" sz="2400" b="1" dirty="0">
                <a:latin typeface="Berlin Sans FB Demi" panose="020E0802020502020306" pitchFamily="34" charset="0"/>
              </a:rPr>
              <a:t>system does not have such medium by users can place their </a:t>
            </a:r>
            <a:r>
              <a:rPr lang="en-IN" sz="2400" b="1" dirty="0" smtClean="0">
                <a:latin typeface="Berlin Sans FB Demi" panose="020E0802020502020306" pitchFamily="34" charset="0"/>
              </a:rPr>
              <a:t>complaint </a:t>
            </a:r>
            <a:r>
              <a:rPr lang="en-IN" sz="2400" b="1" dirty="0">
                <a:latin typeface="Berlin Sans FB Demi" panose="020E0802020502020306" pitchFamily="34" charset="0"/>
              </a:rPr>
              <a:t>from any location. They have to visit their nearest police location and take a copy of the complaint for future reference</a:t>
            </a:r>
            <a:r>
              <a:rPr lang="en-IN" sz="2400" b="1" dirty="0" smtClean="0">
                <a:latin typeface="Berlin Sans FB Demi" panose="020E0802020502020306" pitchFamily="34" charset="0"/>
              </a:rPr>
              <a:t>.</a:t>
            </a:r>
          </a:p>
          <a:p>
            <a:pPr marL="285750" indent="-285750" algn="just">
              <a:buFont typeface="Wingdings" panose="05000000000000000000" pitchFamily="2" charset="2"/>
              <a:buChar char="Ø"/>
            </a:pPr>
            <a:r>
              <a:rPr lang="en-IN" sz="2400" b="1" dirty="0" smtClean="0">
                <a:latin typeface="Berlin Sans FB Demi" panose="020E0802020502020306" pitchFamily="34" charset="0"/>
              </a:rPr>
              <a:t>Many </a:t>
            </a:r>
            <a:r>
              <a:rPr lang="en-IN" sz="2400" b="1" dirty="0">
                <a:latin typeface="Berlin Sans FB Demi" panose="020E0802020502020306" pitchFamily="34" charset="0"/>
              </a:rPr>
              <a:t>citizens hesitate to visit any police station and thus </a:t>
            </a:r>
            <a:r>
              <a:rPr lang="en-IN" sz="2400" b="1" dirty="0" smtClean="0">
                <a:latin typeface="Berlin Sans FB Demi" panose="020E0802020502020306" pitchFamily="34" charset="0"/>
              </a:rPr>
              <a:t>informer’s information </a:t>
            </a:r>
            <a:r>
              <a:rPr lang="en-IN" sz="2400" b="1" dirty="0">
                <a:latin typeface="Berlin Sans FB Demi" panose="020E0802020502020306" pitchFamily="34" charset="0"/>
              </a:rPr>
              <a:t>cannot be kept confidential. </a:t>
            </a:r>
            <a:endParaRPr lang="en-IN" sz="2400" b="1" dirty="0" smtClean="0">
              <a:latin typeface="Berlin Sans FB Demi" panose="020E0802020502020306" pitchFamily="34" charset="0"/>
            </a:endParaRPr>
          </a:p>
          <a:p>
            <a:pPr marL="285750" indent="-285750" algn="just">
              <a:buFont typeface="Wingdings" panose="05000000000000000000" pitchFamily="2" charset="2"/>
              <a:buChar char="Ø"/>
            </a:pPr>
            <a:r>
              <a:rPr lang="en-IN" sz="2400" b="1" dirty="0" smtClean="0">
                <a:latin typeface="Berlin Sans FB Demi" panose="020E0802020502020306" pitchFamily="34" charset="0"/>
              </a:rPr>
              <a:t>Sometimes </a:t>
            </a:r>
            <a:r>
              <a:rPr lang="en-IN" sz="2400" b="1" dirty="0">
                <a:latin typeface="Berlin Sans FB Demi" panose="020E0802020502020306" pitchFamily="34" charset="0"/>
              </a:rPr>
              <a:t>conflicts occurs between police station regarding area, means which area comes under their police station and the person get frustrated before placing their </a:t>
            </a:r>
            <a:r>
              <a:rPr lang="en-IN" sz="2400" b="1" dirty="0" smtClean="0">
                <a:latin typeface="Berlin Sans FB Demi" panose="020E0802020502020306" pitchFamily="34" charset="0"/>
              </a:rPr>
              <a:t>complaints.</a:t>
            </a:r>
          </a:p>
          <a:p>
            <a:pPr marL="285750" indent="-285750" algn="just">
              <a:buFont typeface="Wingdings" panose="05000000000000000000" pitchFamily="2" charset="2"/>
              <a:buChar char="Ø"/>
            </a:pPr>
            <a:r>
              <a:rPr lang="en-IN" sz="2400" b="1" dirty="0" smtClean="0">
                <a:latin typeface="Berlin Sans FB Demi" panose="020E0802020502020306" pitchFamily="34" charset="0"/>
              </a:rPr>
              <a:t>User not able get updates about their complaints at a particular instance.</a:t>
            </a:r>
            <a:endParaRPr lang="en-US" sz="2400" b="1" dirty="0">
              <a:latin typeface="Berlin Sans FB Demi" panose="020E0802020502020306"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32220"/>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6891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844" y="116632"/>
            <a:ext cx="7329500" cy="1143000"/>
          </a:xfrm>
        </p:spPr>
        <p:txBody>
          <a:bodyPr>
            <a:normAutofit/>
          </a:bodyPr>
          <a:lstStyle/>
          <a:p>
            <a:r>
              <a:rPr lang="en-IN" sz="4400" b="1" dirty="0" smtClean="0">
                <a:solidFill>
                  <a:schemeClr val="accent2">
                    <a:lumMod val="60000"/>
                    <a:lumOff val="40000"/>
                  </a:schemeClr>
                </a:solidFill>
                <a:latin typeface="Berlin Sans FB Demi" panose="020E0802020502020306" pitchFamily="34" charset="0"/>
                <a:cs typeface="Arial" pitchFamily="34" charset="0"/>
              </a:rPr>
              <a:t>PROPOSED SYSTEM</a:t>
            </a:r>
            <a:endParaRPr lang="en-US" sz="4400" b="1" dirty="0">
              <a:solidFill>
                <a:schemeClr val="accent2">
                  <a:lumMod val="60000"/>
                  <a:lumOff val="40000"/>
                </a:schemeClr>
              </a:solidFill>
              <a:latin typeface="Berlin Sans FB Demi" panose="020E0802020502020306" pitchFamily="34" charset="0"/>
              <a:cs typeface="Arial" pitchFamily="34" charset="0"/>
            </a:endParaRPr>
          </a:p>
        </p:txBody>
      </p:sp>
      <p:sp>
        <p:nvSpPr>
          <p:cNvPr id="5" name="TextBox 4"/>
          <p:cNvSpPr txBox="1"/>
          <p:nvPr/>
        </p:nvSpPr>
        <p:spPr>
          <a:xfrm>
            <a:off x="827584" y="1916832"/>
            <a:ext cx="6336704" cy="369332"/>
          </a:xfrm>
          <a:prstGeom prst="rect">
            <a:avLst/>
          </a:prstGeom>
          <a:noFill/>
        </p:spPr>
        <p:txBody>
          <a:bodyPr wrap="square" rtlCol="0">
            <a:spAutoFit/>
          </a:bodyPr>
          <a:lstStyle/>
          <a:p>
            <a:endParaRPr lang="en-US"/>
          </a:p>
        </p:txBody>
      </p:sp>
      <p:sp>
        <p:nvSpPr>
          <p:cNvPr id="2" name="TextBox 1"/>
          <p:cNvSpPr txBox="1"/>
          <p:nvPr/>
        </p:nvSpPr>
        <p:spPr>
          <a:xfrm>
            <a:off x="395536" y="1124744"/>
            <a:ext cx="8568952" cy="6001643"/>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dirty="0" smtClean="0">
                <a:latin typeface="Berlin Sans FB Demi" panose="020E0802020502020306" pitchFamily="34" charset="0"/>
              </a:rPr>
              <a:t>This application is used </a:t>
            </a:r>
            <a:r>
              <a:rPr lang="en-US" sz="2000" dirty="0">
                <a:latin typeface="Berlin Sans FB Demi" panose="020E0802020502020306" pitchFamily="34" charset="0"/>
              </a:rPr>
              <a:t>to inform and send immediate complaint to the police station for crimes which are happening to their nearby locations. With this system, users have to just identify the type of crime such as robbery, theft, bank robbery etc. and just they have to enter their name, email or </a:t>
            </a:r>
            <a:r>
              <a:rPr lang="en-US" sz="2000" dirty="0" smtClean="0">
                <a:latin typeface="Berlin Sans FB Demi" panose="020E0802020502020306" pitchFamily="34" charset="0"/>
              </a:rPr>
              <a:t>mobile </a:t>
            </a:r>
            <a:r>
              <a:rPr lang="en-US" sz="2000" dirty="0">
                <a:latin typeface="Berlin Sans FB Demi" panose="020E0802020502020306" pitchFamily="34" charset="0"/>
              </a:rPr>
              <a:t>number and details about complaint. </a:t>
            </a:r>
            <a:endParaRPr lang="en-US" sz="2000" dirty="0" smtClean="0">
              <a:latin typeface="Berlin Sans FB Demi" panose="020E0802020502020306" pitchFamily="34" charset="0"/>
            </a:endParaRPr>
          </a:p>
          <a:p>
            <a:pPr marL="285750" indent="-285750" algn="just">
              <a:lnSpc>
                <a:spcPct val="150000"/>
              </a:lnSpc>
              <a:buFont typeface="Wingdings" pitchFamily="2" charset="2"/>
              <a:buChar char="Ø"/>
            </a:pPr>
            <a:r>
              <a:rPr lang="en-US" sz="2000" dirty="0" smtClean="0">
                <a:latin typeface="Berlin Sans FB Demi" panose="020E0802020502020306" pitchFamily="34" charset="0"/>
              </a:rPr>
              <a:t>This </a:t>
            </a:r>
            <a:r>
              <a:rPr lang="en-US" sz="2000" dirty="0">
                <a:latin typeface="Berlin Sans FB Demi" panose="020E0802020502020306" pitchFamily="34" charset="0"/>
              </a:rPr>
              <a:t>message will be forwarded to police </a:t>
            </a:r>
            <a:r>
              <a:rPr lang="en-US" sz="2000" dirty="0" smtClean="0">
                <a:latin typeface="Berlin Sans FB Demi" panose="020E0802020502020306" pitchFamily="34" charset="0"/>
              </a:rPr>
              <a:t>station.</a:t>
            </a:r>
          </a:p>
          <a:p>
            <a:pPr marL="285750" indent="-285750" algn="just">
              <a:lnSpc>
                <a:spcPct val="150000"/>
              </a:lnSpc>
              <a:buFont typeface="Wingdings" pitchFamily="2" charset="2"/>
              <a:buChar char="Ø"/>
            </a:pPr>
            <a:r>
              <a:rPr lang="en-US" sz="2000" dirty="0" smtClean="0">
                <a:latin typeface="Berlin Sans FB Demi" panose="020E0802020502020306" pitchFamily="34" charset="0"/>
              </a:rPr>
              <a:t>After </a:t>
            </a:r>
            <a:r>
              <a:rPr lang="en-US" sz="2000" dirty="0">
                <a:latin typeface="Berlin Sans FB Demi" panose="020E0802020502020306" pitchFamily="34" charset="0"/>
              </a:rPr>
              <a:t>forwarding message, users have option to get status by login in to application. User’s information will be kept confidential and if any help needed by police in future, then they will use their mobile number or email as a medium of contact and communication. </a:t>
            </a:r>
            <a:endParaRPr lang="en-US" sz="2000" dirty="0" smtClean="0">
              <a:latin typeface="Berlin Sans FB Demi" panose="020E0802020502020306" pitchFamily="34" charset="0"/>
            </a:endParaRPr>
          </a:p>
          <a:p>
            <a:pPr marL="285750" indent="-285750" algn="just">
              <a:lnSpc>
                <a:spcPct val="150000"/>
              </a:lnSpc>
              <a:buFont typeface="Wingdings" pitchFamily="2" charset="2"/>
              <a:buChar char="Ø"/>
            </a:pPr>
            <a:r>
              <a:rPr lang="en-IN" sz="2000" dirty="0" smtClean="0">
                <a:latin typeface="Berlin Sans FB Demi" panose="020E0802020502020306" pitchFamily="34" charset="0"/>
              </a:rPr>
              <a:t>User have option to check the complaint status.</a:t>
            </a:r>
            <a:endParaRPr lang="en-US" sz="2000" dirty="0" smtClean="0">
              <a:latin typeface="Berlin Sans FB Demi" panose="020E0802020502020306" pitchFamily="34" charset="0"/>
            </a:endParaRPr>
          </a:p>
          <a:p>
            <a:pPr marL="285750" indent="-285750" algn="just">
              <a:lnSpc>
                <a:spcPct val="150000"/>
              </a:lnSpc>
              <a:buFont typeface="Wingdings" pitchFamily="2" charset="2"/>
              <a:buChar char="Ø"/>
            </a:pPr>
            <a:r>
              <a:rPr lang="en-US" sz="2000" dirty="0" smtClean="0">
                <a:latin typeface="Berlin Sans FB Demi" panose="020E0802020502020306" pitchFamily="34" charset="0"/>
              </a:rPr>
              <a:t>Admin </a:t>
            </a:r>
            <a:r>
              <a:rPr lang="en-US" sz="2000" dirty="0">
                <a:latin typeface="Berlin Sans FB Demi" panose="020E0802020502020306" pitchFamily="34" charset="0"/>
              </a:rPr>
              <a:t>have option to update status about every complaint.</a:t>
            </a:r>
          </a:p>
          <a:p>
            <a:pPr marL="285750" indent="-285750">
              <a:lnSpc>
                <a:spcPct val="150000"/>
              </a:lnSpc>
              <a:buFont typeface="Wingdings" pitchFamily="2" charset="2"/>
              <a:buChar char="Ø"/>
            </a:pPr>
            <a:endParaRPr lang="en-IN" sz="1600" dirty="0" smtClean="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034061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12" y="1124744"/>
            <a:ext cx="8784976" cy="5170646"/>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200" b="1" dirty="0" smtClean="0">
                <a:latin typeface="Berlin Sans FB Demi" panose="020E0802020502020306" pitchFamily="34" charset="0"/>
              </a:rPr>
              <a:t>To develop an application which helps to register the complaint by Online.</a:t>
            </a:r>
          </a:p>
          <a:p>
            <a:pPr marL="285750" indent="-285750" algn="just">
              <a:lnSpc>
                <a:spcPct val="150000"/>
              </a:lnSpc>
              <a:buFont typeface="Wingdings" pitchFamily="2" charset="2"/>
              <a:buChar char="Ø"/>
            </a:pPr>
            <a:r>
              <a:rPr lang="en-IN" sz="2200" b="1" dirty="0" smtClean="0">
                <a:latin typeface="Berlin Sans FB Demi" panose="020E0802020502020306" pitchFamily="34" charset="0"/>
              </a:rPr>
              <a:t>To provide easy to access the application through web app.</a:t>
            </a:r>
          </a:p>
          <a:p>
            <a:pPr marL="285750" lvl="0" indent="-285750" algn="just">
              <a:lnSpc>
                <a:spcPct val="150000"/>
              </a:lnSpc>
              <a:buFont typeface="Wingdings" pitchFamily="2" charset="2"/>
              <a:buChar char="Ø"/>
            </a:pPr>
            <a:r>
              <a:rPr lang="en-IN" sz="2200" b="1" dirty="0" smtClean="0">
                <a:latin typeface="Berlin Sans FB Demi" panose="020E0802020502020306" pitchFamily="34" charset="0"/>
              </a:rPr>
              <a:t>To provide facility  for common people to register complaint and get update about their complaints.</a:t>
            </a:r>
            <a:endParaRPr lang="en-US" sz="2200" b="1" dirty="0" smtClean="0">
              <a:latin typeface="Berlin Sans FB Demi" panose="020E0802020502020306" pitchFamily="34" charset="0"/>
            </a:endParaRPr>
          </a:p>
          <a:p>
            <a:pPr marL="285750" lvl="0" indent="-285750" algn="just">
              <a:lnSpc>
                <a:spcPct val="150000"/>
              </a:lnSpc>
              <a:buFont typeface="Wingdings" pitchFamily="2" charset="2"/>
              <a:buChar char="Ø"/>
            </a:pPr>
            <a:r>
              <a:rPr lang="en-IN" sz="2200" b="1" dirty="0" smtClean="0">
                <a:latin typeface="Berlin Sans FB Demi" panose="020E0802020502020306" pitchFamily="34" charset="0"/>
              </a:rPr>
              <a:t>To implement an application with scalability features like updates the status of complaint.</a:t>
            </a:r>
          </a:p>
          <a:p>
            <a:pPr marL="285750" lvl="0" indent="-285750" algn="just">
              <a:lnSpc>
                <a:spcPct val="150000"/>
              </a:lnSpc>
              <a:buFont typeface="Wingdings" pitchFamily="2" charset="2"/>
              <a:buChar char="Ø"/>
            </a:pPr>
            <a:r>
              <a:rPr lang="en-IN" sz="2200" b="1" dirty="0" smtClean="0">
                <a:latin typeface="Berlin Sans FB Demi" panose="020E0802020502020306" pitchFamily="34" charset="0"/>
              </a:rPr>
              <a:t>To </a:t>
            </a:r>
            <a:r>
              <a:rPr lang="en-IN" sz="2200" b="1" dirty="0">
                <a:latin typeface="Berlin Sans FB Demi" panose="020E0802020502020306" pitchFamily="34" charset="0"/>
              </a:rPr>
              <a:t>implement a solution for Police station to maintain </a:t>
            </a:r>
            <a:r>
              <a:rPr lang="en-IN" sz="2200" b="1" dirty="0" smtClean="0">
                <a:latin typeface="Berlin Sans FB Demi" panose="020E0802020502020306" pitchFamily="34" charset="0"/>
              </a:rPr>
              <a:t>complaints.</a:t>
            </a:r>
            <a:endParaRPr lang="en-US" sz="2200" b="1" dirty="0">
              <a:latin typeface="Berlin Sans FB Demi" panose="020E0802020502020306" pitchFamily="34" charset="0"/>
            </a:endParaRPr>
          </a:p>
          <a:p>
            <a:pPr marL="285750" indent="-285750" algn="just">
              <a:lnSpc>
                <a:spcPct val="150000"/>
              </a:lnSpc>
              <a:buFont typeface="Wingdings" pitchFamily="2" charset="2"/>
              <a:buChar char="Ø"/>
            </a:pPr>
            <a:r>
              <a:rPr lang="en-US" sz="2200" b="1" dirty="0">
                <a:latin typeface="Berlin Sans FB Demi" panose="020E0802020502020306" pitchFamily="34" charset="0"/>
              </a:rPr>
              <a:t>To create a responsive user interface using new technologies like bootstrap, IBM </a:t>
            </a:r>
            <a:r>
              <a:rPr lang="en-US" sz="2200" b="1" dirty="0" smtClean="0">
                <a:latin typeface="Berlin Sans FB Demi" panose="020E0802020502020306" pitchFamily="34" charset="0"/>
              </a:rPr>
              <a:t>Bluemix </a:t>
            </a:r>
            <a:r>
              <a:rPr lang="en-US" sz="2200" b="1" dirty="0">
                <a:latin typeface="Berlin Sans FB Demi" panose="020E0802020502020306" pitchFamily="34" charset="0"/>
              </a:rPr>
              <a:t>service</a:t>
            </a:r>
            <a:r>
              <a:rPr lang="en-US" sz="2200" b="1" dirty="0" smtClean="0">
                <a:latin typeface="Berlin Sans FB Demi" panose="020E0802020502020306" pitchFamily="34" charset="0"/>
              </a:rPr>
              <a:t>.</a:t>
            </a:r>
            <a:endParaRPr lang="en-US" sz="2200" b="1" dirty="0">
              <a:latin typeface="Berlin Sans FB Demi" panose="020E0802020502020306"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itle 1"/>
          <p:cNvSpPr txBox="1">
            <a:spLocks/>
          </p:cNvSpPr>
          <p:nvPr/>
        </p:nvSpPr>
        <p:spPr>
          <a:xfrm>
            <a:off x="797416" y="116632"/>
            <a:ext cx="4134624" cy="1143000"/>
          </a:xfrm>
          <a:prstGeom prst="rect">
            <a:avLst/>
          </a:prstGeom>
        </p:spPr>
        <p:txBody>
          <a:bodyP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4400" b="1" dirty="0" smtClean="0">
                <a:solidFill>
                  <a:schemeClr val="accent2">
                    <a:lumMod val="60000"/>
                    <a:lumOff val="40000"/>
                  </a:schemeClr>
                </a:solidFill>
                <a:latin typeface="Berlin Sans FB Demi" panose="020E0802020502020306" pitchFamily="34" charset="0"/>
                <a:cs typeface="Arial" pitchFamily="34" charset="0"/>
              </a:rPr>
              <a:t>OBJECTIVES</a:t>
            </a:r>
            <a:endParaRPr lang="en-US" sz="4400" b="1" dirty="0">
              <a:solidFill>
                <a:schemeClr val="accent2">
                  <a:lumMod val="60000"/>
                  <a:lumOff val="40000"/>
                </a:schemeClr>
              </a:solidFill>
              <a:latin typeface="Berlin Sans FB Demi" panose="020E0802020502020306" pitchFamily="34" charset="0"/>
              <a:cs typeface="Arial" pitchFamily="34" charset="0"/>
            </a:endParaRPr>
          </a:p>
        </p:txBody>
      </p:sp>
    </p:spTree>
    <p:extLst>
      <p:ext uri="{BB962C8B-B14F-4D97-AF65-F5344CB8AC3E}">
        <p14:creationId xmlns:p14="http://schemas.microsoft.com/office/powerpoint/2010/main" val="854914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679717"/>
            <a:ext cx="4134624" cy="1143000"/>
          </a:xfrm>
          <a:prstGeom prst="rect">
            <a:avLst/>
          </a:prstGeom>
        </p:spPr>
        <p:txBody>
          <a:bodyP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4400" b="1" dirty="0" smtClean="0">
                <a:solidFill>
                  <a:schemeClr val="accent2">
                    <a:lumMod val="60000"/>
                    <a:lumOff val="40000"/>
                  </a:schemeClr>
                </a:solidFill>
                <a:latin typeface="Berlin Sans FB Demi" panose="020E0802020502020306" pitchFamily="34" charset="0"/>
                <a:cs typeface="Arial" pitchFamily="34" charset="0"/>
              </a:rPr>
              <a:t>TOOLS :</a:t>
            </a:r>
            <a:endParaRPr lang="en-US" sz="4400" b="1" dirty="0">
              <a:solidFill>
                <a:schemeClr val="accent2">
                  <a:lumMod val="60000"/>
                  <a:lumOff val="40000"/>
                </a:schemeClr>
              </a:solidFill>
              <a:latin typeface="Berlin Sans FB Demi" panose="020E0802020502020306" pitchFamily="34" charset="0"/>
              <a:cs typeface="Arial" pitchFamily="34" charset="0"/>
            </a:endParaRPr>
          </a:p>
        </p:txBody>
      </p:sp>
      <p:sp>
        <p:nvSpPr>
          <p:cNvPr id="3" name="TextBox 2"/>
          <p:cNvSpPr txBox="1"/>
          <p:nvPr/>
        </p:nvSpPr>
        <p:spPr>
          <a:xfrm>
            <a:off x="827584" y="1822717"/>
            <a:ext cx="3168352" cy="1569660"/>
          </a:xfrm>
          <a:prstGeom prst="rect">
            <a:avLst/>
          </a:prstGeom>
          <a:noFill/>
        </p:spPr>
        <p:txBody>
          <a:bodyPr wrap="square" rtlCol="0">
            <a:spAutoFit/>
          </a:bodyPr>
          <a:lstStyle/>
          <a:p>
            <a:pPr marL="285750" indent="-285750">
              <a:buFont typeface="Wingdings" pitchFamily="2" charset="2"/>
              <a:buChar char="Ø"/>
            </a:pPr>
            <a:r>
              <a:rPr lang="en-IN" sz="2400" b="1" dirty="0" smtClean="0"/>
              <a:t>HTML5</a:t>
            </a:r>
          </a:p>
          <a:p>
            <a:pPr marL="285750" indent="-285750">
              <a:buFont typeface="Wingdings" pitchFamily="2" charset="2"/>
              <a:buChar char="Ø"/>
            </a:pPr>
            <a:r>
              <a:rPr lang="en-IN" sz="2400" b="1" dirty="0" smtClean="0"/>
              <a:t>Bootstrap 3</a:t>
            </a:r>
          </a:p>
          <a:p>
            <a:pPr marL="285750" indent="-285750">
              <a:buFont typeface="Wingdings" pitchFamily="2" charset="2"/>
              <a:buChar char="Ø"/>
            </a:pPr>
            <a:r>
              <a:rPr lang="en-IN" sz="2400" b="1" dirty="0" smtClean="0"/>
              <a:t>JavaScript</a:t>
            </a:r>
          </a:p>
          <a:p>
            <a:pPr marL="285750" indent="-285750">
              <a:buFont typeface="Wingdings" pitchFamily="2" charset="2"/>
              <a:buChar char="Ø"/>
            </a:pPr>
            <a:r>
              <a:rPr lang="en-IN" sz="2400" b="1" dirty="0"/>
              <a:t>p</a:t>
            </a:r>
            <a:r>
              <a:rPr lang="en-IN" sz="2400" b="1" dirty="0" smtClean="0"/>
              <a:t>hp</a:t>
            </a:r>
          </a:p>
        </p:txBody>
      </p:sp>
      <p:sp>
        <p:nvSpPr>
          <p:cNvPr id="4" name="Title 1"/>
          <p:cNvSpPr txBox="1">
            <a:spLocks/>
          </p:cNvSpPr>
          <p:nvPr/>
        </p:nvSpPr>
        <p:spPr>
          <a:xfrm>
            <a:off x="-13855" y="3717032"/>
            <a:ext cx="4134624" cy="1143000"/>
          </a:xfrm>
          <a:prstGeom prst="rect">
            <a:avLst/>
          </a:prstGeom>
        </p:spPr>
        <p:txBody>
          <a:bodyP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4400" b="1" dirty="0" smtClean="0">
                <a:solidFill>
                  <a:schemeClr val="accent2">
                    <a:lumMod val="60000"/>
                    <a:lumOff val="40000"/>
                  </a:schemeClr>
                </a:solidFill>
                <a:latin typeface="Berlin Sans FB Demi" panose="020E0802020502020306" pitchFamily="34" charset="0"/>
                <a:cs typeface="Arial" pitchFamily="34" charset="0"/>
              </a:rPr>
              <a:t>SERVICES :</a:t>
            </a:r>
            <a:endParaRPr lang="en-US" sz="4400" b="1" dirty="0">
              <a:solidFill>
                <a:schemeClr val="accent2">
                  <a:lumMod val="60000"/>
                  <a:lumOff val="40000"/>
                </a:schemeClr>
              </a:solidFill>
              <a:latin typeface="Berlin Sans FB Demi" panose="020E0802020502020306" pitchFamily="34" charset="0"/>
              <a:cs typeface="Arial" pitchFamily="34" charset="0"/>
            </a:endParaRPr>
          </a:p>
        </p:txBody>
      </p:sp>
      <p:sp>
        <p:nvSpPr>
          <p:cNvPr id="5" name="TextBox 4"/>
          <p:cNvSpPr txBox="1"/>
          <p:nvPr/>
        </p:nvSpPr>
        <p:spPr>
          <a:xfrm>
            <a:off x="827584" y="4653136"/>
            <a:ext cx="4464496" cy="2308324"/>
          </a:xfrm>
          <a:prstGeom prst="rect">
            <a:avLst/>
          </a:prstGeom>
          <a:noFill/>
        </p:spPr>
        <p:txBody>
          <a:bodyPr wrap="square" rtlCol="0">
            <a:spAutoFit/>
          </a:bodyPr>
          <a:lstStyle/>
          <a:p>
            <a:pPr marL="285750" indent="-285750">
              <a:buFont typeface="Wingdings" pitchFamily="2" charset="2"/>
              <a:buChar char="Ø"/>
            </a:pPr>
            <a:r>
              <a:rPr lang="en-IN" sz="2400" b="1" dirty="0" err="1"/>
              <a:t>C</a:t>
            </a:r>
            <a:r>
              <a:rPr lang="en-IN" sz="2400" b="1" dirty="0" err="1" smtClean="0"/>
              <a:t>learDB</a:t>
            </a:r>
            <a:r>
              <a:rPr lang="en-IN" sz="2400" b="1" dirty="0" smtClean="0"/>
              <a:t> </a:t>
            </a:r>
            <a:r>
              <a:rPr lang="en-IN" sz="2400" b="1" dirty="0" smtClean="0"/>
              <a:t>MySQL Database</a:t>
            </a:r>
            <a:endParaRPr lang="en-IN" sz="2400" b="1" dirty="0" smtClean="0"/>
          </a:p>
          <a:p>
            <a:pPr marL="285750" indent="-285750">
              <a:buFont typeface="Wingdings" pitchFamily="2" charset="2"/>
              <a:buChar char="Ø"/>
            </a:pPr>
            <a:r>
              <a:rPr lang="en-IN" sz="2400" b="1" dirty="0" smtClean="0"/>
              <a:t>Twilio message </a:t>
            </a:r>
            <a:r>
              <a:rPr lang="en-IN" sz="2400" b="1" dirty="0" smtClean="0"/>
              <a:t>service</a:t>
            </a:r>
          </a:p>
          <a:p>
            <a:pPr marL="285750" indent="-285750">
              <a:buFont typeface="Wingdings" pitchFamily="2" charset="2"/>
              <a:buChar char="Ø"/>
            </a:pPr>
            <a:r>
              <a:rPr lang="en-IN" sz="2400" b="1" dirty="0" smtClean="0"/>
              <a:t>Monitoring and Analytics</a:t>
            </a:r>
          </a:p>
          <a:p>
            <a:pPr marL="285750" indent="-285750">
              <a:buFont typeface="Wingdings" pitchFamily="2" charset="2"/>
              <a:buChar char="Ø"/>
            </a:pPr>
            <a:r>
              <a:rPr lang="en-IN" sz="2400" b="1" dirty="0"/>
              <a:t>Access </a:t>
            </a:r>
            <a:r>
              <a:rPr lang="en-IN" sz="2400" b="1" dirty="0" smtClean="0"/>
              <a:t>Trail</a:t>
            </a:r>
          </a:p>
          <a:p>
            <a:pPr marL="285750" indent="-285750">
              <a:buFont typeface="Wingdings" pitchFamily="2" charset="2"/>
              <a:buChar char="Ø"/>
            </a:pPr>
            <a:r>
              <a:rPr lang="en-IN" sz="2400" b="1" dirty="0" smtClean="0"/>
              <a:t>Embeddable Reporting</a:t>
            </a:r>
            <a:endParaRPr lang="en-IN" sz="2400" b="1" dirty="0"/>
          </a:p>
          <a:p>
            <a:pPr marL="285750" indent="-285750">
              <a:buFont typeface="Wingdings" pitchFamily="2" charset="2"/>
              <a:buChar char="Ø"/>
            </a:pPr>
            <a:endParaRPr lang="en-IN" sz="2400" b="1" dirty="0" smtClean="0"/>
          </a:p>
        </p:txBody>
      </p:sp>
    </p:spTree>
    <p:extLst>
      <p:ext uri="{BB962C8B-B14F-4D97-AF65-F5344CB8AC3E}">
        <p14:creationId xmlns:p14="http://schemas.microsoft.com/office/powerpoint/2010/main" val="3840776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6402"/>
            <a:ext cx="8229600" cy="1399032"/>
          </a:xfrm>
        </p:spPr>
        <p:txBody>
          <a:bodyPr/>
          <a:lstStyle/>
          <a:p>
            <a:r>
              <a:rPr lang="en-IN" b="1" dirty="0" smtClean="0">
                <a:solidFill>
                  <a:schemeClr val="accent2">
                    <a:lumMod val="40000"/>
                    <a:lumOff val="60000"/>
                  </a:schemeClr>
                </a:solidFill>
                <a:latin typeface="Berlin Sans FB Demi" panose="020E0802020502020306" pitchFamily="34" charset="0"/>
              </a:rPr>
              <a:t>SCREEN SHOTS</a:t>
            </a:r>
            <a:endParaRPr lang="en-US" b="1" dirty="0">
              <a:solidFill>
                <a:schemeClr val="accent2">
                  <a:lumMod val="40000"/>
                  <a:lumOff val="60000"/>
                </a:schemeClr>
              </a:solidFill>
              <a:latin typeface="Berlin Sans FB Demi" panose="020E0802020502020306" pitchFamily="34" charset="0"/>
            </a:endParaRPr>
          </a:p>
        </p:txBody>
      </p:sp>
      <p:sp>
        <p:nvSpPr>
          <p:cNvPr id="4" name="TextBox 3"/>
          <p:cNvSpPr txBox="1"/>
          <p:nvPr/>
        </p:nvSpPr>
        <p:spPr>
          <a:xfrm>
            <a:off x="586849" y="1340768"/>
            <a:ext cx="4824536" cy="369332"/>
          </a:xfrm>
          <a:prstGeom prst="rect">
            <a:avLst/>
          </a:prstGeom>
          <a:noFill/>
        </p:spPr>
        <p:txBody>
          <a:bodyPr wrap="square" rtlCol="0">
            <a:spAutoFit/>
          </a:bodyPr>
          <a:lstStyle/>
          <a:p>
            <a:r>
              <a:rPr lang="en-IN" b="1" dirty="0" smtClean="0">
                <a:solidFill>
                  <a:srgbClr val="FFC000"/>
                </a:solidFill>
              </a:rPr>
              <a:t>1.Home Page</a:t>
            </a:r>
            <a:endParaRPr lang="en-US" b="1" dirty="0">
              <a:solidFill>
                <a:srgbClr val="FFC000"/>
              </a:solidFill>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492" b="12874"/>
          <a:stretch/>
        </p:blipFill>
        <p:spPr>
          <a:xfrm>
            <a:off x="136456" y="1844824"/>
            <a:ext cx="8900040" cy="4479126"/>
          </a:xfrm>
          <a:prstGeom prst="rect">
            <a:avLst/>
          </a:prstGeom>
        </p:spPr>
      </p:pic>
    </p:spTree>
    <p:extLst>
      <p:ext uri="{BB962C8B-B14F-4D97-AF65-F5344CB8AC3E}">
        <p14:creationId xmlns:p14="http://schemas.microsoft.com/office/powerpoint/2010/main" val="2788992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5256584" cy="369332"/>
          </a:xfrm>
          <a:prstGeom prst="rect">
            <a:avLst/>
          </a:prstGeom>
          <a:noFill/>
        </p:spPr>
        <p:txBody>
          <a:bodyPr wrap="square" rtlCol="0">
            <a:spAutoFit/>
          </a:bodyPr>
          <a:lstStyle/>
          <a:p>
            <a:r>
              <a:rPr lang="en-IN" b="1" dirty="0" smtClean="0">
                <a:solidFill>
                  <a:srgbClr val="FFC000"/>
                </a:solidFill>
              </a:rPr>
              <a:t>2.Login and Signup page</a:t>
            </a:r>
            <a:endParaRPr lang="en-US" b="1" dirty="0">
              <a:solidFill>
                <a:srgbClr val="FFC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73" y="1196752"/>
            <a:ext cx="8244408" cy="463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0392" y="116632"/>
            <a:ext cx="936104" cy="92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293714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1448</TotalTime>
  <Words>525</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PowerPoint Presentation</vt:lpstr>
      <vt:lpstr>ABSTRACT</vt:lpstr>
      <vt:lpstr>INTRODUCTION</vt:lpstr>
      <vt:lpstr>EXISTING SYSTEM </vt:lpstr>
      <vt:lpstr>PROPOSED SYSTEM</vt:lpstr>
      <vt:lpstr>PowerPoint Presentation</vt:lpstr>
      <vt:lpstr>PowerPoint Presentation</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Hanumanth</dc:creator>
  <cp:lastModifiedBy>Hanumanth</cp:lastModifiedBy>
  <cp:revision>149</cp:revision>
  <dcterms:created xsi:type="dcterms:W3CDTF">2016-03-04T06:47:23Z</dcterms:created>
  <dcterms:modified xsi:type="dcterms:W3CDTF">2016-04-09T03:36:20Z</dcterms:modified>
</cp:coreProperties>
</file>