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32CD7-FAAA-4CA0-9F3F-321E18CC9352}" v="188" dt="2025-06-19T03:27:58.849"/>
    <p1510:client id="{74A8F8D9-8ACA-49B3-A114-FED8E3067836}" v="513" dt="2025-06-19T02:56:35.6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084E0-1ECE-683F-3D10-5029EEA38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C9FBE-F2D2-01F7-296E-4CE6A5CA8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29629-33F5-688D-46FF-98382DF3E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D62-5BD0-4C3F-B327-95CA9392624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4D425-0512-0377-27A7-BF3FCE5F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5C42C-A66B-0206-05CC-800EDA30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F6E-6837-4CE6-A35B-4951A65F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35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93A5-03B6-67BD-2FF1-81CAE7F4F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717929-44CC-94D2-8830-25ECD9B4BE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C27D1-DCED-90C3-2157-7BBAF6AF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D62-5BD0-4C3F-B327-95CA9392624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E2130-21FB-6749-12CD-26AD5C45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D65F3-00EE-09E1-EC20-35576C06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F6E-6837-4CE6-A35B-4951A65F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81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F6CE2-3B52-6125-DBD6-486063199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1BDD2-F209-A745-7BB5-3D94DB06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EAD88-AB48-262F-2232-14F18052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D62-5BD0-4C3F-B327-95CA9392624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B6A33-F074-FC33-9C74-C06E58E5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E8C29-EB2B-FDF8-0C3E-218C5A27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F6E-6837-4CE6-A35B-4951A65F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126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7BB87-1508-A431-C8B1-F4FA6E459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7EEA9-FDE8-EED6-64B1-59D824AE0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45552-C5E2-11D4-E0BD-76D54C64E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D62-5BD0-4C3F-B327-95CA9392624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29E8-415E-C0CA-C7B0-4D9534FDE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4943F-B269-70E6-7081-823339CF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F6E-6837-4CE6-A35B-4951A65F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78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4F17-4F59-B1E4-A298-295969B9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DC155-E660-9DB5-561C-BFAFC8240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60D9B-C65B-76B9-B802-72B26CA9A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D62-5BD0-4C3F-B327-95CA9392624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AB9BF-3613-FB3B-EF93-CA28CDA6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ACBD-C046-366F-FBD0-836697DC4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F6E-6837-4CE6-A35B-4951A65F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911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7C01-CAF3-D697-EB28-E7F9A7F99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D93A2-4F68-2E92-9C79-07A75F200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BBF00-0393-8051-6E0B-D06678308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A8194-56A6-C9BA-B5FC-EF80B2E00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D62-5BD0-4C3F-B327-95CA9392624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894A2-150B-C79C-B4CC-AB062E48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701BB-196D-C62A-F8BF-3C861DF1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F6E-6837-4CE6-A35B-4951A65F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3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34E8-435F-8848-CC23-E02769B9F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95A4D-57AC-2330-4BE8-09DD21F4CF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CFE790-63FC-4D8C-7761-BDFB06EAE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44B3C-5CA5-31AB-DD59-EEED59C09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6ADD0-EFC7-B9C9-BFA2-A8853528D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5A62B-90FE-BFE2-C952-C7D089EF8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D62-5BD0-4C3F-B327-95CA9392624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D03BA9-898E-758C-CCC2-1BEAB8ACA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55054-7396-036C-2C4C-5F5AEAA90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F6E-6837-4CE6-A35B-4951A65F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6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1BB0-8380-D62E-327F-9FE9A4F6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2C45DB-5870-B913-EB9F-0CC5EA54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D62-5BD0-4C3F-B327-95CA9392624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DF5AF-ED0B-1661-2A7E-1925BC558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6D7FE9-BF73-3305-42B0-0A342127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F6E-6837-4CE6-A35B-4951A65F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4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3668A-DFCF-B058-8F22-0018EAA9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D62-5BD0-4C3F-B327-95CA9392624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A4ED76-8E27-E30D-1B4C-CD42E5F0F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3D040-6A33-AC43-7243-E1AFE0F4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F6E-6837-4CE6-A35B-4951A65F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1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15F5A-6119-AB58-DB17-43C8C381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80AA3-2D5B-4975-C735-F73B3768B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AC7CB-C490-E793-4943-40FBB88B0B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79EFE-D6D6-E393-DA4E-7A68587F0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D62-5BD0-4C3F-B327-95CA9392624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5A0E6-0456-860D-3D71-BD6A1849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7049F-F157-64E0-39B4-147A88C2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F6E-6837-4CE6-A35B-4951A65F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7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02662-369A-CF76-F596-E3F765A5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EA75AE-DE20-B7C3-461F-4C20E2CA02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DD3CF-E31D-CC7C-ADEE-0E5FBC670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BCB67-D16D-5D00-5449-448DF9E6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B7D62-5BD0-4C3F-B327-95CA9392624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790AA8-1E94-F0B9-14EF-84D1B7997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A6FD4-F732-324C-2E13-28E8FD34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AAF6E-6837-4CE6-A35B-4951A65F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348F0-5E66-6EF1-65FD-A7BC131B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D318E-4B52-4D6F-1D79-B4F4B061B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64C8F-A432-923D-5349-AAF0615B3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6B7D62-5BD0-4C3F-B327-95CA9392624D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91758-0639-B4D9-8D76-34EC84C54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AB54C-5FB9-3641-817D-7785E9EBB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5AAF6E-6837-4CE6-A35B-4951A65FA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78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3CF2968-C305-7265-B456-772D4CA261C0}"/>
              </a:ext>
            </a:extLst>
          </p:cNvPr>
          <p:cNvSpPr/>
          <p:nvPr/>
        </p:nvSpPr>
        <p:spPr>
          <a:xfrm>
            <a:off x="-4660900" y="-282575"/>
            <a:ext cx="7073900" cy="7372350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DDA2316-A1A7-3E9F-FEBD-CD40D3691F9C}"/>
              </a:ext>
            </a:extLst>
          </p:cNvPr>
          <p:cNvSpPr/>
          <p:nvPr/>
        </p:nvSpPr>
        <p:spPr>
          <a:xfrm>
            <a:off x="-4660900" y="-282575"/>
            <a:ext cx="7073900" cy="737235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1D26A17-5B19-B858-1053-F727EE86C500}"/>
              </a:ext>
            </a:extLst>
          </p:cNvPr>
          <p:cNvSpPr/>
          <p:nvPr/>
        </p:nvSpPr>
        <p:spPr>
          <a:xfrm>
            <a:off x="-4660900" y="-257175"/>
            <a:ext cx="7073900" cy="737235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0D4E55F-3C74-6BC5-2217-5D11768C8D8A}"/>
              </a:ext>
            </a:extLst>
          </p:cNvPr>
          <p:cNvSpPr/>
          <p:nvPr/>
        </p:nvSpPr>
        <p:spPr>
          <a:xfrm>
            <a:off x="-4660900" y="-282575"/>
            <a:ext cx="7073900" cy="7372350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2A71769-D120-CD77-D348-F3AA45B88F00}"/>
              </a:ext>
            </a:extLst>
          </p:cNvPr>
          <p:cNvSpPr/>
          <p:nvPr/>
        </p:nvSpPr>
        <p:spPr>
          <a:xfrm>
            <a:off x="-4660900" y="-257175"/>
            <a:ext cx="7073900" cy="7372350"/>
          </a:xfrm>
          <a:prstGeom prst="flowChartConnector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42B9BD-0C9F-7ACC-AB57-01B30F6D1E36}"/>
              </a:ext>
            </a:extLst>
          </p:cNvPr>
          <p:cNvSpPr txBox="1"/>
          <p:nvPr/>
        </p:nvSpPr>
        <p:spPr>
          <a:xfrm>
            <a:off x="3136900" y="2459504"/>
            <a:ext cx="988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AWS Web App using a Three-Tier Architecture</a:t>
            </a:r>
            <a:endParaRPr lang="en-US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F755A-FCB4-906E-1BE1-35B7F8D077AC}"/>
              </a:ext>
            </a:extLst>
          </p:cNvPr>
          <p:cNvSpPr txBox="1"/>
          <p:nvPr/>
        </p:nvSpPr>
        <p:spPr>
          <a:xfrm>
            <a:off x="4292600" y="6075640"/>
            <a:ext cx="6324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Supervised By: Eng. Ayman Ali</a:t>
            </a:r>
          </a:p>
        </p:txBody>
      </p:sp>
    </p:spTree>
    <p:extLst>
      <p:ext uri="{BB962C8B-B14F-4D97-AF65-F5344CB8AC3E}">
        <p14:creationId xmlns:p14="http://schemas.microsoft.com/office/powerpoint/2010/main" val="2237426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B537669-47C7-744E-3B29-F5198EB5A175}"/>
              </a:ext>
            </a:extLst>
          </p:cNvPr>
          <p:cNvSpPr/>
          <p:nvPr/>
        </p:nvSpPr>
        <p:spPr>
          <a:xfrm>
            <a:off x="-4757740" y="-257176"/>
            <a:ext cx="7073900" cy="737235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FBAC9-E43C-BB3D-1874-CAA647CBB64A}"/>
              </a:ext>
            </a:extLst>
          </p:cNvPr>
          <p:cNvSpPr txBox="1"/>
          <p:nvPr/>
        </p:nvSpPr>
        <p:spPr>
          <a:xfrm rot="5400000">
            <a:off x="-2244708" y="2915565"/>
            <a:ext cx="550507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WA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331E1-6AB7-DE4D-36CA-75AEB8B84316}"/>
              </a:ext>
            </a:extLst>
          </p:cNvPr>
          <p:cNvSpPr txBox="1"/>
          <p:nvPr/>
        </p:nvSpPr>
        <p:spPr>
          <a:xfrm>
            <a:off x="1574463" y="114297"/>
            <a:ext cx="1102393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dirty="0"/>
              <a:t>Cont. on Well Architected Framework</a:t>
            </a:r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A5948-799F-C371-CDA4-E1AB07207775}"/>
              </a:ext>
            </a:extLst>
          </p:cNvPr>
          <p:cNvSpPr txBox="1"/>
          <p:nvPr/>
        </p:nvSpPr>
        <p:spPr>
          <a:xfrm>
            <a:off x="2316160" y="1150826"/>
            <a:ext cx="9875840" cy="501675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GB" sz="3200" u="sng" dirty="0"/>
              <a:t>Performance Efficiency:</a:t>
            </a:r>
            <a:r>
              <a:rPr lang="en-GB" sz="3200" dirty="0"/>
              <a:t> Use Auto Scaling for EC2 instances.</a:t>
            </a:r>
          </a:p>
          <a:p>
            <a:pPr marL="0" indent="0">
              <a:buNone/>
            </a:pPr>
            <a:endParaRPr lang="en-GB" sz="3200" dirty="0"/>
          </a:p>
          <a:p>
            <a:r>
              <a:rPr lang="en-GB" sz="3200" u="sng" dirty="0"/>
              <a:t>Cost Optimization:</a:t>
            </a:r>
            <a:r>
              <a:rPr lang="en-GB" sz="3200" dirty="0"/>
              <a:t> Use spot instances or savings plans for EC2 and RDS instances.</a:t>
            </a:r>
          </a:p>
          <a:p>
            <a:endParaRPr lang="en-GB" sz="3200" dirty="0"/>
          </a:p>
          <a:p>
            <a:r>
              <a:rPr lang="en-GB" sz="3200" u="sng" dirty="0"/>
              <a:t>Sustainability:</a:t>
            </a:r>
            <a:r>
              <a:rPr lang="en-GB" sz="3200" dirty="0"/>
              <a:t> Enable CloudWatch with EC2 Auto Stop feature to deal with idle periods. Also, consider switching to t4g.graviton instances because they are more energy efficient.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71069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B537669-47C7-744E-3B29-F5198EB5A175}"/>
              </a:ext>
            </a:extLst>
          </p:cNvPr>
          <p:cNvSpPr/>
          <p:nvPr/>
        </p:nvSpPr>
        <p:spPr>
          <a:xfrm>
            <a:off x="-1752600" y="-2725737"/>
            <a:ext cx="15938500" cy="5095874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526806-F818-EC2D-646C-F7AE7ED9CC41}"/>
              </a:ext>
            </a:extLst>
          </p:cNvPr>
          <p:cNvSpPr txBox="1"/>
          <p:nvPr/>
        </p:nvSpPr>
        <p:spPr>
          <a:xfrm>
            <a:off x="2930954" y="787440"/>
            <a:ext cx="844550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u="sng" dirty="0">
                <a:solidFill>
                  <a:schemeClr val="bg1"/>
                </a:solidFill>
              </a:rPr>
              <a:t>Project Done By:</a:t>
            </a:r>
            <a:endParaRPr lang="en-US" sz="5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94CD3-DFF3-F508-BC3F-663FA3542F7A}"/>
              </a:ext>
            </a:extLst>
          </p:cNvPr>
          <p:cNvSpPr txBox="1"/>
          <p:nvPr/>
        </p:nvSpPr>
        <p:spPr>
          <a:xfrm>
            <a:off x="3032125" y="2785296"/>
            <a:ext cx="802005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Ahmed TakeyEldeen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Amal Yasser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Ibrahim AbdelShafy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Maged Al Shaarawy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Mohammed Medhat Khater</a:t>
            </a:r>
          </a:p>
        </p:txBody>
      </p:sp>
    </p:spTree>
    <p:extLst>
      <p:ext uri="{BB962C8B-B14F-4D97-AF65-F5344CB8AC3E}">
        <p14:creationId xmlns:p14="http://schemas.microsoft.com/office/powerpoint/2010/main" val="313049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B537669-47C7-744E-3B29-F5198EB5A175}"/>
              </a:ext>
            </a:extLst>
          </p:cNvPr>
          <p:cNvSpPr/>
          <p:nvPr/>
        </p:nvSpPr>
        <p:spPr>
          <a:xfrm>
            <a:off x="-1739900" y="-2438400"/>
            <a:ext cx="15938500" cy="1187450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F186E-41DE-E565-7B70-3648E0403743}"/>
              </a:ext>
            </a:extLst>
          </p:cNvPr>
          <p:cNvSpPr txBox="1"/>
          <p:nvPr/>
        </p:nvSpPr>
        <p:spPr>
          <a:xfrm>
            <a:off x="1981200" y="2497976"/>
            <a:ext cx="9372600" cy="18620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500" b="1" dirty="0">
                <a:solidFill>
                  <a:schemeClr val="bg1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746742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A753EE51-93B2-B2A8-10E5-45B2DC2947E4}"/>
              </a:ext>
            </a:extLst>
          </p:cNvPr>
          <p:cNvSpPr/>
          <p:nvPr/>
        </p:nvSpPr>
        <p:spPr>
          <a:xfrm>
            <a:off x="5115292" y="-257175"/>
            <a:ext cx="7073900" cy="737235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D3CF2968-C305-7265-B456-772D4CA261C0}"/>
              </a:ext>
            </a:extLst>
          </p:cNvPr>
          <p:cNvSpPr/>
          <p:nvPr/>
        </p:nvSpPr>
        <p:spPr>
          <a:xfrm>
            <a:off x="3735453" y="-257175"/>
            <a:ext cx="7073900" cy="737235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BDDA2316-A1A7-3E9F-FEBD-CD40D3691F9C}"/>
              </a:ext>
            </a:extLst>
          </p:cNvPr>
          <p:cNvSpPr/>
          <p:nvPr/>
        </p:nvSpPr>
        <p:spPr>
          <a:xfrm>
            <a:off x="2338498" y="-257175"/>
            <a:ext cx="7073900" cy="7372350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51D26A17-5B19-B858-1053-F727EE86C500}"/>
              </a:ext>
            </a:extLst>
          </p:cNvPr>
          <p:cNvSpPr/>
          <p:nvPr/>
        </p:nvSpPr>
        <p:spPr>
          <a:xfrm>
            <a:off x="716456" y="-257175"/>
            <a:ext cx="7073900" cy="7372350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0D4E55F-3C74-6BC5-2217-5D11768C8D8A}"/>
              </a:ext>
            </a:extLst>
          </p:cNvPr>
          <p:cNvSpPr/>
          <p:nvPr/>
        </p:nvSpPr>
        <p:spPr>
          <a:xfrm>
            <a:off x="-612518" y="-257175"/>
            <a:ext cx="7073900" cy="737235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>
                <a:solidFill>
                  <a:schemeClr val="bg1"/>
                </a:solidFill>
              </a:rPr>
              <a:t>Contents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02A71769-D120-CD77-D348-F3AA45B88F00}"/>
              </a:ext>
            </a:extLst>
          </p:cNvPr>
          <p:cNvSpPr/>
          <p:nvPr/>
        </p:nvSpPr>
        <p:spPr>
          <a:xfrm>
            <a:off x="-2255840" y="-257175"/>
            <a:ext cx="7073900" cy="7372350"/>
          </a:xfrm>
          <a:prstGeom prst="flowChartConnector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02DB96-2927-C18B-94B4-15A7B5D25C80}"/>
              </a:ext>
            </a:extLst>
          </p:cNvPr>
          <p:cNvSpPr txBox="1"/>
          <p:nvPr/>
        </p:nvSpPr>
        <p:spPr>
          <a:xfrm rot="5400000">
            <a:off x="2441653" y="3004911"/>
            <a:ext cx="27925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83552F-8AD8-047F-9A75-4D0CBBDCC053}"/>
              </a:ext>
            </a:extLst>
          </p:cNvPr>
          <p:cNvSpPr txBox="1"/>
          <p:nvPr/>
        </p:nvSpPr>
        <p:spPr>
          <a:xfrm rot="5400000">
            <a:off x="4567588" y="3013501"/>
            <a:ext cx="1784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86291-7915-C7E6-3112-6C7732D59862}"/>
              </a:ext>
            </a:extLst>
          </p:cNvPr>
          <p:cNvSpPr txBox="1"/>
          <p:nvPr/>
        </p:nvSpPr>
        <p:spPr>
          <a:xfrm rot="5400000">
            <a:off x="5608220" y="2950375"/>
            <a:ext cx="26662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4E7367-CC22-C997-129E-45F6FAE5B2C0}"/>
              </a:ext>
            </a:extLst>
          </p:cNvPr>
          <p:cNvSpPr txBox="1"/>
          <p:nvPr/>
        </p:nvSpPr>
        <p:spPr>
          <a:xfrm rot="5400000">
            <a:off x="6540637" y="3130229"/>
            <a:ext cx="37311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61878-D3CF-0156-5734-7771FAB105C6}"/>
              </a:ext>
            </a:extLst>
          </p:cNvPr>
          <p:cNvSpPr txBox="1"/>
          <p:nvPr/>
        </p:nvSpPr>
        <p:spPr>
          <a:xfrm rot="5400000">
            <a:off x="8052383" y="3123319"/>
            <a:ext cx="3717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630820-E04B-A7D3-628B-4D2CE1E15FCC}"/>
              </a:ext>
            </a:extLst>
          </p:cNvPr>
          <p:cNvSpPr txBox="1"/>
          <p:nvPr/>
        </p:nvSpPr>
        <p:spPr>
          <a:xfrm rot="5400000">
            <a:off x="8948249" y="3282928"/>
            <a:ext cx="4551450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</a:rPr>
              <a:t>WA Framework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732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B537669-47C7-744E-3B29-F5198EB5A175}"/>
              </a:ext>
            </a:extLst>
          </p:cNvPr>
          <p:cNvSpPr/>
          <p:nvPr/>
        </p:nvSpPr>
        <p:spPr>
          <a:xfrm>
            <a:off x="-4757741" y="-257177"/>
            <a:ext cx="7073900" cy="7372350"/>
          </a:xfrm>
          <a:prstGeom prst="flowChartConnector">
            <a:avLst/>
          </a:prstGeom>
          <a:solidFill>
            <a:srgbClr val="7030A0"/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FBAC9-E43C-BB3D-1874-CAA647CBB64A}"/>
              </a:ext>
            </a:extLst>
          </p:cNvPr>
          <p:cNvSpPr txBox="1"/>
          <p:nvPr/>
        </p:nvSpPr>
        <p:spPr>
          <a:xfrm rot="5400000">
            <a:off x="-472042" y="2910441"/>
            <a:ext cx="1981199" cy="1037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Intro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185DBC-EB22-347F-0416-4E9750234517}"/>
              </a:ext>
            </a:extLst>
          </p:cNvPr>
          <p:cNvSpPr txBox="1"/>
          <p:nvPr/>
        </p:nvSpPr>
        <p:spPr>
          <a:xfrm>
            <a:off x="1181100" y="0"/>
            <a:ext cx="115474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Introduction to 3-Tier Architecture</a:t>
            </a:r>
            <a:endParaRPr lang="en-US" sz="5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AA4F75-D579-C643-4EBE-39DC1708D073}"/>
              </a:ext>
            </a:extLst>
          </p:cNvPr>
          <p:cNvSpPr txBox="1"/>
          <p:nvPr/>
        </p:nvSpPr>
        <p:spPr>
          <a:xfrm>
            <a:off x="2244719" y="923330"/>
            <a:ext cx="10125082" cy="52629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GB" sz="2800" u="sng" dirty="0"/>
              <a:t>The 3-Tier Architecture consists of: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Presentation Tier (Web Layer) &gt; EC2 + ALB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Application Tier (Logic Layer) &gt; EC2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Data Tier (Database Layer) &gt; RDS</a:t>
            </a:r>
          </a:p>
          <a:p>
            <a:endParaRPr lang="en-GB" sz="2800" dirty="0"/>
          </a:p>
          <a:p>
            <a:r>
              <a:rPr lang="en-GB" sz="2800" u="sng" dirty="0"/>
              <a:t>This architecture provides:</a:t>
            </a:r>
          </a:p>
          <a:p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Easier maintenance due to simple components of the architecture.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Possible scalability in the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Improved security due to isolation between layers.</a:t>
            </a:r>
          </a:p>
        </p:txBody>
      </p:sp>
    </p:spTree>
    <p:extLst>
      <p:ext uri="{BB962C8B-B14F-4D97-AF65-F5344CB8AC3E}">
        <p14:creationId xmlns:p14="http://schemas.microsoft.com/office/powerpoint/2010/main" val="1368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B537669-47C7-744E-3B29-F5198EB5A175}"/>
              </a:ext>
            </a:extLst>
          </p:cNvPr>
          <p:cNvSpPr/>
          <p:nvPr/>
        </p:nvSpPr>
        <p:spPr>
          <a:xfrm>
            <a:off x="-4757740" y="-257176"/>
            <a:ext cx="7073900" cy="7372350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FBAC9-E43C-BB3D-1874-CAA647CBB64A}"/>
              </a:ext>
            </a:extLst>
          </p:cNvPr>
          <p:cNvSpPr txBox="1"/>
          <p:nvPr/>
        </p:nvSpPr>
        <p:spPr>
          <a:xfrm rot="5400000">
            <a:off x="-1232070" y="2921167"/>
            <a:ext cx="3479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Services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78005E-3395-851D-74EF-A2C86E28A632}"/>
              </a:ext>
            </a:extLst>
          </p:cNvPr>
          <p:cNvSpPr txBox="1"/>
          <p:nvPr/>
        </p:nvSpPr>
        <p:spPr>
          <a:xfrm>
            <a:off x="3400425" y="0"/>
            <a:ext cx="8502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/>
              <a:t>AWS Services Used</a:t>
            </a:r>
            <a:endParaRPr lang="en-US" sz="6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AD39CE-3AF7-408F-B2C5-87A7F63DDDFA}"/>
              </a:ext>
            </a:extLst>
          </p:cNvPr>
          <p:cNvSpPr txBox="1"/>
          <p:nvPr/>
        </p:nvSpPr>
        <p:spPr>
          <a:xfrm>
            <a:off x="2316160" y="1218098"/>
            <a:ext cx="9973063" cy="563231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 sz="4000" u="sng" dirty="0"/>
              <a:t>Key AWS services in our 3-Tier Architecture:</a:t>
            </a:r>
          </a:p>
          <a:p>
            <a:endParaRPr lang="en-US" sz="4000" dirty="0"/>
          </a:p>
          <a:p>
            <a:pPr marL="742950" indent="-742950">
              <a:buAutoNum type="arabicPeriod"/>
            </a:pPr>
            <a:r>
              <a:rPr lang="en-US" sz="4000" dirty="0"/>
              <a:t>Amazon EC2: Application servers.</a:t>
            </a:r>
          </a:p>
          <a:p>
            <a:pPr marL="742950" indent="-742950">
              <a:buAutoNum type="arabicPeriod"/>
            </a:pPr>
            <a:r>
              <a:rPr lang="en-US" sz="4000" dirty="0"/>
              <a:t>Amazon RDS: Relational Database Service.</a:t>
            </a:r>
          </a:p>
          <a:p>
            <a:pPr marL="742950" indent="-742950">
              <a:buAutoNum type="arabicPeriod"/>
            </a:pPr>
            <a:r>
              <a:rPr lang="en-US" sz="4000" dirty="0"/>
              <a:t>Elastic Load Balancer (ALB).</a:t>
            </a:r>
          </a:p>
          <a:p>
            <a:pPr marL="742950" indent="-742950">
              <a:buAutoNum type="arabicPeriod"/>
            </a:pPr>
            <a:r>
              <a:rPr lang="en-US" sz="4000" dirty="0"/>
              <a:t>Amazon VPC with Public/Private Subnets.</a:t>
            </a:r>
          </a:p>
          <a:p>
            <a:pPr marL="742950" indent="-742950">
              <a:buAutoNum type="arabicPeriod"/>
            </a:pPr>
            <a:r>
              <a:rPr lang="en-US" sz="4000" dirty="0"/>
              <a:t>AWS CloudFormation for deployment.</a:t>
            </a:r>
          </a:p>
        </p:txBody>
      </p:sp>
    </p:spTree>
    <p:extLst>
      <p:ext uri="{BB962C8B-B14F-4D97-AF65-F5344CB8AC3E}">
        <p14:creationId xmlns:p14="http://schemas.microsoft.com/office/powerpoint/2010/main" val="447495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B537669-47C7-744E-3B29-F5198EB5A175}"/>
              </a:ext>
            </a:extLst>
          </p:cNvPr>
          <p:cNvSpPr/>
          <p:nvPr/>
        </p:nvSpPr>
        <p:spPr>
          <a:xfrm>
            <a:off x="-4757740" y="-257176"/>
            <a:ext cx="7073900" cy="7372350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FBAC9-E43C-BB3D-1874-CAA647CBB64A}"/>
              </a:ext>
            </a:extLst>
          </p:cNvPr>
          <p:cNvSpPr txBox="1"/>
          <p:nvPr/>
        </p:nvSpPr>
        <p:spPr>
          <a:xfrm rot="5400000">
            <a:off x="-1778170" y="2921167"/>
            <a:ext cx="4572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Architecture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A6B9E-9725-389C-9CD2-0162D7550F22}"/>
              </a:ext>
            </a:extLst>
          </p:cNvPr>
          <p:cNvSpPr txBox="1"/>
          <p:nvPr/>
        </p:nvSpPr>
        <p:spPr>
          <a:xfrm>
            <a:off x="1668462" y="35001"/>
            <a:ext cx="88550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/>
              <a:t>Architecture Overview</a:t>
            </a:r>
            <a:endParaRPr lang="en-US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B05E29-DD17-9269-FD64-F3CA2240042D}"/>
              </a:ext>
            </a:extLst>
          </p:cNvPr>
          <p:cNvSpPr txBox="1"/>
          <p:nvPr/>
        </p:nvSpPr>
        <p:spPr>
          <a:xfrm>
            <a:off x="2316160" y="1435174"/>
            <a:ext cx="9994900" cy="618630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US" sz="4400" u="sng" dirty="0"/>
              <a:t>Availability Zone Structure: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Public subnet: Web servers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ALB distributing traffic to EC2 instances</a:t>
            </a:r>
            <a:endParaRPr lang="en-US"/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Private subnet: EC2 application servers</a:t>
            </a:r>
          </a:p>
          <a:p>
            <a:pPr marL="571500" indent="-571500">
              <a:buFont typeface="Arial"/>
              <a:buChar char="•"/>
            </a:pPr>
            <a:r>
              <a:rPr lang="en-US" sz="4400" dirty="0"/>
              <a:t>Private subnet: RDS database</a:t>
            </a:r>
          </a:p>
          <a:p>
            <a:endParaRPr lang="en-US" sz="4400" dirty="0"/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367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B537669-47C7-744E-3B29-F5198EB5A175}"/>
              </a:ext>
            </a:extLst>
          </p:cNvPr>
          <p:cNvSpPr/>
          <p:nvPr/>
        </p:nvSpPr>
        <p:spPr>
          <a:xfrm>
            <a:off x="-4757740" y="-257176"/>
            <a:ext cx="7073900" cy="7372350"/>
          </a:xfrm>
          <a:prstGeom prst="flowChartConnector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FBAC9-E43C-BB3D-1874-CAA647CBB64A}"/>
              </a:ext>
            </a:extLst>
          </p:cNvPr>
          <p:cNvSpPr txBox="1"/>
          <p:nvPr/>
        </p:nvSpPr>
        <p:spPr>
          <a:xfrm rot="5400000">
            <a:off x="-1879770" y="3010067"/>
            <a:ext cx="47752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Architecture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C3477F-FA34-8EF2-2037-37160945A5D3}"/>
              </a:ext>
            </a:extLst>
          </p:cNvPr>
          <p:cNvSpPr txBox="1"/>
          <p:nvPr/>
        </p:nvSpPr>
        <p:spPr>
          <a:xfrm>
            <a:off x="3298825" y="0"/>
            <a:ext cx="8502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/>
              <a:t>Architecture Diagram</a:t>
            </a:r>
            <a:endParaRPr lang="en-US" sz="5400" dirty="0"/>
          </a:p>
        </p:txBody>
      </p:sp>
      <p:pic>
        <p:nvPicPr>
          <p:cNvPr id="2" name="Picture 1" descr="A diagram of a network&#10;&#10;AI-generated content may be incorrect.">
            <a:extLst>
              <a:ext uri="{FF2B5EF4-FFF2-40B4-BE49-F238E27FC236}">
                <a16:creationId xmlns:a16="http://schemas.microsoft.com/office/drawing/2014/main" id="{ABB8DBB1-09A5-BB72-6052-1F148F7373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7" b="789"/>
          <a:stretch>
            <a:fillRect/>
          </a:stretch>
        </p:blipFill>
        <p:spPr>
          <a:xfrm>
            <a:off x="2400567" y="0"/>
            <a:ext cx="9750795" cy="656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47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B537669-47C7-744E-3B29-F5198EB5A175}"/>
              </a:ext>
            </a:extLst>
          </p:cNvPr>
          <p:cNvSpPr/>
          <p:nvPr/>
        </p:nvSpPr>
        <p:spPr>
          <a:xfrm>
            <a:off x="-5087253" y="-205690"/>
            <a:ext cx="7073900" cy="737235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FBAC9-E43C-BB3D-1874-CAA647CBB64A}"/>
              </a:ext>
            </a:extLst>
          </p:cNvPr>
          <p:cNvSpPr txBox="1"/>
          <p:nvPr/>
        </p:nvSpPr>
        <p:spPr>
          <a:xfrm rot="5400000">
            <a:off x="-1981370" y="2921167"/>
            <a:ext cx="4978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0DE74-C607-C81A-2270-93409F396B0E}"/>
              </a:ext>
            </a:extLst>
          </p:cNvPr>
          <p:cNvSpPr txBox="1"/>
          <p:nvPr/>
        </p:nvSpPr>
        <p:spPr>
          <a:xfrm>
            <a:off x="3943350" y="0"/>
            <a:ext cx="850265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/>
              <a:t>Deployment </a:t>
            </a:r>
            <a:endParaRPr lang="en-US" sz="6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550EC2-747A-800B-4414-3BDAA4789952}"/>
              </a:ext>
            </a:extLst>
          </p:cNvPr>
          <p:cNvSpPr txBox="1"/>
          <p:nvPr/>
        </p:nvSpPr>
        <p:spPr>
          <a:xfrm>
            <a:off x="1986646" y="1108602"/>
            <a:ext cx="10344150" cy="754052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3200" dirty="0"/>
          </a:p>
          <a:p>
            <a:r>
              <a:rPr lang="en-US" sz="3200" dirty="0"/>
              <a:t>So we met multiple challenges in free-tier during deployment:</a:t>
            </a:r>
            <a:endParaRPr lang="en-US"/>
          </a:p>
          <a:p>
            <a:endParaRPr lang="en-US" sz="3200" dirty="0"/>
          </a:p>
          <a:p>
            <a:pPr marL="571500" indent="-571500">
              <a:buAutoNum type="arabicPeriod"/>
            </a:pPr>
            <a:r>
              <a:rPr lang="en-US" sz="3200" dirty="0"/>
              <a:t>We couldn’t use multiple AZs.</a:t>
            </a:r>
          </a:p>
          <a:p>
            <a:pPr marL="571500" indent="-571500">
              <a:buAutoNum type="arabicPeriod"/>
            </a:pPr>
            <a:r>
              <a:rPr lang="en-US" sz="3200" dirty="0"/>
              <a:t>We also couldn’t use multiple EC2 &amp; RDS instances.</a:t>
            </a:r>
          </a:p>
          <a:p>
            <a:pPr marL="571500" indent="-571500">
              <a:buAutoNum type="arabicPeriod"/>
            </a:pPr>
            <a:r>
              <a:rPr lang="en-US" sz="3200" dirty="0"/>
              <a:t>We couldn't place the EC2 instance that was deployed in a private subnet, due to limitations on NAT Gateways.</a:t>
            </a:r>
          </a:p>
          <a:p>
            <a:pPr marL="571500" indent="-571500">
              <a:buAutoNum type="arabicPeriod"/>
            </a:pPr>
            <a:r>
              <a:rPr lang="en-US" sz="3200" dirty="0"/>
              <a:t>We were not able to use an ALB due to the limitation of AZs allowed (1), therefore we used a CLB instead.</a:t>
            </a:r>
          </a:p>
          <a:p>
            <a:pPr marL="742950" indent="-742950">
              <a:buAutoNum type="arabicPeriod"/>
            </a:pPr>
            <a:endParaRPr lang="en-GB" sz="4400" dirty="0"/>
          </a:p>
          <a:p>
            <a:pPr marL="742950" indent="-742950">
              <a:buAutoNum type="arabicPeriod"/>
            </a:pPr>
            <a:endParaRPr lang="en-US" sz="4400" dirty="0"/>
          </a:p>
          <a:p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319735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B537669-47C7-744E-3B29-F5198EB5A175}"/>
              </a:ext>
            </a:extLst>
          </p:cNvPr>
          <p:cNvSpPr/>
          <p:nvPr/>
        </p:nvSpPr>
        <p:spPr>
          <a:xfrm>
            <a:off x="-4757740" y="-257176"/>
            <a:ext cx="7073900" cy="737235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FBAC9-E43C-BB3D-1874-CAA647CBB64A}"/>
              </a:ext>
            </a:extLst>
          </p:cNvPr>
          <p:cNvSpPr txBox="1"/>
          <p:nvPr/>
        </p:nvSpPr>
        <p:spPr>
          <a:xfrm rot="5400000">
            <a:off x="-1981370" y="2921167"/>
            <a:ext cx="49784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0DE74-C607-C81A-2270-93409F396B0E}"/>
              </a:ext>
            </a:extLst>
          </p:cNvPr>
          <p:cNvSpPr txBox="1"/>
          <p:nvPr/>
        </p:nvSpPr>
        <p:spPr>
          <a:xfrm>
            <a:off x="3943350" y="0"/>
            <a:ext cx="850265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/>
              <a:t>Deployment </a:t>
            </a:r>
            <a:endParaRPr lang="en-US" sz="66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07D297-3B39-E37A-2944-7748E0BF5670}"/>
              </a:ext>
            </a:extLst>
          </p:cNvPr>
          <p:cNvSpPr/>
          <p:nvPr/>
        </p:nvSpPr>
        <p:spPr>
          <a:xfrm>
            <a:off x="3052199" y="1719120"/>
            <a:ext cx="7532492" cy="303819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660F5-3992-A5C5-2CCD-25CC6D868BEF}"/>
              </a:ext>
            </a:extLst>
          </p:cNvPr>
          <p:cNvSpPr txBox="1"/>
          <p:nvPr/>
        </p:nvSpPr>
        <p:spPr>
          <a:xfrm>
            <a:off x="3525666" y="1803375"/>
            <a:ext cx="6342414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b="1" dirty="0"/>
              <a:t>DEMONSTRATION OF WHAT WAS DEPLOYED AND THE YAML TEMPLATE USED TO ACHIEVE THE LIMITED ARCHITECTURE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324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CB537669-47C7-744E-3B29-F5198EB5A175}"/>
              </a:ext>
            </a:extLst>
          </p:cNvPr>
          <p:cNvSpPr/>
          <p:nvPr/>
        </p:nvSpPr>
        <p:spPr>
          <a:xfrm>
            <a:off x="-4757740" y="-257176"/>
            <a:ext cx="7073900" cy="7372350"/>
          </a:xfrm>
          <a:prstGeom prst="flowChartConnector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FBAC9-E43C-BB3D-1874-CAA647CBB64A}"/>
              </a:ext>
            </a:extLst>
          </p:cNvPr>
          <p:cNvSpPr txBox="1"/>
          <p:nvPr/>
        </p:nvSpPr>
        <p:spPr>
          <a:xfrm rot="5400000">
            <a:off x="-2339958" y="3078049"/>
            <a:ext cx="569557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WA Framework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2331E1-6AB7-DE4D-36CA-75AEB8B84316}"/>
              </a:ext>
            </a:extLst>
          </p:cNvPr>
          <p:cNvSpPr txBox="1"/>
          <p:nvPr/>
        </p:nvSpPr>
        <p:spPr>
          <a:xfrm>
            <a:off x="1574463" y="114297"/>
            <a:ext cx="11633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u="sng" dirty="0"/>
              <a:t>Well-Architected Framework Recommendations</a:t>
            </a:r>
            <a:endParaRPr lang="en-US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DE76AA-4B34-3AEA-0028-2FD801BF56D9}"/>
              </a:ext>
            </a:extLst>
          </p:cNvPr>
          <p:cNvSpPr txBox="1"/>
          <p:nvPr/>
        </p:nvSpPr>
        <p:spPr>
          <a:xfrm>
            <a:off x="2316160" y="1569497"/>
            <a:ext cx="9010650" cy="40318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indent="0">
              <a:buNone/>
            </a:pPr>
            <a:r>
              <a:rPr lang="en-GB" sz="3200" u="sng" dirty="0"/>
              <a:t>Security:</a:t>
            </a:r>
            <a:r>
              <a:rPr lang="en-GB" sz="3200" dirty="0"/>
              <a:t> </a:t>
            </a:r>
          </a:p>
          <a:p>
            <a:r>
              <a:rPr lang="en-GB" sz="3200" dirty="0"/>
              <a:t>Add Network ACLs and security group audits.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u="sng" dirty="0"/>
              <a:t>Reliability:</a:t>
            </a:r>
            <a:r>
              <a:rPr lang="en-GB" sz="3200" dirty="0"/>
              <a:t> </a:t>
            </a:r>
          </a:p>
          <a:p>
            <a:r>
              <a:rPr lang="en-GB" sz="3200" dirty="0"/>
              <a:t>Enable Multi-AZ RDS and backups.</a:t>
            </a:r>
          </a:p>
          <a:p>
            <a:pPr marL="0" indent="0">
              <a:buNone/>
            </a:pPr>
            <a:endParaRPr lang="en-GB" sz="3200" dirty="0"/>
          </a:p>
          <a:p>
            <a:pPr marL="0" indent="0">
              <a:buNone/>
            </a:pPr>
            <a:r>
              <a:rPr lang="en-GB" sz="3200" u="sng" dirty="0"/>
              <a:t>Operational Excellence:</a:t>
            </a:r>
            <a:r>
              <a:rPr lang="en-GB" sz="3200" dirty="0"/>
              <a:t> </a:t>
            </a:r>
          </a:p>
          <a:p>
            <a:r>
              <a:rPr lang="en-GB" sz="3200" dirty="0"/>
              <a:t>Implement monitoring with CloudWatch.</a:t>
            </a:r>
          </a:p>
        </p:txBody>
      </p:sp>
    </p:spTree>
    <p:extLst>
      <p:ext uri="{BB962C8B-B14F-4D97-AF65-F5344CB8AC3E}">
        <p14:creationId xmlns:p14="http://schemas.microsoft.com/office/powerpoint/2010/main" val="321293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324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Takeyeldeen</dc:creator>
  <cp:lastModifiedBy>Ahmed Takeyeldeen</cp:lastModifiedBy>
  <cp:revision>140</cp:revision>
  <dcterms:created xsi:type="dcterms:W3CDTF">2025-06-18T15:31:06Z</dcterms:created>
  <dcterms:modified xsi:type="dcterms:W3CDTF">2025-06-19T03:28:48Z</dcterms:modified>
</cp:coreProperties>
</file>