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A4CD5-CB52-4004-8734-56E1BC1BEDBE}" v="1030" dt="2022-03-03T15:01:14.667"/>
    <p1510:client id="{9ED41284-9536-32B3-72A6-6DEE4A8945EC}" v="450" dt="2022-03-04T14:14:1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3:55:54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3207 1154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3:55:54.0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15322 5641 16383 0 0,'0'5'0'0'0,"-5"13"0"0"0,-2 13 0 0 0,-11 23 0 0 0,-7 8 0 0 0,0 8 0 0 0,5 10 0 0 0,0 5 0 0 0,4 0 0 0 0,4-9 0 0 0,-1 3 0 0 0,2 10 0 0 0,3 5 0 0 0,-10 24 0 0 0,-10 34 0 0 0,-1 18 0 0 0,-2 33 0 0 0,-4 29 0 0 0,2-3 0 0 0,1-15 0 0 0,7-27 0 0 0,8-35 0 0 0,5-38 0 0 0,1-28 0 0 0,2-18 0 0 0,2-15 0 0 0,3-12 0 0 0,1-1 0 0 0,2-3 0 0 0,1-3 0 0 0,0-1 0 0 0,1 9 0 0 0,-1 3 0 0 0,1-1 0 0 0,-1 3 0 0 0,0 14 0 0 0,0 8 0 0 0,0 8 0 0 0,6 1 0 0 0,1-8 0 0 0,5 7 0 0 0,0-6 0 0 0,-1-9 0 0 0,-3 1 0 0 0,3-5 0 0 0,4-13 0 0 0,5-3 0 0 0,1 13 0 0 0,0 12 0 0 0,-3 16 0 0 0,-4 5 0 0 0,-5-7 0 0 0,1-8 0 0 0,1 1 0 0 0,1 8 0 0 0,0 1 0 0 0,-2 3 0 0 0,-3-4 0 0 0,-3 1 0 0 0,-1-8 0 0 0,13 9 0 0 0,12 11 0 0 0,-1 1 0 0 0,-5-11 0 0 0,-5-15 0 0 0,-6 7 0 0 0,16 2 0 0 0,10-8 0 0 0,-3-5 0 0 0,-6 7 0 0 0,-2 7 0 0 0,-7 11 0 0 0,-5 22 0 0 0,-6-3 0 0 0,-4 1 0 0 0,-3 3 0 0 0,-1-8 0 0 0,4-16 0 0 0,2-18 0 0 0,-1-6 0 0 0,1-3 0 0 0,-3-7 0 0 0,-1-8 0 0 0,-1-2 0 0 0,0-2 0 0 0,4-5 0 0 0,2 13 0 0 0,-1 8 0 0 0,-1 21 0 0 0,-1 22 0 0 0,-2 31 0 0 0,0 20 0 0 0,-2-12 0 0 0,0-14 0 0 0,0-13 0 0 0,-1-20 0 0 0,1-22 0 0 0,0-1 0 0 0,0-3 0 0 0,0-8 0 0 0,0-9 0 0 0,0 3 0 0 0,0-3 0 0 0,0 1 0 0 0,0 1 0 0 0,0-3 0 0 0,0-5 0 0 0,0-4 0 0 0,0-5 0 0 0,0 2 0 0 0,0 10 0 0 0,0 3 0 0 0,0-3 0 0 0,0 0 0 0 0,0-2 0 0 0,0 7 0 0 0,0 10 0 0 0,0-1 0 0 0,0-5 0 0 0,0 8 0 0 0,0-2 0 0 0,0-1 0 0 0,0 5 0 0 0,0-4 0 0 0,0-3 0 0 0,0-6 0 0 0,0 9 0 0 0,-16 15 0 0 0,-5 9 0 0 0,0 17 0 0 0,-6 1 0 0 0,1-13 0 0 0,4-11 0 0 0,3-9 0 0 0,2-12 0 0 0,6-10 0 0 0,3-10 0 0 0,-2 0 0 0 0,2-2 0 0 0,1-3 0 0 0,2 4 0 0 0,-8 16 0 0 0,-8 3 0 0 0,0-2 0 0 0,-3 31 0 0 0,4 21 0 0 0,5-1 0 0 0,5-10 0 0 0,4-15 0 0 0,3-7 0 0 0,3-10 0 0 0,0-12 0 0 0,1-4 0 0 0,0 0 0 0 0,0-3 0 0 0,0-4 0 0 0,-1 6 0 0 0,0 10 0 0 0,0-19 0 0 0,0-18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13:55:54.00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15279 5683 16383 0 0,'5'0'0'0'0,"13"0"0"0"0,8 0 0 0 0,5 0 0 0 0,3 0 0 0 0,0 0 0 0 0,6 0 0 0 0,1 0 0 0 0,4 0 0 0 0,0 0 0 0 0,1 0 0 0 0,0 0 0 0 0,8 0 0 0 0,-1 0 0 0 0,2 0 0 0 0,-3 0 0 0 0,5 0 0 0 0,-2 0 0 0 0,1 0 0 0 0,0 0 0 0 0,-3 0 0 0 0,-6 0 0 0 0,-5 0 0 0 0,12 0 0 0 0,11 0 0 0 0,17 0 0 0 0,0 6 0 0 0,-10 1 0 0 0,-12-1 0 0 0,-10 0 0 0 0,-3-2 0 0 0,-4-2 0 0 0,17 5 0 0 0,3 0 0 0 0,18 10 0 0 0,0 19 0 0 0,-9 7 0 0 0,-16 2 0 0 0,-18-1 0 0 0,-15 8 0 0 0,-11 0 0 0 0,-9 7 0 0 0,-4-1 0 0 0,-2-5 0 0 0,0-6 0 0 0,0-6 0 0 0,0 0 0 0 0,1-1 0 0 0,1-2 0 0 0,1 3 0 0 0,0 0 0 0 0,0 9 0 0 0,0 2 0 0 0,0-4 0 0 0,0 6 0 0 0,0 5 0 0 0,0-2 0 0 0,0 4 0 0 0,0 14 0 0 0,0-1 0 0 0,0 3 0 0 0,0 4 0 0 0,0-6 0 0 0,11-6 0 0 0,8-9 0 0 0,2-9 0 0 0,-4 8 0 0 0,-4 14 0 0 0,-4 17 0 0 0,-4-2 0 0 0,-3-11 0 0 0,-1-12 0 0 0,-2-8 0 0 0,1-8 0 0 0,-7-6 0 0 0,0 9 0 0 0,-1 3 0 0 0,-3 1 0 0 0,0-3 0 0 0,2 7 0 0 0,2-4 0 0 0,3-5 0 0 0,-4 0 0 0 0,-5-5 0 0 0,-6-4 0 0 0,0-3 0 0 0,3-5 0 0 0,0 20 0 0 0,-4 6 0 0 0,3 7 0 0 0,3-1 0 0 0,-1 9 0 0 0,3-3 0 0 0,-3-8 0 0 0,2-10 0 0 0,-8-9 0 0 0,-5-12 0 0 0,1-1 0 0 0,0 15 0 0 0,4 5 0 0 0,1 5 0 0 0,3 12 0 0 0,5 12 0 0 0,4-3 0 0 0,-1-10 0 0 0,-6-10 0 0 0,-4 5 0 0 0,1-3 0 0 0,3-5 0 0 0,-2-8 0 0 0,4 0 0 0 0,2-3 0 0 0,4-5 0 0 0,4-2 0 0 0,1 7 0 0 0,1 2 0 0 0,2-1 0 0 0,-6 2 0 0 0,-12 8 0 0 0,-8 1 0 0 0,-1 7 0 0 0,5-3 0 0 0,6 5 0 0 0,5-3 0 0 0,4-7 0 0 0,4 8 0 0 0,2-2 0 0 0,1 6 0 0 0,-6 22 0 0 0,-1 29 0 0 0,1 9 0 0 0,0 0 0 0 0,1-18 0 0 0,2-10 0 0 0,1-7 0 0 0,1-12 0 0 0,0 5 0 0 0,0-6 0 0 0,0-6 0 0 0,0-10 0 0 0,1 11 0 0 0,-1 8 0 0 0,0-4 0 0 0,0 22 0 0 0,0 4 0 0 0,0-5 0 0 0,5 2 0 0 0,2-11 0 0 0,0-10 0 0 0,-2-13 0 0 0,-1-8 0 0 0,-1-9 0 0 0,3-7 0 0 0,2 0 0 0 0,-2-3 0 0 0,0 3 0 0 0,-3 0 0 0 0,4-3 0 0 0,2 8 0 0 0,-2 1 0 0 0,-2-3 0 0 0,-2 14 0 0 0,10 5 0 0 0,2-2 0 0 0,-1-2 0 0 0,-3 5 0 0 0,-4 2 0 0 0,3-5 0 0 0,-1-9 0 0 0,-2-2 0 0 0,4 21 0 0 0,5 15 0 0 0,-1 13 0 0 0,19 16 0 0 0,4 14 0 0 0,0 2 0 0 0,-6-18 0 0 0,-9 10 0 0 0,-8-12 0 0 0,-6-20 0 0 0,-6-9 0 0 0,-2-13 0 0 0,-2-4 0 0 0,-1-8 0 0 0,1 3 0 0 0,-1-5 0 0 0,1-6 0 0 0,1-7 0 0 0,-1 5 0 0 0,1 0 0 0 0,0 7 0 0 0,0 4 0 0 0,0-2 0 0 0,0 0 0 0 0,0-5 0 0 0,0-2 0 0 0,0-3 0 0 0,0 1 0 0 0,0 2 0 0 0,0 19 0 0 0,0 3 0 0 0,0 0 0 0 0,0-8 0 0 0,0-9 0 0 0,0-9 0 0 0,0-2 0 0 0,0 13 0 0 0,-10 7 0 0 0,-9 8 0 0 0,-2 7 0 0 0,4 3 0 0 0,-2-10 0 0 0,-2-11 0 0 0,-3 10 0 0 0,3 4 0 0 0,-1-6 0 0 0,4 1 0 0 0,-12 9 0 0 0,1-3 0 0 0,-7-4 0 0 0,-2-15 0 0 0,1-11 0 0 0,-5-15 0 0 0,0-12 0 0 0,2-9 0 0 0,2-7 0 0 0,-8 1 0 0 0,-7 0 0 0 0,-20-1 0 0 0,-31-1 0 0 0,-7-2 0 0 0,0 0 0 0 0,6 0 0 0 0,2-1 0 0 0,7 0 0 0 0,4-6 0 0 0,13-1 0 0 0,-18-5 0 0 0,-8-1 0 0 0,-2-8 0 0 0,7-1 0 0 0,15 3 0 0 0,1-5 0 0 0,9-4 0 0 0,23 2 0 0 0,30 6 0 0 0,25 7 0 0 0,22-1 0 0 0,13 3 0 0 0,10 3 0 0 0,-4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03T08:50:03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-42991616 2097152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cs typeface="Calibri Light"/>
              </a:rPr>
              <a:t>2. </a:t>
            </a:r>
            <a:r>
              <a:rPr lang="hu-HU" dirty="0" err="1">
                <a:cs typeface="Calibri Light"/>
              </a:rPr>
              <a:t>Homework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description</a:t>
            </a:r>
            <a:r>
              <a:rPr lang="hu-HU" dirty="0">
                <a:cs typeface="Calibri Light"/>
              </a:rPr>
              <a:t> - </a:t>
            </a:r>
            <a:r>
              <a:rPr lang="hu-HU" dirty="0" err="1">
                <a:cs typeface="Calibri Light"/>
              </a:rPr>
              <a:t>consultation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7589A-BFEC-4C3F-ADF0-A9C1F9E2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Homework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description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F468C5-1B08-4B7E-A9E7-096A3043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in Esztergom and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go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Pest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fast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. </a:t>
            </a:r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two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roads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where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leave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city, </a:t>
            </a:r>
            <a:r>
              <a:rPr lang="hu-HU" dirty="0" err="1">
                <a:cs typeface="Calibri"/>
              </a:rPr>
              <a:t>route</a:t>
            </a:r>
            <a:r>
              <a:rPr lang="hu-HU" dirty="0">
                <a:cs typeface="Calibri"/>
              </a:rPr>
              <a:t> 10 and 11. </a:t>
            </a:r>
            <a:r>
              <a:rPr lang="hu-HU" dirty="0" err="1">
                <a:cs typeface="Calibri"/>
              </a:rPr>
              <a:t>After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arrive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Buda,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have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only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two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bridges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choose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from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cross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river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Danube</a:t>
            </a:r>
            <a:r>
              <a:rPr lang="hu-HU" dirty="0">
                <a:cs typeface="Calibri"/>
              </a:rPr>
              <a:t> and </a:t>
            </a:r>
            <a:r>
              <a:rPr lang="hu-HU" dirty="0" err="1">
                <a:cs typeface="Calibri"/>
              </a:rPr>
              <a:t>arrive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Pest. The </a:t>
            </a:r>
            <a:r>
              <a:rPr lang="hu-HU" dirty="0" err="1">
                <a:cs typeface="Calibri"/>
              </a:rPr>
              <a:t>traffic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unpredictable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so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happen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that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road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bridge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choose</a:t>
            </a:r>
            <a:r>
              <a:rPr lang="hu-HU" dirty="0">
                <a:cs typeface="Calibri"/>
              </a:rPr>
              <a:t> has a </a:t>
            </a:r>
            <a:r>
              <a:rPr lang="hu-HU" dirty="0" err="1">
                <a:cs typeface="Calibri"/>
              </a:rPr>
              <a:t>traffic</a:t>
            </a:r>
            <a:r>
              <a:rPr lang="hu-HU" dirty="0">
                <a:cs typeface="Calibri"/>
              </a:rPr>
              <a:t> jam. The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need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cross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bridges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depends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on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first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action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route</a:t>
            </a:r>
            <a:r>
              <a:rPr lang="hu-HU" dirty="0">
                <a:cs typeface="Calibri"/>
              </a:rPr>
              <a:t> 10 </a:t>
            </a:r>
            <a:r>
              <a:rPr lang="hu-HU" dirty="0" err="1">
                <a:cs typeface="Calibri"/>
              </a:rPr>
              <a:t>or</a:t>
            </a:r>
            <a:r>
              <a:rPr lang="hu-HU" dirty="0">
                <a:cs typeface="Calibri"/>
              </a:rPr>
              <a:t> 11), </a:t>
            </a:r>
            <a:r>
              <a:rPr lang="hu-HU" dirty="0" err="1">
                <a:cs typeface="Calibri"/>
              </a:rPr>
              <a:t>so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they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will</a:t>
            </a:r>
            <a:r>
              <a:rPr lang="hu-HU" dirty="0">
                <a:cs typeface="Calibri"/>
              </a:rPr>
              <a:t> be </a:t>
            </a:r>
            <a:r>
              <a:rPr lang="hu-HU" dirty="0" err="1">
                <a:cs typeface="Calibri"/>
              </a:rPr>
              <a:t>different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either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case</a:t>
            </a:r>
            <a:r>
              <a:rPr lang="hu-HU" dirty="0">
                <a:cs typeface="Calibri"/>
              </a:rPr>
              <a:t>. And </a:t>
            </a:r>
            <a:r>
              <a:rPr lang="hu-HU" dirty="0" err="1">
                <a:cs typeface="Calibri"/>
              </a:rPr>
              <a:t>sometimes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redirected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even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though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chosen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other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route</a:t>
            </a:r>
            <a:r>
              <a:rPr lang="hu-HU" dirty="0">
                <a:ea typeface="+mn-lt"/>
                <a:cs typeface="+mn-lt"/>
              </a:rPr>
              <a:t>/</a:t>
            </a:r>
            <a:r>
              <a:rPr lang="hu-HU" dirty="0" err="1">
                <a:ea typeface="+mn-lt"/>
                <a:cs typeface="+mn-lt"/>
              </a:rPr>
              <a:t>bridge</a:t>
            </a:r>
            <a:r>
              <a:rPr lang="hu-HU" dirty="0">
                <a:ea typeface="+mn-lt"/>
                <a:cs typeface="+mn-lt"/>
              </a:rPr>
              <a:t>. </a:t>
            </a:r>
            <a:r>
              <a:rPr lang="hu-HU" dirty="0" err="1">
                <a:ea typeface="+mn-lt"/>
                <a:cs typeface="+mn-lt"/>
              </a:rPr>
              <a:t>Your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goal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build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strategy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gain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most </a:t>
            </a:r>
            <a:r>
              <a:rPr lang="hu-HU" dirty="0" err="1">
                <a:ea typeface="+mn-lt"/>
                <a:cs typeface="+mn-lt"/>
              </a:rPr>
              <a:t>reward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journey</a:t>
            </a:r>
            <a:r>
              <a:rPr lang="hu-HU" dirty="0">
                <a:ea typeface="+mn-lt"/>
                <a:cs typeface="+mn-lt"/>
              </a:rPr>
              <a:t>. </a:t>
            </a:r>
            <a:r>
              <a:rPr lang="hu-HU" dirty="0" err="1">
                <a:ea typeface="+mn-lt"/>
                <a:cs typeface="+mn-lt"/>
              </a:rPr>
              <a:t>Reward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negative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time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need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go </a:t>
            </a:r>
            <a:r>
              <a:rPr lang="hu-HU" dirty="0" err="1">
                <a:ea typeface="+mn-lt"/>
                <a:cs typeface="+mn-lt"/>
              </a:rPr>
              <a:t>through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road</a:t>
            </a:r>
            <a:r>
              <a:rPr lang="hu-HU" dirty="0">
                <a:ea typeface="+mn-lt"/>
                <a:cs typeface="+mn-lt"/>
              </a:rPr>
              <a:t>/</a:t>
            </a:r>
            <a:r>
              <a:rPr lang="hu-HU" dirty="0" err="1">
                <a:ea typeface="+mn-lt"/>
                <a:cs typeface="+mn-lt"/>
              </a:rPr>
              <a:t>bridge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664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EEF5F08F-71D7-4DB7-AC8B-0C90DF6BFE1E}"/>
              </a:ext>
            </a:extLst>
          </p:cNvPr>
          <p:cNvSpPr/>
          <p:nvPr/>
        </p:nvSpPr>
        <p:spPr>
          <a:xfrm>
            <a:off x="278653" y="3168170"/>
            <a:ext cx="1753453" cy="14631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Esztergom</a:t>
            </a:r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E1E44142-5717-4D50-90FE-88360693B3CB}"/>
              </a:ext>
            </a:extLst>
          </p:cNvPr>
          <p:cNvSpPr/>
          <p:nvPr/>
        </p:nvSpPr>
        <p:spPr>
          <a:xfrm>
            <a:off x="6750717" y="2375620"/>
            <a:ext cx="2633381" cy="3023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Pest</a:t>
            </a:r>
            <a:endParaRPr lang="hu-HU" dirty="0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D310AA0D-B61D-4FCD-B684-582EF2911344}"/>
              </a:ext>
            </a:extLst>
          </p:cNvPr>
          <p:cNvSpPr/>
          <p:nvPr/>
        </p:nvSpPr>
        <p:spPr>
          <a:xfrm>
            <a:off x="3263152" y="2333064"/>
            <a:ext cx="918882" cy="9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B</a:t>
            </a:r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B0E4409-CE1E-4EF4-914C-26B4F991D1D1}"/>
              </a:ext>
            </a:extLst>
          </p:cNvPr>
          <p:cNvSpPr/>
          <p:nvPr/>
        </p:nvSpPr>
        <p:spPr>
          <a:xfrm>
            <a:off x="3263152" y="4518211"/>
            <a:ext cx="918882" cy="9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C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DCCF6EC7-4731-4C32-A402-99674F49E691}"/>
              </a:ext>
            </a:extLst>
          </p:cNvPr>
          <p:cNvCxnSpPr/>
          <p:nvPr/>
        </p:nvCxnSpPr>
        <p:spPr>
          <a:xfrm>
            <a:off x="2002491" y="4120403"/>
            <a:ext cx="1284193" cy="679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4678CA4-FC89-4A6A-B223-CFFBF6379CC9}"/>
              </a:ext>
            </a:extLst>
          </p:cNvPr>
          <p:cNvCxnSpPr>
            <a:cxnSpLocks/>
          </p:cNvCxnSpPr>
          <p:nvPr/>
        </p:nvCxnSpPr>
        <p:spPr>
          <a:xfrm flipV="1">
            <a:off x="2002491" y="2961715"/>
            <a:ext cx="1284193" cy="688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39768758-E257-4F3A-BA29-06AA577A4E93}"/>
              </a:ext>
            </a:extLst>
          </p:cNvPr>
          <p:cNvCxnSpPr>
            <a:cxnSpLocks/>
          </p:cNvCxnSpPr>
          <p:nvPr/>
        </p:nvCxnSpPr>
        <p:spPr>
          <a:xfrm>
            <a:off x="4221254" y="2910167"/>
            <a:ext cx="2427193" cy="2034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A62E5A9-2D9F-4903-917F-C2812EFD2E56}"/>
              </a:ext>
            </a:extLst>
          </p:cNvPr>
          <p:cNvCxnSpPr>
            <a:cxnSpLocks/>
          </p:cNvCxnSpPr>
          <p:nvPr/>
        </p:nvCxnSpPr>
        <p:spPr>
          <a:xfrm flipV="1">
            <a:off x="4131608" y="2816039"/>
            <a:ext cx="2550457" cy="26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253D132E-5197-4A62-98B9-A6B0F526F291}"/>
              </a:ext>
            </a:extLst>
          </p:cNvPr>
          <p:cNvCxnSpPr>
            <a:cxnSpLocks/>
          </p:cNvCxnSpPr>
          <p:nvPr/>
        </p:nvCxnSpPr>
        <p:spPr>
          <a:xfrm>
            <a:off x="4187638" y="5028079"/>
            <a:ext cx="2415986" cy="40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D55DC82-0130-4EE3-B300-7509112FE7BF}"/>
              </a:ext>
            </a:extLst>
          </p:cNvPr>
          <p:cNvCxnSpPr>
            <a:cxnSpLocks/>
          </p:cNvCxnSpPr>
          <p:nvPr/>
        </p:nvCxnSpPr>
        <p:spPr>
          <a:xfrm flipV="1">
            <a:off x="4221254" y="2905686"/>
            <a:ext cx="2415988" cy="207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FE5F888-D38A-4CE8-BAE4-1D079D98EA59}"/>
              </a:ext>
            </a:extLst>
          </p:cNvPr>
          <p:cNvSpPr txBox="1"/>
          <p:nvPr/>
        </p:nvSpPr>
        <p:spPr>
          <a:xfrm>
            <a:off x="8545606" y="36822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hu-HU" dirty="0">
              <a:cs typeface="Calibri"/>
            </a:endParaRP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4CF818F8-E8A5-46E1-91CD-7EBD4BF7DB90}"/>
              </a:ext>
            </a:extLst>
          </p:cNvPr>
          <p:cNvSpPr txBox="1"/>
          <p:nvPr/>
        </p:nvSpPr>
        <p:spPr>
          <a:xfrm>
            <a:off x="4814047" y="56881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>
                <a:cs typeface="Calibri"/>
              </a:rPr>
              <a:t>Buda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6FF38375-6C1E-4786-9A6C-9286302EEAAF}"/>
                  </a:ext>
                </a:extLst>
              </p14:cNvPr>
              <p14:cNvContentPartPr/>
              <p14:nvPr/>
            </p14:nvContentPartPr>
            <p14:xfrm>
              <a:off x="1501587" y="-341778"/>
              <a:ext cx="9525" cy="952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6FF38375-6C1E-4786-9A6C-9286302EE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862" y="-808503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BAB93990-859C-4454-B8BA-82D35CFCBCCB}"/>
                  </a:ext>
                </a:extLst>
              </p14:cNvPr>
              <p14:cNvContentPartPr/>
              <p14:nvPr/>
            </p14:nvContentPartPr>
            <p14:xfrm>
              <a:off x="5434064" y="2190749"/>
              <a:ext cx="228600" cy="4305299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BAB93990-859C-4454-B8BA-82D35CFCBC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16199" y="2173112"/>
                <a:ext cx="264695" cy="4340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F9BA075B-9A7D-4B44-ADD9-C62ADFBE1C54}"/>
                  </a:ext>
                </a:extLst>
              </p14:cNvPr>
              <p14:cNvContentPartPr/>
              <p14:nvPr/>
            </p14:nvContentPartPr>
            <p14:xfrm>
              <a:off x="5543025" y="2136320"/>
              <a:ext cx="914400" cy="4362450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F9BA075B-9A7D-4B44-ADD9-C62ADFBE1C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25060" y="2118310"/>
                <a:ext cx="949970" cy="439811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Szövegdoboz 27">
            <a:extLst>
              <a:ext uri="{FF2B5EF4-FFF2-40B4-BE49-F238E27FC236}">
                <a16:creationId xmlns:a16="http://schemas.microsoft.com/office/drawing/2014/main" id="{2787A461-C03F-443C-8575-34A1E9E90D63}"/>
              </a:ext>
            </a:extLst>
          </p:cNvPr>
          <p:cNvSpPr txBox="1"/>
          <p:nvPr/>
        </p:nvSpPr>
        <p:spPr>
          <a:xfrm>
            <a:off x="5379944" y="655656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Danube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559B4BC9-727F-4FB7-BA5F-BD8569054B2D}"/>
              </a:ext>
            </a:extLst>
          </p:cNvPr>
          <p:cNvSpPr txBox="1"/>
          <p:nvPr/>
        </p:nvSpPr>
        <p:spPr>
          <a:xfrm>
            <a:off x="1900518" y="44554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Route</a:t>
            </a:r>
            <a:r>
              <a:rPr lang="hu-HU" dirty="0">
                <a:cs typeface="Calibri"/>
              </a:rPr>
              <a:t> 11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83687B0-9A09-4C2C-8134-6B79DC21A931}"/>
              </a:ext>
            </a:extLst>
          </p:cNvPr>
          <p:cNvSpPr txBox="1"/>
          <p:nvPr/>
        </p:nvSpPr>
        <p:spPr>
          <a:xfrm>
            <a:off x="1934135" y="29090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Route</a:t>
            </a:r>
            <a:r>
              <a:rPr lang="hu-HU" dirty="0">
                <a:cs typeface="Calibri"/>
              </a:rPr>
              <a:t> 10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C1093CC-9D5A-4B75-9CCA-DC2D769720CD}"/>
              </a:ext>
            </a:extLst>
          </p:cNvPr>
          <p:cNvSpPr txBox="1"/>
          <p:nvPr/>
        </p:nvSpPr>
        <p:spPr>
          <a:xfrm>
            <a:off x="4261757" y="24090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Bridge</a:t>
            </a:r>
            <a:r>
              <a:rPr lang="hu-HU" dirty="0">
                <a:cs typeface="Calibri"/>
              </a:rPr>
              <a:t> 1 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C4D89BA-8C32-4709-8BDB-B5EC5D6CC024}"/>
              </a:ext>
            </a:extLst>
          </p:cNvPr>
          <p:cNvSpPr txBox="1"/>
          <p:nvPr/>
        </p:nvSpPr>
        <p:spPr>
          <a:xfrm>
            <a:off x="4264958" y="33124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Bridge</a:t>
            </a:r>
            <a:r>
              <a:rPr lang="hu-HU" dirty="0">
                <a:cs typeface="Calibri"/>
              </a:rPr>
              <a:t> 2 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EC01AD34-D574-451F-B6AA-7B6F7D086B1E}"/>
              </a:ext>
            </a:extLst>
          </p:cNvPr>
          <p:cNvSpPr txBox="1"/>
          <p:nvPr/>
        </p:nvSpPr>
        <p:spPr>
          <a:xfrm>
            <a:off x="4264958" y="424254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Bridge</a:t>
            </a:r>
            <a:r>
              <a:rPr lang="hu-HU" dirty="0">
                <a:cs typeface="Calibri"/>
              </a:rPr>
              <a:t> 1 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2986BDD-6D5C-4FD8-BF54-4FA48AAF8C11}"/>
              </a:ext>
            </a:extLst>
          </p:cNvPr>
          <p:cNvSpPr txBox="1"/>
          <p:nvPr/>
        </p:nvSpPr>
        <p:spPr>
          <a:xfrm>
            <a:off x="4262823" y="50269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>
                <a:cs typeface="Calibri"/>
              </a:rPr>
              <a:t>Bridge</a:t>
            </a:r>
            <a:r>
              <a:rPr lang="hu-HU" dirty="0">
                <a:cs typeface="Calibri"/>
              </a:rPr>
              <a:t> 2</a:t>
            </a:r>
          </a:p>
        </p:txBody>
      </p:sp>
    </p:spTree>
    <p:extLst>
      <p:ext uri="{BB962C8B-B14F-4D97-AF65-F5344CB8AC3E}">
        <p14:creationId xmlns:p14="http://schemas.microsoft.com/office/powerpoint/2010/main" val="12653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08CC7B-A784-4DF6-B81C-143D1E7F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States</a:t>
            </a:r>
            <a:r>
              <a:rPr lang="hu-HU" dirty="0">
                <a:cs typeface="Calibri Light"/>
              </a:rPr>
              <a:t> and </a:t>
            </a:r>
            <a:r>
              <a:rPr lang="hu-HU" dirty="0" err="1">
                <a:cs typeface="Calibri Light"/>
              </a:rPr>
              <a:t>actions</a:t>
            </a: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EEF5F08F-71D7-4DB7-AC8B-0C90DF6BFE1E}"/>
              </a:ext>
            </a:extLst>
          </p:cNvPr>
          <p:cNvSpPr/>
          <p:nvPr/>
        </p:nvSpPr>
        <p:spPr>
          <a:xfrm>
            <a:off x="1167653" y="3431241"/>
            <a:ext cx="918882" cy="9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A</a:t>
            </a:r>
            <a:endParaRPr lang="hu-HU" dirty="0"/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E1E44142-5717-4D50-90FE-88360693B3CB}"/>
              </a:ext>
            </a:extLst>
          </p:cNvPr>
          <p:cNvSpPr/>
          <p:nvPr/>
        </p:nvSpPr>
        <p:spPr>
          <a:xfrm>
            <a:off x="7013789" y="2774763"/>
            <a:ext cx="2034667" cy="21888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cs typeface="Calibri"/>
              </a:rPr>
              <a:t>D</a:t>
            </a:r>
            <a:endParaRPr lang="hu-HU" dirty="0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D310AA0D-B61D-4FCD-B684-582EF2911344}"/>
              </a:ext>
            </a:extLst>
          </p:cNvPr>
          <p:cNvSpPr/>
          <p:nvPr/>
        </p:nvSpPr>
        <p:spPr>
          <a:xfrm>
            <a:off x="3263152" y="2333064"/>
            <a:ext cx="918882" cy="9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B</a:t>
            </a:r>
            <a:endParaRPr lang="hu-HU" dirty="0"/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6B0E4409-CE1E-4EF4-914C-26B4F991D1D1}"/>
              </a:ext>
            </a:extLst>
          </p:cNvPr>
          <p:cNvSpPr/>
          <p:nvPr/>
        </p:nvSpPr>
        <p:spPr>
          <a:xfrm>
            <a:off x="3263152" y="4518211"/>
            <a:ext cx="918882" cy="9188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>
                <a:cs typeface="Calibri"/>
              </a:rPr>
              <a:t>C</a:t>
            </a:r>
            <a:endParaRPr lang="hu-HU" dirty="0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DCCF6EC7-4731-4C32-A402-99674F49E691}"/>
              </a:ext>
            </a:extLst>
          </p:cNvPr>
          <p:cNvCxnSpPr/>
          <p:nvPr/>
        </p:nvCxnSpPr>
        <p:spPr>
          <a:xfrm>
            <a:off x="2002491" y="4120403"/>
            <a:ext cx="1284193" cy="679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44678CA4-FC89-4A6A-B223-CFFBF6379CC9}"/>
              </a:ext>
            </a:extLst>
          </p:cNvPr>
          <p:cNvCxnSpPr>
            <a:cxnSpLocks/>
          </p:cNvCxnSpPr>
          <p:nvPr/>
        </p:nvCxnSpPr>
        <p:spPr>
          <a:xfrm flipV="1">
            <a:off x="2002491" y="2961715"/>
            <a:ext cx="1284193" cy="688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39768758-E257-4F3A-BA29-06AA577A4E93}"/>
              </a:ext>
            </a:extLst>
          </p:cNvPr>
          <p:cNvCxnSpPr>
            <a:cxnSpLocks/>
          </p:cNvCxnSpPr>
          <p:nvPr/>
        </p:nvCxnSpPr>
        <p:spPr>
          <a:xfrm>
            <a:off x="4212183" y="2910167"/>
            <a:ext cx="2771906" cy="1427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3A62E5A9-2D9F-4903-917F-C2812EFD2E56}"/>
              </a:ext>
            </a:extLst>
          </p:cNvPr>
          <p:cNvCxnSpPr>
            <a:cxnSpLocks/>
          </p:cNvCxnSpPr>
          <p:nvPr/>
        </p:nvCxnSpPr>
        <p:spPr>
          <a:xfrm>
            <a:off x="4140679" y="2833861"/>
            <a:ext cx="2804457" cy="789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253D132E-5197-4A62-98B9-A6B0F526F291}"/>
              </a:ext>
            </a:extLst>
          </p:cNvPr>
          <p:cNvCxnSpPr>
            <a:cxnSpLocks/>
          </p:cNvCxnSpPr>
          <p:nvPr/>
        </p:nvCxnSpPr>
        <p:spPr>
          <a:xfrm flipV="1">
            <a:off x="4196709" y="4496921"/>
            <a:ext cx="2896772" cy="5402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7D55DC82-0130-4EE3-B300-7509112FE7BF}"/>
              </a:ext>
            </a:extLst>
          </p:cNvPr>
          <p:cNvCxnSpPr>
            <a:cxnSpLocks/>
          </p:cNvCxnSpPr>
          <p:nvPr/>
        </p:nvCxnSpPr>
        <p:spPr>
          <a:xfrm flipV="1">
            <a:off x="4148683" y="3703972"/>
            <a:ext cx="2796987" cy="1342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6FF38375-6C1E-4786-9A6C-9286302EEAAF}"/>
                  </a:ext>
                </a:extLst>
              </p14:cNvPr>
              <p14:cNvContentPartPr/>
              <p14:nvPr/>
            </p14:nvContentPartPr>
            <p14:xfrm>
              <a:off x="1501587" y="-341778"/>
              <a:ext cx="9525" cy="952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6FF38375-6C1E-4786-9A6C-9286302EEA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337" y="-818028"/>
                <a:ext cx="952500" cy="9525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Szövegdoboz 31">
            <a:extLst>
              <a:ext uri="{FF2B5EF4-FFF2-40B4-BE49-F238E27FC236}">
                <a16:creationId xmlns:a16="http://schemas.microsoft.com/office/drawing/2014/main" id="{559B4BC9-727F-4FB7-BA5F-BD8569054B2D}"/>
              </a:ext>
            </a:extLst>
          </p:cNvPr>
          <p:cNvSpPr txBox="1"/>
          <p:nvPr/>
        </p:nvSpPr>
        <p:spPr>
          <a:xfrm>
            <a:off x="1900518" y="445545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Calibri"/>
              </a:rPr>
              <a:t>Action A_{A,C}</a:t>
            </a:r>
            <a:endParaRPr lang="hu-HU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83687B0-9A09-4C2C-8134-6B79DC21A931}"/>
              </a:ext>
            </a:extLst>
          </p:cNvPr>
          <p:cNvSpPr txBox="1"/>
          <p:nvPr/>
        </p:nvSpPr>
        <p:spPr>
          <a:xfrm>
            <a:off x="1934135" y="29090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Calibri"/>
              </a:rPr>
              <a:t>Action: A_{A,B}</a:t>
            </a:r>
          </a:p>
          <a:p>
            <a:endParaRPr lang="hu-HU" dirty="0">
              <a:cs typeface="Calibri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C1093CC-9D5A-4B75-9CCA-DC2D769720CD}"/>
              </a:ext>
            </a:extLst>
          </p:cNvPr>
          <p:cNvSpPr txBox="1"/>
          <p:nvPr/>
        </p:nvSpPr>
        <p:spPr>
          <a:xfrm>
            <a:off x="4724400" y="242719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Calibri"/>
              </a:rPr>
              <a:t>Action: A_{B,D}_1</a:t>
            </a:r>
            <a:endParaRPr lang="hu-HU" dirty="0"/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C4D89BA-8C32-4709-8BDB-B5EC5D6CC024}"/>
              </a:ext>
            </a:extLst>
          </p:cNvPr>
          <p:cNvSpPr txBox="1"/>
          <p:nvPr/>
        </p:nvSpPr>
        <p:spPr>
          <a:xfrm>
            <a:off x="4264958" y="331245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ea typeface="+mn-lt"/>
                <a:cs typeface="+mn-lt"/>
              </a:rPr>
              <a:t>Action: A_{B,D}_2</a:t>
            </a:r>
          </a:p>
          <a:p>
            <a:endParaRPr lang="hu-HU" dirty="0">
              <a:cs typeface="Calibri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EC01AD34-D574-451F-B6AA-7B6F7D086B1E}"/>
              </a:ext>
            </a:extLst>
          </p:cNvPr>
          <p:cNvSpPr txBox="1"/>
          <p:nvPr/>
        </p:nvSpPr>
        <p:spPr>
          <a:xfrm>
            <a:off x="4264958" y="424254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ea typeface="+mn-lt"/>
                <a:cs typeface="+mn-lt"/>
              </a:rPr>
              <a:t>Action: A_{C,D}_1</a:t>
            </a:r>
          </a:p>
          <a:p>
            <a:endParaRPr lang="hu-HU" dirty="0">
              <a:cs typeface="Calibri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2986BDD-6D5C-4FD8-BF54-4FA48AAF8C11}"/>
              </a:ext>
            </a:extLst>
          </p:cNvPr>
          <p:cNvSpPr txBox="1"/>
          <p:nvPr/>
        </p:nvSpPr>
        <p:spPr>
          <a:xfrm>
            <a:off x="4426109" y="524467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ea typeface="+mn-lt"/>
                <a:cs typeface="+mn-lt"/>
              </a:rPr>
              <a:t>Action: A_{C,D}_2</a:t>
            </a:r>
          </a:p>
          <a:p>
            <a:endParaRPr lang="hu-HU" dirty="0">
              <a:cs typeface="Calibri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EB2F141-D04A-4534-949A-C3A304172268}"/>
              </a:ext>
            </a:extLst>
          </p:cNvPr>
          <p:cNvSpPr txBox="1"/>
          <p:nvPr/>
        </p:nvSpPr>
        <p:spPr>
          <a:xfrm>
            <a:off x="8434614" y="805542"/>
            <a:ext cx="3378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cs typeface="Calibri"/>
              </a:rPr>
              <a:t>2 </a:t>
            </a:r>
            <a:r>
              <a:rPr lang="hu-HU" dirty="0" err="1">
                <a:cs typeface="Calibri"/>
              </a:rPr>
              <a:t>steps</a:t>
            </a:r>
            <a:r>
              <a:rPr lang="hu-HU" dirty="0">
                <a:cs typeface="Calibri"/>
              </a:rPr>
              <a:t> in </a:t>
            </a:r>
            <a:r>
              <a:rPr lang="hu-HU" dirty="0" err="1">
                <a:cs typeface="Calibri"/>
              </a:rPr>
              <a:t>each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episodes</a:t>
            </a:r>
          </a:p>
        </p:txBody>
      </p:sp>
    </p:spTree>
    <p:extLst>
      <p:ext uri="{BB962C8B-B14F-4D97-AF65-F5344CB8AC3E}">
        <p14:creationId xmlns:p14="http://schemas.microsoft.com/office/powerpoint/2010/main" val="211341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27F6CD-A7AA-411A-9361-B9F601EA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Rewards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D249F3-CB33-4B96-BB9B-E70E092AD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For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states</a:t>
            </a:r>
            <a:r>
              <a:rPr lang="hu-HU" dirty="0">
                <a:cs typeface="Calibri"/>
              </a:rPr>
              <a:t>: A,B,C and </a:t>
            </a:r>
            <a:r>
              <a:rPr lang="hu-HU" dirty="0" err="1">
                <a:cs typeface="Calibri"/>
              </a:rPr>
              <a:t>all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actions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reward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equals</a:t>
            </a:r>
            <a:r>
              <a:rPr lang="hu-HU" dirty="0">
                <a:cs typeface="Calibri"/>
              </a:rPr>
              <a:t>:</a:t>
            </a:r>
          </a:p>
          <a:p>
            <a:pPr lvl="1"/>
            <a:r>
              <a:rPr lang="hu-HU" dirty="0">
                <a:cs typeface="Calibri"/>
              </a:rPr>
              <a:t>R(</a:t>
            </a:r>
            <a:r>
              <a:rPr lang="hu-HU" dirty="0" err="1">
                <a:cs typeface="Calibri"/>
              </a:rPr>
              <a:t>State</a:t>
            </a:r>
            <a:r>
              <a:rPr lang="hu-HU" dirty="0">
                <a:cs typeface="Calibri"/>
              </a:rPr>
              <a:t>, Action) = { </a:t>
            </a:r>
            <a:r>
              <a:rPr lang="hu-HU" dirty="0" err="1">
                <a:cs typeface="Calibri"/>
              </a:rPr>
              <a:t>if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is a jam, </a:t>
            </a:r>
            <a:r>
              <a:rPr lang="hu-HU" dirty="0" err="1">
                <a:cs typeface="Calibri"/>
              </a:rPr>
              <a:t>Reward_jam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if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there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normal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traffic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Reward_normal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P_jam</a:t>
            </a:r>
            <a:r>
              <a:rPr lang="hu-HU" dirty="0">
                <a:cs typeface="Calibri"/>
              </a:rPr>
              <a:t> is </a:t>
            </a:r>
            <a:r>
              <a:rPr lang="hu-HU" dirty="0" err="1">
                <a:cs typeface="Calibri"/>
              </a:rPr>
              <a:t>given</a:t>
            </a:r>
            <a:r>
              <a:rPr lang="hu-HU" dirty="0">
                <a:cs typeface="Calibri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39961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D5253C-B925-4128-A52E-0309D8BF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>
                <a:cs typeface="Calibri Light"/>
              </a:rPr>
              <a:t>Transition</a:t>
            </a:r>
            <a:r>
              <a:rPr lang="hu-HU" dirty="0">
                <a:cs typeface="Calibri Light"/>
              </a:rPr>
              <a:t> </a:t>
            </a:r>
            <a:r>
              <a:rPr lang="hu-HU" dirty="0" err="1">
                <a:cs typeface="Calibri Light"/>
              </a:rPr>
              <a:t>probabilities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16F3FD-8556-4D2D-A7BD-B451925A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cs typeface="Calibri"/>
              </a:rPr>
              <a:t>It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could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happen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that</a:t>
            </a:r>
            <a:r>
              <a:rPr lang="hu-HU" dirty="0">
                <a:cs typeface="Calibri"/>
              </a:rPr>
              <a:t> 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choose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 go in a </a:t>
            </a:r>
            <a:r>
              <a:rPr lang="hu-HU" dirty="0" err="1">
                <a:cs typeface="Calibri"/>
              </a:rPr>
              <a:t>direction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but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redirected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other</a:t>
            </a:r>
            <a:r>
              <a:rPr lang="hu-HU" dirty="0">
                <a:cs typeface="Calibri"/>
              </a:rPr>
              <a:t> (</a:t>
            </a:r>
            <a:r>
              <a:rPr lang="hu-HU" dirty="0" err="1">
                <a:cs typeface="Calibri"/>
              </a:rPr>
              <a:t>see</a:t>
            </a:r>
            <a:r>
              <a:rPr lang="hu-HU" dirty="0">
                <a:cs typeface="Calibri"/>
              </a:rPr>
              <a:t>  MDP </a:t>
            </a:r>
            <a:r>
              <a:rPr lang="hu-HU" dirty="0" err="1">
                <a:cs typeface="Calibri"/>
              </a:rPr>
              <a:t>example</a:t>
            </a:r>
            <a:r>
              <a:rPr lang="hu-HU" dirty="0">
                <a:cs typeface="Calibri"/>
              </a:rPr>
              <a:t> in </a:t>
            </a:r>
            <a:r>
              <a:rPr lang="hu-HU" dirty="0" err="1">
                <a:cs typeface="Calibri"/>
              </a:rPr>
              <a:t>Lecture</a:t>
            </a:r>
            <a:r>
              <a:rPr lang="hu-HU" dirty="0">
                <a:cs typeface="Calibri"/>
              </a:rPr>
              <a:t> 2.)</a:t>
            </a:r>
          </a:p>
          <a:p>
            <a:r>
              <a:rPr lang="hu-HU" dirty="0">
                <a:cs typeface="Calibri"/>
              </a:rPr>
              <a:t>In </a:t>
            </a:r>
            <a:r>
              <a:rPr lang="hu-HU" dirty="0" err="1">
                <a:cs typeface="Calibri"/>
              </a:rPr>
              <a:t>example</a:t>
            </a:r>
            <a:r>
              <a:rPr lang="hu-HU" dirty="0">
                <a:cs typeface="Calibri"/>
              </a:rPr>
              <a:t>: P(</a:t>
            </a:r>
            <a:r>
              <a:rPr lang="hu-HU" dirty="0" err="1">
                <a:cs typeface="Calibri"/>
              </a:rPr>
              <a:t>s,a,s</a:t>
            </a:r>
            <a:r>
              <a:rPr lang="hu-HU" dirty="0">
                <a:cs typeface="Calibri"/>
              </a:rPr>
              <a:t>') = 0.9 </a:t>
            </a:r>
            <a:r>
              <a:rPr lang="hu-HU" dirty="0" err="1">
                <a:cs typeface="Calibri"/>
              </a:rPr>
              <a:t>so</a:t>
            </a:r>
            <a:r>
              <a:rPr lang="hu-HU" dirty="0">
                <a:cs typeface="Calibri"/>
              </a:rPr>
              <a:t> 90%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go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direction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choose</a:t>
            </a:r>
            <a:r>
              <a:rPr lang="hu-HU" dirty="0">
                <a:cs typeface="Calibri"/>
              </a:rPr>
              <a:t>, </a:t>
            </a:r>
            <a:r>
              <a:rPr lang="hu-HU" dirty="0" err="1">
                <a:cs typeface="Calibri"/>
              </a:rPr>
              <a:t>but</a:t>
            </a:r>
            <a:r>
              <a:rPr lang="hu-HU" dirty="0">
                <a:cs typeface="Calibri"/>
              </a:rPr>
              <a:t> 10% of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time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you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are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redirected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to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the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other</a:t>
            </a:r>
            <a:r>
              <a:rPr lang="hu-HU" dirty="0">
                <a:cs typeface="Calibri"/>
              </a:rPr>
              <a:t> </a:t>
            </a:r>
            <a:r>
              <a:rPr lang="hu-HU" dirty="0" err="1">
                <a:cs typeface="Calibri"/>
              </a:rPr>
              <a:t>action</a:t>
            </a:r>
            <a:r>
              <a:rPr lang="hu-HU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553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D7696-BD10-47BB-8AA1-A0C3B076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OK, </a:t>
            </a:r>
            <a:r>
              <a:rPr lang="hu-HU" dirty="0" err="1">
                <a:ea typeface="+mj-lt"/>
                <a:cs typeface="+mj-lt"/>
              </a:rPr>
              <a:t>but</a:t>
            </a:r>
            <a:r>
              <a:rPr lang="hu-HU" dirty="0">
                <a:ea typeface="+mj-lt"/>
                <a:cs typeface="+mj-lt"/>
              </a:rPr>
              <a:t> </a:t>
            </a:r>
            <a:r>
              <a:rPr lang="hu-HU" dirty="0" err="1">
                <a:ea typeface="+mj-lt"/>
                <a:cs typeface="+mj-lt"/>
              </a:rPr>
              <a:t>what</a:t>
            </a:r>
            <a:r>
              <a:rPr lang="hu-HU" dirty="0">
                <a:ea typeface="+mj-lt"/>
                <a:cs typeface="+mj-lt"/>
              </a:rPr>
              <a:t> </a:t>
            </a:r>
            <a:r>
              <a:rPr lang="hu-HU" dirty="0" err="1">
                <a:ea typeface="+mj-lt"/>
                <a:cs typeface="+mj-lt"/>
              </a:rPr>
              <a:t>to</a:t>
            </a:r>
            <a:r>
              <a:rPr lang="hu-HU" dirty="0">
                <a:ea typeface="+mj-lt"/>
                <a:cs typeface="+mj-lt"/>
              </a:rPr>
              <a:t> </a:t>
            </a:r>
            <a:r>
              <a:rPr lang="hu-HU" dirty="0" err="1">
                <a:ea typeface="+mj-lt"/>
                <a:cs typeface="+mj-lt"/>
              </a:rPr>
              <a:t>do</a:t>
            </a:r>
            <a:r>
              <a:rPr lang="hu-HU" dirty="0">
                <a:ea typeface="+mj-lt"/>
                <a:cs typeface="+mj-lt"/>
              </a:rPr>
              <a:t> </a:t>
            </a:r>
            <a:r>
              <a:rPr lang="hu-HU" dirty="0" err="1">
                <a:ea typeface="+mj-lt"/>
                <a:cs typeface="+mj-lt"/>
              </a:rPr>
              <a:t>now</a:t>
            </a:r>
            <a:r>
              <a:rPr lang="hu-HU" dirty="0">
                <a:ea typeface="+mj-lt"/>
                <a:cs typeface="+mj-lt"/>
              </a:rPr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C88632-DBFE-4F6F-9192-3B91735B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Tasks</a:t>
            </a:r>
            <a:r>
              <a:rPr lang="hu-HU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hu-HU" dirty="0" err="1">
                <a:ea typeface="+mn-lt"/>
                <a:cs typeface="+mn-lt"/>
              </a:rPr>
              <a:t>Optimize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strategy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gain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much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reward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endParaRPr lang="en-US" dirty="0" err="1">
              <a:ea typeface="+mn-lt"/>
              <a:cs typeface="+mn-lt"/>
            </a:endParaRPr>
          </a:p>
          <a:p>
            <a:pPr lvl="1"/>
            <a:r>
              <a:rPr lang="hu-HU" dirty="0" err="1">
                <a:ea typeface="+mn-lt"/>
                <a:cs typeface="+mn-lt"/>
              </a:rPr>
              <a:t>Implement</a:t>
            </a:r>
            <a:r>
              <a:rPr lang="hu-HU" dirty="0">
                <a:ea typeface="+mn-lt"/>
                <a:cs typeface="+mn-lt"/>
              </a:rPr>
              <a:t> DP, MC and TD </a:t>
            </a:r>
            <a:r>
              <a:rPr lang="hu-HU" dirty="0" err="1">
                <a:ea typeface="+mn-lt"/>
                <a:cs typeface="+mn-lt"/>
              </a:rPr>
              <a:t>algorithms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compare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their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results</a:t>
            </a:r>
          </a:p>
          <a:p>
            <a:pPr lvl="2"/>
            <a:r>
              <a:rPr lang="hu-HU" err="1">
                <a:ea typeface="+mn-lt"/>
                <a:cs typeface="+mn-lt"/>
              </a:rPr>
              <a:t>Write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err="1">
                <a:ea typeface="+mn-lt"/>
                <a:cs typeface="+mn-lt"/>
              </a:rPr>
              <a:t>short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err="1">
                <a:ea typeface="+mn-lt"/>
                <a:cs typeface="+mn-lt"/>
              </a:rPr>
              <a:t>few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sentences</a:t>
            </a:r>
            <a:r>
              <a:rPr lang="hu-HU" dirty="0">
                <a:ea typeface="+mn-lt"/>
                <a:cs typeface="+mn-lt"/>
              </a:rPr>
              <a:t>) </a:t>
            </a:r>
            <a:r>
              <a:rPr lang="hu-HU" err="1">
                <a:ea typeface="+mn-lt"/>
                <a:cs typeface="+mn-lt"/>
              </a:rPr>
              <a:t>study</a:t>
            </a:r>
            <a:r>
              <a:rPr lang="hu-HU" dirty="0">
                <a:ea typeface="+mn-lt"/>
                <a:cs typeface="+mn-lt"/>
              </a:rPr>
              <a:t> </a:t>
            </a:r>
            <a:r>
              <a:rPr lang="hu-HU" err="1">
                <a:ea typeface="+mn-lt"/>
                <a:cs typeface="+mn-lt"/>
              </a:rPr>
              <a:t>why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perform</a:t>
            </a:r>
            <a:r>
              <a:rPr lang="hu-HU">
                <a:ea typeface="+mn-lt"/>
                <a:cs typeface="+mn-lt"/>
              </a:rPr>
              <a:t> different.</a:t>
            </a:r>
          </a:p>
          <a:p>
            <a:pPr lvl="1"/>
            <a:r>
              <a:rPr lang="hu-HU" dirty="0" err="1">
                <a:ea typeface="+mn-lt"/>
                <a:cs typeface="+mn-lt"/>
              </a:rPr>
              <a:t>Run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simulation</a:t>
            </a:r>
            <a:r>
              <a:rPr lang="hu-HU" dirty="0">
                <a:ea typeface="+mn-lt"/>
                <a:cs typeface="+mn-lt"/>
              </a:rPr>
              <a:t> </a:t>
            </a:r>
            <a:r>
              <a:rPr lang="hu-HU" dirty="0" err="1">
                <a:ea typeface="+mn-lt"/>
                <a:cs typeface="+mn-lt"/>
              </a:rPr>
              <a:t>for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each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for</a:t>
            </a:r>
            <a:r>
              <a:rPr lang="hu-HU" dirty="0">
                <a:ea typeface="+mn-lt"/>
                <a:cs typeface="+mn-lt"/>
              </a:rPr>
              <a:t> 1000 </a:t>
            </a:r>
            <a:r>
              <a:rPr lang="hu-HU" dirty="0" err="1">
                <a:ea typeface="+mn-lt"/>
                <a:cs typeface="+mn-lt"/>
              </a:rPr>
              <a:t>episodes</a:t>
            </a:r>
            <a:endParaRPr lang="hu-HU" dirty="0">
              <a:ea typeface="+mn-lt"/>
              <a:cs typeface="+mn-lt"/>
            </a:endParaRPr>
          </a:p>
          <a:p>
            <a:pPr lvl="1"/>
            <a:r>
              <a:rPr lang="hu-HU" dirty="0" err="1">
                <a:ea typeface="+mn-lt"/>
                <a:cs typeface="+mn-lt"/>
              </a:rPr>
              <a:t>Create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graphs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about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different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algorithms</a:t>
            </a:r>
            <a:r>
              <a:rPr lang="hu-HU" dirty="0">
                <a:ea typeface="+mn-lt"/>
                <a:cs typeface="+mn-lt"/>
              </a:rPr>
              <a:t> performance. (</a:t>
            </a:r>
            <a:r>
              <a:rPr lang="hu-HU" dirty="0" err="1">
                <a:ea typeface="+mn-lt"/>
                <a:cs typeface="+mn-lt"/>
              </a:rPr>
              <a:t>use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>
                <a:ea typeface="+mn-lt"/>
                <a:cs typeface="+mn-lt"/>
              </a:rPr>
              <a:t>matplotlib)</a:t>
            </a:r>
          </a:p>
          <a:p>
            <a:r>
              <a:rPr lang="hu-HU" dirty="0" err="1">
                <a:ea typeface="+mn-lt"/>
                <a:cs typeface="+mn-lt"/>
              </a:rPr>
              <a:t>Experimenting</a:t>
            </a:r>
            <a:r>
              <a:rPr lang="hu-HU" dirty="0">
                <a:ea typeface="+mn-lt"/>
                <a:cs typeface="+mn-lt"/>
              </a:rPr>
              <a:t> 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 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 be </a:t>
            </a:r>
            <a:r>
              <a:rPr lang="hu-HU" dirty="0" err="1">
                <a:ea typeface="+mn-lt"/>
                <a:cs typeface="+mn-lt"/>
              </a:rPr>
              <a:t>done</a:t>
            </a:r>
            <a:r>
              <a:rPr lang="hu-HU" dirty="0">
                <a:ea typeface="+mn-lt"/>
                <a:cs typeface="+mn-lt"/>
              </a:rPr>
              <a:t> in Python, and HW </a:t>
            </a:r>
            <a:r>
              <a:rPr lang="hu-HU" dirty="0" err="1">
                <a:ea typeface="+mn-lt"/>
                <a:cs typeface="+mn-lt"/>
              </a:rPr>
              <a:t>hand</a:t>
            </a:r>
            <a:r>
              <a:rPr lang="hu-HU" dirty="0">
                <a:ea typeface="+mn-lt"/>
                <a:cs typeface="+mn-lt"/>
              </a:rPr>
              <a:t> in </a:t>
            </a:r>
            <a:r>
              <a:rPr lang="hu-HU" dirty="0" err="1">
                <a:ea typeface="+mn-lt"/>
                <a:cs typeface="+mn-lt"/>
              </a:rPr>
              <a:t>as</a:t>
            </a:r>
            <a:r>
              <a:rPr lang="hu-HU" dirty="0">
                <a:ea typeface="+mn-lt"/>
                <a:cs typeface="+mn-lt"/>
              </a:rPr>
              <a:t> a </a:t>
            </a:r>
            <a:r>
              <a:rPr lang="hu-HU" dirty="0" err="1">
                <a:ea typeface="+mn-lt"/>
                <a:cs typeface="+mn-lt"/>
              </a:rPr>
              <a:t>Jupyter</a:t>
            </a:r>
            <a:r>
              <a:rPr lang="hu-HU" dirty="0">
                <a:ea typeface="+mn-lt"/>
                <a:cs typeface="+mn-lt"/>
              </a:rPr>
              <a:t> notebook (.</a:t>
            </a:r>
            <a:r>
              <a:rPr lang="hu-HU" dirty="0" err="1">
                <a:ea typeface="+mn-lt"/>
                <a:cs typeface="+mn-lt"/>
              </a:rPr>
              <a:t>ipynb</a:t>
            </a:r>
            <a:r>
              <a:rPr lang="hu-HU" dirty="0">
                <a:ea typeface="+mn-lt"/>
                <a:cs typeface="+mn-lt"/>
              </a:rPr>
              <a:t>)</a:t>
            </a:r>
            <a:endParaRPr lang="en-US" dirty="0">
              <a:ea typeface="+mn-lt"/>
              <a:cs typeface="+mn-lt"/>
            </a:endParaRPr>
          </a:p>
          <a:p>
            <a:endParaRPr lang="hu-H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607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456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2. Homework description - consultation</vt:lpstr>
      <vt:lpstr>Homework description</vt:lpstr>
      <vt:lpstr>PowerPoint Presentation</vt:lpstr>
      <vt:lpstr>States and actions</vt:lpstr>
      <vt:lpstr>Rewards</vt:lpstr>
      <vt:lpstr>Transition probabilities</vt:lpstr>
      <vt:lpstr>OK, but what to do 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Mohammed</cp:lastModifiedBy>
  <cp:revision>304</cp:revision>
  <dcterms:created xsi:type="dcterms:W3CDTF">2022-03-03T08:08:23Z</dcterms:created>
  <dcterms:modified xsi:type="dcterms:W3CDTF">2022-03-18T15:02:16Z</dcterms:modified>
</cp:coreProperties>
</file>