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ee3b4f5f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ee3b4f5f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ee3b4f5f5_1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ee3b4f5f5_1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ee3b4f5f5_1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ee3b4f5f5_1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ee3b4f5f5_1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ee3b4f5f5_1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ee3b4f5f5_1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ee3b4f5f5_1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ee3b4f5f5_1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ee3b4f5f5_1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10450" y="1502675"/>
            <a:ext cx="8123100" cy="13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720"/>
              <a:t>Iris Image Classification Based on Hierarchical Visual Codebook</a:t>
            </a:r>
            <a:endParaRPr sz="3720"/>
          </a:p>
        </p:txBody>
      </p:sp>
      <p:sp>
        <p:nvSpPr>
          <p:cNvPr id="87" name="Google Shape;87;p13"/>
          <p:cNvSpPr txBox="1"/>
          <p:nvPr>
            <p:ph idx="1" type="subTitle"/>
          </p:nvPr>
        </p:nvSpPr>
        <p:spPr>
          <a:xfrm>
            <a:off x="510450" y="3182348"/>
            <a:ext cx="8123100" cy="177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166"/>
              <a:t>Group - 3</a:t>
            </a:r>
            <a:endParaRPr sz="2166"/>
          </a:p>
          <a:p>
            <a:pPr indent="0" lvl="0" marL="0" rtl="0" algn="l">
              <a:spcBef>
                <a:spcPts val="0"/>
              </a:spcBef>
              <a:spcAft>
                <a:spcPts val="0"/>
              </a:spcAft>
              <a:buNone/>
            </a:pPr>
            <a:r>
              <a:rPr lang="en-GB" sz="2166"/>
              <a:t>Name: Kazi Zunayed Quader Knobo</a:t>
            </a:r>
            <a:endParaRPr sz="2166"/>
          </a:p>
          <a:p>
            <a:pPr indent="0" lvl="0" marL="0" rtl="0" algn="l">
              <a:spcBef>
                <a:spcPts val="0"/>
              </a:spcBef>
              <a:spcAft>
                <a:spcPts val="0"/>
              </a:spcAft>
              <a:buNone/>
            </a:pPr>
            <a:r>
              <a:rPr lang="en-GB" sz="2166"/>
              <a:t>ID: 20241020</a:t>
            </a:r>
            <a:endParaRPr sz="2166"/>
          </a:p>
          <a:p>
            <a:pPr indent="0" lvl="0" marL="0" rtl="0" algn="l">
              <a:spcBef>
                <a:spcPts val="0"/>
              </a:spcBef>
              <a:spcAft>
                <a:spcPts val="0"/>
              </a:spcAft>
              <a:buNone/>
            </a:pPr>
            <a:r>
              <a:rPr lang="en-GB" sz="2166"/>
              <a:t>ST: Ehsanur Rahman Rhythm</a:t>
            </a:r>
            <a:endParaRPr sz="2166"/>
          </a:p>
          <a:p>
            <a:pPr indent="0" lvl="0" marL="0" rtl="0" algn="l">
              <a:spcBef>
                <a:spcPts val="0"/>
              </a:spcBef>
              <a:spcAft>
                <a:spcPts val="0"/>
              </a:spcAft>
              <a:buNone/>
            </a:pPr>
            <a:r>
              <a:rPr lang="en-GB" sz="2166"/>
              <a:t>RA: Md Sabbir Hossain</a:t>
            </a:r>
            <a:endParaRPr sz="2166"/>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I</a:t>
            </a:r>
            <a:r>
              <a:rPr lang="en-GB"/>
              <a:t>ris image classification aims to classify an iris image to an application specific category, e.g. iris liveness detection, race classification, coarse-to-fine iris detection, etc.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Classification is done by the analysing the texture of the iris.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Iris biometrics need to find the similarity between different subjects, which classify iris images into several specific categories.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and Challenges in Iris image classification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In classification, the class label corresponds to a group of subjects with similar properties of iris images (group identity). Iris texture naturally has unique pattern for each subject so we can extract the individually specific features to distinguish different subjects. </a:t>
            </a:r>
            <a:endParaRPr/>
          </a:p>
          <a:p>
            <a:pPr indent="-311150" lvl="0" marL="457200" rtl="0" algn="l">
              <a:spcBef>
                <a:spcPts val="1200"/>
              </a:spcBef>
              <a:spcAft>
                <a:spcPts val="0"/>
              </a:spcAft>
              <a:buSzPts val="1300"/>
              <a:buChar char="●"/>
            </a:pPr>
            <a:r>
              <a:rPr lang="en-GB"/>
              <a:t>Difficult to classify images into predefined categories.</a:t>
            </a:r>
            <a:endParaRPr/>
          </a:p>
          <a:p>
            <a:pPr indent="-311150" lvl="0" marL="457200" rtl="0" algn="l">
              <a:spcBef>
                <a:spcPts val="0"/>
              </a:spcBef>
              <a:spcAft>
                <a:spcPts val="0"/>
              </a:spcAft>
              <a:buSzPts val="1300"/>
              <a:buChar char="●"/>
            </a:pPr>
            <a:r>
              <a:rPr lang="en-GB"/>
              <a:t>Iris image classification needs to find the stable relationship of similar iris texture features between different subjects.</a:t>
            </a:r>
            <a:endParaRPr/>
          </a:p>
          <a:p>
            <a:pPr indent="-311150" lvl="0" marL="457200" rtl="0" algn="l">
              <a:spcBef>
                <a:spcPts val="0"/>
              </a:spcBef>
              <a:spcAft>
                <a:spcPts val="0"/>
              </a:spcAft>
              <a:buSzPts val="1300"/>
              <a:buChar char="●"/>
            </a:pPr>
            <a:r>
              <a:rPr lang="en-GB"/>
              <a:t>How to define the common characteristics for each iris image category and the decision boundaries between different categories in the feature space?</a:t>
            </a:r>
            <a:endParaRPr/>
          </a:p>
          <a:p>
            <a:pPr indent="-311150" lvl="0" marL="457200" rtl="0" algn="l">
              <a:spcBef>
                <a:spcPts val="0"/>
              </a:spcBef>
              <a:spcAft>
                <a:spcPts val="0"/>
              </a:spcAft>
              <a:buSzPts val="1300"/>
              <a:buChar char="●"/>
            </a:pPr>
            <a:r>
              <a:rPr lang="en-GB"/>
              <a:t>How to represent iris image features suitable for the classification task?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Applications of Iris image Classification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GB"/>
              <a:t>Iris liveness detection</a:t>
            </a:r>
            <a:r>
              <a:rPr lang="en-GB"/>
              <a:t> is necessary to protect an iris recognition system from attacks of fake iris images. </a:t>
            </a:r>
            <a:endParaRPr/>
          </a:p>
          <a:p>
            <a:pPr indent="-311150" lvl="0" marL="457200" rtl="0" algn="l">
              <a:spcBef>
                <a:spcPts val="0"/>
              </a:spcBef>
              <a:spcAft>
                <a:spcPts val="0"/>
              </a:spcAft>
              <a:buSzPts val="1300"/>
              <a:buChar char="●"/>
            </a:pPr>
            <a:r>
              <a:rPr b="1" lang="en-GB"/>
              <a:t>Race classification:</a:t>
            </a:r>
            <a:r>
              <a:rPr lang="en-GB"/>
              <a:t> </a:t>
            </a:r>
            <a:r>
              <a:rPr lang="en-GB"/>
              <a:t>Automatic identification of the race attribute of a subject is desirable for many real world applications, such as intelligent marketing, services and forensics, etc.</a:t>
            </a:r>
            <a:endParaRPr/>
          </a:p>
          <a:p>
            <a:pPr indent="-311150" lvl="0" marL="457200" rtl="0" algn="l">
              <a:spcBef>
                <a:spcPts val="0"/>
              </a:spcBef>
              <a:spcAft>
                <a:spcPts val="0"/>
              </a:spcAft>
              <a:buSzPts val="1300"/>
              <a:buChar char="●"/>
            </a:pPr>
            <a:r>
              <a:rPr b="1" lang="en-GB"/>
              <a:t>Coarse-to-fine iris identification:  </a:t>
            </a:r>
            <a:r>
              <a:rPr lang="en-GB"/>
              <a:t>Iris pattern is used to identify large population in many government and commercial applications. A possible solution to speed up large scale iris identification is to classify the large database into a number of categories based on iris texture.  Then, a query iris image is the most promising to be identified using the templates from its corresponding category.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Hierarchical Visual Codebook</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 novel texture representation method called Hierarchical Visual Codebook (HVC) is proposed to encode the texture primitives of iris images.</a:t>
            </a:r>
            <a:endParaRPr/>
          </a:p>
          <a:p>
            <a:pPr indent="-311150" lvl="0" marL="457200" rtl="0" algn="l">
              <a:spcBef>
                <a:spcPts val="0"/>
              </a:spcBef>
              <a:spcAft>
                <a:spcPts val="0"/>
              </a:spcAft>
              <a:buSzPts val="1300"/>
              <a:buChar char="●"/>
            </a:pPr>
            <a:r>
              <a:rPr lang="en-GB"/>
              <a:t>The HVC is an integration of two existing Bag-of-Words models, namely Vocabulary Tree (VT) and Locality-constrained Linear Coding (LLC).</a:t>
            </a:r>
            <a:endParaRPr/>
          </a:p>
          <a:p>
            <a:pPr indent="-311150" lvl="0" marL="457200" rtl="0" algn="l">
              <a:spcBef>
                <a:spcPts val="0"/>
              </a:spcBef>
              <a:spcAft>
                <a:spcPts val="0"/>
              </a:spcAft>
              <a:buSzPts val="1300"/>
              <a:buChar char="●"/>
            </a:pPr>
            <a:r>
              <a:rPr lang="en-GB"/>
              <a:t>It adopts coarse-to-fine visual coding strategy like VT and sparse representation of LLC.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575650"/>
            <a:ext cx="7688700" cy="50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Flowchart of classifying iris image using HVC</a:t>
            </a:r>
            <a:endParaRPr/>
          </a:p>
        </p:txBody>
      </p:sp>
      <p:sp>
        <p:nvSpPr>
          <p:cNvPr id="117" name="Google Shape;117;p18"/>
          <p:cNvSpPr txBox="1"/>
          <p:nvPr>
            <p:ph idx="1" type="body"/>
          </p:nvPr>
        </p:nvSpPr>
        <p:spPr>
          <a:xfrm>
            <a:off x="134575" y="1398025"/>
            <a:ext cx="8283600" cy="36933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239200" y="1502762"/>
            <a:ext cx="3156700" cy="3483825"/>
          </a:xfrm>
          <a:prstGeom prst="rect">
            <a:avLst/>
          </a:prstGeom>
          <a:noFill/>
          <a:ln>
            <a:noFill/>
          </a:ln>
        </p:spPr>
      </p:pic>
      <p:sp>
        <p:nvSpPr>
          <p:cNvPr id="119" name="Google Shape;119;p18"/>
          <p:cNvSpPr txBox="1"/>
          <p:nvPr/>
        </p:nvSpPr>
        <p:spPr>
          <a:xfrm>
            <a:off x="3395900" y="1502750"/>
            <a:ext cx="49173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Lato"/>
                <a:ea typeface="Lato"/>
                <a:cs typeface="Lato"/>
                <a:sym typeface="Lato"/>
              </a:rPr>
              <a:t>1.</a:t>
            </a:r>
            <a:r>
              <a:rPr b="1" lang="en-GB" sz="1200" u="sng">
                <a:latin typeface="Lato"/>
                <a:ea typeface="Lato"/>
                <a:cs typeface="Lato"/>
                <a:sym typeface="Lato"/>
              </a:rPr>
              <a:t> </a:t>
            </a:r>
            <a:r>
              <a:rPr b="1" lang="en-GB" sz="1200" u="sng">
                <a:latin typeface="Lato"/>
                <a:ea typeface="Lato"/>
                <a:cs typeface="Lato"/>
                <a:sym typeface="Lato"/>
              </a:rPr>
              <a:t>Iris image preprocessing:</a:t>
            </a:r>
            <a:r>
              <a:rPr lang="en-GB" sz="1200">
                <a:latin typeface="Lato"/>
                <a:ea typeface="Lato"/>
                <a:cs typeface="Lato"/>
                <a:sym typeface="Lato"/>
              </a:rPr>
              <a:t> segmentation of the valid iris texture regions from the original iris images and normalization of the ring-shape iris regions into a unified coordinate system</a:t>
            </a:r>
            <a:endParaRPr>
              <a:latin typeface="Lato"/>
              <a:ea typeface="Lato"/>
              <a:cs typeface="Lato"/>
              <a:sym typeface="Lato"/>
            </a:endParaRPr>
          </a:p>
          <a:p>
            <a:pPr indent="0" lvl="0" marL="0" rtl="0" algn="l">
              <a:spcBef>
                <a:spcPts val="0"/>
              </a:spcBef>
              <a:spcAft>
                <a:spcPts val="0"/>
              </a:spcAft>
              <a:buNone/>
            </a:pPr>
            <a:r>
              <a:rPr lang="en-GB" sz="1200">
                <a:latin typeface="Lato"/>
                <a:ea typeface="Lato"/>
                <a:cs typeface="Lato"/>
                <a:sym typeface="Lato"/>
              </a:rPr>
              <a:t>2. </a:t>
            </a:r>
            <a:r>
              <a:rPr b="1" lang="en-GB" sz="1200" u="sng">
                <a:latin typeface="Lato"/>
                <a:ea typeface="Lato"/>
                <a:cs typeface="Lato"/>
                <a:sym typeface="Lato"/>
              </a:rPr>
              <a:t> Low level feature extraction: </a:t>
            </a:r>
            <a:r>
              <a:rPr lang="en-GB" sz="1200">
                <a:latin typeface="Lato"/>
                <a:ea typeface="Lato"/>
                <a:cs typeface="Lato"/>
                <a:sym typeface="Lato"/>
              </a:rPr>
              <a:t> obtain the common components of texture primitives across different iris images. So that it is possible to build a statistical representation on the basis of low level visual features for iris image classification</a:t>
            </a:r>
            <a:endParaRPr sz="1200">
              <a:latin typeface="Lato"/>
              <a:ea typeface="Lato"/>
              <a:cs typeface="Lato"/>
              <a:sym typeface="Lato"/>
            </a:endParaRPr>
          </a:p>
          <a:p>
            <a:pPr indent="0" lvl="0" marL="0" rtl="0" algn="l">
              <a:spcBef>
                <a:spcPts val="0"/>
              </a:spcBef>
              <a:spcAft>
                <a:spcPts val="0"/>
              </a:spcAft>
              <a:buNone/>
            </a:pPr>
            <a:r>
              <a:rPr lang="en-GB" sz="1200">
                <a:latin typeface="Lato"/>
                <a:ea typeface="Lato"/>
                <a:cs typeface="Lato"/>
                <a:sym typeface="Lato"/>
              </a:rPr>
              <a:t>3. </a:t>
            </a:r>
            <a:r>
              <a:rPr b="1" lang="en-GB" sz="1200" u="sng">
                <a:latin typeface="Lato"/>
                <a:ea typeface="Lato"/>
                <a:cs typeface="Lato"/>
                <a:sym typeface="Lato"/>
              </a:rPr>
              <a:t>The proposed Hierarchical Visual Codebook: </a:t>
            </a:r>
            <a:r>
              <a:rPr lang="en-GB" sz="1200">
                <a:latin typeface="Lato"/>
                <a:ea typeface="Lato"/>
                <a:cs typeface="Lato"/>
                <a:sym typeface="Lato"/>
              </a:rPr>
              <a:t>a novel visual feature representation method called Hierarchical Visual Codebook (HVC) is specially developed for iris image classification. The proposed HVC is inspired by two successful algorithms for visual pattern classification, namely Vocabulary Tree [27] and Locality-constrained Linear Coding (LLC)</a:t>
            </a:r>
            <a:endParaRPr sz="1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Iris image classification aims to group iris images into multiple categories according to their application related attributes.</a:t>
            </a:r>
            <a:endParaRPr/>
          </a:p>
          <a:p>
            <a:pPr indent="-311150" lvl="0" marL="457200" rtl="0" algn="l">
              <a:spcBef>
                <a:spcPts val="0"/>
              </a:spcBef>
              <a:spcAft>
                <a:spcPts val="0"/>
              </a:spcAft>
              <a:buSzPts val="1300"/>
              <a:buChar char="●"/>
            </a:pPr>
            <a:r>
              <a:rPr lang="en-GB"/>
              <a:t>The core idea of iris image classification is to find common texture primitives of different subjects in the same category.</a:t>
            </a:r>
            <a:endParaRPr/>
          </a:p>
          <a:p>
            <a:pPr indent="-311150" lvl="0" marL="457200" rtl="0" algn="l">
              <a:spcBef>
                <a:spcPts val="0"/>
              </a:spcBef>
              <a:spcAft>
                <a:spcPts val="0"/>
              </a:spcAft>
              <a:buSzPts val="1300"/>
              <a:buChar char="●"/>
            </a:pPr>
            <a:r>
              <a:rPr lang="en-GB"/>
              <a:t>To integrate the advantages of both vocabulary tree and locality constrained linear coding, a novel iris feature representation method called Hierarchical Visual Codebook (HVC) is proposed to encode the distinctive and robust texture primitives of iris images.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