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4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37F1D-DA76-42DD-9B41-CA0AF53781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7CEA-6FFB-49CD-B165-E6C76BB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23454" y="623454"/>
            <a:ext cx="5292436" cy="974581"/>
          </a:xfrm>
        </p:spPr>
        <p:txBody>
          <a:bodyPr/>
          <a:lstStyle/>
          <a:p>
            <a:r>
              <a:rPr lang="en-US" dirty="0" smtClean="0"/>
              <a:t>Over Reduction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0" y="1598035"/>
            <a:ext cx="7439891" cy="1655762"/>
          </a:xfrm>
        </p:spPr>
        <p:txBody>
          <a:bodyPr/>
          <a:lstStyle/>
          <a:p>
            <a:r>
              <a:rPr lang="en-GB" sz="1800" dirty="0"/>
              <a:t>Axial reduction should be 0,5 mm in full metal crown </a:t>
            </a:r>
            <a:r>
              <a:rPr lang="en-GB" sz="1800" dirty="0" smtClean="0"/>
              <a:t>,</a:t>
            </a:r>
          </a:p>
          <a:p>
            <a:r>
              <a:rPr lang="en-GB" sz="1800" dirty="0" smtClean="0"/>
              <a:t> </a:t>
            </a:r>
            <a:r>
              <a:rPr lang="en-GB" sz="1800" dirty="0"/>
              <a:t>1 mm in all ceramic crown </a:t>
            </a:r>
            <a:r>
              <a:rPr lang="en-GB" sz="1800" dirty="0" smtClean="0"/>
              <a:t>and</a:t>
            </a:r>
          </a:p>
          <a:p>
            <a:r>
              <a:rPr lang="en-GB" sz="1800" dirty="0" smtClean="0"/>
              <a:t> </a:t>
            </a:r>
            <a:r>
              <a:rPr lang="en-GB" sz="1800" dirty="0"/>
              <a:t>1,5 in ceramic metal crown(PFM)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مربع نص 3"/>
          <p:cNvSpPr txBox="1"/>
          <p:nvPr/>
        </p:nvSpPr>
        <p:spPr>
          <a:xfrm>
            <a:off x="297872" y="2909455"/>
            <a:ext cx="684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smtClean="0"/>
              <a:t>Over </a:t>
            </a:r>
            <a:r>
              <a:rPr lang="en-GB" dirty="0"/>
              <a:t>reduction </a:t>
            </a:r>
            <a:r>
              <a:rPr lang="en-GB" dirty="0" smtClean="0"/>
              <a:t>leads to :</a:t>
            </a:r>
          </a:p>
          <a:p>
            <a:pPr algn="l"/>
            <a:r>
              <a:rPr lang="en-GB" dirty="0" smtClean="0"/>
              <a:t>1- </a:t>
            </a:r>
            <a:r>
              <a:rPr lang="en-GB" dirty="0"/>
              <a:t>lack of retention and </a:t>
            </a:r>
            <a:r>
              <a:rPr lang="en-GB" dirty="0" smtClean="0"/>
              <a:t>lack of the  </a:t>
            </a:r>
            <a:r>
              <a:rPr lang="en-GB" dirty="0"/>
              <a:t>strength of the restoration </a:t>
            </a:r>
            <a:r>
              <a:rPr lang="en-GB" dirty="0" smtClean="0"/>
              <a:t>and that may lead to dislodgment or displacement of the crown.</a:t>
            </a:r>
          </a:p>
          <a:p>
            <a:pPr algn="l"/>
            <a:r>
              <a:rPr lang="en-GB" dirty="0" smtClean="0"/>
              <a:t>2-   </a:t>
            </a:r>
            <a:r>
              <a:rPr lang="en-GB" dirty="0" err="1" smtClean="0"/>
              <a:t>Esthetic</a:t>
            </a:r>
            <a:r>
              <a:rPr lang="en-GB" dirty="0" smtClean="0"/>
              <a:t> </a:t>
            </a:r>
            <a:r>
              <a:rPr lang="en-GB" dirty="0"/>
              <a:t>failure in all ceramic and PFM restoration(in anterior teeth)</a:t>
            </a:r>
            <a:endParaRPr lang="en-US" dirty="0"/>
          </a:p>
        </p:txBody>
      </p:sp>
      <p:sp>
        <p:nvSpPr>
          <p:cNvPr id="7" name="مربع نص 6"/>
          <p:cNvSpPr txBox="1"/>
          <p:nvPr/>
        </p:nvSpPr>
        <p:spPr>
          <a:xfrm>
            <a:off x="748145" y="9026381"/>
            <a:ext cx="61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4691" y="4326697"/>
            <a:ext cx="12149160" cy="93424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Continuous evaluation</a:t>
            </a:r>
            <a:r>
              <a:rPr kumimoji="0" lang="ar-KW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of the amount of reduction by fabricating putty index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baseline="0" dirty="0" err="1" smtClean="0">
                <a:solidFill>
                  <a:srgbClr val="202124"/>
                </a:solidFill>
                <a:latin typeface="inherit"/>
              </a:rPr>
              <a:t>Oclusual</a:t>
            </a:r>
            <a:r>
              <a:rPr lang="en-US" altLang="en-US" sz="2100" baseline="0" dirty="0" smtClean="0">
                <a:solidFill>
                  <a:srgbClr val="202124"/>
                </a:solidFill>
                <a:latin typeface="inherit"/>
              </a:rPr>
              <a:t> reduction</a:t>
            </a:r>
            <a:r>
              <a:rPr lang="en-US" altLang="en-US" sz="2100" dirty="0" smtClean="0">
                <a:solidFill>
                  <a:srgbClr val="202124"/>
                </a:solidFill>
                <a:latin typeface="inherit"/>
              </a:rPr>
              <a:t> in posterior teeth following the anatomy of the surface to avoid flat </a:t>
            </a:r>
            <a:r>
              <a:rPr lang="en-US" altLang="en-US" sz="2100" dirty="0" err="1" smtClean="0">
                <a:solidFill>
                  <a:srgbClr val="202124"/>
                </a:solidFill>
                <a:latin typeface="inherit"/>
              </a:rPr>
              <a:t>oclusual</a:t>
            </a:r>
            <a:r>
              <a:rPr lang="en-US" altLang="en-US" sz="2100" dirty="0" smtClean="0">
                <a:solidFill>
                  <a:srgbClr val="202124"/>
                </a:solidFill>
                <a:latin typeface="inherit"/>
              </a:rPr>
              <a:t> surface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Oreinting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the stone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parrallet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to the long axis to avoid over tapering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0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-2473037" y="209116"/>
            <a:ext cx="10515600" cy="1325563"/>
          </a:xfrm>
        </p:spPr>
        <p:txBody>
          <a:bodyPr/>
          <a:lstStyle/>
          <a:p>
            <a:r>
              <a:rPr lang="en-US" dirty="0" smtClean="0"/>
              <a:t>Under reduction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534679"/>
            <a:ext cx="10515600" cy="2413866"/>
          </a:xfrm>
        </p:spPr>
        <p:txBody>
          <a:bodyPr/>
          <a:lstStyle/>
          <a:p>
            <a:pPr algn="l"/>
            <a:r>
              <a:rPr lang="en-GB" dirty="0"/>
              <a:t>Insufficient </a:t>
            </a:r>
            <a:r>
              <a:rPr lang="en-GB" dirty="0" smtClean="0"/>
              <a:t>reduction(under </a:t>
            </a:r>
            <a:r>
              <a:rPr lang="en-GB" dirty="0"/>
              <a:t>reduction) </a:t>
            </a:r>
            <a:r>
              <a:rPr lang="en-GB" dirty="0" smtClean="0"/>
              <a:t>results </a:t>
            </a:r>
            <a:r>
              <a:rPr lang="en-GB" dirty="0" smtClean="0"/>
              <a:t>in </a:t>
            </a:r>
            <a:r>
              <a:rPr lang="en-GB" dirty="0" smtClean="0"/>
              <a:t>over contoured </a:t>
            </a:r>
            <a:r>
              <a:rPr lang="en-GB" dirty="0"/>
              <a:t>restoration </a:t>
            </a:r>
            <a:r>
              <a:rPr lang="en-GB" dirty="0" smtClean="0"/>
              <a:t>that :</a:t>
            </a:r>
          </a:p>
          <a:p>
            <a:pPr algn="l"/>
            <a:r>
              <a:rPr lang="en-GB" dirty="0" smtClean="0"/>
              <a:t>1- </a:t>
            </a:r>
            <a:r>
              <a:rPr lang="en-GB" dirty="0" smtClean="0"/>
              <a:t> </a:t>
            </a:r>
            <a:r>
              <a:rPr lang="en-GB" dirty="0"/>
              <a:t>prevent plaque control resulting in periodontal disease or dental </a:t>
            </a:r>
            <a:r>
              <a:rPr lang="en-GB" dirty="0" smtClean="0"/>
              <a:t>caries.</a:t>
            </a:r>
          </a:p>
          <a:p>
            <a:pPr algn="l"/>
            <a:r>
              <a:rPr lang="en-GB" dirty="0" smtClean="0"/>
              <a:t>2- Bad appearance in all ceramic anterior crowns.</a:t>
            </a:r>
            <a:endParaRPr lang="en-GB" dirty="0" smtClean="0"/>
          </a:p>
        </p:txBody>
      </p:sp>
      <p:sp>
        <p:nvSpPr>
          <p:cNvPr id="4" name="مربع نص 3"/>
          <p:cNvSpPr txBox="1"/>
          <p:nvPr/>
        </p:nvSpPr>
        <p:spPr>
          <a:xfrm>
            <a:off x="512618" y="4433455"/>
            <a:ext cx="75299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en-US" dirty="0" smtClean="0">
                <a:solidFill>
                  <a:srgbClr val="202124"/>
                </a:solidFill>
                <a:latin typeface="inherit"/>
              </a:rPr>
              <a:t>Solutions :</a:t>
            </a:r>
          </a:p>
          <a:p>
            <a:pPr lvl="0" algn="l"/>
            <a:r>
              <a:rPr lang="en-US" altLang="en-US" sz="1400" dirty="0" smtClean="0">
                <a:solidFill>
                  <a:srgbClr val="202124"/>
                </a:solidFill>
                <a:latin typeface="inherit"/>
              </a:rPr>
              <a:t>1- Increasing the amount of reduction or using larger diameter stones to ensure adequate amount of reduction.</a:t>
            </a:r>
          </a:p>
          <a:p>
            <a:pPr lvl="0" algn="l"/>
            <a:r>
              <a:rPr lang="en-US" altLang="en-US" sz="1400" dirty="0">
                <a:solidFill>
                  <a:srgbClr val="202124"/>
                </a:solidFill>
                <a:latin typeface="inherit"/>
              </a:rPr>
              <a:t> 2-Continuous evaluation  of the amount of reduction by fabricating putty </a:t>
            </a:r>
            <a:r>
              <a:rPr lang="en-US" altLang="en-US" sz="1400" dirty="0" smtClean="0">
                <a:solidFill>
                  <a:srgbClr val="202124"/>
                </a:solidFill>
                <a:latin typeface="inherit"/>
              </a:rPr>
              <a:t>index or any other measuring procedure.  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84645"/>
            <a:ext cx="3896591" cy="2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3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Undercuts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Undercuts </a:t>
            </a:r>
            <a:r>
              <a:rPr lang="en-US" dirty="0" smtClean="0"/>
              <a:t>is the </a:t>
            </a:r>
            <a:r>
              <a:rPr lang="en-US" dirty="0"/>
              <a:t>portion that is between the gingiva and the height of contour, or in general, a depression under an elevation.</a:t>
            </a:r>
          </a:p>
          <a:p>
            <a:pPr algn="l"/>
            <a:r>
              <a:rPr lang="en-US" dirty="0"/>
              <a:t>Undercuts can </a:t>
            </a:r>
            <a:r>
              <a:rPr lang="en-US" dirty="0" smtClean="0"/>
              <a:t>prohibit  </a:t>
            </a:r>
            <a:r>
              <a:rPr lang="en-US" dirty="0"/>
              <a:t>the restoration's complete </a:t>
            </a:r>
            <a:r>
              <a:rPr lang="en-US" dirty="0" smtClean="0"/>
              <a:t>seating.</a:t>
            </a:r>
          </a:p>
          <a:p>
            <a:pPr algn="l"/>
            <a:r>
              <a:rPr lang="en-US" dirty="0" smtClean="0"/>
              <a:t>When </a:t>
            </a:r>
            <a:r>
              <a:rPr lang="en-US" dirty="0"/>
              <a:t>left unattended technicians have to block them out before making the restoration, causing reduced retention.</a:t>
            </a:r>
          </a:p>
          <a:p>
            <a:pPr algn="l"/>
            <a:r>
              <a:rPr lang="en-US" dirty="0"/>
              <a:t>ways to prevent undercuts.</a:t>
            </a:r>
          </a:p>
          <a:p>
            <a:pPr lvl="0" algn="l"/>
            <a:r>
              <a:rPr lang="en-US" dirty="0"/>
              <a:t>Proper and clear vision.</a:t>
            </a:r>
          </a:p>
          <a:p>
            <a:pPr lvl="0" algn="l"/>
            <a:r>
              <a:rPr lang="en-US" dirty="0"/>
              <a:t>Correct technique and hand positioning.</a:t>
            </a:r>
          </a:p>
          <a:p>
            <a:pPr lvl="0" algn="l"/>
            <a:r>
              <a:rPr lang="en-US" dirty="0"/>
              <a:t>Reduction parallel to the long axis of the tooth.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2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Solution : </a:t>
            </a:r>
          </a:p>
          <a:p>
            <a:pPr algn="l"/>
            <a:r>
              <a:rPr lang="en-US" dirty="0" smtClean="0"/>
              <a:t>1- Further wall reduction.</a:t>
            </a:r>
          </a:p>
          <a:p>
            <a:pPr algn="l"/>
            <a:r>
              <a:rPr lang="en-US" dirty="0" smtClean="0"/>
              <a:t>2-Block out the undercuts by the technicians. </a:t>
            </a:r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01" y="2233530"/>
            <a:ext cx="1299782" cy="2049656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63" y="1003254"/>
            <a:ext cx="1149922" cy="183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3533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274</Words>
  <Application>Microsoft Office PowerPoint</Application>
  <PresentationFormat>شاشة عريضة</PresentationFormat>
  <Paragraphs>28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Times New Roman</vt:lpstr>
      <vt:lpstr>نسق Office</vt:lpstr>
      <vt:lpstr>Over Reduction</vt:lpstr>
      <vt:lpstr>Under reduction</vt:lpstr>
      <vt:lpstr>Undercuts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Reduction</dc:title>
  <dc:creator>أ / مصطفى سيد راتب</dc:creator>
  <cp:lastModifiedBy>أ / مصطفى سيد راتب</cp:lastModifiedBy>
  <cp:revision>10</cp:revision>
  <dcterms:created xsi:type="dcterms:W3CDTF">2022-12-20T20:17:11Z</dcterms:created>
  <dcterms:modified xsi:type="dcterms:W3CDTF">2022-12-20T22:06:28Z</dcterms:modified>
</cp:coreProperties>
</file>