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7" r:id="rId3"/>
    <p:sldId id="260" r:id="rId4"/>
    <p:sldId id="261" r:id="rId5"/>
    <p:sldId id="262" r:id="rId6"/>
    <p:sldId id="263" r:id="rId7"/>
    <p:sldId id="264" r:id="rId8"/>
    <p:sldId id="272" r:id="rId9"/>
    <p:sldId id="273" r:id="rId10"/>
    <p:sldId id="274" r:id="rId11"/>
    <p:sldId id="275" r:id="rId12"/>
    <p:sldId id="276" r:id="rId13"/>
    <p:sldId id="277" r:id="rId14"/>
    <p:sldId id="278" r:id="rId15"/>
    <p:sldId id="279" r:id="rId16"/>
    <p:sldId id="294" r:id="rId17"/>
    <p:sldId id="295" r:id="rId18"/>
    <p:sldId id="296" r:id="rId19"/>
    <p:sldId id="267" r:id="rId20"/>
    <p:sldId id="280" r:id="rId21"/>
    <p:sldId id="281" r:id="rId22"/>
    <p:sldId id="282" r:id="rId23"/>
    <p:sldId id="283" r:id="rId24"/>
    <p:sldId id="284"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FD893D-AC71-41EC-BBB7-5429D46A15C8}"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64483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194223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65644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91231DA-67E4-4035-AB6E-9AADBFC52EA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8828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99842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FD893D-AC71-41EC-BBB7-5429D46A15C8}"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145663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FD893D-AC71-41EC-BBB7-5429D46A15C8}"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680029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D893D-AC71-41EC-BBB7-5429D46A15C8}"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02620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FD893D-AC71-41EC-BBB7-5429D46A15C8}" type="datetimeFigureOut">
              <a:rPr lang="en-US" smtClean="0"/>
              <a:t>11/21/2018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91231DA-67E4-4035-AB6E-9AADBFC52EA8}" type="slidenum">
              <a:rPr lang="en-US" smtClean="0"/>
              <a:t>‹#›</a:t>
            </a:fld>
            <a:endParaRPr lang="en-US"/>
          </a:p>
        </p:txBody>
      </p:sp>
    </p:spTree>
    <p:extLst>
      <p:ext uri="{BB962C8B-B14F-4D97-AF65-F5344CB8AC3E}">
        <p14:creationId xmlns:p14="http://schemas.microsoft.com/office/powerpoint/2010/main" val="208582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D893D-AC71-41EC-BBB7-5429D46A15C8}"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76456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FD893D-AC71-41EC-BBB7-5429D46A15C8}"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384464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425581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FD893D-AC71-41EC-BBB7-5429D46A15C8}"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414097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FD893D-AC71-41EC-BBB7-5429D46A15C8}"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39705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FD893D-AC71-41EC-BBB7-5429D46A15C8}"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331506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216771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FD893D-AC71-41EC-BBB7-5429D46A15C8}"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31DA-67E4-4035-AB6E-9AADBFC52EA8}" type="slidenum">
              <a:rPr lang="en-US" smtClean="0"/>
              <a:t>‹#›</a:t>
            </a:fld>
            <a:endParaRPr lang="en-US"/>
          </a:p>
        </p:txBody>
      </p:sp>
    </p:spTree>
    <p:extLst>
      <p:ext uri="{BB962C8B-B14F-4D97-AF65-F5344CB8AC3E}">
        <p14:creationId xmlns:p14="http://schemas.microsoft.com/office/powerpoint/2010/main" val="369817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D893D-AC71-41EC-BBB7-5429D46A15C8}" type="datetimeFigureOut">
              <a:rPr lang="en-US" smtClean="0"/>
              <a:t>11/21/2018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91231DA-67E4-4035-AB6E-9AADBFC52EA8}" type="slidenum">
              <a:rPr lang="en-US" smtClean="0"/>
              <a:t>‹#›</a:t>
            </a:fld>
            <a:endParaRPr lang="en-US"/>
          </a:p>
        </p:txBody>
      </p:sp>
    </p:spTree>
    <p:extLst>
      <p:ext uri="{BB962C8B-B14F-4D97-AF65-F5344CB8AC3E}">
        <p14:creationId xmlns:p14="http://schemas.microsoft.com/office/powerpoint/2010/main" val="7077861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C45C-0067-4D3F-95FD-E25D2AD1AB16}"/>
              </a:ext>
            </a:extLst>
          </p:cNvPr>
          <p:cNvSpPr>
            <a:spLocks noGrp="1"/>
          </p:cNvSpPr>
          <p:nvPr>
            <p:ph type="ctrTitle"/>
          </p:nvPr>
        </p:nvSpPr>
        <p:spPr/>
        <p:txBody>
          <a:bodyPr/>
          <a:lstStyle/>
          <a:p>
            <a:pPr algn="l"/>
            <a:r>
              <a:rPr lang="en-US" sz="4000" dirty="0"/>
              <a:t>Text Summarization using Neural Networks</a:t>
            </a:r>
          </a:p>
        </p:txBody>
      </p:sp>
    </p:spTree>
    <p:extLst>
      <p:ext uri="{BB962C8B-B14F-4D97-AF65-F5344CB8AC3E}">
        <p14:creationId xmlns:p14="http://schemas.microsoft.com/office/powerpoint/2010/main" val="264928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8F15-76D0-43DC-B599-F5AF028C4114}"/>
              </a:ext>
            </a:extLst>
          </p:cNvPr>
          <p:cNvSpPr>
            <a:spLocks noGrp="1"/>
          </p:cNvSpPr>
          <p:nvPr>
            <p:ph type="title"/>
          </p:nvPr>
        </p:nvSpPr>
        <p:spPr/>
        <p:txBody>
          <a:bodyPr/>
          <a:lstStyle/>
          <a:p>
            <a:r>
              <a:rPr lang="en-US" dirty="0"/>
              <a:t>1-neural network training</a:t>
            </a:r>
          </a:p>
        </p:txBody>
      </p:sp>
      <p:sp>
        <p:nvSpPr>
          <p:cNvPr id="3" name="Content Placeholder 2">
            <a:extLst>
              <a:ext uri="{FF2B5EF4-FFF2-40B4-BE49-F238E27FC236}">
                <a16:creationId xmlns:a16="http://schemas.microsoft.com/office/drawing/2014/main" id="{2732910F-243B-4406-8D8A-2BFD0231159C}"/>
              </a:ext>
            </a:extLst>
          </p:cNvPr>
          <p:cNvSpPr>
            <a:spLocks noGrp="1"/>
          </p:cNvSpPr>
          <p:nvPr>
            <p:ph idx="1"/>
          </p:nvPr>
        </p:nvSpPr>
        <p:spPr>
          <a:xfrm>
            <a:off x="680321" y="2336872"/>
            <a:ext cx="9613861" cy="4063927"/>
          </a:xfrm>
        </p:spPr>
        <p:txBody>
          <a:bodyPr>
            <a:normAutofit/>
          </a:bodyPr>
          <a:lstStyle/>
          <a:p>
            <a:pPr marL="0" indent="0">
              <a:buNone/>
            </a:pPr>
            <a:r>
              <a:rPr lang="en-US" sz="2000" dirty="0">
                <a:solidFill>
                  <a:schemeClr val="bg1"/>
                </a:solidFill>
              </a:rPr>
              <a:t>We use gradient method to train the network where the energy function is a combination of error function and a penalty function</a:t>
            </a:r>
          </a:p>
          <a:p>
            <a:pPr marL="0" indent="0">
              <a:buNone/>
            </a:pPr>
            <a:r>
              <a:rPr lang="en-US" sz="2000" dirty="0">
                <a:solidFill>
                  <a:schemeClr val="bg1"/>
                </a:solidFill>
              </a:rPr>
              <a:t>The addition of the penalty function drives the associated weights</a:t>
            </a:r>
          </a:p>
          <a:p>
            <a:pPr marL="0" indent="0">
              <a:buNone/>
            </a:pPr>
            <a:r>
              <a:rPr lang="en-US" sz="2000" dirty="0">
                <a:solidFill>
                  <a:schemeClr val="bg1"/>
                </a:solidFill>
              </a:rPr>
              <a:t>Of unnecessary connection to a very small values, while strengthening the rest of the connections, therefore the unnecessary connections and neurons can be pruned without a affecting the network performance</a:t>
            </a:r>
          </a:p>
          <a:p>
            <a:pPr marL="0" indent="0">
              <a:buNone/>
            </a:pPr>
            <a:r>
              <a:rPr lang="en-US" sz="2000" dirty="0">
                <a:solidFill>
                  <a:schemeClr val="bg1"/>
                </a:solidFill>
              </a:rPr>
              <a:t>The goal of training is to search for a global minimum of the energy function</a:t>
            </a:r>
          </a:p>
          <a:p>
            <a:pPr marL="0" indent="0">
              <a:buNone/>
            </a:pPr>
            <a:endParaRPr lang="en-US" dirty="0">
              <a:solidFill>
                <a:schemeClr val="bg1"/>
              </a:solidFill>
            </a:endParaRPr>
          </a:p>
          <a:p>
            <a:pPr marL="0" indent="0">
              <a:buNone/>
            </a:pPr>
            <a:r>
              <a:rPr lang="en-US" dirty="0">
                <a:solidFill>
                  <a:schemeClr val="bg1"/>
                </a:solidFill>
              </a:rPr>
              <a:t>The energy function: </a:t>
            </a:r>
          </a:p>
          <a:p>
            <a:pPr marL="0" indent="0">
              <a:buNone/>
            </a:pPr>
            <a:endParaRPr lang="en-US" dirty="0">
              <a:solidFill>
                <a:schemeClr val="bg1"/>
              </a:solidFill>
            </a:endParaRPr>
          </a:p>
        </p:txBody>
      </p:sp>
      <p:pic>
        <p:nvPicPr>
          <p:cNvPr id="4" name="Picture 3">
            <a:extLst>
              <a:ext uri="{FF2B5EF4-FFF2-40B4-BE49-F238E27FC236}">
                <a16:creationId xmlns:a16="http://schemas.microsoft.com/office/drawing/2014/main" id="{6F2D5259-1006-439D-8A01-572B610753AD}"/>
              </a:ext>
            </a:extLst>
          </p:cNvPr>
          <p:cNvPicPr>
            <a:picLocks noChangeAspect="1"/>
          </p:cNvPicPr>
          <p:nvPr/>
        </p:nvPicPr>
        <p:blipFill>
          <a:blip r:embed="rId2"/>
          <a:stretch>
            <a:fillRect/>
          </a:stretch>
        </p:blipFill>
        <p:spPr>
          <a:xfrm>
            <a:off x="2283630" y="5752347"/>
            <a:ext cx="4686300" cy="504825"/>
          </a:xfrm>
          <a:prstGeom prst="rect">
            <a:avLst/>
          </a:prstGeom>
        </p:spPr>
      </p:pic>
    </p:spTree>
    <p:extLst>
      <p:ext uri="{BB962C8B-B14F-4D97-AF65-F5344CB8AC3E}">
        <p14:creationId xmlns:p14="http://schemas.microsoft.com/office/powerpoint/2010/main" val="99480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10B-CC5B-445E-A982-0F2A2BBDC9DA}"/>
              </a:ext>
            </a:extLst>
          </p:cNvPr>
          <p:cNvSpPr>
            <a:spLocks noGrp="1"/>
          </p:cNvSpPr>
          <p:nvPr>
            <p:ph type="title"/>
          </p:nvPr>
        </p:nvSpPr>
        <p:spPr/>
        <p:txBody>
          <a:bodyPr/>
          <a:lstStyle/>
          <a:p>
            <a:r>
              <a:rPr lang="en-US" dirty="0"/>
              <a:t>1-neural network training</a:t>
            </a:r>
          </a:p>
        </p:txBody>
      </p:sp>
      <p:sp>
        <p:nvSpPr>
          <p:cNvPr id="3" name="Content Placeholder 2">
            <a:extLst>
              <a:ext uri="{FF2B5EF4-FFF2-40B4-BE49-F238E27FC236}">
                <a16:creationId xmlns:a16="http://schemas.microsoft.com/office/drawing/2014/main" id="{F7916AA1-587C-48E0-8519-0BA8B25A4402}"/>
              </a:ext>
            </a:extLst>
          </p:cNvPr>
          <p:cNvSpPr>
            <a:spLocks noGrp="1"/>
          </p:cNvSpPr>
          <p:nvPr>
            <p:ph idx="1"/>
          </p:nvPr>
        </p:nvSpPr>
        <p:spPr>
          <a:xfrm>
            <a:off x="680321" y="2173100"/>
            <a:ext cx="9613861" cy="3599316"/>
          </a:xfrm>
        </p:spPr>
        <p:txBody>
          <a:bodyPr/>
          <a:lstStyle/>
          <a:p>
            <a:pPr marL="0" indent="0">
              <a:buNone/>
            </a:pPr>
            <a:r>
              <a:rPr lang="en-US" dirty="0">
                <a:solidFill>
                  <a:schemeClr val="bg1"/>
                </a:solidFill>
              </a:rPr>
              <a:t>The error function: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The penalty function:</a:t>
            </a:r>
          </a:p>
          <a:p>
            <a:pPr marL="0" indent="0">
              <a:buNone/>
            </a:pPr>
            <a:endParaRPr lang="en-US" dirty="0">
              <a:solidFill>
                <a:schemeClr val="bg1"/>
              </a:solidFill>
            </a:endParaRPr>
          </a:p>
        </p:txBody>
      </p:sp>
      <p:pic>
        <p:nvPicPr>
          <p:cNvPr id="4" name="Picture 3">
            <a:extLst>
              <a:ext uri="{FF2B5EF4-FFF2-40B4-BE49-F238E27FC236}">
                <a16:creationId xmlns:a16="http://schemas.microsoft.com/office/drawing/2014/main" id="{104DE148-A183-4148-84A1-D30472A25D92}"/>
              </a:ext>
            </a:extLst>
          </p:cNvPr>
          <p:cNvPicPr>
            <a:picLocks noChangeAspect="1"/>
          </p:cNvPicPr>
          <p:nvPr/>
        </p:nvPicPr>
        <p:blipFill>
          <a:blip r:embed="rId2"/>
          <a:stretch>
            <a:fillRect/>
          </a:stretch>
        </p:blipFill>
        <p:spPr>
          <a:xfrm>
            <a:off x="2412524" y="2676525"/>
            <a:ext cx="5339403" cy="752475"/>
          </a:xfrm>
          <a:prstGeom prst="rect">
            <a:avLst/>
          </a:prstGeom>
        </p:spPr>
      </p:pic>
      <p:pic>
        <p:nvPicPr>
          <p:cNvPr id="5" name="Picture 4">
            <a:extLst>
              <a:ext uri="{FF2B5EF4-FFF2-40B4-BE49-F238E27FC236}">
                <a16:creationId xmlns:a16="http://schemas.microsoft.com/office/drawing/2014/main" id="{CC0E2204-0486-4D73-955C-EFB30ECABAD0}"/>
              </a:ext>
            </a:extLst>
          </p:cNvPr>
          <p:cNvPicPr>
            <a:picLocks noChangeAspect="1"/>
          </p:cNvPicPr>
          <p:nvPr/>
        </p:nvPicPr>
        <p:blipFill>
          <a:blip r:embed="rId3"/>
          <a:stretch>
            <a:fillRect/>
          </a:stretch>
        </p:blipFill>
        <p:spPr>
          <a:xfrm>
            <a:off x="2670766" y="3972758"/>
            <a:ext cx="5267325" cy="2867025"/>
          </a:xfrm>
          <a:prstGeom prst="rect">
            <a:avLst/>
          </a:prstGeom>
        </p:spPr>
      </p:pic>
    </p:spTree>
    <p:extLst>
      <p:ext uri="{BB962C8B-B14F-4D97-AF65-F5344CB8AC3E}">
        <p14:creationId xmlns:p14="http://schemas.microsoft.com/office/powerpoint/2010/main" val="178685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5587-1E43-448F-A0A8-34D3490B4BA5}"/>
              </a:ext>
            </a:extLst>
          </p:cNvPr>
          <p:cNvSpPr>
            <a:spLocks noGrp="1"/>
          </p:cNvSpPr>
          <p:nvPr>
            <p:ph type="title"/>
          </p:nvPr>
        </p:nvSpPr>
        <p:spPr/>
        <p:txBody>
          <a:bodyPr/>
          <a:lstStyle/>
          <a:p>
            <a:r>
              <a:rPr lang="en-US" dirty="0"/>
              <a:t>2-features fusion:</a:t>
            </a:r>
          </a:p>
        </p:txBody>
      </p:sp>
      <p:sp>
        <p:nvSpPr>
          <p:cNvPr id="3" name="Content Placeholder 2">
            <a:extLst>
              <a:ext uri="{FF2B5EF4-FFF2-40B4-BE49-F238E27FC236}">
                <a16:creationId xmlns:a16="http://schemas.microsoft.com/office/drawing/2014/main" id="{D1B8FC25-1340-48D7-9F92-B2C7298EF5C2}"/>
              </a:ext>
            </a:extLst>
          </p:cNvPr>
          <p:cNvSpPr>
            <a:spLocks noGrp="1"/>
          </p:cNvSpPr>
          <p:nvPr>
            <p:ph idx="1"/>
          </p:nvPr>
        </p:nvSpPr>
        <p:spPr/>
        <p:txBody>
          <a:bodyPr/>
          <a:lstStyle/>
          <a:p>
            <a:pPr marL="0" indent="0">
              <a:buNone/>
            </a:pPr>
            <a:r>
              <a:rPr lang="en-US" dirty="0">
                <a:solidFill>
                  <a:schemeClr val="bg1"/>
                </a:solidFill>
              </a:rPr>
              <a:t>A- eliminating the uncommon feature.</a:t>
            </a:r>
          </a:p>
          <a:p>
            <a:pPr marL="0" indent="0">
              <a:buNone/>
            </a:pPr>
            <a:endParaRPr lang="en-US" dirty="0">
              <a:solidFill>
                <a:schemeClr val="bg1"/>
              </a:solidFill>
            </a:endParaRPr>
          </a:p>
          <a:p>
            <a:pPr marL="0" indent="0">
              <a:buNone/>
            </a:pPr>
            <a:r>
              <a:rPr lang="en-US" dirty="0">
                <a:solidFill>
                  <a:schemeClr val="bg1"/>
                </a:solidFill>
              </a:rPr>
              <a:t>B- collapsing the effects of common features.</a:t>
            </a:r>
          </a:p>
        </p:txBody>
      </p:sp>
    </p:spTree>
    <p:extLst>
      <p:ext uri="{BB962C8B-B14F-4D97-AF65-F5344CB8AC3E}">
        <p14:creationId xmlns:p14="http://schemas.microsoft.com/office/powerpoint/2010/main" val="418459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5ADE-A6FE-4CC3-AED3-592E903C97D0}"/>
              </a:ext>
            </a:extLst>
          </p:cNvPr>
          <p:cNvSpPr>
            <a:spLocks noGrp="1"/>
          </p:cNvSpPr>
          <p:nvPr>
            <p:ph type="title"/>
          </p:nvPr>
        </p:nvSpPr>
        <p:spPr/>
        <p:txBody>
          <a:bodyPr/>
          <a:lstStyle/>
          <a:p>
            <a:r>
              <a:rPr lang="en-US" dirty="0"/>
              <a:t>A. </a:t>
            </a:r>
            <a:r>
              <a:rPr lang="en-US" dirty="0" err="1"/>
              <a:t>Eleminating</a:t>
            </a:r>
            <a:r>
              <a:rPr lang="en-US" dirty="0"/>
              <a:t> the uncommon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3AB9E-2626-430A-8789-E226EDBC2424}"/>
                  </a:ext>
                </a:extLst>
              </p:cNvPr>
              <p:cNvSpPr>
                <a:spLocks noGrp="1"/>
              </p:cNvSpPr>
              <p:nvPr>
                <p:ph idx="1"/>
              </p:nvPr>
            </p:nvSpPr>
            <p:spPr>
              <a:xfrm>
                <a:off x="680321" y="2336872"/>
                <a:ext cx="9613861" cy="3767899"/>
              </a:xfrm>
            </p:spPr>
            <p:txBody>
              <a:bodyPr>
                <a:normAutofit/>
              </a:bodyPr>
              <a:lstStyle/>
              <a:p>
                <a:pPr marL="0" indent="0">
                  <a:buNone/>
                </a:pPr>
                <a:r>
                  <a:rPr lang="en-US" dirty="0">
                    <a:solidFill>
                      <a:schemeClr val="bg1"/>
                    </a:solidFill>
                  </a:rPr>
                  <a:t>For each input to hidden layer connection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𝑖𝑗</m:t>
                        </m:r>
                      </m:sub>
                    </m:sSub>
                  </m:oMath>
                </a14:m>
                <a:r>
                  <a:rPr lang="en-US" dirty="0">
                    <a:solidFill>
                      <a:schemeClr val="bg1"/>
                    </a:solidFill>
                  </a:rPr>
                  <a:t>), if max</a:t>
                </a:r>
                <a14:m>
                  <m:oMath xmlns:m="http://schemas.openxmlformats.org/officeDocument/2006/math">
                    <m:d>
                      <m:dPr>
                        <m:begChr m:val="|"/>
                        <m:endChr m:val="|"/>
                        <m:ctrlPr>
                          <a:rPr lang="en-US" b="0" i="1" smtClean="0">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𝑣</m:t>
                            </m:r>
                          </m:e>
                          <m:sub>
                            <m:r>
                              <a:rPr lang="en-US" i="1">
                                <a:solidFill>
                                  <a:schemeClr val="bg1"/>
                                </a:solidFill>
                                <a:latin typeface="Cambria Math" panose="02040503050406030204" pitchFamily="18" charset="0"/>
                              </a:rPr>
                              <m:t>𝑗𝑘</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𝑤</m:t>
                            </m:r>
                          </m:e>
                          <m:sub>
                            <m:r>
                              <a:rPr lang="en-US" i="1">
                                <a:solidFill>
                                  <a:schemeClr val="bg1"/>
                                </a:solidFill>
                                <a:latin typeface="Cambria Math" panose="02040503050406030204" pitchFamily="18" charset="0"/>
                              </a:rPr>
                              <m:t>𝑖𝑗</m:t>
                            </m:r>
                          </m:sub>
                        </m:sSub>
                      </m:e>
                    </m:d>
                  </m:oMath>
                </a14:m>
                <a:r>
                  <a:rPr lang="en-US" dirty="0">
                    <a:solidFill>
                      <a:schemeClr val="bg1"/>
                    </a:solidFill>
                  </a:rPr>
                  <a:t>&lt;0.1</a:t>
                </a:r>
              </a:p>
              <a:p>
                <a:pPr marL="0" indent="0">
                  <a:buNone/>
                </a:pPr>
                <a:r>
                  <a:rPr lang="en-US" dirty="0">
                    <a:solidFill>
                      <a:schemeClr val="bg1"/>
                    </a:solidFill>
                  </a:rPr>
                  <a:t>Remove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𝑖𝑗</m:t>
                        </m:r>
                      </m:sub>
                    </m:sSub>
                  </m:oMath>
                </a14:m>
                <a:endParaRPr lang="en-US" dirty="0">
                  <a:solidFill>
                    <a:schemeClr val="bg1"/>
                  </a:solidFill>
                </a:endParaRPr>
              </a:p>
              <a:p>
                <a:pPr marL="0" indent="0">
                  <a:buNone/>
                </a:pPr>
                <a:r>
                  <a:rPr lang="en-US" dirty="0">
                    <a:solidFill>
                      <a:schemeClr val="bg1"/>
                    </a:solidFill>
                  </a:rPr>
                  <a:t>For each hidden to output layer connection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𝑗𝑘</m:t>
                        </m:r>
                      </m:sub>
                    </m:sSub>
                  </m:oMath>
                </a14:m>
                <a:r>
                  <a:rPr lang="en-US" dirty="0">
                    <a:solidFill>
                      <a:schemeClr val="bg1"/>
                    </a:solidFill>
                  </a:rPr>
                  <a:t>), if </a:t>
                </a:r>
                <a14:m>
                  <m:oMath xmlns:m="http://schemas.openxmlformats.org/officeDocument/2006/math">
                    <m:d>
                      <m:dPr>
                        <m:begChr m:val="|"/>
                        <m:endChr m:val="|"/>
                        <m:ctrlPr>
                          <a:rPr lang="en-US" i="1" smtClean="0">
                            <a:solidFill>
                              <a:schemeClr val="bg1"/>
                            </a:solidFill>
                            <a:latin typeface="Cambria Math" panose="02040503050406030204" pitchFamily="18" charset="0"/>
                          </a:rPr>
                        </m:ctrlPr>
                      </m:dPr>
                      <m:e>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𝑗𝑘</m:t>
                            </m:r>
                          </m:sub>
                        </m:sSub>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0</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1</m:t>
                    </m:r>
                  </m:oMath>
                </a14:m>
                <a:endParaRPr lang="en-US" b="0" dirty="0">
                  <a:solidFill>
                    <a:schemeClr val="bg1"/>
                  </a:solidFill>
                  <a:ea typeface="Cambria Math" panose="02040503050406030204" pitchFamily="18" charset="0"/>
                </a:endParaRPr>
              </a:p>
              <a:p>
                <a:pPr marL="0" indent="0">
                  <a:buNone/>
                </a:pPr>
                <a:r>
                  <a:rPr lang="en-US" dirty="0">
                    <a:solidFill>
                      <a:schemeClr val="bg1"/>
                    </a:solidFill>
                  </a:rPr>
                  <a:t>Remove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𝑗𝑘</m:t>
                        </m:r>
                      </m:sub>
                    </m:sSub>
                  </m:oMath>
                </a14:m>
                <a:endParaRPr lang="en-US" dirty="0">
                  <a:solidFill>
                    <a:schemeClr val="bg1"/>
                  </a:solidFill>
                </a:endParaRPr>
              </a:p>
              <a:p>
                <a:pPr marL="0" indent="0">
                  <a:buNone/>
                </a:pPr>
                <a:r>
                  <a:rPr lang="en-US" dirty="0">
                    <a:solidFill>
                      <a:schemeClr val="bg1"/>
                    </a:solidFill>
                  </a:rPr>
                  <a:t>As a result, any input or hidden layer neuron having no emanating connections can be safely removed from the network. In addition, any hidden layer neuron having no abutting connections can be removed. This corresponds to eliminating uncommon features from the network.</a:t>
                </a:r>
              </a:p>
            </p:txBody>
          </p:sp>
        </mc:Choice>
        <mc:Fallback xmlns="">
          <p:sp>
            <p:nvSpPr>
              <p:cNvPr id="3" name="Content Placeholder 2">
                <a:extLst>
                  <a:ext uri="{FF2B5EF4-FFF2-40B4-BE49-F238E27FC236}">
                    <a16:creationId xmlns:a16="http://schemas.microsoft.com/office/drawing/2014/main" id="{EB43AB9E-2626-430A-8789-E226EDBC2424}"/>
                  </a:ext>
                </a:extLst>
              </p:cNvPr>
              <p:cNvSpPr>
                <a:spLocks noGrp="1" noRot="1" noChangeAspect="1" noMove="1" noResize="1" noEditPoints="1" noAdjustHandles="1" noChangeArrowheads="1" noChangeShapeType="1" noTextEdit="1"/>
              </p:cNvSpPr>
              <p:nvPr>
                <p:ph idx="1"/>
              </p:nvPr>
            </p:nvSpPr>
            <p:spPr>
              <a:xfrm>
                <a:off x="680321" y="2336872"/>
                <a:ext cx="9613861" cy="3767899"/>
              </a:xfrm>
              <a:blipFill>
                <a:blip r:embed="rId2"/>
                <a:stretch>
                  <a:fillRect l="-1015" t="-1618" b="-2265"/>
                </a:stretch>
              </a:blipFill>
            </p:spPr>
            <p:txBody>
              <a:bodyPr/>
              <a:lstStyle/>
              <a:p>
                <a:r>
                  <a:rPr lang="en-US">
                    <a:noFill/>
                  </a:rPr>
                  <a:t> </a:t>
                </a:r>
              </a:p>
            </p:txBody>
          </p:sp>
        </mc:Fallback>
      </mc:AlternateContent>
    </p:spTree>
    <p:extLst>
      <p:ext uri="{BB962C8B-B14F-4D97-AF65-F5344CB8AC3E}">
        <p14:creationId xmlns:p14="http://schemas.microsoft.com/office/powerpoint/2010/main" val="256497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1FDD-B384-49F7-B046-D7381C6A98B9}"/>
              </a:ext>
            </a:extLst>
          </p:cNvPr>
          <p:cNvSpPr>
            <a:spLocks noGrp="1"/>
          </p:cNvSpPr>
          <p:nvPr>
            <p:ph type="title"/>
          </p:nvPr>
        </p:nvSpPr>
        <p:spPr/>
        <p:txBody>
          <a:bodyPr/>
          <a:lstStyle/>
          <a:p>
            <a:r>
              <a:rPr lang="en-US" dirty="0"/>
              <a:t>A. Eliminating the uncommon features</a:t>
            </a:r>
          </a:p>
        </p:txBody>
      </p:sp>
      <p:sp>
        <p:nvSpPr>
          <p:cNvPr id="3" name="Content Placeholder 2">
            <a:extLst>
              <a:ext uri="{FF2B5EF4-FFF2-40B4-BE49-F238E27FC236}">
                <a16:creationId xmlns:a16="http://schemas.microsoft.com/office/drawing/2014/main" id="{8CBF0570-F5C3-4855-AF40-278DA9C3AC82}"/>
              </a:ext>
            </a:extLst>
          </p:cNvPr>
          <p:cNvSpPr>
            <a:spLocks noGrp="1"/>
          </p:cNvSpPr>
          <p:nvPr>
            <p:ph idx="1"/>
          </p:nvPr>
        </p:nvSpPr>
        <p:spPr/>
        <p:txBody>
          <a:bodyPr/>
          <a:lstStyle/>
          <a:p>
            <a:pPr marL="0" indent="0">
              <a:buNone/>
            </a:pPr>
            <a:r>
              <a:rPr lang="en-US" dirty="0">
                <a:solidFill>
                  <a:schemeClr val="bg1"/>
                </a:solidFill>
              </a:rPr>
              <a:t>Once the pruning step is complete, the network is trained with the same dataset in phase one to ensure that the recall accuracy of the network has not diminished significantly. If the recall </a:t>
            </a:r>
            <a:r>
              <a:rPr lang="en-US" dirty="0" err="1">
                <a:solidFill>
                  <a:schemeClr val="bg1"/>
                </a:solidFill>
              </a:rPr>
              <a:t>accuracy'of</a:t>
            </a:r>
            <a:r>
              <a:rPr lang="en-US" dirty="0">
                <a:solidFill>
                  <a:schemeClr val="bg1"/>
                </a:solidFill>
              </a:rPr>
              <a:t> the network drops by more than 2%, the pruned connections and neurons are restored and a stepwise pruning approach is pursued. In the stepwise pruning approach, the incoming and outgoing connections of the hidden layer neurons are pruned and the </a:t>
            </a:r>
            <a:r>
              <a:rPr lang="en-US" dirty="0" err="1">
                <a:solidFill>
                  <a:schemeClr val="bg1"/>
                </a:solidFill>
              </a:rPr>
              <a:t>netwok</a:t>
            </a:r>
            <a:r>
              <a:rPr lang="en-US" dirty="0">
                <a:solidFill>
                  <a:schemeClr val="bg1"/>
                </a:solidFill>
              </a:rPr>
              <a:t> is re-trained and tested for recall accuracy, one hidden layer neuron at a time.</a:t>
            </a:r>
          </a:p>
        </p:txBody>
      </p:sp>
    </p:spTree>
    <p:extLst>
      <p:ext uri="{BB962C8B-B14F-4D97-AF65-F5344CB8AC3E}">
        <p14:creationId xmlns:p14="http://schemas.microsoft.com/office/powerpoint/2010/main" val="114311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51DE-68DF-4D52-B248-D952BD1C1165}"/>
              </a:ext>
            </a:extLst>
          </p:cNvPr>
          <p:cNvSpPr>
            <a:spLocks noGrp="1"/>
          </p:cNvSpPr>
          <p:nvPr>
            <p:ph type="title"/>
          </p:nvPr>
        </p:nvSpPr>
        <p:spPr/>
        <p:txBody>
          <a:bodyPr/>
          <a:lstStyle/>
          <a:p>
            <a:r>
              <a:rPr lang="en-US" dirty="0"/>
              <a:t>B. Collapsing the effects of common features</a:t>
            </a:r>
          </a:p>
        </p:txBody>
      </p:sp>
      <p:sp>
        <p:nvSpPr>
          <p:cNvPr id="3" name="Content Placeholder 2">
            <a:extLst>
              <a:ext uri="{FF2B5EF4-FFF2-40B4-BE49-F238E27FC236}">
                <a16:creationId xmlns:a16="http://schemas.microsoft.com/office/drawing/2014/main" id="{DE194011-1D11-47EE-84D8-EC17AEA94F77}"/>
              </a:ext>
            </a:extLst>
          </p:cNvPr>
          <p:cNvSpPr>
            <a:spLocks noGrp="1"/>
          </p:cNvSpPr>
          <p:nvPr>
            <p:ph idx="1"/>
          </p:nvPr>
        </p:nvSpPr>
        <p:spPr/>
        <p:txBody>
          <a:bodyPr/>
          <a:lstStyle/>
          <a:p>
            <a:pPr marL="0" indent="0">
              <a:buNone/>
            </a:pPr>
            <a:r>
              <a:rPr lang="en-US" dirty="0">
                <a:solidFill>
                  <a:schemeClr val="bg1"/>
                </a:solidFill>
              </a:rPr>
              <a:t>After pruning the network, the hidden layer activation values for each hidden layer neuron are clustered utilizing an adaptive clustering technique, where G, is the centroid of cluster c.</a:t>
            </a:r>
          </a:p>
          <a:p>
            <a:pPr marL="0" indent="0">
              <a:buNone/>
            </a:pPr>
            <a:endParaRPr lang="en-US" dirty="0">
              <a:solidFill>
                <a:schemeClr val="bg1"/>
              </a:solidFill>
            </a:endParaRPr>
          </a:p>
          <a:p>
            <a:pPr marL="0" indent="0">
              <a:buNone/>
            </a:pPr>
            <a:r>
              <a:rPr lang="en-US" dirty="0">
                <a:solidFill>
                  <a:schemeClr val="bg1"/>
                </a:solidFill>
              </a:rPr>
              <a:t>The clustering function:</a:t>
            </a:r>
          </a:p>
        </p:txBody>
      </p:sp>
      <p:pic>
        <p:nvPicPr>
          <p:cNvPr id="4" name="Picture 3">
            <a:extLst>
              <a:ext uri="{FF2B5EF4-FFF2-40B4-BE49-F238E27FC236}">
                <a16:creationId xmlns:a16="http://schemas.microsoft.com/office/drawing/2014/main" id="{883A14C8-9124-4632-9AAC-EFD80F77B916}"/>
              </a:ext>
            </a:extLst>
          </p:cNvPr>
          <p:cNvPicPr>
            <a:picLocks noChangeAspect="1"/>
          </p:cNvPicPr>
          <p:nvPr/>
        </p:nvPicPr>
        <p:blipFill>
          <a:blip r:embed="rId2"/>
          <a:stretch>
            <a:fillRect/>
          </a:stretch>
        </p:blipFill>
        <p:spPr>
          <a:xfrm>
            <a:off x="2726709" y="4759728"/>
            <a:ext cx="4800600" cy="504825"/>
          </a:xfrm>
          <a:prstGeom prst="rect">
            <a:avLst/>
          </a:prstGeom>
        </p:spPr>
      </p:pic>
    </p:spTree>
    <p:extLst>
      <p:ext uri="{BB962C8B-B14F-4D97-AF65-F5344CB8AC3E}">
        <p14:creationId xmlns:p14="http://schemas.microsoft.com/office/powerpoint/2010/main" val="126411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C65B-75CB-4D15-A8DA-937A5941B654}"/>
              </a:ext>
            </a:extLst>
          </p:cNvPr>
          <p:cNvSpPr>
            <a:spLocks noGrp="1"/>
          </p:cNvSpPr>
          <p:nvPr>
            <p:ph type="title"/>
          </p:nvPr>
        </p:nvSpPr>
        <p:spPr/>
        <p:txBody>
          <a:bodyPr/>
          <a:lstStyle/>
          <a:p>
            <a:r>
              <a:rPr lang="en-US" dirty="0"/>
              <a:t>B. Collapsing the effects of common features</a:t>
            </a:r>
          </a:p>
        </p:txBody>
      </p:sp>
      <p:sp>
        <p:nvSpPr>
          <p:cNvPr id="3" name="Content Placeholder 2">
            <a:extLst>
              <a:ext uri="{FF2B5EF4-FFF2-40B4-BE49-F238E27FC236}">
                <a16:creationId xmlns:a16="http://schemas.microsoft.com/office/drawing/2014/main" id="{0C30C291-08A4-40CE-AD0B-4794E217568A}"/>
              </a:ext>
            </a:extLst>
          </p:cNvPr>
          <p:cNvSpPr>
            <a:spLocks noGrp="1"/>
          </p:cNvSpPr>
          <p:nvPr>
            <p:ph idx="1"/>
          </p:nvPr>
        </p:nvSpPr>
        <p:spPr>
          <a:xfrm>
            <a:off x="680321" y="2336873"/>
            <a:ext cx="9613861" cy="4377826"/>
          </a:xfrm>
        </p:spPr>
        <p:txBody>
          <a:bodyPr>
            <a:normAutofit/>
          </a:bodyPr>
          <a:lstStyle/>
          <a:p>
            <a:r>
              <a:rPr lang="en-US" sz="2000" dirty="0">
                <a:solidFill>
                  <a:schemeClr val="bg1"/>
                </a:solidFill>
              </a:rPr>
              <a:t>The clustering algorithm is adaptable that is the clusters are created dynamically as activation values added into the clusters.</a:t>
            </a:r>
          </a:p>
          <a:p>
            <a:r>
              <a:rPr lang="en-US" sz="2000" dirty="0">
                <a:solidFill>
                  <a:schemeClr val="bg1"/>
                </a:solidFill>
              </a:rPr>
              <a:t>Therefore the number of clusters and the numbers of activation values in each cluster are known prior to clustering algorithm</a:t>
            </a:r>
          </a:p>
          <a:p>
            <a:r>
              <a:rPr lang="en-US" sz="2000" dirty="0">
                <a:solidFill>
                  <a:schemeClr val="bg1"/>
                </a:solidFill>
              </a:rPr>
              <a:t>In the sentence selection phase the activation value of each hidden layer neuron is replaced by the centroid of the cluster which the activation value belong to</a:t>
            </a:r>
          </a:p>
          <a:p>
            <a:r>
              <a:rPr lang="en-US" sz="2000" dirty="0">
                <a:solidFill>
                  <a:schemeClr val="bg1"/>
                </a:solidFill>
              </a:rPr>
              <a:t>The performance of the network is not compromised as long as the cluster radius is less than the following upper bound where the error tolerance is usually set to a value less than 0.01</a:t>
            </a:r>
          </a:p>
          <a:p>
            <a:pPr marL="0" indent="0">
              <a:buNone/>
            </a:pPr>
            <a:endParaRPr lang="en-US" sz="2000" dirty="0">
              <a:solidFill>
                <a:schemeClr val="bg1"/>
              </a:solidFill>
            </a:endParaRPr>
          </a:p>
        </p:txBody>
      </p:sp>
      <p:pic>
        <p:nvPicPr>
          <p:cNvPr id="4" name="Picture 3">
            <a:extLst>
              <a:ext uri="{FF2B5EF4-FFF2-40B4-BE49-F238E27FC236}">
                <a16:creationId xmlns:a16="http://schemas.microsoft.com/office/drawing/2014/main" id="{D24C1CC9-8D15-4E53-978A-DBA345B7E785}"/>
              </a:ext>
            </a:extLst>
          </p:cNvPr>
          <p:cNvPicPr>
            <a:picLocks noChangeAspect="1"/>
          </p:cNvPicPr>
          <p:nvPr/>
        </p:nvPicPr>
        <p:blipFill>
          <a:blip r:embed="rId2"/>
          <a:stretch>
            <a:fillRect/>
          </a:stretch>
        </p:blipFill>
        <p:spPr>
          <a:xfrm>
            <a:off x="6328724" y="5440130"/>
            <a:ext cx="3593199" cy="1274569"/>
          </a:xfrm>
          <a:prstGeom prst="rect">
            <a:avLst/>
          </a:prstGeom>
        </p:spPr>
      </p:pic>
    </p:spTree>
    <p:extLst>
      <p:ext uri="{BB962C8B-B14F-4D97-AF65-F5344CB8AC3E}">
        <p14:creationId xmlns:p14="http://schemas.microsoft.com/office/powerpoint/2010/main" val="128366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D3DE8-BCC0-46D8-B6AF-332B94AE4D85}"/>
              </a:ext>
            </a:extLst>
          </p:cNvPr>
          <p:cNvSpPr txBox="1">
            <a:spLocks/>
          </p:cNvSpPr>
          <p:nvPr/>
        </p:nvSpPr>
        <p:spPr>
          <a:xfrm>
            <a:off x="639378" y="262413"/>
            <a:ext cx="9613861" cy="6792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The clustering algorithm flowchart</a:t>
            </a:r>
          </a:p>
        </p:txBody>
      </p:sp>
      <p:pic>
        <p:nvPicPr>
          <p:cNvPr id="5" name="Picture 4">
            <a:extLst>
              <a:ext uri="{FF2B5EF4-FFF2-40B4-BE49-F238E27FC236}">
                <a16:creationId xmlns:a16="http://schemas.microsoft.com/office/drawing/2014/main" id="{906C95F2-7910-44B6-A1D0-A15852D25929}"/>
              </a:ext>
            </a:extLst>
          </p:cNvPr>
          <p:cNvPicPr>
            <a:picLocks noChangeAspect="1"/>
          </p:cNvPicPr>
          <p:nvPr/>
        </p:nvPicPr>
        <p:blipFill>
          <a:blip r:embed="rId2"/>
          <a:stretch>
            <a:fillRect/>
          </a:stretch>
        </p:blipFill>
        <p:spPr>
          <a:xfrm>
            <a:off x="3115954" y="1292391"/>
            <a:ext cx="5145089" cy="4453315"/>
          </a:xfrm>
          <a:prstGeom prst="rect">
            <a:avLst/>
          </a:prstGeom>
        </p:spPr>
      </p:pic>
    </p:spTree>
    <p:extLst>
      <p:ext uri="{BB962C8B-B14F-4D97-AF65-F5344CB8AC3E}">
        <p14:creationId xmlns:p14="http://schemas.microsoft.com/office/powerpoint/2010/main" val="320591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0DEF-74AE-40B6-9869-346CB78D008F}"/>
              </a:ext>
            </a:extLst>
          </p:cNvPr>
          <p:cNvSpPr>
            <a:spLocks noGrp="1"/>
          </p:cNvSpPr>
          <p:nvPr>
            <p:ph type="title"/>
          </p:nvPr>
        </p:nvSpPr>
        <p:spPr/>
        <p:txBody>
          <a:bodyPr/>
          <a:lstStyle/>
          <a:p>
            <a:r>
              <a:rPr lang="en-US" dirty="0"/>
              <a:t>3- Sentence selection</a:t>
            </a:r>
          </a:p>
        </p:txBody>
      </p:sp>
      <p:sp>
        <p:nvSpPr>
          <p:cNvPr id="3" name="Content Placeholder 2">
            <a:extLst>
              <a:ext uri="{FF2B5EF4-FFF2-40B4-BE49-F238E27FC236}">
                <a16:creationId xmlns:a16="http://schemas.microsoft.com/office/drawing/2014/main" id="{5467EE97-528F-4AA3-8C48-2BD0B270D1BD}"/>
              </a:ext>
            </a:extLst>
          </p:cNvPr>
          <p:cNvSpPr>
            <a:spLocks noGrp="1"/>
          </p:cNvSpPr>
          <p:nvPr>
            <p:ph idx="1"/>
          </p:nvPr>
        </p:nvSpPr>
        <p:spPr/>
        <p:txBody>
          <a:bodyPr/>
          <a:lstStyle/>
          <a:p>
            <a:r>
              <a:rPr lang="en-US" dirty="0">
                <a:solidFill>
                  <a:schemeClr val="bg1"/>
                </a:solidFill>
              </a:rPr>
              <a:t>After finishing training the network we choose the sentences with the highest ranking to include them in the summary</a:t>
            </a:r>
          </a:p>
        </p:txBody>
      </p:sp>
    </p:spTree>
    <p:extLst>
      <p:ext uri="{BB962C8B-B14F-4D97-AF65-F5344CB8AC3E}">
        <p14:creationId xmlns:p14="http://schemas.microsoft.com/office/powerpoint/2010/main" val="308319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AE46-5C99-4C5D-AB79-9CDC0D50A0BA}"/>
              </a:ext>
            </a:extLst>
          </p:cNvPr>
          <p:cNvSpPr>
            <a:spLocks noGrp="1"/>
          </p:cNvSpPr>
          <p:nvPr>
            <p:ph type="title"/>
          </p:nvPr>
        </p:nvSpPr>
        <p:spPr/>
        <p:txBody>
          <a:bodyPr/>
          <a:lstStyle/>
          <a:p>
            <a:pPr algn="l"/>
            <a:r>
              <a:rPr lang="en-US" dirty="0"/>
              <a:t>Data Driven Approach</a:t>
            </a:r>
          </a:p>
        </p:txBody>
      </p:sp>
    </p:spTree>
    <p:extLst>
      <p:ext uri="{BB962C8B-B14F-4D97-AF65-F5344CB8AC3E}">
        <p14:creationId xmlns:p14="http://schemas.microsoft.com/office/powerpoint/2010/main" val="408027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048B-0997-4044-BAB5-E84EC80B6E11}"/>
              </a:ext>
            </a:extLst>
          </p:cNvPr>
          <p:cNvSpPr>
            <a:spLocks noGrp="1"/>
          </p:cNvSpPr>
          <p:nvPr>
            <p:ph type="title"/>
          </p:nvPr>
        </p:nvSpPr>
        <p:spPr/>
        <p:txBody>
          <a:bodyPr/>
          <a:lstStyle/>
          <a:p>
            <a:r>
              <a:rPr lang="en-US" dirty="0"/>
              <a:t>Text Summarization Types:</a:t>
            </a:r>
          </a:p>
        </p:txBody>
      </p:sp>
      <p:sp>
        <p:nvSpPr>
          <p:cNvPr id="3" name="Content Placeholder 2">
            <a:extLst>
              <a:ext uri="{FF2B5EF4-FFF2-40B4-BE49-F238E27FC236}">
                <a16:creationId xmlns:a16="http://schemas.microsoft.com/office/drawing/2014/main" id="{4CFD9A23-A37C-4859-BF74-FF8EE974478C}"/>
              </a:ext>
            </a:extLst>
          </p:cNvPr>
          <p:cNvSpPr>
            <a:spLocks noGrp="1"/>
          </p:cNvSpPr>
          <p:nvPr>
            <p:ph idx="1"/>
          </p:nvPr>
        </p:nvSpPr>
        <p:spPr/>
        <p:txBody>
          <a:bodyPr/>
          <a:lstStyle/>
          <a:p>
            <a:pPr>
              <a:buFontTx/>
              <a:buChar char="-"/>
            </a:pPr>
            <a:r>
              <a:rPr lang="en-US" dirty="0">
                <a:solidFill>
                  <a:schemeClr val="bg1"/>
                </a:solidFill>
              </a:rPr>
              <a:t>Extractive</a:t>
            </a:r>
            <a:r>
              <a:rPr lang="en-US" dirty="0"/>
              <a:t>: </a:t>
            </a:r>
          </a:p>
          <a:p>
            <a:pPr marL="0" indent="0">
              <a:buNone/>
            </a:pPr>
            <a:r>
              <a:rPr lang="en-US" dirty="0"/>
              <a:t> 	</a:t>
            </a:r>
            <a:r>
              <a:rPr lang="en-US" dirty="0">
                <a:solidFill>
                  <a:schemeClr val="bg1"/>
                </a:solidFill>
              </a:rPr>
              <a:t>copying parts of the source text through some measure of 	importance and then combine those part/sentences together 	to render a summary.</a:t>
            </a:r>
          </a:p>
          <a:p>
            <a:pPr>
              <a:buFontTx/>
              <a:buChar char="-"/>
            </a:pPr>
            <a:endParaRPr lang="en-US" dirty="0"/>
          </a:p>
          <a:p>
            <a:pPr>
              <a:buFontTx/>
              <a:buChar char="-"/>
            </a:pPr>
            <a:r>
              <a:rPr lang="en-US" dirty="0">
                <a:solidFill>
                  <a:schemeClr val="bg1"/>
                </a:solidFill>
              </a:rPr>
              <a:t>Abstractive:</a:t>
            </a:r>
          </a:p>
          <a:p>
            <a:pPr marL="0" indent="0">
              <a:buNone/>
            </a:pPr>
            <a:r>
              <a:rPr lang="en-US" dirty="0">
                <a:solidFill>
                  <a:schemeClr val="bg1"/>
                </a:solidFill>
              </a:rPr>
              <a:t> 	generate new phrases, possibly rephrasing or using words 	that were not in the original text.</a:t>
            </a:r>
          </a:p>
        </p:txBody>
      </p:sp>
    </p:spTree>
    <p:extLst>
      <p:ext uri="{BB962C8B-B14F-4D97-AF65-F5344CB8AC3E}">
        <p14:creationId xmlns:p14="http://schemas.microsoft.com/office/powerpoint/2010/main" val="429476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759D-61BA-49C8-B25A-8780EF21C83A}"/>
              </a:ext>
            </a:extLst>
          </p:cNvPr>
          <p:cNvSpPr>
            <a:spLocks noGrp="1"/>
          </p:cNvSpPr>
          <p:nvPr>
            <p:ph type="title"/>
          </p:nvPr>
        </p:nvSpPr>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5775F-B25D-4777-ABBC-859B9FEADD22}"/>
                  </a:ext>
                </a:extLst>
              </p:cNvPr>
              <p:cNvSpPr>
                <a:spLocks noGrp="1"/>
              </p:cNvSpPr>
              <p:nvPr>
                <p:ph idx="1"/>
              </p:nvPr>
            </p:nvSpPr>
            <p:spPr/>
            <p:txBody>
              <a:bodyPr/>
              <a:lstStyle/>
              <a:p>
                <a:r>
                  <a:rPr lang="en-US" dirty="0">
                    <a:solidFill>
                      <a:schemeClr val="tx1"/>
                    </a:solidFill>
                  </a:rPr>
                  <a:t> </a:t>
                </a:r>
                <a:r>
                  <a:rPr lang="en-US" dirty="0">
                    <a:solidFill>
                      <a:schemeClr val="bg1"/>
                    </a:solidFill>
                  </a:rPr>
                  <a:t>Given a document (X) with a sequence of sentences     {a1,a2,a3,...ax-1,ax} We create a summary selecting a set of sentences </a:t>
                </a:r>
                <a14:m>
                  <m:oMath xmlns:m="http://schemas.openxmlformats.org/officeDocument/2006/math">
                    <m:d>
                      <m:dPr>
                        <m:begChr m:val="{"/>
                        <m:endChr m:val="}"/>
                        <m:ctrlPr>
                          <a:rPr lang="en-US"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𝑎</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𝑎𝑦</m:t>
                        </m:r>
                      </m:e>
                    </m:d>
                  </m:oMath>
                </a14:m>
                <a:r>
                  <a:rPr lang="en-US" dirty="0">
                    <a:solidFill>
                      <a:schemeClr val="bg1"/>
                    </a:solidFill>
                  </a:rPr>
                  <a:t> such that y&lt;x.</a:t>
                </a:r>
              </a:p>
              <a:p>
                <a:endParaRPr lang="en-US" dirty="0">
                  <a:solidFill>
                    <a:schemeClr val="bg1"/>
                  </a:solidFill>
                </a:endParaRPr>
              </a:p>
              <a:p>
                <a:r>
                  <a:rPr lang="en-US" dirty="0">
                    <a:solidFill>
                      <a:schemeClr val="bg1"/>
                    </a:solidFill>
                  </a:rPr>
                  <a:t>the selection process involves scoring each sentence in document X and predicting a label {0,1} which indicates whether the sentence should be included in the summary</a:t>
                </a:r>
              </a:p>
            </p:txBody>
          </p:sp>
        </mc:Choice>
        <mc:Fallback xmlns="">
          <p:sp>
            <p:nvSpPr>
              <p:cNvPr id="3" name="Content Placeholder 2">
                <a:extLst>
                  <a:ext uri="{FF2B5EF4-FFF2-40B4-BE49-F238E27FC236}">
                    <a16:creationId xmlns:a16="http://schemas.microsoft.com/office/drawing/2014/main" id="{48D5775F-B25D-4777-ABBC-859B9FEADD22}"/>
                  </a:ext>
                </a:extLst>
              </p:cNvPr>
              <p:cNvSpPr>
                <a:spLocks noGrp="1" noRot="1" noChangeAspect="1" noMove="1" noResize="1" noEditPoints="1" noAdjustHandles="1" noChangeArrowheads="1" noChangeShapeType="1" noTextEdit="1"/>
              </p:cNvSpPr>
              <p:nvPr>
                <p:ph idx="1"/>
              </p:nvPr>
            </p:nvSpPr>
            <p:spPr>
              <a:blipFill>
                <a:blip r:embed="rId2"/>
                <a:stretch>
                  <a:fillRect l="-888" t="-2369"/>
                </a:stretch>
              </a:blipFill>
            </p:spPr>
            <p:txBody>
              <a:bodyPr/>
              <a:lstStyle/>
              <a:p>
                <a:r>
                  <a:rPr lang="en-US">
                    <a:noFill/>
                  </a:rPr>
                  <a:t> </a:t>
                </a:r>
              </a:p>
            </p:txBody>
          </p:sp>
        </mc:Fallback>
      </mc:AlternateContent>
    </p:spTree>
    <p:extLst>
      <p:ext uri="{BB962C8B-B14F-4D97-AF65-F5344CB8AC3E}">
        <p14:creationId xmlns:p14="http://schemas.microsoft.com/office/powerpoint/2010/main" val="179127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1CB7-5F0A-40FB-B76D-196BCBE9AB87}"/>
              </a:ext>
            </a:extLst>
          </p:cNvPr>
          <p:cNvSpPr>
            <a:spLocks noGrp="1"/>
          </p:cNvSpPr>
          <p:nvPr>
            <p:ph type="title"/>
          </p:nvPr>
        </p:nvSpPr>
        <p:spPr/>
        <p:txBody>
          <a:bodyPr/>
          <a:lstStyle/>
          <a:p>
            <a:r>
              <a:rPr lang="en-US" dirty="0"/>
              <a:t>Proposed Model</a:t>
            </a:r>
          </a:p>
        </p:txBody>
      </p:sp>
      <p:sp>
        <p:nvSpPr>
          <p:cNvPr id="9" name="Content Placeholder 2">
            <a:extLst>
              <a:ext uri="{FF2B5EF4-FFF2-40B4-BE49-F238E27FC236}">
                <a16:creationId xmlns:a16="http://schemas.microsoft.com/office/drawing/2014/main" id="{F55DEF7E-8474-4445-A8B9-699FF2050532}"/>
              </a:ext>
            </a:extLst>
          </p:cNvPr>
          <p:cNvSpPr>
            <a:spLocks noGrp="1"/>
          </p:cNvSpPr>
          <p:nvPr>
            <p:ph idx="1"/>
          </p:nvPr>
        </p:nvSpPr>
        <p:spPr>
          <a:xfrm>
            <a:off x="680321" y="2336873"/>
            <a:ext cx="9613861" cy="4132166"/>
          </a:xfrm>
        </p:spPr>
        <p:txBody>
          <a:bodyPr/>
          <a:lstStyle/>
          <a:p>
            <a:r>
              <a:rPr lang="en-US" dirty="0">
                <a:solidFill>
                  <a:schemeClr val="bg1"/>
                </a:solidFill>
              </a:rPr>
              <a:t>The model consists of a neural network with one input layer, one hidden layer, one output layer.</a:t>
            </a:r>
          </a:p>
          <a:p>
            <a:endParaRPr lang="en-US" dirty="0">
              <a:solidFill>
                <a:schemeClr val="bg1"/>
              </a:solidFill>
            </a:endParaRPr>
          </a:p>
          <a:p>
            <a:r>
              <a:rPr lang="en-US" dirty="0">
                <a:solidFill>
                  <a:schemeClr val="bg1"/>
                </a:solidFill>
              </a:rPr>
              <a:t>Since the input to  the neural networks has to be numbers, the sentences have to be converted and represented in some numerical form.</a:t>
            </a:r>
          </a:p>
          <a:p>
            <a:endParaRPr lang="en-US" dirty="0">
              <a:solidFill>
                <a:schemeClr val="bg1"/>
              </a:solidFill>
            </a:endParaRPr>
          </a:p>
          <a:p>
            <a:r>
              <a:rPr lang="en-US" dirty="0">
                <a:solidFill>
                  <a:schemeClr val="bg1"/>
                </a:solidFill>
              </a:rPr>
              <a:t>We use word2vec to convert the words of the sentences to vectors form.</a:t>
            </a:r>
          </a:p>
          <a:p>
            <a:pPr marL="0" indent="0">
              <a:buNone/>
            </a:pPr>
            <a:endParaRPr lang="en-US" dirty="0"/>
          </a:p>
        </p:txBody>
      </p:sp>
    </p:spTree>
    <p:extLst>
      <p:ext uri="{BB962C8B-B14F-4D97-AF65-F5344CB8AC3E}">
        <p14:creationId xmlns:p14="http://schemas.microsoft.com/office/powerpoint/2010/main" val="132269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DDE5-711D-4E46-8141-1FE30C33E4CE}"/>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3C4611C8-7580-4D95-B229-D63AFD6C4551}"/>
              </a:ext>
            </a:extLst>
          </p:cNvPr>
          <p:cNvSpPr>
            <a:spLocks noGrp="1"/>
          </p:cNvSpPr>
          <p:nvPr>
            <p:ph idx="1"/>
          </p:nvPr>
        </p:nvSpPr>
        <p:spPr>
          <a:xfrm>
            <a:off x="421014" y="2505456"/>
            <a:ext cx="10688264" cy="3599316"/>
          </a:xfrm>
        </p:spPr>
        <p:txBody>
          <a:bodyPr>
            <a:normAutofit/>
          </a:bodyPr>
          <a:lstStyle/>
          <a:p>
            <a:pPr>
              <a:buFont typeface="Wingdings" pitchFamily="2" charset="2"/>
              <a:buChar char="§"/>
            </a:pPr>
            <a:r>
              <a:rPr lang="en-US" dirty="0">
                <a:solidFill>
                  <a:schemeClr val="bg1"/>
                </a:solidFill>
              </a:rPr>
              <a:t>Word2Vec is a group of related models that are  used to produce vector representations of words called “word </a:t>
            </a:r>
            <a:r>
              <a:rPr lang="en-US" dirty="0" err="1">
                <a:solidFill>
                  <a:schemeClr val="bg1"/>
                </a:solidFill>
              </a:rPr>
              <a:t>embeddings</a:t>
            </a:r>
            <a:r>
              <a:rPr lang="en-US" dirty="0">
                <a:solidFill>
                  <a:schemeClr val="bg1"/>
                </a:solidFill>
              </a:rPr>
              <a:t>”</a:t>
            </a:r>
          </a:p>
          <a:p>
            <a:pPr marL="0" indent="0">
              <a:buNone/>
            </a:pPr>
            <a:endParaRPr lang="en-US" dirty="0">
              <a:solidFill>
                <a:schemeClr val="bg1"/>
              </a:solidFill>
            </a:endParaRPr>
          </a:p>
          <a:p>
            <a:pPr>
              <a:buFont typeface="Wingdings" pitchFamily="2" charset="2"/>
              <a:buChar char="§"/>
            </a:pPr>
            <a:r>
              <a:rPr lang="en-US" dirty="0">
                <a:solidFill>
                  <a:schemeClr val="bg1"/>
                </a:solidFill>
              </a:rPr>
              <a:t>  It has two model architectures : </a:t>
            </a:r>
          </a:p>
          <a:p>
            <a:pPr marL="0" indent="0">
              <a:buNone/>
            </a:pPr>
            <a:endParaRPr lang="en-US" dirty="0">
              <a:solidFill>
                <a:schemeClr val="bg1"/>
              </a:solidFill>
            </a:endParaRPr>
          </a:p>
          <a:p>
            <a:pPr lvl="1"/>
            <a:r>
              <a:rPr lang="en-US" dirty="0">
                <a:solidFill>
                  <a:schemeClr val="bg1"/>
                </a:solidFill>
              </a:rPr>
              <a:t> Continuous Bag-of-Words model (CBOW): predicts target words from source context words.</a:t>
            </a:r>
          </a:p>
          <a:p>
            <a:pPr marL="0" indent="0">
              <a:buNone/>
            </a:pPr>
            <a:endParaRPr lang="en-US" dirty="0">
              <a:solidFill>
                <a:schemeClr val="bg1"/>
              </a:solidFill>
            </a:endParaRPr>
          </a:p>
          <a:p>
            <a:pPr lvl="1"/>
            <a:r>
              <a:rPr lang="en-US" dirty="0">
                <a:solidFill>
                  <a:schemeClr val="bg1"/>
                </a:solidFill>
              </a:rPr>
              <a:t>Skip-Gram model: predicts source context-words from the target words.</a:t>
            </a:r>
          </a:p>
        </p:txBody>
      </p:sp>
    </p:spTree>
    <p:extLst>
      <p:ext uri="{BB962C8B-B14F-4D97-AF65-F5344CB8AC3E}">
        <p14:creationId xmlns:p14="http://schemas.microsoft.com/office/powerpoint/2010/main" val="46115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yad\Desktop\0_FTfdlZ7yDBoQ8c9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87" y="677058"/>
            <a:ext cx="9333630" cy="5821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06790" y="276948"/>
            <a:ext cx="4158641" cy="400110"/>
          </a:xfrm>
          <a:prstGeom prst="rect">
            <a:avLst/>
          </a:prstGeom>
          <a:noFill/>
        </p:spPr>
        <p:txBody>
          <a:bodyPr wrap="square" rtlCol="0">
            <a:spAutoFit/>
          </a:bodyPr>
          <a:lstStyle/>
          <a:p>
            <a:r>
              <a:rPr lang="en-US" sz="2000" dirty="0">
                <a:solidFill>
                  <a:schemeClr val="bg1"/>
                </a:solidFill>
              </a:rPr>
              <a:t>Skip-gram model architecture</a:t>
            </a:r>
          </a:p>
        </p:txBody>
      </p:sp>
    </p:spTree>
    <p:extLst>
      <p:ext uri="{BB962C8B-B14F-4D97-AF65-F5344CB8AC3E}">
        <p14:creationId xmlns:p14="http://schemas.microsoft.com/office/powerpoint/2010/main" val="10965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yad\Desktop\0_6DOQn6gxvEoix0y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987" y="674121"/>
            <a:ext cx="6316446" cy="541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987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Eyad\Desktop\1_SfBt2H9HBaFu3lComKHC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88" y="2234808"/>
            <a:ext cx="10385388" cy="377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44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representation </a:t>
            </a:r>
          </a:p>
        </p:txBody>
      </p:sp>
      <p:sp>
        <p:nvSpPr>
          <p:cNvPr id="3" name="Content Placeholder 2"/>
          <p:cNvSpPr>
            <a:spLocks noGrp="1"/>
          </p:cNvSpPr>
          <p:nvPr>
            <p:ph idx="1"/>
          </p:nvPr>
        </p:nvSpPr>
        <p:spPr/>
        <p:txBody>
          <a:bodyPr/>
          <a:lstStyle/>
          <a:p>
            <a:r>
              <a:rPr lang="en-US" dirty="0">
                <a:solidFill>
                  <a:schemeClr val="bg1"/>
                </a:solidFill>
              </a:rPr>
              <a:t>we use the </a:t>
            </a:r>
            <a:r>
              <a:rPr lang="en-US" dirty="0" err="1">
                <a:solidFill>
                  <a:schemeClr val="bg1"/>
                </a:solidFill>
              </a:rPr>
              <a:t>Fasttext</a:t>
            </a:r>
            <a:r>
              <a:rPr lang="en-US" dirty="0">
                <a:solidFill>
                  <a:schemeClr val="bg1"/>
                </a:solidFill>
              </a:rPr>
              <a:t> library provided by Facebook to convert our sentences to vectors. The model takes input as sentences of the English language, vector representation of words and converts the sentences to fixed dimension vectors (100 in our case).</a:t>
            </a:r>
          </a:p>
        </p:txBody>
      </p:sp>
    </p:spTree>
    <p:extLst>
      <p:ext uri="{BB962C8B-B14F-4D97-AF65-F5344CB8AC3E}">
        <p14:creationId xmlns:p14="http://schemas.microsoft.com/office/powerpoint/2010/main" val="2420323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AA93016-14C4-453D-863D-4A7F41C774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1869" y="637490"/>
            <a:ext cx="4513998" cy="5936889"/>
          </a:xfrm>
          <a:prstGeom prst="rect">
            <a:avLst/>
          </a:prstGeom>
        </p:spPr>
      </p:pic>
    </p:spTree>
    <p:extLst>
      <p:ext uri="{BB962C8B-B14F-4D97-AF65-F5344CB8AC3E}">
        <p14:creationId xmlns:p14="http://schemas.microsoft.com/office/powerpoint/2010/main" val="444281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the input</a:t>
            </a:r>
          </a:p>
        </p:txBody>
      </p:sp>
      <p:sp>
        <p:nvSpPr>
          <p:cNvPr id="3" name="Content Placeholder 2"/>
          <p:cNvSpPr>
            <a:spLocks noGrp="1"/>
          </p:cNvSpPr>
          <p:nvPr>
            <p:ph idx="1"/>
          </p:nvPr>
        </p:nvSpPr>
        <p:spPr/>
        <p:txBody>
          <a:bodyPr/>
          <a:lstStyle/>
          <a:p>
            <a:r>
              <a:rPr lang="en-US" dirty="0">
                <a:solidFill>
                  <a:schemeClr val="bg1"/>
                </a:solidFill>
              </a:rPr>
              <a:t>one problem that still remains is that of variation in length of documents. Every document has different length in terms of the number of sentences.</a:t>
            </a:r>
          </a:p>
          <a:p>
            <a:endParaRPr lang="en-US" dirty="0">
              <a:solidFill>
                <a:schemeClr val="bg1"/>
              </a:solidFill>
            </a:endParaRPr>
          </a:p>
          <a:p>
            <a:r>
              <a:rPr lang="en-US" dirty="0">
                <a:solidFill>
                  <a:schemeClr val="bg1"/>
                </a:solidFill>
              </a:rPr>
              <a:t>Let the number of sentences in the document be ‘</a:t>
            </a:r>
            <a:r>
              <a:rPr lang="en-US" dirty="0" err="1">
                <a:solidFill>
                  <a:schemeClr val="bg1"/>
                </a:solidFill>
              </a:rPr>
              <a:t>doc_len</a:t>
            </a:r>
            <a:r>
              <a:rPr lang="en-US" dirty="0">
                <a:solidFill>
                  <a:schemeClr val="bg1"/>
                </a:solidFill>
              </a:rPr>
              <a:t>’</a:t>
            </a:r>
          </a:p>
          <a:p>
            <a:pPr marL="0" indent="0">
              <a:buNone/>
            </a:pPr>
            <a:r>
              <a:rPr lang="en-US" dirty="0">
                <a:solidFill>
                  <a:schemeClr val="bg1"/>
                </a:solidFill>
              </a:rPr>
              <a:t>   we divide the document into ‘pages’, each having a fixed </a:t>
            </a:r>
          </a:p>
          <a:p>
            <a:pPr marL="0" indent="0">
              <a:buNone/>
            </a:pPr>
            <a:r>
              <a:rPr lang="en-US" dirty="0">
                <a:solidFill>
                  <a:schemeClr val="bg1"/>
                </a:solidFill>
              </a:rPr>
              <a:t>   number  of sentences (page-</a:t>
            </a:r>
            <a:r>
              <a:rPr lang="en-US" dirty="0" err="1">
                <a:solidFill>
                  <a:schemeClr val="bg1"/>
                </a:solidFill>
              </a:rPr>
              <a:t>len</a:t>
            </a:r>
            <a:r>
              <a:rPr lang="en-US" dirty="0">
                <a:solidFill>
                  <a:schemeClr val="bg1"/>
                </a:solidFill>
              </a:rPr>
              <a:t>)</a:t>
            </a:r>
          </a:p>
        </p:txBody>
      </p:sp>
    </p:spTree>
    <p:extLst>
      <p:ext uri="{BB962C8B-B14F-4D97-AF65-F5344CB8AC3E}">
        <p14:creationId xmlns:p14="http://schemas.microsoft.com/office/powerpoint/2010/main" val="371285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the input</a:t>
            </a:r>
          </a:p>
        </p:txBody>
      </p:sp>
      <p:sp>
        <p:nvSpPr>
          <p:cNvPr id="3" name="Content Placeholder 2"/>
          <p:cNvSpPr>
            <a:spLocks noGrp="1"/>
          </p:cNvSpPr>
          <p:nvPr>
            <p:ph idx="1"/>
          </p:nvPr>
        </p:nvSpPr>
        <p:spPr/>
        <p:txBody>
          <a:bodyPr/>
          <a:lstStyle/>
          <a:p>
            <a:r>
              <a:rPr lang="en-US" dirty="0">
                <a:solidFill>
                  <a:schemeClr val="bg1"/>
                </a:solidFill>
              </a:rPr>
              <a:t>for each run of the network sentences of a page are converted into their corresponding vectors (each having 100 entries). </a:t>
            </a:r>
          </a:p>
          <a:p>
            <a:endParaRPr lang="en-US" dirty="0">
              <a:solidFill>
                <a:schemeClr val="bg1"/>
              </a:solidFill>
            </a:endParaRPr>
          </a:p>
          <a:p>
            <a:r>
              <a:rPr lang="en-US" dirty="0">
                <a:solidFill>
                  <a:schemeClr val="bg1"/>
                </a:solidFill>
              </a:rPr>
              <a:t>All such vectors are concatenated in order to form a </a:t>
            </a:r>
            <a:r>
              <a:rPr lang="en-US" dirty="0" err="1">
                <a:solidFill>
                  <a:schemeClr val="bg1"/>
                </a:solidFill>
              </a:rPr>
              <a:t>page_len</a:t>
            </a:r>
            <a:r>
              <a:rPr lang="en-US" dirty="0">
                <a:solidFill>
                  <a:schemeClr val="bg1"/>
                </a:solidFill>
              </a:rPr>
              <a:t>*100 dimension vector which is fed to the input layer of the network</a:t>
            </a:r>
          </a:p>
        </p:txBody>
      </p:sp>
    </p:spTree>
    <p:extLst>
      <p:ext uri="{BB962C8B-B14F-4D97-AF65-F5344CB8AC3E}">
        <p14:creationId xmlns:p14="http://schemas.microsoft.com/office/powerpoint/2010/main" val="312226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CAD5-A49A-43BB-8E1F-C101CA5A489F}"/>
              </a:ext>
            </a:extLst>
          </p:cNvPr>
          <p:cNvSpPr>
            <a:spLocks noGrp="1"/>
          </p:cNvSpPr>
          <p:nvPr>
            <p:ph type="title"/>
          </p:nvPr>
        </p:nvSpPr>
        <p:spPr/>
        <p:txBody>
          <a:bodyPr/>
          <a:lstStyle/>
          <a:p>
            <a:pPr algn="l"/>
            <a:r>
              <a:rPr lang="en-US" dirty="0"/>
              <a:t>Extractive Summarization</a:t>
            </a:r>
          </a:p>
        </p:txBody>
      </p:sp>
    </p:spTree>
    <p:extLst>
      <p:ext uri="{BB962C8B-B14F-4D97-AF65-F5344CB8AC3E}">
        <p14:creationId xmlns:p14="http://schemas.microsoft.com/office/powerpoint/2010/main" val="995238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882" y="388624"/>
            <a:ext cx="5812077" cy="584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55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516" y="1172487"/>
            <a:ext cx="6219350" cy="5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079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output </a:t>
            </a:r>
          </a:p>
        </p:txBody>
      </p:sp>
      <p:sp>
        <p:nvSpPr>
          <p:cNvPr id="3" name="Content Placeholder 2"/>
          <p:cNvSpPr>
            <a:spLocks noGrp="1"/>
          </p:cNvSpPr>
          <p:nvPr>
            <p:ph idx="1"/>
          </p:nvPr>
        </p:nvSpPr>
        <p:spPr/>
        <p:txBody>
          <a:bodyPr/>
          <a:lstStyle/>
          <a:p>
            <a:r>
              <a:rPr lang="en-US" dirty="0">
                <a:solidFill>
                  <a:schemeClr val="bg1"/>
                </a:solidFill>
              </a:rPr>
              <a:t>A </a:t>
            </a:r>
            <a:r>
              <a:rPr lang="en-US" dirty="0" err="1">
                <a:solidFill>
                  <a:schemeClr val="bg1"/>
                </a:solidFill>
              </a:rPr>
              <a:t>softmax</a:t>
            </a:r>
            <a:r>
              <a:rPr lang="en-US" dirty="0">
                <a:solidFill>
                  <a:schemeClr val="bg1"/>
                </a:solidFill>
              </a:rPr>
              <a:t> activation function is applied to the output at the last layer.</a:t>
            </a:r>
          </a:p>
          <a:p>
            <a:endParaRPr lang="en-US" dirty="0">
              <a:solidFill>
                <a:schemeClr val="bg1"/>
              </a:solidFill>
            </a:endParaRPr>
          </a:p>
          <a:p>
            <a:r>
              <a:rPr lang="en-US" dirty="0">
                <a:solidFill>
                  <a:schemeClr val="bg1"/>
                </a:solidFill>
              </a:rPr>
              <a:t> Each entry of the obtained vector denotes the weight associated with the corresponding sentence which represents the measure of belief of the sentence being included in the summary</a:t>
            </a:r>
          </a:p>
        </p:txBody>
      </p:sp>
    </p:spTree>
    <p:extLst>
      <p:ext uri="{BB962C8B-B14F-4D97-AF65-F5344CB8AC3E}">
        <p14:creationId xmlns:p14="http://schemas.microsoft.com/office/powerpoint/2010/main" val="210490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69C7-F846-4825-B656-2379066643A3}"/>
              </a:ext>
            </a:extLst>
          </p:cNvPr>
          <p:cNvSpPr>
            <a:spLocks noGrp="1"/>
          </p:cNvSpPr>
          <p:nvPr>
            <p:ph type="title"/>
          </p:nvPr>
        </p:nvSpPr>
        <p:spPr/>
        <p:txBody>
          <a:bodyPr/>
          <a:lstStyle/>
          <a:p>
            <a:r>
              <a:rPr lang="en-US" dirty="0"/>
              <a:t>Extractive Approaches:</a:t>
            </a:r>
          </a:p>
        </p:txBody>
      </p:sp>
      <p:sp>
        <p:nvSpPr>
          <p:cNvPr id="3" name="Content Placeholder 2">
            <a:extLst>
              <a:ext uri="{FF2B5EF4-FFF2-40B4-BE49-F238E27FC236}">
                <a16:creationId xmlns:a16="http://schemas.microsoft.com/office/drawing/2014/main" id="{A060CE93-09F9-4065-B61A-87FB6193F193}"/>
              </a:ext>
            </a:extLst>
          </p:cNvPr>
          <p:cNvSpPr>
            <a:spLocks noGrp="1"/>
          </p:cNvSpPr>
          <p:nvPr>
            <p:ph idx="1"/>
          </p:nvPr>
        </p:nvSpPr>
        <p:spPr/>
        <p:txBody>
          <a:bodyPr/>
          <a:lstStyle/>
          <a:p>
            <a:pPr marL="0" indent="0">
              <a:buNone/>
            </a:pPr>
            <a:r>
              <a:rPr lang="en-US" dirty="0"/>
              <a:t>  </a:t>
            </a:r>
            <a:r>
              <a:rPr lang="en-US" dirty="0">
                <a:solidFill>
                  <a:schemeClr val="bg1"/>
                </a:solidFill>
              </a:rPr>
              <a:t>-</a:t>
            </a:r>
            <a:r>
              <a:rPr lang="en-US" dirty="0"/>
              <a:t> </a:t>
            </a:r>
            <a:r>
              <a:rPr lang="en-US" dirty="0">
                <a:solidFill>
                  <a:schemeClr val="bg1"/>
                </a:solidFill>
              </a:rPr>
              <a:t> Feature Engineering-based approach.</a:t>
            </a:r>
          </a:p>
          <a:p>
            <a:pPr marL="0" indent="0">
              <a:buNone/>
            </a:pPr>
            <a:endParaRPr lang="en-US" dirty="0"/>
          </a:p>
          <a:p>
            <a:pPr marL="0" indent="0">
              <a:buNone/>
            </a:pPr>
            <a:endParaRPr lang="en-US" dirty="0"/>
          </a:p>
          <a:p>
            <a:pPr marL="0" indent="0">
              <a:buNone/>
            </a:pPr>
            <a:r>
              <a:rPr lang="en-US" dirty="0">
                <a:solidFill>
                  <a:schemeClr val="bg1"/>
                </a:solidFill>
              </a:rPr>
              <a:t>  - Data Driven Approach.</a:t>
            </a:r>
          </a:p>
        </p:txBody>
      </p:sp>
    </p:spTree>
    <p:extLst>
      <p:ext uri="{BB962C8B-B14F-4D97-AF65-F5344CB8AC3E}">
        <p14:creationId xmlns:p14="http://schemas.microsoft.com/office/powerpoint/2010/main" val="207469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ADF1-F43C-4DE6-BF23-20E64260D21D}"/>
              </a:ext>
            </a:extLst>
          </p:cNvPr>
          <p:cNvSpPr>
            <a:spLocks noGrp="1"/>
          </p:cNvSpPr>
          <p:nvPr>
            <p:ph type="title"/>
          </p:nvPr>
        </p:nvSpPr>
        <p:spPr/>
        <p:txBody>
          <a:bodyPr/>
          <a:lstStyle/>
          <a:p>
            <a:pPr algn="l"/>
            <a:r>
              <a:rPr lang="en-US" dirty="0"/>
              <a:t>Feature Engineering-based Approach</a:t>
            </a:r>
          </a:p>
        </p:txBody>
      </p:sp>
    </p:spTree>
    <p:extLst>
      <p:ext uri="{BB962C8B-B14F-4D97-AF65-F5344CB8AC3E}">
        <p14:creationId xmlns:p14="http://schemas.microsoft.com/office/powerpoint/2010/main" val="294188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77CD-7B16-4941-AAFB-956EC569067A}"/>
              </a:ext>
            </a:extLst>
          </p:cNvPr>
          <p:cNvSpPr>
            <a:spLocks noGrp="1"/>
          </p:cNvSpPr>
          <p:nvPr>
            <p:ph type="title"/>
          </p:nvPr>
        </p:nvSpPr>
        <p:spPr/>
        <p:txBody>
          <a:bodyPr/>
          <a:lstStyle/>
          <a:p>
            <a:r>
              <a:rPr lang="en-US" dirty="0"/>
              <a:t>Feature Engineering-based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C33AC2-C6F2-41D2-919F-0E2F2F1027D2}"/>
                  </a:ext>
                </a:extLst>
              </p:cNvPr>
              <p:cNvSpPr>
                <a:spLocks noGrp="1"/>
              </p:cNvSpPr>
              <p:nvPr>
                <p:ph idx="1"/>
              </p:nvPr>
            </p:nvSpPr>
            <p:spPr/>
            <p:txBody>
              <a:bodyPr>
                <a:normAutofit lnSpcReduction="10000"/>
              </a:bodyPr>
              <a:lstStyle/>
              <a:p>
                <a:pPr marL="0" indent="0">
                  <a:buNone/>
                </a:pPr>
                <a:r>
                  <a:rPr lang="en-US" dirty="0">
                    <a:solidFill>
                      <a:schemeClr val="bg1"/>
                    </a:solidFill>
                  </a:rPr>
                  <a:t>In this approach each document is converted into list of sentences</a:t>
                </a:r>
              </a:p>
              <a:p>
                <a:pPr marL="0" indent="0">
                  <a:buNone/>
                </a:pPr>
                <a:r>
                  <a:rPr lang="en-US" dirty="0">
                    <a:solidFill>
                      <a:schemeClr val="bg1"/>
                    </a:solidFill>
                  </a:rPr>
                  <a:t>And every sentence is represented as a vector of features</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oMath>
                  </m:oMathPara>
                </a14:m>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The first step is the identification of the important features.</a:t>
                </a:r>
              </a:p>
              <a:p>
                <a:pPr marL="0" indent="0">
                  <a:buNone/>
                </a:pPr>
                <a:endParaRPr lang="en-US" dirty="0">
                  <a:solidFill>
                    <a:schemeClr val="bg1"/>
                  </a:solidFill>
                </a:endParaRPr>
              </a:p>
              <a:p>
                <a:pPr marL="0" indent="0">
                  <a:buNone/>
                </a:pPr>
                <a:r>
                  <a:rPr lang="en-US" dirty="0">
                    <a:solidFill>
                      <a:schemeClr val="bg1"/>
                    </a:solidFill>
                  </a:rPr>
                  <a:t>Such features include: sentence length, sentence location in the document, presence of cue words and phrases, presence of words occurs in title …etc.</a:t>
                </a:r>
              </a:p>
              <a:p>
                <a:pPr marL="0" indent="0">
                  <a:buNone/>
                </a:pPr>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CBC33AC2-C6F2-41D2-919F-0E2F2F1027D2}"/>
                  </a:ext>
                </a:extLst>
              </p:cNvPr>
              <p:cNvSpPr>
                <a:spLocks noGrp="1" noRot="1" noChangeAspect="1" noMove="1" noResize="1" noEditPoints="1" noAdjustHandles="1" noChangeArrowheads="1" noChangeShapeType="1" noTextEdit="1"/>
              </p:cNvSpPr>
              <p:nvPr>
                <p:ph idx="1"/>
              </p:nvPr>
            </p:nvSpPr>
            <p:spPr>
              <a:blipFill>
                <a:blip r:embed="rId2"/>
                <a:stretch>
                  <a:fillRect l="-1015" t="-3384"/>
                </a:stretch>
              </a:blipFill>
            </p:spPr>
            <p:txBody>
              <a:bodyPr/>
              <a:lstStyle/>
              <a:p>
                <a:r>
                  <a:rPr lang="en-US">
                    <a:noFill/>
                  </a:rPr>
                  <a:t> </a:t>
                </a:r>
              </a:p>
            </p:txBody>
          </p:sp>
        </mc:Fallback>
      </mc:AlternateContent>
    </p:spTree>
    <p:extLst>
      <p:ext uri="{BB962C8B-B14F-4D97-AF65-F5344CB8AC3E}">
        <p14:creationId xmlns:p14="http://schemas.microsoft.com/office/powerpoint/2010/main" val="209487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A04906F-BA4F-4928-A5C2-63FE0C251E99}"/>
              </a:ext>
            </a:extLst>
          </p:cNvPr>
          <p:cNvGraphicFramePr>
            <a:graphicFrameLocks noGrp="1"/>
          </p:cNvGraphicFramePr>
          <p:nvPr>
            <p:extLst>
              <p:ext uri="{D42A27DB-BD31-4B8C-83A1-F6EECF244321}">
                <p14:modId xmlns:p14="http://schemas.microsoft.com/office/powerpoint/2010/main" val="4189417021"/>
              </p:ext>
            </p:extLst>
          </p:nvPr>
        </p:nvGraphicFramePr>
        <p:xfrm>
          <a:off x="1308669" y="2111737"/>
          <a:ext cx="8408538" cy="3825560"/>
        </p:xfrm>
        <a:graphic>
          <a:graphicData uri="http://schemas.openxmlformats.org/drawingml/2006/table">
            <a:tbl>
              <a:tblPr firstRow="1" bandRow="1">
                <a:tableStyleId>{5C22544A-7EE6-4342-B048-85BDC9FD1C3A}</a:tableStyleId>
              </a:tblPr>
              <a:tblGrid>
                <a:gridCol w="4204269">
                  <a:extLst>
                    <a:ext uri="{9D8B030D-6E8A-4147-A177-3AD203B41FA5}">
                      <a16:colId xmlns:a16="http://schemas.microsoft.com/office/drawing/2014/main" val="3229947640"/>
                    </a:ext>
                  </a:extLst>
                </a:gridCol>
                <a:gridCol w="4204269">
                  <a:extLst>
                    <a:ext uri="{9D8B030D-6E8A-4147-A177-3AD203B41FA5}">
                      <a16:colId xmlns:a16="http://schemas.microsoft.com/office/drawing/2014/main" val="4253999122"/>
                    </a:ext>
                  </a:extLst>
                </a:gridCol>
              </a:tblGrid>
              <a:tr h="478195">
                <a:tc>
                  <a:txBody>
                    <a:bodyPr/>
                    <a:lstStyle/>
                    <a:p>
                      <a:r>
                        <a:rPr lang="en-US" dirty="0"/>
                        <a:t>feature</a:t>
                      </a:r>
                    </a:p>
                  </a:txBody>
                  <a:tcPr/>
                </a:tc>
                <a:tc>
                  <a:txBody>
                    <a:bodyPr/>
                    <a:lstStyle/>
                    <a:p>
                      <a:r>
                        <a:rPr lang="en-US" dirty="0" err="1"/>
                        <a:t>Discription</a:t>
                      </a:r>
                      <a:endParaRPr lang="en-US" dirty="0"/>
                    </a:p>
                  </a:txBody>
                  <a:tcPr/>
                </a:tc>
                <a:extLst>
                  <a:ext uri="{0D108BD9-81ED-4DB2-BD59-A6C34878D82A}">
                    <a16:rowId xmlns:a16="http://schemas.microsoft.com/office/drawing/2014/main" val="2548678603"/>
                  </a:ext>
                </a:extLst>
              </a:tr>
              <a:tr h="478195">
                <a:tc>
                  <a:txBody>
                    <a:bodyPr/>
                    <a:lstStyle/>
                    <a:p>
                      <a:r>
                        <a:rPr lang="en-US" dirty="0"/>
                        <a:t>F1</a:t>
                      </a:r>
                    </a:p>
                  </a:txBody>
                  <a:tcPr/>
                </a:tc>
                <a:tc>
                  <a:txBody>
                    <a:bodyPr/>
                    <a:lstStyle/>
                    <a:p>
                      <a:r>
                        <a:rPr lang="en-US" dirty="0"/>
                        <a:t>Paragraph follow title</a:t>
                      </a:r>
                    </a:p>
                  </a:txBody>
                  <a:tcPr/>
                </a:tc>
                <a:extLst>
                  <a:ext uri="{0D108BD9-81ED-4DB2-BD59-A6C34878D82A}">
                    <a16:rowId xmlns:a16="http://schemas.microsoft.com/office/drawing/2014/main" val="1155798881"/>
                  </a:ext>
                </a:extLst>
              </a:tr>
              <a:tr h="478195">
                <a:tc>
                  <a:txBody>
                    <a:bodyPr/>
                    <a:lstStyle/>
                    <a:p>
                      <a:r>
                        <a:rPr lang="en-US" dirty="0"/>
                        <a:t>F2</a:t>
                      </a:r>
                    </a:p>
                  </a:txBody>
                  <a:tcPr/>
                </a:tc>
                <a:tc>
                  <a:txBody>
                    <a:bodyPr/>
                    <a:lstStyle/>
                    <a:p>
                      <a:r>
                        <a:rPr lang="en-US" dirty="0"/>
                        <a:t>Paragraph location in document</a:t>
                      </a:r>
                    </a:p>
                  </a:txBody>
                  <a:tcPr/>
                </a:tc>
                <a:extLst>
                  <a:ext uri="{0D108BD9-81ED-4DB2-BD59-A6C34878D82A}">
                    <a16:rowId xmlns:a16="http://schemas.microsoft.com/office/drawing/2014/main" val="1461190643"/>
                  </a:ext>
                </a:extLst>
              </a:tr>
              <a:tr h="478195">
                <a:tc>
                  <a:txBody>
                    <a:bodyPr/>
                    <a:lstStyle/>
                    <a:p>
                      <a:r>
                        <a:rPr lang="en-US" dirty="0"/>
                        <a:t>F3</a:t>
                      </a:r>
                    </a:p>
                  </a:txBody>
                  <a:tcPr/>
                </a:tc>
                <a:tc>
                  <a:txBody>
                    <a:bodyPr/>
                    <a:lstStyle/>
                    <a:p>
                      <a:r>
                        <a:rPr lang="en-US" dirty="0"/>
                        <a:t>Sentence location in paragraph</a:t>
                      </a:r>
                    </a:p>
                  </a:txBody>
                  <a:tcPr/>
                </a:tc>
                <a:extLst>
                  <a:ext uri="{0D108BD9-81ED-4DB2-BD59-A6C34878D82A}">
                    <a16:rowId xmlns:a16="http://schemas.microsoft.com/office/drawing/2014/main" val="791507241"/>
                  </a:ext>
                </a:extLst>
              </a:tr>
              <a:tr h="478195">
                <a:tc>
                  <a:txBody>
                    <a:bodyPr/>
                    <a:lstStyle/>
                    <a:p>
                      <a:r>
                        <a:rPr lang="en-US" dirty="0"/>
                        <a:t>F4</a:t>
                      </a:r>
                    </a:p>
                  </a:txBody>
                  <a:tcPr/>
                </a:tc>
                <a:tc>
                  <a:txBody>
                    <a:bodyPr/>
                    <a:lstStyle/>
                    <a:p>
                      <a:r>
                        <a:rPr lang="en-US" dirty="0"/>
                        <a:t>First sentence in paragraph</a:t>
                      </a:r>
                    </a:p>
                  </a:txBody>
                  <a:tcPr/>
                </a:tc>
                <a:extLst>
                  <a:ext uri="{0D108BD9-81ED-4DB2-BD59-A6C34878D82A}">
                    <a16:rowId xmlns:a16="http://schemas.microsoft.com/office/drawing/2014/main" val="2982537753"/>
                  </a:ext>
                </a:extLst>
              </a:tr>
              <a:tr h="478195">
                <a:tc>
                  <a:txBody>
                    <a:bodyPr/>
                    <a:lstStyle/>
                    <a:p>
                      <a:r>
                        <a:rPr lang="en-US" dirty="0"/>
                        <a:t>F5</a:t>
                      </a:r>
                    </a:p>
                  </a:txBody>
                  <a:tcPr/>
                </a:tc>
                <a:tc>
                  <a:txBody>
                    <a:bodyPr/>
                    <a:lstStyle/>
                    <a:p>
                      <a:r>
                        <a:rPr lang="en-US" dirty="0"/>
                        <a:t>Sentence length </a:t>
                      </a:r>
                    </a:p>
                  </a:txBody>
                  <a:tcPr/>
                </a:tc>
                <a:extLst>
                  <a:ext uri="{0D108BD9-81ED-4DB2-BD59-A6C34878D82A}">
                    <a16:rowId xmlns:a16="http://schemas.microsoft.com/office/drawing/2014/main" val="1674202655"/>
                  </a:ext>
                </a:extLst>
              </a:tr>
              <a:tr h="478195">
                <a:tc>
                  <a:txBody>
                    <a:bodyPr/>
                    <a:lstStyle/>
                    <a:p>
                      <a:r>
                        <a:rPr lang="en-US" dirty="0"/>
                        <a:t>F6</a:t>
                      </a:r>
                    </a:p>
                  </a:txBody>
                  <a:tcPr/>
                </a:tc>
                <a:tc>
                  <a:txBody>
                    <a:bodyPr/>
                    <a:lstStyle/>
                    <a:p>
                      <a:r>
                        <a:rPr lang="en-US" dirty="0"/>
                        <a:t>Number of title words in sentence</a:t>
                      </a:r>
                    </a:p>
                  </a:txBody>
                  <a:tcPr/>
                </a:tc>
                <a:extLst>
                  <a:ext uri="{0D108BD9-81ED-4DB2-BD59-A6C34878D82A}">
                    <a16:rowId xmlns:a16="http://schemas.microsoft.com/office/drawing/2014/main" val="69371916"/>
                  </a:ext>
                </a:extLst>
              </a:tr>
              <a:tr h="478195">
                <a:tc>
                  <a:txBody>
                    <a:bodyPr/>
                    <a:lstStyle/>
                    <a:p>
                      <a:r>
                        <a:rPr lang="en-US" dirty="0"/>
                        <a:t>f7</a:t>
                      </a:r>
                    </a:p>
                  </a:txBody>
                  <a:tcPr/>
                </a:tc>
                <a:tc>
                  <a:txBody>
                    <a:bodyPr/>
                    <a:lstStyle/>
                    <a:p>
                      <a:r>
                        <a:rPr lang="en-US" dirty="0"/>
                        <a:t>Number of thematic words in sentence</a:t>
                      </a:r>
                    </a:p>
                  </a:txBody>
                  <a:tcPr/>
                </a:tc>
                <a:extLst>
                  <a:ext uri="{0D108BD9-81ED-4DB2-BD59-A6C34878D82A}">
                    <a16:rowId xmlns:a16="http://schemas.microsoft.com/office/drawing/2014/main" val="2657963292"/>
                  </a:ext>
                </a:extLst>
              </a:tr>
            </a:tbl>
          </a:graphicData>
        </a:graphic>
      </p:graphicFrame>
    </p:spTree>
    <p:extLst>
      <p:ext uri="{BB962C8B-B14F-4D97-AF65-F5344CB8AC3E}">
        <p14:creationId xmlns:p14="http://schemas.microsoft.com/office/powerpoint/2010/main" val="385613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7347-B60A-4437-B3BD-DB0541706ADF}"/>
              </a:ext>
            </a:extLst>
          </p:cNvPr>
          <p:cNvSpPr>
            <a:spLocks noGrp="1"/>
          </p:cNvSpPr>
          <p:nvPr>
            <p:ph type="title"/>
          </p:nvPr>
        </p:nvSpPr>
        <p:spPr/>
        <p:txBody>
          <a:bodyPr/>
          <a:lstStyle/>
          <a:p>
            <a:r>
              <a:rPr lang="en-US" dirty="0"/>
              <a:t>Feature Engineering-based Approach</a:t>
            </a:r>
          </a:p>
        </p:txBody>
      </p:sp>
      <p:sp>
        <p:nvSpPr>
          <p:cNvPr id="3" name="Content Placeholder 2">
            <a:extLst>
              <a:ext uri="{FF2B5EF4-FFF2-40B4-BE49-F238E27FC236}">
                <a16:creationId xmlns:a16="http://schemas.microsoft.com/office/drawing/2014/main" id="{24266F0D-94E3-4CD0-934C-BD64773BABCF}"/>
              </a:ext>
            </a:extLst>
          </p:cNvPr>
          <p:cNvSpPr>
            <a:spLocks noGrp="1"/>
          </p:cNvSpPr>
          <p:nvPr>
            <p:ph idx="1"/>
          </p:nvPr>
        </p:nvSpPr>
        <p:spPr/>
        <p:txBody>
          <a:bodyPr/>
          <a:lstStyle/>
          <a:p>
            <a:pPr marL="0" indent="0">
              <a:buNone/>
            </a:pPr>
            <a:r>
              <a:rPr lang="en-US" dirty="0">
                <a:solidFill>
                  <a:schemeClr val="bg1"/>
                </a:solidFill>
              </a:rPr>
              <a:t>There are three phases to this approach: </a:t>
            </a:r>
          </a:p>
          <a:p>
            <a:pPr marL="0" indent="0">
              <a:buNone/>
            </a:pPr>
            <a:r>
              <a:rPr lang="en-US" dirty="0">
                <a:solidFill>
                  <a:schemeClr val="bg1"/>
                </a:solidFill>
              </a:rPr>
              <a:t>1- neural network training</a:t>
            </a:r>
          </a:p>
          <a:p>
            <a:pPr marL="0" indent="0">
              <a:buNone/>
            </a:pPr>
            <a:r>
              <a:rPr lang="en-US" dirty="0">
                <a:solidFill>
                  <a:schemeClr val="bg1"/>
                </a:solidFill>
              </a:rPr>
              <a:t>2- features fusion</a:t>
            </a:r>
          </a:p>
          <a:p>
            <a:pPr marL="0" indent="0">
              <a:buNone/>
            </a:pPr>
            <a:r>
              <a:rPr lang="en-US" dirty="0">
                <a:solidFill>
                  <a:schemeClr val="bg1"/>
                </a:solidFill>
              </a:rPr>
              <a:t>3-Sentence selection. </a:t>
            </a:r>
          </a:p>
        </p:txBody>
      </p:sp>
    </p:spTree>
    <p:extLst>
      <p:ext uri="{BB962C8B-B14F-4D97-AF65-F5344CB8AC3E}">
        <p14:creationId xmlns:p14="http://schemas.microsoft.com/office/powerpoint/2010/main" val="312213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515A-2EA3-403A-AE8A-3BCE15F3D6D6}"/>
              </a:ext>
            </a:extLst>
          </p:cNvPr>
          <p:cNvSpPr>
            <a:spLocks noGrp="1"/>
          </p:cNvSpPr>
          <p:nvPr>
            <p:ph type="title"/>
          </p:nvPr>
        </p:nvSpPr>
        <p:spPr/>
        <p:txBody>
          <a:bodyPr/>
          <a:lstStyle/>
          <a:p>
            <a:r>
              <a:rPr lang="en-US" dirty="0"/>
              <a:t>1-neural network training</a:t>
            </a:r>
          </a:p>
        </p:txBody>
      </p:sp>
      <p:sp>
        <p:nvSpPr>
          <p:cNvPr id="3" name="Content Placeholder 2">
            <a:extLst>
              <a:ext uri="{FF2B5EF4-FFF2-40B4-BE49-F238E27FC236}">
                <a16:creationId xmlns:a16="http://schemas.microsoft.com/office/drawing/2014/main" id="{949B2244-68E2-4E4E-B004-329937E2F81A}"/>
              </a:ext>
            </a:extLst>
          </p:cNvPr>
          <p:cNvSpPr>
            <a:spLocks noGrp="1"/>
          </p:cNvSpPr>
          <p:nvPr>
            <p:ph idx="1"/>
          </p:nvPr>
        </p:nvSpPr>
        <p:spPr/>
        <p:txBody>
          <a:bodyPr/>
          <a:lstStyle/>
          <a:p>
            <a:pPr marL="0" indent="0">
              <a:buNone/>
            </a:pPr>
            <a:r>
              <a:rPr lang="en-US" dirty="0">
                <a:solidFill>
                  <a:schemeClr val="bg1"/>
                </a:solidFill>
              </a:rPr>
              <a:t>We train the network with sentences in several test paragraph </a:t>
            </a:r>
          </a:p>
          <a:p>
            <a:pPr marL="0" indent="0">
              <a:buNone/>
            </a:pPr>
            <a:r>
              <a:rPr lang="en-US" dirty="0">
                <a:solidFill>
                  <a:schemeClr val="bg1"/>
                </a:solidFill>
              </a:rPr>
              <a:t>Where each sentence is identified whether it should  be in the summary or not.</a:t>
            </a:r>
          </a:p>
          <a:p>
            <a:pPr marL="0" indent="0">
              <a:buNone/>
            </a:pPr>
            <a:endParaRPr lang="en-US" dirty="0">
              <a:solidFill>
                <a:schemeClr val="bg1"/>
              </a:solidFill>
            </a:endParaRPr>
          </a:p>
          <a:p>
            <a:pPr marL="0" indent="0">
              <a:buNone/>
            </a:pPr>
            <a:r>
              <a:rPr lang="en-US" dirty="0">
                <a:solidFill>
                  <a:schemeClr val="bg1"/>
                </a:solidFill>
              </a:rPr>
              <a:t>We use a three layered feedforward network </a:t>
            </a:r>
          </a:p>
          <a:p>
            <a:pPr marL="0" indent="0">
              <a:buNone/>
            </a:pPr>
            <a:endParaRPr lang="en-US" dirty="0">
              <a:solidFill>
                <a:schemeClr val="bg1"/>
              </a:solidFill>
            </a:endParaRPr>
          </a:p>
        </p:txBody>
      </p:sp>
    </p:spTree>
    <p:extLst>
      <p:ext uri="{BB962C8B-B14F-4D97-AF65-F5344CB8AC3E}">
        <p14:creationId xmlns:p14="http://schemas.microsoft.com/office/powerpoint/2010/main" val="3190607034"/>
      </p:ext>
    </p:extLst>
  </p:cSld>
  <p:clrMapOvr>
    <a:masterClrMapping/>
  </p:clrMapOvr>
</p:sld>
</file>

<file path=ppt/theme/theme1.xml><?xml version="1.0" encoding="utf-8"?>
<a:theme xmlns:a="http://schemas.openxmlformats.org/drawingml/2006/main" name="Berli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Facet</Template>
  <TotalTime>537</TotalTime>
  <Words>1080</Words>
  <Application>Microsoft Office PowerPoint</Application>
  <PresentationFormat>Widescreen</PresentationFormat>
  <Paragraphs>120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Cambria Math</vt:lpstr>
      <vt:lpstr>Trebuchet MS</vt:lpstr>
      <vt:lpstr>Wingdings</vt:lpstr>
      <vt:lpstr>Berlin</vt:lpstr>
      <vt:lpstr>Text Summarization using Neural Networks</vt:lpstr>
      <vt:lpstr>Text Summarization Types:</vt:lpstr>
      <vt:lpstr>Extractive Summarization</vt:lpstr>
      <vt:lpstr>Extractive Approaches:</vt:lpstr>
      <vt:lpstr>Feature Engineering-based Approach</vt:lpstr>
      <vt:lpstr>Feature Engineering-based Approach</vt:lpstr>
      <vt:lpstr>PowerPoint Presentation</vt:lpstr>
      <vt:lpstr>Feature Engineering-based Approach</vt:lpstr>
      <vt:lpstr>1-neural network training</vt:lpstr>
      <vt:lpstr>1-neural network training</vt:lpstr>
      <vt:lpstr>1-neural network training</vt:lpstr>
      <vt:lpstr>2-features fusion:</vt:lpstr>
      <vt:lpstr>A. Eleminating the uncommon features</vt:lpstr>
      <vt:lpstr>A. Eliminating the uncommon features</vt:lpstr>
      <vt:lpstr>B. Collapsing the effects of common features</vt:lpstr>
      <vt:lpstr>B. Collapsing the effects of common features</vt:lpstr>
      <vt:lpstr>PowerPoint Presentation</vt:lpstr>
      <vt:lpstr>3- Sentence selection</vt:lpstr>
      <vt:lpstr>Data Driven Approach</vt:lpstr>
      <vt:lpstr>Problem formulation</vt:lpstr>
      <vt:lpstr>Proposed Model</vt:lpstr>
      <vt:lpstr>Word2vec</vt:lpstr>
      <vt:lpstr>PowerPoint Presentation</vt:lpstr>
      <vt:lpstr>PowerPoint Presentation</vt:lpstr>
      <vt:lpstr>PowerPoint Presentation</vt:lpstr>
      <vt:lpstr>Sentence representation </vt:lpstr>
      <vt:lpstr>PowerPoint Presentation</vt:lpstr>
      <vt:lpstr>Generalizing the input</vt:lpstr>
      <vt:lpstr>Generalizing the input</vt:lpstr>
      <vt:lpstr>PowerPoint Presentation</vt:lpstr>
      <vt:lpstr>PowerPoint Presentation</vt:lpstr>
      <vt:lpstr>The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ichigo</dc:creator>
  <cp:lastModifiedBy>ichigo</cp:lastModifiedBy>
  <cp:revision>32</cp:revision>
  <dcterms:created xsi:type="dcterms:W3CDTF">2018-11-20T16:53:54Z</dcterms:created>
  <dcterms:modified xsi:type="dcterms:W3CDTF">2018-11-21T11:38:21Z</dcterms:modified>
</cp:coreProperties>
</file>