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DB2986-1BB4-46ED-8896-CFD9DEB82CB9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A0D5D-6708-49F8-B85D-FE37BDA1DFC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AA2A8-6EF3-41D1-8B88-6342502CA8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19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AA2A8-6EF3-41D1-8B88-6342502CA8A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3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7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6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6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9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4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5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9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chive.ics.uci.edu/dataset/352/online+retai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20258A2D-40FA-049D-1BA3-073AFF22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81" r="-1" b="891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D44E0-E0F7-377E-2E92-FE1324AB4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8686796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Customer Segmentation using K-Means and Hierarchical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376F0-6D08-8C28-8125-356A6A8D3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3552826"/>
            <a:ext cx="8720710" cy="2653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Project on Segmenting Online Retail Customers for Marketing Insights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Manjit Singh &amp; Mohammed Suleman</a:t>
            </a:r>
          </a:p>
          <a:p>
            <a:r>
              <a:rPr lang="en-US" dirty="0"/>
              <a:t>Date 18-09-2024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7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5836-ECA4-3F7E-BD31-F3723AEC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4CEA03-D839-9337-4639-43325D95D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69" y="2051175"/>
            <a:ext cx="11156261" cy="41478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Customer segmentation revealed 3 distinct groups with varied purchasing behaviors. The high-value customers (Cluster 0) represent a key segment for targeted marketing strategies.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617220" lvl="1" indent="-342900"/>
            <a:r>
              <a:rPr lang="en-US" sz="2000" i="1" dirty="0"/>
              <a:t>Implement targeted loyalty programs for high-value customers.</a:t>
            </a:r>
          </a:p>
          <a:p>
            <a:pPr marL="617220" lvl="1" indent="-342900"/>
            <a:r>
              <a:rPr lang="en-US" sz="2000" i="1" dirty="0"/>
              <a:t>Special discounts for low-frequency customers to increase engagement.</a:t>
            </a:r>
            <a:endParaRPr lang="en-IN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220" lvl="1" indent="-342900"/>
            <a:endParaRPr lang="en-IN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Limitations: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The dataset lacks demographic information, which could provide deeper insights. Further segmentation with additional features could improve results.</a:t>
            </a:r>
            <a:endParaRPr lang="en-US" sz="2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4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6077F-BF94-0DAD-A4D2-CD2DD23E5C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2" r="786" b="3"/>
          <a:stretch/>
        </p:blipFill>
        <p:spPr>
          <a:xfrm>
            <a:off x="517869" y="2835479"/>
            <a:ext cx="5020054" cy="35105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68920-8E25-C3A6-A86E-1048D696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1"/>
            <a:ext cx="5020056" cy="1664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F2198-6F9F-6403-A161-588C58B63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65908" y="976161"/>
            <a:ext cx="5508221" cy="5369841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r>
              <a:rPr lang="en-US" dirty="0"/>
              <a:t>This project aims to perform customer segmentation for a UK-based online retailer. By segmenting customers based on purchasing behavior, businesses can implement personalized marketing strategies to enhance customer satisfaction and boost revenue.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Why Segmentation: </a:t>
            </a:r>
          </a:p>
          <a:p>
            <a:pPr>
              <a:lnSpc>
                <a:spcPct val="100000"/>
              </a:lnSpc>
            </a:pPr>
            <a:r>
              <a:rPr lang="en-US" dirty="0"/>
              <a:t>Customer segmentation allows companies to target different customer groups with tailored marketing strategies, improving retention, and increasing customer lifetime value.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37DE48-7152-F64B-B5A8-9AB5CF3E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63" y="611650"/>
            <a:ext cx="55168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83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D16C4DE-5FF1-8D34-BBA1-FC43F3155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CC639-4E8E-4E08-5FB2-176DC62E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798777"/>
            <a:ext cx="2212073" cy="136748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600" dirty="0"/>
              <a:t>Dataset Overview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38A1A-CD94-B694-0194-776F90C92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4829" y="798778"/>
            <a:ext cx="8412576" cy="320716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Dataset: 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Online Retail Dataset (Link: 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UCI Repository</a:t>
            </a:r>
            <a:r>
              <a:rPr lang="en-US" sz="1600" i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Transactions from December 1, 2010, to December 9, 2011.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Important columns: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StockCode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Description, Quantity,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InvoiceDate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UnitPrice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Country.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latin typeface="Arial" panose="020B0604020202020204" pitchFamily="34" charset="0"/>
                <a:cs typeface="Arial" panose="020B0604020202020204" pitchFamily="34" charset="0"/>
              </a:rPr>
              <a:t>Data Preprocessing: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Removed cancelled transactions (negative quantities).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Handled missing values by removing entries with null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Converted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InvoiceDate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into proper datetime format and created new features (e.g., Recency).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6914053-73D7-E377-E88C-94E35AAD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426713-890E-1E31-4A8D-3C37FC265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2599"/>
            <a:ext cx="1218895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B289-6B8D-5C8B-FCF7-9BB85B72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83771"/>
            <a:ext cx="3009101" cy="707572"/>
          </a:xfrm>
        </p:spPr>
        <p:txBody>
          <a:bodyPr>
            <a:normAutofit/>
          </a:bodyPr>
          <a:lstStyle/>
          <a:p>
            <a:r>
              <a:rPr lang="en-IN" sz="36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A7AD-D13D-7C45-4D0C-F5D7F760D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1072023"/>
            <a:ext cx="5290751" cy="197817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K-Means Clustering: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centroid-based algorithm used to divide customers into 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clusters. The optimal number of clusters was determined using the elbow method.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789B1-2305-566F-6556-0C3F9B45F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5249" y="4550228"/>
            <a:ext cx="5290751" cy="197817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Agglomerative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 builds clusters step by step, combining similar clusters at each stage. We used Ward’s method to minimize the variance within each cluster.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39E8D3-1227-3646-D926-1A3E85662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049" y="3429000"/>
            <a:ext cx="5715294" cy="309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3E4B9-1082-C49B-AC1A-7028B4E4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3" y="1676400"/>
            <a:ext cx="495694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12C3-EF9A-4D28-2541-680DD7280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1514421"/>
          </a:xfrm>
        </p:spPr>
        <p:txBody>
          <a:bodyPr/>
          <a:lstStyle/>
          <a:p>
            <a:r>
              <a:rPr lang="en-IN" sz="3600" dirty="0"/>
              <a:t>Data Preprocessing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8C52B5-BE33-B41F-6144-47F23D0EDB8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13226" y="2492829"/>
            <a:ext cx="611818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i="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"Removed rows with missing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Created key features such as: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Recency: </a:t>
            </a:r>
            <a:r>
              <a:rPr lang="en-US" altLang="en-US" sz="1800" dirty="0">
                <a:latin typeface="Arial" panose="020B0604020202020204" pitchFamily="34" charset="0"/>
              </a:rPr>
              <a:t>Days since the last purchase.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transactions.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Monetary 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Total spent by each customer.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"Used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MinMaxScaler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scale the features for K-Means clustering."</a:t>
            </a:r>
          </a:p>
        </p:txBody>
      </p:sp>
      <p:pic>
        <p:nvPicPr>
          <p:cNvPr id="2051" name="Picture 3" descr="Data Preprocessing in Machine Learning [Steps &amp; Techniques]">
            <a:extLst>
              <a:ext uri="{FF2B5EF4-FFF2-40B4-BE49-F238E27FC236}">
                <a16:creationId xmlns:a16="http://schemas.microsoft.com/office/drawing/2014/main" id="{25CD1B32-6DCA-4149-1D5E-28003ADFF4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19" y="1185862"/>
            <a:ext cx="45148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84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E20F-8313-1BD0-7E96-01C928E7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9"/>
            <a:ext cx="5020948" cy="1383792"/>
          </a:xfrm>
        </p:spPr>
        <p:txBody>
          <a:bodyPr/>
          <a:lstStyle/>
          <a:p>
            <a:r>
              <a:rPr lang="en-IN" sz="3600" dirty="0"/>
              <a:t>Model Implementation (K-Means)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4E6A0-F77A-42C4-FF49-4DDCA65A4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2362202"/>
            <a:ext cx="5020948" cy="350678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0" dirty="0"/>
              <a:t>Elbow Method: </a:t>
            </a:r>
            <a:r>
              <a:rPr lang="en-US" dirty="0"/>
              <a:t>To find the optimal number of clusters, we used the elbow method, which plots the within-cluster sum of squares against the number of clusters.</a:t>
            </a:r>
            <a:endParaRPr lang="en-IN" b="1" i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0" dirty="0"/>
              <a:t>Final K-Means Model: </a:t>
            </a:r>
            <a:r>
              <a:rPr lang="en-US" dirty="0"/>
              <a:t>Using the elbow method, we selected 3 clusters for K-Means. These clusters represent different groups of customers based on their purchasing behavior.</a:t>
            </a:r>
            <a:endParaRPr lang="en-IN" b="1" i="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4F9CC-69A3-5C25-F1A7-0ACF71740CE6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-149"/>
          <a:stretch/>
        </p:blipFill>
        <p:spPr bwMode="auto">
          <a:xfrm>
            <a:off x="5538818" y="1183368"/>
            <a:ext cx="6135312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9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5155-44F6-AA96-F255-7CE51957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Model Implementation (Hierarchical Clustering)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E9E79-56AA-3507-B3EB-AC3DBCEEE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0" dirty="0"/>
              <a:t>Dendrogram</a:t>
            </a:r>
            <a:r>
              <a:rPr lang="en-US" i="0" dirty="0"/>
              <a:t>: </a:t>
            </a:r>
            <a:r>
              <a:rPr lang="en-US" dirty="0"/>
              <a:t>Hierarchical Clustering was performed using Ward's method to minimize variance within clusters.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10CB1FD-B652-A833-7CA6-EB6C75E4222F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3" r="-175"/>
          <a:stretch/>
        </p:blipFill>
        <p:spPr bwMode="auto">
          <a:xfrm>
            <a:off x="5538818" y="812236"/>
            <a:ext cx="6326610" cy="505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06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1738-759A-6738-BFAE-8823C244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Cluster Visualizations (K-Means)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C15D7-F4B7-C32A-EE92-61A0A8002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i="0" dirty="0"/>
              <a:t>Visualize the Clusters: </a:t>
            </a:r>
            <a:r>
              <a:rPr lang="en-US" dirty="0"/>
              <a:t>Using K-Means, we identified 3 distinct customer segments. The 3D scatter plot reveals distinct clusters in the data based on Recency, Frequency and Amount.</a:t>
            </a:r>
            <a:endParaRPr lang="en-IN" b="1" i="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FEB692-2589-CE20-6D7B-0FE2B8BE1D1D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r="-318"/>
          <a:stretch/>
        </p:blipFill>
        <p:spPr bwMode="auto">
          <a:xfrm>
            <a:off x="6096000" y="978408"/>
            <a:ext cx="5954486" cy="489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84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9C49-2E97-D04B-23A3-15E0F41D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Cluster Interpretation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4CCA1-1079-FE19-2946-C601973E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242457"/>
            <a:ext cx="11165480" cy="39565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luster Analysis:</a:t>
            </a:r>
          </a:p>
          <a:p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220" lvl="1" indent="-342900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Cluster 0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: These are high-value customers with occasional but significant purchases. This group should be prioritized with loyalty programs or exclusive offers to increase retention.</a:t>
            </a:r>
          </a:p>
          <a:p>
            <a:pPr marL="617220" lvl="1" indent="-342900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Cluster 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: These customers purchase frequently but tend to spend less. Marketing efforts could focus on increasing the average order value through upselling or cross-selling strategies.</a:t>
            </a:r>
          </a:p>
          <a:p>
            <a:pPr marL="617220" lvl="1" indent="-342900"/>
            <a:r>
              <a:rPr lang="en-US" sz="2000" b="1" i="0" dirty="0">
                <a:solidFill>
                  <a:srgbClr val="000000"/>
                </a:solidFill>
                <a:effectLst/>
                <a:latin typeface="Helvetica Neue"/>
              </a:rPr>
              <a:t>Cluster 2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: Moderate-frequency buyers with average spending. A balanced approach to retention and upselling may be effective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83331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570</Words>
  <Application>Microsoft Office PowerPoint</Application>
  <PresentationFormat>Widescreen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Bierstadt</vt:lpstr>
      <vt:lpstr>Calibri</vt:lpstr>
      <vt:lpstr>Helvetica Neue</vt:lpstr>
      <vt:lpstr>GestaltVTI</vt:lpstr>
      <vt:lpstr>Customer Segmentation using K-Means and Hierarchical Clustering</vt:lpstr>
      <vt:lpstr>Introduction</vt:lpstr>
      <vt:lpstr>Dataset Overview </vt:lpstr>
      <vt:lpstr>Methodology</vt:lpstr>
      <vt:lpstr>Data Preprocessing</vt:lpstr>
      <vt:lpstr>Model Implementation (K-Means)</vt:lpstr>
      <vt:lpstr>Model Implementation (Hierarchical Clustering)</vt:lpstr>
      <vt:lpstr>Cluster Visualizations (K-Means)</vt:lpstr>
      <vt:lpstr>Cluster Interpretation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Manjit Singh</cp:lastModifiedBy>
  <cp:revision>3</cp:revision>
  <dcterms:created xsi:type="dcterms:W3CDTF">2024-09-18T05:16:00Z</dcterms:created>
  <dcterms:modified xsi:type="dcterms:W3CDTF">2024-09-18T07:22:27Z</dcterms:modified>
</cp:coreProperties>
</file>