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1" r:id="rId13"/>
    <p:sldId id="293" r:id="rId14"/>
    <p:sldId id="295" r:id="rId15"/>
    <p:sldId id="296" r:id="rId16"/>
    <p:sldId id="297" r:id="rId17"/>
    <p:sldId id="309" r:id="rId18"/>
    <p:sldId id="31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3308S" initials="m" lastIdx="1" clrIdx="0">
    <p:extLst>
      <p:ext uri="{19B8F6BF-5375-455C-9EA6-DF929625EA0E}">
        <p15:presenceInfo xmlns:p15="http://schemas.microsoft.com/office/powerpoint/2012/main" userId="mohamed3308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  <a:srgbClr val="EFEDE3"/>
    <a:srgbClr val="000000"/>
    <a:srgbClr val="40BAD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89542" autoAdjust="0"/>
  </p:normalViewPr>
  <p:slideViewPr>
    <p:cSldViewPr snapToGrid="0">
      <p:cViewPr varScale="1">
        <p:scale>
          <a:sx n="79" d="100"/>
          <a:sy n="7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0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7A9125-2D92-9CB2-166D-87B2D735B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312EF-FDA6-F5A0-97F1-CB77FBDAA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BE2CE-2420-4086-9BC5-496A3363E96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46C05-4B03-E2BC-ACB8-D397EEBE54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1B265-3F32-9862-BF25-00C2F02A3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10E7B-0255-4126-BC26-4599B25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6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EF42B-11D3-4B5A-84AF-F119B90A5062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A2C61-1C62-4496-89EE-7E18518F7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0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7AF3AC-FD5A-4E88-B93D-419C976718F1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452" y="744469"/>
            <a:ext cx="11656381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2887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8F63-8856-4413-A87D-F2DE19A39761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2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35C2-245F-4EA4-856B-E171C6BB76C4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84048" indent="-384048">
              <a:buFont typeface="Courier New" panose="02070309020205020404" pitchFamily="49" charset="0"/>
              <a:buChar char="o"/>
              <a:defRPr sz="2600"/>
            </a:lvl1pPr>
            <a:lvl2pPr marL="914400" indent="-384048">
              <a:buFont typeface="Arial" panose="020B0604020202020204" pitchFamily="34" charset="0"/>
              <a:buChar char="•"/>
              <a:defRPr sz="2600" i="0"/>
            </a:lvl2pPr>
            <a:lvl3pPr>
              <a:defRPr sz="2600"/>
            </a:lvl3pPr>
            <a:lvl4pPr>
              <a:defRPr sz="2600" i="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Track Name: </a:t>
            </a:r>
            <a:r>
              <a:rPr lang="en-US" b="1" dirty="0"/>
              <a:t>Cisco</a:t>
            </a:r>
            <a:r>
              <a:rPr lang="en-US" dirty="0"/>
              <a:t> </a:t>
            </a: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b="1" dirty="0"/>
              <a:t>Administrator</a:t>
            </a:r>
            <a:r>
              <a:rPr lang="en-US" dirty="0"/>
              <a:t>                 Group Code: </a:t>
            </a:r>
            <a:r>
              <a:rPr lang="en-US" b="1" dirty="0"/>
              <a:t>ONL1_ISS2_G1e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7C7A450-D25E-9782-528A-8FD9DCD6F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106" y="5504680"/>
            <a:ext cx="2329355" cy="131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مبادرة رواد مصر الرقمية">
            <a:extLst>
              <a:ext uri="{FF2B5EF4-FFF2-40B4-BE49-F238E27FC236}">
                <a16:creationId xmlns:a16="http://schemas.microsoft.com/office/drawing/2014/main" id="{6DC07743-5FFE-FF8E-FC1E-6264A2B78B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6" y="5695897"/>
            <a:ext cx="823935" cy="7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A1D862-5A13-4F31-8979-79A4B20973D8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531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E077-6791-427A-901D-87CF8736720A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4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2C4-FF8C-4F34-AED3-AB9F73DFB8AC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3C09-83F9-4B0A-ABC7-101ADFBEF28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1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876B-95FF-4E47-A79A-BE52C41B5EC7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39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79005-E0FE-493D-9370-40F8332B687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5217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2F0B6-B8CA-47BD-AB67-D9086E9BB304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19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82571"/>
            <a:ext cx="9601200" cy="4384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EE40E3-971B-49AA-AF7F-50C871F89CBE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Track Name: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Cisco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Network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Administrator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Group Code: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ONL1_ISS2_G1e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CA97C7-E6F0-4974-9C3E-26B4CB913C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8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60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6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6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6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6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8817-6F41-4F76-8A76-43B0D808B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1924050"/>
            <a:ext cx="10674117" cy="219075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Final Project</a:t>
            </a:r>
            <a:br>
              <a:rPr lang="en-US" sz="3000" dirty="0"/>
            </a:br>
            <a:r>
              <a:rPr lang="en-US" sz="3000" b="1" dirty="0"/>
              <a:t>Financial Institution Network System Design and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B3660-B85F-C369-7EC9-1199E2649B1D}"/>
              </a:ext>
            </a:extLst>
          </p:cNvPr>
          <p:cNvSpPr txBox="1"/>
          <p:nvPr/>
        </p:nvSpPr>
        <p:spPr>
          <a:xfrm>
            <a:off x="1470991" y="4256748"/>
            <a:ext cx="9316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Ahmed, Malek, Mohammed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Rana, Wael, Yasmeen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0F214-64A9-6FF9-0065-952DBE28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620" y="1160398"/>
            <a:ext cx="2329355" cy="131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مبادرة رواد مصر الرقمية">
            <a:extLst>
              <a:ext uri="{FF2B5EF4-FFF2-40B4-BE49-F238E27FC236}">
                <a16:creationId xmlns:a16="http://schemas.microsoft.com/office/drawing/2014/main" id="{AD1A68BB-AFC0-D49C-4E91-4C2E5EFC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8" y="1194411"/>
            <a:ext cx="1352473" cy="124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8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C54C-CD6E-6E0F-B33C-32C821E0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BB6E-E572-8966-6DA4-CDB5697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351-D55F-B10C-2210-9A876E66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We will also implement Access Control Lists and Virtual Private Networks to enable secure communication </a:t>
            </a:r>
          </a:p>
          <a:p>
            <a:pPr lvl="1" algn="just"/>
            <a:r>
              <a:rPr lang="en-US" dirty="0"/>
              <a:t>Considering security and network performance factors paramount to safeguard the Confidentiality, Integrity, and Availability of data and communication. </a:t>
            </a:r>
          </a:p>
          <a:p>
            <a:pPr lvl="1" algn="just"/>
            <a:r>
              <a:rPr lang="en-US" dirty="0"/>
              <a:t>The company has emphasized </a:t>
            </a:r>
          </a:p>
          <a:p>
            <a:pPr lvl="2" algn="just"/>
            <a:r>
              <a:rPr lang="en-US" dirty="0"/>
              <a:t>High performance</a:t>
            </a:r>
          </a:p>
          <a:p>
            <a:pPr lvl="2" algn="just"/>
            <a:r>
              <a:rPr lang="en-US" dirty="0"/>
              <a:t>Redundancy</a:t>
            </a:r>
          </a:p>
          <a:p>
            <a:pPr lvl="2" algn="just"/>
            <a:r>
              <a:rPr lang="en-US" dirty="0"/>
              <a:t>Scalability</a:t>
            </a:r>
          </a:p>
          <a:p>
            <a:pPr lvl="2" algn="just"/>
            <a:r>
              <a:rPr lang="en-US" dirty="0"/>
              <a:t>Availability </a:t>
            </a:r>
          </a:p>
          <a:p>
            <a:pPr lvl="1" algn="just"/>
            <a:r>
              <a:rPr lang="en-US" dirty="0"/>
              <a:t>Hence, we are required to provide a complete JFSL network infrastructure design and implementation.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37F7-8CCC-982B-555F-E45F43DB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F6AD-696F-B060-80C7-EF8A1389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21CA-6709-352A-3EAE-95E3B3B3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4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AC70-2F6A-47B0-BF54-59C9E965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A708-EED4-9720-A298-DB3F1B52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Technical Tasks &amp; Technologies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6FCE-8C0E-AE5C-DA00-575B5974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8557"/>
            <a:ext cx="9601200" cy="4384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Creating a network topology using Cisco Packet Tracer. </a:t>
            </a:r>
          </a:p>
          <a:p>
            <a:pPr marL="0" indent="0">
              <a:buNone/>
            </a:pPr>
            <a:r>
              <a:rPr lang="en-US" dirty="0"/>
              <a:t>2. Hierarchical Network Design. </a:t>
            </a:r>
          </a:p>
          <a:p>
            <a:pPr marL="0" indent="0">
              <a:buNone/>
            </a:pPr>
            <a:r>
              <a:rPr lang="en-US" dirty="0"/>
              <a:t>3. Connecting Networking devices with Correct cabling. </a:t>
            </a:r>
          </a:p>
          <a:p>
            <a:pPr marL="0" indent="0">
              <a:buNone/>
            </a:pPr>
            <a:r>
              <a:rPr lang="en-US" dirty="0"/>
              <a:t>4. Configuring Basic device settings. </a:t>
            </a:r>
          </a:p>
          <a:p>
            <a:pPr marL="0" indent="0">
              <a:buNone/>
            </a:pPr>
            <a:r>
              <a:rPr lang="en-US" dirty="0"/>
              <a:t>5. Creating VLANs and assigning ports VLAN numbers. </a:t>
            </a:r>
          </a:p>
          <a:p>
            <a:pPr marL="0" indent="0">
              <a:buNone/>
            </a:pPr>
            <a:r>
              <a:rPr lang="en-US" dirty="0"/>
              <a:t>6. Creating both data and voice VLANs and assigning ports VLAN numbers.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3F30-BBE7-98BC-68C7-BB5946C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038C-9A28-7B92-25B4-4C83D70F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4558-9A04-A34C-20B5-AC9B2ECA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EA7DB-C19D-1472-0400-4CB7BFD78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B1E8-325E-14A3-638B-26BB6D45D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4531"/>
            <a:ext cx="9601200" cy="4384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Subnetting and IP Addressing. </a:t>
            </a:r>
          </a:p>
          <a:p>
            <a:pPr marL="0" indent="0">
              <a:buNone/>
            </a:pPr>
            <a:r>
              <a:rPr lang="en-US" dirty="0"/>
              <a:t>8. Configuring Inter-VLAN Routing both on the Switches (SVI) and Routers (router-on-a-stick). </a:t>
            </a:r>
          </a:p>
          <a:p>
            <a:pPr marL="0" indent="0">
              <a:buNone/>
            </a:pPr>
            <a:r>
              <a:rPr lang="en-US" dirty="0"/>
              <a:t>9. Configuring Dedicated DHCP Server device for Data to provide dynamic IP allocation. </a:t>
            </a:r>
          </a:p>
          <a:p>
            <a:pPr marL="0" indent="0">
              <a:buNone/>
            </a:pPr>
            <a:r>
              <a:rPr lang="en-US" dirty="0"/>
              <a:t>10. Configuring Routers as DHCP server for Voice to provide IP Phones dynamic IP allocation. </a:t>
            </a:r>
          </a:p>
          <a:p>
            <a:pPr marL="0" indent="0">
              <a:buNone/>
            </a:pPr>
            <a:r>
              <a:rPr lang="en-US" dirty="0"/>
              <a:t>11. Configuring SSH for secure Remote access. </a:t>
            </a:r>
          </a:p>
          <a:p>
            <a:pPr marL="0" indent="0">
              <a:buNone/>
            </a:pPr>
            <a:r>
              <a:rPr lang="en-US" dirty="0"/>
              <a:t>12. Configuring OSPF as the routing protocol.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94B8-3C45-8CED-54B8-271E9E86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1AB-6240-7A8E-6879-BDFF360C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A593-EE1E-4406-9A86-67FE14B2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9F6E28-F27E-DF82-A482-49D5F8FA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11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Technical Tasks &amp; Technologies Implemented </a:t>
            </a:r>
          </a:p>
        </p:txBody>
      </p:sp>
    </p:spTree>
    <p:extLst>
      <p:ext uri="{BB962C8B-B14F-4D97-AF65-F5344CB8AC3E}">
        <p14:creationId xmlns:p14="http://schemas.microsoft.com/office/powerpoint/2010/main" val="332691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1451C-19F2-F539-72F1-998C6650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1958-017B-3467-BE90-4779EC59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7934"/>
            <a:ext cx="9601200" cy="4384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13. Configuring Standard ACL for VTY interfaces to restrict remote Access using SSH. </a:t>
            </a:r>
          </a:p>
          <a:p>
            <a:pPr marL="0" indent="0">
              <a:buNone/>
            </a:pPr>
            <a:r>
              <a:rPr lang="en-US" dirty="0"/>
              <a:t>14. Configuring Port Address Translations or PAT for NAT. </a:t>
            </a:r>
          </a:p>
          <a:p>
            <a:pPr marL="0" indent="0">
              <a:buNone/>
            </a:pPr>
            <a:r>
              <a:rPr lang="en-US" dirty="0"/>
              <a:t>15. Configuring Standard ACL for PAT. </a:t>
            </a:r>
          </a:p>
          <a:p>
            <a:pPr marL="0" indent="0">
              <a:buNone/>
            </a:pPr>
            <a:r>
              <a:rPr lang="en-US" dirty="0"/>
              <a:t>16. Configuring VoIP or Telephony service configuration in all routers. </a:t>
            </a:r>
          </a:p>
          <a:p>
            <a:pPr marL="0" indent="0">
              <a:buNone/>
            </a:pPr>
            <a:r>
              <a:rPr lang="en-US" dirty="0"/>
              <a:t>17. Configuring site-to-site IPsec VPN on the gateway routers. </a:t>
            </a:r>
          </a:p>
          <a:p>
            <a:pPr marL="0" indent="0">
              <a:buNone/>
            </a:pPr>
            <a:r>
              <a:rPr lang="en-US" dirty="0"/>
              <a:t>18. Configuring Standard ACL for site-to-site IPsec VPN. </a:t>
            </a:r>
          </a:p>
          <a:p>
            <a:pPr marL="0" indent="0">
              <a:buNone/>
            </a:pPr>
            <a:r>
              <a:rPr lang="en-US" dirty="0"/>
              <a:t>19. Host Device Configurations.</a:t>
            </a:r>
          </a:p>
          <a:p>
            <a:pPr marL="0" indent="0">
              <a:buNone/>
            </a:pPr>
            <a:r>
              <a:rPr lang="en-US" dirty="0"/>
              <a:t>20. Test and Verifying Network Communication.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C39B-5DD0-902C-F3C2-3FE5797A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F287-768B-CCDE-1A68-80FDA62D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A762-0BFA-B9C5-D6C5-061AE705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FC11EF-703A-D88E-5979-DF77FE6A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11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Technical Tasks &amp; Technologies Implemented </a:t>
            </a:r>
          </a:p>
        </p:txBody>
      </p:sp>
    </p:spTree>
    <p:extLst>
      <p:ext uri="{BB962C8B-B14F-4D97-AF65-F5344CB8AC3E}">
        <p14:creationId xmlns:p14="http://schemas.microsoft.com/office/powerpoint/2010/main" val="83193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C169-4EB9-E925-1572-017AAC12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42" y="92413"/>
            <a:ext cx="9601200" cy="699117"/>
          </a:xfrm>
        </p:spPr>
        <p:txBody>
          <a:bodyPr/>
          <a:lstStyle/>
          <a:p>
            <a:r>
              <a:rPr lang="en-US" dirty="0"/>
              <a:t>Topology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C3FC-D3EE-9D07-0473-63A07B39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18B6-3E28-358C-739A-7F7017E6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83E8-2EDC-74EE-FCD3-63D64A06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Content Placeholder 11" descr="A computer network diagram with many computer icons&#10;&#10;Description automatically generated with medium confidence">
            <a:extLst>
              <a:ext uri="{FF2B5EF4-FFF2-40B4-BE49-F238E27FC236}">
                <a16:creationId xmlns:a16="http://schemas.microsoft.com/office/drawing/2014/main" id="{0F7347F9-48F5-A3EA-3695-1FA951BE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" t="788" r="10623" b="2"/>
          <a:stretch/>
        </p:blipFill>
        <p:spPr>
          <a:xfrm>
            <a:off x="2772383" y="872157"/>
            <a:ext cx="9419617" cy="59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26C59-FE11-9E49-86A3-A5F0D973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D306-5064-5EAC-F13C-5A397FD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Responsibility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05D24F-B90F-CFED-F509-64C0F880B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44863"/>
              </p:ext>
            </p:extLst>
          </p:nvPr>
        </p:nvGraphicFramePr>
        <p:xfrm>
          <a:off x="1614790" y="1468876"/>
          <a:ext cx="9756843" cy="3935406"/>
        </p:xfrm>
        <a:graphic>
          <a:graphicData uri="http://schemas.openxmlformats.org/drawingml/2006/table">
            <a:tbl>
              <a:tblPr/>
              <a:tblGrid>
                <a:gridCol w="1663219">
                  <a:extLst>
                    <a:ext uri="{9D8B030D-6E8A-4147-A177-3AD203B41FA5}">
                      <a16:colId xmlns:a16="http://schemas.microsoft.com/office/drawing/2014/main" val="1327088861"/>
                    </a:ext>
                  </a:extLst>
                </a:gridCol>
                <a:gridCol w="8093624">
                  <a:extLst>
                    <a:ext uri="{9D8B030D-6E8A-4147-A177-3AD203B41FA5}">
                      <a16:colId xmlns:a16="http://schemas.microsoft.com/office/drawing/2014/main" val="2311828977"/>
                    </a:ext>
                  </a:extLst>
                </a:gridCol>
              </a:tblGrid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Mohammed Adel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Network Design and beautification.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782582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Mohammed Adel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Basic settings to all devices plus ssh on the routers and switches.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162952"/>
                  </a:ext>
                </a:extLst>
              </a:tr>
              <a:tr h="2596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Mohammed Adel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VLANs(for DATA &amp; VOICE) assignment plus all access and trunk ports on switches.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81187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Wael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Switchport security to server-side site department.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754433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Wael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Subnetting and IP addressing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18899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Wael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OSPF on the routers and 13 switches.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46784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Rana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Standard ACL for SSH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639214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Rana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PAT + Access Control List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333842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Malek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Inter-VLAN routing on the 13 switches plus ip dhcp helper addresses.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4595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Malek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Wireless network configurations.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81667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Malek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Telephony service configuration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65799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Malek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Static IP address to Server-Room devices 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60287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Wael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DHCP server device configurations.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9363"/>
                  </a:ext>
                </a:extLst>
              </a:tr>
              <a:tr h="282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Mohammed Adel</a:t>
                      </a:r>
                    </a:p>
                  </a:txBody>
                  <a:tcPr marL="22860" marR="22860" marT="0" marB="0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Verifying and testing configurations.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1967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C64F-8CD7-10F0-606E-ABA74C2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7C12-7FB1-E45C-7154-B301F31A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7A13-FCA5-C951-12A3-537E697E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6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0F957-3374-D452-E741-2293B95E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C55C-76BC-8DF9-637C-C96D18C8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Scheme Plan [1]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7527-D0AF-8A95-B840-2698F5EF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EEA1-F476-99A9-850D-215DAB40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F49B-495E-A4DE-2BFA-6136CB9E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06869B-B730-8838-03F9-AD37D9C1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270"/>
          <a:stretch/>
        </p:blipFill>
        <p:spPr bwMode="auto">
          <a:xfrm>
            <a:off x="2069432" y="1369844"/>
            <a:ext cx="8101263" cy="45518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967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D57D-0E72-A707-FDB4-72F61932D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CC93-42E1-27A3-F737-0D541B57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Scheme Plan [2]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2D587-57D8-4DC9-6BC1-A78C3FE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53AD-C9CD-BF8C-F216-500F910C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60100-1A81-98A3-F67E-EFC0ABB9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42DD6F-459C-F43C-CCA4-D6FCFD261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052" y="1282999"/>
            <a:ext cx="7579895" cy="52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4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CBF7-441D-0874-6487-9AF9D0BB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850989-4C68-EF7A-7D42-B5EEE2875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524" y="1617484"/>
            <a:ext cx="7285351" cy="41151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6956B-1C93-76CD-940E-4C87D238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D441-51B2-A3E9-7B07-1749A301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3BF9-64D0-C427-0A3E-E493F21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8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40ED-C24B-41BF-8D73-61B87ACF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8" y="2729753"/>
            <a:ext cx="5683624" cy="1398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pc="-60" dirty="0">
                <a:ea typeface="+mj-ea"/>
              </a:rPr>
              <a:t>Thanks for your listening </a:t>
            </a:r>
            <a:r>
              <a:rPr lang="en-US" sz="4400" b="1" spc="-60" dirty="0">
                <a:ea typeface="+mj-ea"/>
                <a:sym typeface="Wingdings" panose="05000000000000000000" pitchFamily="2" charset="2"/>
              </a:rPr>
              <a:t></a:t>
            </a:r>
            <a:endParaRPr lang="en-US" sz="3200" b="1" spc="-60" dirty="0">
              <a:ea typeface="+mj-ea"/>
            </a:endParaRPr>
          </a:p>
          <a:p>
            <a:pPr marL="0" indent="0">
              <a:buNone/>
            </a:pPr>
            <a:r>
              <a:rPr lang="en-US" sz="3200" b="1" spc="-60" dirty="0">
                <a:ea typeface="+mj-ea"/>
              </a:rPr>
              <a:t>Questions or Suggestions ?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4ED374B-E58F-D12D-EE57-F3D3B63F1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21519" r="16262" b="20189"/>
          <a:stretch/>
        </p:blipFill>
        <p:spPr bwMode="auto">
          <a:xfrm>
            <a:off x="6284261" y="1135082"/>
            <a:ext cx="5196638" cy="45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2420-A163-6554-7B04-9F55D8ABE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9230-73E4-1C7D-3D0F-DB102A9D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C761-5287-7CC5-9385-59280A90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Goal</a:t>
            </a:r>
          </a:p>
          <a:p>
            <a:r>
              <a:rPr lang="en-US" dirty="0"/>
              <a:t>Project Technical Tasks</a:t>
            </a:r>
            <a:endParaRPr lang="ar-EG" dirty="0"/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Task Responsibilities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7358-8D9C-DA85-F864-7FF4C9D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A36F-038D-398E-E8EF-13613D00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Track Name: </a:t>
            </a:r>
            <a:r>
              <a:rPr lang="en-US" b="1" dirty="0"/>
              <a:t>Cisco</a:t>
            </a:r>
            <a:r>
              <a:rPr lang="en-US" dirty="0"/>
              <a:t> </a:t>
            </a: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b="1" dirty="0"/>
              <a:t>Administrator</a:t>
            </a:r>
            <a:r>
              <a:rPr lang="en-US" dirty="0"/>
              <a:t>                 Group Code: </a:t>
            </a:r>
            <a:r>
              <a:rPr lang="en-US" b="1" dirty="0"/>
              <a:t>ONL1_ISS2_G1e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5BF4-6973-5A5F-9D32-5297D43F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5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65CF-1415-FAA6-BC69-803DC5D0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C715-14C1-C46C-DE9C-4CAE3534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Jubilee Financial Services Ltd (</a:t>
            </a:r>
            <a:r>
              <a:rPr lang="en-US" sz="2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JFSL</a:t>
            </a: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 is a well-established finance service provider in Kenya, </a:t>
            </a:r>
          </a:p>
          <a:p>
            <a:pPr lvl="1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which offers online finance solutions and services to its clients. </a:t>
            </a:r>
          </a:p>
          <a:p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company operates in the country’s capital city, Nairobi. </a:t>
            </a:r>
          </a:p>
          <a:p>
            <a:r>
              <a:rPr lang="en-US" sz="2800" dirty="0"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It </a:t>
            </a: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is hosted within an eleven-story building. </a:t>
            </a:r>
          </a:p>
          <a:p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company primarily operates from the seventh to the eighth floors.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CA85-829A-5DBD-75CC-02D7288A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16E2-5789-595D-37BF-BD3618DA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61BC-5BC0-9362-C925-1B8F8AB8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50D1C-A0A4-CCA7-2DAB-5003EAD21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367C-A85F-8356-184F-788FBAA5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DDAA-0BD9-5103-60F2-EAA2C21B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company has 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departments</a:t>
            </a:r>
          </a:p>
          <a:p>
            <a:pPr marL="914400" marR="0" lvl="1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Human resource 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). </a:t>
            </a:r>
          </a:p>
          <a:p>
            <a:pPr marL="914400" marR="0" lvl="1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Customer Service 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). </a:t>
            </a:r>
          </a:p>
          <a:p>
            <a:pPr marL="914400" marR="0" lvl="1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Marketing 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).</a:t>
            </a:r>
          </a:p>
          <a:p>
            <a:pPr marL="914400" marR="0" lvl="1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Legal Management 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). </a:t>
            </a:r>
          </a:p>
          <a:p>
            <a:pPr marL="914400" marR="0" lvl="1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Information Technology 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742A-8989-8358-4623-725E0BCA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54DB-B284-935D-E944-A702E304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5D73-F6C9-E110-6A94-5A82CB2B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1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F0F2-6AA8-7E57-0C2A-723DD851F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0435-8E37-8807-0C4C-E363EF39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86C4-62DE-B101-5F40-F0846927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Number of users and other devices per department</a:t>
            </a:r>
            <a:endParaRPr lang="en-US" sz="2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Seventh</a:t>
            </a: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Floor</a:t>
            </a:r>
            <a:r>
              <a:rPr lang="en-US" sz="2800" kern="100" dirty="0"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sz="2800" b="1" kern="100" dirty="0"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HR</a:t>
            </a:r>
            <a:r>
              <a:rPr lang="en-US" sz="2800" kern="100" dirty="0"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2800" b="1" kern="100" dirty="0"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CS</a:t>
            </a:r>
            <a:r>
              <a:rPr lang="en-US" sz="2800" kern="100" dirty="0"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and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MK</a:t>
            </a:r>
            <a:r>
              <a:rPr lang="en-US" sz="2800" kern="100" dirty="0"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each department has at least </a:t>
            </a:r>
            <a:endParaRPr lang="en-US" sz="2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40 user devices. 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40 IP phones. 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one WIFI-AP.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Eighth</a:t>
            </a: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Floor: 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LM</a:t>
            </a: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IT</a:t>
            </a: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each department has at least 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20 user devices 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20 IP phones, 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one WIFI-AP.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each user can have an associated VoIP phone (but not a must).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86D5-74FB-4A90-E145-4592A301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31D4-5229-1313-82EA-5E81FD16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2E6B-E913-9B26-C540-FFC25CBF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1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BE591-7650-E49B-1AF3-74D30FEC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F31-B9F6-98EC-1453-92E5CC4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EF1-3574-1301-123B-AFD220AA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network infrastructure is currently run and managed by a third-party firm called </a:t>
            </a:r>
            <a:r>
              <a:rPr lang="en-US" sz="2800" b="1" u="sng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Infinitive IT Systems Kenya</a:t>
            </a: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senior management has decided to </a:t>
            </a:r>
            <a:r>
              <a:rPr lang="en-US" sz="2800" i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own its network infrastructure</a:t>
            </a: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including </a:t>
            </a:r>
          </a:p>
          <a:p>
            <a:pPr lvl="1"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Local Area Network (LAN), </a:t>
            </a:r>
          </a:p>
          <a:p>
            <a:pPr lvl="1"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Wide Area Network (WAN). </a:t>
            </a:r>
          </a:p>
          <a:p>
            <a:pPr lvl="1"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 external Server-Side location </a:t>
            </a:r>
          </a:p>
          <a:p>
            <a:pPr lvl="2"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connected via appropriate WAN technology </a:t>
            </a:r>
          </a:p>
          <a:p>
            <a:pPr lvl="2"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prioritizing secure communication between the HQ network and the external site.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3643-3AD7-0507-2465-F6DAFF8F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EFDF-6C13-52B0-2544-1C3CD4EE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26AD-42FF-9C32-3FF2-89CD179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4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8B898-CCE7-4FE3-E899-15BF3E9F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FD2-DF12-6329-B73B-98EE6062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68303" cy="6991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Company Senior Management 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3596-E752-FA82-36D4-9FB0EEC3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server-side site will host </a:t>
            </a:r>
            <a:r>
              <a:rPr lang="en-US" sz="2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DHCP</a:t>
            </a: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2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DNS</a:t>
            </a: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2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and </a:t>
            </a:r>
            <a:r>
              <a:rPr lang="en-US" sz="2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EMAIL</a:t>
            </a:r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servers. </a:t>
            </a:r>
          </a:p>
          <a:p>
            <a:pPr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Company is intending to subscribe to two ISPs (Safaricom and JTL ISPs) </a:t>
            </a:r>
          </a:p>
          <a:p>
            <a:pPr lvl="1" algn="just"/>
            <a:r>
              <a:rPr lang="en-US" sz="2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provide redundancy and load-balancing in terms of internet provisions.</a:t>
            </a:r>
            <a:endParaRPr lang="en-US" dirty="0"/>
          </a:p>
          <a:p>
            <a:pPr algn="just"/>
            <a:r>
              <a:rPr lang="en-US" dirty="0"/>
              <a:t>The company has also purchased </a:t>
            </a:r>
          </a:p>
          <a:p>
            <a:pPr lvl="1" algn="just"/>
            <a:r>
              <a:rPr lang="en-US" b="1" dirty="0"/>
              <a:t>Two</a:t>
            </a:r>
            <a:r>
              <a:rPr lang="en-US" dirty="0"/>
              <a:t> Cisco Catalyst 2911 routers (</a:t>
            </a:r>
            <a:r>
              <a:rPr lang="en-US" b="1" dirty="0"/>
              <a:t>one</a:t>
            </a:r>
            <a:r>
              <a:rPr lang="en-US" dirty="0"/>
              <a:t> for </a:t>
            </a:r>
            <a:r>
              <a:rPr lang="en-US" b="1" dirty="0"/>
              <a:t>HQ</a:t>
            </a:r>
            <a:r>
              <a:rPr lang="en-US" dirty="0"/>
              <a:t> and </a:t>
            </a:r>
            <a:r>
              <a:rPr lang="en-US" b="1" dirty="0"/>
              <a:t>other</a:t>
            </a:r>
            <a:r>
              <a:rPr lang="en-US" dirty="0"/>
              <a:t> for </a:t>
            </a:r>
            <a:r>
              <a:rPr lang="en-US" b="1" dirty="0"/>
              <a:t>server-side</a:t>
            </a:r>
            <a:r>
              <a:rPr lang="en-US" dirty="0"/>
              <a:t>) </a:t>
            </a:r>
          </a:p>
          <a:p>
            <a:pPr lvl="1" algn="just"/>
            <a:r>
              <a:rPr lang="en-US" b="1" dirty="0"/>
              <a:t>One</a:t>
            </a:r>
            <a:r>
              <a:rPr lang="en-US" dirty="0"/>
              <a:t> gateway router Catalyst 2811 router (for HQ VoIP)</a:t>
            </a:r>
          </a:p>
          <a:p>
            <a:pPr lvl="1" algn="just"/>
            <a:r>
              <a:rPr lang="en-US" b="1" dirty="0"/>
              <a:t>Two</a:t>
            </a:r>
            <a:r>
              <a:rPr lang="en-US" dirty="0"/>
              <a:t> multilayer switches(both for HQ)</a:t>
            </a:r>
          </a:p>
          <a:p>
            <a:pPr lvl="1" algn="just"/>
            <a:r>
              <a:rPr lang="en-US" b="1" dirty="0"/>
              <a:t>Six</a:t>
            </a:r>
            <a:r>
              <a:rPr lang="en-US" dirty="0"/>
              <a:t> access switches for the departments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0946-BC72-C2B0-EF60-92D21376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769E-5D12-00F6-3DF9-63880944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9D05-70CD-43F6-B563-EA191910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5F6A7-9482-18D4-A2BD-2ECC6471C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AE11-A0AC-B9BE-AF73-F368A30A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31821" cy="6991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Company Senior Management 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E7B4-9A1A-4E9D-1FEF-61329734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Due to security requirements</a:t>
            </a:r>
          </a:p>
          <a:p>
            <a:pPr lvl="1" algn="just"/>
            <a:r>
              <a:rPr lang="en-US" dirty="0"/>
              <a:t>All five departments will be on a </a:t>
            </a:r>
            <a:r>
              <a:rPr lang="en-US" b="1" dirty="0"/>
              <a:t>separate</a:t>
            </a:r>
            <a:r>
              <a:rPr lang="en-US" dirty="0"/>
              <a:t> network segment within the same local area network</a:t>
            </a:r>
          </a:p>
          <a:p>
            <a:pPr algn="just"/>
            <a:r>
              <a:rPr lang="en-US" dirty="0"/>
              <a:t>None of the servers is located within the local area network </a:t>
            </a:r>
          </a:p>
          <a:p>
            <a:pPr lvl="1" algn="just"/>
            <a:r>
              <a:rPr lang="en-US" dirty="0"/>
              <a:t>It will be hosted from an external site accessible via a WAN connection.</a:t>
            </a:r>
          </a:p>
          <a:p>
            <a:pPr algn="just"/>
            <a:r>
              <a:rPr lang="en-US" dirty="0"/>
              <a:t>The network security policy will comprehensively dictate the user access to the external site using Access Control LIST (ACL).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22E6-AFBB-13DC-6ADF-DE47E443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C93D-E1D3-AE99-4898-91E0CC0C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BACE-86BE-D802-7781-885E121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378A9-92D6-F4BE-9F0B-A439850E3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7BE5-78FE-FF30-D877-2285C92B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FDA6-8378-8322-311C-64CACECC3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have been </a:t>
            </a:r>
            <a:r>
              <a:rPr lang="en-US" b="1" u="sng" dirty="0"/>
              <a:t>hired</a:t>
            </a:r>
            <a:r>
              <a:rPr lang="en-US" dirty="0"/>
              <a:t> as </a:t>
            </a: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b="1" dirty="0"/>
              <a:t>Security</a:t>
            </a:r>
            <a:r>
              <a:rPr lang="en-US" dirty="0"/>
              <a:t> </a:t>
            </a:r>
            <a:r>
              <a:rPr lang="en-US" b="1" dirty="0"/>
              <a:t>Engineers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Design the network for Jubilee Financial Services Ltd (JFSL) </a:t>
            </a:r>
          </a:p>
          <a:p>
            <a:pPr lvl="1" algn="just"/>
            <a:r>
              <a:rPr lang="en-US" dirty="0"/>
              <a:t>Due to the requirements set by the senior management</a:t>
            </a:r>
          </a:p>
          <a:p>
            <a:pPr algn="just"/>
            <a:r>
              <a:rPr lang="en-US" dirty="0"/>
              <a:t>We will consult an appropriate robust network design model to meet the design requirements.</a:t>
            </a:r>
          </a:p>
          <a:p>
            <a:pPr algn="just"/>
            <a:r>
              <a:rPr lang="en-US" dirty="0"/>
              <a:t>The company will be using the following IP address: </a:t>
            </a:r>
          </a:p>
          <a:p>
            <a:pPr lvl="1" algn="just"/>
            <a:r>
              <a:rPr lang="en-US" b="1" dirty="0"/>
              <a:t>192.168.20.0/24</a:t>
            </a:r>
            <a:r>
              <a:rPr lang="en-US" dirty="0"/>
              <a:t> for </a:t>
            </a:r>
            <a:r>
              <a:rPr lang="en-US" i="1" u="sng" dirty="0"/>
              <a:t>Data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10.10.10.0/24</a:t>
            </a:r>
            <a:r>
              <a:rPr lang="en-US" dirty="0"/>
              <a:t> for </a:t>
            </a:r>
            <a:r>
              <a:rPr lang="en-US" i="1" u="sng" dirty="0"/>
              <a:t>Voice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190.200.100.0</a:t>
            </a:r>
            <a:r>
              <a:rPr lang="en-US" dirty="0"/>
              <a:t> for </a:t>
            </a:r>
            <a:r>
              <a:rPr lang="en-US" i="1" u="sng" dirty="0"/>
              <a:t>public</a:t>
            </a:r>
            <a:r>
              <a:rPr lang="en-US" dirty="0"/>
              <a:t> </a:t>
            </a:r>
            <a:r>
              <a:rPr lang="en-US" i="1" u="sng" dirty="0"/>
              <a:t>addresses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D018-18CF-DACB-4E1F-F1BA74C6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2042-B694-4C32-AF53-4FC81072329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7FF2-BC0F-EA9F-77D3-EE1C5CB7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Track Name: </a:t>
            </a:r>
            <a:r>
              <a:rPr lang="en-US" b="1"/>
              <a:t>Cisco</a:t>
            </a:r>
            <a:r>
              <a:rPr lang="en-US"/>
              <a:t> </a:t>
            </a:r>
            <a:r>
              <a:rPr lang="en-US" b="1"/>
              <a:t>Network</a:t>
            </a:r>
            <a:r>
              <a:rPr lang="en-US"/>
              <a:t> </a:t>
            </a:r>
            <a:r>
              <a:rPr lang="en-US" b="1"/>
              <a:t>Administrator</a:t>
            </a:r>
            <a:r>
              <a:rPr lang="en-US"/>
              <a:t>                 Group Code: </a:t>
            </a:r>
            <a:r>
              <a:rPr lang="en-US" b="1"/>
              <a:t>ONL1_ISS2_G1e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6C8F-AEEF-87BE-639D-8729B8CF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97C7-E6F0-4974-9C3E-26B4CB913C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61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19657</TotalTime>
  <Words>1191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Courier New</vt:lpstr>
      <vt:lpstr>Franklin Gothic Book</vt:lpstr>
      <vt:lpstr>Times New Roman</vt:lpstr>
      <vt:lpstr>Crop</vt:lpstr>
      <vt:lpstr>Final Project Financial Institution Network System Design and Implementation</vt:lpstr>
      <vt:lpstr>Agenda</vt:lpstr>
      <vt:lpstr>Introduction</vt:lpstr>
      <vt:lpstr>Introduction</vt:lpstr>
      <vt:lpstr>Introduction</vt:lpstr>
      <vt:lpstr>Introduction</vt:lpstr>
      <vt:lpstr>Company Senior Management Requirement</vt:lpstr>
      <vt:lpstr>Company Senior Management Requirement</vt:lpstr>
      <vt:lpstr>Project Goal </vt:lpstr>
      <vt:lpstr>Project Goal </vt:lpstr>
      <vt:lpstr>Project Technical Tasks &amp; Technologies Implemented </vt:lpstr>
      <vt:lpstr>Project Technical Tasks &amp; Technologies Implemented </vt:lpstr>
      <vt:lpstr>Project Technical Tasks &amp; Technologies Implemented </vt:lpstr>
      <vt:lpstr>Topology Architecture</vt:lpstr>
      <vt:lpstr>Task Responsibility</vt:lpstr>
      <vt:lpstr>IP Scheme Plan [1]</vt:lpstr>
      <vt:lpstr>IP Scheme Plan [2]</vt:lpstr>
      <vt:lpstr>Let’s 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current reuse UWB LNA with Forward Body Biasing “FBB”</dc:title>
  <dc:creator>mohamed3308S</dc:creator>
  <cp:lastModifiedBy>mohamed3308S</cp:lastModifiedBy>
  <cp:revision>236</cp:revision>
  <dcterms:created xsi:type="dcterms:W3CDTF">2020-01-06T10:17:48Z</dcterms:created>
  <dcterms:modified xsi:type="dcterms:W3CDTF">2024-10-24T15:36:58Z</dcterms:modified>
</cp:coreProperties>
</file>