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4" r:id="rId39"/>
    <p:sldId id="295" r:id="rId40"/>
    <p:sldId id="296" r:id="rId41"/>
    <p:sldId id="298" r:id="rId42"/>
    <p:sldId id="299" r:id="rId43"/>
    <p:sldId id="300" r:id="rId4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172A9-7BF8-4293-9C63-7C5456F0BBC2}" v="1" dt="2024-06-07T20:08:51.7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1C1FF-E12A-5F37-7FAE-B808DCDE75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E82A3-693C-76ED-0FFA-7E14FC74A5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955A7-64D4-48F2-982C-87FD76BE1A6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20C6F-2134-C680-FF8F-49180CB83D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5CD11-C67B-2B0B-E668-F0A14A5CE4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2848A-E29A-427E-8675-A0C47C5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7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0163-38A0-474B-B80A-75C79674E41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0362-53D8-42CD-B1AC-CA890B50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0362-53D8-42CD-B1AC-CA890B5045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0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0362-53D8-42CD-B1AC-CA890B5045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16555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91864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56461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41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07756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33378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33861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20624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1762305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9312" y="1842198"/>
            <a:ext cx="3923029" cy="361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105236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93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3951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9463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41784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3303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260239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215500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8804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84681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MohammedASU19/IBM-Applied-Data-Science-Capstone_Project/blob/main/Capstone_M.AlZaini_EDA_Data_Visualization.ipynb" TargetMode="Externa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edASU19/IBM-Applied-Data-Science-Capstone_Project/blob/main/Capstone_M.AlZaini_EDA_Data_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edASU19/IBM-Applied-Data-Science-Capstone_Project/blob/main/Capstone_M.AlZaini_EDA_Data_Visualization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edASU19/IBM-Applied-Data-Science-Capstone_Project/blob/main/spacex_dash_app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medASU19/IBM-Applied-Data-Science-Capstone_Project/blob/main/Capstone_M.AlZaini_Machine_Learning_Predi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MohammedASU19/IBM-Applied-Data-Science-Capstone_Project/blob/main/Capstone_M.AlZaini_Data_Collection.ipynb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hyperlink" Target="https://github.com/MohammedASU19/IBM-Applied-Data-Science-Capstone_Project/blob/main/Capstone_M.AlZaini_Data_Collection.ipynb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hammedASU19/IBM-Applied-Data-Science-Capstone_Project/blob/main/Capstone_M.AlZaini_Data_Wrangling.ipynb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  <p:pic>
        <p:nvPicPr>
          <p:cNvPr id="1026" name="Picture 2" descr="Rocket Launch Schedule | Kennedy Space Center">
            <a:extLst>
              <a:ext uri="{FF2B5EF4-FFF2-40B4-BE49-F238E27FC236}">
                <a16:creationId xmlns:a16="http://schemas.microsoft.com/office/drawing/2014/main" id="{76BA1D30-8A29-AAE8-B37F-56F13D4DD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20600" cy="82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A57A4-C6C2-26D3-E80D-66633FDC8AA4}"/>
              </a:ext>
            </a:extLst>
          </p:cNvPr>
          <p:cNvSpPr txBox="1"/>
          <p:nvPr/>
        </p:nvSpPr>
        <p:spPr>
          <a:xfrm>
            <a:off x="9144000" y="1340367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IBM APPLIED DATA SCIENCE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CAPSTONE PROJECT</a:t>
            </a:r>
          </a:p>
          <a:p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Mohammed ALZaini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8904288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35" dirty="0"/>
              <a:t>EDA</a:t>
            </a:r>
            <a:r>
              <a:rPr spc="145" dirty="0"/>
              <a:t> </a:t>
            </a:r>
            <a:r>
              <a:rPr spc="20" dirty="0"/>
              <a:t>with</a:t>
            </a:r>
            <a:r>
              <a:rPr spc="130" dirty="0"/>
              <a:t> </a:t>
            </a:r>
            <a:r>
              <a:rPr spc="-95" dirty="0"/>
              <a:t>Data</a:t>
            </a:r>
            <a:r>
              <a:rPr spc="125" dirty="0"/>
              <a:t> </a:t>
            </a:r>
            <a:r>
              <a:rPr spc="-55" dirty="0"/>
              <a:t>Visualization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50" dirty="0"/>
              <a:t>Scatter</a:t>
            </a:r>
            <a:r>
              <a:rPr spc="-60" dirty="0"/>
              <a:t> </a:t>
            </a:r>
            <a:r>
              <a:rPr spc="-100" dirty="0"/>
              <a:t>Graphs</a:t>
            </a:r>
          </a:p>
          <a:p>
            <a:pPr marL="699135" lvl="1" indent="-22987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5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5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50" spc="2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/>
          </a:p>
          <a:p>
            <a:pPr marL="13970">
              <a:lnSpc>
                <a:spcPts val="1725"/>
              </a:lnSpc>
            </a:pPr>
            <a:r>
              <a:rPr sz="1500" i="1" spc="-254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00" i="1" spc="-15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500" i="1" spc="-16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tt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-10" dirty="0">
                <a:solidFill>
                  <a:srgbClr val="000000"/>
                </a:solidFill>
                <a:latin typeface="Arial"/>
                <a:cs typeface="Arial"/>
              </a:rPr>
              <a:t>r </a:t>
            </a:r>
            <a:r>
              <a:rPr sz="1500" i="1" spc="-1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500" i="1"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00" i="1" spc="-13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00" i="1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1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z="1500" i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500" i="1" spc="-16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00" i="1" spc="3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500" i="1" spc="-1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500" i="1" spc="3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500" i="1" spc="-3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500" i="1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15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00" i="1" spc="-114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-8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 marL="13970">
              <a:lnSpc>
                <a:spcPts val="1725"/>
              </a:lnSpc>
            </a:pP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variables.</a:t>
            </a:r>
            <a:r>
              <a:rPr sz="1500" i="1" spc="-1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500" i="1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45" dirty="0">
                <a:solidFill>
                  <a:srgbClr val="000000"/>
                </a:solidFill>
                <a:latin typeface="Arial"/>
                <a:cs typeface="Arial"/>
              </a:rPr>
              <a:t>relationship</a:t>
            </a:r>
            <a:r>
              <a:rPr sz="1500" i="1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4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500" i="1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60" dirty="0">
                <a:solidFill>
                  <a:srgbClr val="000000"/>
                </a:solidFill>
                <a:latin typeface="Arial"/>
                <a:cs typeface="Arial"/>
              </a:rPr>
              <a:t>called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500" i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5" dirty="0">
                <a:solidFill>
                  <a:srgbClr val="000000"/>
                </a:solidFill>
                <a:latin typeface="Arial"/>
                <a:cs typeface="Arial"/>
              </a:rPr>
              <a:t>correlation.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10</a:t>
            </a:fld>
            <a:endParaRPr spc="90" dirty="0"/>
          </a:p>
        </p:txBody>
      </p:sp>
      <p:sp>
        <p:nvSpPr>
          <p:cNvPr id="4" name="object 4"/>
          <p:cNvSpPr txBox="1"/>
          <p:nvPr/>
        </p:nvSpPr>
        <p:spPr>
          <a:xfrm>
            <a:off x="6112890" y="1731073"/>
            <a:ext cx="3328035" cy="1227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Bar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 marL="813435" lvl="1" indent="-3435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5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5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55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450">
              <a:latin typeface="Microsoft Sans Serif"/>
              <a:cs typeface="Microsoft Sans Serif"/>
            </a:endParaRPr>
          </a:p>
          <a:p>
            <a:pPr marL="78740">
              <a:lnSpc>
                <a:spcPts val="1725"/>
              </a:lnSpc>
            </a:pPr>
            <a:r>
              <a:rPr sz="1500" i="1" spc="-180" dirty="0">
                <a:latin typeface="Arial"/>
                <a:cs typeface="Arial"/>
              </a:rPr>
              <a:t>B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0" dirty="0">
                <a:latin typeface="Arial"/>
                <a:cs typeface="Arial"/>
              </a:rPr>
              <a:t>r</a:t>
            </a:r>
            <a:r>
              <a:rPr sz="1500" i="1" spc="6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p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125" dirty="0">
                <a:latin typeface="Arial"/>
                <a:cs typeface="Arial"/>
              </a:rPr>
              <a:t>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how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125" dirty="0">
                <a:latin typeface="Arial"/>
                <a:cs typeface="Arial"/>
              </a:rPr>
              <a:t>e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on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35" dirty="0">
                <a:latin typeface="Arial"/>
                <a:cs typeface="Arial"/>
              </a:rPr>
              <a:t>p</a:t>
            </a:r>
            <a:r>
              <a:rPr sz="1500" i="1" spc="-10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114" dirty="0">
                <a:latin typeface="Arial"/>
                <a:cs typeface="Arial"/>
              </a:rPr>
              <a:t>w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-165" dirty="0">
                <a:latin typeface="Arial"/>
                <a:cs typeface="Arial"/>
              </a:rPr>
              <a:t>e</a:t>
            </a:r>
            <a:r>
              <a:rPr sz="1500" i="1" spc="-80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 marL="78740">
              <a:lnSpc>
                <a:spcPts val="1725"/>
              </a:lnSpc>
            </a:pPr>
            <a:r>
              <a:rPr sz="1500" i="1" spc="-90" dirty="0">
                <a:latin typeface="Arial"/>
                <a:cs typeface="Arial"/>
              </a:rPr>
              <a:t>nu</a:t>
            </a:r>
            <a:r>
              <a:rPr sz="1500" i="1" spc="-130" dirty="0">
                <a:latin typeface="Arial"/>
                <a:cs typeface="Arial"/>
              </a:rPr>
              <a:t>m</a:t>
            </a:r>
            <a:r>
              <a:rPr sz="1500" i="1" spc="-90" dirty="0">
                <a:latin typeface="Arial"/>
                <a:cs typeface="Arial"/>
              </a:rPr>
              <a:t>e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30" dirty="0">
                <a:latin typeface="Arial"/>
                <a:cs typeface="Arial"/>
              </a:rPr>
              <a:t>c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65" dirty="0">
                <a:latin typeface="Arial"/>
                <a:cs typeface="Arial"/>
              </a:rPr>
              <a:t>a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35" dirty="0">
                <a:latin typeface="Arial"/>
                <a:cs typeface="Arial"/>
              </a:rPr>
              <a:t>d</a:t>
            </a:r>
            <a:r>
              <a:rPr sz="1500" i="1" spc="-95" dirty="0">
                <a:latin typeface="Arial"/>
                <a:cs typeface="Arial"/>
              </a:rPr>
              <a:t> </a:t>
            </a:r>
            <a:r>
              <a:rPr sz="1500" i="1" spc="-155" dirty="0">
                <a:latin typeface="Arial"/>
                <a:cs typeface="Arial"/>
              </a:rPr>
              <a:t>c</a:t>
            </a:r>
            <a:r>
              <a:rPr sz="1500" i="1" spc="-165" dirty="0">
                <a:latin typeface="Arial"/>
                <a:cs typeface="Arial"/>
              </a:rPr>
              <a:t>a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90" dirty="0">
                <a:latin typeface="Arial"/>
                <a:cs typeface="Arial"/>
              </a:rPr>
              <a:t>e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30" dirty="0">
                <a:latin typeface="Arial"/>
                <a:cs typeface="Arial"/>
              </a:rPr>
              <a:t>c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80" dirty="0">
                <a:latin typeface="Arial"/>
                <a:cs typeface="Arial"/>
              </a:rPr>
              <a:t>v</a:t>
            </a:r>
            <a:r>
              <a:rPr sz="1500" i="1" spc="-165" dirty="0">
                <a:latin typeface="Arial"/>
                <a:cs typeface="Arial"/>
              </a:rPr>
              <a:t>a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65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90" dirty="0">
                <a:latin typeface="Arial"/>
                <a:cs typeface="Arial"/>
              </a:rPr>
              <a:t>e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5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890" y="4029773"/>
            <a:ext cx="3862704" cy="136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5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55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endParaRPr sz="1550">
              <a:latin typeface="Microsoft Sans Serif"/>
              <a:cs typeface="Microsoft Sans Serif"/>
            </a:endParaRPr>
          </a:p>
          <a:p>
            <a:pPr marL="78740" marR="5080">
              <a:lnSpc>
                <a:spcPts val="1650"/>
              </a:lnSpc>
              <a:spcBef>
                <a:spcPts val="1220"/>
              </a:spcBef>
            </a:pPr>
            <a:r>
              <a:rPr sz="1500" i="1" spc="-90" dirty="0">
                <a:latin typeface="Arial"/>
                <a:cs typeface="Arial"/>
              </a:rPr>
              <a:t>L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125" dirty="0">
                <a:latin typeface="Arial"/>
                <a:cs typeface="Arial"/>
              </a:rPr>
              <a:t>e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p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125" dirty="0">
                <a:latin typeface="Arial"/>
                <a:cs typeface="Arial"/>
              </a:rPr>
              <a:t>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how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d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135" dirty="0">
                <a:latin typeface="Arial"/>
                <a:cs typeface="Arial"/>
              </a:rPr>
              <a:t>a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85" dirty="0">
                <a:latin typeface="Arial"/>
                <a:cs typeface="Arial"/>
              </a:rPr>
              <a:t>v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-125" dirty="0">
                <a:latin typeface="Arial"/>
                <a:cs typeface="Arial"/>
              </a:rPr>
              <a:t>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35" dirty="0">
                <a:latin typeface="Arial"/>
                <a:cs typeface="Arial"/>
              </a:rPr>
              <a:t>d</a:t>
            </a:r>
            <a:r>
              <a:rPr sz="1500" i="1" spc="-100" dirty="0">
                <a:latin typeface="Arial"/>
                <a:cs typeface="Arial"/>
              </a:rPr>
              <a:t> 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0" dirty="0">
                <a:latin typeface="Arial"/>
                <a:cs typeface="Arial"/>
              </a:rPr>
              <a:t>r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15" dirty="0">
                <a:latin typeface="Arial"/>
                <a:cs typeface="Arial"/>
              </a:rPr>
              <a:t>d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.  L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125" dirty="0">
                <a:latin typeface="Arial"/>
                <a:cs typeface="Arial"/>
              </a:rPr>
              <a:t>e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p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125" dirty="0">
                <a:latin typeface="Arial"/>
                <a:cs typeface="Arial"/>
              </a:rPr>
              <a:t>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55" dirty="0">
                <a:latin typeface="Arial"/>
                <a:cs typeface="Arial"/>
              </a:rPr>
              <a:t>c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80" dirty="0">
                <a:latin typeface="Arial"/>
                <a:cs typeface="Arial"/>
              </a:rPr>
              <a:t>n</a:t>
            </a:r>
            <a:r>
              <a:rPr sz="1500" i="1" spc="20" dirty="0">
                <a:latin typeface="Arial"/>
                <a:cs typeface="Arial"/>
              </a:rPr>
              <a:t> 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35" dirty="0">
                <a:latin typeface="Arial"/>
                <a:cs typeface="Arial"/>
              </a:rPr>
              <a:t>p</a:t>
            </a:r>
            <a:r>
              <a:rPr sz="1500" i="1" spc="-100" dirty="0">
                <a:latin typeface="Arial"/>
                <a:cs typeface="Arial"/>
              </a:rPr>
              <a:t> 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50" dirty="0">
                <a:latin typeface="Arial"/>
                <a:cs typeface="Arial"/>
              </a:rPr>
              <a:t>o</a:t>
            </a:r>
            <a:r>
              <a:rPr sz="1500" i="1" spc="20" dirty="0">
                <a:latin typeface="Arial"/>
                <a:cs typeface="Arial"/>
              </a:rPr>
              <a:t> </a:t>
            </a:r>
            <a:r>
              <a:rPr sz="1500" i="1" spc="-150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how</a:t>
            </a:r>
            <a:r>
              <a:rPr sz="1500" i="1" spc="1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5" dirty="0">
                <a:latin typeface="Arial"/>
                <a:cs typeface="Arial"/>
              </a:rPr>
              <a:t>l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-90" dirty="0">
                <a:latin typeface="Arial"/>
                <a:cs typeface="Arial"/>
              </a:rPr>
              <a:t>eh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80" dirty="0">
                <a:latin typeface="Arial"/>
                <a:cs typeface="Arial"/>
              </a:rPr>
              <a:t>v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-10" dirty="0">
                <a:latin typeface="Arial"/>
                <a:cs typeface="Arial"/>
              </a:rPr>
              <a:t>r  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35" dirty="0">
                <a:latin typeface="Arial"/>
                <a:cs typeface="Arial"/>
              </a:rPr>
              <a:t>d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spc="-130" dirty="0">
                <a:latin typeface="Arial"/>
                <a:cs typeface="Arial"/>
              </a:rPr>
              <a:t>m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80" dirty="0">
                <a:latin typeface="Arial"/>
                <a:cs typeface="Arial"/>
              </a:rPr>
              <a:t>k</a:t>
            </a:r>
            <a:r>
              <a:rPr sz="1500" i="1" spc="-125" dirty="0">
                <a:latin typeface="Arial"/>
                <a:cs typeface="Arial"/>
              </a:rPr>
              <a:t>e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p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-15" dirty="0">
                <a:latin typeface="Arial"/>
                <a:cs typeface="Arial"/>
              </a:rPr>
              <a:t>d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55" dirty="0">
                <a:latin typeface="Arial"/>
                <a:cs typeface="Arial"/>
              </a:rPr>
              <a:t>c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-80" dirty="0">
                <a:latin typeface="Arial"/>
                <a:cs typeface="Arial"/>
              </a:rPr>
              <a:t>n</a:t>
            </a:r>
            <a:r>
              <a:rPr sz="1500" i="1" spc="-130" dirty="0">
                <a:latin typeface="Arial"/>
                <a:cs typeface="Arial"/>
              </a:rPr>
              <a:t> </a:t>
            </a:r>
            <a:r>
              <a:rPr sz="1500" i="1" spc="-50" dirty="0">
                <a:latin typeface="Arial"/>
                <a:cs typeface="Arial"/>
              </a:rPr>
              <a:t>f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-10" dirty="0">
                <a:latin typeface="Arial"/>
                <a:cs typeface="Arial"/>
              </a:rPr>
              <a:t>r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90" dirty="0">
                <a:latin typeface="Arial"/>
                <a:cs typeface="Arial"/>
              </a:rPr>
              <a:t>un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5" dirty="0">
                <a:latin typeface="Arial"/>
                <a:cs typeface="Arial"/>
              </a:rPr>
              <a:t>ee</a:t>
            </a:r>
            <a:r>
              <a:rPr sz="1500" i="1" spc="-80" dirty="0">
                <a:latin typeface="Arial"/>
                <a:cs typeface="Arial"/>
              </a:rPr>
              <a:t>n</a:t>
            </a:r>
            <a:r>
              <a:rPr sz="1500" i="1" spc="-13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d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9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625" y="3181350"/>
            <a:ext cx="1457325" cy="14382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6975" y="1714500"/>
            <a:ext cx="1457325" cy="1466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6975" y="4029075"/>
            <a:ext cx="1457325" cy="14668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8360" y="6126559"/>
            <a:ext cx="116014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C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212" y="1470088"/>
            <a:ext cx="10697845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gather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and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dataset: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Displaying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lauunch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string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'CCA'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(CRS).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when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ground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pad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4000</a:t>
            </a:r>
            <a:r>
              <a:rPr sz="1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but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less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6000.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booster_versions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mass.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292929"/>
              </a:buClr>
              <a:buFont typeface="Arial MT"/>
              <a:buChar char="•"/>
            </a:pPr>
            <a:endParaRPr sz="13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ts val="1650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records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 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month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names,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faiilure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landing_ouutcomes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 launch_site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400" spc="-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months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Rank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landiing_outcomes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04-06-2010</a:t>
            </a:r>
            <a:r>
              <a:rPr sz="14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20-03-2017</a:t>
            </a:r>
            <a:r>
              <a:rPr sz="14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descending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44846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35" dirty="0"/>
              <a:t>EDA</a:t>
            </a:r>
            <a:r>
              <a:rPr spc="125" dirty="0"/>
              <a:t> </a:t>
            </a:r>
            <a:r>
              <a:rPr spc="20" dirty="0"/>
              <a:t>with</a:t>
            </a:r>
            <a:r>
              <a:rPr spc="120" dirty="0"/>
              <a:t> </a:t>
            </a:r>
            <a:r>
              <a:rPr spc="-310"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11</a:t>
            </a:fld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848360" y="6126559"/>
            <a:ext cx="116014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lang="en-US"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901253"/>
            <a:ext cx="10342880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centered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Johnson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Houson,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Texas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Johnson</a:t>
            </a:r>
            <a:r>
              <a:rPr sz="1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Center's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label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70" dirty="0">
                <a:solidFill>
                  <a:srgbClr val="292929"/>
                </a:solidFill>
                <a:latin typeface="Arial"/>
                <a:cs typeface="Arial"/>
              </a:rPr>
              <a:t>(folium.Circle,</a:t>
            </a:r>
            <a:r>
              <a:rPr sz="1500" i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folium.map.Marker).</a:t>
            </a:r>
            <a:endParaRPr sz="1500">
              <a:latin typeface="Arial"/>
              <a:cs typeface="Arial"/>
            </a:endParaRPr>
          </a:p>
          <a:p>
            <a:pPr marL="699135" marR="1029335" lvl="1" indent="-229235">
              <a:lnSpc>
                <a:spcPts val="1650"/>
              </a:lnSpc>
              <a:spcBef>
                <a:spcPts val="14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label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70" dirty="0">
                <a:solidFill>
                  <a:srgbClr val="292929"/>
                </a:solidFill>
                <a:latin typeface="Arial"/>
                <a:cs typeface="Arial"/>
              </a:rPr>
              <a:t>(folium.Circle,</a:t>
            </a:r>
            <a:r>
              <a:rPr sz="1500" i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folium.map.Marker, </a:t>
            </a:r>
            <a:r>
              <a:rPr sz="1500" i="1" spc="-4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folium.features.DivIcon).</a:t>
            </a:r>
            <a:endParaRPr sz="1500">
              <a:latin typeface="Arial"/>
              <a:cs typeface="Arial"/>
            </a:endParaRPr>
          </a:p>
          <a:p>
            <a:pPr marL="699135" lvl="1" indent="-229235">
              <a:lnSpc>
                <a:spcPts val="1614"/>
              </a:lnSpc>
              <a:spcBef>
                <a:spcPts val="14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points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multiple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same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</a:t>
            </a:r>
            <a:endParaRPr sz="1400">
              <a:latin typeface="Microsoft Sans Serif"/>
              <a:cs typeface="Microsoft Sans Serif"/>
            </a:endParaRPr>
          </a:p>
          <a:p>
            <a:pPr marL="699135">
              <a:lnSpc>
                <a:spcPts val="1735"/>
              </a:lnSpc>
            </a:pPr>
            <a:r>
              <a:rPr sz="1500" i="1" spc="-75" dirty="0">
                <a:solidFill>
                  <a:srgbClr val="292929"/>
                </a:solidFill>
                <a:latin typeface="Arial"/>
                <a:cs typeface="Arial"/>
              </a:rPr>
              <a:t>(folium.plugins.MarkerCluster).</a:t>
            </a:r>
            <a:endParaRPr sz="1500">
              <a:latin typeface="Arial"/>
              <a:cs typeface="Arial"/>
            </a:endParaRPr>
          </a:p>
          <a:p>
            <a:pPr marL="699135" lvl="1" indent="-229235">
              <a:lnSpc>
                <a:spcPts val="1614"/>
              </a:lnSpc>
              <a:spcBef>
                <a:spcPts val="13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00AF50"/>
                </a:solidFill>
                <a:latin typeface="Microsoft Sans Serif"/>
                <a:cs typeface="Microsoft Sans Serif"/>
              </a:rPr>
              <a:t>Green</a:t>
            </a:r>
            <a:r>
              <a:rPr sz="1400" spc="-65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and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FF0000"/>
                </a:solidFill>
                <a:latin typeface="Microsoft Sans Serif"/>
                <a:cs typeface="Microsoft Sans Serif"/>
              </a:rPr>
              <a:t>Red</a:t>
            </a:r>
            <a:r>
              <a:rPr sz="1400" spc="-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400">
              <a:latin typeface="Microsoft Sans Serif"/>
              <a:cs typeface="Microsoft Sans Serif"/>
            </a:endParaRPr>
          </a:p>
          <a:p>
            <a:pPr marL="699135">
              <a:lnSpc>
                <a:spcPts val="1735"/>
              </a:lnSpc>
            </a:pP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(folium.map.Marker,</a:t>
            </a:r>
            <a:r>
              <a:rPr sz="1500" i="1" spc="-1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5" dirty="0">
                <a:solidFill>
                  <a:srgbClr val="292929"/>
                </a:solidFill>
                <a:latin typeface="Arial"/>
                <a:cs typeface="Arial"/>
              </a:rPr>
              <a:t>folium.Icon).</a:t>
            </a:r>
            <a:endParaRPr sz="1500">
              <a:latin typeface="Arial"/>
              <a:cs typeface="Arial"/>
            </a:endParaRPr>
          </a:p>
          <a:p>
            <a:pPr marL="699135" lvl="1" indent="-229235">
              <a:lnSpc>
                <a:spcPts val="1655"/>
              </a:lnSpc>
              <a:spcBef>
                <a:spcPts val="13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locations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(railway,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highway,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coastway,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city)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them.</a:t>
            </a:r>
            <a:endParaRPr sz="1400">
              <a:latin typeface="Microsoft Sans Serif"/>
              <a:cs typeface="Microsoft Sans Serif"/>
            </a:endParaRPr>
          </a:p>
          <a:p>
            <a:pPr marL="699135">
              <a:lnSpc>
                <a:spcPts val="1775"/>
              </a:lnSpc>
            </a:pP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(folium.map.Marker,</a:t>
            </a:r>
            <a:r>
              <a:rPr sz="1500" i="1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75" dirty="0">
                <a:solidFill>
                  <a:srgbClr val="292929"/>
                </a:solidFill>
                <a:latin typeface="Arial"/>
                <a:cs typeface="Arial"/>
              </a:rPr>
              <a:t>folium.PolyLine,</a:t>
            </a:r>
            <a:r>
              <a:rPr sz="1500" i="1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75" dirty="0">
                <a:solidFill>
                  <a:srgbClr val="292929"/>
                </a:solidFill>
                <a:latin typeface="Arial"/>
                <a:cs typeface="Arial"/>
              </a:rPr>
              <a:t>folium.features.DivIcon</a:t>
            </a:r>
            <a:r>
              <a:rPr sz="1400" i="1" spc="-75" dirty="0">
                <a:solidFill>
                  <a:srgbClr val="292929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241300" marR="83185" indent="-229235">
              <a:lnSpc>
                <a:spcPct val="100800"/>
              </a:lnSpc>
              <a:spcBef>
                <a:spcPts val="13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easily </a:t>
            </a:r>
            <a:r>
              <a:rPr sz="1800" spc="-45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surroundings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101234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Build</a:t>
            </a:r>
            <a:r>
              <a:rPr spc="100" dirty="0"/>
              <a:t> </a:t>
            </a:r>
            <a:r>
              <a:rPr spc="-155" dirty="0"/>
              <a:t>an</a:t>
            </a:r>
            <a:r>
              <a:rPr spc="150" dirty="0"/>
              <a:t> </a:t>
            </a:r>
            <a:r>
              <a:rPr spc="-70" dirty="0"/>
              <a:t>Interactive</a:t>
            </a:r>
            <a:r>
              <a:rPr spc="265" dirty="0"/>
              <a:t> </a:t>
            </a:r>
            <a:r>
              <a:rPr spc="-130" dirty="0"/>
              <a:t>Map</a:t>
            </a:r>
            <a:r>
              <a:rPr spc="175" dirty="0"/>
              <a:t> </a:t>
            </a:r>
            <a:r>
              <a:rPr spc="20" dirty="0"/>
              <a:t>with</a:t>
            </a:r>
            <a:r>
              <a:rPr spc="225" dirty="0"/>
              <a:t> </a:t>
            </a:r>
            <a:r>
              <a:rPr spc="-70" dirty="0"/>
              <a:t>Folium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12</a:t>
            </a:fld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848360" y="6126559"/>
            <a:ext cx="116014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103520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Build</a:t>
            </a:r>
            <a:r>
              <a:rPr spc="90" dirty="0"/>
              <a:t> </a:t>
            </a:r>
            <a:r>
              <a:rPr spc="-229" dirty="0"/>
              <a:t>a</a:t>
            </a:r>
            <a:r>
              <a:rPr spc="140" dirty="0"/>
              <a:t> </a:t>
            </a:r>
            <a:r>
              <a:rPr spc="-80" dirty="0"/>
              <a:t>Dashboard</a:t>
            </a:r>
            <a:r>
              <a:rPr spc="250" dirty="0"/>
              <a:t> </a:t>
            </a:r>
            <a:r>
              <a:rPr spc="20" dirty="0"/>
              <a:t>with</a:t>
            </a:r>
            <a:r>
              <a:rPr spc="155" dirty="0"/>
              <a:t> </a:t>
            </a:r>
            <a:r>
              <a:rPr spc="-30" dirty="0"/>
              <a:t>Plotly</a:t>
            </a:r>
            <a:r>
              <a:rPr spc="185" dirty="0"/>
              <a:t> </a:t>
            </a:r>
            <a:r>
              <a:rPr spc="-165" dirty="0"/>
              <a:t>Dash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524000"/>
            <a:ext cx="10820400" cy="51199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88925" algn="l"/>
                <a:tab pos="289560" algn="l"/>
              </a:tabLst>
            </a:pPr>
            <a:r>
              <a:rPr spc="-50" dirty="0"/>
              <a:t>Dashboard</a:t>
            </a:r>
            <a:r>
              <a:rPr spc="-15" dirty="0"/>
              <a:t> </a:t>
            </a:r>
            <a:r>
              <a:rPr spc="-110" dirty="0"/>
              <a:t>has</a:t>
            </a:r>
            <a:r>
              <a:rPr spc="100" dirty="0"/>
              <a:t> </a:t>
            </a:r>
            <a:r>
              <a:rPr spc="-15" dirty="0"/>
              <a:t>dropdown,</a:t>
            </a:r>
            <a:r>
              <a:rPr spc="-5" dirty="0"/>
              <a:t> </a:t>
            </a:r>
            <a:r>
              <a:rPr spc="-35" dirty="0"/>
              <a:t>pie</a:t>
            </a:r>
            <a:r>
              <a:rPr spc="114" dirty="0"/>
              <a:t> </a:t>
            </a:r>
            <a:r>
              <a:rPr spc="-50" dirty="0"/>
              <a:t>chart,</a:t>
            </a:r>
            <a:r>
              <a:rPr spc="75" dirty="0"/>
              <a:t> </a:t>
            </a:r>
            <a:r>
              <a:rPr spc="-40" dirty="0"/>
              <a:t>rangeslider</a:t>
            </a:r>
            <a:r>
              <a:rPr spc="-15" dirty="0"/>
              <a:t> </a:t>
            </a:r>
            <a:r>
              <a:rPr spc="-60" dirty="0"/>
              <a:t>and</a:t>
            </a:r>
            <a:r>
              <a:rPr spc="75" dirty="0"/>
              <a:t> </a:t>
            </a:r>
            <a:r>
              <a:rPr spc="-25" dirty="0"/>
              <a:t>scatter</a:t>
            </a:r>
            <a:r>
              <a:rPr spc="-20" dirty="0"/>
              <a:t> </a:t>
            </a:r>
            <a:r>
              <a:rPr spc="25" dirty="0"/>
              <a:t>plot </a:t>
            </a:r>
            <a:r>
              <a:rPr spc="-40" dirty="0"/>
              <a:t>components</a:t>
            </a:r>
          </a:p>
          <a:p>
            <a:pPr marL="746760" lvl="1" indent="-229870">
              <a:lnSpc>
                <a:spcPts val="2120"/>
              </a:lnSpc>
              <a:spcBef>
                <a:spcPts val="140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Dropdown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allows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user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choose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site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sites</a:t>
            </a:r>
            <a:endParaRPr sz="1800" dirty="0">
              <a:latin typeface="Microsoft Sans Serif"/>
              <a:cs typeface="Microsoft Sans Serif"/>
            </a:endParaRPr>
          </a:p>
          <a:p>
            <a:pPr marL="746760">
              <a:lnSpc>
                <a:spcPts val="2240"/>
              </a:lnSpc>
            </a:pPr>
            <a:r>
              <a:rPr sz="1900" i="1" spc="-100" dirty="0">
                <a:solidFill>
                  <a:srgbClr val="000000"/>
                </a:solidFill>
                <a:latin typeface="Arial"/>
                <a:cs typeface="Arial"/>
              </a:rPr>
              <a:t>(dash_core_components.Dropdown)</a:t>
            </a:r>
            <a:r>
              <a:rPr sz="1800" spc="-100" dirty="0">
                <a:solidFill>
                  <a:srgbClr val="000000"/>
                </a:solidFill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746760" marR="1196340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Pie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chart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total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total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failure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site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chosen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with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dropdown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component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900" i="1" spc="-80" dirty="0">
                <a:latin typeface="Arial"/>
                <a:cs typeface="Arial"/>
              </a:rPr>
              <a:t>(plotly.express.pie)</a:t>
            </a:r>
            <a:r>
              <a:rPr sz="1800" spc="-80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746760" lvl="1" indent="-229870">
              <a:lnSpc>
                <a:spcPts val="2120"/>
              </a:lnSpc>
              <a:spcBef>
                <a:spcPts val="137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Rangeslider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allows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user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select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mass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fixed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range</a:t>
            </a:r>
            <a:endParaRPr sz="1800" dirty="0">
              <a:latin typeface="Microsoft Sans Serif"/>
              <a:cs typeface="Microsoft Sans Serif"/>
            </a:endParaRPr>
          </a:p>
          <a:p>
            <a:pPr marL="746760">
              <a:lnSpc>
                <a:spcPts val="2240"/>
              </a:lnSpc>
            </a:pPr>
            <a:r>
              <a:rPr sz="1900" i="1" spc="-110" dirty="0">
                <a:solidFill>
                  <a:srgbClr val="000000"/>
                </a:solidFill>
                <a:latin typeface="Arial"/>
                <a:cs typeface="Arial"/>
              </a:rPr>
              <a:t>(dash_core_components.RangeSlider)</a:t>
            </a:r>
            <a:r>
              <a:rPr sz="1800" spc="-110" dirty="0">
                <a:solidFill>
                  <a:srgbClr val="000000"/>
                </a:solidFill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746760" marR="1699895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Scatter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chart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relationship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two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variables,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particular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Success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vs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Payload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Mass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900" i="1" spc="-80" dirty="0">
                <a:latin typeface="Arial"/>
                <a:cs typeface="Arial"/>
              </a:rPr>
              <a:t>(plotly.express.scatter)</a:t>
            </a:r>
            <a:r>
              <a:rPr sz="1800" spc="-80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47625">
              <a:lnSpc>
                <a:spcPct val="100000"/>
              </a:lnSpc>
            </a:pPr>
            <a:endParaRPr sz="2100" dirty="0"/>
          </a:p>
          <a:p>
            <a:pPr marL="47625">
              <a:lnSpc>
                <a:spcPct val="100000"/>
              </a:lnSpc>
              <a:spcBef>
                <a:spcPts val="20"/>
              </a:spcBef>
            </a:pPr>
            <a:endParaRPr sz="2100" dirty="0"/>
          </a:p>
          <a:p>
            <a:pPr marL="61594">
              <a:lnSpc>
                <a:spcPct val="100000"/>
              </a:lnSpc>
            </a:pPr>
            <a:r>
              <a:rPr lang="en-US" sz="1800" b="1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1800" b="1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ode</a:t>
            </a:r>
            <a:endParaRPr sz="1800" b="1" dirty="0">
              <a:latin typeface="Calibri"/>
              <a:cs typeface="Calibri"/>
            </a:endParaRPr>
          </a:p>
          <a:p>
            <a:pPr marL="47625" marR="5080" algn="r">
              <a:lnSpc>
                <a:spcPct val="100000"/>
              </a:lnSpc>
              <a:spcBef>
                <a:spcPts val="1100"/>
              </a:spcBef>
            </a:pPr>
            <a:r>
              <a:rPr sz="1550" spc="110" dirty="0">
                <a:solidFill>
                  <a:srgbClr val="1C7CDB"/>
                </a:solidFill>
              </a:rPr>
              <a:t>14</a:t>
            </a:r>
            <a:endParaRPr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15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16518"/>
            <a:ext cx="6335395" cy="41789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Load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tr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ac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ac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GridSearchModel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evaluation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best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Compute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model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test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Confusion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Matrix</a:t>
            </a:r>
            <a:endParaRPr sz="1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comparison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Comparison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chosen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(see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67373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Predictive</a:t>
            </a:r>
            <a:r>
              <a:rPr spc="110" dirty="0"/>
              <a:t> </a:t>
            </a:r>
            <a:r>
              <a:rPr spc="-120" dirty="0"/>
              <a:t>Analysis</a:t>
            </a:r>
            <a:r>
              <a:rPr spc="270" dirty="0"/>
              <a:t> </a:t>
            </a:r>
            <a:r>
              <a:rPr spc="-110" dirty="0"/>
              <a:t>(Classification)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900" y="6051550"/>
            <a:ext cx="1158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</a:t>
            </a:r>
            <a:r>
              <a:rPr sz="1800" b="1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ode</a:t>
            </a:r>
            <a:endParaRPr sz="1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659953"/>
            <a:ext cx="5105400" cy="155130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16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31130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326697"/>
            <a:ext cx="5974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that,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increasing.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60255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Flight</a:t>
            </a:r>
            <a:r>
              <a:rPr spc="150" dirty="0"/>
              <a:t> </a:t>
            </a:r>
            <a:r>
              <a:rPr spc="-95" dirty="0"/>
              <a:t>Number</a:t>
            </a:r>
            <a:r>
              <a:rPr spc="145" dirty="0"/>
              <a:t> </a:t>
            </a:r>
            <a:r>
              <a:rPr spc="-175" dirty="0"/>
              <a:t>vs.</a:t>
            </a:r>
            <a:r>
              <a:rPr spc="204" dirty="0"/>
              <a:t> </a:t>
            </a:r>
            <a:r>
              <a:rPr spc="-145" dirty="0"/>
              <a:t>Launch</a:t>
            </a:r>
            <a:r>
              <a:rPr spc="225" dirty="0"/>
              <a:t> </a:t>
            </a:r>
            <a:r>
              <a:rPr spc="-11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16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" y="1924050"/>
            <a:ext cx="118110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5319966"/>
            <a:ext cx="982154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Depending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may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consideration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hand,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make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47402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5" dirty="0"/>
              <a:t>Payload</a:t>
            </a:r>
            <a:r>
              <a:rPr spc="150" dirty="0"/>
              <a:t> </a:t>
            </a:r>
            <a:r>
              <a:rPr spc="-175" dirty="0"/>
              <a:t>vs.</a:t>
            </a:r>
            <a:r>
              <a:rPr spc="190" dirty="0"/>
              <a:t> </a:t>
            </a:r>
            <a:r>
              <a:rPr spc="-145" dirty="0"/>
              <a:t>Launch</a:t>
            </a:r>
            <a:r>
              <a:rPr spc="275" dirty="0"/>
              <a:t> </a:t>
            </a:r>
            <a:r>
              <a:rPr spc="-105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17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1924050"/>
            <a:ext cx="119253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447029"/>
            <a:ext cx="1066990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types.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ES-L1, 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GEO,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HEO,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SSO</a:t>
            </a:r>
            <a:r>
              <a:rPr sz="18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55384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45" dirty="0"/>
              <a:t>Success</a:t>
            </a:r>
            <a:r>
              <a:rPr spc="260" dirty="0"/>
              <a:t> </a:t>
            </a:r>
            <a:r>
              <a:rPr spc="-200" dirty="0"/>
              <a:t>Rate</a:t>
            </a:r>
            <a:r>
              <a:rPr spc="185" dirty="0"/>
              <a:t> </a:t>
            </a:r>
            <a:r>
              <a:rPr spc="-175" dirty="0"/>
              <a:t>vs.</a:t>
            </a:r>
            <a:r>
              <a:rPr spc="210" dirty="0"/>
              <a:t> </a:t>
            </a:r>
            <a:r>
              <a:rPr spc="10" dirty="0"/>
              <a:t>Orbit</a:t>
            </a:r>
            <a:r>
              <a:rPr spc="155" dirty="0"/>
              <a:t> </a:t>
            </a:r>
            <a:r>
              <a:rPr spc="-16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175" y="1504950"/>
            <a:ext cx="4819650" cy="34766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20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957762"/>
            <a:ext cx="1041336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1800" spc="-150" dirty="0">
                <a:latin typeface="Microsoft Sans Serif"/>
                <a:cs typeface="Microsoft Sans Serif"/>
              </a:rPr>
              <a:t>We </a:t>
            </a:r>
            <a:r>
              <a:rPr sz="1800" spc="-20" dirty="0">
                <a:latin typeface="Microsoft Sans Serif"/>
                <a:cs typeface="Microsoft Sans Serif"/>
              </a:rPr>
              <a:t>notice </a:t>
            </a:r>
            <a:r>
              <a:rPr sz="1800" spc="10" dirty="0">
                <a:latin typeface="Microsoft Sans Serif"/>
                <a:cs typeface="Microsoft Sans Serif"/>
              </a:rPr>
              <a:t>that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 </a:t>
            </a:r>
            <a:r>
              <a:rPr sz="1800" spc="-65" dirty="0">
                <a:latin typeface="Microsoft Sans Serif"/>
                <a:cs typeface="Microsoft Sans Serif"/>
              </a:rPr>
              <a:t>increases </a:t>
            </a:r>
            <a:r>
              <a:rPr sz="1800" spc="15" dirty="0">
                <a:latin typeface="Microsoft Sans Serif"/>
                <a:cs typeface="Microsoft Sans Serif"/>
              </a:rPr>
              <a:t>with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30" dirty="0">
                <a:latin typeface="Microsoft Sans Serif"/>
                <a:cs typeface="Microsoft Sans Serif"/>
              </a:rPr>
              <a:t>number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15" dirty="0">
                <a:latin typeface="Microsoft Sans Serif"/>
                <a:cs typeface="Microsoft Sans Serif"/>
              </a:rPr>
              <a:t>flights </a:t>
            </a:r>
            <a:r>
              <a:rPr sz="1800" spc="5" dirty="0">
                <a:latin typeface="Microsoft Sans Serif"/>
                <a:cs typeface="Microsoft Sans Serif"/>
              </a:rPr>
              <a:t>for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160" dirty="0">
                <a:latin typeface="Microsoft Sans Serif"/>
                <a:cs typeface="Microsoft Sans Serif"/>
              </a:rPr>
              <a:t>LEO </a:t>
            </a:r>
            <a:r>
              <a:rPr sz="1800" spc="10" dirty="0">
                <a:latin typeface="Microsoft Sans Serif"/>
                <a:cs typeface="Microsoft Sans Serif"/>
              </a:rPr>
              <a:t>orbit. </a:t>
            </a:r>
            <a:r>
              <a:rPr sz="1800" spc="-45" dirty="0">
                <a:latin typeface="Microsoft Sans Serif"/>
                <a:cs typeface="Microsoft Sans Serif"/>
              </a:rPr>
              <a:t>For </a:t>
            </a:r>
            <a:r>
              <a:rPr sz="1800" spc="-75" dirty="0">
                <a:latin typeface="Microsoft Sans Serif"/>
                <a:cs typeface="Microsoft Sans Serif"/>
              </a:rPr>
              <a:t>some </a:t>
            </a:r>
            <a:r>
              <a:rPr sz="1800" spc="5" dirty="0">
                <a:latin typeface="Microsoft Sans Serif"/>
                <a:cs typeface="Microsoft Sans Serif"/>
              </a:rPr>
              <a:t>orbits </a:t>
            </a:r>
            <a:r>
              <a:rPr sz="1800" spc="-10" dirty="0">
                <a:latin typeface="Microsoft Sans Serif"/>
                <a:cs typeface="Microsoft Sans Serif"/>
              </a:rPr>
              <a:t>like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GTO, </a:t>
            </a:r>
            <a:r>
              <a:rPr sz="1800" spc="-30" dirty="0">
                <a:latin typeface="Microsoft Sans Serif"/>
                <a:cs typeface="Microsoft Sans Serif"/>
              </a:rPr>
              <a:t>there </a:t>
            </a:r>
            <a:r>
              <a:rPr sz="1800" spc="-40" dirty="0">
                <a:latin typeface="Microsoft Sans Serif"/>
                <a:cs typeface="Microsoft Sans Serif"/>
              </a:rPr>
              <a:t>is </a:t>
            </a:r>
            <a:r>
              <a:rPr sz="1800" spc="-20" dirty="0">
                <a:latin typeface="Microsoft Sans Serif"/>
                <a:cs typeface="Microsoft Sans Serif"/>
              </a:rPr>
              <a:t>no </a:t>
            </a:r>
            <a:r>
              <a:rPr sz="1800" spc="-15" dirty="0">
                <a:latin typeface="Microsoft Sans Serif"/>
                <a:cs typeface="Microsoft Sans Serif"/>
              </a:rPr>
              <a:t>relation </a:t>
            </a:r>
            <a:r>
              <a:rPr sz="1800" spc="-35" dirty="0">
                <a:latin typeface="Microsoft Sans Serif"/>
                <a:cs typeface="Microsoft Sans Serif"/>
              </a:rPr>
              <a:t>between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 </a:t>
            </a:r>
            <a:r>
              <a:rPr sz="1800" spc="-40" dirty="0">
                <a:latin typeface="Microsoft Sans Serif"/>
                <a:cs typeface="Microsoft Sans Serif"/>
              </a:rPr>
              <a:t>and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30" dirty="0">
                <a:latin typeface="Microsoft Sans Serif"/>
                <a:cs typeface="Microsoft Sans Serif"/>
              </a:rPr>
              <a:t>number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5" dirty="0">
                <a:latin typeface="Microsoft Sans Serif"/>
                <a:cs typeface="Microsoft Sans Serif"/>
              </a:rPr>
              <a:t>flights. </a:t>
            </a:r>
            <a:r>
              <a:rPr sz="1800" spc="-10" dirty="0">
                <a:latin typeface="Microsoft Sans Serif"/>
                <a:cs typeface="Microsoft Sans Serif"/>
              </a:rPr>
              <a:t>But </a:t>
            </a:r>
            <a:r>
              <a:rPr sz="1800" spc="-70" dirty="0">
                <a:latin typeface="Microsoft Sans Serif"/>
                <a:cs typeface="Microsoft Sans Serif"/>
              </a:rPr>
              <a:t>we </a:t>
            </a:r>
            <a:r>
              <a:rPr sz="1800" spc="-80" dirty="0">
                <a:latin typeface="Microsoft Sans Serif"/>
                <a:cs typeface="Microsoft Sans Serif"/>
              </a:rPr>
              <a:t>can </a:t>
            </a:r>
            <a:r>
              <a:rPr sz="1800" spc="-35" dirty="0">
                <a:latin typeface="Microsoft Sans Serif"/>
                <a:cs typeface="Microsoft Sans Serif"/>
              </a:rPr>
              <a:t>suppose </a:t>
            </a:r>
            <a:r>
              <a:rPr sz="1800" spc="10" dirty="0">
                <a:latin typeface="Microsoft Sans Serif"/>
                <a:cs typeface="Microsoft Sans Serif"/>
              </a:rPr>
              <a:t>that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high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-70" dirty="0">
                <a:latin typeface="Microsoft Sans Serif"/>
                <a:cs typeface="Microsoft Sans Serif"/>
              </a:rPr>
              <a:t>some </a:t>
            </a:r>
            <a:r>
              <a:rPr sz="1800" spc="5" dirty="0">
                <a:latin typeface="Microsoft Sans Serif"/>
                <a:cs typeface="Microsoft Sans Serif"/>
              </a:rPr>
              <a:t>orbits </a:t>
            </a:r>
            <a:r>
              <a:rPr sz="1800" spc="-10" dirty="0">
                <a:latin typeface="Microsoft Sans Serif"/>
                <a:cs typeface="Microsoft Sans Serif"/>
              </a:rPr>
              <a:t>like </a:t>
            </a:r>
            <a:r>
              <a:rPr sz="1800" spc="-200" dirty="0">
                <a:latin typeface="Microsoft Sans Serif"/>
                <a:cs typeface="Microsoft Sans Serif"/>
              </a:rPr>
              <a:t>SSO </a:t>
            </a:r>
            <a:r>
              <a:rPr sz="1800" spc="-5" dirty="0">
                <a:latin typeface="Microsoft Sans Serif"/>
                <a:cs typeface="Microsoft Sans Serif"/>
              </a:rPr>
              <a:t>or </a:t>
            </a:r>
            <a:r>
              <a:rPr sz="1800" spc="-160" dirty="0">
                <a:latin typeface="Microsoft Sans Serif"/>
                <a:cs typeface="Microsoft Sans Serif"/>
              </a:rPr>
              <a:t>HEO </a:t>
            </a:r>
            <a:r>
              <a:rPr sz="1800" spc="-40" dirty="0">
                <a:latin typeface="Microsoft Sans Serif"/>
                <a:cs typeface="Microsoft Sans Serif"/>
              </a:rPr>
              <a:t>is </a:t>
            </a:r>
            <a:r>
              <a:rPr sz="1800" spc="-30" dirty="0">
                <a:latin typeface="Microsoft Sans Serif"/>
                <a:cs typeface="Microsoft Sans Serif"/>
              </a:rPr>
              <a:t>due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20" dirty="0">
                <a:latin typeface="Microsoft Sans Serif"/>
                <a:cs typeface="Microsoft Sans Serif"/>
              </a:rPr>
              <a:t>knowledge </a:t>
            </a:r>
            <a:r>
              <a:rPr sz="1800" spc="-40" dirty="0">
                <a:latin typeface="Microsoft Sans Serif"/>
                <a:cs typeface="Microsoft Sans Serif"/>
              </a:rPr>
              <a:t>learned </a:t>
            </a:r>
            <a:r>
              <a:rPr sz="1800" spc="5" dirty="0">
                <a:latin typeface="Microsoft Sans Serif"/>
                <a:cs typeface="Microsoft Sans Serif"/>
              </a:rPr>
              <a:t>during </a:t>
            </a:r>
            <a:r>
              <a:rPr sz="1800" spc="-30" dirty="0">
                <a:latin typeface="Microsoft Sans Serif"/>
                <a:cs typeface="Microsoft Sans Serif"/>
              </a:rPr>
              <a:t>former </a:t>
            </a:r>
            <a:r>
              <a:rPr sz="1800" spc="-55" dirty="0">
                <a:latin typeface="Microsoft Sans Serif"/>
                <a:cs typeface="Microsoft Sans Serif"/>
              </a:rPr>
              <a:t>launches 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58216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Flight</a:t>
            </a:r>
            <a:r>
              <a:rPr spc="150" dirty="0"/>
              <a:t> </a:t>
            </a:r>
            <a:r>
              <a:rPr spc="-95" dirty="0"/>
              <a:t>Number</a:t>
            </a:r>
            <a:r>
              <a:rPr spc="145" dirty="0"/>
              <a:t> </a:t>
            </a:r>
            <a:r>
              <a:rPr spc="-175" dirty="0"/>
              <a:t>vs.</a:t>
            </a:r>
            <a:r>
              <a:rPr spc="204" dirty="0"/>
              <a:t> </a:t>
            </a:r>
            <a:r>
              <a:rPr spc="10" dirty="0"/>
              <a:t>Orbit</a:t>
            </a:r>
            <a:r>
              <a:rPr spc="155" dirty="0"/>
              <a:t> </a:t>
            </a:r>
            <a:r>
              <a:rPr spc="-165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19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990725"/>
            <a:ext cx="1159192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225" y="1965188"/>
            <a:ext cx="2522220" cy="309816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Executive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2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252222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716462"/>
            <a:ext cx="101993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110" dirty="0">
                <a:latin typeface="Microsoft Sans Serif"/>
                <a:cs typeface="Microsoft Sans Serif"/>
              </a:rPr>
              <a:t>The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 </a:t>
            </a:r>
            <a:r>
              <a:rPr sz="1800" spc="-15" dirty="0">
                <a:latin typeface="Microsoft Sans Serif"/>
                <a:cs typeface="Microsoft Sans Serif"/>
              </a:rPr>
              <a:t>of the </a:t>
            </a:r>
            <a:r>
              <a:rPr sz="1800" spc="-40" dirty="0">
                <a:latin typeface="Microsoft Sans Serif"/>
                <a:cs typeface="Microsoft Sans Serif"/>
              </a:rPr>
              <a:t>payloads </a:t>
            </a:r>
            <a:r>
              <a:rPr sz="1800" spc="-75" dirty="0">
                <a:latin typeface="Microsoft Sans Serif"/>
                <a:cs typeface="Microsoft Sans Serif"/>
              </a:rPr>
              <a:t>can </a:t>
            </a:r>
            <a:r>
              <a:rPr sz="1800" spc="-80" dirty="0">
                <a:latin typeface="Microsoft Sans Serif"/>
                <a:cs typeface="Microsoft Sans Serif"/>
              </a:rPr>
              <a:t>have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great </a:t>
            </a:r>
            <a:r>
              <a:rPr sz="1800" spc="-30" dirty="0">
                <a:latin typeface="Microsoft Sans Serif"/>
                <a:cs typeface="Microsoft Sans Serif"/>
              </a:rPr>
              <a:t>influence </a:t>
            </a:r>
            <a:r>
              <a:rPr sz="1800" spc="-40" dirty="0">
                <a:latin typeface="Microsoft Sans Serif"/>
                <a:cs typeface="Microsoft Sans Serif"/>
              </a:rPr>
              <a:t>on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 the </a:t>
            </a:r>
            <a:r>
              <a:rPr sz="1800" spc="-55" dirty="0">
                <a:latin typeface="Microsoft Sans Serif"/>
                <a:cs typeface="Microsoft Sans Serif"/>
              </a:rPr>
              <a:t>launches </a:t>
            </a:r>
            <a:r>
              <a:rPr sz="1800" spc="-5" dirty="0">
                <a:latin typeface="Microsoft Sans Serif"/>
                <a:cs typeface="Microsoft Sans Serif"/>
              </a:rPr>
              <a:t>in </a:t>
            </a:r>
            <a:r>
              <a:rPr sz="1800" spc="-30" dirty="0">
                <a:latin typeface="Microsoft Sans Serif"/>
                <a:cs typeface="Microsoft Sans Serif"/>
              </a:rPr>
              <a:t>certain 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orbits.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For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example,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heavier</a:t>
            </a:r>
            <a:r>
              <a:rPr sz="1800" spc="1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improve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rate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60" dirty="0">
                <a:latin typeface="Microsoft Sans Serif"/>
                <a:cs typeface="Microsoft Sans Serif"/>
              </a:rPr>
              <a:t>LEO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orbit.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finding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that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decreasing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payload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GTO  </a:t>
            </a:r>
            <a:r>
              <a:rPr sz="1800" spc="25" dirty="0">
                <a:latin typeface="Microsoft Sans Serif"/>
                <a:cs typeface="Microsoft Sans Serif"/>
              </a:rPr>
              <a:t>orbit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improves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launch.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45288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5" dirty="0"/>
              <a:t>Payload</a:t>
            </a:r>
            <a:r>
              <a:rPr spc="155" dirty="0"/>
              <a:t> </a:t>
            </a:r>
            <a:r>
              <a:rPr spc="-175" dirty="0"/>
              <a:t>vs.</a:t>
            </a:r>
            <a:r>
              <a:rPr spc="200" dirty="0"/>
              <a:t> </a:t>
            </a:r>
            <a:r>
              <a:rPr spc="10" dirty="0"/>
              <a:t>Orbit</a:t>
            </a:r>
            <a:r>
              <a:rPr spc="165" dirty="0"/>
              <a:t> </a:t>
            </a:r>
            <a:r>
              <a:rPr spc="-170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20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2009775"/>
            <a:ext cx="1199197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072062"/>
            <a:ext cx="70205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Microsoft Sans Serif"/>
                <a:cs typeface="Microsoft Sans Serif"/>
              </a:rPr>
              <a:t>Since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2013,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we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can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see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increase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Space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Rocket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580834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Launch</a:t>
            </a:r>
            <a:r>
              <a:rPr spc="204" dirty="0"/>
              <a:t> </a:t>
            </a:r>
            <a:r>
              <a:rPr spc="-245" dirty="0"/>
              <a:t>Success</a:t>
            </a:r>
            <a:r>
              <a:rPr spc="325" dirty="0"/>
              <a:t> </a:t>
            </a:r>
            <a:r>
              <a:rPr spc="-125" dirty="0"/>
              <a:t>Yearly</a:t>
            </a:r>
            <a:r>
              <a:rPr spc="100" dirty="0"/>
              <a:t> </a:t>
            </a:r>
            <a:r>
              <a:rPr spc="-100" dirty="0"/>
              <a:t>Trend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21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350" y="1428750"/>
            <a:ext cx="492442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44811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All</a:t>
            </a:r>
            <a:r>
              <a:rPr spc="75" dirty="0"/>
              <a:t> </a:t>
            </a:r>
            <a:r>
              <a:rPr spc="-145" dirty="0"/>
              <a:t>Launch</a:t>
            </a:r>
            <a:r>
              <a:rPr spc="280" dirty="0"/>
              <a:t> </a:t>
            </a:r>
            <a:r>
              <a:rPr spc="-105" dirty="0"/>
              <a:t>Site</a:t>
            </a:r>
            <a:r>
              <a:rPr spc="95" dirty="0"/>
              <a:t> </a:t>
            </a:r>
            <a:r>
              <a:rPr spc="-210" dirty="0"/>
              <a:t>Names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22</a:t>
            </a:fld>
            <a:endParaRPr spc="9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05075"/>
            <a:ext cx="4419600" cy="276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9125" y="2133600"/>
            <a:ext cx="962025" cy="1228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49555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5"/>
              </a:spcBef>
            </a:pP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o</a:t>
            </a:r>
            <a:r>
              <a:rPr sz="1800" spc="5" dirty="0">
                <a:latin typeface="Microsoft Sans Serif"/>
                <a:cs typeface="Microsoft Sans Serif"/>
              </a:rPr>
              <a:t>f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229" dirty="0">
                <a:latin typeface="Microsoft Sans Serif"/>
                <a:cs typeface="Microsoft Sans Serif"/>
              </a:rPr>
              <a:t>S</a:t>
            </a:r>
            <a:r>
              <a:rPr sz="1800" spc="-200" dirty="0">
                <a:latin typeface="Microsoft Sans Serif"/>
                <a:cs typeface="Microsoft Sans Serif"/>
              </a:rPr>
              <a:t>T</a:t>
            </a:r>
            <a:r>
              <a:rPr sz="1800" spc="-60" dirty="0">
                <a:latin typeface="Microsoft Sans Serif"/>
                <a:cs typeface="Microsoft Sans Serif"/>
              </a:rPr>
              <a:t>I</a:t>
            </a:r>
            <a:r>
              <a:rPr sz="1800" spc="-105" dirty="0">
                <a:latin typeface="Microsoft Sans Serif"/>
                <a:cs typeface="Microsoft Sans Serif"/>
              </a:rPr>
              <a:t>N</a:t>
            </a:r>
            <a:r>
              <a:rPr sz="1800" spc="-225" dirty="0">
                <a:latin typeface="Microsoft Sans Serif"/>
                <a:cs typeface="Microsoft Sans Serif"/>
              </a:rPr>
              <a:t>CT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q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35" dirty="0">
                <a:latin typeface="Microsoft Sans Serif"/>
                <a:cs typeface="Microsoft Sans Serif"/>
              </a:rPr>
              <a:t>ll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0" dirty="0">
                <a:latin typeface="Microsoft Sans Serif"/>
                <a:cs typeface="Microsoft Sans Serif"/>
              </a:rPr>
              <a:t>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80" dirty="0">
                <a:latin typeface="Microsoft Sans Serif"/>
                <a:cs typeface="Microsoft Sans Serif"/>
              </a:rPr>
              <a:t>e</a:t>
            </a:r>
            <a:r>
              <a:rPr sz="1800" spc="-105" dirty="0">
                <a:latin typeface="Microsoft Sans Serif"/>
                <a:cs typeface="Microsoft Sans Serif"/>
              </a:rPr>
              <a:t>m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v</a:t>
            </a:r>
            <a:r>
              <a:rPr sz="1800" spc="-70" dirty="0">
                <a:latin typeface="Microsoft Sans Serif"/>
                <a:cs typeface="Microsoft Sans Serif"/>
              </a:rPr>
              <a:t>e  </a:t>
            </a:r>
            <a:r>
              <a:rPr sz="1800" spc="-10" dirty="0">
                <a:latin typeface="Microsoft Sans Serif"/>
                <a:cs typeface="Microsoft Sans Serif"/>
              </a:rPr>
              <a:t>duplicate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LAUNCH_SITE.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7261859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Launch</a:t>
            </a:r>
            <a:r>
              <a:rPr spc="210" dirty="0"/>
              <a:t> </a:t>
            </a:r>
            <a:r>
              <a:rPr spc="-105" dirty="0"/>
              <a:t>Site</a:t>
            </a:r>
            <a:r>
              <a:rPr spc="175" dirty="0"/>
              <a:t> </a:t>
            </a:r>
            <a:r>
              <a:rPr spc="-210" dirty="0"/>
              <a:t>Names</a:t>
            </a:r>
            <a:r>
              <a:rPr spc="185" dirty="0"/>
              <a:t> </a:t>
            </a:r>
            <a:r>
              <a:rPr spc="-60" dirty="0"/>
              <a:t>Begin</a:t>
            </a:r>
            <a:r>
              <a:rPr spc="70" dirty="0"/>
              <a:t> </a:t>
            </a:r>
            <a:r>
              <a:rPr spc="20" dirty="0"/>
              <a:t>with</a:t>
            </a:r>
            <a:r>
              <a:rPr spc="140" dirty="0"/>
              <a:t> </a:t>
            </a:r>
            <a:r>
              <a:rPr spc="-215" dirty="0"/>
              <a:t>'CCA'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23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3752913"/>
            <a:ext cx="1165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E</a:t>
            </a:r>
            <a:r>
              <a:rPr sz="1800" b="1" spc="-180" dirty="0">
                <a:latin typeface="Arial"/>
                <a:cs typeface="Arial"/>
              </a:rPr>
              <a:t>x</a:t>
            </a:r>
            <a:r>
              <a:rPr sz="1800" b="1" spc="-55" dirty="0">
                <a:latin typeface="Arial"/>
                <a:cs typeface="Arial"/>
              </a:rPr>
              <a:t>pl</a:t>
            </a:r>
            <a:r>
              <a:rPr sz="1800" b="1" spc="-180" dirty="0">
                <a:latin typeface="Arial"/>
                <a:cs typeface="Arial"/>
              </a:rPr>
              <a:t>a</a:t>
            </a:r>
            <a:r>
              <a:rPr sz="1800" b="1" spc="-130" dirty="0">
                <a:latin typeface="Arial"/>
                <a:cs typeface="Arial"/>
              </a:rPr>
              <a:t>n</a:t>
            </a:r>
            <a:r>
              <a:rPr sz="1800" b="1" spc="-18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55" dirty="0">
                <a:latin typeface="Arial"/>
                <a:cs typeface="Arial"/>
              </a:rPr>
              <a:t>i</a:t>
            </a:r>
            <a:r>
              <a:rPr sz="1800" b="1" spc="-125" dirty="0">
                <a:latin typeface="Arial"/>
                <a:cs typeface="Arial"/>
              </a:rPr>
              <a:t>o</a:t>
            </a:r>
            <a:r>
              <a:rPr sz="1800" b="1" spc="-14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76525"/>
            <a:ext cx="4895850" cy="2381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5" y="2095500"/>
            <a:ext cx="4895850" cy="29527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0900" y="4716462"/>
            <a:ext cx="478790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35" dirty="0">
                <a:latin typeface="Microsoft Sans Serif"/>
                <a:cs typeface="Microsoft Sans Serif"/>
              </a:rPr>
              <a:t>ll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45" dirty="0">
                <a:latin typeface="Microsoft Sans Serif"/>
                <a:cs typeface="Microsoft Sans Serif"/>
              </a:rPr>
              <a:t>ed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L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155" dirty="0">
                <a:latin typeface="Microsoft Sans Serif"/>
                <a:cs typeface="Microsoft Sans Serif"/>
              </a:rPr>
              <a:t>K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35" dirty="0">
                <a:latin typeface="Microsoft Sans Serif"/>
                <a:cs typeface="Microsoft Sans Serif"/>
              </a:rPr>
              <a:t>il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80" dirty="0">
                <a:latin typeface="Microsoft Sans Serif"/>
                <a:cs typeface="Microsoft Sans Serif"/>
              </a:rPr>
              <a:t>s 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un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45" dirty="0">
                <a:latin typeface="Microsoft Sans Serif"/>
                <a:cs typeface="Microsoft Sans Serif"/>
              </a:rPr>
              <a:t>h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80" dirty="0">
                <a:latin typeface="Microsoft Sans Serif"/>
                <a:cs typeface="Microsoft Sans Serif"/>
              </a:rPr>
              <a:t>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on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CCA.  </a:t>
            </a:r>
            <a:r>
              <a:rPr sz="1800" spc="-100" dirty="0">
                <a:latin typeface="Microsoft Sans Serif"/>
                <a:cs typeface="Microsoft Sans Serif"/>
              </a:rPr>
              <a:t>LIMIT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5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5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records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from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filtering.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38709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Total</a:t>
            </a:r>
            <a:r>
              <a:rPr spc="145" dirty="0"/>
              <a:t> </a:t>
            </a:r>
            <a:r>
              <a:rPr spc="-125" dirty="0"/>
              <a:t>Payload</a:t>
            </a:r>
            <a:r>
              <a:rPr spc="145" dirty="0"/>
              <a:t> </a:t>
            </a:r>
            <a:r>
              <a:rPr spc="-225" dirty="0"/>
              <a:t>Mass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24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71750"/>
            <a:ext cx="5210175" cy="171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975" y="2514600"/>
            <a:ext cx="1828800" cy="457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47980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595"/>
              </a:spcBef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sum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all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masses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40" dirty="0">
                <a:latin typeface="Microsoft Sans Serif"/>
                <a:cs typeface="Microsoft Sans Serif"/>
              </a:rPr>
              <a:t>er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N</a:t>
            </a:r>
            <a:r>
              <a:rPr sz="1800" spc="-160" dirty="0">
                <a:latin typeface="Microsoft Sans Serif"/>
                <a:cs typeface="Microsoft Sans Serif"/>
              </a:rPr>
              <a:t>A</a:t>
            </a:r>
            <a:r>
              <a:rPr sz="1800" spc="-150" dirty="0">
                <a:latin typeface="Microsoft Sans Serif"/>
                <a:cs typeface="Microsoft Sans Serif"/>
              </a:rPr>
              <a:t>S</a:t>
            </a:r>
            <a:r>
              <a:rPr sz="1800" spc="-75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(</a:t>
            </a:r>
            <a:r>
              <a:rPr sz="1800" spc="-260" dirty="0">
                <a:latin typeface="Microsoft Sans Serif"/>
                <a:cs typeface="Microsoft Sans Serif"/>
              </a:rPr>
              <a:t>C</a:t>
            </a:r>
            <a:r>
              <a:rPr sz="1800" spc="-250" dirty="0">
                <a:latin typeface="Microsoft Sans Serif"/>
                <a:cs typeface="Microsoft Sans Serif"/>
              </a:rPr>
              <a:t>R</a:t>
            </a:r>
            <a:r>
              <a:rPr sz="1800" spc="-229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9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68726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0" dirty="0"/>
              <a:t>Average</a:t>
            </a:r>
            <a:r>
              <a:rPr spc="105" dirty="0"/>
              <a:t> </a:t>
            </a:r>
            <a:r>
              <a:rPr spc="-125" dirty="0"/>
              <a:t>Payload</a:t>
            </a:r>
            <a:r>
              <a:rPr spc="240" dirty="0"/>
              <a:t> </a:t>
            </a:r>
            <a:r>
              <a:rPr spc="-225" dirty="0"/>
              <a:t>Mass</a:t>
            </a:r>
            <a:r>
              <a:rPr spc="190" dirty="0"/>
              <a:t> </a:t>
            </a:r>
            <a:r>
              <a:rPr spc="-40" dirty="0"/>
              <a:t>by</a:t>
            </a:r>
            <a:r>
              <a:rPr spc="185" dirty="0"/>
              <a:t> </a:t>
            </a:r>
            <a:r>
              <a:rPr spc="-45" dirty="0"/>
              <a:t>F9</a:t>
            </a:r>
            <a:r>
              <a:rPr spc="170" dirty="0"/>
              <a:t> </a:t>
            </a:r>
            <a:r>
              <a:rPr spc="30" dirty="0"/>
              <a:t>v1.1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25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71750"/>
            <a:ext cx="4933950" cy="171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0075" y="2419350"/>
            <a:ext cx="1866900" cy="476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169535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99100"/>
              </a:lnSpc>
              <a:spcBef>
                <a:spcPts val="1495"/>
              </a:spcBef>
            </a:pPr>
            <a:r>
              <a:rPr sz="1800" spc="-80" dirty="0">
                <a:latin typeface="Microsoft Sans Serif"/>
                <a:cs typeface="Microsoft Sans Serif"/>
              </a:rPr>
              <a:t>This </a:t>
            </a:r>
            <a:r>
              <a:rPr sz="1800" spc="-35" dirty="0">
                <a:latin typeface="Microsoft Sans Serif"/>
                <a:cs typeface="Microsoft Sans Serif"/>
              </a:rPr>
              <a:t>query </a:t>
            </a:r>
            <a:r>
              <a:rPr sz="1800" spc="-30" dirty="0">
                <a:latin typeface="Microsoft Sans Serif"/>
                <a:cs typeface="Microsoft Sans Serif"/>
              </a:rPr>
              <a:t>returns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65" dirty="0">
                <a:latin typeface="Microsoft Sans Serif"/>
                <a:cs typeface="Microsoft Sans Serif"/>
              </a:rPr>
              <a:t>average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-20" dirty="0">
                <a:latin typeface="Microsoft Sans Serif"/>
                <a:cs typeface="Microsoft Sans Serif"/>
              </a:rPr>
              <a:t>all </a:t>
            </a:r>
            <a:r>
              <a:rPr sz="1800" spc="-35" dirty="0">
                <a:latin typeface="Microsoft Sans Serif"/>
                <a:cs typeface="Microsoft Sans Serif"/>
              </a:rPr>
              <a:t>payload </a:t>
            </a:r>
            <a:r>
              <a:rPr sz="1800" spc="-95" dirty="0">
                <a:latin typeface="Microsoft Sans Serif"/>
                <a:cs typeface="Microsoft Sans Serif"/>
              </a:rPr>
              <a:t>masses 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where </a:t>
            </a:r>
            <a:r>
              <a:rPr sz="1800" spc="-15" dirty="0">
                <a:latin typeface="Microsoft Sans Serif"/>
                <a:cs typeface="Microsoft Sans Serif"/>
              </a:rPr>
              <a:t>the booster </a:t>
            </a:r>
            <a:r>
              <a:rPr sz="1800" spc="-45" dirty="0">
                <a:latin typeface="Microsoft Sans Serif"/>
                <a:cs typeface="Microsoft Sans Serif"/>
              </a:rPr>
              <a:t>version </a:t>
            </a:r>
            <a:r>
              <a:rPr sz="1800" spc="-35" dirty="0">
                <a:latin typeface="Microsoft Sans Serif"/>
                <a:cs typeface="Microsoft Sans Serif"/>
              </a:rPr>
              <a:t>contains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substring </a:t>
            </a:r>
            <a:r>
              <a:rPr sz="1800" spc="-25" dirty="0">
                <a:latin typeface="Microsoft Sans Serif"/>
                <a:cs typeface="Microsoft Sans Serif"/>
              </a:rPr>
              <a:t>F9 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v1.1.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75596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First</a:t>
            </a:r>
            <a:r>
              <a:rPr spc="165" dirty="0"/>
              <a:t> </a:t>
            </a:r>
            <a:r>
              <a:rPr spc="-175" dirty="0"/>
              <a:t>Successful</a:t>
            </a:r>
            <a:r>
              <a:rPr spc="405" dirty="0"/>
              <a:t> </a:t>
            </a:r>
            <a:r>
              <a:rPr spc="-100" dirty="0"/>
              <a:t>Ground</a:t>
            </a:r>
            <a:r>
              <a:rPr spc="175" dirty="0"/>
              <a:t> </a:t>
            </a:r>
            <a:r>
              <a:rPr spc="-55" dirty="0"/>
              <a:t>Landing</a:t>
            </a:r>
            <a:r>
              <a:rPr spc="180" dirty="0"/>
              <a:t> </a:t>
            </a:r>
            <a:r>
              <a:rPr spc="-85" dirty="0"/>
              <a:t>Date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26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47950"/>
            <a:ext cx="5486400" cy="190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2381250"/>
            <a:ext cx="914400" cy="5429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3527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710565">
              <a:lnSpc>
                <a:spcPts val="2100"/>
              </a:lnSpc>
              <a:spcBef>
                <a:spcPts val="1595"/>
              </a:spcBef>
            </a:pPr>
            <a:r>
              <a:rPr sz="1800" spc="-30" dirty="0">
                <a:latin typeface="Microsoft Sans Serif"/>
                <a:cs typeface="Microsoft Sans Serif"/>
              </a:rPr>
              <a:t>With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query,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we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select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oldest </a:t>
            </a:r>
            <a:r>
              <a:rPr sz="1800" spc="-60" dirty="0">
                <a:latin typeface="Microsoft Sans Serif"/>
                <a:cs typeface="Microsoft Sans Serif"/>
              </a:rPr>
              <a:t>successful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</a:pP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35" dirty="0">
                <a:latin typeface="Microsoft Sans Serif"/>
                <a:cs typeface="Microsoft Sans Serif"/>
              </a:rPr>
              <a:t>il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" dirty="0">
                <a:latin typeface="Microsoft Sans Serif"/>
                <a:cs typeface="Microsoft Sans Serif"/>
              </a:rPr>
              <a:t>et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40" dirty="0">
                <a:latin typeface="Microsoft Sans Serif"/>
                <a:cs typeface="Microsoft Sans Serif"/>
              </a:rPr>
              <a:t>er</a:t>
            </a:r>
            <a:r>
              <a:rPr sz="1800" spc="95" dirty="0">
                <a:latin typeface="Microsoft Sans Serif"/>
                <a:cs typeface="Microsoft Sans Serif"/>
              </a:rPr>
              <a:t> t</a:t>
            </a:r>
            <a:r>
              <a:rPr sz="1800" spc="-10" dirty="0">
                <a:latin typeface="Microsoft Sans Serif"/>
                <a:cs typeface="Microsoft Sans Serif"/>
              </a:rPr>
              <a:t>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</a:t>
            </a:r>
            <a:r>
              <a:rPr sz="1800" spc="-65" dirty="0">
                <a:latin typeface="Microsoft Sans Serif"/>
                <a:cs typeface="Microsoft Sans Serif"/>
              </a:rPr>
              <a:t>eep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on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55" dirty="0">
                <a:latin typeface="Microsoft Sans Serif"/>
                <a:cs typeface="Microsoft Sans Serif"/>
              </a:rPr>
              <a:t>y  </a:t>
            </a:r>
            <a:r>
              <a:rPr sz="1800" spc="-45" dirty="0">
                <a:latin typeface="Microsoft Sans Serif"/>
                <a:cs typeface="Microsoft Sans Serif"/>
              </a:rPr>
              <a:t>records </a:t>
            </a:r>
            <a:r>
              <a:rPr sz="1800" spc="-55" dirty="0">
                <a:latin typeface="Microsoft Sans Serif"/>
                <a:cs typeface="Microsoft Sans Serif"/>
              </a:rPr>
              <a:t>where </a:t>
            </a:r>
            <a:r>
              <a:rPr sz="1800" spc="-5" dirty="0">
                <a:latin typeface="Microsoft Sans Serif"/>
                <a:cs typeface="Microsoft Sans Serif"/>
              </a:rPr>
              <a:t>landing </a:t>
            </a:r>
            <a:r>
              <a:rPr sz="1800" spc="-85" dirty="0">
                <a:latin typeface="Microsoft Sans Serif"/>
                <a:cs typeface="Microsoft Sans Serif"/>
              </a:rPr>
              <a:t>was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successful. </a:t>
            </a:r>
            <a:r>
              <a:rPr sz="1800" spc="-30" dirty="0">
                <a:latin typeface="Microsoft Sans Serif"/>
                <a:cs typeface="Microsoft Sans Serif"/>
              </a:rPr>
              <a:t>With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5" dirty="0">
                <a:latin typeface="Microsoft Sans Serif"/>
                <a:cs typeface="Microsoft Sans Serif"/>
              </a:rPr>
              <a:t>MIN 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function,</a:t>
            </a:r>
            <a:r>
              <a:rPr sz="1800" spc="-70" dirty="0">
                <a:latin typeface="Microsoft Sans Serif"/>
                <a:cs typeface="Microsoft Sans Serif"/>
              </a:rPr>
              <a:t> we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select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record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with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oldest </a:t>
            </a:r>
            <a:r>
              <a:rPr sz="1800" spc="-35" dirty="0">
                <a:latin typeface="Microsoft Sans Serif"/>
                <a:cs typeface="Microsoft Sans Serif"/>
              </a:rPr>
              <a:t>date.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545782"/>
            <a:ext cx="96056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10" dirty="0"/>
              <a:t>Successful</a:t>
            </a:r>
            <a:r>
              <a:rPr sz="2450" spc="250" dirty="0"/>
              <a:t> </a:t>
            </a:r>
            <a:r>
              <a:rPr sz="2450" spc="-40" dirty="0"/>
              <a:t>Drone</a:t>
            </a:r>
            <a:r>
              <a:rPr sz="2450" spc="135" dirty="0"/>
              <a:t> </a:t>
            </a:r>
            <a:r>
              <a:rPr sz="2450" spc="-60" dirty="0"/>
              <a:t>Ship</a:t>
            </a:r>
            <a:r>
              <a:rPr sz="2450" spc="60" dirty="0"/>
              <a:t> </a:t>
            </a:r>
            <a:r>
              <a:rPr sz="2450" spc="-25" dirty="0"/>
              <a:t>Landing</a:t>
            </a:r>
            <a:r>
              <a:rPr sz="2450" spc="60" dirty="0"/>
              <a:t> </a:t>
            </a:r>
            <a:r>
              <a:rPr sz="2450" spc="20" dirty="0"/>
              <a:t>with</a:t>
            </a:r>
            <a:r>
              <a:rPr sz="2450" spc="135" dirty="0"/>
              <a:t> </a:t>
            </a:r>
            <a:r>
              <a:rPr sz="2450" spc="-85" dirty="0"/>
              <a:t>Payload</a:t>
            </a:r>
            <a:r>
              <a:rPr sz="2450" spc="200" dirty="0"/>
              <a:t> </a:t>
            </a:r>
            <a:r>
              <a:rPr sz="2450" spc="-25" dirty="0"/>
              <a:t>between</a:t>
            </a:r>
            <a:r>
              <a:rPr sz="2450" spc="65" dirty="0"/>
              <a:t> </a:t>
            </a:r>
            <a:r>
              <a:rPr sz="2450" spc="135" dirty="0"/>
              <a:t>4000</a:t>
            </a:r>
            <a:r>
              <a:rPr sz="2450" spc="110" dirty="0"/>
              <a:t> </a:t>
            </a:r>
            <a:r>
              <a:rPr sz="2450" spc="-50" dirty="0"/>
              <a:t>and</a:t>
            </a:r>
            <a:r>
              <a:rPr sz="2450" spc="130" dirty="0"/>
              <a:t> </a:t>
            </a:r>
            <a:r>
              <a:rPr sz="2450" spc="135" dirty="0"/>
              <a:t>6000</a:t>
            </a:r>
            <a:endParaRPr sz="24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27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86050"/>
            <a:ext cx="5381625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0075" y="2209800"/>
            <a:ext cx="1000125" cy="1209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17795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1480"/>
              </a:spcBef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version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where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landing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cc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20" dirty="0">
                <a:latin typeface="Microsoft Sans Serif"/>
                <a:cs typeface="Microsoft Sans Serif"/>
              </a:rPr>
              <a:t>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p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40" dirty="0">
                <a:latin typeface="Microsoft Sans Serif"/>
                <a:cs typeface="Microsoft Sans Serif"/>
              </a:rPr>
              <a:t>y</a:t>
            </a:r>
            <a:r>
              <a:rPr sz="1800" spc="-10" dirty="0">
                <a:latin typeface="Microsoft Sans Serif"/>
                <a:cs typeface="Microsoft Sans Serif"/>
              </a:rPr>
              <a:t>l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t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85" dirty="0">
                <a:latin typeface="Microsoft Sans Serif"/>
                <a:cs typeface="Microsoft Sans Serif"/>
              </a:rPr>
              <a:t>een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400</a:t>
            </a:r>
            <a:r>
              <a:rPr sz="1800" spc="55" dirty="0">
                <a:latin typeface="Microsoft Sans Serif"/>
                <a:cs typeface="Microsoft Sans Serif"/>
              </a:rPr>
              <a:t>0  </a:t>
            </a:r>
            <a:r>
              <a:rPr sz="1800" spc="-45" dirty="0">
                <a:latin typeface="Microsoft Sans Serif"/>
                <a:cs typeface="Microsoft Sans Serif"/>
              </a:rPr>
              <a:t>and </a:t>
            </a:r>
            <a:r>
              <a:rPr sz="1800" spc="110" dirty="0">
                <a:latin typeface="Microsoft Sans Serif"/>
                <a:cs typeface="Microsoft Sans Serif"/>
              </a:rPr>
              <a:t>6000 </a:t>
            </a:r>
            <a:r>
              <a:rPr sz="1800" spc="-20" dirty="0">
                <a:latin typeface="Microsoft Sans Serif"/>
                <a:cs typeface="Microsoft Sans Serif"/>
              </a:rPr>
              <a:t>kg. </a:t>
            </a: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210" dirty="0">
                <a:latin typeface="Microsoft Sans Serif"/>
                <a:cs typeface="Microsoft Sans Serif"/>
              </a:rPr>
              <a:t>WHERE</a:t>
            </a:r>
            <a:r>
              <a:rPr sz="1800" spc="-204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 </a:t>
            </a:r>
            <a:r>
              <a:rPr sz="1800" spc="-85" dirty="0">
                <a:latin typeface="Microsoft Sans Serif"/>
                <a:cs typeface="Microsoft Sans Serif"/>
              </a:rPr>
              <a:t>AND </a:t>
            </a:r>
            <a:r>
              <a:rPr sz="1800" spc="-70" dirty="0">
                <a:latin typeface="Microsoft Sans Serif"/>
                <a:cs typeface="Microsoft Sans Serif"/>
              </a:rPr>
              <a:t>clauses </a:t>
            </a:r>
            <a:r>
              <a:rPr sz="1800" spc="15" dirty="0">
                <a:latin typeface="Microsoft Sans Serif"/>
                <a:cs typeface="Microsoft Sans Serif"/>
              </a:rPr>
              <a:t>filter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82980"/>
            <a:ext cx="97828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60" dirty="0"/>
              <a:t>Total</a:t>
            </a:r>
            <a:r>
              <a:rPr sz="3050" spc="170" dirty="0"/>
              <a:t> </a:t>
            </a:r>
            <a:r>
              <a:rPr sz="3050" spc="-70" dirty="0"/>
              <a:t>Number</a:t>
            </a:r>
            <a:r>
              <a:rPr sz="3050" spc="160" dirty="0"/>
              <a:t> </a:t>
            </a:r>
            <a:r>
              <a:rPr sz="3050" spc="20" dirty="0"/>
              <a:t>of</a:t>
            </a:r>
            <a:r>
              <a:rPr sz="3050" spc="125" dirty="0"/>
              <a:t> </a:t>
            </a:r>
            <a:r>
              <a:rPr sz="3050" spc="-120" dirty="0"/>
              <a:t>Successful</a:t>
            </a:r>
            <a:r>
              <a:rPr sz="3050" spc="105" dirty="0"/>
              <a:t> </a:t>
            </a:r>
            <a:r>
              <a:rPr sz="3050" spc="-70" dirty="0"/>
              <a:t>and</a:t>
            </a:r>
            <a:r>
              <a:rPr sz="3050" spc="155" dirty="0"/>
              <a:t> </a:t>
            </a:r>
            <a:r>
              <a:rPr sz="3050" spc="-70" dirty="0"/>
              <a:t>Failure</a:t>
            </a:r>
            <a:r>
              <a:rPr sz="3050" spc="204" dirty="0"/>
              <a:t> </a:t>
            </a:r>
            <a:r>
              <a:rPr sz="3050" spc="-65" dirty="0"/>
              <a:t>Mission</a:t>
            </a:r>
            <a:r>
              <a:rPr sz="3050" spc="175" dirty="0"/>
              <a:t> </a:t>
            </a:r>
            <a:r>
              <a:rPr sz="3050" spc="-95" dirty="0"/>
              <a:t>Outcomes</a:t>
            </a:r>
            <a:endParaRPr sz="30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28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95575"/>
            <a:ext cx="5486400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625" y="2581275"/>
            <a:ext cx="1276350" cy="466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5114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  <a:spcBef>
                <a:spcPts val="1475"/>
              </a:spcBef>
            </a:pPr>
            <a:r>
              <a:rPr sz="1800" spc="-200" dirty="0">
                <a:latin typeface="Microsoft Sans Serif"/>
                <a:cs typeface="Microsoft Sans Serif"/>
              </a:rPr>
              <a:t>W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45" dirty="0">
                <a:latin typeface="Microsoft Sans Serif"/>
                <a:cs typeface="Microsoft Sans Serif"/>
              </a:rPr>
              <a:t>h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80" dirty="0">
                <a:latin typeface="Microsoft Sans Serif"/>
                <a:cs typeface="Microsoft Sans Serif"/>
              </a:rPr>
              <a:t>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29" dirty="0">
                <a:latin typeface="Microsoft Sans Serif"/>
                <a:cs typeface="Microsoft Sans Serif"/>
              </a:rPr>
              <a:t>SE</a:t>
            </a:r>
            <a:r>
              <a:rPr sz="1800" spc="-10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180" dirty="0">
                <a:latin typeface="Microsoft Sans Serif"/>
                <a:cs typeface="Microsoft Sans Serif"/>
              </a:rPr>
              <a:t>CT,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ho</a:t>
            </a:r>
            <a:r>
              <a:rPr sz="1800" spc="-45" dirty="0">
                <a:latin typeface="Microsoft Sans Serif"/>
                <a:cs typeface="Microsoft Sans Serif"/>
              </a:rPr>
              <a:t>w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40" dirty="0">
                <a:latin typeface="Microsoft Sans Serif"/>
                <a:cs typeface="Microsoft Sans Serif"/>
              </a:rPr>
              <a:t>bq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110" dirty="0">
                <a:latin typeface="Microsoft Sans Serif"/>
                <a:cs typeface="Microsoft Sans Serif"/>
              </a:rPr>
              <a:t>es</a:t>
            </a:r>
            <a:r>
              <a:rPr sz="1800" spc="-15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80" dirty="0">
                <a:latin typeface="Microsoft Sans Serif"/>
                <a:cs typeface="Microsoft Sans Serif"/>
              </a:rPr>
              <a:t>t  </a:t>
            </a:r>
            <a:r>
              <a:rPr sz="1800" spc="-15" dirty="0">
                <a:latin typeface="Microsoft Sans Serif"/>
                <a:cs typeface="Microsoft Sans Serif"/>
              </a:rPr>
              <a:t>return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results.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first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 counts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successful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mission.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second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counts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unsuccessful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85" dirty="0">
                <a:latin typeface="Microsoft Sans Serif"/>
                <a:cs typeface="Microsoft Sans Serif"/>
              </a:rPr>
              <a:t>ss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on</a:t>
            </a:r>
            <a:r>
              <a:rPr sz="1800" spc="-90" dirty="0">
                <a:latin typeface="Microsoft Sans Serif"/>
                <a:cs typeface="Microsoft Sans Serif"/>
              </a:rPr>
              <a:t>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05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0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35" dirty="0">
                <a:latin typeface="Microsoft Sans Serif"/>
                <a:cs typeface="Microsoft Sans Serif"/>
              </a:rPr>
              <a:t>ll</a:t>
            </a:r>
            <a:r>
              <a:rPr sz="1800" spc="-30" dirty="0">
                <a:latin typeface="Microsoft Sans Serif"/>
                <a:cs typeface="Microsoft Sans Serif"/>
              </a:rPr>
              <a:t>ow</a:t>
            </a:r>
            <a:r>
              <a:rPr sz="1800" spc="-45" dirty="0">
                <a:latin typeface="Microsoft Sans Serif"/>
                <a:cs typeface="Microsoft Sans Serif"/>
              </a:rPr>
              <a:t>ed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b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L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155" dirty="0">
                <a:latin typeface="Microsoft Sans Serif"/>
                <a:cs typeface="Microsoft Sans Serif"/>
              </a:rPr>
              <a:t>K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05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0" dirty="0">
                <a:latin typeface="Microsoft Sans Serif"/>
                <a:cs typeface="Microsoft Sans Serif"/>
              </a:rPr>
              <a:t>s</a:t>
            </a:r>
            <a:r>
              <a:rPr sz="1800" spc="-70" dirty="0">
                <a:latin typeface="Microsoft Sans Serif"/>
                <a:cs typeface="Microsoft Sans Serif"/>
              </a:rPr>
              <a:t>e 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35" dirty="0">
                <a:latin typeface="Microsoft Sans Serif"/>
                <a:cs typeface="Microsoft Sans Serif"/>
              </a:rPr>
              <a:t>il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85" dirty="0">
                <a:latin typeface="Microsoft Sans Serif"/>
                <a:cs typeface="Microsoft Sans Serif"/>
              </a:rPr>
              <a:t>ss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ou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75" dirty="0">
                <a:latin typeface="Microsoft Sans Serif"/>
                <a:cs typeface="Microsoft Sans Serif"/>
              </a:rPr>
              <a:t>e</a:t>
            </a:r>
            <a:r>
              <a:rPr sz="1800" spc="-90" dirty="0">
                <a:latin typeface="Microsoft Sans Serif"/>
                <a:cs typeface="Microsoft Sans Serif"/>
              </a:rPr>
              <a:t>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90" dirty="0">
                <a:latin typeface="Microsoft Sans Serif"/>
                <a:cs typeface="Microsoft Sans Serif"/>
              </a:rPr>
              <a:t>C</a:t>
            </a:r>
            <a:r>
              <a:rPr sz="1800" spc="-195" dirty="0">
                <a:latin typeface="Microsoft Sans Serif"/>
                <a:cs typeface="Microsoft Sans Serif"/>
              </a:rPr>
              <a:t>O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105" dirty="0">
                <a:latin typeface="Microsoft Sans Serif"/>
                <a:cs typeface="Microsoft Sans Serif"/>
              </a:rPr>
              <a:t>N</a:t>
            </a:r>
            <a:r>
              <a:rPr sz="1800" spc="-200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un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oun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80" dirty="0">
                <a:latin typeface="Microsoft Sans Serif"/>
                <a:cs typeface="Microsoft Sans Serif"/>
              </a:rPr>
              <a:t>s  </a:t>
            </a:r>
            <a:r>
              <a:rPr sz="1800" spc="-45" dirty="0">
                <a:latin typeface="Microsoft Sans Serif"/>
                <a:cs typeface="Microsoft Sans Serif"/>
              </a:rPr>
              <a:t>records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filtered.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71329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Boosters</a:t>
            </a:r>
            <a:r>
              <a:rPr spc="180" dirty="0"/>
              <a:t> </a:t>
            </a:r>
            <a:r>
              <a:rPr spc="-95" dirty="0"/>
              <a:t>Carried</a:t>
            </a:r>
            <a:r>
              <a:rPr spc="95" dirty="0"/>
              <a:t> </a:t>
            </a:r>
            <a:r>
              <a:rPr spc="-140" dirty="0"/>
              <a:t>Maximum</a:t>
            </a:r>
            <a:r>
              <a:rPr spc="280" dirty="0"/>
              <a:t> </a:t>
            </a:r>
            <a:r>
              <a:rPr spc="-125" dirty="0"/>
              <a:t>Payload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29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57475"/>
            <a:ext cx="5486400" cy="342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1962150"/>
            <a:ext cx="1000125" cy="319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2478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1475"/>
              </a:spcBef>
            </a:pPr>
            <a:r>
              <a:rPr sz="1800" spc="-150" dirty="0">
                <a:latin typeface="Microsoft Sans Serif"/>
                <a:cs typeface="Microsoft Sans Serif"/>
              </a:rPr>
              <a:t>We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used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15" dirty="0">
                <a:latin typeface="Microsoft Sans Serif"/>
                <a:cs typeface="Microsoft Sans Serif"/>
              </a:rPr>
              <a:t>filter </a:t>
            </a:r>
            <a:r>
              <a:rPr sz="1800" spc="-25" dirty="0">
                <a:latin typeface="Microsoft Sans Serif"/>
                <a:cs typeface="Microsoft Sans Serif"/>
              </a:rPr>
              <a:t>data </a:t>
            </a:r>
            <a:r>
              <a:rPr sz="1800" spc="-20" dirty="0">
                <a:latin typeface="Microsoft Sans Serif"/>
                <a:cs typeface="Microsoft Sans Serif"/>
              </a:rPr>
              <a:t>by </a:t>
            </a:r>
            <a:r>
              <a:rPr sz="1800" spc="-10" dirty="0">
                <a:latin typeface="Microsoft Sans Serif"/>
                <a:cs typeface="Microsoft Sans Serif"/>
              </a:rPr>
              <a:t>returning </a:t>
            </a:r>
            <a:r>
              <a:rPr sz="1800" spc="-25" dirty="0">
                <a:latin typeface="Microsoft Sans Serif"/>
                <a:cs typeface="Microsoft Sans Serif"/>
              </a:rPr>
              <a:t>only 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heaviest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mass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with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MAX</a:t>
            </a:r>
            <a:r>
              <a:rPr sz="1800" spc="-15" dirty="0">
                <a:latin typeface="Microsoft Sans Serif"/>
                <a:cs typeface="Microsoft Sans Serif"/>
              </a:rPr>
              <a:t> function.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The 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main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uses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results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returns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unique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 </a:t>
            </a:r>
            <a:r>
              <a:rPr sz="1800" spc="-45" dirty="0">
                <a:latin typeface="Microsoft Sans Serif"/>
                <a:cs typeface="Microsoft Sans Serif"/>
              </a:rPr>
              <a:t>version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90" dirty="0">
                <a:latin typeface="Microsoft Sans Serif"/>
                <a:cs typeface="Microsoft Sans Serif"/>
              </a:rPr>
              <a:t>(SELECT</a:t>
            </a:r>
            <a:r>
              <a:rPr sz="1800" spc="-18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DISTINCT) </a:t>
            </a:r>
            <a:r>
              <a:rPr sz="1800" spc="10" dirty="0">
                <a:latin typeface="Microsoft Sans Serif"/>
                <a:cs typeface="Microsoft Sans Serif"/>
              </a:rPr>
              <a:t>with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50" dirty="0">
                <a:latin typeface="Microsoft Sans Serif"/>
                <a:cs typeface="Microsoft Sans Serif"/>
              </a:rPr>
              <a:t>heaviest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mass.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542" y="1284442"/>
            <a:ext cx="6156325" cy="485584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methodologies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via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API,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Q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D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endParaRPr sz="18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1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er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3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5322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35" dirty="0"/>
              <a:t>Executive</a:t>
            </a:r>
            <a:r>
              <a:rPr spc="140" dirty="0"/>
              <a:t> </a:t>
            </a:r>
            <a:r>
              <a:rPr spc="-185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44627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0" dirty="0"/>
              <a:t>2015</a:t>
            </a:r>
            <a:r>
              <a:rPr spc="70" dirty="0"/>
              <a:t> </a:t>
            </a:r>
            <a:r>
              <a:rPr spc="-145" dirty="0"/>
              <a:t>Launch</a:t>
            </a:r>
            <a:r>
              <a:rPr spc="190" dirty="0"/>
              <a:t> </a:t>
            </a:r>
            <a:r>
              <a:rPr spc="-150" dirty="0"/>
              <a:t>Records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30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28900"/>
            <a:ext cx="5286375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50" y="2409825"/>
            <a:ext cx="2390775" cy="714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5114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1475"/>
              </a:spcBef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month,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version,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site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un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cc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20" dirty="0">
                <a:latin typeface="Microsoft Sans Serif"/>
                <a:cs typeface="Microsoft Sans Serif"/>
              </a:rPr>
              <a:t>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oo</a:t>
            </a:r>
            <a:r>
              <a:rPr sz="1800" spc="-15" dirty="0">
                <a:latin typeface="Microsoft Sans Serif"/>
                <a:cs typeface="Microsoft Sans Serif"/>
              </a:rPr>
              <a:t>k  </a:t>
            </a:r>
            <a:r>
              <a:rPr sz="1800" spc="-45" dirty="0">
                <a:latin typeface="Microsoft Sans Serif"/>
                <a:cs typeface="Microsoft Sans Serif"/>
              </a:rPr>
              <a:t>place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2015.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Substr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function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process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date</a:t>
            </a:r>
            <a:r>
              <a:rPr sz="1800" spc="-5" dirty="0">
                <a:latin typeface="Microsoft Sans Serif"/>
                <a:cs typeface="Microsoft Sans Serif"/>
              </a:rPr>
              <a:t> in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order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take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month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year.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Substr(DATE,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4,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2)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 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month.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Substr(DATE,7,</a:t>
            </a:r>
            <a:r>
              <a:rPr sz="1800" spc="-2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4)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year.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518794"/>
            <a:ext cx="98729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85355" algn="l"/>
              </a:tabLst>
            </a:pPr>
            <a:r>
              <a:rPr sz="2750" spc="-160" dirty="0"/>
              <a:t>Rank</a:t>
            </a:r>
            <a:r>
              <a:rPr sz="2750" spc="170" dirty="0"/>
              <a:t> </a:t>
            </a:r>
            <a:r>
              <a:rPr sz="2750" spc="-35" dirty="0"/>
              <a:t>Landing</a:t>
            </a:r>
            <a:r>
              <a:rPr sz="2750" spc="114" dirty="0"/>
              <a:t> </a:t>
            </a:r>
            <a:r>
              <a:rPr sz="2750" spc="-85" dirty="0"/>
              <a:t>Outcomes</a:t>
            </a:r>
            <a:r>
              <a:rPr sz="2750" spc="240" dirty="0"/>
              <a:t> </a:t>
            </a:r>
            <a:r>
              <a:rPr sz="2750" spc="-70" dirty="0"/>
              <a:t>Between</a:t>
            </a:r>
            <a:r>
              <a:rPr sz="2750" spc="55" dirty="0"/>
              <a:t> </a:t>
            </a:r>
            <a:r>
              <a:rPr sz="2750" spc="95" dirty="0"/>
              <a:t>2010-06-04	</a:t>
            </a:r>
            <a:r>
              <a:rPr sz="2750" spc="-60" dirty="0"/>
              <a:t>and</a:t>
            </a:r>
            <a:r>
              <a:rPr sz="2750" spc="35" dirty="0"/>
              <a:t> </a:t>
            </a:r>
            <a:r>
              <a:rPr sz="2750" spc="90" dirty="0"/>
              <a:t>2017-03-20</a:t>
            </a:r>
            <a:endParaRPr sz="2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31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495550"/>
            <a:ext cx="5591175" cy="504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975" y="2324100"/>
            <a:ext cx="2743200" cy="838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6732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40385">
              <a:lnSpc>
                <a:spcPts val="2100"/>
              </a:lnSpc>
              <a:spcBef>
                <a:spcPts val="1595"/>
              </a:spcBef>
              <a:tabLst>
                <a:tab pos="688975" algn="l"/>
              </a:tabLst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landing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outcomes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their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oun</a:t>
            </a:r>
            <a:r>
              <a:rPr sz="1800" spc="80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85" dirty="0">
                <a:latin typeface="Microsoft Sans Serif"/>
                <a:cs typeface="Microsoft Sans Serif"/>
              </a:rPr>
              <a:t>ss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cc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105" dirty="0">
                <a:latin typeface="Microsoft Sans Serif"/>
                <a:cs typeface="Microsoft Sans Serif"/>
              </a:rPr>
              <a:t>u</a:t>
            </a:r>
            <a:r>
              <a:rPr sz="1800" spc="20" dirty="0">
                <a:latin typeface="Microsoft Sans Serif"/>
                <a:cs typeface="Microsoft Sans Serif"/>
              </a:rPr>
              <a:t>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  <a:tabLst>
                <a:tab pos="1947545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t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85" dirty="0">
                <a:latin typeface="Microsoft Sans Serif"/>
                <a:cs typeface="Microsoft Sans Serif"/>
              </a:rPr>
              <a:t>een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04</a:t>
            </a:r>
            <a:r>
              <a:rPr sz="1800" spc="165" dirty="0">
                <a:latin typeface="Microsoft Sans Serif"/>
                <a:cs typeface="Microsoft Sans Serif"/>
              </a:rPr>
              <a:t>/</a:t>
            </a:r>
            <a:r>
              <a:rPr sz="1800" spc="114" dirty="0">
                <a:latin typeface="Microsoft Sans Serif"/>
                <a:cs typeface="Microsoft Sans Serif"/>
              </a:rPr>
              <a:t>06</a:t>
            </a:r>
            <a:r>
              <a:rPr sz="1800" spc="165" dirty="0">
                <a:latin typeface="Microsoft Sans Serif"/>
                <a:cs typeface="Microsoft Sans Serif"/>
              </a:rPr>
              <a:t>/</a:t>
            </a:r>
            <a:r>
              <a:rPr sz="1800" spc="114" dirty="0">
                <a:latin typeface="Microsoft Sans Serif"/>
                <a:cs typeface="Microsoft Sans Serif"/>
              </a:rPr>
              <a:t>20</a:t>
            </a:r>
            <a:r>
              <a:rPr sz="1800" spc="45" dirty="0">
                <a:latin typeface="Microsoft Sans Serif"/>
                <a:cs typeface="Microsoft Sans Serif"/>
              </a:rPr>
              <a:t>1</a:t>
            </a:r>
            <a:r>
              <a:rPr sz="1800" spc="85" dirty="0">
                <a:latin typeface="Microsoft Sans Serif"/>
                <a:cs typeface="Microsoft Sans Serif"/>
              </a:rPr>
              <a:t>0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20</a:t>
            </a:r>
            <a:r>
              <a:rPr sz="1800" spc="165" dirty="0">
                <a:latin typeface="Microsoft Sans Serif"/>
                <a:cs typeface="Microsoft Sans Serif"/>
              </a:rPr>
              <a:t>/</a:t>
            </a:r>
            <a:r>
              <a:rPr sz="1800" spc="114" dirty="0">
                <a:latin typeface="Microsoft Sans Serif"/>
                <a:cs typeface="Microsoft Sans Serif"/>
              </a:rPr>
              <a:t>03</a:t>
            </a:r>
            <a:r>
              <a:rPr sz="1800" spc="165" dirty="0">
                <a:latin typeface="Microsoft Sans Serif"/>
                <a:cs typeface="Microsoft Sans Serif"/>
              </a:rPr>
              <a:t>/</a:t>
            </a:r>
            <a:r>
              <a:rPr sz="1800" spc="114" dirty="0">
                <a:latin typeface="Microsoft Sans Serif"/>
                <a:cs typeface="Microsoft Sans Serif"/>
              </a:rPr>
              <a:t>20</a:t>
            </a:r>
            <a:r>
              <a:rPr sz="1800" spc="45" dirty="0">
                <a:latin typeface="Microsoft Sans Serif"/>
                <a:cs typeface="Microsoft Sans Serif"/>
              </a:rPr>
              <a:t>1</a:t>
            </a:r>
            <a:r>
              <a:rPr sz="1800" spc="114" dirty="0">
                <a:latin typeface="Microsoft Sans Serif"/>
                <a:cs typeface="Microsoft Sans Serif"/>
              </a:rPr>
              <a:t>7</a:t>
            </a:r>
            <a:r>
              <a:rPr sz="1800" spc="-90" dirty="0">
                <a:latin typeface="Microsoft Sans Serif"/>
                <a:cs typeface="Microsoft Sans Serif"/>
              </a:rPr>
              <a:t>.</a:t>
            </a:r>
            <a:r>
              <a:rPr sz="1800" spc="-220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85" dirty="0">
                <a:latin typeface="Microsoft Sans Serif"/>
                <a:cs typeface="Microsoft Sans Serif"/>
              </a:rPr>
              <a:t>G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135" dirty="0">
                <a:latin typeface="Microsoft Sans Serif"/>
                <a:cs typeface="Microsoft Sans Serif"/>
              </a:rPr>
              <a:t>O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114" dirty="0">
                <a:latin typeface="Microsoft Sans Serif"/>
                <a:cs typeface="Microsoft Sans Serif"/>
              </a:rPr>
              <a:t>P  </a:t>
            </a:r>
            <a:r>
              <a:rPr sz="1800" spc="-85" dirty="0">
                <a:latin typeface="Microsoft Sans Serif"/>
                <a:cs typeface="Microsoft Sans Serif"/>
              </a:rPr>
              <a:t>B</a:t>
            </a:r>
            <a:r>
              <a:rPr sz="1800" spc="-190" dirty="0">
                <a:latin typeface="Microsoft Sans Serif"/>
                <a:cs typeface="Microsoft Sans Serif"/>
              </a:rPr>
              <a:t>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g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30" dirty="0">
                <a:latin typeface="Microsoft Sans Serif"/>
                <a:cs typeface="Microsoft Sans Serif"/>
              </a:rPr>
              <a:t>ou</a:t>
            </a:r>
            <a:r>
              <a:rPr sz="1800" spc="40" dirty="0">
                <a:latin typeface="Microsoft Sans Serif"/>
                <a:cs typeface="Microsoft Sans Serif"/>
              </a:rPr>
              <a:t>p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ou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5" dirty="0">
                <a:latin typeface="Microsoft Sans Serif"/>
                <a:cs typeface="Microsoft Sans Serif"/>
              </a:rPr>
              <a:t>d  </a:t>
            </a:r>
            <a:r>
              <a:rPr sz="1800" spc="-135" dirty="0">
                <a:latin typeface="Microsoft Sans Serif"/>
                <a:cs typeface="Microsoft Sans Serif"/>
              </a:rPr>
              <a:t>O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270" dirty="0">
                <a:latin typeface="Microsoft Sans Serif"/>
                <a:cs typeface="Microsoft Sans Serif"/>
              </a:rPr>
              <a:t>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B</a:t>
            </a:r>
            <a:r>
              <a:rPr sz="1800" spc="-190" dirty="0">
                <a:latin typeface="Microsoft Sans Serif"/>
                <a:cs typeface="Microsoft Sans Serif"/>
              </a:rPr>
              <a:t>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90" dirty="0">
                <a:latin typeface="Microsoft Sans Serif"/>
                <a:cs typeface="Microsoft Sans Serif"/>
              </a:rPr>
              <a:t>C</a:t>
            </a:r>
            <a:r>
              <a:rPr sz="1800" spc="-195" dirty="0">
                <a:latin typeface="Microsoft Sans Serif"/>
                <a:cs typeface="Microsoft Sans Serif"/>
              </a:rPr>
              <a:t>O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105" dirty="0">
                <a:latin typeface="Microsoft Sans Serif"/>
                <a:cs typeface="Microsoft Sans Serif"/>
              </a:rPr>
              <a:t>N</a:t>
            </a:r>
            <a:r>
              <a:rPr sz="1800" spc="-200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229" dirty="0">
                <a:latin typeface="Microsoft Sans Serif"/>
                <a:cs typeface="Microsoft Sans Serif"/>
              </a:rPr>
              <a:t>ES</a:t>
            </a:r>
            <a:r>
              <a:rPr sz="1800" spc="-250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ho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c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110" dirty="0">
                <a:latin typeface="Microsoft Sans Serif"/>
                <a:cs typeface="Microsoft Sans Serif"/>
              </a:rPr>
              <a:t>e</a:t>
            </a:r>
            <a:r>
              <a:rPr sz="1800" spc="-10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sz="1800" spc="-30" dirty="0">
                <a:latin typeface="Microsoft Sans Serif"/>
                <a:cs typeface="Microsoft Sans Serif"/>
              </a:rPr>
              <a:t>order.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35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5781357"/>
            <a:ext cx="7670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located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United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States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607314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Folium</a:t>
            </a:r>
            <a:r>
              <a:rPr spc="125" dirty="0"/>
              <a:t> </a:t>
            </a:r>
            <a:r>
              <a:rPr spc="-130" dirty="0"/>
              <a:t>map</a:t>
            </a:r>
            <a:r>
              <a:rPr spc="254" dirty="0"/>
              <a:t> </a:t>
            </a:r>
            <a:r>
              <a:rPr spc="770" dirty="0"/>
              <a:t>–</a:t>
            </a:r>
            <a:r>
              <a:rPr spc="110" dirty="0"/>
              <a:t> </a:t>
            </a:r>
            <a:r>
              <a:rPr spc="-100" dirty="0"/>
              <a:t>Ground</a:t>
            </a:r>
            <a:r>
              <a:rPr spc="165" dirty="0"/>
              <a:t> </a:t>
            </a:r>
            <a:r>
              <a:rPr spc="-45" dirty="0"/>
              <a:t>stations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5" y="1381125"/>
            <a:ext cx="70580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36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5809932"/>
            <a:ext cx="935545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105" dirty="0">
                <a:solidFill>
                  <a:srgbClr val="00AF50"/>
                </a:solidFill>
                <a:latin typeface="Microsoft Sans Serif"/>
                <a:cs typeface="Microsoft Sans Serif"/>
              </a:rPr>
              <a:t>Green</a:t>
            </a:r>
            <a:r>
              <a:rPr sz="1800" spc="7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 </a:t>
            </a:r>
            <a:r>
              <a:rPr sz="1800" spc="-114" dirty="0">
                <a:solidFill>
                  <a:srgbClr val="FF0000"/>
                </a:solidFill>
                <a:latin typeface="Microsoft Sans Serif"/>
                <a:cs typeface="Microsoft Sans Serif"/>
              </a:rPr>
              <a:t>Red</a:t>
            </a:r>
            <a:r>
              <a:rPr sz="1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 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74161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Folium</a:t>
            </a:r>
            <a:r>
              <a:rPr spc="130" dirty="0"/>
              <a:t> </a:t>
            </a:r>
            <a:r>
              <a:rPr spc="-130" dirty="0"/>
              <a:t>map</a:t>
            </a:r>
            <a:r>
              <a:rPr spc="265" dirty="0"/>
              <a:t> </a:t>
            </a:r>
            <a:r>
              <a:rPr spc="770" dirty="0"/>
              <a:t>–</a:t>
            </a:r>
            <a:r>
              <a:rPr spc="114" dirty="0"/>
              <a:t> </a:t>
            </a:r>
            <a:r>
              <a:rPr spc="-75" dirty="0"/>
              <a:t>Color</a:t>
            </a:r>
            <a:r>
              <a:rPr spc="160" dirty="0"/>
              <a:t> </a:t>
            </a:r>
            <a:r>
              <a:rPr spc="-80" dirty="0"/>
              <a:t>Labeled</a:t>
            </a:r>
            <a:r>
              <a:rPr spc="110" dirty="0"/>
              <a:t> </a:t>
            </a:r>
            <a:r>
              <a:rPr spc="-105" dirty="0"/>
              <a:t>Markers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28675" y="1381125"/>
            <a:ext cx="10972800" cy="3981450"/>
            <a:chOff x="828675" y="1381125"/>
            <a:chExt cx="10972800" cy="39814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5" y="1381125"/>
              <a:ext cx="2743200" cy="2762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1875" y="2762250"/>
              <a:ext cx="2686050" cy="2600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0775" y="1390650"/>
              <a:ext cx="2857500" cy="2133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8275" y="2762250"/>
              <a:ext cx="2743200" cy="2400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37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4892611"/>
            <a:ext cx="6224905" cy="11588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924560">
              <a:lnSpc>
                <a:spcPct val="104400"/>
              </a:lnSpc>
              <a:spcBef>
                <a:spcPts val="5"/>
              </a:spcBef>
            </a:pP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85" dirty="0">
                <a:solidFill>
                  <a:srgbClr val="292929"/>
                </a:solidFill>
                <a:latin typeface="Microsoft Sans Serif"/>
                <a:cs typeface="Microsoft Sans Serif"/>
              </a:rPr>
              <a:t>CCA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800" spc="-2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26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-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4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0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il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es 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85" dirty="0">
                <a:solidFill>
                  <a:srgbClr val="292929"/>
                </a:solidFill>
                <a:latin typeface="Microsoft Sans Serif"/>
                <a:cs typeface="Microsoft Sans Serif"/>
              </a:rPr>
              <a:t>CCA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800" spc="-2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26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-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4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0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es 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85" dirty="0">
                <a:solidFill>
                  <a:srgbClr val="292929"/>
                </a:solidFill>
                <a:latin typeface="Microsoft Sans Serif"/>
                <a:cs typeface="Microsoft Sans Serif"/>
              </a:rPr>
              <a:t>CCA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800" spc="-2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26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-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4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0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SLC-40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keeps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away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cities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518794"/>
            <a:ext cx="10310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50" dirty="0"/>
              <a:t>Folium</a:t>
            </a:r>
            <a:r>
              <a:rPr sz="2750" spc="180" dirty="0"/>
              <a:t> </a:t>
            </a:r>
            <a:r>
              <a:rPr sz="2750" spc="-85" dirty="0"/>
              <a:t>Map</a:t>
            </a:r>
            <a:r>
              <a:rPr sz="2750" spc="185" dirty="0"/>
              <a:t> </a:t>
            </a:r>
            <a:r>
              <a:rPr sz="2750" spc="580" dirty="0"/>
              <a:t>–</a:t>
            </a:r>
            <a:r>
              <a:rPr sz="2750" spc="135" dirty="0"/>
              <a:t> </a:t>
            </a:r>
            <a:r>
              <a:rPr sz="2750" spc="-90" dirty="0"/>
              <a:t>Distances</a:t>
            </a:r>
            <a:r>
              <a:rPr sz="2750" spc="155" dirty="0"/>
              <a:t> </a:t>
            </a:r>
            <a:r>
              <a:rPr sz="2750" spc="-40" dirty="0"/>
              <a:t>between</a:t>
            </a:r>
            <a:r>
              <a:rPr sz="2750" spc="120" dirty="0"/>
              <a:t> </a:t>
            </a:r>
            <a:r>
              <a:rPr sz="2750" spc="-270" dirty="0"/>
              <a:t>CCAFS</a:t>
            </a:r>
            <a:r>
              <a:rPr sz="2750" spc="120" dirty="0"/>
              <a:t> </a:t>
            </a:r>
            <a:r>
              <a:rPr sz="2750" spc="-85" dirty="0"/>
              <a:t>SLC-40</a:t>
            </a:r>
            <a:r>
              <a:rPr sz="2750" spc="140" dirty="0"/>
              <a:t> </a:t>
            </a:r>
            <a:r>
              <a:rPr sz="2750" spc="-60" dirty="0"/>
              <a:t>and</a:t>
            </a:r>
            <a:r>
              <a:rPr sz="2750" spc="180" dirty="0"/>
              <a:t> </a:t>
            </a:r>
            <a:r>
              <a:rPr sz="2750" spc="5" dirty="0"/>
              <a:t>its</a:t>
            </a:r>
            <a:r>
              <a:rPr sz="2750" spc="85" dirty="0"/>
              <a:t> </a:t>
            </a:r>
            <a:r>
              <a:rPr sz="2750" spc="-15" dirty="0"/>
              <a:t>proximities</a:t>
            </a:r>
            <a:endParaRPr sz="27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714500"/>
            <a:ext cx="4562475" cy="10096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3067050"/>
            <a:ext cx="4562475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9275" y="1466850"/>
            <a:ext cx="2562225" cy="3209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7725" y="1990725"/>
            <a:ext cx="3419475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323522"/>
            <a:ext cx="6200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68897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Dashboard</a:t>
            </a:r>
            <a:r>
              <a:rPr spc="250" dirty="0"/>
              <a:t> </a:t>
            </a:r>
            <a:r>
              <a:rPr spc="770" dirty="0"/>
              <a:t>–</a:t>
            </a:r>
            <a:r>
              <a:rPr spc="110" dirty="0"/>
              <a:t> </a:t>
            </a:r>
            <a:r>
              <a:rPr spc="-75" dirty="0"/>
              <a:t>Total</a:t>
            </a:r>
            <a:r>
              <a:rPr spc="160" dirty="0"/>
              <a:t> </a:t>
            </a:r>
            <a:r>
              <a:rPr spc="-210" dirty="0"/>
              <a:t>success</a:t>
            </a:r>
            <a:r>
              <a:rPr spc="325" dirty="0"/>
              <a:t> </a:t>
            </a:r>
            <a:r>
              <a:rPr spc="-40" dirty="0"/>
              <a:t>by</a:t>
            </a:r>
            <a:r>
              <a:rPr spc="105" dirty="0"/>
              <a:t> </a:t>
            </a:r>
            <a:r>
              <a:rPr spc="-11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35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828800"/>
            <a:ext cx="1093470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435" y="5190172"/>
            <a:ext cx="9379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76.9%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while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getting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23.1%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82980"/>
            <a:ext cx="962279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70" dirty="0"/>
              <a:t>Dashboard</a:t>
            </a:r>
            <a:r>
              <a:rPr sz="3050" spc="229" dirty="0"/>
              <a:t> </a:t>
            </a:r>
            <a:r>
              <a:rPr sz="3050" spc="645" dirty="0"/>
              <a:t>–</a:t>
            </a:r>
            <a:r>
              <a:rPr sz="3050" spc="200" dirty="0"/>
              <a:t> </a:t>
            </a:r>
            <a:r>
              <a:rPr sz="3050" spc="-60" dirty="0"/>
              <a:t>Total</a:t>
            </a:r>
            <a:r>
              <a:rPr sz="3050" spc="95" dirty="0"/>
              <a:t> </a:t>
            </a:r>
            <a:r>
              <a:rPr sz="3050" spc="-155" dirty="0"/>
              <a:t>success</a:t>
            </a:r>
            <a:r>
              <a:rPr sz="3050" spc="160" dirty="0"/>
              <a:t> </a:t>
            </a:r>
            <a:r>
              <a:rPr sz="3050" spc="-100" dirty="0"/>
              <a:t>launches</a:t>
            </a:r>
            <a:r>
              <a:rPr sz="3050" spc="165" dirty="0"/>
              <a:t> </a:t>
            </a:r>
            <a:r>
              <a:rPr sz="3050" spc="35" dirty="0"/>
              <a:t>for</a:t>
            </a:r>
            <a:r>
              <a:rPr sz="3050" spc="75" dirty="0"/>
              <a:t> </a:t>
            </a:r>
            <a:r>
              <a:rPr sz="3050" spc="-95" dirty="0"/>
              <a:t>Site</a:t>
            </a:r>
            <a:r>
              <a:rPr sz="3050" spc="190" dirty="0"/>
              <a:t> </a:t>
            </a:r>
            <a:r>
              <a:rPr sz="3050" spc="-350" dirty="0"/>
              <a:t>KSC</a:t>
            </a:r>
            <a:r>
              <a:rPr sz="3050" spc="100" dirty="0"/>
              <a:t> </a:t>
            </a:r>
            <a:r>
              <a:rPr sz="3050" spc="-25" dirty="0"/>
              <a:t>LC-39A</a:t>
            </a:r>
            <a:endParaRPr sz="30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36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790700"/>
            <a:ext cx="108299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762307"/>
            <a:ext cx="842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Low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608266"/>
            <a:ext cx="916368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40" dirty="0"/>
              <a:t>Dashboard</a:t>
            </a:r>
            <a:r>
              <a:rPr sz="1850" spc="245" dirty="0"/>
              <a:t> </a:t>
            </a:r>
            <a:r>
              <a:rPr sz="1850" spc="395" dirty="0"/>
              <a:t>–</a:t>
            </a:r>
            <a:r>
              <a:rPr sz="1850" spc="75" dirty="0"/>
              <a:t> </a:t>
            </a:r>
            <a:r>
              <a:rPr sz="1850" spc="-70" dirty="0"/>
              <a:t>Payload</a:t>
            </a:r>
            <a:r>
              <a:rPr sz="1850" spc="330" dirty="0"/>
              <a:t> </a:t>
            </a:r>
            <a:r>
              <a:rPr sz="1850" spc="-100" dirty="0"/>
              <a:t>mass</a:t>
            </a:r>
            <a:r>
              <a:rPr sz="1850" spc="114" dirty="0"/>
              <a:t> </a:t>
            </a:r>
            <a:r>
              <a:rPr sz="1850" spc="-70" dirty="0"/>
              <a:t>vs</a:t>
            </a:r>
            <a:r>
              <a:rPr sz="1850" spc="110" dirty="0"/>
              <a:t> </a:t>
            </a:r>
            <a:r>
              <a:rPr sz="1850" spc="-55" dirty="0"/>
              <a:t>Outcome</a:t>
            </a:r>
            <a:r>
              <a:rPr sz="1850" spc="145" dirty="0"/>
              <a:t> </a:t>
            </a:r>
            <a:r>
              <a:rPr sz="1850" spc="15" dirty="0"/>
              <a:t>for</a:t>
            </a:r>
            <a:r>
              <a:rPr sz="1850" spc="140" dirty="0"/>
              <a:t> </a:t>
            </a:r>
            <a:r>
              <a:rPr sz="1850" spc="-30" dirty="0"/>
              <a:t>all</a:t>
            </a:r>
            <a:r>
              <a:rPr sz="1850" spc="110" dirty="0"/>
              <a:t> </a:t>
            </a:r>
            <a:r>
              <a:rPr sz="1850" spc="-30" dirty="0"/>
              <a:t>sites</a:t>
            </a:r>
            <a:r>
              <a:rPr sz="1850" spc="110" dirty="0"/>
              <a:t> </a:t>
            </a:r>
            <a:r>
              <a:rPr sz="1850" dirty="0"/>
              <a:t>with</a:t>
            </a:r>
            <a:r>
              <a:rPr sz="1850" spc="165" dirty="0"/>
              <a:t> </a:t>
            </a:r>
            <a:r>
              <a:rPr sz="1850" dirty="0"/>
              <a:t>different</a:t>
            </a:r>
            <a:r>
              <a:rPr sz="1850" spc="180" dirty="0"/>
              <a:t> </a:t>
            </a:r>
            <a:r>
              <a:rPr sz="1850" spc="-45" dirty="0"/>
              <a:t>payload</a:t>
            </a:r>
            <a:r>
              <a:rPr sz="1850" spc="254" dirty="0"/>
              <a:t> </a:t>
            </a:r>
            <a:r>
              <a:rPr sz="1850" spc="-100" dirty="0"/>
              <a:t>mass</a:t>
            </a:r>
            <a:r>
              <a:rPr sz="1850" spc="114" dirty="0"/>
              <a:t> </a:t>
            </a:r>
            <a:r>
              <a:rPr sz="1850" spc="-30" dirty="0"/>
              <a:t>selected</a:t>
            </a:r>
            <a:endParaRPr sz="18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37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1419225"/>
            <a:ext cx="9648825" cy="1866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525" y="3524250"/>
            <a:ext cx="9648825" cy="1866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1965" y="1358836"/>
            <a:ext cx="3413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</a:t>
            </a:r>
            <a:r>
              <a:rPr sz="1800" b="1" spc="-5" dirty="0">
                <a:latin typeface="Calibri"/>
                <a:cs typeface="Calibri"/>
              </a:rPr>
              <a:t>ei</a:t>
            </a:r>
            <a:r>
              <a:rPr sz="1800" b="1" spc="-2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spc="5" dirty="0">
                <a:latin typeface="Calibri"/>
                <a:cs typeface="Calibri"/>
              </a:rPr>
              <a:t>lo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500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k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4340" y="3485832"/>
            <a:ext cx="4079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</a:t>
            </a:r>
            <a:r>
              <a:rPr sz="1800" b="1" spc="-5" dirty="0">
                <a:latin typeface="Calibri"/>
                <a:cs typeface="Calibri"/>
              </a:rPr>
              <a:t>ei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spc="5" dirty="0">
                <a:latin typeface="Calibri"/>
                <a:cs typeface="Calibri"/>
              </a:rPr>
              <a:t>lo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(</a:t>
            </a:r>
            <a:r>
              <a:rPr sz="1800" b="1" spc="-15" dirty="0">
                <a:latin typeface="Calibri"/>
                <a:cs typeface="Calibri"/>
              </a:rPr>
              <a:t>500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1000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k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45104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Classification</a:t>
            </a:r>
            <a:r>
              <a:rPr spc="170" dirty="0"/>
              <a:t> </a:t>
            </a:r>
            <a:r>
              <a:rPr spc="-155" dirty="0"/>
              <a:t>Accuracy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38</a:t>
            </a:fld>
            <a:endParaRPr spc="9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5700" y="1685925"/>
            <a:ext cx="3867150" cy="2952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2667000"/>
            <a:ext cx="2343150" cy="1238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0425" y="1685925"/>
            <a:ext cx="3895725" cy="2952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525" y="5791200"/>
            <a:ext cx="9315450" cy="3238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4700" y="4788852"/>
            <a:ext cx="9575165" cy="972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6995" marR="5080">
              <a:lnSpc>
                <a:spcPts val="2100"/>
              </a:lnSpc>
              <a:spcBef>
                <a:spcPts val="220"/>
              </a:spcBef>
            </a:pP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test, all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similar. </a:t>
            </a:r>
            <a:r>
              <a:rPr sz="1800" spc="-155" dirty="0">
                <a:latin typeface="Microsoft Sans Serif"/>
                <a:cs typeface="Microsoft Sans Serif"/>
              </a:rPr>
              <a:t>We</a:t>
            </a:r>
            <a:r>
              <a:rPr sz="1800" spc="-1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could </a:t>
            </a:r>
            <a:r>
              <a:rPr sz="1800" spc="5" dirty="0">
                <a:latin typeface="Microsoft Sans Serif"/>
                <a:cs typeface="Microsoft Sans Serif"/>
              </a:rPr>
              <a:t>get </a:t>
            </a:r>
            <a:r>
              <a:rPr sz="1800" spc="-55" dirty="0">
                <a:latin typeface="Microsoft Sans Serif"/>
                <a:cs typeface="Microsoft Sans Serif"/>
              </a:rPr>
              <a:t>more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test </a:t>
            </a:r>
            <a:r>
              <a:rPr sz="1800" spc="-25" dirty="0">
                <a:latin typeface="Microsoft Sans Serif"/>
                <a:cs typeface="Microsoft Sans Serif"/>
              </a:rPr>
              <a:t>data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-30" dirty="0">
                <a:latin typeface="Microsoft Sans Serif"/>
                <a:cs typeface="Microsoft Sans Serif"/>
              </a:rPr>
              <a:t>decide </a:t>
            </a:r>
            <a:r>
              <a:rPr sz="1800" spc="-35" dirty="0">
                <a:latin typeface="Microsoft Sans Serif"/>
                <a:cs typeface="Microsoft Sans Serif"/>
              </a:rPr>
              <a:t>between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them.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But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i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really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choose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right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now,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would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take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400" b="1" spc="35" dirty="0">
                <a:latin typeface="Arial"/>
                <a:cs typeface="Arial"/>
              </a:rPr>
              <a:t>D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-185" dirty="0">
                <a:latin typeface="Arial"/>
                <a:cs typeface="Arial"/>
              </a:rPr>
              <a:t>c</a:t>
            </a:r>
            <a:r>
              <a:rPr sz="1400" b="1" spc="-95" dirty="0">
                <a:latin typeface="Arial"/>
                <a:cs typeface="Arial"/>
              </a:rPr>
              <a:t>i</a:t>
            </a:r>
            <a:r>
              <a:rPr sz="1400" b="1" spc="-185" dirty="0">
                <a:latin typeface="Arial"/>
                <a:cs typeface="Arial"/>
              </a:rPr>
              <a:t>s</a:t>
            </a:r>
            <a:r>
              <a:rPr sz="1400" b="1" spc="-95" dirty="0">
                <a:latin typeface="Arial"/>
                <a:cs typeface="Arial"/>
              </a:rPr>
              <a:t>i</a:t>
            </a:r>
            <a:r>
              <a:rPr sz="1400" b="1" spc="-110" dirty="0">
                <a:latin typeface="Arial"/>
                <a:cs typeface="Arial"/>
              </a:rPr>
              <a:t>o</a:t>
            </a:r>
            <a:r>
              <a:rPr sz="1400" b="1" spc="-100" dirty="0">
                <a:latin typeface="Arial"/>
                <a:cs typeface="Arial"/>
              </a:rPr>
              <a:t>n </a:t>
            </a:r>
            <a:r>
              <a:rPr sz="1400" b="1" spc="55" dirty="0">
                <a:latin typeface="Arial"/>
                <a:cs typeface="Arial"/>
              </a:rPr>
              <a:t>t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05" dirty="0">
                <a:latin typeface="Arial"/>
                <a:cs typeface="Arial"/>
              </a:rPr>
              <a:t>e</a:t>
            </a:r>
            <a:r>
              <a:rPr sz="1400" b="1" spc="-65" dirty="0">
                <a:latin typeface="Arial"/>
                <a:cs typeface="Arial"/>
              </a:rPr>
              <a:t>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be</a:t>
            </a:r>
            <a:r>
              <a:rPr sz="1400" b="1" spc="-185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105" dirty="0">
                <a:latin typeface="Arial"/>
                <a:cs typeface="Arial"/>
              </a:rPr>
              <a:t>a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05" dirty="0">
                <a:latin typeface="Arial"/>
                <a:cs typeface="Arial"/>
              </a:rPr>
              <a:t>a</a:t>
            </a:r>
            <a:r>
              <a:rPr sz="1400" b="1" spc="-200" dirty="0">
                <a:latin typeface="Arial"/>
                <a:cs typeface="Arial"/>
              </a:rPr>
              <a:t>m</a:t>
            </a:r>
            <a:r>
              <a:rPr sz="1400" b="1" spc="-10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105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55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784" y="1854580"/>
            <a:ext cx="3999229" cy="1359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  <a:tabLst>
                <a:tab pos="1242060" algn="l"/>
              </a:tabLst>
            </a:pPr>
            <a:r>
              <a:rPr sz="2150" spc="-105" dirty="0">
                <a:latin typeface="Microsoft Sans Serif"/>
                <a:cs typeface="Microsoft Sans Serif"/>
              </a:rPr>
              <a:t>As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35" dirty="0">
                <a:latin typeface="Microsoft Sans Serif"/>
                <a:cs typeface="Microsoft Sans Serif"/>
              </a:rPr>
              <a:t>the</a:t>
            </a:r>
            <a:r>
              <a:rPr sz="2150" spc="1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test</a:t>
            </a:r>
            <a:r>
              <a:rPr sz="2150" spc="140" dirty="0">
                <a:latin typeface="Microsoft Sans Serif"/>
                <a:cs typeface="Microsoft Sans Serif"/>
              </a:rPr>
              <a:t> </a:t>
            </a:r>
            <a:r>
              <a:rPr sz="2150" spc="-95" dirty="0">
                <a:latin typeface="Microsoft Sans Serif"/>
                <a:cs typeface="Microsoft Sans Serif"/>
              </a:rPr>
              <a:t>accuracy</a:t>
            </a:r>
            <a:r>
              <a:rPr sz="2150" spc="145" dirty="0">
                <a:latin typeface="Microsoft Sans Serif"/>
                <a:cs typeface="Microsoft Sans Serif"/>
              </a:rPr>
              <a:t> </a:t>
            </a:r>
            <a:r>
              <a:rPr sz="2150" spc="-75" dirty="0">
                <a:latin typeface="Microsoft Sans Serif"/>
                <a:cs typeface="Microsoft Sans Serif"/>
              </a:rPr>
              <a:t>are</a:t>
            </a:r>
            <a:r>
              <a:rPr sz="2150" spc="1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all</a:t>
            </a:r>
            <a:r>
              <a:rPr sz="2150" spc="95" dirty="0">
                <a:latin typeface="Microsoft Sans Serif"/>
                <a:cs typeface="Microsoft Sans Serif"/>
              </a:rPr>
              <a:t> </a:t>
            </a:r>
            <a:r>
              <a:rPr sz="2150" spc="-65" dirty="0">
                <a:latin typeface="Microsoft Sans Serif"/>
                <a:cs typeface="Microsoft Sans Serif"/>
              </a:rPr>
              <a:t>equal, </a:t>
            </a:r>
            <a:r>
              <a:rPr sz="2150" spc="-555" dirty="0">
                <a:latin typeface="Microsoft Sans Serif"/>
                <a:cs typeface="Microsoft Sans Serif"/>
              </a:rPr>
              <a:t> </a:t>
            </a:r>
            <a:r>
              <a:rPr sz="2150" spc="-35" dirty="0">
                <a:latin typeface="Microsoft Sans Serif"/>
                <a:cs typeface="Microsoft Sans Serif"/>
              </a:rPr>
              <a:t>the </a:t>
            </a:r>
            <a:r>
              <a:rPr sz="2150" spc="-45" dirty="0">
                <a:latin typeface="Microsoft Sans Serif"/>
                <a:cs typeface="Microsoft Sans Serif"/>
              </a:rPr>
              <a:t>confusion</a:t>
            </a:r>
            <a:r>
              <a:rPr sz="2150" spc="-4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matrices </a:t>
            </a:r>
            <a:r>
              <a:rPr sz="2150" spc="-80" dirty="0">
                <a:latin typeface="Microsoft Sans Serif"/>
                <a:cs typeface="Microsoft Sans Serif"/>
              </a:rPr>
              <a:t>are</a:t>
            </a:r>
            <a:r>
              <a:rPr sz="2150" spc="-7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also 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35" dirty="0">
                <a:latin typeface="Microsoft Sans Serif"/>
                <a:cs typeface="Microsoft Sans Serif"/>
              </a:rPr>
              <a:t>identical.	</a:t>
            </a:r>
            <a:r>
              <a:rPr sz="2150" spc="-125" dirty="0">
                <a:latin typeface="Microsoft Sans Serif"/>
                <a:cs typeface="Microsoft Sans Serif"/>
              </a:rPr>
              <a:t>The</a:t>
            </a:r>
            <a:r>
              <a:rPr sz="2150" spc="-1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main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-15" dirty="0">
                <a:latin typeface="Microsoft Sans Serif"/>
                <a:cs typeface="Microsoft Sans Serif"/>
              </a:rPr>
              <a:t>problem </a:t>
            </a:r>
            <a:r>
              <a:rPr sz="2150" spc="5" dirty="0">
                <a:latin typeface="Microsoft Sans Serif"/>
                <a:cs typeface="Microsoft Sans Serif"/>
              </a:rPr>
              <a:t>of </a:t>
            </a:r>
            <a:r>
              <a:rPr sz="2150" spc="1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these</a:t>
            </a:r>
            <a:r>
              <a:rPr sz="2150" spc="130" dirty="0">
                <a:latin typeface="Microsoft Sans Serif"/>
                <a:cs typeface="Microsoft Sans Serif"/>
              </a:rPr>
              <a:t> </a:t>
            </a:r>
            <a:r>
              <a:rPr sz="2150" spc="-40" dirty="0">
                <a:latin typeface="Microsoft Sans Serif"/>
                <a:cs typeface="Microsoft Sans Serif"/>
              </a:rPr>
              <a:t>models</a:t>
            </a:r>
            <a:r>
              <a:rPr sz="2150" spc="114" dirty="0">
                <a:latin typeface="Microsoft Sans Serif"/>
                <a:cs typeface="Microsoft Sans Serif"/>
              </a:rPr>
              <a:t> </a:t>
            </a:r>
            <a:r>
              <a:rPr sz="2150" spc="-80" dirty="0">
                <a:latin typeface="Microsoft Sans Serif"/>
                <a:cs typeface="Microsoft Sans Serif"/>
              </a:rPr>
              <a:t>are</a:t>
            </a:r>
            <a:r>
              <a:rPr sz="2150" spc="130" dirty="0">
                <a:latin typeface="Microsoft Sans Serif"/>
                <a:cs typeface="Microsoft Sans Serif"/>
              </a:rPr>
              <a:t> </a:t>
            </a:r>
            <a:r>
              <a:rPr sz="2150" spc="-70" dirty="0">
                <a:latin typeface="Microsoft Sans Serif"/>
                <a:cs typeface="Microsoft Sans Serif"/>
              </a:rPr>
              <a:t>false</a:t>
            </a:r>
            <a:r>
              <a:rPr sz="2150" spc="130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positives.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6846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0" dirty="0"/>
              <a:t>Confusion</a:t>
            </a:r>
            <a:r>
              <a:rPr spc="170" dirty="0"/>
              <a:t> </a:t>
            </a:r>
            <a:r>
              <a:rPr spc="-50" dirty="0"/>
              <a:t>Matrix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39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050" y="4114800"/>
            <a:ext cx="2743200" cy="1543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1752600"/>
            <a:ext cx="2590800" cy="2000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9303" y="1396936"/>
            <a:ext cx="1774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Logistic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1752600"/>
            <a:ext cx="2590800" cy="2000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3867150"/>
            <a:ext cx="2590800" cy="2000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3867150"/>
            <a:ext cx="2590800" cy="20002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3642" y="3638613"/>
            <a:ext cx="442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k</a:t>
            </a:r>
            <a:r>
              <a:rPr sz="1800" b="1" spc="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694" y="1396936"/>
            <a:ext cx="1295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eci</a:t>
            </a:r>
            <a:r>
              <a:rPr sz="1800" b="1" spc="30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io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70" dirty="0">
                <a:latin typeface="Calibri"/>
                <a:cs typeface="Calibri"/>
              </a:rPr>
              <a:t>T</a:t>
            </a:r>
            <a:r>
              <a:rPr sz="1800" b="1" spc="3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1896" y="3638613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414" y="397882"/>
            <a:ext cx="4121786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4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8225" y="1373417"/>
            <a:ext cx="10370185" cy="42164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21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background</a:t>
            </a:r>
            <a:r>
              <a:rPr sz="2150" spc="2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context</a:t>
            </a:r>
            <a:endParaRPr sz="21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ts val="1950"/>
              </a:lnSpc>
              <a:spcBef>
                <a:spcPts val="14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aim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8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will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land.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says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62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dollars.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165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each.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price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difference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explained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By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determining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interesting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another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compete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main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characteristics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  <a:p>
            <a:pPr marL="699135" marR="626110" lvl="1" indent="-229235">
              <a:lnSpc>
                <a:spcPts val="1950"/>
              </a:lnSpc>
              <a:spcBef>
                <a:spcPts val="13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effects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rocket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allow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1872678"/>
            <a:ext cx="10224135" cy="3972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410209" indent="-229235">
              <a:lnSpc>
                <a:spcPts val="195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mission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can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explained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several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factors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such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site,</a:t>
            </a:r>
            <a:r>
              <a:rPr sz="1800" spc="1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orbit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especially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number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previous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launches.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Indeed,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we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can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assume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that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there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been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gain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knowledge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launches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that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allowed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go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from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failure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orbits</a:t>
            </a:r>
            <a:r>
              <a:rPr sz="1800" spc="10" dirty="0">
                <a:latin typeface="Microsoft Sans Serif"/>
                <a:cs typeface="Microsoft Sans Serif"/>
              </a:rPr>
              <a:t> with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best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rates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are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-185" dirty="0">
                <a:latin typeface="Microsoft Sans Serif"/>
                <a:cs typeface="Microsoft Sans Serif"/>
              </a:rPr>
              <a:t>GEO,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HEO,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SSO,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ES-L1.</a:t>
            </a:r>
            <a:endParaRPr sz="1800">
              <a:latin typeface="Microsoft Sans Serif"/>
              <a:cs typeface="Microsoft Sans Serif"/>
            </a:endParaRPr>
          </a:p>
          <a:p>
            <a:pPr marL="241300" marR="24765" indent="-229235">
              <a:lnSpc>
                <a:spcPts val="195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Depending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orbits,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criterion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take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account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mission.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require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light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mass.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But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generally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low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29235" algn="just">
              <a:lnSpc>
                <a:spcPts val="1950"/>
              </a:lnSpc>
              <a:spcBef>
                <a:spcPts val="1360"/>
              </a:spcBef>
              <a:buFont typeface="Arial MT"/>
              <a:buChar char="•"/>
              <a:tabLst>
                <a:tab pos="241935" algn="l"/>
              </a:tabLst>
            </a:pPr>
            <a:r>
              <a:rPr sz="1800" spc="-30" dirty="0">
                <a:latin typeface="Microsoft Sans Serif"/>
                <a:cs typeface="Microsoft Sans Serif"/>
              </a:rPr>
              <a:t>With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25" dirty="0">
                <a:latin typeface="Microsoft Sans Serif"/>
                <a:cs typeface="Microsoft Sans Serif"/>
              </a:rPr>
              <a:t>current </a:t>
            </a:r>
            <a:r>
              <a:rPr sz="1800" spc="-35" dirty="0">
                <a:latin typeface="Microsoft Sans Serif"/>
                <a:cs typeface="Microsoft Sans Serif"/>
              </a:rPr>
              <a:t>data, </a:t>
            </a:r>
            <a:r>
              <a:rPr sz="1800" spc="-70" dirty="0">
                <a:latin typeface="Microsoft Sans Serif"/>
                <a:cs typeface="Microsoft Sans Serif"/>
              </a:rPr>
              <a:t>we </a:t>
            </a:r>
            <a:r>
              <a:rPr sz="1800" spc="-35" dirty="0">
                <a:latin typeface="Microsoft Sans Serif"/>
                <a:cs typeface="Microsoft Sans Serif"/>
              </a:rPr>
              <a:t>cannot explain </a:t>
            </a:r>
            <a:r>
              <a:rPr sz="1800" spc="-45" dirty="0">
                <a:latin typeface="Microsoft Sans Serif"/>
                <a:cs typeface="Microsoft Sans Serif"/>
              </a:rPr>
              <a:t>why </a:t>
            </a:r>
            <a:r>
              <a:rPr sz="1800" spc="-75" dirty="0">
                <a:latin typeface="Microsoft Sans Serif"/>
                <a:cs typeface="Microsoft Sans Serif"/>
              </a:rPr>
              <a:t>some </a:t>
            </a:r>
            <a:r>
              <a:rPr sz="1800" spc="-45" dirty="0">
                <a:latin typeface="Microsoft Sans Serif"/>
                <a:cs typeface="Microsoft Sans Serif"/>
              </a:rPr>
              <a:t>launch </a:t>
            </a:r>
            <a:r>
              <a:rPr sz="1800" spc="-35" dirty="0">
                <a:latin typeface="Microsoft Sans Serif"/>
                <a:cs typeface="Microsoft Sans Serif"/>
              </a:rPr>
              <a:t>sites </a:t>
            </a:r>
            <a:r>
              <a:rPr sz="1800" spc="-75" dirty="0">
                <a:latin typeface="Microsoft Sans Serif"/>
                <a:cs typeface="Microsoft Sans Serif"/>
              </a:rPr>
              <a:t>are </a:t>
            </a:r>
            <a:r>
              <a:rPr sz="1800" spc="5" dirty="0">
                <a:latin typeface="Microsoft Sans Serif"/>
                <a:cs typeface="Microsoft Sans Serif"/>
              </a:rPr>
              <a:t>better </a:t>
            </a:r>
            <a:r>
              <a:rPr sz="1800" spc="-25" dirty="0">
                <a:latin typeface="Microsoft Sans Serif"/>
                <a:cs typeface="Microsoft Sans Serif"/>
              </a:rPr>
              <a:t>than </a:t>
            </a:r>
            <a:r>
              <a:rPr sz="1800" spc="-30" dirty="0">
                <a:latin typeface="Microsoft Sans Serif"/>
                <a:cs typeface="Microsoft Sans Serif"/>
              </a:rPr>
              <a:t>others </a:t>
            </a:r>
            <a:r>
              <a:rPr sz="1800" spc="-180" dirty="0">
                <a:latin typeface="Microsoft Sans Serif"/>
                <a:cs typeface="Microsoft Sans Serif"/>
              </a:rPr>
              <a:t>(KSC </a:t>
            </a:r>
            <a:r>
              <a:rPr sz="1800" spc="-10" dirty="0">
                <a:latin typeface="Microsoft Sans Serif"/>
                <a:cs typeface="Microsoft Sans Serif"/>
              </a:rPr>
              <a:t>LC-39A </a:t>
            </a:r>
            <a:r>
              <a:rPr sz="1800" spc="-40" dirty="0">
                <a:latin typeface="Microsoft Sans Serif"/>
                <a:cs typeface="Microsoft Sans Serif"/>
              </a:rPr>
              <a:t>is 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 best </a:t>
            </a:r>
            <a:r>
              <a:rPr sz="1800" spc="-45" dirty="0">
                <a:latin typeface="Microsoft Sans Serif"/>
                <a:cs typeface="Microsoft Sans Serif"/>
              </a:rPr>
              <a:t>launch </a:t>
            </a:r>
            <a:r>
              <a:rPr sz="1800" spc="-40" dirty="0">
                <a:latin typeface="Microsoft Sans Serif"/>
                <a:cs typeface="Microsoft Sans Serif"/>
              </a:rPr>
              <a:t>site). </a:t>
            </a:r>
            <a:r>
              <a:rPr sz="1800" spc="-105" dirty="0">
                <a:latin typeface="Microsoft Sans Serif"/>
                <a:cs typeface="Microsoft Sans Serif"/>
              </a:rPr>
              <a:t>To </a:t>
            </a:r>
            <a:r>
              <a:rPr sz="1800" spc="5" dirty="0">
                <a:latin typeface="Microsoft Sans Serif"/>
                <a:cs typeface="Microsoft Sans Serif"/>
              </a:rPr>
              <a:t>get </a:t>
            </a:r>
            <a:r>
              <a:rPr sz="1800" spc="-80" dirty="0">
                <a:latin typeface="Microsoft Sans Serif"/>
                <a:cs typeface="Microsoft Sans Serif"/>
              </a:rPr>
              <a:t>an </a:t>
            </a:r>
            <a:r>
              <a:rPr sz="1800" spc="-55" dirty="0">
                <a:latin typeface="Microsoft Sans Serif"/>
                <a:cs typeface="Microsoft Sans Serif"/>
              </a:rPr>
              <a:t>answer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-5" dirty="0">
                <a:latin typeface="Microsoft Sans Serif"/>
                <a:cs typeface="Microsoft Sans Serif"/>
              </a:rPr>
              <a:t>this </a:t>
            </a:r>
            <a:r>
              <a:rPr sz="1800" spc="-25" dirty="0">
                <a:latin typeface="Microsoft Sans Serif"/>
                <a:cs typeface="Microsoft Sans Serif"/>
              </a:rPr>
              <a:t>problem, </a:t>
            </a:r>
            <a:r>
              <a:rPr sz="1800" spc="-70" dirty="0">
                <a:latin typeface="Microsoft Sans Serif"/>
                <a:cs typeface="Microsoft Sans Serif"/>
              </a:rPr>
              <a:t>we </a:t>
            </a:r>
            <a:r>
              <a:rPr sz="1800" spc="-20" dirty="0">
                <a:latin typeface="Microsoft Sans Serif"/>
                <a:cs typeface="Microsoft Sans Serif"/>
              </a:rPr>
              <a:t>could </a:t>
            </a:r>
            <a:r>
              <a:rPr sz="1800" dirty="0">
                <a:latin typeface="Microsoft Sans Serif"/>
                <a:cs typeface="Microsoft Sans Serif"/>
              </a:rPr>
              <a:t>obtain </a:t>
            </a:r>
            <a:r>
              <a:rPr sz="1800" spc="-35" dirty="0">
                <a:latin typeface="Microsoft Sans Serif"/>
                <a:cs typeface="Microsoft Sans Serif"/>
              </a:rPr>
              <a:t>atmospheric </a:t>
            </a:r>
            <a:r>
              <a:rPr sz="1800" spc="-5" dirty="0">
                <a:latin typeface="Microsoft Sans Serif"/>
                <a:cs typeface="Microsoft Sans Serif"/>
              </a:rPr>
              <a:t>or </a:t>
            </a:r>
            <a:r>
              <a:rPr sz="1800" spc="-10" dirty="0">
                <a:latin typeface="Microsoft Sans Serif"/>
                <a:cs typeface="Microsoft Sans Serif"/>
              </a:rPr>
              <a:t>other </a:t>
            </a:r>
            <a:r>
              <a:rPr sz="1800" spc="-40" dirty="0">
                <a:latin typeface="Microsoft Sans Serif"/>
                <a:cs typeface="Microsoft Sans Serif"/>
              </a:rPr>
              <a:t>relevant </a:t>
            </a:r>
            <a:r>
              <a:rPr sz="1800" spc="-35" dirty="0">
                <a:latin typeface="Microsoft Sans Serif"/>
                <a:cs typeface="Microsoft Sans Serif"/>
              </a:rPr>
              <a:t> data.</a:t>
            </a:r>
            <a:endParaRPr sz="1800">
              <a:latin typeface="Microsoft Sans Serif"/>
              <a:cs typeface="Microsoft Sans Serif"/>
            </a:endParaRPr>
          </a:p>
          <a:p>
            <a:pPr marL="241300" marR="166370" indent="-229235">
              <a:lnSpc>
                <a:spcPct val="886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For </a:t>
            </a:r>
            <a:r>
              <a:rPr sz="1800" spc="-5" dirty="0">
                <a:latin typeface="Microsoft Sans Serif"/>
                <a:cs typeface="Microsoft Sans Serif"/>
              </a:rPr>
              <a:t>this </a:t>
            </a:r>
            <a:r>
              <a:rPr sz="1800" spc="-35" dirty="0">
                <a:latin typeface="Microsoft Sans Serif"/>
                <a:cs typeface="Microsoft Sans Serif"/>
              </a:rPr>
              <a:t>dataset, </a:t>
            </a:r>
            <a:r>
              <a:rPr sz="1800" spc="-70" dirty="0">
                <a:latin typeface="Microsoft Sans Serif"/>
                <a:cs typeface="Microsoft Sans Serif"/>
              </a:rPr>
              <a:t>we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choose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40" dirty="0">
                <a:latin typeface="Microsoft Sans Serif"/>
                <a:cs typeface="Microsoft Sans Serif"/>
              </a:rPr>
              <a:t>Decision </a:t>
            </a:r>
            <a:r>
              <a:rPr sz="1800" spc="-105" dirty="0">
                <a:latin typeface="Microsoft Sans Serif"/>
                <a:cs typeface="Microsoft Sans Serif"/>
              </a:rPr>
              <a:t>Tree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Algorithm </a:t>
            </a:r>
            <a:r>
              <a:rPr sz="1800" spc="-110" dirty="0">
                <a:latin typeface="Microsoft Sans Serif"/>
                <a:cs typeface="Microsoft Sans Serif"/>
              </a:rPr>
              <a:t>as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 best </a:t>
            </a:r>
            <a:r>
              <a:rPr sz="1800" spc="-30" dirty="0">
                <a:latin typeface="Microsoft Sans Serif"/>
                <a:cs typeface="Microsoft Sans Serif"/>
              </a:rPr>
              <a:t>model </a:t>
            </a:r>
            <a:r>
              <a:rPr sz="1800" spc="-80" dirty="0">
                <a:latin typeface="Microsoft Sans Serif"/>
                <a:cs typeface="Microsoft Sans Serif"/>
              </a:rPr>
              <a:t>even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if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dirty="0">
                <a:latin typeface="Microsoft Sans Serif"/>
                <a:cs typeface="Microsoft Sans Serif"/>
              </a:rPr>
              <a:t>test </a:t>
            </a:r>
            <a:r>
              <a:rPr sz="1800" spc="-70" dirty="0">
                <a:latin typeface="Microsoft Sans Serif"/>
                <a:cs typeface="Microsoft Sans Serif"/>
              </a:rPr>
              <a:t>accuracy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models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used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identical.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We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choose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Decision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Tree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Algorithm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because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it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better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train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accuracy.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36464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40</a:t>
            </a:fld>
            <a:endParaRPr spc="9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332166"/>
            <a:ext cx="8355330" cy="44799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150" spc="-80" dirty="0">
                <a:solidFill>
                  <a:srgbClr val="0A48CA"/>
                </a:solidFill>
                <a:latin typeface="Microsoft Sans Serif"/>
                <a:cs typeface="Microsoft Sans Serif"/>
              </a:rPr>
              <a:t>Executive</a:t>
            </a:r>
            <a:r>
              <a:rPr sz="2150" spc="114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0A48CA"/>
                </a:solidFill>
                <a:latin typeface="Microsoft Sans Serif"/>
                <a:cs typeface="Microsoft Sans Serif"/>
              </a:rPr>
              <a:t>Summary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850" spc="-120" dirty="0">
                <a:solidFill>
                  <a:srgbClr val="767070"/>
                </a:solidFill>
                <a:latin typeface="Microsoft Sans Serif"/>
                <a:cs typeface="Microsoft Sans Serif"/>
              </a:rPr>
              <a:t>SpaceX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54" dirty="0">
                <a:solidFill>
                  <a:srgbClr val="767070"/>
                </a:solidFill>
                <a:latin typeface="Microsoft Sans Serif"/>
                <a:cs typeface="Microsoft Sans Serif"/>
              </a:rPr>
              <a:t>REST</a:t>
            </a:r>
            <a:r>
              <a:rPr sz="185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5" dirty="0">
                <a:solidFill>
                  <a:srgbClr val="767070"/>
                </a:solidFill>
                <a:latin typeface="Microsoft Sans Serif"/>
                <a:cs typeface="Microsoft Sans Serif"/>
              </a:rPr>
              <a:t>API</a:t>
            </a:r>
            <a:endParaRPr sz="18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850" spc="-95" dirty="0">
                <a:solidFill>
                  <a:srgbClr val="767070"/>
                </a:solidFill>
                <a:latin typeface="Microsoft Sans Serif"/>
                <a:cs typeface="Microsoft Sans Serif"/>
              </a:rPr>
              <a:t>Web</a:t>
            </a:r>
            <a:r>
              <a:rPr sz="1850" spc="9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Scrapping</a:t>
            </a:r>
            <a:r>
              <a:rPr sz="1850" spc="2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from</a:t>
            </a:r>
            <a:r>
              <a:rPr sz="1850" spc="13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Wikipedia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Dropping</a:t>
            </a:r>
            <a:r>
              <a:rPr sz="1850" spc="1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70" dirty="0">
                <a:solidFill>
                  <a:srgbClr val="767070"/>
                </a:solidFill>
                <a:latin typeface="Microsoft Sans Serif"/>
                <a:cs typeface="Microsoft Sans Serif"/>
              </a:rPr>
              <a:t>unnecessary</a:t>
            </a:r>
            <a:r>
              <a:rPr sz="1850" spc="22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columns</a:t>
            </a:r>
            <a:endParaRPr sz="18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850" spc="-110" dirty="0">
                <a:solidFill>
                  <a:srgbClr val="767070"/>
                </a:solidFill>
                <a:latin typeface="Microsoft Sans Serif"/>
                <a:cs typeface="Microsoft Sans Serif"/>
              </a:rPr>
              <a:t>One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Hot</a:t>
            </a:r>
            <a:r>
              <a:rPr sz="1850" spc="1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2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7070"/>
                </a:solidFill>
                <a:latin typeface="Microsoft Sans Serif"/>
                <a:cs typeface="Microsoft Sans Serif"/>
              </a:rPr>
              <a:t>for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2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3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5921692"/>
            <a:ext cx="535559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How</a:t>
            </a:r>
            <a:r>
              <a:rPr sz="1850" spc="14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to</a:t>
            </a:r>
            <a:r>
              <a:rPr sz="1850" spc="11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build,</a:t>
            </a:r>
            <a:r>
              <a:rPr sz="1850" spc="20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tune,</a:t>
            </a:r>
            <a:r>
              <a:rPr sz="1850" spc="12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1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30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4332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7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41474"/>
            <a:ext cx="9020175" cy="1207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21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Rest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webscrapping</a:t>
            </a:r>
            <a:r>
              <a:rPr sz="215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information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obtained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API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rocket,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launches,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information.</a:t>
            </a:r>
            <a:endParaRPr sz="1800">
              <a:latin typeface="Microsoft Sans Serif"/>
              <a:cs typeface="Microsoft Sans Serif"/>
            </a:endParaRPr>
          </a:p>
          <a:p>
            <a:pPr marL="1156335" lvl="2" indent="-229235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1400" spc="-70" dirty="0">
                <a:latin typeface="Microsoft Sans Serif"/>
                <a:cs typeface="Microsoft Sans Serif"/>
              </a:rPr>
              <a:t>The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Space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20" dirty="0">
                <a:latin typeface="Microsoft Sans Serif"/>
                <a:cs typeface="Microsoft Sans Serif"/>
              </a:rPr>
              <a:t>X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REST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API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145" dirty="0">
                <a:latin typeface="Microsoft Sans Serif"/>
                <a:cs typeface="Microsoft Sans Serif"/>
              </a:rPr>
              <a:t>URL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-25" dirty="0">
                <a:latin typeface="Microsoft Sans Serif"/>
                <a:cs typeface="Microsoft Sans Serif"/>
              </a:rPr>
              <a:t>api.spacexdata.com/v4/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4236021"/>
            <a:ext cx="9780905" cy="9683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1300" marR="1497330" indent="-229235">
              <a:lnSpc>
                <a:spcPts val="2100"/>
              </a:lnSpc>
              <a:spcBef>
                <a:spcPts val="2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information </a:t>
            </a:r>
            <a:r>
              <a:rPr sz="1800" spc="-10" dirty="0">
                <a:latin typeface="Microsoft Sans Serif"/>
                <a:cs typeface="Microsoft Sans Serif"/>
              </a:rPr>
              <a:t>obtained </a:t>
            </a:r>
            <a:r>
              <a:rPr sz="1800" spc="-20" dirty="0">
                <a:latin typeface="Microsoft Sans Serif"/>
                <a:cs typeface="Microsoft Sans Serif"/>
              </a:rPr>
              <a:t>by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25" dirty="0">
                <a:latin typeface="Microsoft Sans Serif"/>
                <a:cs typeface="Microsoft Sans Serif"/>
              </a:rPr>
              <a:t>webscrapping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-30" dirty="0">
                <a:latin typeface="Microsoft Sans Serif"/>
                <a:cs typeface="Microsoft Sans Serif"/>
              </a:rPr>
              <a:t>Wikipedia </a:t>
            </a:r>
            <a:r>
              <a:rPr sz="1800" spc="-75" dirty="0">
                <a:latin typeface="Microsoft Sans Serif"/>
                <a:cs typeface="Microsoft Sans Serif"/>
              </a:rPr>
              <a:t>are </a:t>
            </a:r>
            <a:r>
              <a:rPr sz="1800" spc="-60" dirty="0">
                <a:latin typeface="Microsoft Sans Serif"/>
                <a:cs typeface="Microsoft Sans Serif"/>
              </a:rPr>
              <a:t>launches, </a:t>
            </a:r>
            <a:r>
              <a:rPr sz="1800" spc="-15" dirty="0">
                <a:latin typeface="Microsoft Sans Serif"/>
                <a:cs typeface="Microsoft Sans Serif"/>
              </a:rPr>
              <a:t>landing,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information.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400" spc="-145" dirty="0">
                <a:latin typeface="Microsoft Sans Serif"/>
                <a:cs typeface="Microsoft Sans Serif"/>
              </a:rPr>
              <a:t>URL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https://en.wikipedia.org/w/index.php?title=List_of_Falcon_9_and_Falcon_Heavy_launches&amp;oldid=1027686922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6465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Data</a:t>
            </a:r>
            <a:r>
              <a:rPr spc="95" dirty="0"/>
              <a:t> </a:t>
            </a:r>
            <a:r>
              <a:rPr spc="-60" dirty="0"/>
              <a:t>Collection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36876" y="3151251"/>
            <a:ext cx="1050925" cy="841375"/>
            <a:chOff x="2436876" y="3151251"/>
            <a:chExt cx="1050925" cy="841375"/>
          </a:xfrm>
        </p:grpSpPr>
        <p:sp>
          <p:nvSpPr>
            <p:cNvPr id="7" name="object 7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9000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900049" y="828675"/>
                  </a:lnTo>
                  <a:lnTo>
                    <a:pt x="943728" y="821632"/>
                  </a:lnTo>
                  <a:lnTo>
                    <a:pt x="981660" y="802019"/>
                  </a:lnTo>
                  <a:lnTo>
                    <a:pt x="1011569" y="772110"/>
                  </a:lnTo>
                  <a:lnTo>
                    <a:pt x="1031182" y="734178"/>
                  </a:lnTo>
                  <a:lnTo>
                    <a:pt x="1038225" y="690499"/>
                  </a:lnTo>
                  <a:lnTo>
                    <a:pt x="1038225" y="138049"/>
                  </a:lnTo>
                  <a:lnTo>
                    <a:pt x="1031182" y="94382"/>
                  </a:lnTo>
                  <a:lnTo>
                    <a:pt x="1011569" y="56482"/>
                  </a:lnTo>
                  <a:lnTo>
                    <a:pt x="981660" y="26611"/>
                  </a:lnTo>
                  <a:lnTo>
                    <a:pt x="943728" y="7029"/>
                  </a:lnTo>
                  <a:lnTo>
                    <a:pt x="9000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900049" y="0"/>
                  </a:lnTo>
                  <a:lnTo>
                    <a:pt x="943728" y="7029"/>
                  </a:lnTo>
                  <a:lnTo>
                    <a:pt x="981660" y="26611"/>
                  </a:lnTo>
                  <a:lnTo>
                    <a:pt x="1011569" y="56482"/>
                  </a:lnTo>
                  <a:lnTo>
                    <a:pt x="1031182" y="94382"/>
                  </a:lnTo>
                  <a:lnTo>
                    <a:pt x="1038225" y="138049"/>
                  </a:lnTo>
                  <a:lnTo>
                    <a:pt x="1038225" y="690499"/>
                  </a:lnTo>
                  <a:lnTo>
                    <a:pt x="1031182" y="734178"/>
                  </a:lnTo>
                  <a:lnTo>
                    <a:pt x="1011569" y="772110"/>
                  </a:lnTo>
                  <a:lnTo>
                    <a:pt x="981660" y="802019"/>
                  </a:lnTo>
                  <a:lnTo>
                    <a:pt x="943728" y="821632"/>
                  </a:lnTo>
                  <a:lnTo>
                    <a:pt x="9000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44139" y="3222942"/>
            <a:ext cx="62293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635" algn="ctr">
              <a:lnSpc>
                <a:spcPct val="100600"/>
              </a:lnSpc>
              <a:spcBef>
                <a:spcPts val="114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75126" y="3351276"/>
            <a:ext cx="755650" cy="498475"/>
            <a:chOff x="3675126" y="3351276"/>
            <a:chExt cx="755650" cy="498475"/>
          </a:xfrm>
        </p:grpSpPr>
        <p:sp>
          <p:nvSpPr>
            <p:cNvPr id="11" name="object 11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499999" y="0"/>
                  </a:moveTo>
                  <a:lnTo>
                    <a:pt x="49999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499999" y="364236"/>
                  </a:lnTo>
                  <a:lnTo>
                    <a:pt x="499999" y="485775"/>
                  </a:lnTo>
                  <a:lnTo>
                    <a:pt x="742950" y="242824"/>
                  </a:lnTo>
                  <a:lnTo>
                    <a:pt x="4999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0" y="121412"/>
                  </a:moveTo>
                  <a:lnTo>
                    <a:pt x="499999" y="121412"/>
                  </a:lnTo>
                  <a:lnTo>
                    <a:pt x="499999" y="0"/>
                  </a:lnTo>
                  <a:lnTo>
                    <a:pt x="742950" y="242824"/>
                  </a:lnTo>
                  <a:lnTo>
                    <a:pt x="499999" y="485775"/>
                  </a:lnTo>
                  <a:lnTo>
                    <a:pt x="49999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60951" y="3151251"/>
            <a:ext cx="1403350" cy="841375"/>
            <a:chOff x="4560951" y="3151251"/>
            <a:chExt cx="1403350" cy="841375"/>
          </a:xfrm>
        </p:grpSpPr>
        <p:sp>
          <p:nvSpPr>
            <p:cNvPr id="14" name="object 14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125247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252474" y="828675"/>
                  </a:lnTo>
                  <a:lnTo>
                    <a:pt x="1296153" y="821632"/>
                  </a:lnTo>
                  <a:lnTo>
                    <a:pt x="1334085" y="802019"/>
                  </a:lnTo>
                  <a:lnTo>
                    <a:pt x="1363994" y="772110"/>
                  </a:lnTo>
                  <a:lnTo>
                    <a:pt x="1383607" y="734178"/>
                  </a:lnTo>
                  <a:lnTo>
                    <a:pt x="1390650" y="690499"/>
                  </a:lnTo>
                  <a:lnTo>
                    <a:pt x="1390650" y="138049"/>
                  </a:lnTo>
                  <a:lnTo>
                    <a:pt x="1383607" y="94382"/>
                  </a:lnTo>
                  <a:lnTo>
                    <a:pt x="1363994" y="56482"/>
                  </a:lnTo>
                  <a:lnTo>
                    <a:pt x="1334085" y="26611"/>
                  </a:lnTo>
                  <a:lnTo>
                    <a:pt x="1296153" y="7029"/>
                  </a:lnTo>
                  <a:lnTo>
                    <a:pt x="12524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252474" y="0"/>
                  </a:lnTo>
                  <a:lnTo>
                    <a:pt x="1296153" y="7029"/>
                  </a:lnTo>
                  <a:lnTo>
                    <a:pt x="1334085" y="26611"/>
                  </a:lnTo>
                  <a:lnTo>
                    <a:pt x="1363994" y="56482"/>
                  </a:lnTo>
                  <a:lnTo>
                    <a:pt x="1383607" y="94382"/>
                  </a:lnTo>
                  <a:lnTo>
                    <a:pt x="1390650" y="138049"/>
                  </a:lnTo>
                  <a:lnTo>
                    <a:pt x="1390650" y="690499"/>
                  </a:lnTo>
                  <a:lnTo>
                    <a:pt x="1383607" y="734178"/>
                  </a:lnTo>
                  <a:lnTo>
                    <a:pt x="1363994" y="772110"/>
                  </a:lnTo>
                  <a:lnTo>
                    <a:pt x="1334085" y="802019"/>
                  </a:lnTo>
                  <a:lnTo>
                    <a:pt x="1296153" y="821632"/>
                  </a:lnTo>
                  <a:lnTo>
                    <a:pt x="125247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5778" y="3327082"/>
            <a:ext cx="848994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7950" marR="5080" indent="-95250">
              <a:lnSpc>
                <a:spcPct val="102800"/>
              </a:lnSpc>
              <a:spcBef>
                <a:spcPts val="80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4476" y="3351276"/>
            <a:ext cx="755650" cy="508000"/>
            <a:chOff x="6094476" y="3351276"/>
            <a:chExt cx="755650" cy="508000"/>
          </a:xfrm>
        </p:grpSpPr>
        <p:sp>
          <p:nvSpPr>
            <p:cNvPr id="18" name="object 18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495300" y="0"/>
                  </a:moveTo>
                  <a:lnTo>
                    <a:pt x="495300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495300" y="371475"/>
                  </a:lnTo>
                  <a:lnTo>
                    <a:pt x="495300" y="495300"/>
                  </a:lnTo>
                  <a:lnTo>
                    <a:pt x="742950" y="24765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0" y="123825"/>
                  </a:moveTo>
                  <a:lnTo>
                    <a:pt x="495300" y="123825"/>
                  </a:lnTo>
                  <a:lnTo>
                    <a:pt x="495300" y="0"/>
                  </a:lnTo>
                  <a:lnTo>
                    <a:pt x="742950" y="247650"/>
                  </a:lnTo>
                  <a:lnTo>
                    <a:pt x="495300" y="495300"/>
                  </a:lnTo>
                  <a:lnTo>
                    <a:pt x="495300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942201" y="3151251"/>
            <a:ext cx="1346200" cy="841375"/>
            <a:chOff x="6942201" y="3151251"/>
            <a:chExt cx="1346200" cy="841375"/>
          </a:xfrm>
        </p:grpSpPr>
        <p:sp>
          <p:nvSpPr>
            <p:cNvPr id="21" name="object 21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119532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195324" y="828675"/>
                  </a:lnTo>
                  <a:lnTo>
                    <a:pt x="1239003" y="821632"/>
                  </a:lnTo>
                  <a:lnTo>
                    <a:pt x="1276935" y="802019"/>
                  </a:lnTo>
                  <a:lnTo>
                    <a:pt x="1306844" y="772110"/>
                  </a:lnTo>
                  <a:lnTo>
                    <a:pt x="1326457" y="734178"/>
                  </a:lnTo>
                  <a:lnTo>
                    <a:pt x="1333500" y="690499"/>
                  </a:lnTo>
                  <a:lnTo>
                    <a:pt x="1333500" y="138049"/>
                  </a:lnTo>
                  <a:lnTo>
                    <a:pt x="1326457" y="94382"/>
                  </a:lnTo>
                  <a:lnTo>
                    <a:pt x="1306844" y="56482"/>
                  </a:lnTo>
                  <a:lnTo>
                    <a:pt x="1276935" y="26611"/>
                  </a:lnTo>
                  <a:lnTo>
                    <a:pt x="1239003" y="7029"/>
                  </a:lnTo>
                  <a:lnTo>
                    <a:pt x="11953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195324" y="0"/>
                  </a:lnTo>
                  <a:lnTo>
                    <a:pt x="1239003" y="7029"/>
                  </a:lnTo>
                  <a:lnTo>
                    <a:pt x="1276935" y="26611"/>
                  </a:lnTo>
                  <a:lnTo>
                    <a:pt x="1306844" y="56482"/>
                  </a:lnTo>
                  <a:lnTo>
                    <a:pt x="1326457" y="94382"/>
                  </a:lnTo>
                  <a:lnTo>
                    <a:pt x="1333500" y="138049"/>
                  </a:lnTo>
                  <a:lnTo>
                    <a:pt x="1333500" y="690499"/>
                  </a:lnTo>
                  <a:lnTo>
                    <a:pt x="1326457" y="734178"/>
                  </a:lnTo>
                  <a:lnTo>
                    <a:pt x="1306844" y="772110"/>
                  </a:lnTo>
                  <a:lnTo>
                    <a:pt x="1276935" y="802019"/>
                  </a:lnTo>
                  <a:lnTo>
                    <a:pt x="1239003" y="821632"/>
                  </a:lnTo>
                  <a:lnTo>
                    <a:pt x="119532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93026" y="3189287"/>
            <a:ext cx="829944" cy="720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1400">
              <a:latin typeface="Calibri"/>
              <a:cs typeface="Calibri"/>
            </a:endParaRPr>
          </a:p>
          <a:p>
            <a:pPr marL="19050" algn="ctr">
              <a:lnSpc>
                <a:spcPct val="100000"/>
              </a:lnSpc>
              <a:spcBef>
                <a:spcPts val="50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endParaRPr sz="1400">
              <a:latin typeface="Calibri"/>
              <a:cs typeface="Calibri"/>
            </a:endParaRPr>
          </a:p>
          <a:p>
            <a:pPr marR="22860" algn="ctr">
              <a:lnSpc>
                <a:spcPct val="100000"/>
              </a:lnSpc>
              <a:spcBef>
                <a:spcPts val="345"/>
              </a:spcBef>
            </a:pP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80476" y="3360801"/>
            <a:ext cx="812800" cy="498475"/>
            <a:chOff x="8380476" y="3360801"/>
            <a:chExt cx="812800" cy="498475"/>
          </a:xfrm>
        </p:grpSpPr>
        <p:sp>
          <p:nvSpPr>
            <p:cNvPr id="25" name="object 25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557149" y="0"/>
                  </a:moveTo>
                  <a:lnTo>
                    <a:pt x="55714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557149" y="364236"/>
                  </a:lnTo>
                  <a:lnTo>
                    <a:pt x="557149" y="485775"/>
                  </a:lnTo>
                  <a:lnTo>
                    <a:pt x="800100" y="242824"/>
                  </a:lnTo>
                  <a:lnTo>
                    <a:pt x="5571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0" y="121412"/>
                  </a:moveTo>
                  <a:lnTo>
                    <a:pt x="557149" y="121412"/>
                  </a:lnTo>
                  <a:lnTo>
                    <a:pt x="557149" y="0"/>
                  </a:lnTo>
                  <a:lnTo>
                    <a:pt x="800100" y="242824"/>
                  </a:lnTo>
                  <a:lnTo>
                    <a:pt x="557149" y="485775"/>
                  </a:lnTo>
                  <a:lnTo>
                    <a:pt x="55714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266301" y="3151251"/>
            <a:ext cx="1203325" cy="841375"/>
            <a:chOff x="9266301" y="3151251"/>
            <a:chExt cx="1203325" cy="841375"/>
          </a:xfrm>
        </p:grpSpPr>
        <p:sp>
          <p:nvSpPr>
            <p:cNvPr id="28" name="object 28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10524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052449" y="828675"/>
                  </a:lnTo>
                  <a:lnTo>
                    <a:pt x="1096128" y="821632"/>
                  </a:lnTo>
                  <a:lnTo>
                    <a:pt x="1134060" y="802019"/>
                  </a:lnTo>
                  <a:lnTo>
                    <a:pt x="1163969" y="772110"/>
                  </a:lnTo>
                  <a:lnTo>
                    <a:pt x="1183582" y="734178"/>
                  </a:lnTo>
                  <a:lnTo>
                    <a:pt x="1190625" y="690499"/>
                  </a:lnTo>
                  <a:lnTo>
                    <a:pt x="1190625" y="138049"/>
                  </a:lnTo>
                  <a:lnTo>
                    <a:pt x="1183582" y="94382"/>
                  </a:lnTo>
                  <a:lnTo>
                    <a:pt x="1163969" y="56482"/>
                  </a:lnTo>
                  <a:lnTo>
                    <a:pt x="1134060" y="26611"/>
                  </a:lnTo>
                  <a:lnTo>
                    <a:pt x="1096128" y="7029"/>
                  </a:lnTo>
                  <a:lnTo>
                    <a:pt x="10524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052449" y="0"/>
                  </a:lnTo>
                  <a:lnTo>
                    <a:pt x="1096128" y="7029"/>
                  </a:lnTo>
                  <a:lnTo>
                    <a:pt x="1134060" y="26611"/>
                  </a:lnTo>
                  <a:lnTo>
                    <a:pt x="1163969" y="56482"/>
                  </a:lnTo>
                  <a:lnTo>
                    <a:pt x="1183582" y="94382"/>
                  </a:lnTo>
                  <a:lnTo>
                    <a:pt x="1190625" y="138049"/>
                  </a:lnTo>
                  <a:lnTo>
                    <a:pt x="1190625" y="690499"/>
                  </a:lnTo>
                  <a:lnTo>
                    <a:pt x="1183582" y="734178"/>
                  </a:lnTo>
                  <a:lnTo>
                    <a:pt x="1163969" y="772110"/>
                  </a:lnTo>
                  <a:lnTo>
                    <a:pt x="1134060" y="802019"/>
                  </a:lnTo>
                  <a:lnTo>
                    <a:pt x="1096128" y="821632"/>
                  </a:lnTo>
                  <a:lnTo>
                    <a:pt x="10524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61500" y="3219767"/>
            <a:ext cx="82169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-4445" algn="ctr">
              <a:lnSpc>
                <a:spcPct val="100600"/>
              </a:lnSpc>
              <a:spcBef>
                <a:spcPts val="114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Clean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36876" y="5389626"/>
            <a:ext cx="1050925" cy="927100"/>
            <a:chOff x="2436876" y="5389626"/>
            <a:chExt cx="1050925" cy="927100"/>
          </a:xfrm>
        </p:grpSpPr>
        <p:sp>
          <p:nvSpPr>
            <p:cNvPr id="32" name="object 32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88569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885698" y="914336"/>
                  </a:lnTo>
                  <a:lnTo>
                    <a:pt x="933893" y="906566"/>
                  </a:lnTo>
                  <a:lnTo>
                    <a:pt x="975762" y="884930"/>
                  </a:lnTo>
                  <a:lnTo>
                    <a:pt x="1008785" y="851939"/>
                  </a:lnTo>
                  <a:lnTo>
                    <a:pt x="1030445" y="810104"/>
                  </a:lnTo>
                  <a:lnTo>
                    <a:pt x="1038225" y="761936"/>
                  </a:lnTo>
                  <a:lnTo>
                    <a:pt x="1038225" y="152400"/>
                  </a:lnTo>
                  <a:lnTo>
                    <a:pt x="1030445" y="104217"/>
                  </a:lnTo>
                  <a:lnTo>
                    <a:pt x="1008785" y="62380"/>
                  </a:lnTo>
                  <a:lnTo>
                    <a:pt x="975762" y="29394"/>
                  </a:lnTo>
                  <a:lnTo>
                    <a:pt x="933893" y="7766"/>
                  </a:lnTo>
                  <a:lnTo>
                    <a:pt x="8856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885698" y="0"/>
                  </a:lnTo>
                  <a:lnTo>
                    <a:pt x="933893" y="7766"/>
                  </a:lnTo>
                  <a:lnTo>
                    <a:pt x="975762" y="29394"/>
                  </a:lnTo>
                  <a:lnTo>
                    <a:pt x="1008785" y="62380"/>
                  </a:lnTo>
                  <a:lnTo>
                    <a:pt x="1030445" y="104217"/>
                  </a:lnTo>
                  <a:lnTo>
                    <a:pt x="1038225" y="152400"/>
                  </a:lnTo>
                  <a:lnTo>
                    <a:pt x="1038225" y="761936"/>
                  </a:lnTo>
                  <a:lnTo>
                    <a:pt x="1030445" y="810104"/>
                  </a:lnTo>
                  <a:lnTo>
                    <a:pt x="1008785" y="851939"/>
                  </a:lnTo>
                  <a:lnTo>
                    <a:pt x="975762" y="884930"/>
                  </a:lnTo>
                  <a:lnTo>
                    <a:pt x="933893" y="906566"/>
                  </a:lnTo>
                  <a:lnTo>
                    <a:pt x="88569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64129" y="5402960"/>
            <a:ext cx="778510" cy="9124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sz="1400">
              <a:latin typeface="Calibri"/>
              <a:cs typeface="Calibri"/>
            </a:endParaRPr>
          </a:p>
          <a:p>
            <a:pPr marL="12700" marR="32384" indent="13970" algn="ctr">
              <a:lnSpc>
                <a:spcPct val="100600"/>
              </a:lnSpc>
              <a:spcBef>
                <a:spcPts val="115"/>
              </a:spcBef>
            </a:pP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response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60951" y="5389626"/>
            <a:ext cx="1336675" cy="927100"/>
            <a:chOff x="4560951" y="5389626"/>
            <a:chExt cx="1336675" cy="927100"/>
          </a:xfrm>
        </p:grpSpPr>
        <p:sp>
          <p:nvSpPr>
            <p:cNvPr id="36" name="object 36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699634" y="5504179"/>
            <a:ext cx="104394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270" algn="ctr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Extract data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oup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51726" y="5389626"/>
            <a:ext cx="1336675" cy="927100"/>
            <a:chOff x="6951726" y="5389626"/>
            <a:chExt cx="1336675" cy="927100"/>
          </a:xfrm>
        </p:grpSpPr>
        <p:sp>
          <p:nvSpPr>
            <p:cNvPr id="40" name="object 40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16140" y="5610859"/>
            <a:ext cx="810895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90500">
              <a:lnSpc>
                <a:spcPct val="102800"/>
              </a:lnSpc>
              <a:spcBef>
                <a:spcPts val="8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399651" y="5389626"/>
            <a:ext cx="927100" cy="927100"/>
            <a:chOff x="9399651" y="5389626"/>
            <a:chExt cx="927100" cy="927100"/>
          </a:xfrm>
        </p:grpSpPr>
        <p:sp>
          <p:nvSpPr>
            <p:cNvPr id="44" name="object 44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8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761873" y="914336"/>
                  </a:lnTo>
                  <a:lnTo>
                    <a:pt x="810068" y="906566"/>
                  </a:lnTo>
                  <a:lnTo>
                    <a:pt x="851937" y="884930"/>
                  </a:lnTo>
                  <a:lnTo>
                    <a:pt x="884960" y="851939"/>
                  </a:lnTo>
                  <a:lnTo>
                    <a:pt x="906620" y="810104"/>
                  </a:lnTo>
                  <a:lnTo>
                    <a:pt x="914400" y="761936"/>
                  </a:lnTo>
                  <a:lnTo>
                    <a:pt x="914400" y="152400"/>
                  </a:lnTo>
                  <a:lnTo>
                    <a:pt x="906620" y="104217"/>
                  </a:lnTo>
                  <a:lnTo>
                    <a:pt x="884960" y="62380"/>
                  </a:lnTo>
                  <a:lnTo>
                    <a:pt x="851937" y="29394"/>
                  </a:lnTo>
                  <a:lnTo>
                    <a:pt x="810068" y="7766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1873" y="0"/>
                  </a:lnTo>
                  <a:lnTo>
                    <a:pt x="810068" y="7766"/>
                  </a:lnTo>
                  <a:lnTo>
                    <a:pt x="851937" y="29394"/>
                  </a:lnTo>
                  <a:lnTo>
                    <a:pt x="884960" y="62380"/>
                  </a:lnTo>
                  <a:lnTo>
                    <a:pt x="906620" y="104217"/>
                  </a:lnTo>
                  <a:lnTo>
                    <a:pt x="914400" y="152400"/>
                  </a:lnTo>
                  <a:lnTo>
                    <a:pt x="914400" y="761936"/>
                  </a:lnTo>
                  <a:lnTo>
                    <a:pt x="906620" y="810104"/>
                  </a:lnTo>
                  <a:lnTo>
                    <a:pt x="884960" y="851939"/>
                  </a:lnTo>
                  <a:lnTo>
                    <a:pt x="851937" y="884930"/>
                  </a:lnTo>
                  <a:lnTo>
                    <a:pt x="810068" y="906566"/>
                  </a:lnTo>
                  <a:lnTo>
                    <a:pt x="761873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608566" y="5610859"/>
            <a:ext cx="506730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9375" marR="5080" indent="-67310">
              <a:lnSpc>
                <a:spcPct val="102800"/>
              </a:lnSpc>
              <a:spcBef>
                <a:spcPts val="8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t  Data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98926" y="5580126"/>
            <a:ext cx="879475" cy="498475"/>
            <a:chOff x="3598926" y="5580126"/>
            <a:chExt cx="879475" cy="498475"/>
          </a:xfrm>
        </p:grpSpPr>
        <p:sp>
          <p:nvSpPr>
            <p:cNvPr id="48" name="object 48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373"/>
                  </a:lnTo>
                  <a:lnTo>
                    <a:pt x="0" y="121373"/>
                  </a:lnTo>
                  <a:lnTo>
                    <a:pt x="0" y="364274"/>
                  </a:lnTo>
                  <a:lnTo>
                    <a:pt x="623824" y="364274"/>
                  </a:lnTo>
                  <a:lnTo>
                    <a:pt x="623824" y="485711"/>
                  </a:lnTo>
                  <a:lnTo>
                    <a:pt x="866775" y="242824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373"/>
                  </a:moveTo>
                  <a:lnTo>
                    <a:pt x="623824" y="121373"/>
                  </a:lnTo>
                  <a:lnTo>
                    <a:pt x="623824" y="0"/>
                  </a:lnTo>
                  <a:lnTo>
                    <a:pt x="866775" y="242824"/>
                  </a:lnTo>
                  <a:lnTo>
                    <a:pt x="623824" y="485711"/>
                  </a:lnTo>
                  <a:lnTo>
                    <a:pt x="623824" y="364274"/>
                  </a:lnTo>
                  <a:lnTo>
                    <a:pt x="0" y="364274"/>
                  </a:lnTo>
                  <a:lnTo>
                    <a:pt x="0" y="12137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027801" y="5580126"/>
            <a:ext cx="822325" cy="498475"/>
            <a:chOff x="6027801" y="5580126"/>
            <a:chExt cx="822325" cy="498475"/>
          </a:xfrm>
        </p:grpSpPr>
        <p:sp>
          <p:nvSpPr>
            <p:cNvPr id="51" name="object 51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566674" y="0"/>
                  </a:moveTo>
                  <a:lnTo>
                    <a:pt x="566674" y="121386"/>
                  </a:lnTo>
                  <a:lnTo>
                    <a:pt x="0" y="121386"/>
                  </a:lnTo>
                  <a:lnTo>
                    <a:pt x="0" y="364274"/>
                  </a:lnTo>
                  <a:lnTo>
                    <a:pt x="566674" y="364274"/>
                  </a:lnTo>
                  <a:lnTo>
                    <a:pt x="566674" y="485711"/>
                  </a:lnTo>
                  <a:lnTo>
                    <a:pt x="809625" y="242824"/>
                  </a:lnTo>
                  <a:lnTo>
                    <a:pt x="5666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0" y="121386"/>
                  </a:moveTo>
                  <a:lnTo>
                    <a:pt x="566674" y="121386"/>
                  </a:lnTo>
                  <a:lnTo>
                    <a:pt x="566674" y="0"/>
                  </a:lnTo>
                  <a:lnTo>
                    <a:pt x="809625" y="242824"/>
                  </a:lnTo>
                  <a:lnTo>
                    <a:pt x="566674" y="485711"/>
                  </a:lnTo>
                  <a:lnTo>
                    <a:pt x="566674" y="364274"/>
                  </a:lnTo>
                  <a:lnTo>
                    <a:pt x="0" y="364274"/>
                  </a:lnTo>
                  <a:lnTo>
                    <a:pt x="0" y="12138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399526" y="5608637"/>
            <a:ext cx="879475" cy="498475"/>
            <a:chOff x="8399526" y="5608637"/>
            <a:chExt cx="879475" cy="498475"/>
          </a:xfrm>
        </p:grpSpPr>
        <p:sp>
          <p:nvSpPr>
            <p:cNvPr id="54" name="object 54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437"/>
                  </a:lnTo>
                  <a:lnTo>
                    <a:pt x="0" y="121437"/>
                  </a:lnTo>
                  <a:lnTo>
                    <a:pt x="0" y="364337"/>
                  </a:lnTo>
                  <a:lnTo>
                    <a:pt x="623824" y="364337"/>
                  </a:lnTo>
                  <a:lnTo>
                    <a:pt x="623824" y="485775"/>
                  </a:lnTo>
                  <a:lnTo>
                    <a:pt x="866775" y="242887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437"/>
                  </a:moveTo>
                  <a:lnTo>
                    <a:pt x="623824" y="121437"/>
                  </a:lnTo>
                  <a:lnTo>
                    <a:pt x="623824" y="0"/>
                  </a:lnTo>
                  <a:lnTo>
                    <a:pt x="866775" y="242887"/>
                  </a:lnTo>
                  <a:lnTo>
                    <a:pt x="623824" y="485775"/>
                  </a:lnTo>
                  <a:lnTo>
                    <a:pt x="623824" y="364337"/>
                  </a:lnTo>
                  <a:lnTo>
                    <a:pt x="0" y="364337"/>
                  </a:lnTo>
                  <a:lnTo>
                    <a:pt x="0" y="121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9132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Data</a:t>
            </a:r>
            <a:r>
              <a:rPr spc="140" dirty="0"/>
              <a:t> </a:t>
            </a:r>
            <a:r>
              <a:rPr spc="-60" dirty="0"/>
              <a:t>Collection</a:t>
            </a:r>
            <a:r>
              <a:rPr spc="155" dirty="0"/>
              <a:t> </a:t>
            </a:r>
            <a:r>
              <a:rPr spc="770" dirty="0"/>
              <a:t>–</a:t>
            </a:r>
            <a:r>
              <a:rPr spc="180" dirty="0"/>
              <a:t> </a:t>
            </a:r>
            <a:r>
              <a:rPr spc="-235" dirty="0"/>
              <a:t>SpaceX</a:t>
            </a:r>
            <a:r>
              <a:rPr spc="135" dirty="0"/>
              <a:t> </a:t>
            </a:r>
            <a:r>
              <a:rPr spc="-204" dirty="0"/>
              <a:t>API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114550"/>
            <a:ext cx="2847975" cy="257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550" y="5095875"/>
            <a:ext cx="1914525" cy="685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4925" y="3571875"/>
            <a:ext cx="27432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4925" y="5200650"/>
            <a:ext cx="2743200" cy="1143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33575" y="2424048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28575" y="581025"/>
                </a:moveTo>
                <a:lnTo>
                  <a:pt x="0" y="581025"/>
                </a:lnTo>
                <a:lnTo>
                  <a:pt x="42925" y="666750"/>
                </a:lnTo>
                <a:lnTo>
                  <a:pt x="78560" y="595376"/>
                </a:lnTo>
                <a:lnTo>
                  <a:pt x="28575" y="595376"/>
                </a:lnTo>
                <a:lnTo>
                  <a:pt x="28575" y="581025"/>
                </a:lnTo>
                <a:close/>
              </a:path>
              <a:path w="85725" h="666750">
                <a:moveTo>
                  <a:pt x="57150" y="0"/>
                </a:moveTo>
                <a:lnTo>
                  <a:pt x="28575" y="0"/>
                </a:lnTo>
                <a:lnTo>
                  <a:pt x="28575" y="595376"/>
                </a:lnTo>
                <a:lnTo>
                  <a:pt x="57150" y="595376"/>
                </a:lnTo>
                <a:lnTo>
                  <a:pt x="57150" y="0"/>
                </a:lnTo>
                <a:close/>
              </a:path>
              <a:path w="85725" h="666750">
                <a:moveTo>
                  <a:pt x="85725" y="581025"/>
                </a:moveTo>
                <a:lnTo>
                  <a:pt x="57150" y="581025"/>
                </a:lnTo>
                <a:lnTo>
                  <a:pt x="57150" y="595376"/>
                </a:lnTo>
                <a:lnTo>
                  <a:pt x="78560" y="595376"/>
                </a:lnTo>
                <a:lnTo>
                  <a:pt x="85725" y="5810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3575" y="3957573"/>
            <a:ext cx="85725" cy="781050"/>
          </a:xfrm>
          <a:custGeom>
            <a:avLst/>
            <a:gdLst/>
            <a:ahLst/>
            <a:cxnLst/>
            <a:rect l="l" t="t" r="r" b="b"/>
            <a:pathLst>
              <a:path w="85725" h="781050">
                <a:moveTo>
                  <a:pt x="28575" y="695325"/>
                </a:moveTo>
                <a:lnTo>
                  <a:pt x="0" y="695325"/>
                </a:lnTo>
                <a:lnTo>
                  <a:pt x="42925" y="781050"/>
                </a:lnTo>
                <a:lnTo>
                  <a:pt x="78560" y="709676"/>
                </a:lnTo>
                <a:lnTo>
                  <a:pt x="28575" y="709676"/>
                </a:lnTo>
                <a:lnTo>
                  <a:pt x="28575" y="695325"/>
                </a:lnTo>
                <a:close/>
              </a:path>
              <a:path w="85725" h="781050">
                <a:moveTo>
                  <a:pt x="57150" y="0"/>
                </a:moveTo>
                <a:lnTo>
                  <a:pt x="28575" y="0"/>
                </a:lnTo>
                <a:lnTo>
                  <a:pt x="28575" y="709676"/>
                </a:lnTo>
                <a:lnTo>
                  <a:pt x="57150" y="709676"/>
                </a:lnTo>
                <a:lnTo>
                  <a:pt x="57150" y="0"/>
                </a:lnTo>
                <a:close/>
              </a:path>
              <a:path w="85725" h="781050">
                <a:moveTo>
                  <a:pt x="85725" y="695325"/>
                </a:moveTo>
                <a:lnTo>
                  <a:pt x="57150" y="695325"/>
                </a:lnTo>
                <a:lnTo>
                  <a:pt x="57150" y="709676"/>
                </a:lnTo>
                <a:lnTo>
                  <a:pt x="78560" y="709676"/>
                </a:lnTo>
                <a:lnTo>
                  <a:pt x="85725" y="6953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2781300"/>
            <a:ext cx="6629400" cy="2733675"/>
            <a:chOff x="838200" y="2781300"/>
            <a:chExt cx="6629400" cy="27336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3514725"/>
              <a:ext cx="2371725" cy="352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2781300"/>
              <a:ext cx="2743200" cy="1790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57576" y="3638550"/>
              <a:ext cx="1733550" cy="1876425"/>
            </a:xfrm>
            <a:custGeom>
              <a:avLst/>
              <a:gdLst/>
              <a:ahLst/>
              <a:cxnLst/>
              <a:rect l="l" t="t" r="r" b="b"/>
              <a:pathLst>
                <a:path w="1733550" h="1876425">
                  <a:moveTo>
                    <a:pt x="852424" y="1847850"/>
                  </a:moveTo>
                  <a:lnTo>
                    <a:pt x="0" y="1847850"/>
                  </a:lnTo>
                  <a:lnTo>
                    <a:pt x="0" y="1876425"/>
                  </a:lnTo>
                  <a:lnTo>
                    <a:pt x="880999" y="1876425"/>
                  </a:lnTo>
                  <a:lnTo>
                    <a:pt x="880999" y="1862201"/>
                  </a:lnTo>
                  <a:lnTo>
                    <a:pt x="852424" y="1862201"/>
                  </a:lnTo>
                  <a:lnTo>
                    <a:pt x="852424" y="1847850"/>
                  </a:lnTo>
                  <a:close/>
                </a:path>
                <a:path w="1733550" h="1876425">
                  <a:moveTo>
                    <a:pt x="1647698" y="28575"/>
                  </a:moveTo>
                  <a:lnTo>
                    <a:pt x="852424" y="28575"/>
                  </a:lnTo>
                  <a:lnTo>
                    <a:pt x="852424" y="1862201"/>
                  </a:lnTo>
                  <a:lnTo>
                    <a:pt x="866775" y="1847850"/>
                  </a:lnTo>
                  <a:lnTo>
                    <a:pt x="880999" y="1847850"/>
                  </a:lnTo>
                  <a:lnTo>
                    <a:pt x="880999" y="57150"/>
                  </a:lnTo>
                  <a:lnTo>
                    <a:pt x="866775" y="57150"/>
                  </a:lnTo>
                  <a:lnTo>
                    <a:pt x="880999" y="42925"/>
                  </a:lnTo>
                  <a:lnTo>
                    <a:pt x="1647698" y="42925"/>
                  </a:lnTo>
                  <a:lnTo>
                    <a:pt x="1647698" y="28575"/>
                  </a:lnTo>
                  <a:close/>
                </a:path>
                <a:path w="1733550" h="1876425">
                  <a:moveTo>
                    <a:pt x="880999" y="1847850"/>
                  </a:moveTo>
                  <a:lnTo>
                    <a:pt x="866775" y="1847850"/>
                  </a:lnTo>
                  <a:lnTo>
                    <a:pt x="852424" y="1862201"/>
                  </a:lnTo>
                  <a:lnTo>
                    <a:pt x="880999" y="1862201"/>
                  </a:lnTo>
                  <a:lnTo>
                    <a:pt x="880999" y="1847850"/>
                  </a:lnTo>
                  <a:close/>
                </a:path>
                <a:path w="1733550" h="1876425">
                  <a:moveTo>
                    <a:pt x="1647698" y="0"/>
                  </a:moveTo>
                  <a:lnTo>
                    <a:pt x="1647698" y="85725"/>
                  </a:lnTo>
                  <a:lnTo>
                    <a:pt x="1704932" y="57150"/>
                  </a:lnTo>
                  <a:lnTo>
                    <a:pt x="1662049" y="57150"/>
                  </a:lnTo>
                  <a:lnTo>
                    <a:pt x="1662049" y="28575"/>
                  </a:lnTo>
                  <a:lnTo>
                    <a:pt x="1704763" y="28575"/>
                  </a:lnTo>
                  <a:lnTo>
                    <a:pt x="1647698" y="0"/>
                  </a:lnTo>
                  <a:close/>
                </a:path>
                <a:path w="1733550" h="1876425">
                  <a:moveTo>
                    <a:pt x="880999" y="42925"/>
                  </a:moveTo>
                  <a:lnTo>
                    <a:pt x="866775" y="57150"/>
                  </a:lnTo>
                  <a:lnTo>
                    <a:pt x="880999" y="57150"/>
                  </a:lnTo>
                  <a:lnTo>
                    <a:pt x="880999" y="42925"/>
                  </a:lnTo>
                  <a:close/>
                </a:path>
                <a:path w="1733550" h="1876425">
                  <a:moveTo>
                    <a:pt x="1647698" y="42925"/>
                  </a:moveTo>
                  <a:lnTo>
                    <a:pt x="880999" y="42925"/>
                  </a:lnTo>
                  <a:lnTo>
                    <a:pt x="880999" y="57150"/>
                  </a:lnTo>
                  <a:lnTo>
                    <a:pt x="1647698" y="57150"/>
                  </a:lnTo>
                  <a:lnTo>
                    <a:pt x="1647698" y="42925"/>
                  </a:lnTo>
                  <a:close/>
                </a:path>
                <a:path w="1733550" h="1876425">
                  <a:moveTo>
                    <a:pt x="1704763" y="28575"/>
                  </a:moveTo>
                  <a:lnTo>
                    <a:pt x="1662049" y="28575"/>
                  </a:lnTo>
                  <a:lnTo>
                    <a:pt x="1662049" y="57150"/>
                  </a:lnTo>
                  <a:lnTo>
                    <a:pt x="1704932" y="57150"/>
                  </a:lnTo>
                  <a:lnTo>
                    <a:pt x="1733423" y="42925"/>
                  </a:lnTo>
                  <a:lnTo>
                    <a:pt x="1704763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924925" y="1981200"/>
            <a:ext cx="2743200" cy="1167130"/>
            <a:chOff x="8924925" y="1981200"/>
            <a:chExt cx="2743200" cy="116713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4925" y="1981200"/>
              <a:ext cx="2743200" cy="1714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143236" y="2195322"/>
              <a:ext cx="85725" cy="953135"/>
            </a:xfrm>
            <a:custGeom>
              <a:avLst/>
              <a:gdLst/>
              <a:ahLst/>
              <a:cxnLst/>
              <a:rect l="l" t="t" r="r" b="b"/>
              <a:pathLst>
                <a:path w="85725" h="953135">
                  <a:moveTo>
                    <a:pt x="28560" y="867113"/>
                  </a:moveTo>
                  <a:lnTo>
                    <a:pt x="0" y="867410"/>
                  </a:lnTo>
                  <a:lnTo>
                    <a:pt x="43688" y="952626"/>
                  </a:lnTo>
                  <a:lnTo>
                    <a:pt x="78470" y="881379"/>
                  </a:lnTo>
                  <a:lnTo>
                    <a:pt x="28702" y="881379"/>
                  </a:lnTo>
                  <a:lnTo>
                    <a:pt x="28560" y="867113"/>
                  </a:lnTo>
                  <a:close/>
                </a:path>
                <a:path w="85725" h="953135">
                  <a:moveTo>
                    <a:pt x="85725" y="866520"/>
                  </a:moveTo>
                  <a:lnTo>
                    <a:pt x="28560" y="867113"/>
                  </a:lnTo>
                  <a:lnTo>
                    <a:pt x="28702" y="881379"/>
                  </a:lnTo>
                  <a:lnTo>
                    <a:pt x="57277" y="881126"/>
                  </a:lnTo>
                  <a:lnTo>
                    <a:pt x="57134" y="866817"/>
                  </a:lnTo>
                  <a:lnTo>
                    <a:pt x="85580" y="866817"/>
                  </a:lnTo>
                  <a:lnTo>
                    <a:pt x="85725" y="866520"/>
                  </a:lnTo>
                  <a:close/>
                </a:path>
                <a:path w="85725" h="953135">
                  <a:moveTo>
                    <a:pt x="85580" y="866817"/>
                  </a:moveTo>
                  <a:lnTo>
                    <a:pt x="57134" y="866817"/>
                  </a:lnTo>
                  <a:lnTo>
                    <a:pt x="57277" y="881126"/>
                  </a:lnTo>
                  <a:lnTo>
                    <a:pt x="28702" y="881379"/>
                  </a:lnTo>
                  <a:lnTo>
                    <a:pt x="78470" y="881379"/>
                  </a:lnTo>
                  <a:lnTo>
                    <a:pt x="85580" y="866817"/>
                  </a:lnTo>
                  <a:close/>
                </a:path>
                <a:path w="85725" h="953135">
                  <a:moveTo>
                    <a:pt x="48514" y="0"/>
                  </a:moveTo>
                  <a:lnTo>
                    <a:pt x="19939" y="380"/>
                  </a:lnTo>
                  <a:lnTo>
                    <a:pt x="28560" y="867113"/>
                  </a:lnTo>
                  <a:lnTo>
                    <a:pt x="57134" y="866817"/>
                  </a:lnTo>
                  <a:lnTo>
                    <a:pt x="485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143363" y="3795521"/>
            <a:ext cx="85725" cy="1019810"/>
          </a:xfrm>
          <a:custGeom>
            <a:avLst/>
            <a:gdLst/>
            <a:ahLst/>
            <a:cxnLst/>
            <a:rect l="l" t="t" r="r" b="b"/>
            <a:pathLst>
              <a:path w="85725" h="1019810">
                <a:moveTo>
                  <a:pt x="28568" y="933788"/>
                </a:moveTo>
                <a:lnTo>
                  <a:pt x="0" y="934084"/>
                </a:lnTo>
                <a:lnTo>
                  <a:pt x="43560" y="1019301"/>
                </a:lnTo>
                <a:lnTo>
                  <a:pt x="78448" y="948054"/>
                </a:lnTo>
                <a:lnTo>
                  <a:pt x="28701" y="948054"/>
                </a:lnTo>
                <a:lnTo>
                  <a:pt x="28568" y="933788"/>
                </a:lnTo>
                <a:close/>
              </a:path>
              <a:path w="85725" h="1019810">
                <a:moveTo>
                  <a:pt x="85725" y="933195"/>
                </a:moveTo>
                <a:lnTo>
                  <a:pt x="28568" y="933788"/>
                </a:lnTo>
                <a:lnTo>
                  <a:pt x="28701" y="948054"/>
                </a:lnTo>
                <a:lnTo>
                  <a:pt x="57276" y="947801"/>
                </a:lnTo>
                <a:lnTo>
                  <a:pt x="57142" y="933492"/>
                </a:lnTo>
                <a:lnTo>
                  <a:pt x="85579" y="933492"/>
                </a:lnTo>
                <a:lnTo>
                  <a:pt x="85725" y="933195"/>
                </a:lnTo>
                <a:close/>
              </a:path>
              <a:path w="85725" h="1019810">
                <a:moveTo>
                  <a:pt x="85579" y="933492"/>
                </a:moveTo>
                <a:lnTo>
                  <a:pt x="57142" y="933492"/>
                </a:lnTo>
                <a:lnTo>
                  <a:pt x="57276" y="947801"/>
                </a:lnTo>
                <a:lnTo>
                  <a:pt x="28701" y="948054"/>
                </a:lnTo>
                <a:lnTo>
                  <a:pt x="78448" y="948054"/>
                </a:lnTo>
                <a:lnTo>
                  <a:pt x="85579" y="933492"/>
                </a:lnTo>
                <a:close/>
              </a:path>
              <a:path w="85725" h="1019810">
                <a:moveTo>
                  <a:pt x="48386" y="0"/>
                </a:moveTo>
                <a:lnTo>
                  <a:pt x="19811" y="380"/>
                </a:lnTo>
                <a:lnTo>
                  <a:pt x="28568" y="933788"/>
                </a:lnTo>
                <a:lnTo>
                  <a:pt x="57142" y="933492"/>
                </a:lnTo>
                <a:lnTo>
                  <a:pt x="4838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9448" y="2028825"/>
            <a:ext cx="1333500" cy="1676400"/>
          </a:xfrm>
          <a:custGeom>
            <a:avLst/>
            <a:gdLst/>
            <a:ahLst/>
            <a:cxnLst/>
            <a:rect l="l" t="t" r="r" b="b"/>
            <a:pathLst>
              <a:path w="1333500" h="1676400">
                <a:moveTo>
                  <a:pt x="652526" y="1647825"/>
                </a:moveTo>
                <a:lnTo>
                  <a:pt x="0" y="1647825"/>
                </a:lnTo>
                <a:lnTo>
                  <a:pt x="0" y="1676400"/>
                </a:lnTo>
                <a:lnTo>
                  <a:pt x="681101" y="1676400"/>
                </a:lnTo>
                <a:lnTo>
                  <a:pt x="681101" y="1662176"/>
                </a:lnTo>
                <a:lnTo>
                  <a:pt x="652526" y="1662176"/>
                </a:lnTo>
                <a:lnTo>
                  <a:pt x="652526" y="1647825"/>
                </a:lnTo>
                <a:close/>
              </a:path>
              <a:path w="1333500" h="1676400">
                <a:moveTo>
                  <a:pt x="1247775" y="28575"/>
                </a:moveTo>
                <a:lnTo>
                  <a:pt x="652526" y="28575"/>
                </a:lnTo>
                <a:lnTo>
                  <a:pt x="652526" y="1662176"/>
                </a:lnTo>
                <a:lnTo>
                  <a:pt x="666750" y="1647825"/>
                </a:lnTo>
                <a:lnTo>
                  <a:pt x="681101" y="1647825"/>
                </a:lnTo>
                <a:lnTo>
                  <a:pt x="681101" y="57150"/>
                </a:lnTo>
                <a:lnTo>
                  <a:pt x="666750" y="57150"/>
                </a:lnTo>
                <a:lnTo>
                  <a:pt x="681101" y="42799"/>
                </a:lnTo>
                <a:lnTo>
                  <a:pt x="1247775" y="42799"/>
                </a:lnTo>
                <a:lnTo>
                  <a:pt x="1247775" y="28575"/>
                </a:lnTo>
                <a:close/>
              </a:path>
              <a:path w="1333500" h="1676400">
                <a:moveTo>
                  <a:pt x="681101" y="1647825"/>
                </a:moveTo>
                <a:lnTo>
                  <a:pt x="666750" y="1647825"/>
                </a:lnTo>
                <a:lnTo>
                  <a:pt x="652526" y="1662176"/>
                </a:lnTo>
                <a:lnTo>
                  <a:pt x="681101" y="1662176"/>
                </a:lnTo>
                <a:lnTo>
                  <a:pt x="681101" y="1647825"/>
                </a:lnTo>
                <a:close/>
              </a:path>
              <a:path w="1333500" h="1676400">
                <a:moveTo>
                  <a:pt x="1247775" y="0"/>
                </a:moveTo>
                <a:lnTo>
                  <a:pt x="1247775" y="85725"/>
                </a:lnTo>
                <a:lnTo>
                  <a:pt x="1304840" y="57150"/>
                </a:lnTo>
                <a:lnTo>
                  <a:pt x="1262126" y="57150"/>
                </a:lnTo>
                <a:lnTo>
                  <a:pt x="1262126" y="28575"/>
                </a:lnTo>
                <a:lnTo>
                  <a:pt x="1305009" y="28575"/>
                </a:lnTo>
                <a:lnTo>
                  <a:pt x="1247775" y="0"/>
                </a:lnTo>
                <a:close/>
              </a:path>
              <a:path w="1333500" h="1676400">
                <a:moveTo>
                  <a:pt x="681101" y="42799"/>
                </a:moveTo>
                <a:lnTo>
                  <a:pt x="666750" y="57150"/>
                </a:lnTo>
                <a:lnTo>
                  <a:pt x="681101" y="57150"/>
                </a:lnTo>
                <a:lnTo>
                  <a:pt x="681101" y="42799"/>
                </a:lnTo>
                <a:close/>
              </a:path>
              <a:path w="1333500" h="1676400">
                <a:moveTo>
                  <a:pt x="1247775" y="42799"/>
                </a:moveTo>
                <a:lnTo>
                  <a:pt x="681101" y="42799"/>
                </a:lnTo>
                <a:lnTo>
                  <a:pt x="681101" y="57150"/>
                </a:lnTo>
                <a:lnTo>
                  <a:pt x="1247775" y="57150"/>
                </a:lnTo>
                <a:lnTo>
                  <a:pt x="1247775" y="42799"/>
                </a:lnTo>
                <a:close/>
              </a:path>
              <a:path w="1333500" h="1676400">
                <a:moveTo>
                  <a:pt x="1305009" y="28575"/>
                </a:moveTo>
                <a:lnTo>
                  <a:pt x="1262126" y="28575"/>
                </a:lnTo>
                <a:lnTo>
                  <a:pt x="1262126" y="57150"/>
                </a:lnTo>
                <a:lnTo>
                  <a:pt x="1304840" y="57150"/>
                </a:lnTo>
                <a:lnTo>
                  <a:pt x="1333500" y="42799"/>
                </a:lnTo>
                <a:lnTo>
                  <a:pt x="1305009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700" y="1664017"/>
            <a:ext cx="2742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ett</a:t>
            </a:r>
            <a:r>
              <a:rPr sz="1800" spc="2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fr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1837" y="6101794"/>
            <a:ext cx="11582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b="1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C</a:t>
            </a:r>
            <a:r>
              <a:rPr sz="1800" b="1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ode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4700" y="3104578"/>
            <a:ext cx="308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J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900" y="4745037"/>
            <a:ext cx="165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3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100" dirty="0">
                <a:latin typeface="Calibri"/>
                <a:cs typeface="Calibri"/>
              </a:rPr>
              <a:t>f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694" y="2312606"/>
            <a:ext cx="2784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4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43975" y="1549717"/>
            <a:ext cx="189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fr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0650" y="3161728"/>
            <a:ext cx="1756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6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25" dirty="0">
                <a:latin typeface="Calibri"/>
                <a:cs typeface="Calibri"/>
              </a:rPr>
              <a:t>i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ter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fr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0650" y="4830762"/>
            <a:ext cx="145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7.</a:t>
            </a:r>
            <a:r>
              <a:rPr sz="1800" dirty="0">
                <a:latin typeface="Calibri"/>
                <a:cs typeface="Calibri"/>
              </a:rPr>
              <a:t> Export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030" y="550663"/>
            <a:ext cx="859917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Data</a:t>
            </a:r>
            <a:r>
              <a:rPr spc="125" dirty="0"/>
              <a:t> </a:t>
            </a:r>
            <a:r>
              <a:rPr spc="-60" dirty="0"/>
              <a:t>Collection</a:t>
            </a:r>
            <a:r>
              <a:rPr spc="160" dirty="0"/>
              <a:t> </a:t>
            </a:r>
            <a:r>
              <a:rPr spc="10" dirty="0"/>
              <a:t>-</a:t>
            </a:r>
            <a:r>
              <a:rPr spc="110" dirty="0"/>
              <a:t> </a:t>
            </a:r>
            <a:r>
              <a:rPr spc="-105" dirty="0"/>
              <a:t>Scraping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2038350"/>
            <a:ext cx="2733675" cy="142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00" y="4095750"/>
            <a:ext cx="2619375" cy="161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6325" y="5133975"/>
            <a:ext cx="2743200" cy="1524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85975" y="2271648"/>
            <a:ext cx="85725" cy="428625"/>
          </a:xfrm>
          <a:custGeom>
            <a:avLst/>
            <a:gdLst/>
            <a:ahLst/>
            <a:cxnLst/>
            <a:rect l="l" t="t" r="r" b="b"/>
            <a:pathLst>
              <a:path w="85725" h="428625">
                <a:moveTo>
                  <a:pt x="28575" y="342900"/>
                </a:moveTo>
                <a:lnTo>
                  <a:pt x="0" y="342900"/>
                </a:lnTo>
                <a:lnTo>
                  <a:pt x="42925" y="428625"/>
                </a:lnTo>
                <a:lnTo>
                  <a:pt x="78560" y="357250"/>
                </a:lnTo>
                <a:lnTo>
                  <a:pt x="28575" y="357250"/>
                </a:lnTo>
                <a:lnTo>
                  <a:pt x="28575" y="342900"/>
                </a:lnTo>
                <a:close/>
              </a:path>
              <a:path w="85725" h="428625">
                <a:moveTo>
                  <a:pt x="57150" y="0"/>
                </a:moveTo>
                <a:lnTo>
                  <a:pt x="28575" y="0"/>
                </a:lnTo>
                <a:lnTo>
                  <a:pt x="28575" y="357250"/>
                </a:lnTo>
                <a:lnTo>
                  <a:pt x="57150" y="357250"/>
                </a:lnTo>
                <a:lnTo>
                  <a:pt x="57150" y="0"/>
                </a:lnTo>
                <a:close/>
              </a:path>
              <a:path w="85725" h="428625">
                <a:moveTo>
                  <a:pt x="85725" y="342900"/>
                </a:moveTo>
                <a:lnTo>
                  <a:pt x="57150" y="342900"/>
                </a:lnTo>
                <a:lnTo>
                  <a:pt x="57150" y="357250"/>
                </a:lnTo>
                <a:lnTo>
                  <a:pt x="78560" y="357250"/>
                </a:lnTo>
                <a:lnTo>
                  <a:pt x="85725" y="3429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975" y="3271773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575" y="447675"/>
                </a:moveTo>
                <a:lnTo>
                  <a:pt x="0" y="447675"/>
                </a:lnTo>
                <a:lnTo>
                  <a:pt x="42799" y="533400"/>
                </a:lnTo>
                <a:lnTo>
                  <a:pt x="78538" y="462025"/>
                </a:lnTo>
                <a:lnTo>
                  <a:pt x="28575" y="462025"/>
                </a:lnTo>
                <a:lnTo>
                  <a:pt x="28575" y="447675"/>
                </a:lnTo>
                <a:close/>
              </a:path>
              <a:path w="85725" h="533400">
                <a:moveTo>
                  <a:pt x="57150" y="0"/>
                </a:moveTo>
                <a:lnTo>
                  <a:pt x="28575" y="0"/>
                </a:lnTo>
                <a:lnTo>
                  <a:pt x="28575" y="462025"/>
                </a:lnTo>
                <a:lnTo>
                  <a:pt x="57150" y="462025"/>
                </a:lnTo>
                <a:lnTo>
                  <a:pt x="57150" y="0"/>
                </a:lnTo>
                <a:close/>
              </a:path>
              <a:path w="85725" h="533400">
                <a:moveTo>
                  <a:pt x="85725" y="447675"/>
                </a:moveTo>
                <a:lnTo>
                  <a:pt x="57150" y="447675"/>
                </a:lnTo>
                <a:lnTo>
                  <a:pt x="57150" y="462025"/>
                </a:lnTo>
                <a:lnTo>
                  <a:pt x="78538" y="462025"/>
                </a:lnTo>
                <a:lnTo>
                  <a:pt x="85725" y="4476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5975" y="4348098"/>
            <a:ext cx="85725" cy="438150"/>
          </a:xfrm>
          <a:custGeom>
            <a:avLst/>
            <a:gdLst/>
            <a:ahLst/>
            <a:cxnLst/>
            <a:rect l="l" t="t" r="r" b="b"/>
            <a:pathLst>
              <a:path w="85725" h="438150">
                <a:moveTo>
                  <a:pt x="28575" y="352425"/>
                </a:moveTo>
                <a:lnTo>
                  <a:pt x="0" y="352425"/>
                </a:lnTo>
                <a:lnTo>
                  <a:pt x="42925" y="438150"/>
                </a:lnTo>
                <a:lnTo>
                  <a:pt x="78560" y="366775"/>
                </a:lnTo>
                <a:lnTo>
                  <a:pt x="28575" y="366775"/>
                </a:lnTo>
                <a:lnTo>
                  <a:pt x="28575" y="352425"/>
                </a:lnTo>
                <a:close/>
              </a:path>
              <a:path w="85725" h="438150">
                <a:moveTo>
                  <a:pt x="57150" y="0"/>
                </a:moveTo>
                <a:lnTo>
                  <a:pt x="28575" y="0"/>
                </a:lnTo>
                <a:lnTo>
                  <a:pt x="28575" y="366775"/>
                </a:lnTo>
                <a:lnTo>
                  <a:pt x="57150" y="366775"/>
                </a:lnTo>
                <a:lnTo>
                  <a:pt x="57150" y="0"/>
                </a:lnTo>
                <a:close/>
              </a:path>
              <a:path w="85725" h="438150">
                <a:moveTo>
                  <a:pt x="85725" y="352425"/>
                </a:moveTo>
                <a:lnTo>
                  <a:pt x="57150" y="352425"/>
                </a:lnTo>
                <a:lnTo>
                  <a:pt x="57150" y="366775"/>
                </a:lnTo>
                <a:lnTo>
                  <a:pt x="78560" y="366775"/>
                </a:lnTo>
                <a:lnTo>
                  <a:pt x="85725" y="3524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1876425"/>
            <a:ext cx="10725150" cy="3810000"/>
            <a:chOff x="838200" y="1876425"/>
            <a:chExt cx="10725150" cy="38100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3076575"/>
              <a:ext cx="2743200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5076825"/>
              <a:ext cx="27432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4375" y="2038350"/>
              <a:ext cx="3571875" cy="20859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86226" y="3095625"/>
              <a:ext cx="942975" cy="2333625"/>
            </a:xfrm>
            <a:custGeom>
              <a:avLst/>
              <a:gdLst/>
              <a:ahLst/>
              <a:cxnLst/>
              <a:rect l="l" t="t" r="r" b="b"/>
              <a:pathLst>
                <a:path w="942975" h="2333625">
                  <a:moveTo>
                    <a:pt x="85725" y="2247900"/>
                  </a:moveTo>
                  <a:lnTo>
                    <a:pt x="0" y="2290699"/>
                  </a:lnTo>
                  <a:lnTo>
                    <a:pt x="85725" y="2333625"/>
                  </a:lnTo>
                  <a:lnTo>
                    <a:pt x="85725" y="2305050"/>
                  </a:lnTo>
                  <a:lnTo>
                    <a:pt x="71374" y="2305050"/>
                  </a:lnTo>
                  <a:lnTo>
                    <a:pt x="71374" y="2276475"/>
                  </a:lnTo>
                  <a:lnTo>
                    <a:pt x="85725" y="2276475"/>
                  </a:lnTo>
                  <a:lnTo>
                    <a:pt x="85725" y="2247900"/>
                  </a:lnTo>
                  <a:close/>
                </a:path>
                <a:path w="942975" h="2333625">
                  <a:moveTo>
                    <a:pt x="85725" y="2276475"/>
                  </a:moveTo>
                  <a:lnTo>
                    <a:pt x="71374" y="2276475"/>
                  </a:lnTo>
                  <a:lnTo>
                    <a:pt x="71374" y="2305050"/>
                  </a:lnTo>
                  <a:lnTo>
                    <a:pt x="85725" y="2305050"/>
                  </a:lnTo>
                  <a:lnTo>
                    <a:pt x="85725" y="2276475"/>
                  </a:lnTo>
                  <a:close/>
                </a:path>
                <a:path w="942975" h="2333625">
                  <a:moveTo>
                    <a:pt x="457073" y="2276475"/>
                  </a:moveTo>
                  <a:lnTo>
                    <a:pt x="85725" y="2276475"/>
                  </a:lnTo>
                  <a:lnTo>
                    <a:pt x="85725" y="2305050"/>
                  </a:lnTo>
                  <a:lnTo>
                    <a:pt x="485648" y="2305050"/>
                  </a:lnTo>
                  <a:lnTo>
                    <a:pt x="485648" y="2290699"/>
                  </a:lnTo>
                  <a:lnTo>
                    <a:pt x="457073" y="2290699"/>
                  </a:lnTo>
                  <a:lnTo>
                    <a:pt x="457073" y="2276475"/>
                  </a:lnTo>
                  <a:close/>
                </a:path>
                <a:path w="942975" h="2333625">
                  <a:moveTo>
                    <a:pt x="857250" y="28575"/>
                  </a:moveTo>
                  <a:lnTo>
                    <a:pt x="457073" y="28575"/>
                  </a:lnTo>
                  <a:lnTo>
                    <a:pt x="457073" y="2290699"/>
                  </a:lnTo>
                  <a:lnTo>
                    <a:pt x="471424" y="2276475"/>
                  </a:lnTo>
                  <a:lnTo>
                    <a:pt x="485648" y="2276475"/>
                  </a:lnTo>
                  <a:lnTo>
                    <a:pt x="485648" y="57150"/>
                  </a:lnTo>
                  <a:lnTo>
                    <a:pt x="471424" y="57150"/>
                  </a:lnTo>
                  <a:lnTo>
                    <a:pt x="485648" y="42799"/>
                  </a:lnTo>
                  <a:lnTo>
                    <a:pt x="857250" y="42799"/>
                  </a:lnTo>
                  <a:lnTo>
                    <a:pt x="857250" y="28575"/>
                  </a:lnTo>
                  <a:close/>
                </a:path>
                <a:path w="942975" h="2333625">
                  <a:moveTo>
                    <a:pt x="485648" y="2276475"/>
                  </a:moveTo>
                  <a:lnTo>
                    <a:pt x="471424" y="2276475"/>
                  </a:lnTo>
                  <a:lnTo>
                    <a:pt x="457073" y="2290699"/>
                  </a:lnTo>
                  <a:lnTo>
                    <a:pt x="485648" y="2290699"/>
                  </a:lnTo>
                  <a:lnTo>
                    <a:pt x="485648" y="2276475"/>
                  </a:lnTo>
                  <a:close/>
                </a:path>
                <a:path w="942975" h="2333625">
                  <a:moveTo>
                    <a:pt x="857250" y="0"/>
                  </a:moveTo>
                  <a:lnTo>
                    <a:pt x="857250" y="85725"/>
                  </a:lnTo>
                  <a:lnTo>
                    <a:pt x="914315" y="57150"/>
                  </a:lnTo>
                  <a:lnTo>
                    <a:pt x="871474" y="57150"/>
                  </a:lnTo>
                  <a:lnTo>
                    <a:pt x="871474" y="28575"/>
                  </a:lnTo>
                  <a:lnTo>
                    <a:pt x="914484" y="28575"/>
                  </a:lnTo>
                  <a:lnTo>
                    <a:pt x="857250" y="0"/>
                  </a:lnTo>
                  <a:close/>
                </a:path>
                <a:path w="942975" h="2333625">
                  <a:moveTo>
                    <a:pt x="485648" y="42799"/>
                  </a:moveTo>
                  <a:lnTo>
                    <a:pt x="471424" y="57150"/>
                  </a:lnTo>
                  <a:lnTo>
                    <a:pt x="485648" y="57150"/>
                  </a:lnTo>
                  <a:lnTo>
                    <a:pt x="485648" y="42799"/>
                  </a:lnTo>
                  <a:close/>
                </a:path>
                <a:path w="942975" h="2333625">
                  <a:moveTo>
                    <a:pt x="857250" y="42799"/>
                  </a:moveTo>
                  <a:lnTo>
                    <a:pt x="485648" y="42799"/>
                  </a:lnTo>
                  <a:lnTo>
                    <a:pt x="485648" y="57150"/>
                  </a:lnTo>
                  <a:lnTo>
                    <a:pt x="857250" y="57150"/>
                  </a:lnTo>
                  <a:lnTo>
                    <a:pt x="857250" y="42799"/>
                  </a:lnTo>
                  <a:close/>
                </a:path>
                <a:path w="942975" h="2333625">
                  <a:moveTo>
                    <a:pt x="914484" y="28575"/>
                  </a:moveTo>
                  <a:lnTo>
                    <a:pt x="871474" y="28575"/>
                  </a:lnTo>
                  <a:lnTo>
                    <a:pt x="871474" y="57150"/>
                  </a:lnTo>
                  <a:lnTo>
                    <a:pt x="914315" y="57150"/>
                  </a:lnTo>
                  <a:lnTo>
                    <a:pt x="942975" y="42799"/>
                  </a:lnTo>
                  <a:lnTo>
                    <a:pt x="914484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0150" y="1876425"/>
              <a:ext cx="2743200" cy="12001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091551" y="2438399"/>
              <a:ext cx="1833880" cy="1319530"/>
            </a:xfrm>
            <a:custGeom>
              <a:avLst/>
              <a:gdLst/>
              <a:ahLst/>
              <a:cxnLst/>
              <a:rect l="l" t="t" r="r" b="b"/>
              <a:pathLst>
                <a:path w="1833879" h="1319529">
                  <a:moveTo>
                    <a:pt x="714375" y="42799"/>
                  </a:moveTo>
                  <a:lnTo>
                    <a:pt x="685876" y="28575"/>
                  </a:lnTo>
                  <a:lnTo>
                    <a:pt x="628650" y="0"/>
                  </a:lnTo>
                  <a:lnTo>
                    <a:pt x="628650" y="28575"/>
                  </a:lnTo>
                  <a:lnTo>
                    <a:pt x="342900" y="28575"/>
                  </a:lnTo>
                  <a:lnTo>
                    <a:pt x="342900" y="685800"/>
                  </a:lnTo>
                  <a:lnTo>
                    <a:pt x="85725" y="685800"/>
                  </a:lnTo>
                  <a:lnTo>
                    <a:pt x="85725" y="657225"/>
                  </a:lnTo>
                  <a:lnTo>
                    <a:pt x="0" y="700024"/>
                  </a:lnTo>
                  <a:lnTo>
                    <a:pt x="85725" y="742950"/>
                  </a:lnTo>
                  <a:lnTo>
                    <a:pt x="85725" y="714375"/>
                  </a:lnTo>
                  <a:lnTo>
                    <a:pt x="371475" y="714375"/>
                  </a:lnTo>
                  <a:lnTo>
                    <a:pt x="371475" y="700024"/>
                  </a:lnTo>
                  <a:lnTo>
                    <a:pt x="371475" y="685800"/>
                  </a:lnTo>
                  <a:lnTo>
                    <a:pt x="371475" y="57150"/>
                  </a:lnTo>
                  <a:lnTo>
                    <a:pt x="628650" y="57150"/>
                  </a:lnTo>
                  <a:lnTo>
                    <a:pt x="628650" y="85725"/>
                  </a:lnTo>
                  <a:lnTo>
                    <a:pt x="685711" y="57150"/>
                  </a:lnTo>
                  <a:lnTo>
                    <a:pt x="714375" y="42799"/>
                  </a:lnTo>
                  <a:close/>
                </a:path>
                <a:path w="1833879" h="1319529">
                  <a:moveTo>
                    <a:pt x="1833499" y="1233424"/>
                  </a:moveTo>
                  <a:lnTo>
                    <a:pt x="1804924" y="1233424"/>
                  </a:lnTo>
                  <a:lnTo>
                    <a:pt x="1804924" y="947674"/>
                  </a:lnTo>
                  <a:lnTo>
                    <a:pt x="1776349" y="947674"/>
                  </a:lnTo>
                  <a:lnTo>
                    <a:pt x="1776349" y="1233424"/>
                  </a:lnTo>
                  <a:lnTo>
                    <a:pt x="1747774" y="1233424"/>
                  </a:lnTo>
                  <a:lnTo>
                    <a:pt x="1790700" y="1319149"/>
                  </a:lnTo>
                  <a:lnTo>
                    <a:pt x="1826323" y="1247775"/>
                  </a:lnTo>
                  <a:lnTo>
                    <a:pt x="1833499" y="123342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20150" y="4000500"/>
              <a:ext cx="2114550" cy="1809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886950" y="4186173"/>
              <a:ext cx="85725" cy="600075"/>
            </a:xfrm>
            <a:custGeom>
              <a:avLst/>
              <a:gdLst/>
              <a:ahLst/>
              <a:cxnLst/>
              <a:rect l="l" t="t" r="r" b="b"/>
              <a:pathLst>
                <a:path w="85725" h="600075">
                  <a:moveTo>
                    <a:pt x="28575" y="514350"/>
                  </a:moveTo>
                  <a:lnTo>
                    <a:pt x="0" y="514350"/>
                  </a:lnTo>
                  <a:lnTo>
                    <a:pt x="42925" y="600075"/>
                  </a:lnTo>
                  <a:lnTo>
                    <a:pt x="78560" y="528701"/>
                  </a:lnTo>
                  <a:lnTo>
                    <a:pt x="28575" y="528701"/>
                  </a:lnTo>
                  <a:lnTo>
                    <a:pt x="28575" y="514350"/>
                  </a:lnTo>
                  <a:close/>
                </a:path>
                <a:path w="85725" h="600075">
                  <a:moveTo>
                    <a:pt x="57150" y="0"/>
                  </a:moveTo>
                  <a:lnTo>
                    <a:pt x="28575" y="0"/>
                  </a:lnTo>
                  <a:lnTo>
                    <a:pt x="28575" y="528701"/>
                  </a:lnTo>
                  <a:lnTo>
                    <a:pt x="57150" y="528701"/>
                  </a:lnTo>
                  <a:lnTo>
                    <a:pt x="57150" y="0"/>
                  </a:lnTo>
                  <a:close/>
                </a:path>
                <a:path w="85725" h="600075">
                  <a:moveTo>
                    <a:pt x="85725" y="514350"/>
                  </a:moveTo>
                  <a:lnTo>
                    <a:pt x="57150" y="514350"/>
                  </a:lnTo>
                  <a:lnTo>
                    <a:pt x="57150" y="528701"/>
                  </a:lnTo>
                  <a:lnTo>
                    <a:pt x="78560" y="528701"/>
                  </a:lnTo>
                  <a:lnTo>
                    <a:pt x="85725" y="514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6600" y="1683067"/>
            <a:ext cx="2987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ett</a:t>
            </a:r>
            <a:r>
              <a:rPr sz="1800" spc="2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fr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1837" y="6101794"/>
            <a:ext cx="11582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b="1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C</a:t>
            </a:r>
            <a:r>
              <a:rPr sz="1800" b="1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ode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125" y="2722816"/>
            <a:ext cx="289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b</a:t>
            </a:r>
            <a:r>
              <a:rPr sz="1800" spc="15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125" y="3771836"/>
            <a:ext cx="1541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3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2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b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125" y="4725987"/>
            <a:ext cx="19996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4.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column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names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244" y="1683067"/>
            <a:ext cx="1861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00718" y="1521142"/>
            <a:ext cx="17932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6.</a:t>
            </a:r>
            <a:r>
              <a:rPr sz="1800" spc="10" dirty="0">
                <a:latin typeface="Calibri"/>
                <a:cs typeface="Calibri"/>
              </a:rPr>
              <a:t> Add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data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keys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72550" y="3132772"/>
            <a:ext cx="21659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</a:t>
            </a:r>
            <a:r>
              <a:rPr sz="12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notebook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rest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19465" y="3686111"/>
            <a:ext cx="33832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7.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dataframe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dictionary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0718" y="4783137"/>
            <a:ext cx="1455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8.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Export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772794"/>
            <a:ext cx="8385175" cy="14763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dataset,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there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are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several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cases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where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did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not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land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successully.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40" dirty="0">
                <a:latin typeface="Microsoft Sans Serif"/>
                <a:cs typeface="Microsoft Sans Serif"/>
              </a:rPr>
              <a:t>True </a:t>
            </a:r>
            <a:r>
              <a:rPr sz="1400" spc="-80" dirty="0">
                <a:latin typeface="Microsoft Sans Serif"/>
                <a:cs typeface="Microsoft Sans Serif"/>
              </a:rPr>
              <a:t>Ocean,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True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20" dirty="0">
                <a:latin typeface="Microsoft Sans Serif"/>
                <a:cs typeface="Microsoft Sans Serif"/>
              </a:rPr>
              <a:t>RTLS,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True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10" dirty="0">
                <a:latin typeface="Microsoft Sans Serif"/>
                <a:cs typeface="Microsoft Sans Serif"/>
              </a:rPr>
              <a:t>ASDS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means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the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mission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has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been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successful.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400" spc="-70" dirty="0">
                <a:latin typeface="Microsoft Sans Serif"/>
                <a:cs typeface="Microsoft Sans Serif"/>
              </a:rPr>
              <a:t>False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Ocean,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False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-120" dirty="0">
                <a:latin typeface="Microsoft Sans Serif"/>
                <a:cs typeface="Microsoft Sans Serif"/>
              </a:rPr>
              <a:t>RTLS,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False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10" dirty="0">
                <a:latin typeface="Microsoft Sans Serif"/>
                <a:cs typeface="Microsoft Sans Serif"/>
              </a:rPr>
              <a:t>ASDS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means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the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mission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was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a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failure.</a:t>
            </a:r>
            <a:endParaRPr sz="14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188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55" dirty="0">
                <a:latin typeface="Microsoft Sans Serif"/>
                <a:cs typeface="Microsoft Sans Serif"/>
              </a:rPr>
              <a:t>We</a:t>
            </a:r>
            <a:r>
              <a:rPr sz="1800" spc="-15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need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-25" dirty="0">
                <a:latin typeface="Microsoft Sans Serif"/>
                <a:cs typeface="Microsoft Sans Serif"/>
              </a:rPr>
              <a:t>transform </a:t>
            </a:r>
            <a:r>
              <a:rPr sz="1800" spc="5" dirty="0">
                <a:latin typeface="Microsoft Sans Serif"/>
                <a:cs typeface="Microsoft Sans Serif"/>
              </a:rPr>
              <a:t>string </a:t>
            </a:r>
            <a:r>
              <a:rPr sz="1800" spc="-45" dirty="0">
                <a:latin typeface="Microsoft Sans Serif"/>
                <a:cs typeface="Microsoft Sans Serif"/>
              </a:rPr>
              <a:t>variables </a:t>
            </a:r>
            <a:r>
              <a:rPr sz="1800" spc="20" dirty="0">
                <a:latin typeface="Microsoft Sans Serif"/>
                <a:cs typeface="Microsoft Sans Serif"/>
              </a:rPr>
              <a:t>into </a:t>
            </a:r>
            <a:r>
              <a:rPr sz="1800" spc="-30" dirty="0">
                <a:latin typeface="Microsoft Sans Serif"/>
                <a:cs typeface="Microsoft Sans Serif"/>
              </a:rPr>
              <a:t>categorical </a:t>
            </a:r>
            <a:r>
              <a:rPr sz="1800" spc="-45" dirty="0">
                <a:latin typeface="Microsoft Sans Serif"/>
                <a:cs typeface="Microsoft Sans Serif"/>
              </a:rPr>
              <a:t>variables </a:t>
            </a:r>
            <a:r>
              <a:rPr sz="1800" spc="-55" dirty="0">
                <a:latin typeface="Microsoft Sans Serif"/>
                <a:cs typeface="Microsoft Sans Serif"/>
              </a:rPr>
              <a:t>where </a:t>
            </a:r>
            <a:r>
              <a:rPr sz="1800" spc="85" dirty="0">
                <a:latin typeface="Microsoft Sans Serif"/>
                <a:cs typeface="Microsoft Sans Serif"/>
              </a:rPr>
              <a:t>1 </a:t>
            </a:r>
            <a:r>
              <a:rPr sz="1800" spc="-85" dirty="0">
                <a:latin typeface="Microsoft Sans Serif"/>
                <a:cs typeface="Microsoft Sans Serif"/>
              </a:rPr>
              <a:t>means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been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0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means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was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failure.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6618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Data</a:t>
            </a:r>
            <a:r>
              <a:rPr spc="110" dirty="0"/>
              <a:t> </a:t>
            </a:r>
            <a:r>
              <a:rPr spc="-65" dirty="0"/>
              <a:t>Wrangling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007" y="3361753"/>
            <a:ext cx="27266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1.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Calculate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launches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number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for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each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site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3609975"/>
            <a:ext cx="2000250" cy="752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007" y="4706556"/>
            <a:ext cx="2517775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latin typeface="Calibri"/>
                <a:cs typeface="Calibri"/>
              </a:rPr>
              <a:t>2. </a:t>
            </a:r>
            <a:r>
              <a:rPr sz="1200" b="1" spc="5" dirty="0">
                <a:latin typeface="Calibri"/>
                <a:cs typeface="Calibri"/>
              </a:rPr>
              <a:t>Calculate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the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number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and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occurence </a:t>
            </a:r>
            <a:r>
              <a:rPr sz="1200" b="1" spc="-254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of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each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orbit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2100" y="4229100"/>
            <a:ext cx="2176780" cy="2343150"/>
            <a:chOff x="1562100" y="4229100"/>
            <a:chExt cx="2176780" cy="2343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100" y="4953000"/>
              <a:ext cx="1419225" cy="1619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6150" y="4229100"/>
              <a:ext cx="752475" cy="1524000"/>
            </a:xfrm>
            <a:custGeom>
              <a:avLst/>
              <a:gdLst/>
              <a:ahLst/>
              <a:cxnLst/>
              <a:rect l="l" t="t" r="r" b="b"/>
              <a:pathLst>
                <a:path w="752475" h="1524000">
                  <a:moveTo>
                    <a:pt x="361950" y="1495425"/>
                  </a:moveTo>
                  <a:lnTo>
                    <a:pt x="0" y="1495425"/>
                  </a:lnTo>
                  <a:lnTo>
                    <a:pt x="0" y="1524000"/>
                  </a:lnTo>
                  <a:lnTo>
                    <a:pt x="390525" y="1524000"/>
                  </a:lnTo>
                  <a:lnTo>
                    <a:pt x="390525" y="1509712"/>
                  </a:lnTo>
                  <a:lnTo>
                    <a:pt x="361950" y="1509712"/>
                  </a:lnTo>
                  <a:lnTo>
                    <a:pt x="361950" y="1495425"/>
                  </a:lnTo>
                  <a:close/>
                </a:path>
                <a:path w="752475" h="1524000">
                  <a:moveTo>
                    <a:pt x="666623" y="28575"/>
                  </a:moveTo>
                  <a:lnTo>
                    <a:pt x="361950" y="28575"/>
                  </a:lnTo>
                  <a:lnTo>
                    <a:pt x="361950" y="1509712"/>
                  </a:lnTo>
                  <a:lnTo>
                    <a:pt x="376174" y="1495425"/>
                  </a:lnTo>
                  <a:lnTo>
                    <a:pt x="390525" y="1495425"/>
                  </a:lnTo>
                  <a:lnTo>
                    <a:pt x="390525" y="57150"/>
                  </a:lnTo>
                  <a:lnTo>
                    <a:pt x="376174" y="57150"/>
                  </a:lnTo>
                  <a:lnTo>
                    <a:pt x="390525" y="42925"/>
                  </a:lnTo>
                  <a:lnTo>
                    <a:pt x="666623" y="42925"/>
                  </a:lnTo>
                  <a:lnTo>
                    <a:pt x="666623" y="28575"/>
                  </a:lnTo>
                  <a:close/>
                </a:path>
                <a:path w="752475" h="1524000">
                  <a:moveTo>
                    <a:pt x="390525" y="1495425"/>
                  </a:moveTo>
                  <a:lnTo>
                    <a:pt x="376174" y="1495425"/>
                  </a:lnTo>
                  <a:lnTo>
                    <a:pt x="361950" y="1509712"/>
                  </a:lnTo>
                  <a:lnTo>
                    <a:pt x="390525" y="1509712"/>
                  </a:lnTo>
                  <a:lnTo>
                    <a:pt x="390525" y="1495425"/>
                  </a:lnTo>
                  <a:close/>
                </a:path>
                <a:path w="752475" h="1524000">
                  <a:moveTo>
                    <a:pt x="666623" y="0"/>
                  </a:moveTo>
                  <a:lnTo>
                    <a:pt x="666623" y="85725"/>
                  </a:lnTo>
                  <a:lnTo>
                    <a:pt x="723857" y="57150"/>
                  </a:lnTo>
                  <a:lnTo>
                    <a:pt x="680974" y="57150"/>
                  </a:lnTo>
                  <a:lnTo>
                    <a:pt x="680974" y="28575"/>
                  </a:lnTo>
                  <a:lnTo>
                    <a:pt x="723688" y="28575"/>
                  </a:lnTo>
                  <a:lnTo>
                    <a:pt x="666623" y="0"/>
                  </a:lnTo>
                  <a:close/>
                </a:path>
                <a:path w="752475" h="1524000">
                  <a:moveTo>
                    <a:pt x="390525" y="42925"/>
                  </a:moveTo>
                  <a:lnTo>
                    <a:pt x="376174" y="57150"/>
                  </a:lnTo>
                  <a:lnTo>
                    <a:pt x="390525" y="57150"/>
                  </a:lnTo>
                  <a:lnTo>
                    <a:pt x="390525" y="42925"/>
                  </a:lnTo>
                  <a:close/>
                </a:path>
                <a:path w="752475" h="1524000">
                  <a:moveTo>
                    <a:pt x="666623" y="42925"/>
                  </a:moveTo>
                  <a:lnTo>
                    <a:pt x="390525" y="42925"/>
                  </a:lnTo>
                  <a:lnTo>
                    <a:pt x="390525" y="57150"/>
                  </a:lnTo>
                  <a:lnTo>
                    <a:pt x="666623" y="57150"/>
                  </a:lnTo>
                  <a:lnTo>
                    <a:pt x="666623" y="42925"/>
                  </a:lnTo>
                  <a:close/>
                </a:path>
                <a:path w="752475" h="1524000">
                  <a:moveTo>
                    <a:pt x="723688" y="28575"/>
                  </a:moveTo>
                  <a:lnTo>
                    <a:pt x="680974" y="28575"/>
                  </a:lnTo>
                  <a:lnTo>
                    <a:pt x="680974" y="57150"/>
                  </a:lnTo>
                  <a:lnTo>
                    <a:pt x="723857" y="57150"/>
                  </a:lnTo>
                  <a:lnTo>
                    <a:pt x="752348" y="42925"/>
                  </a:lnTo>
                  <a:lnTo>
                    <a:pt x="723688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01465" y="3409950"/>
            <a:ext cx="249364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3.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Calculate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number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and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occurrence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b="1" spc="-10" dirty="0">
                <a:latin typeface="Calibri"/>
                <a:cs typeface="Calibri"/>
              </a:rPr>
              <a:t>mission</a:t>
            </a:r>
            <a:r>
              <a:rPr sz="1200" b="1" spc="45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outcome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per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orbit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type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86200" y="4076700"/>
            <a:ext cx="2743200" cy="1524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28990" y="3361753"/>
            <a:ext cx="240792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10" dirty="0">
                <a:latin typeface="Calibri"/>
                <a:cs typeface="Calibri"/>
              </a:rPr>
              <a:t>4</a:t>
            </a:r>
            <a:r>
              <a:rPr sz="1200" b="1" dirty="0">
                <a:latin typeface="Calibri"/>
                <a:cs typeface="Calibri"/>
              </a:rPr>
              <a:t>.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35" dirty="0">
                <a:latin typeface="Calibri"/>
                <a:cs typeface="Calibri"/>
              </a:rPr>
              <a:t>C</a:t>
            </a:r>
            <a:r>
              <a:rPr sz="1200" b="1" spc="2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3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la</a:t>
            </a:r>
            <a:r>
              <a:rPr sz="1200" b="1" spc="30" dirty="0">
                <a:latin typeface="Calibri"/>
                <a:cs typeface="Calibri"/>
              </a:rPr>
              <a:t>nd</a:t>
            </a:r>
            <a:r>
              <a:rPr sz="1200" b="1" spc="5" dirty="0">
                <a:latin typeface="Calibri"/>
                <a:cs typeface="Calibri"/>
              </a:rPr>
              <a:t>i</a:t>
            </a:r>
            <a:r>
              <a:rPr sz="1200" b="1" spc="30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g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25" dirty="0">
                <a:latin typeface="Calibri"/>
                <a:cs typeface="Calibri"/>
              </a:rPr>
              <a:t>o</a:t>
            </a:r>
            <a:r>
              <a:rPr sz="1200" b="1" spc="30" dirty="0">
                <a:latin typeface="Calibri"/>
                <a:cs typeface="Calibri"/>
              </a:rPr>
              <a:t>ut</a:t>
            </a:r>
            <a:r>
              <a:rPr sz="1200" b="1" spc="20" dirty="0">
                <a:latin typeface="Calibri"/>
                <a:cs typeface="Calibri"/>
              </a:rPr>
              <a:t>c</a:t>
            </a:r>
            <a:r>
              <a:rPr sz="1200" b="1" spc="25" dirty="0">
                <a:latin typeface="Calibri"/>
                <a:cs typeface="Calibri"/>
              </a:rPr>
              <a:t>o</a:t>
            </a:r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e</a:t>
            </a:r>
            <a:r>
              <a:rPr sz="1200" b="1" spc="-8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25" dirty="0">
                <a:latin typeface="Calibri"/>
                <a:cs typeface="Calibri"/>
              </a:rPr>
              <a:t>b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l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</a:t>
            </a:r>
            <a:r>
              <a:rPr sz="1200" b="1" spc="20" dirty="0">
                <a:latin typeface="Calibri"/>
                <a:cs typeface="Calibri"/>
              </a:rPr>
              <a:t>r</a:t>
            </a:r>
            <a:r>
              <a:rPr sz="1200" b="1" spc="25" dirty="0">
                <a:latin typeface="Calibri"/>
                <a:cs typeface="Calibri"/>
              </a:rPr>
              <a:t>o</a:t>
            </a:r>
            <a:r>
              <a:rPr sz="1200" b="1" dirty="0">
                <a:latin typeface="Calibri"/>
                <a:cs typeface="Calibri"/>
              </a:rPr>
              <a:t>m  </a:t>
            </a:r>
            <a:r>
              <a:rPr sz="1200" b="1" spc="15" dirty="0">
                <a:latin typeface="Calibri"/>
                <a:cs typeface="Calibri"/>
              </a:rPr>
              <a:t>Outcome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column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43900" y="3914775"/>
            <a:ext cx="2743200" cy="10668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428990" y="5355272"/>
            <a:ext cx="10109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5.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Export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to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43900" y="5648325"/>
            <a:ext cx="2743200" cy="1714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568450" y="44237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3" y="186943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83" y="186943"/>
                </a:lnTo>
                <a:lnTo>
                  <a:pt x="57657" y="185800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3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88500" y="50333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2" y="186943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82" y="186943"/>
                </a:lnTo>
                <a:lnTo>
                  <a:pt x="57657" y="185800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2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1723" y="4229100"/>
            <a:ext cx="1552575" cy="600075"/>
          </a:xfrm>
          <a:custGeom>
            <a:avLst/>
            <a:gdLst/>
            <a:ahLst/>
            <a:cxnLst/>
            <a:rect l="l" t="t" r="r" b="b"/>
            <a:pathLst>
              <a:path w="1552575" h="600075">
                <a:moveTo>
                  <a:pt x="762000" y="571500"/>
                </a:moveTo>
                <a:lnTo>
                  <a:pt x="0" y="571500"/>
                </a:lnTo>
                <a:lnTo>
                  <a:pt x="0" y="600075"/>
                </a:lnTo>
                <a:lnTo>
                  <a:pt x="790575" y="600075"/>
                </a:lnTo>
                <a:lnTo>
                  <a:pt x="790575" y="585851"/>
                </a:lnTo>
                <a:lnTo>
                  <a:pt x="762000" y="585851"/>
                </a:lnTo>
                <a:lnTo>
                  <a:pt x="762000" y="571500"/>
                </a:lnTo>
                <a:close/>
              </a:path>
              <a:path w="1552575" h="600075">
                <a:moveTo>
                  <a:pt x="1466850" y="28575"/>
                </a:moveTo>
                <a:lnTo>
                  <a:pt x="762000" y="28575"/>
                </a:lnTo>
                <a:lnTo>
                  <a:pt x="762000" y="585851"/>
                </a:lnTo>
                <a:lnTo>
                  <a:pt x="776351" y="571500"/>
                </a:lnTo>
                <a:lnTo>
                  <a:pt x="790575" y="571500"/>
                </a:lnTo>
                <a:lnTo>
                  <a:pt x="790575" y="57150"/>
                </a:lnTo>
                <a:lnTo>
                  <a:pt x="776351" y="57150"/>
                </a:lnTo>
                <a:lnTo>
                  <a:pt x="790575" y="42925"/>
                </a:lnTo>
                <a:lnTo>
                  <a:pt x="1466850" y="42925"/>
                </a:lnTo>
                <a:lnTo>
                  <a:pt x="1466850" y="28575"/>
                </a:lnTo>
                <a:close/>
              </a:path>
              <a:path w="1552575" h="600075">
                <a:moveTo>
                  <a:pt x="790575" y="571500"/>
                </a:moveTo>
                <a:lnTo>
                  <a:pt x="776351" y="571500"/>
                </a:lnTo>
                <a:lnTo>
                  <a:pt x="762000" y="585851"/>
                </a:lnTo>
                <a:lnTo>
                  <a:pt x="790575" y="585851"/>
                </a:lnTo>
                <a:lnTo>
                  <a:pt x="790575" y="571500"/>
                </a:lnTo>
                <a:close/>
              </a:path>
              <a:path w="1552575" h="600075">
                <a:moveTo>
                  <a:pt x="1466850" y="0"/>
                </a:moveTo>
                <a:lnTo>
                  <a:pt x="1466850" y="85725"/>
                </a:lnTo>
                <a:lnTo>
                  <a:pt x="1524084" y="57150"/>
                </a:lnTo>
                <a:lnTo>
                  <a:pt x="1481201" y="57150"/>
                </a:lnTo>
                <a:lnTo>
                  <a:pt x="1481201" y="28575"/>
                </a:lnTo>
                <a:lnTo>
                  <a:pt x="1523915" y="28575"/>
                </a:lnTo>
                <a:lnTo>
                  <a:pt x="1466850" y="0"/>
                </a:lnTo>
                <a:close/>
              </a:path>
              <a:path w="1552575" h="600075">
                <a:moveTo>
                  <a:pt x="790575" y="42925"/>
                </a:moveTo>
                <a:lnTo>
                  <a:pt x="776351" y="57150"/>
                </a:lnTo>
                <a:lnTo>
                  <a:pt x="790575" y="57150"/>
                </a:lnTo>
                <a:lnTo>
                  <a:pt x="790575" y="42925"/>
                </a:lnTo>
                <a:close/>
              </a:path>
              <a:path w="1552575" h="600075">
                <a:moveTo>
                  <a:pt x="1466850" y="42925"/>
                </a:moveTo>
                <a:lnTo>
                  <a:pt x="790575" y="42925"/>
                </a:lnTo>
                <a:lnTo>
                  <a:pt x="790575" y="57150"/>
                </a:lnTo>
                <a:lnTo>
                  <a:pt x="1466850" y="57150"/>
                </a:lnTo>
                <a:lnTo>
                  <a:pt x="1466850" y="42925"/>
                </a:lnTo>
                <a:close/>
              </a:path>
              <a:path w="1552575" h="600075">
                <a:moveTo>
                  <a:pt x="1523915" y="28575"/>
                </a:moveTo>
                <a:lnTo>
                  <a:pt x="1481201" y="28575"/>
                </a:lnTo>
                <a:lnTo>
                  <a:pt x="1481201" y="57150"/>
                </a:lnTo>
                <a:lnTo>
                  <a:pt x="1524084" y="57150"/>
                </a:lnTo>
                <a:lnTo>
                  <a:pt x="1552575" y="42925"/>
                </a:lnTo>
                <a:lnTo>
                  <a:pt x="1523915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3775" y="6268799"/>
            <a:ext cx="11582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b="1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C</a:t>
            </a:r>
            <a:r>
              <a:rPr sz="1800" b="1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ode</a:t>
            </a:r>
            <a:endParaRPr sz="1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8EFD9D8D844F9A5A52242B1220A8" ma:contentTypeVersion="14" ma:contentTypeDescription="Create a new document." ma:contentTypeScope="" ma:versionID="4cd90d1f9abbc6569f5c545e74ffa8eb">
  <xsd:schema xmlns:xsd="http://www.w3.org/2001/XMLSchema" xmlns:xs="http://www.w3.org/2001/XMLSchema" xmlns:p="http://schemas.microsoft.com/office/2006/metadata/properties" xmlns:ns3="afac64eb-d038-45d1-bec2-bf44e2a3b996" xmlns:ns4="2461f990-5279-49fc-8536-359d26bae1db" targetNamespace="http://schemas.microsoft.com/office/2006/metadata/properties" ma:root="true" ma:fieldsID="3703fa9370cbe03372975b09a56ce745" ns3:_="" ns4:_="">
    <xsd:import namespace="afac64eb-d038-45d1-bec2-bf44e2a3b996"/>
    <xsd:import namespace="2461f990-5279-49fc-8536-359d26bae1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c64eb-d038-45d1-bec2-bf44e2a3b9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1f990-5279-49fc-8536-359d26bae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461f990-5279-49fc-8536-359d26bae1db" xsi:nil="true"/>
  </documentManagement>
</p:properties>
</file>

<file path=customXml/itemProps1.xml><?xml version="1.0" encoding="utf-8"?>
<ds:datastoreItem xmlns:ds="http://schemas.openxmlformats.org/officeDocument/2006/customXml" ds:itemID="{CF8FFAEB-C21F-4452-BCDF-0F521CDE0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c64eb-d038-45d1-bec2-bf44e2a3b996"/>
    <ds:schemaRef ds:uri="2461f990-5279-49fc-8536-359d26bae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C5C68-A35D-4A51-A411-D80A4B30B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40919F-5BA1-4649-84E2-4DBBFB86CAFE}">
  <ds:schemaRefs>
    <ds:schemaRef ds:uri="http://purl.org/dc/terms/"/>
    <ds:schemaRef ds:uri="afac64eb-d038-45d1-bec2-bf44e2a3b996"/>
    <ds:schemaRef ds:uri="http://purl.org/dc/dcmitype/"/>
    <ds:schemaRef ds:uri="http://purl.org/dc/elements/1.1/"/>
    <ds:schemaRef ds:uri="2461f990-5279-49fc-8536-359d26bae1db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</TotalTime>
  <Words>2513</Words>
  <Application>Microsoft Office PowerPoint</Application>
  <PresentationFormat>Widescreen</PresentationFormat>
  <Paragraphs>312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Arial</vt:lpstr>
      <vt:lpstr>Arial MT</vt:lpstr>
      <vt:lpstr>Calibri</vt:lpstr>
      <vt:lpstr>Century Gothic</vt:lpstr>
      <vt:lpstr>Microsoft Sans Serif</vt:lpstr>
      <vt:lpstr>Vapor Trail</vt:lpstr>
      <vt:lpstr>PowerPoint Presentation</vt:lpstr>
      <vt:lpstr>Outline</vt:lpstr>
      <vt:lpstr>Executive Summary</vt:lpstr>
      <vt:lpstr>Introduction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Folium map – Ground stations</vt:lpstr>
      <vt:lpstr>Folium map – Color Labeled Markers</vt:lpstr>
      <vt:lpstr>Folium Map – Distances between CCAFS SLC-40 and its proximities</vt:lpstr>
      <vt:lpstr>Dashboard – Total success by Site</vt:lpstr>
      <vt:lpstr>Dashboard – Total success launches for Site KSC LC-39A</vt:lpstr>
      <vt:lpstr>Dashboard – Payload mass vs Outcome for all sites with different payload mass selected</vt:lpstr>
      <vt:lpstr>Classification Accuracy</vt:lpstr>
      <vt:lpstr>Confusion Matrix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odis ♥</dc:creator>
  <cp:lastModifiedBy>Mohammad Alzaini</cp:lastModifiedBy>
  <cp:revision>3</cp:revision>
  <dcterms:created xsi:type="dcterms:W3CDTF">2024-06-07T19:19:39Z</dcterms:created>
  <dcterms:modified xsi:type="dcterms:W3CDTF">2024-06-07T20:08:51Z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2021-11-28T00:00:00Z</vt:filetime>
  </property>
  <property fmtid="{D5CDD505-2E9C-101B-9397-08002B2CF9AE}" pid="3" name="LastSaved">
    <vt:filetime>2024-06-07T00:00:00Z</vt:filetime>
  </property>
  <property fmtid="{D5CDD505-2E9C-101B-9397-08002B2CF9AE}" pid="4" name="ContentTypeId">
    <vt:lpwstr>0x0101005CF58EFD9D8D844F9A5A52242B1220A8</vt:lpwstr>
  </property>
</Properties>
</file>