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5" r:id="rId6"/>
    <p:sldId id="267" r:id="rId7"/>
    <p:sldId id="257" r:id="rId8"/>
    <p:sldId id="268" r:id="rId9"/>
    <p:sldId id="269" r:id="rId10"/>
    <p:sldId id="264" r:id="rId11"/>
    <p:sldId id="266" r:id="rId12"/>
    <p:sldId id="270" r:id="rId13"/>
    <p:sldId id="271" r:id="rId14"/>
    <p:sldId id="274" r:id="rId15"/>
    <p:sldId id="273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58" r:id="rId27"/>
    <p:sldId id="259" r:id="rId28"/>
    <p:sldId id="260" r:id="rId29"/>
    <p:sldId id="261" r:id="rId30"/>
    <p:sldId id="262" r:id="rId3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65"/>
            <p14:sldId id="267"/>
            <p14:sldId id="257"/>
            <p14:sldId id="268"/>
            <p14:sldId id="269"/>
            <p14:sldId id="264"/>
            <p14:sldId id="266"/>
            <p14:sldId id="270"/>
            <p14:sldId id="271"/>
            <p14:sldId id="274"/>
            <p14:sldId id="273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29-03-2018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33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9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80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  <p:sldLayoutId id="214748381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988" y="2204864"/>
            <a:ext cx="4535884" cy="2924629"/>
          </a:xfrm>
        </p:spPr>
        <p:txBody>
          <a:bodyPr/>
          <a:lstStyle/>
          <a:p>
            <a:r>
              <a:rPr lang="en-US" dirty="0" smtClean="0"/>
              <a:t>DIRECTORY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9495" y="5445224"/>
            <a:ext cx="3618859" cy="675820"/>
          </a:xfrm>
        </p:spPr>
        <p:txBody>
          <a:bodyPr/>
          <a:lstStyle/>
          <a:p>
            <a:r>
              <a:rPr lang="en-US" dirty="0" smtClean="0"/>
              <a:t>LDAP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9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620688"/>
            <a:ext cx="11663967" cy="637926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Abandon operation:</a:t>
            </a:r>
          </a:p>
          <a:p>
            <a:pPr lvl="1" algn="l"/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An</a:t>
            </a: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 abandon operation may be used to request that the server stop working on an operation that the client had previously requested.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Compare operation:</a:t>
            </a:r>
          </a:p>
          <a:p>
            <a:pPr lvl="1" algn="l"/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Compare </a:t>
            </a: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operation may be used to determine whether a specified entry has a particular attribute value.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8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Extended operation:</a:t>
            </a:r>
          </a:p>
          <a:p>
            <a:pPr lvl="1" algn="l"/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An extended operation may be used to request some other kind of processing that isn't covered by one of the other operation types.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800" dirty="0"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Search operation:</a:t>
            </a:r>
          </a:p>
          <a:p>
            <a:pPr lvl="1" algn="l"/>
            <a:r>
              <a:rPr lang="en-US" sz="1800" dirty="0" smtClean="0">
                <a:cs typeface="Times New Roman" panose="02020603050405020304" pitchFamily="18" charset="0"/>
              </a:rPr>
              <a:t>A</a:t>
            </a:r>
            <a:r>
              <a:rPr lang="en-US" sz="1800" dirty="0">
                <a:cs typeface="Times New Roman" panose="02020603050405020304" pitchFamily="18" charset="0"/>
              </a:rPr>
              <a:t> search operation may be used to retrieve entries that match a provided set of criteria</a:t>
            </a:r>
            <a:r>
              <a:rPr lang="en-US" sz="1800" dirty="0" smtClean="0"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800" dirty="0"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Modify DN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operation: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 algn="l"/>
            <a:r>
              <a:rPr lang="en-US" sz="1800" dirty="0" smtClean="0">
                <a:cs typeface="Times New Roman" panose="02020603050405020304" pitchFamily="18" charset="0"/>
              </a:rPr>
              <a:t>A</a:t>
            </a:r>
            <a:r>
              <a:rPr lang="en-US" sz="1800" dirty="0">
                <a:cs typeface="Times New Roman" panose="02020603050405020304" pitchFamily="18" charset="0"/>
              </a:rPr>
              <a:t> modify DN operation may be used to change the DN of an entry. This may be used to replace the RDN and/or to move the entry to a different place in the DIT</a:t>
            </a:r>
            <a:r>
              <a:rPr lang="en-US" sz="1800" dirty="0" smtClean="0"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08568" y="6467656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6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Configuring LDAP on windows 2012 server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ow to enable secure LDAP on Server 2008/2012 DCs: certificate for server authent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90031"/>
            <a:ext cx="10288466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9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how to enable secure LDAP on Server 2008/2012 DCs: snap-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92802"/>
            <a:ext cx="9937104" cy="607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83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how to enable secure LDAP on Server 2008/2012 DCs: computer accou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404664"/>
            <a:ext cx="9649072" cy="59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18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 descr="how to enable secure LDAP on Server 2008/2012 DCs: local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404664"/>
            <a:ext cx="9577064" cy="58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 descr="how to enable secure LDAP on Server 2008/2012 DCs: add or remove snap-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449183"/>
            <a:ext cx="9649072" cy="59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21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 descr="how to enable secure LDAP on Server 2008/2012 DCs: request new certific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449183"/>
            <a:ext cx="9649072" cy="59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5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 descr="how to enable secure LDAP on Server 2008/2012 DCs: certific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458253"/>
            <a:ext cx="9644970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66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19</a:t>
            </a:fld>
            <a:endParaRPr lang="en-US"/>
          </a:p>
        </p:txBody>
      </p:sp>
      <p:pic>
        <p:nvPicPr>
          <p:cNvPr id="8194" name="Picture 2" descr="how to enable secure LDAP on Server 2008/2012 DCs: certific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493266"/>
            <a:ext cx="9577064" cy="58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9376" y="349206"/>
            <a:ext cx="11161240" cy="635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X.500 Directory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Service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X.500 directory service is a global directory service.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+mn-lt"/>
              </a:rPr>
              <a:t>X.500 is a series of computer networking standards covering electronic directory services.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+mn-lt"/>
              </a:rPr>
              <a:t>The X.500 series was developed by CCITT, and first approved in 1988. </a:t>
            </a:r>
            <a:endParaRPr lang="en-US" dirty="0" smtClean="0">
              <a:solidFill>
                <a:srgbClr val="222222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+mn-lt"/>
              </a:rPr>
              <a:t>The directory services were developed in order to support the requirements of X.400 electronic mail exchange and name lookup</a:t>
            </a:r>
            <a:r>
              <a:rPr lang="en-US" dirty="0" smtClean="0">
                <a:solidFill>
                  <a:srgbClr val="222222"/>
                </a:solidFill>
                <a:latin typeface="+mn-lt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Its components cooperate to manage information about objects such as countries, organizations, people, machines, and so on in a worldwide scope.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It provides the capability to look up information by name and to browse and search for information.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083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20</a:t>
            </a:fld>
            <a:endParaRPr lang="en-US"/>
          </a:p>
        </p:txBody>
      </p:sp>
      <p:pic>
        <p:nvPicPr>
          <p:cNvPr id="9218" name="Picture 2" descr="how to enable secure LDAP on Server 2008/2012 DCs: certificate enroll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552295"/>
            <a:ext cx="9937104" cy="58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3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21</a:t>
            </a:fld>
            <a:endParaRPr lang="en-US"/>
          </a:p>
        </p:txBody>
      </p:sp>
      <p:pic>
        <p:nvPicPr>
          <p:cNvPr id="10242" name="Picture 2" descr="how to enable secure LDAP on Server 2008/2012 DCs: certificate in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605183"/>
            <a:ext cx="9577064" cy="575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26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267-FAB8-4042-A341-2DB8A44BEA09}" type="slidenum">
              <a:rPr lang="en-US" smtClean="0"/>
              <a:t>22</a:t>
            </a:fld>
            <a:endParaRPr lang="en-US"/>
          </a:p>
        </p:txBody>
      </p:sp>
      <p:pic>
        <p:nvPicPr>
          <p:cNvPr id="11266" name="Picture 2" descr="https://www.petri.com/wp-content/uploads/dc-certificate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476672"/>
            <a:ext cx="9577064" cy="576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3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LDAP &amp;Why?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6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PROTOCOLS IN LDAP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LDAP DIRECTORY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LDAP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376" y="476672"/>
            <a:ext cx="10945216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 types of protocols of X.500: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dirty="0"/>
              <a:t>DAP (Directory Access Protocol)</a:t>
            </a:r>
          </a:p>
          <a:p>
            <a:pPr>
              <a:lnSpc>
                <a:spcPct val="150000"/>
              </a:lnSpc>
            </a:pPr>
            <a:r>
              <a:rPr lang="en-US" dirty="0"/>
              <a:t>DSP (Directory System Protocol)</a:t>
            </a:r>
          </a:p>
          <a:p>
            <a:pPr>
              <a:lnSpc>
                <a:spcPct val="150000"/>
              </a:lnSpc>
            </a:pPr>
            <a:r>
              <a:rPr lang="en-US" dirty="0"/>
              <a:t>DISP (Directory Information Shadowing Protocol)</a:t>
            </a:r>
          </a:p>
          <a:p>
            <a:pPr>
              <a:lnSpc>
                <a:spcPct val="150000"/>
              </a:lnSpc>
            </a:pPr>
            <a:r>
              <a:rPr lang="en-US" dirty="0"/>
              <a:t>DOP (Directory Operational Bindings Management </a:t>
            </a:r>
            <a:r>
              <a:rPr lang="en-US" dirty="0" smtClean="0"/>
              <a:t>Protocol)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protocols </a:t>
            </a:r>
            <a:r>
              <a:rPr lang="en-US" dirty="0" smtClean="0"/>
              <a:t>used in </a:t>
            </a:r>
            <a:r>
              <a:rPr lang="en-US" dirty="0"/>
              <a:t>the OSI networking </a:t>
            </a:r>
            <a:r>
              <a:rPr lang="en-US" dirty="0" smtClean="0"/>
              <a:t>stack.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number of alternatives to DAP were developed to allow Internet clients to access the X.500 Directory using the </a:t>
            </a:r>
            <a:r>
              <a:rPr lang="en-US" dirty="0" smtClean="0"/>
              <a:t>TCP/IP networking </a:t>
            </a:r>
            <a:r>
              <a:rPr lang="en-US" dirty="0"/>
              <a:t>stack.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most well-known alternative to DAP is Lightweight Directory Access Protocol (LDAP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7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164" y="7937"/>
            <a:ext cx="10892209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55555"/>
                </a:solidFill>
                <a:latin typeface="+mj-lt"/>
              </a:rPr>
              <a:t>		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LDAP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 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Lightweight Directory Access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Protocol)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7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555555"/>
                </a:solidFill>
              </a:rPr>
              <a:t>Lightweight </a:t>
            </a:r>
            <a:r>
              <a:rPr lang="en-US" sz="1600" dirty="0">
                <a:solidFill>
                  <a:srgbClr val="555555"/>
                </a:solidFill>
              </a:rPr>
              <a:t>Directory Access </a:t>
            </a:r>
            <a:r>
              <a:rPr lang="en-US" sz="1600" dirty="0" smtClean="0">
                <a:solidFill>
                  <a:srgbClr val="555555"/>
                </a:solidFill>
              </a:rPr>
              <a:t>Protocol uses </a:t>
            </a:r>
            <a:r>
              <a:rPr lang="en-US" sz="1600" dirty="0">
                <a:solidFill>
                  <a:srgbClr val="555555"/>
                </a:solidFill>
              </a:rPr>
              <a:t>client-server </a:t>
            </a:r>
            <a:r>
              <a:rPr lang="en-US" sz="1600" dirty="0" smtClean="0">
                <a:solidFill>
                  <a:srgbClr val="555555"/>
                </a:solidFill>
              </a:rPr>
              <a:t>architecture</a:t>
            </a:r>
            <a:r>
              <a:rPr lang="en-US" sz="1600" dirty="0">
                <a:solidFill>
                  <a:srgbClr val="555555"/>
                </a:solidFill>
              </a:rPr>
              <a:t>. 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555555"/>
                </a:solidFill>
              </a:rPr>
              <a:t>It is </a:t>
            </a:r>
            <a:r>
              <a:rPr lang="en-US" sz="1600" dirty="0">
                <a:solidFill>
                  <a:srgbClr val="555555"/>
                </a:solidFill>
              </a:rPr>
              <a:t>used to manage and </a:t>
            </a:r>
            <a:r>
              <a:rPr lang="en-US" sz="1600" dirty="0" smtClean="0">
                <a:solidFill>
                  <a:srgbClr val="555555"/>
                </a:solidFill>
              </a:rPr>
              <a:t>access distributed directory </a:t>
            </a:r>
            <a:r>
              <a:rPr lang="en-US" sz="1600" dirty="0">
                <a:solidFill>
                  <a:srgbClr val="555555"/>
                </a:solidFill>
              </a:rPr>
              <a:t>over IP network. </a:t>
            </a:r>
            <a:endParaRPr lang="en-US" sz="1600" dirty="0" smtClean="0">
              <a:solidFill>
                <a:srgbClr val="55555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555555"/>
                </a:solidFill>
              </a:rPr>
              <a:t>It is similar to telephone directory containing </a:t>
            </a:r>
            <a:r>
              <a:rPr lang="en-US" sz="1600" dirty="0" smtClean="0">
                <a:solidFill>
                  <a:srgbClr val="555555"/>
                </a:solidFill>
              </a:rPr>
              <a:t>contact numbers </a:t>
            </a:r>
            <a:r>
              <a:rPr lang="en-US" sz="1600" dirty="0">
                <a:solidFill>
                  <a:srgbClr val="555555"/>
                </a:solidFill>
              </a:rPr>
              <a:t>and addresses of the subscribers</a:t>
            </a:r>
            <a:r>
              <a:rPr lang="en-US" sz="1600" dirty="0" smtClean="0">
                <a:solidFill>
                  <a:srgbClr val="555555"/>
                </a:solidFill>
              </a:rPr>
              <a:t>.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555555"/>
                </a:solidFill>
              </a:rPr>
              <a:t>It provides </a:t>
            </a:r>
            <a:r>
              <a:rPr lang="en-US" sz="1600" dirty="0">
                <a:solidFill>
                  <a:srgbClr val="555555"/>
                </a:solidFill>
              </a:rPr>
              <a:t>directory service with systematic set of </a:t>
            </a:r>
            <a:r>
              <a:rPr lang="en-US" sz="1600" dirty="0" smtClean="0">
                <a:solidFill>
                  <a:srgbClr val="555555"/>
                </a:solidFill>
              </a:rPr>
              <a:t>records </a:t>
            </a:r>
            <a:r>
              <a:rPr lang="en-US" sz="1600" dirty="0">
                <a:solidFill>
                  <a:srgbClr val="555555"/>
                </a:solidFill>
              </a:rPr>
              <a:t>organized in hierarchical structure. </a:t>
            </a:r>
            <a:endParaRPr lang="en-US" sz="1600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endParaRPr lang="en-US" sz="1600" dirty="0" smtClean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endParaRPr lang="en-US" sz="1600" dirty="0">
              <a:solidFill>
                <a:srgbClr val="555555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3212976"/>
            <a:ext cx="6101216" cy="2376264"/>
          </a:xfrm>
          <a:prstGeom prst="rect">
            <a:avLst/>
          </a:prstGeom>
        </p:spPr>
      </p:pic>
      <p:sp>
        <p:nvSpPr>
          <p:cNvPr id="7" name="AutoShape 4" descr="LDAP Working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0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376" y="548680"/>
            <a:ext cx="105131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Clients </a:t>
            </a:r>
            <a:r>
              <a:rPr lang="en-US" dirty="0">
                <a:solidFill>
                  <a:srgbClr val="555555"/>
                </a:solidFill>
              </a:rPr>
              <a:t>may be directly controlled by individuals, </a:t>
            </a:r>
            <a:r>
              <a:rPr lang="en-US" dirty="0" smtClean="0">
                <a:solidFill>
                  <a:srgbClr val="555555"/>
                </a:solidFill>
              </a:rPr>
              <a:t>embedded </a:t>
            </a:r>
            <a:r>
              <a:rPr lang="en-US" dirty="0">
                <a:solidFill>
                  <a:srgbClr val="555555"/>
                </a:solidFill>
              </a:rPr>
              <a:t>in applications or "agents". 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It </a:t>
            </a:r>
            <a:r>
              <a:rPr lang="en-US" dirty="0">
                <a:solidFill>
                  <a:srgbClr val="555555"/>
                </a:solidFill>
              </a:rPr>
              <a:t>is useful when integrating multiple directory services. </a:t>
            </a:r>
            <a:endParaRPr lang="en-US" dirty="0" smtClean="0">
              <a:solidFill>
                <a:srgbClr val="55555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To </a:t>
            </a:r>
            <a:r>
              <a:rPr lang="en-US" dirty="0">
                <a:solidFill>
                  <a:srgbClr val="555555"/>
                </a:solidFill>
              </a:rPr>
              <a:t>commence LDAP session, client needs to connect with server (called as "Directory System Agent"). By default server is set to use TCP port number 389. 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After </a:t>
            </a:r>
            <a:r>
              <a:rPr lang="en-US" dirty="0">
                <a:solidFill>
                  <a:srgbClr val="555555"/>
                </a:solidFill>
              </a:rPr>
              <a:t>connection is established, client and server can exchange the information or data.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Various </a:t>
            </a:r>
            <a:r>
              <a:rPr lang="en-US" dirty="0">
                <a:solidFill>
                  <a:srgbClr val="555555"/>
                </a:solidFill>
              </a:rPr>
              <a:t>operations can be performed on LDAP such as Add, Bind, Delete, Modify, Unbind etc. </a:t>
            </a:r>
            <a:endParaRPr lang="en-US" dirty="0" smtClean="0">
              <a:solidFill>
                <a:srgbClr val="55555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The default TCP port for LDAP is 389 </a:t>
            </a:r>
            <a:endParaRPr lang="en-US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2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432" y="2132856"/>
            <a:ext cx="104411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</a:rPr>
              <a:t>The main benefit of using LDAP is that information for an entire organization can be consolidated into a central repository. </a:t>
            </a:r>
            <a:endParaRPr lang="en-US" dirty="0" smtClean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smtClean="0">
                <a:solidFill>
                  <a:srgbClr val="333333"/>
                </a:solidFill>
              </a:rPr>
              <a:t>For </a:t>
            </a:r>
            <a:r>
              <a:rPr lang="en-US" dirty="0">
                <a:solidFill>
                  <a:srgbClr val="333333"/>
                </a:solidFill>
              </a:rPr>
              <a:t>example, rather than managing user lists for each group within an organization, LDAP can be used as a central directory accessible from anywhere on the network. And because LDAP supports Secure Sockets Layer (SSL) and Transport Layer Security (TLS), sensitive data can be protected from prying eyes.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9696" y="1124744"/>
            <a:ext cx="1015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Basic functionality of LDAP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41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9456" y="620688"/>
            <a:ext cx="90010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666666"/>
                </a:solidFill>
                <a:latin typeface="+mj-lt"/>
              </a:rPr>
              <a:t>			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Advantages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of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LDAP</a:t>
            </a:r>
          </a:p>
          <a:p>
            <a:pPr fontAlgn="base">
              <a:lnSpc>
                <a:spcPct val="150000"/>
              </a:lnSpc>
            </a:pPr>
            <a:endParaRPr lang="en-US" dirty="0" smtClean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Global </a:t>
            </a:r>
            <a:r>
              <a:rPr lang="en-US" dirty="0">
                <a:solidFill>
                  <a:srgbClr val="555555"/>
                </a:solidFill>
              </a:rPr>
              <a:t>naming model ensures unique entries. </a:t>
            </a:r>
            <a:endParaRPr lang="en-US" dirty="0" smtClean="0">
              <a:solidFill>
                <a:srgbClr val="555555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It </a:t>
            </a:r>
            <a:r>
              <a:rPr lang="en-US" dirty="0">
                <a:solidFill>
                  <a:srgbClr val="555555"/>
                </a:solidFill>
              </a:rPr>
              <a:t>allows use of multiple independent directories. </a:t>
            </a:r>
            <a:endParaRPr lang="en-US" dirty="0" smtClean="0">
              <a:solidFill>
                <a:srgbClr val="555555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It </a:t>
            </a:r>
            <a:r>
              <a:rPr lang="en-US" dirty="0">
                <a:solidFill>
                  <a:srgbClr val="555555"/>
                </a:solidFill>
              </a:rPr>
              <a:t>is extensible to meet future/local requirements. </a:t>
            </a:r>
            <a:endParaRPr lang="en-US" dirty="0" smtClean="0">
              <a:solidFill>
                <a:srgbClr val="555555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It </a:t>
            </a:r>
            <a:r>
              <a:rPr lang="en-US" dirty="0">
                <a:solidFill>
                  <a:srgbClr val="555555"/>
                </a:solidFill>
              </a:rPr>
              <a:t>runs over TCP/IP and SSL directly. </a:t>
            </a:r>
            <a:endParaRPr lang="en-US" dirty="0" smtClean="0">
              <a:solidFill>
                <a:srgbClr val="555555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It </a:t>
            </a:r>
            <a:r>
              <a:rPr lang="en-US" dirty="0">
                <a:solidFill>
                  <a:srgbClr val="555555"/>
                </a:solidFill>
              </a:rPr>
              <a:t>has wider support across the industries. </a:t>
            </a:r>
            <a:endParaRPr lang="en-US" dirty="0" smtClean="0">
              <a:solidFill>
                <a:srgbClr val="555555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The </a:t>
            </a:r>
            <a:r>
              <a:rPr lang="en-US" dirty="0">
                <a:solidFill>
                  <a:srgbClr val="555555"/>
                </a:solidFill>
              </a:rPr>
              <a:t>protocol is based on existing deployed technologies. </a:t>
            </a:r>
            <a:endParaRPr lang="en-US" dirty="0" smtClean="0">
              <a:solidFill>
                <a:srgbClr val="555555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LDAP </a:t>
            </a:r>
            <a:r>
              <a:rPr lang="en-US" dirty="0">
                <a:solidFill>
                  <a:srgbClr val="555555"/>
                </a:solidFill>
              </a:rPr>
              <a:t>is used by many services like TCP and DNS. </a:t>
            </a:r>
            <a:endParaRPr lang="en-US" dirty="0" smtClean="0">
              <a:solidFill>
                <a:srgbClr val="555555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It </a:t>
            </a:r>
            <a:r>
              <a:rPr lang="en-US" dirty="0">
                <a:solidFill>
                  <a:srgbClr val="555555"/>
                </a:solidFill>
              </a:rPr>
              <a:t>is open source protocol with very flexible architecture. </a:t>
            </a:r>
            <a:endParaRPr lang="en-US" dirty="0" smtClean="0">
              <a:solidFill>
                <a:srgbClr val="555555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</a:rPr>
              <a:t>LDAP </a:t>
            </a:r>
            <a:r>
              <a:rPr lang="en-US" dirty="0">
                <a:solidFill>
                  <a:srgbClr val="555555"/>
                </a:solidFill>
              </a:rPr>
              <a:t>is automated and hence updating of the same is much easier unlike DNS. </a:t>
            </a:r>
            <a:endParaRPr lang="en-US" b="0" i="0" dirty="0">
              <a:solidFill>
                <a:srgbClr val="55555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749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368" y="692696"/>
            <a:ext cx="1080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Disadvantages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of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LDAP</a:t>
            </a:r>
          </a:p>
          <a:p>
            <a:pPr fontAlgn="base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directory servers to be LDAP compliant for service to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 deployed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LDAP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difficult but rarely employed unlike DNS which is more easy to use and widely employed. 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LDAP server cannot be its own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 up and managing an LDAP naming service is more complex and requires careful planning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55555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079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046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LDAP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53" y="819922"/>
            <a:ext cx="11685848" cy="586421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Add operation:</a:t>
            </a:r>
          </a:p>
          <a:p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  Used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to create a new entry in a directory server.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800" b="1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Bind operation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Used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to authenticate a user and change the identify of the associated connection.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Modify operation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 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Used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to alter the contents of an entry in a directory server.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800" b="1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Delete operation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Used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to retrieve entries that match a provided set of criteria.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Unbind operation: 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Used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to close the connection to the directory server.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80576" y="6319010"/>
            <a:ext cx="36004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0935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21889</TotalTime>
  <Words>209</Words>
  <Application>Microsoft Office PowerPoint</Application>
  <PresentationFormat>Widescreen</PresentationFormat>
  <Paragraphs>109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 OF LDAP</vt:lpstr>
      <vt:lpstr>PowerPoint Presentation</vt:lpstr>
      <vt:lpstr>Configuring LDAP on windows 2012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Mohammed Asik, K</cp:lastModifiedBy>
  <cp:revision>184</cp:revision>
  <dcterms:created xsi:type="dcterms:W3CDTF">2017-10-18T07:07:16Z</dcterms:created>
  <dcterms:modified xsi:type="dcterms:W3CDTF">2018-03-29T12:15:05Z</dcterms:modified>
</cp:coreProperties>
</file>