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26"/>
  </p:notesMasterIdLst>
  <p:handoutMasterIdLst>
    <p:handoutMasterId r:id="rId27"/>
  </p:handoutMasterIdLst>
  <p:sldIdLst>
    <p:sldId id="258" r:id="rId5"/>
    <p:sldId id="259" r:id="rId6"/>
    <p:sldId id="260" r:id="rId7"/>
    <p:sldId id="261" r:id="rId8"/>
    <p:sldId id="262" r:id="rId9"/>
    <p:sldId id="263" r:id="rId10"/>
    <p:sldId id="264" r:id="rId11"/>
    <p:sldId id="265" r:id="rId12"/>
    <p:sldId id="266" r:id="rId13"/>
    <p:sldId id="272" r:id="rId14"/>
    <p:sldId id="273" r:id="rId15"/>
    <p:sldId id="274" r:id="rId16"/>
    <p:sldId id="275" r:id="rId17"/>
    <p:sldId id="276" r:id="rId18"/>
    <p:sldId id="277" r:id="rId19"/>
    <p:sldId id="278" r:id="rId20"/>
    <p:sldId id="271" r:id="rId21"/>
    <p:sldId id="267" r:id="rId22"/>
    <p:sldId id="268" r:id="rId23"/>
    <p:sldId id="269" r:id="rId24"/>
    <p:sldId id="270" r:id="rId2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258"/>
            <p14:sldId id="259"/>
            <p14:sldId id="260"/>
            <p14:sldId id="261"/>
            <p14:sldId id="262"/>
            <p14:sldId id="263"/>
            <p14:sldId id="264"/>
            <p14:sldId id="265"/>
            <p14:sldId id="266"/>
            <p14:sldId id="272"/>
            <p14:sldId id="273"/>
            <p14:sldId id="274"/>
            <p14:sldId id="275"/>
            <p14:sldId id="276"/>
            <p14:sldId id="277"/>
            <p14:sldId id="278"/>
            <p14:sldId id="271"/>
            <p14:sldId id="267"/>
            <p14:sldId id="268"/>
            <p14:sldId id="269"/>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s, Jessica"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E616"/>
    <a:srgbClr val="95E816"/>
    <a:srgbClr val="FFECAF"/>
    <a:srgbClr val="FECC26"/>
    <a:srgbClr val="0098CC"/>
    <a:srgbClr val="74B230"/>
    <a:srgbClr val="F3FCE4"/>
    <a:srgbClr val="FFD1D8"/>
    <a:srgbClr val="FF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8535" autoAdjust="0"/>
  </p:normalViewPr>
  <p:slideViewPr>
    <p:cSldViewPr>
      <p:cViewPr varScale="1">
        <p:scale>
          <a:sx n="72" d="100"/>
          <a:sy n="72" d="100"/>
        </p:scale>
        <p:origin x="54" y="66"/>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5" d="100"/>
          <a:sy n="85" d="100"/>
        </p:scale>
        <p:origin x="-38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31-03-2018</a:t>
            </a:fld>
            <a:endParaRPr lang="pt-PT"/>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31/03/2018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cstate="print">
            <a:extLst>
              <a:ext uri="{96DAC541-7B7A-43D3-8B79-37D633B846F1}">
                <asvg:svgBlip xmlns=""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57477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cstate="print">
            <a:extLst>
              <a:ext uri="{96DAC541-7B7A-43D3-8B79-37D633B846F1}">
                <asvg:svgBlip xmlns=""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1538613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1C96C00-D03B-43EF-821A-C7436DAFE7EF}" type="datetimeFigureOut">
              <a:rPr lang="en-US" smtClean="0"/>
              <a:t>3/31/2018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210D1FB-BF16-455B-913F-8E9DADC69FA5}" type="slidenum">
              <a:rPr lang="en-US" smtClean="0"/>
              <a:t>‹#›</a:t>
            </a:fld>
            <a:endParaRPr lang="en-US"/>
          </a:p>
        </p:txBody>
      </p:sp>
    </p:spTree>
    <p:extLst>
      <p:ext uri="{BB962C8B-B14F-4D97-AF65-F5344CB8AC3E}">
        <p14:creationId xmlns:p14="http://schemas.microsoft.com/office/powerpoint/2010/main" val="2668717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1C96C00-D03B-43EF-821A-C7436DAFE7EF}" type="datetimeFigureOut">
              <a:rPr lang="en-US" smtClean="0"/>
              <a:t>3/31/2018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9210D1FB-BF16-455B-913F-8E9DADC69FA5}" type="slidenum">
              <a:rPr lang="en-US" smtClean="0"/>
              <a:t>‹#›</a:t>
            </a:fld>
            <a:endParaRPr lang="en-US"/>
          </a:p>
        </p:txBody>
      </p:sp>
    </p:spTree>
    <p:extLst>
      <p:ext uri="{BB962C8B-B14F-4D97-AF65-F5344CB8AC3E}">
        <p14:creationId xmlns:p14="http://schemas.microsoft.com/office/powerpoint/2010/main" val="221794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1146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pic>
        <p:nvPicPr>
          <p:cNvPr id="10" name="Picture 9" descr="Our_Universcity_Logotype-01.png"/>
          <p:cNvPicPr>
            <a:picLocks noChangeAspect="1"/>
          </p:cNvPicPr>
          <p:nvPr userDrawn="1"/>
        </p:nvPicPr>
        <p:blipFill>
          <a:blip r:embed="rId4" cstate="print"/>
          <a:stretch>
            <a:fillRect/>
          </a:stretch>
        </p:blipFill>
        <p:spPr>
          <a:xfrm>
            <a:off x="407368" y="1196752"/>
            <a:ext cx="2232248" cy="538820"/>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E94103CC-22C5-4F38-9B77-3524E8A553F9}"/>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 xmlns:a16="http://schemas.microsoft.com/office/drawing/2014/main" id="{D67A1EFD-D78D-4138-B2FE-E0A098B59C34}"/>
              </a:ext>
            </a:extLst>
          </p:cNvPr>
          <p:cNvPicPr>
            <a:picLocks noChangeAspect="1"/>
          </p:cNvPicPr>
          <p:nvPr userDrawn="1"/>
        </p:nvPicPr>
        <p:blipFill rotWithShape="1">
          <a:blip r:embed="rId4" cstate="print">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643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4.sv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720" r:id="rId3"/>
  </p:sldLayoutIdLst>
  <p:hf sldNum="0" hdr="0" dt="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cstate="print">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3" cstate="print">
            <a:extLst>
              <a:ext uri="{96DAC541-7B7A-43D3-8B79-37D633B846F1}">
                <asvg:svgBlip xmlns="" xmlns:asvg="http://schemas.microsoft.com/office/drawing/2016/SVG/main" r:embed="rId14"/>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6" r:id="rId1"/>
    <p:sldLayoutId id="2147483722" r:id="rId2"/>
    <p:sldLayoutId id="2147483672" r:id="rId3"/>
    <p:sldLayoutId id="2147483811" r:id="rId4"/>
    <p:sldLayoutId id="2147483781" r:id="rId5"/>
    <p:sldLayoutId id="2147483780" r:id="rId6"/>
    <p:sldLayoutId id="2147483734" r:id="rId7"/>
    <p:sldLayoutId id="2147483735"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7848" y="1916832"/>
            <a:ext cx="12432704" cy="4154984"/>
          </a:xfrm>
          <a:prstGeom prst="rect">
            <a:avLst/>
          </a:prstGeom>
          <a:noFill/>
          <a:ln>
            <a:noFill/>
          </a:ln>
        </p:spPr>
        <p:txBody>
          <a:bodyPr wrap="square" rtlCol="0">
            <a:spAutoFit/>
          </a:bodyPr>
          <a:lstStyle/>
          <a:p>
            <a:r>
              <a:rPr lang="en-US" dirty="0" smtClean="0">
                <a:solidFill>
                  <a:schemeClr val="accent2">
                    <a:lumMod val="60000"/>
                    <a:lumOff val="40000"/>
                  </a:schemeClr>
                </a:solidFill>
              </a:rPr>
              <a:t>                                         </a:t>
            </a:r>
            <a:r>
              <a:rPr lang="en-US" sz="5400" dirty="0" smtClean="0">
                <a:solidFill>
                  <a:schemeClr val="accent2">
                    <a:lumMod val="60000"/>
                    <a:lumOff val="40000"/>
                  </a:schemeClr>
                </a:solidFill>
              </a:rPr>
              <a:t> Group 5</a:t>
            </a:r>
          </a:p>
          <a:p>
            <a:r>
              <a:rPr lang="en-US" dirty="0" smtClean="0"/>
              <a:t>							</a:t>
            </a:r>
          </a:p>
          <a:p>
            <a:endParaRPr lang="en-US" dirty="0" smtClean="0"/>
          </a:p>
          <a:p>
            <a:endParaRPr lang="en-US" dirty="0"/>
          </a:p>
          <a:p>
            <a:endParaRPr lang="en-US" dirty="0" smtClean="0"/>
          </a:p>
          <a:p>
            <a:r>
              <a:rPr lang="en-US" dirty="0"/>
              <a:t>	</a:t>
            </a:r>
            <a:r>
              <a:rPr lang="en-US" dirty="0" smtClean="0"/>
              <a:t>					</a:t>
            </a:r>
          </a:p>
          <a:p>
            <a:r>
              <a:rPr lang="en-US" sz="2400" dirty="0" smtClean="0">
                <a:solidFill>
                  <a:schemeClr val="bg1">
                    <a:lumMod val="85000"/>
                  </a:schemeClr>
                </a:solidFill>
              </a:rPr>
              <a:t>Mohammed Asik	            093947				</a:t>
            </a:r>
          </a:p>
          <a:p>
            <a:r>
              <a:rPr lang="en-US" sz="2400" dirty="0" smtClean="0">
                <a:solidFill>
                  <a:schemeClr val="bg1">
                    <a:lumMod val="85000"/>
                  </a:schemeClr>
                </a:solidFill>
              </a:rPr>
              <a:t>Raavi </a:t>
            </a:r>
            <a:r>
              <a:rPr lang="en-US" sz="2400" dirty="0">
                <a:solidFill>
                  <a:schemeClr val="bg1">
                    <a:lumMod val="85000"/>
                  </a:schemeClr>
                </a:solidFill>
              </a:rPr>
              <a:t>V</a:t>
            </a:r>
            <a:r>
              <a:rPr lang="en-US" sz="2400" dirty="0" smtClean="0">
                <a:solidFill>
                  <a:schemeClr val="bg1">
                    <a:lumMod val="85000"/>
                  </a:schemeClr>
                </a:solidFill>
              </a:rPr>
              <a:t>inay Kumar           093992						</a:t>
            </a:r>
          </a:p>
          <a:p>
            <a:r>
              <a:rPr lang="en-US" sz="2400" dirty="0" smtClean="0">
                <a:solidFill>
                  <a:schemeClr val="bg1">
                    <a:lumMod val="85000"/>
                  </a:schemeClr>
                </a:solidFill>
              </a:rPr>
              <a:t>Madhuri Sanapala	    093963					</a:t>
            </a:r>
          </a:p>
          <a:p>
            <a:r>
              <a:rPr lang="en-US" sz="2400" dirty="0" smtClean="0">
                <a:solidFill>
                  <a:schemeClr val="bg1">
                    <a:lumMod val="85000"/>
                  </a:schemeClr>
                </a:solidFill>
              </a:rPr>
              <a:t>Rohit Hurkadli	            094048 							</a:t>
            </a:r>
          </a:p>
          <a:p>
            <a:r>
              <a:rPr lang="en-US" sz="2400" dirty="0" smtClean="0">
                <a:solidFill>
                  <a:schemeClr val="bg1">
                    <a:lumMod val="85000"/>
                  </a:schemeClr>
                </a:solidFill>
              </a:rPr>
              <a:t>Bindu Shree		    093941</a:t>
            </a:r>
            <a:endParaRPr lang="en-US" sz="2400" u="sng" dirty="0" smtClean="0">
              <a:solidFill>
                <a:schemeClr val="bg1">
                  <a:lumMod val="85000"/>
                </a:schemeClr>
              </a:solidFill>
            </a:endParaRPr>
          </a:p>
        </p:txBody>
      </p:sp>
      <p:sp>
        <p:nvSpPr>
          <p:cNvPr id="5" name="Slide Number Placeholder 6"/>
          <p:cNvSpPr txBox="1">
            <a:spLocks/>
          </p:cNvSpPr>
          <p:nvPr/>
        </p:nvSpPr>
        <p:spPr>
          <a:xfrm>
            <a:off x="9759025" y="6290973"/>
            <a:ext cx="1016000" cy="365125"/>
          </a:xfrm>
          <a:prstGeom prst="rect">
            <a:avLst/>
          </a:prstGeom>
        </p:spPr>
        <p:txBody>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1</a:t>
            </a:fld>
            <a:endParaRPr lang="en-US"/>
          </a:p>
        </p:txBody>
      </p:sp>
    </p:spTree>
    <p:extLst>
      <p:ext uri="{BB962C8B-B14F-4D97-AF65-F5344CB8AC3E}">
        <p14:creationId xmlns:p14="http://schemas.microsoft.com/office/powerpoint/2010/main" val="2407920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9416" y="836712"/>
            <a:ext cx="10081120" cy="5109091"/>
          </a:xfrm>
          <a:prstGeom prst="rect">
            <a:avLst/>
          </a:prstGeom>
          <a:noFill/>
        </p:spPr>
        <p:txBody>
          <a:bodyPr wrap="square" rtlCol="0">
            <a:spAutoFit/>
          </a:bodyPr>
          <a:lstStyle/>
          <a:p>
            <a:r>
              <a:rPr lang="en-US" dirty="0" smtClean="0"/>
              <a:t>	</a:t>
            </a:r>
            <a:r>
              <a:rPr lang="en-US" dirty="0"/>
              <a:t>	</a:t>
            </a:r>
            <a:r>
              <a:rPr lang="en-US" sz="3200" dirty="0" smtClean="0">
                <a:latin typeface="+mj-lt"/>
              </a:rPr>
              <a:t>Services of Datalink Layer</a:t>
            </a:r>
          </a:p>
          <a:p>
            <a:endParaRPr lang="en-US" dirty="0" smtClean="0"/>
          </a:p>
          <a:p>
            <a:pPr marL="285750" indent="-285750">
              <a:buFont typeface="Wingdings" panose="05000000000000000000" pitchFamily="2" charset="2"/>
              <a:buChar char="Ø"/>
            </a:pPr>
            <a:r>
              <a:rPr lang="en-US" dirty="0" smtClean="0"/>
              <a:t>Network </a:t>
            </a:r>
            <a:r>
              <a:rPr lang="en-US" dirty="0"/>
              <a:t>is responsible for transmission of data from one device to another device</a:t>
            </a:r>
            <a:r>
              <a:rPr lang="en-US" dirty="0" smtClean="0"/>
              <a:t>.</a:t>
            </a:r>
          </a:p>
          <a:p>
            <a:pPr marL="285750" indent="-285750">
              <a:buFont typeface="Wingdings" panose="05000000000000000000" pitchFamily="2" charset="2"/>
              <a:buChar char="Ø"/>
            </a:pPr>
            <a:r>
              <a:rPr lang="en-US" dirty="0"/>
              <a:t>Data can be corrupted during transmission. </a:t>
            </a:r>
            <a:endParaRPr lang="en-US" dirty="0" smtClean="0"/>
          </a:p>
          <a:p>
            <a:pPr marL="285750" indent="-285750">
              <a:buFont typeface="Wingdings" panose="05000000000000000000" pitchFamily="2" charset="2"/>
              <a:buChar char="Ø"/>
            </a:pPr>
            <a:r>
              <a:rPr lang="en-US" dirty="0" smtClean="0"/>
              <a:t>Error </a:t>
            </a:r>
            <a:r>
              <a:rPr lang="en-US" dirty="0"/>
              <a:t>control is the process of detecting and correcting both the bit level and packet level errors.</a:t>
            </a:r>
            <a:endParaRPr lang="en-US" dirty="0" smtClean="0"/>
          </a:p>
          <a:p>
            <a:endParaRPr lang="en-US" dirty="0" smtClean="0"/>
          </a:p>
          <a:p>
            <a:r>
              <a:rPr lang="en-US" sz="2400" dirty="0">
                <a:latin typeface="+mj-lt"/>
              </a:rPr>
              <a:t>Types of </a:t>
            </a:r>
            <a:r>
              <a:rPr lang="en-US" sz="2400" dirty="0" smtClean="0">
                <a:latin typeface="+mj-lt"/>
              </a:rPr>
              <a:t>Errors:</a:t>
            </a:r>
            <a:endParaRPr lang="en-US" sz="2400" dirty="0">
              <a:latin typeface="+mj-lt"/>
            </a:endParaRPr>
          </a:p>
          <a:p>
            <a:pPr marL="742950" lvl="1" indent="-285750">
              <a:buFont typeface="Wingdings" panose="05000000000000000000" pitchFamily="2" charset="2"/>
              <a:buChar char="Ø"/>
            </a:pPr>
            <a:r>
              <a:rPr lang="en-US" dirty="0"/>
              <a:t>Single Bit </a:t>
            </a:r>
            <a:r>
              <a:rPr lang="en-US" dirty="0" smtClean="0"/>
              <a:t>Error</a:t>
            </a:r>
          </a:p>
          <a:p>
            <a:pPr marL="742950" lvl="1" indent="-285750">
              <a:buFont typeface="Wingdings" panose="05000000000000000000" pitchFamily="2" charset="2"/>
              <a:buChar char="Ø"/>
            </a:pPr>
            <a:r>
              <a:rPr lang="en-US" dirty="0"/>
              <a:t>Multiple bits error</a:t>
            </a:r>
          </a:p>
          <a:p>
            <a:pPr marL="742950" lvl="1" indent="-285750">
              <a:buFont typeface="Wingdings" panose="05000000000000000000" pitchFamily="2" charset="2"/>
              <a:buChar char="Ø"/>
            </a:pPr>
            <a:r>
              <a:rPr lang="en-US" dirty="0"/>
              <a:t>Burst </a:t>
            </a:r>
            <a:r>
              <a:rPr lang="en-US" dirty="0" smtClean="0"/>
              <a:t>Error</a:t>
            </a:r>
          </a:p>
          <a:p>
            <a:endParaRPr lang="en-US" dirty="0"/>
          </a:p>
          <a:p>
            <a:r>
              <a:rPr lang="en-US" dirty="0"/>
              <a:t>Error control mechanism may involve two possible ways:</a:t>
            </a:r>
          </a:p>
          <a:p>
            <a:pPr marL="742950" lvl="1" indent="-285750">
              <a:buFont typeface="Wingdings" panose="05000000000000000000" pitchFamily="2" charset="2"/>
              <a:buChar char="Ø"/>
            </a:pPr>
            <a:r>
              <a:rPr lang="en-US" dirty="0" smtClean="0"/>
              <a:t>Error </a:t>
            </a:r>
            <a:r>
              <a:rPr lang="en-US" dirty="0"/>
              <a:t>detection</a:t>
            </a:r>
          </a:p>
          <a:p>
            <a:pPr marL="742950" lvl="1" indent="-285750">
              <a:buFont typeface="Wingdings" panose="05000000000000000000" pitchFamily="2" charset="2"/>
              <a:buChar char="Ø"/>
            </a:pPr>
            <a:r>
              <a:rPr lang="en-US" dirty="0" smtClean="0"/>
              <a:t>Error </a:t>
            </a:r>
            <a:r>
              <a:rPr lang="en-US" dirty="0"/>
              <a:t>correction</a:t>
            </a:r>
          </a:p>
          <a:p>
            <a:endParaRPr lang="en-US" dirty="0" smtClean="0"/>
          </a:p>
          <a:p>
            <a:endParaRPr lang="en-US" dirty="0"/>
          </a:p>
        </p:txBody>
      </p:sp>
    </p:spTree>
    <p:extLst>
      <p:ext uri="{BB962C8B-B14F-4D97-AF65-F5344CB8AC3E}">
        <p14:creationId xmlns:p14="http://schemas.microsoft.com/office/powerpoint/2010/main" val="287372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3392" y="620688"/>
            <a:ext cx="10225136" cy="4770537"/>
          </a:xfrm>
          <a:prstGeom prst="rect">
            <a:avLst/>
          </a:prstGeom>
          <a:noFill/>
        </p:spPr>
        <p:txBody>
          <a:bodyPr wrap="square" rtlCol="0">
            <a:spAutoFit/>
          </a:bodyPr>
          <a:lstStyle/>
          <a:p>
            <a:r>
              <a:rPr lang="en-US" sz="2400" dirty="0">
                <a:latin typeface="+mj-lt"/>
              </a:rPr>
              <a:t>Error </a:t>
            </a:r>
            <a:r>
              <a:rPr lang="en-US" sz="2400" dirty="0" smtClean="0">
                <a:latin typeface="+mj-lt"/>
              </a:rPr>
              <a:t>detection:</a:t>
            </a:r>
          </a:p>
          <a:p>
            <a:r>
              <a:rPr lang="en-US" dirty="0" smtClean="0"/>
              <a:t>	Error </a:t>
            </a:r>
            <a:r>
              <a:rPr lang="en-US" dirty="0"/>
              <a:t>detection is the process of detecting the error during the transmission between the sender and the receiver.</a:t>
            </a:r>
          </a:p>
          <a:p>
            <a:endParaRPr lang="en-US" sz="2000" dirty="0" smtClean="0">
              <a:latin typeface="+mj-lt"/>
            </a:endParaRPr>
          </a:p>
          <a:p>
            <a:endParaRPr lang="en-US" sz="2000" dirty="0" smtClean="0">
              <a:latin typeface="+mj-lt"/>
            </a:endParaRPr>
          </a:p>
          <a:p>
            <a:r>
              <a:rPr lang="en-US" sz="2000" dirty="0" smtClean="0">
                <a:latin typeface="+mj-lt"/>
              </a:rPr>
              <a:t>Types </a:t>
            </a:r>
            <a:r>
              <a:rPr lang="en-US" sz="2000" dirty="0">
                <a:latin typeface="+mj-lt"/>
              </a:rPr>
              <a:t>of error detection</a:t>
            </a:r>
          </a:p>
          <a:p>
            <a:pPr marL="742950" lvl="1" indent="-285750">
              <a:buFont typeface="Wingdings" panose="05000000000000000000" pitchFamily="2" charset="2"/>
              <a:buChar char="Ø"/>
            </a:pPr>
            <a:r>
              <a:rPr lang="en-US" dirty="0" smtClean="0"/>
              <a:t>Parity </a:t>
            </a:r>
            <a:r>
              <a:rPr lang="en-US" dirty="0"/>
              <a:t>checking</a:t>
            </a:r>
          </a:p>
          <a:p>
            <a:pPr marL="742950" lvl="1" indent="-285750">
              <a:buFont typeface="Wingdings" panose="05000000000000000000" pitchFamily="2" charset="2"/>
              <a:buChar char="Ø"/>
            </a:pPr>
            <a:r>
              <a:rPr lang="en-US" dirty="0" smtClean="0"/>
              <a:t>Cyclic </a:t>
            </a:r>
            <a:r>
              <a:rPr lang="en-US" dirty="0"/>
              <a:t>Redundancy Check (CRC)</a:t>
            </a:r>
          </a:p>
          <a:p>
            <a:pPr marL="742950" lvl="1" indent="-285750">
              <a:buFont typeface="Wingdings" panose="05000000000000000000" pitchFamily="2" charset="2"/>
              <a:buChar char="Ø"/>
            </a:pPr>
            <a:r>
              <a:rPr lang="en-US" dirty="0" smtClean="0"/>
              <a:t>Checksum</a:t>
            </a:r>
            <a:endParaRPr lang="en-US" dirty="0"/>
          </a:p>
          <a:p>
            <a:endParaRPr lang="en-US" b="1" dirty="0"/>
          </a:p>
          <a:p>
            <a:endParaRPr lang="en-US" sz="2000" dirty="0" smtClean="0">
              <a:latin typeface="+mj-lt"/>
            </a:endParaRPr>
          </a:p>
          <a:p>
            <a:r>
              <a:rPr lang="en-US" sz="2000" dirty="0" smtClean="0">
                <a:latin typeface="+mj-lt"/>
              </a:rPr>
              <a:t>Parity checking:</a:t>
            </a:r>
          </a:p>
          <a:p>
            <a:r>
              <a:rPr lang="en-US" dirty="0" smtClean="0"/>
              <a:t>Types of Parity Checking</a:t>
            </a:r>
            <a:endParaRPr lang="en-US" b="1" dirty="0" smtClean="0"/>
          </a:p>
          <a:p>
            <a:pPr marL="742950" lvl="1" indent="-285750">
              <a:buFont typeface="Wingdings" panose="05000000000000000000" pitchFamily="2" charset="2"/>
              <a:buChar char="Ø"/>
            </a:pPr>
            <a:r>
              <a:rPr lang="en-US" dirty="0" smtClean="0"/>
              <a:t>Single </a:t>
            </a:r>
            <a:r>
              <a:rPr lang="en-US" dirty="0"/>
              <a:t>bit parity</a:t>
            </a:r>
          </a:p>
          <a:p>
            <a:pPr marL="742950" lvl="1" indent="-285750">
              <a:buFont typeface="Wingdings" panose="05000000000000000000" pitchFamily="2" charset="2"/>
              <a:buChar char="Ø"/>
            </a:pPr>
            <a:r>
              <a:rPr lang="en-US" dirty="0" smtClean="0"/>
              <a:t>Two </a:t>
            </a:r>
            <a:r>
              <a:rPr lang="en-US" dirty="0"/>
              <a:t>dimension </a:t>
            </a:r>
            <a:r>
              <a:rPr lang="en-US" dirty="0" smtClean="0"/>
              <a:t>parity</a:t>
            </a:r>
          </a:p>
          <a:p>
            <a:endParaRPr lang="en-US" dirty="0"/>
          </a:p>
        </p:txBody>
      </p:sp>
    </p:spTree>
    <p:extLst>
      <p:ext uri="{BB962C8B-B14F-4D97-AF65-F5344CB8AC3E}">
        <p14:creationId xmlns:p14="http://schemas.microsoft.com/office/powerpoint/2010/main" val="393375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7408" y="908720"/>
            <a:ext cx="10225136" cy="5386090"/>
          </a:xfrm>
          <a:prstGeom prst="rect">
            <a:avLst/>
          </a:prstGeom>
          <a:noFill/>
        </p:spPr>
        <p:txBody>
          <a:bodyPr wrap="square" rtlCol="0">
            <a:spAutoFit/>
          </a:bodyPr>
          <a:lstStyle/>
          <a:p>
            <a:r>
              <a:rPr lang="en-US" sz="2000" dirty="0"/>
              <a:t>Single bit parity:</a:t>
            </a:r>
          </a:p>
          <a:p>
            <a:r>
              <a:rPr lang="en-US" dirty="0"/>
              <a:t>	One extra bit is sent along with the original bits to make number of 1s either even in case of even parity, or odd in case of odd parity.</a:t>
            </a:r>
          </a:p>
          <a:p>
            <a:endParaRPr lang="en-US" b="1" dirty="0" smtClean="0"/>
          </a:p>
          <a:p>
            <a:endParaRPr lang="en-US" b="1" dirty="0" smtClean="0"/>
          </a:p>
          <a:p>
            <a:endParaRPr lang="en-US" b="1" dirty="0"/>
          </a:p>
          <a:p>
            <a:endParaRPr lang="en-US" b="1" dirty="0" smtClean="0"/>
          </a:p>
          <a:p>
            <a:endParaRPr lang="en-US" b="1" dirty="0"/>
          </a:p>
          <a:p>
            <a:endParaRPr lang="en-US" b="1" dirty="0" smtClean="0"/>
          </a:p>
          <a:p>
            <a:endParaRPr lang="en-US" b="1" dirty="0"/>
          </a:p>
          <a:p>
            <a:r>
              <a:rPr lang="en-US" sz="2000" dirty="0" smtClean="0">
                <a:latin typeface="+mj-lt"/>
              </a:rPr>
              <a:t>Two </a:t>
            </a:r>
            <a:r>
              <a:rPr lang="en-US" sz="2000" dirty="0">
                <a:latin typeface="+mj-lt"/>
              </a:rPr>
              <a:t>dimension </a:t>
            </a:r>
            <a:r>
              <a:rPr lang="en-US" sz="2000" dirty="0" smtClean="0">
                <a:latin typeface="+mj-lt"/>
              </a:rPr>
              <a:t>parity:</a:t>
            </a:r>
            <a:endParaRPr lang="en-US" sz="2000" dirty="0">
              <a:latin typeface="+mj-lt"/>
            </a:endParaRPr>
          </a:p>
          <a:p>
            <a:r>
              <a:rPr lang="en-US" dirty="0"/>
              <a:t>	Parity check bits are calculated for each row, which is equivalent to a simple parity check bit. Parity check bits are also calculated for all columns, then both are sent along with the data. At the receiving end these are compared with the parity bits calculated on the received data.</a:t>
            </a:r>
          </a:p>
          <a:p>
            <a:endParaRPr lang="en-US" b="1" dirty="0" smtClean="0"/>
          </a:p>
          <a:p>
            <a:endParaRPr lang="en-US" b="1" dirty="0"/>
          </a:p>
          <a:p>
            <a:r>
              <a:rPr lang="en-US" dirty="0"/>
              <a:t> </a:t>
            </a:r>
            <a:endParaRPr lang="en-US" dirty="0" smtClean="0"/>
          </a:p>
          <a:p>
            <a:endParaRPr lang="en-US" dirty="0" smtClean="0"/>
          </a:p>
        </p:txBody>
      </p:sp>
      <p:pic>
        <p:nvPicPr>
          <p:cNvPr id="3" name="Picture 2" descr="Even Pa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664" y="2348880"/>
            <a:ext cx="417195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82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3392" y="260648"/>
            <a:ext cx="10585176" cy="6309420"/>
          </a:xfrm>
          <a:prstGeom prst="rect">
            <a:avLst/>
          </a:prstGeom>
          <a:noFill/>
        </p:spPr>
        <p:txBody>
          <a:bodyPr wrap="square" rtlCol="0">
            <a:spAutoFit/>
          </a:bodyPr>
          <a:lstStyle/>
          <a:p>
            <a:r>
              <a:rPr lang="en-US" sz="2000" dirty="0">
                <a:latin typeface="+mj-lt"/>
              </a:rPr>
              <a:t>Cyclic Redundancy Check (CRC</a:t>
            </a:r>
            <a:r>
              <a:rPr lang="en-US" sz="2000" dirty="0" smtClean="0">
                <a:latin typeface="+mj-lt"/>
              </a:rPr>
              <a:t>):</a:t>
            </a:r>
          </a:p>
          <a:p>
            <a:endParaRPr lang="en-US" sz="2000" dirty="0">
              <a:latin typeface="+mj-lt"/>
            </a:endParaRPr>
          </a:p>
          <a:p>
            <a:pPr marL="285750" indent="-285750">
              <a:buFont typeface="Wingdings" panose="05000000000000000000" pitchFamily="2" charset="2"/>
              <a:buChar char="Ø"/>
            </a:pPr>
            <a:r>
              <a:rPr lang="en-US" dirty="0"/>
              <a:t>CRC is a different approach to detect if the received frame contains valid data. </a:t>
            </a:r>
            <a:endParaRPr lang="en-US" dirty="0" smtClean="0"/>
          </a:p>
          <a:p>
            <a:pPr marL="285750" indent="-285750">
              <a:buFont typeface="Wingdings" panose="05000000000000000000" pitchFamily="2" charset="2"/>
              <a:buChar char="Ø"/>
            </a:pPr>
            <a:r>
              <a:rPr lang="en-US" dirty="0" smtClean="0"/>
              <a:t>This </a:t>
            </a:r>
            <a:r>
              <a:rPr lang="en-US" dirty="0"/>
              <a:t>technique involves binary division of the data bits being sent.</a:t>
            </a:r>
          </a:p>
          <a:p>
            <a:pPr marL="285750" indent="-285750">
              <a:buFont typeface="Wingdings" panose="05000000000000000000" pitchFamily="2" charset="2"/>
              <a:buChar char="Ø"/>
            </a:pPr>
            <a:r>
              <a:rPr lang="en-US" dirty="0"/>
              <a:t>The divisor is generated using polynomials.</a:t>
            </a:r>
            <a:endParaRPr lang="en-US" b="1" dirty="0"/>
          </a:p>
          <a:p>
            <a:pPr marL="285750" indent="-285750">
              <a:buFont typeface="Wingdings" panose="05000000000000000000" pitchFamily="2" charset="2"/>
              <a:buChar char="Ø"/>
            </a:pPr>
            <a:r>
              <a:rPr lang="en-US" dirty="0"/>
              <a:t>Before sending the actual bits, the sender adds the remainder at the end of the actual bits. </a:t>
            </a:r>
          </a:p>
          <a:p>
            <a:pPr marL="285750" indent="-285750">
              <a:buFont typeface="Wingdings" panose="05000000000000000000" pitchFamily="2" charset="2"/>
              <a:buChar char="Ø"/>
            </a:pPr>
            <a:r>
              <a:rPr lang="en-US" dirty="0"/>
              <a:t>Actual data bits plus the remainder is called a codeword.</a:t>
            </a:r>
            <a:endParaRPr lang="en-US" b="1" dirty="0" smtClean="0"/>
          </a:p>
          <a:p>
            <a:endParaRPr lang="en-US" b="1" dirty="0"/>
          </a:p>
          <a:p>
            <a:r>
              <a:rPr lang="en-US" sz="2000" dirty="0" smtClean="0">
                <a:latin typeface="+mj-lt"/>
              </a:rPr>
              <a:t>Checksum</a:t>
            </a:r>
            <a:r>
              <a:rPr lang="en-US" sz="2000" dirty="0" smtClean="0">
                <a:latin typeface="+mj-lt"/>
              </a:rPr>
              <a:t>:</a:t>
            </a:r>
          </a:p>
          <a:p>
            <a:endParaRPr lang="en-US" sz="2000" dirty="0">
              <a:latin typeface="+mj-lt"/>
            </a:endParaRPr>
          </a:p>
          <a:p>
            <a:pPr marL="285750" indent="-285750" fontAlgn="base">
              <a:buFont typeface="Wingdings" panose="05000000000000000000" pitchFamily="2" charset="2"/>
              <a:buChar char="Ø"/>
            </a:pPr>
            <a:r>
              <a:rPr lang="en-US" dirty="0"/>
              <a:t>In checksum error detection scheme, the data is divided into k segments each of m bits.</a:t>
            </a:r>
          </a:p>
          <a:p>
            <a:pPr marL="285750" indent="-285750" fontAlgn="base">
              <a:buFont typeface="Wingdings" panose="05000000000000000000" pitchFamily="2" charset="2"/>
              <a:buChar char="Ø"/>
            </a:pPr>
            <a:r>
              <a:rPr lang="en-US" dirty="0"/>
              <a:t>In the sender’s end the segments are added using 1’s complement arithmetic to get the sum. </a:t>
            </a:r>
            <a:endParaRPr lang="en-US" dirty="0" smtClean="0"/>
          </a:p>
          <a:p>
            <a:pPr marL="285750" indent="-285750" fontAlgn="base">
              <a:buFont typeface="Wingdings" panose="05000000000000000000" pitchFamily="2" charset="2"/>
              <a:buChar char="Ø"/>
            </a:pPr>
            <a:r>
              <a:rPr lang="en-US" dirty="0" smtClean="0"/>
              <a:t>The </a:t>
            </a:r>
            <a:r>
              <a:rPr lang="en-US" dirty="0"/>
              <a:t>sum is complemented to get the checksum.</a:t>
            </a:r>
          </a:p>
          <a:p>
            <a:pPr marL="285750" indent="-285750" fontAlgn="base">
              <a:buFont typeface="Wingdings" panose="05000000000000000000" pitchFamily="2" charset="2"/>
              <a:buChar char="Ø"/>
            </a:pPr>
            <a:r>
              <a:rPr lang="en-US" dirty="0"/>
              <a:t>The checksum segment is sent along with the data segments.</a:t>
            </a:r>
          </a:p>
          <a:p>
            <a:pPr marL="285750" indent="-285750" fontAlgn="base">
              <a:buFont typeface="Wingdings" panose="05000000000000000000" pitchFamily="2" charset="2"/>
              <a:buChar char="Ø"/>
            </a:pPr>
            <a:r>
              <a:rPr lang="en-US" dirty="0"/>
              <a:t>At the receiver’s end, all received segments are added using 1’s complement arithmetic to get the sum. The sum is complemented.</a:t>
            </a:r>
          </a:p>
          <a:p>
            <a:pPr marL="285750" indent="-285750" fontAlgn="base">
              <a:buFont typeface="Wingdings" panose="05000000000000000000" pitchFamily="2" charset="2"/>
              <a:buChar char="Ø"/>
            </a:pPr>
            <a:r>
              <a:rPr lang="en-US" dirty="0"/>
              <a:t>If the result is zero, the received data is accepted; otherwise discarded.</a:t>
            </a:r>
          </a:p>
          <a:p>
            <a:endParaRPr lang="en-US" b="1" dirty="0"/>
          </a:p>
          <a:p>
            <a:endParaRPr lang="en-US" dirty="0" smtClean="0"/>
          </a:p>
        </p:txBody>
      </p:sp>
    </p:spTree>
    <p:extLst>
      <p:ext uri="{BB962C8B-B14F-4D97-AF65-F5344CB8AC3E}">
        <p14:creationId xmlns:p14="http://schemas.microsoft.com/office/powerpoint/2010/main" val="3482499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400" y="692696"/>
            <a:ext cx="10657184" cy="6063198"/>
          </a:xfrm>
          <a:prstGeom prst="rect">
            <a:avLst/>
          </a:prstGeom>
          <a:noFill/>
        </p:spPr>
        <p:txBody>
          <a:bodyPr wrap="square" rtlCol="0">
            <a:spAutoFit/>
          </a:bodyPr>
          <a:lstStyle/>
          <a:p>
            <a:r>
              <a:rPr lang="en-US" sz="2000" dirty="0"/>
              <a:t>Error </a:t>
            </a:r>
            <a:r>
              <a:rPr lang="en-US" sz="2000" dirty="0" smtClean="0"/>
              <a:t>Correction :</a:t>
            </a:r>
            <a:endParaRPr lang="en-US" sz="2000" dirty="0"/>
          </a:p>
          <a:p>
            <a:r>
              <a:rPr lang="en-US" dirty="0" smtClean="0"/>
              <a:t>	In </a:t>
            </a:r>
            <a:r>
              <a:rPr lang="en-US" dirty="0"/>
              <a:t>the digital world, error correction can be done in two </a:t>
            </a:r>
            <a:r>
              <a:rPr lang="en-US" dirty="0" smtClean="0"/>
              <a:t>ways</a:t>
            </a:r>
            <a:endParaRPr lang="en-US" dirty="0"/>
          </a:p>
          <a:p>
            <a:endParaRPr lang="en-US" sz="2000" dirty="0">
              <a:latin typeface="+mj-lt"/>
            </a:endParaRPr>
          </a:p>
          <a:p>
            <a:r>
              <a:rPr lang="en-US" sz="2000" dirty="0" smtClean="0">
                <a:latin typeface="+mj-lt"/>
              </a:rPr>
              <a:t>Backward </a:t>
            </a:r>
            <a:r>
              <a:rPr lang="en-US" sz="2000" dirty="0">
                <a:latin typeface="+mj-lt"/>
              </a:rPr>
              <a:t>Error Correction :</a:t>
            </a:r>
          </a:p>
          <a:p>
            <a:r>
              <a:rPr lang="en-US" dirty="0"/>
              <a:t>When the receiver detects an error in the data received, it requests back the sender to retransmit the data unit.</a:t>
            </a:r>
          </a:p>
          <a:p>
            <a:endParaRPr lang="en-US" b="1" dirty="0" smtClean="0"/>
          </a:p>
          <a:p>
            <a:endParaRPr lang="en-US" b="1" dirty="0"/>
          </a:p>
          <a:p>
            <a:r>
              <a:rPr lang="en-US" sz="2000" dirty="0">
                <a:latin typeface="+mj-lt"/>
              </a:rPr>
              <a:t>Forward Error Correction :</a:t>
            </a:r>
          </a:p>
          <a:p>
            <a:r>
              <a:rPr lang="en-US" dirty="0"/>
              <a:t>When the receiver detects some error in the data received, it executes error-correcting code, which helps it to auto-recover and to correct some kinds of errors.</a:t>
            </a:r>
          </a:p>
          <a:p>
            <a:endParaRPr lang="en-US" b="1" dirty="0" smtClean="0"/>
          </a:p>
          <a:p>
            <a:endParaRPr lang="en-US" b="1" dirty="0"/>
          </a:p>
          <a:p>
            <a:r>
              <a:rPr lang="en-US" sz="2000" dirty="0" smtClean="0">
                <a:latin typeface="+mj-lt"/>
              </a:rPr>
              <a:t>Addressing :</a:t>
            </a:r>
            <a:endParaRPr lang="en-US" sz="2000" dirty="0">
              <a:latin typeface="+mj-lt"/>
            </a:endParaRPr>
          </a:p>
          <a:p>
            <a:r>
              <a:rPr lang="en-US" dirty="0"/>
              <a:t>Data-link layer provides layer-2 hardware addressing mechanism. Hardware address is assumed to be unique on the link. It is encoded into hardware at the time of manufacturing.</a:t>
            </a:r>
          </a:p>
          <a:p>
            <a:r>
              <a:rPr lang="en-US" dirty="0"/>
              <a:t/>
            </a:r>
            <a:br>
              <a:rPr lang="en-US" dirty="0"/>
            </a:br>
            <a:endParaRPr lang="en-US" dirty="0" smtClean="0"/>
          </a:p>
          <a:p>
            <a:r>
              <a:rPr lang="en-US" dirty="0"/>
              <a:t/>
            </a:r>
            <a:br>
              <a:rPr lang="en-US" dirty="0"/>
            </a:br>
            <a:endParaRPr lang="en-US" dirty="0"/>
          </a:p>
        </p:txBody>
      </p:sp>
    </p:spTree>
    <p:extLst>
      <p:ext uri="{BB962C8B-B14F-4D97-AF65-F5344CB8AC3E}">
        <p14:creationId xmlns:p14="http://schemas.microsoft.com/office/powerpoint/2010/main" val="304584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376" y="548680"/>
            <a:ext cx="10729192" cy="4370427"/>
          </a:xfrm>
          <a:prstGeom prst="rect">
            <a:avLst/>
          </a:prstGeom>
          <a:noFill/>
        </p:spPr>
        <p:txBody>
          <a:bodyPr wrap="square" rtlCol="0">
            <a:spAutoFit/>
          </a:bodyPr>
          <a:lstStyle/>
          <a:p>
            <a:r>
              <a:rPr lang="en-US" sz="2000" dirty="0"/>
              <a:t>Flow </a:t>
            </a:r>
            <a:r>
              <a:rPr lang="en-US" sz="2000" dirty="0" smtClean="0"/>
              <a:t>Control :</a:t>
            </a:r>
          </a:p>
          <a:p>
            <a:endParaRPr lang="en-US" sz="2000" dirty="0"/>
          </a:p>
          <a:p>
            <a:pPr marL="285750" indent="-285750">
              <a:buFont typeface="Wingdings" panose="05000000000000000000" pitchFamily="2" charset="2"/>
              <a:buChar char="Ø"/>
            </a:pPr>
            <a:r>
              <a:rPr lang="en-US" dirty="0" smtClean="0"/>
              <a:t>When </a:t>
            </a:r>
            <a:r>
              <a:rPr lang="en-US" dirty="0"/>
              <a:t>a data frame (Layer-2 data) is sent from one host to another over a single medium, it is required that the sender and receiver should work at the same speed. </a:t>
            </a:r>
            <a:endParaRPr lang="en-US" dirty="0" smtClean="0"/>
          </a:p>
          <a:p>
            <a:pPr marL="285750" indent="-285750">
              <a:buFont typeface="Wingdings" panose="05000000000000000000" pitchFamily="2" charset="2"/>
              <a:buChar char="Ø"/>
            </a:pPr>
            <a:r>
              <a:rPr lang="en-US" dirty="0" smtClean="0"/>
              <a:t>That </a:t>
            </a:r>
            <a:r>
              <a:rPr lang="en-US" dirty="0"/>
              <a:t>is, sender sends at a speed on which the receiver can process and accept the data. </a:t>
            </a:r>
            <a:endParaRPr lang="en-US" dirty="0" smtClean="0"/>
          </a:p>
          <a:p>
            <a:pPr marL="285750" indent="-285750">
              <a:buFont typeface="Wingdings" panose="05000000000000000000" pitchFamily="2" charset="2"/>
              <a:buChar char="Ø"/>
            </a:pPr>
            <a:r>
              <a:rPr lang="en-US" dirty="0" smtClean="0"/>
              <a:t>What </a:t>
            </a:r>
            <a:r>
              <a:rPr lang="en-US" dirty="0"/>
              <a:t>if the speed (hardware/software) of the sender or receiver differs? If sender is sending too fast the receiver may be overloaded, (swamped) and data may be lost.</a:t>
            </a:r>
          </a:p>
          <a:p>
            <a:endParaRPr lang="en-US" dirty="0" smtClean="0"/>
          </a:p>
          <a:p>
            <a:endParaRPr lang="en-US" dirty="0" smtClean="0"/>
          </a:p>
          <a:p>
            <a:r>
              <a:rPr lang="en-US" dirty="0" smtClean="0"/>
              <a:t>Two </a:t>
            </a:r>
            <a:r>
              <a:rPr lang="en-US" dirty="0"/>
              <a:t>types of mechanisms can be deployed to control the </a:t>
            </a:r>
            <a:r>
              <a:rPr lang="en-US" dirty="0" smtClean="0"/>
              <a:t>flow</a:t>
            </a:r>
          </a:p>
          <a:p>
            <a:endParaRPr lang="en-US" dirty="0"/>
          </a:p>
          <a:p>
            <a:endParaRPr lang="en-US" sz="2000" dirty="0" smtClean="0"/>
          </a:p>
          <a:p>
            <a:r>
              <a:rPr lang="en-US" sz="2000" dirty="0" smtClean="0"/>
              <a:t>Stop </a:t>
            </a:r>
            <a:r>
              <a:rPr lang="en-US" sz="2000" dirty="0"/>
              <a:t>and </a:t>
            </a:r>
            <a:r>
              <a:rPr lang="en-US" sz="2000" dirty="0" smtClean="0"/>
              <a:t>Wait:</a:t>
            </a:r>
            <a:endParaRPr lang="en-US" sz="2000" dirty="0"/>
          </a:p>
          <a:p>
            <a:r>
              <a:rPr lang="en-US" dirty="0" smtClean="0"/>
              <a:t>	This </a:t>
            </a:r>
            <a:r>
              <a:rPr lang="en-US" dirty="0"/>
              <a:t>flow control mechanism forces the sender after transmitting a data frame to stop and wait until the acknowledgement of the data-frame sent is received</a:t>
            </a:r>
            <a:r>
              <a:rPr lang="en-US" dirty="0" smtClean="0"/>
              <a:t>.</a:t>
            </a:r>
            <a:endParaRPr lang="en-US" dirty="0"/>
          </a:p>
        </p:txBody>
      </p:sp>
    </p:spTree>
    <p:extLst>
      <p:ext uri="{BB962C8B-B14F-4D97-AF65-F5344CB8AC3E}">
        <p14:creationId xmlns:p14="http://schemas.microsoft.com/office/powerpoint/2010/main" val="2855540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1384" y="3645024"/>
            <a:ext cx="10873208" cy="2062103"/>
          </a:xfrm>
          <a:prstGeom prst="rect">
            <a:avLst/>
          </a:prstGeom>
          <a:noFill/>
        </p:spPr>
        <p:txBody>
          <a:bodyPr wrap="square" rtlCol="0">
            <a:spAutoFit/>
          </a:bodyPr>
          <a:lstStyle/>
          <a:p>
            <a:endParaRPr lang="en-US" b="1" dirty="0"/>
          </a:p>
          <a:p>
            <a:r>
              <a:rPr lang="en-US" sz="2000" dirty="0" smtClean="0">
                <a:latin typeface="+mj-lt"/>
              </a:rPr>
              <a:t>Sliding Window :</a:t>
            </a:r>
          </a:p>
          <a:p>
            <a:r>
              <a:rPr lang="en-US" dirty="0" smtClean="0"/>
              <a:t>	In </a:t>
            </a:r>
            <a:r>
              <a:rPr lang="en-US" dirty="0"/>
              <a:t>this flow control mechanism, both sender and receiver agree on the number of data-frames after which the acknowledgement should be sent. As we learnt, stop and wait flow control mechanism wastes resources, this protocol tries to make use of underlying resources as much as possible.</a:t>
            </a:r>
          </a:p>
          <a:p>
            <a:endParaRPr lang="en-US" dirty="0"/>
          </a:p>
        </p:txBody>
      </p:sp>
      <p:pic>
        <p:nvPicPr>
          <p:cNvPr id="3" name="Picture 2" descr="Stop and W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2" y="663714"/>
            <a:ext cx="2448272" cy="25775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95400" y="636657"/>
            <a:ext cx="4608512" cy="400110"/>
          </a:xfrm>
          <a:prstGeom prst="rect">
            <a:avLst/>
          </a:prstGeom>
          <a:noFill/>
        </p:spPr>
        <p:txBody>
          <a:bodyPr wrap="square" rtlCol="0">
            <a:spAutoFit/>
          </a:bodyPr>
          <a:lstStyle/>
          <a:p>
            <a:r>
              <a:rPr lang="en-US" sz="2000" dirty="0" smtClean="0">
                <a:latin typeface="+mj-lt"/>
              </a:rPr>
              <a:t>Example for Stop and Wait : </a:t>
            </a:r>
            <a:endParaRPr lang="en-US" sz="2000" dirty="0">
              <a:latin typeface="+mj-lt"/>
            </a:endParaRPr>
          </a:p>
        </p:txBody>
      </p:sp>
    </p:spTree>
    <p:extLst>
      <p:ext uri="{BB962C8B-B14F-4D97-AF65-F5344CB8AC3E}">
        <p14:creationId xmlns:p14="http://schemas.microsoft.com/office/powerpoint/2010/main" val="4185381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31904" y="3212976"/>
            <a:ext cx="10945216" cy="1015663"/>
          </a:xfrm>
          <a:prstGeom prst="rect">
            <a:avLst/>
          </a:prstGeom>
          <a:noFill/>
        </p:spPr>
        <p:txBody>
          <a:bodyPr wrap="square" rtlCol="0">
            <a:spAutoFit/>
          </a:bodyPr>
          <a:lstStyle/>
          <a:p>
            <a:r>
              <a:rPr lang="en-US" sz="6000" dirty="0" smtClean="0">
                <a:solidFill>
                  <a:schemeClr val="accent1">
                    <a:lumMod val="60000"/>
                    <a:lumOff val="40000"/>
                  </a:schemeClr>
                </a:solidFill>
              </a:rPr>
              <a:t>P</a:t>
            </a:r>
            <a:r>
              <a:rPr lang="en-US" sz="4400" dirty="0" smtClean="0">
                <a:solidFill>
                  <a:schemeClr val="accent1">
                    <a:lumMod val="60000"/>
                    <a:lumOff val="40000"/>
                  </a:schemeClr>
                </a:solidFill>
              </a:rPr>
              <a:t>ROTOCOLS</a:t>
            </a:r>
            <a:endParaRPr lang="en-US" sz="6000" dirty="0">
              <a:solidFill>
                <a:schemeClr val="accent1">
                  <a:lumMod val="60000"/>
                  <a:lumOff val="40000"/>
                </a:schemeClr>
              </a:solidFill>
            </a:endParaRPr>
          </a:p>
        </p:txBody>
      </p:sp>
    </p:spTree>
    <p:extLst>
      <p:ext uri="{BB962C8B-B14F-4D97-AF65-F5344CB8AC3E}">
        <p14:creationId xmlns:p14="http://schemas.microsoft.com/office/powerpoint/2010/main" val="2523429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33" y="209918"/>
            <a:ext cx="9144000" cy="515155"/>
          </a:xfrm>
        </p:spPr>
        <p:txBody>
          <a:bodyPr>
            <a:normAutofit/>
          </a:bodyPr>
          <a:lstStyle/>
          <a:p>
            <a:r>
              <a:rPr lang="en-US" sz="2400" b="1" dirty="0" smtClean="0">
                <a:latin typeface="Times New Roman" panose="02020603050405020304" pitchFamily="18" charset="0"/>
                <a:cs typeface="Times New Roman" panose="02020603050405020304" pitchFamily="18" charset="0"/>
              </a:rPr>
              <a:t>ADDRESS RESOLUTION PROTOCOL</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79376" y="695459"/>
            <a:ext cx="11305256" cy="4562341"/>
          </a:xfrm>
        </p:spPr>
        <p:txBody>
          <a:bodyPr>
            <a:normAutofit/>
          </a:bodyPr>
          <a:lstStyle/>
          <a:p>
            <a:pPr marL="342900" indent="-342900" algn="l">
              <a:lnSpc>
                <a:spcPct val="150000"/>
              </a:lnSpc>
              <a:buFont typeface="Wingdings" panose="05000000000000000000" pitchFamily="2" charset="2"/>
              <a:buChar char="Ø"/>
            </a:pPr>
            <a:r>
              <a:rPr lang="en-US" sz="2000" dirty="0">
                <a:solidFill>
                  <a:schemeClr val="tx1">
                    <a:lumMod val="75000"/>
                    <a:lumOff val="25000"/>
                  </a:schemeClr>
                </a:solidFill>
              </a:rPr>
              <a:t>Address Resolution </a:t>
            </a:r>
            <a:r>
              <a:rPr lang="en-US" sz="2000" dirty="0" smtClean="0">
                <a:solidFill>
                  <a:schemeClr val="tx1">
                    <a:lumMod val="75000"/>
                    <a:lumOff val="25000"/>
                  </a:schemeClr>
                </a:solidFill>
              </a:rPr>
              <a:t>Protocol </a:t>
            </a:r>
            <a:r>
              <a:rPr lang="en-US" sz="2000" dirty="0">
                <a:solidFill>
                  <a:schemeClr val="tx1">
                    <a:lumMod val="75000"/>
                    <a:lumOff val="25000"/>
                  </a:schemeClr>
                </a:solidFill>
              </a:rPr>
              <a:t>is a </a:t>
            </a:r>
            <a:r>
              <a:rPr lang="en-US" sz="2000" dirty="0" smtClean="0">
                <a:solidFill>
                  <a:schemeClr val="tx1">
                    <a:lumMod val="75000"/>
                    <a:lumOff val="25000"/>
                  </a:schemeClr>
                </a:solidFill>
              </a:rPr>
              <a:t>protocol</a:t>
            </a:r>
            <a:r>
              <a:rPr lang="en-US" sz="2000" dirty="0">
                <a:solidFill>
                  <a:schemeClr val="tx1">
                    <a:lumMod val="75000"/>
                    <a:lumOff val="25000"/>
                  </a:schemeClr>
                </a:solidFill>
              </a:rPr>
              <a:t> for mapping an Internet Protocol </a:t>
            </a:r>
            <a:r>
              <a:rPr lang="en-US" sz="2000" dirty="0" smtClean="0">
                <a:solidFill>
                  <a:schemeClr val="tx1">
                    <a:lumMod val="75000"/>
                    <a:lumOff val="25000"/>
                  </a:schemeClr>
                </a:solidFill>
              </a:rPr>
              <a:t>address to </a:t>
            </a:r>
            <a:r>
              <a:rPr lang="en-US" sz="2000" dirty="0">
                <a:solidFill>
                  <a:schemeClr val="tx1">
                    <a:lumMod val="75000"/>
                    <a:lumOff val="25000"/>
                  </a:schemeClr>
                </a:solidFill>
              </a:rPr>
              <a:t>a physical machine address </a:t>
            </a:r>
            <a:r>
              <a:rPr lang="en-US" sz="2000" dirty="0" smtClean="0">
                <a:solidFill>
                  <a:schemeClr val="tx1">
                    <a:lumMod val="75000"/>
                    <a:lumOff val="25000"/>
                  </a:schemeClr>
                </a:solidFill>
              </a:rPr>
              <a:t>that </a:t>
            </a:r>
            <a:r>
              <a:rPr lang="en-US" sz="2000" dirty="0">
                <a:solidFill>
                  <a:schemeClr val="tx1">
                    <a:lumMod val="75000"/>
                    <a:lumOff val="25000"/>
                  </a:schemeClr>
                </a:solidFill>
              </a:rPr>
              <a:t>is recognized in the local network</a:t>
            </a:r>
            <a:r>
              <a:rPr lang="en-US" sz="2000" dirty="0" smtClean="0">
                <a:solidFill>
                  <a:schemeClr val="tx1">
                    <a:lumMod val="75000"/>
                    <a:lumOff val="25000"/>
                  </a:schemeClr>
                </a:solidFill>
              </a:rPr>
              <a:t>.</a:t>
            </a:r>
          </a:p>
          <a:p>
            <a:pPr marL="342900" indent="-342900" algn="l">
              <a:lnSpc>
                <a:spcPct val="150000"/>
              </a:lnSpc>
              <a:buFont typeface="Wingdings" panose="05000000000000000000" pitchFamily="2" charset="2"/>
              <a:buChar char="Ø"/>
            </a:pPr>
            <a:r>
              <a:rPr lang="en-US" sz="2000" dirty="0" smtClean="0">
                <a:solidFill>
                  <a:schemeClr val="tx1">
                    <a:lumMod val="75000"/>
                    <a:lumOff val="25000"/>
                  </a:schemeClr>
                </a:solidFill>
              </a:rPr>
              <a:t>The </a:t>
            </a:r>
            <a:r>
              <a:rPr lang="en-US" sz="2000" dirty="0">
                <a:solidFill>
                  <a:schemeClr val="tx1">
                    <a:lumMod val="75000"/>
                    <a:lumOff val="25000"/>
                  </a:schemeClr>
                </a:solidFill>
              </a:rPr>
              <a:t>purpose of Address Resolution Protocol </a:t>
            </a:r>
            <a:r>
              <a:rPr lang="en-US" sz="2000" dirty="0" smtClean="0">
                <a:solidFill>
                  <a:schemeClr val="tx1">
                    <a:lumMod val="75000"/>
                    <a:lumOff val="25000"/>
                  </a:schemeClr>
                </a:solidFill>
              </a:rPr>
              <a:t>ARP </a:t>
            </a:r>
            <a:r>
              <a:rPr lang="en-US" sz="2000" dirty="0">
                <a:solidFill>
                  <a:schemeClr val="tx1">
                    <a:lumMod val="75000"/>
                    <a:lumOff val="25000"/>
                  </a:schemeClr>
                </a:solidFill>
              </a:rPr>
              <a:t>is to resolve an IPv4 address (32 bit Logical </a:t>
            </a:r>
            <a:r>
              <a:rPr lang="en-US" sz="2000" dirty="0" smtClean="0">
                <a:solidFill>
                  <a:schemeClr val="tx1">
                    <a:lumMod val="75000"/>
                    <a:lumOff val="25000"/>
                  </a:schemeClr>
                </a:solidFill>
              </a:rPr>
              <a:t>Address to </a:t>
            </a:r>
            <a:r>
              <a:rPr lang="en-US" sz="2000" dirty="0">
                <a:solidFill>
                  <a:schemeClr val="tx1">
                    <a:lumMod val="75000"/>
                    <a:lumOff val="25000"/>
                  </a:schemeClr>
                </a:solidFill>
              </a:rPr>
              <a:t>the physical </a:t>
            </a:r>
            <a:r>
              <a:rPr lang="en-US" sz="2000" dirty="0" smtClean="0">
                <a:solidFill>
                  <a:schemeClr val="tx1">
                    <a:lumMod val="75000"/>
                    <a:lumOff val="25000"/>
                  </a:schemeClr>
                </a:solidFill>
              </a:rPr>
              <a:t>address </a:t>
            </a:r>
            <a:r>
              <a:rPr lang="en-US" sz="2000" dirty="0">
                <a:solidFill>
                  <a:schemeClr val="tx1">
                    <a:lumMod val="75000"/>
                    <a:lumOff val="25000"/>
                  </a:schemeClr>
                </a:solidFill>
              </a:rPr>
              <a:t>(48 bit MAC </a:t>
            </a:r>
            <a:r>
              <a:rPr lang="en-US" sz="2000" dirty="0" smtClean="0">
                <a:solidFill>
                  <a:schemeClr val="tx1">
                    <a:lumMod val="75000"/>
                    <a:lumOff val="25000"/>
                  </a:schemeClr>
                </a:solidFill>
              </a:rPr>
              <a:t>Address).</a:t>
            </a:r>
            <a:r>
              <a:rPr lang="en-US" sz="2000" dirty="0">
                <a:solidFill>
                  <a:schemeClr val="tx1">
                    <a:lumMod val="75000"/>
                    <a:lumOff val="25000"/>
                  </a:schemeClr>
                </a:solidFill>
              </a:rPr>
              <a:t> </a:t>
            </a:r>
            <a:endParaRPr lang="en-US" sz="2000" dirty="0" smtClean="0">
              <a:solidFill>
                <a:schemeClr val="tx1">
                  <a:lumMod val="75000"/>
                  <a:lumOff val="25000"/>
                </a:schemeClr>
              </a:solidFill>
            </a:endParaRPr>
          </a:p>
          <a:p>
            <a:pPr marL="342900" indent="-342900" algn="l">
              <a:lnSpc>
                <a:spcPct val="150000"/>
              </a:lnSpc>
              <a:buFont typeface="Wingdings" panose="05000000000000000000" pitchFamily="2" charset="2"/>
              <a:buChar char="Ø"/>
            </a:pPr>
            <a:r>
              <a:rPr lang="en-US" sz="2000" dirty="0" smtClean="0">
                <a:solidFill>
                  <a:schemeClr val="tx1">
                    <a:lumMod val="75000"/>
                    <a:lumOff val="25000"/>
                  </a:schemeClr>
                </a:solidFill>
              </a:rPr>
              <a:t>Address Resolution protocol message format.                          </a:t>
            </a:r>
          </a:p>
        </p:txBody>
      </p:sp>
      <p:pic>
        <p:nvPicPr>
          <p:cNvPr id="7" name="Picture 6" descr="Address Resolution Protocol ARP Message Format"/>
          <p:cNvPicPr/>
          <p:nvPr/>
        </p:nvPicPr>
        <p:blipFill>
          <a:blip r:embed="rId2">
            <a:extLst>
              <a:ext uri="{28A0092B-C50C-407E-A947-70E740481C1C}">
                <a14:useLocalDpi xmlns:a14="http://schemas.microsoft.com/office/drawing/2010/main" val="0"/>
              </a:ext>
            </a:extLst>
          </a:blip>
          <a:srcRect/>
          <a:stretch>
            <a:fillRect/>
          </a:stretch>
        </p:blipFill>
        <p:spPr bwMode="auto">
          <a:xfrm>
            <a:off x="2055840" y="3157000"/>
            <a:ext cx="8152327" cy="3734874"/>
          </a:xfrm>
          <a:prstGeom prst="rect">
            <a:avLst/>
          </a:prstGeom>
          <a:noFill/>
          <a:ln>
            <a:noFill/>
          </a:ln>
        </p:spPr>
      </p:pic>
    </p:spTree>
    <p:extLst>
      <p:ext uri="{BB962C8B-B14F-4D97-AF65-F5344CB8AC3E}">
        <p14:creationId xmlns:p14="http://schemas.microsoft.com/office/powerpoint/2010/main" val="313412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24" y="260648"/>
            <a:ext cx="10515600" cy="356092"/>
          </a:xfrm>
        </p:spPr>
        <p:txBody>
          <a:bodyPr>
            <a:normAutofit fontScale="90000"/>
          </a:bodyPr>
          <a:lstStyle/>
          <a:p>
            <a:r>
              <a:rPr lang="en-US" dirty="0" smtClean="0"/>
              <a:t>                    </a:t>
            </a:r>
            <a:r>
              <a:rPr lang="en-US" sz="2700" b="1" dirty="0" smtClean="0">
                <a:latin typeface="Times New Roman" panose="02020603050405020304" pitchFamily="18" charset="0"/>
                <a:cs typeface="Times New Roman" panose="02020603050405020304" pitchFamily="18" charset="0"/>
              </a:rPr>
              <a:t>ASYNCHRONOUS TRANSFER MODE</a:t>
            </a:r>
            <a:endParaRPr lang="en-US" sz="27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40158"/>
            <a:ext cx="10515600" cy="5236805"/>
          </a:xfrm>
        </p:spPr>
        <p:txBody>
          <a:bodyPr>
            <a:normAutofit/>
          </a:bodyPr>
          <a:lstStyle/>
          <a:p>
            <a:r>
              <a:rPr lang="en-US" sz="2400" dirty="0">
                <a:latin typeface="Times New Roman" panose="02020603050405020304" pitchFamily="18" charset="0"/>
                <a:cs typeface="Times New Roman" panose="02020603050405020304" pitchFamily="18" charset="0"/>
              </a:rPr>
              <a:t>Asynchronous transfer </a:t>
            </a:r>
            <a:r>
              <a:rPr lang="en-US" sz="2400" dirty="0" smtClean="0">
                <a:latin typeface="Times New Roman" panose="02020603050405020304" pitchFamily="18" charset="0"/>
                <a:cs typeface="Times New Roman" panose="02020603050405020304" pitchFamily="18" charset="0"/>
              </a:rPr>
              <a:t>mode is </a:t>
            </a:r>
            <a:r>
              <a:rPr lang="en-US" sz="2400" dirty="0">
                <a:latin typeface="Times New Roman" panose="02020603050405020304" pitchFamily="18" charset="0"/>
                <a:cs typeface="Times New Roman" panose="02020603050405020304" pitchFamily="18" charset="0"/>
              </a:rPr>
              <a:t>a switching technique used by telecommunication networks that uses asynchronous time-division multiplexing to encode data into small, fixed-sized </a:t>
            </a:r>
            <a:r>
              <a:rPr lang="en-US" sz="2400" dirty="0" smtClean="0">
                <a:latin typeface="Times New Roman" panose="02020603050405020304" pitchFamily="18" charset="0"/>
                <a:cs typeface="Times New Roman" panose="02020603050405020304" pitchFamily="18" charset="0"/>
              </a:rPr>
              <a:t>cells</a:t>
            </a:r>
            <a:r>
              <a:rPr lang="en-US" sz="2400" dirty="0" smtClean="0">
                <a:latin typeface="Times New Roman" panose="02020603050405020304" pitchFamily="18" charset="0"/>
                <a:cs typeface="Times New Roman" panose="02020603050405020304" pitchFamily="18" charset="0"/>
              </a:rPr>
              <a:t>.</a:t>
            </a:r>
          </a:p>
          <a:p>
            <a:pPr>
              <a:lnSpc>
                <a:spcPct val="150000"/>
              </a:lnSpc>
            </a:pP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000" dirty="0"/>
              <a:t>U</a:t>
            </a:r>
            <a:r>
              <a:rPr lang="en-US" sz="2000" dirty="0" smtClean="0"/>
              <a:t>se </a:t>
            </a:r>
            <a:r>
              <a:rPr lang="en-US" sz="2000" dirty="0"/>
              <a:t>variable packet sizes for data or frames. </a:t>
            </a:r>
            <a:endParaRPr lang="en-US" sz="2000" dirty="0" smtClean="0"/>
          </a:p>
          <a:p>
            <a:pPr>
              <a:lnSpc>
                <a:spcPct val="150000"/>
              </a:lnSpc>
            </a:pPr>
            <a:r>
              <a:rPr lang="en-US" sz="2000" dirty="0"/>
              <a:t>ATM services generally have four different bit rate choices:</a:t>
            </a:r>
          </a:p>
          <a:p>
            <a:pPr>
              <a:lnSpc>
                <a:spcPct val="150000"/>
              </a:lnSpc>
              <a:buFont typeface="Wingdings" panose="05000000000000000000" pitchFamily="2" charset="2"/>
              <a:buChar char="ü"/>
            </a:pPr>
            <a:r>
              <a:rPr lang="en-US" sz="2000" dirty="0" smtClean="0"/>
              <a:t>Available </a:t>
            </a:r>
            <a:r>
              <a:rPr lang="en-US" sz="2000" dirty="0"/>
              <a:t>Bit </a:t>
            </a:r>
            <a:r>
              <a:rPr lang="en-US" sz="2000" dirty="0" smtClean="0"/>
              <a:t>Rate </a:t>
            </a:r>
          </a:p>
          <a:p>
            <a:pPr>
              <a:lnSpc>
                <a:spcPct val="150000"/>
              </a:lnSpc>
              <a:buFont typeface="Wingdings" panose="05000000000000000000" pitchFamily="2" charset="2"/>
              <a:buChar char="ü"/>
            </a:pPr>
            <a:r>
              <a:rPr lang="en-US" sz="2000" dirty="0" smtClean="0"/>
              <a:t>Constant </a:t>
            </a:r>
            <a:r>
              <a:rPr lang="en-US" sz="2000" dirty="0"/>
              <a:t>Bit </a:t>
            </a:r>
            <a:r>
              <a:rPr lang="en-US" sz="2000" dirty="0" smtClean="0"/>
              <a:t>Rate</a:t>
            </a:r>
          </a:p>
          <a:p>
            <a:pPr>
              <a:lnSpc>
                <a:spcPct val="150000"/>
              </a:lnSpc>
              <a:buFont typeface="Wingdings" panose="05000000000000000000" pitchFamily="2" charset="2"/>
              <a:buChar char="ü"/>
            </a:pPr>
            <a:r>
              <a:rPr lang="en-US" sz="2000" dirty="0" smtClean="0"/>
              <a:t>Unspecified </a:t>
            </a:r>
            <a:r>
              <a:rPr lang="en-US" sz="2000" dirty="0"/>
              <a:t>Bit </a:t>
            </a:r>
            <a:r>
              <a:rPr lang="en-US" sz="2000" dirty="0" smtClean="0"/>
              <a:t>Rate</a:t>
            </a:r>
          </a:p>
          <a:p>
            <a:pPr>
              <a:lnSpc>
                <a:spcPct val="150000"/>
              </a:lnSpc>
              <a:buFont typeface="Wingdings" panose="05000000000000000000" pitchFamily="2" charset="2"/>
              <a:buChar char="ü"/>
            </a:pPr>
            <a:r>
              <a:rPr lang="en-US" sz="2000" dirty="0" smtClean="0"/>
              <a:t>Variable Bit Rate (VBR)</a:t>
            </a:r>
          </a:p>
        </p:txBody>
      </p:sp>
    </p:spTree>
    <p:extLst>
      <p:ext uri="{BB962C8B-B14F-4D97-AF65-F5344CB8AC3E}">
        <p14:creationId xmlns:p14="http://schemas.microsoft.com/office/powerpoint/2010/main" val="107663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83698" y="3501008"/>
            <a:ext cx="11016604" cy="863600"/>
          </a:xfrm>
        </p:spPr>
        <p:txBody>
          <a:bodyPr>
            <a:normAutofit fontScale="90000"/>
          </a:bodyPr>
          <a:lstStyle/>
          <a:p>
            <a:r>
              <a:rPr lang="en-US" sz="4800" b="1" dirty="0" smtClean="0"/>
              <a:t>DATA-LINK</a:t>
            </a:r>
            <a:r>
              <a:rPr lang="en-US" sz="4400" b="1" dirty="0" smtClean="0"/>
              <a:t> </a:t>
            </a:r>
            <a:br>
              <a:rPr lang="en-US" sz="4400" b="1" dirty="0" smtClean="0"/>
            </a:br>
            <a:r>
              <a:rPr lang="en-US" sz="4400" b="1" dirty="0"/>
              <a:t> </a:t>
            </a:r>
            <a:r>
              <a:rPr lang="en-US" sz="4400" b="1" dirty="0" smtClean="0"/>
              <a:t>                 LAYER</a:t>
            </a:r>
            <a:endParaRPr lang="en-US" b="1" dirty="0"/>
          </a:p>
        </p:txBody>
      </p:sp>
    </p:spTree>
    <p:extLst>
      <p:ext uri="{BB962C8B-B14F-4D97-AF65-F5344CB8AC3E}">
        <p14:creationId xmlns:p14="http://schemas.microsoft.com/office/powerpoint/2010/main" val="531039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984" y="335191"/>
            <a:ext cx="9769699" cy="734096"/>
          </a:xfrm>
        </p:spPr>
        <p:txBody>
          <a:bodyPr>
            <a:normAutofit/>
          </a:bodyPr>
          <a:lstStyle/>
          <a:p>
            <a:r>
              <a:rPr lang="en-US" sz="24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ETHERNET</a:t>
            </a:r>
            <a:endParaRPr lang="en-US" sz="2800" b="1" dirty="0">
              <a:latin typeface="Times New Roman" panose="02020603050405020304" pitchFamily="18" charset="0"/>
              <a:cs typeface="Times New Roman" panose="02020603050405020304" pitchFamily="18" charset="0"/>
            </a:endParaRPr>
          </a:p>
        </p:txBody>
      </p:sp>
      <p:pic>
        <p:nvPicPr>
          <p:cNvPr id="4" name="Content Placeholder 3" descr="Image result for ethernet protocol"/>
          <p:cNvPicPr>
            <a:picLocks noGrp="1"/>
          </p:cNvPicPr>
          <p:nvPr>
            <p:ph idx="1"/>
          </p:nvPr>
        </p:nvPicPr>
        <p:blipFill rotWithShape="1">
          <a:blip r:embed="rId2">
            <a:extLst>
              <a:ext uri="{28A0092B-C50C-407E-A947-70E740481C1C}">
                <a14:useLocalDpi xmlns:a14="http://schemas.microsoft.com/office/drawing/2010/main" val="0"/>
              </a:ext>
            </a:extLst>
          </a:blip>
          <a:srcRect l="-1405" t="16364" r="1" b="-411"/>
          <a:stretch/>
        </p:blipFill>
        <p:spPr bwMode="auto">
          <a:xfrm>
            <a:off x="263352" y="908720"/>
            <a:ext cx="11377264" cy="5357610"/>
          </a:xfrm>
          <a:prstGeom prst="rect">
            <a:avLst/>
          </a:prstGeom>
          <a:noFill/>
          <a:ln>
            <a:noFill/>
          </a:ln>
        </p:spPr>
      </p:pic>
    </p:spTree>
    <p:extLst>
      <p:ext uri="{BB962C8B-B14F-4D97-AF65-F5344CB8AC3E}">
        <p14:creationId xmlns:p14="http://schemas.microsoft.com/office/powerpoint/2010/main" val="1290170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992" y="365125"/>
            <a:ext cx="10515600" cy="549275"/>
          </a:xfrm>
        </p:spPr>
        <p:txBody>
          <a:bodyPr>
            <a:normAutofit/>
          </a:bodyPr>
          <a:lstStyle/>
          <a:p>
            <a:r>
              <a:rPr lang="en-US" dirty="0" smtClean="0"/>
              <a:t>                              </a:t>
            </a:r>
            <a:r>
              <a:rPr lang="en-US" sz="2700" b="1" dirty="0" smtClean="0">
                <a:latin typeface="Times New Roman" panose="02020603050405020304" pitchFamily="18" charset="0"/>
                <a:cs typeface="Times New Roman" panose="02020603050405020304" pitchFamily="18" charset="0"/>
              </a:rPr>
              <a:t>POINT TO POINT PROTOCOL(PPP)</a:t>
            </a:r>
            <a:endParaRPr lang="en-US" sz="27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392" y="914400"/>
            <a:ext cx="11018440" cy="5262563"/>
          </a:xfrm>
        </p:spPr>
        <p:txBody>
          <a:bodyPr>
            <a:normAutofit/>
          </a:bodyPr>
          <a:lstStyle/>
          <a:p>
            <a:r>
              <a:rPr lang="en-US" dirty="0"/>
              <a:t>I</a:t>
            </a:r>
            <a:r>
              <a:rPr lang="en-US" dirty="0" smtClean="0"/>
              <a:t>s </a:t>
            </a:r>
            <a:r>
              <a:rPr lang="en-US" dirty="0"/>
              <a:t>a data link-layer protocol used to encapsulate higher network-layer protocols to pass over synchronous and asynchronous communication lines. </a:t>
            </a:r>
            <a:endParaRPr lang="en-US" dirty="0" smtClean="0"/>
          </a:p>
          <a:p>
            <a:r>
              <a:rPr lang="en-US" dirty="0"/>
              <a:t>PPP uses the High-Level Data-Link Control (HDLC) protocol as the basis to encapsulate its data during transmission.</a:t>
            </a:r>
          </a:p>
          <a:p>
            <a:r>
              <a:rPr lang="en-US" dirty="0"/>
              <a:t>PPP uses the Link Control Protocol (LCP) to establish, test, and configure the data link connection.</a:t>
            </a:r>
          </a:p>
          <a:p>
            <a:r>
              <a:rPr lang="en-US" dirty="0"/>
              <a:t>Various network control protocols (NCPs) are used to configure the different communications protocols. This system enables the use of different protocols, such as TCP/IP and IPX, over the same line simultaneously.</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377" y="3869699"/>
            <a:ext cx="7225048" cy="2692778"/>
          </a:xfrm>
          <a:prstGeom prst="rect">
            <a:avLst/>
          </a:prstGeom>
        </p:spPr>
      </p:pic>
    </p:spTree>
    <p:extLst>
      <p:ext uri="{BB962C8B-B14F-4D97-AF65-F5344CB8AC3E}">
        <p14:creationId xmlns:p14="http://schemas.microsoft.com/office/powerpoint/2010/main" val="2367067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1424" y="548680"/>
            <a:ext cx="9784410" cy="5503731"/>
          </a:xfrm>
          <a:prstGeom prst="rect">
            <a:avLst/>
          </a:prstGeom>
          <a:solidFill>
            <a:schemeClr val="bg1">
              <a:alpha val="0"/>
            </a:schemeClr>
          </a:solidFill>
        </p:spPr>
      </p:pic>
    </p:spTree>
    <p:extLst>
      <p:ext uri="{BB962C8B-B14F-4D97-AF65-F5344CB8AC3E}">
        <p14:creationId xmlns:p14="http://schemas.microsoft.com/office/powerpoint/2010/main" val="341810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3512" y="260648"/>
            <a:ext cx="7990923" cy="2808312"/>
          </a:xfrm>
          <a:prstGeom prst="rect">
            <a:avLst/>
          </a:prstGeom>
        </p:spPr>
      </p:pic>
      <p:sp>
        <p:nvSpPr>
          <p:cNvPr id="4" name="TextBox 3"/>
          <p:cNvSpPr txBox="1"/>
          <p:nvPr/>
        </p:nvSpPr>
        <p:spPr>
          <a:xfrm>
            <a:off x="4581867" y="3573016"/>
            <a:ext cx="5328592" cy="461665"/>
          </a:xfrm>
          <a:prstGeom prst="rect">
            <a:avLst/>
          </a:prstGeom>
          <a:noFill/>
        </p:spPr>
        <p:txBody>
          <a:bodyPr wrap="square" rtlCol="0">
            <a:spAutoFit/>
          </a:bodyPr>
          <a:lstStyle/>
          <a:p>
            <a:r>
              <a:rPr lang="en-US" sz="2400" dirty="0" smtClean="0">
                <a:solidFill>
                  <a:srgbClr val="00B0F0"/>
                </a:solidFill>
              </a:rPr>
              <a:t>Functionalities</a:t>
            </a:r>
            <a:endParaRPr lang="en-US" dirty="0">
              <a:solidFill>
                <a:srgbClr val="00B0F0"/>
              </a:solidFill>
            </a:endParaRPr>
          </a:p>
        </p:txBody>
      </p:sp>
      <p:cxnSp>
        <p:nvCxnSpPr>
          <p:cNvPr id="7" name="Straight Connector 6"/>
          <p:cNvCxnSpPr/>
          <p:nvPr/>
        </p:nvCxnSpPr>
        <p:spPr>
          <a:xfrm>
            <a:off x="5698973" y="4180453"/>
            <a:ext cx="0" cy="474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07568" y="4654892"/>
            <a:ext cx="720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207568" y="4654892"/>
            <a:ext cx="0" cy="6480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39816" y="4654892"/>
            <a:ext cx="0" cy="6480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888088" y="4654892"/>
            <a:ext cx="0" cy="6480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408368" y="4654892"/>
            <a:ext cx="0" cy="6480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03512" y="5480453"/>
            <a:ext cx="8856984" cy="369332"/>
          </a:xfrm>
          <a:prstGeom prst="rect">
            <a:avLst/>
          </a:prstGeom>
          <a:noFill/>
        </p:spPr>
        <p:txBody>
          <a:bodyPr wrap="square" rtlCol="0">
            <a:spAutoFit/>
          </a:bodyPr>
          <a:lstStyle/>
          <a:p>
            <a:r>
              <a:rPr lang="en-US" dirty="0" smtClean="0"/>
              <a:t>FRAMING             ADDRESSING      FLOW CONTROL   ERROR CONTROL</a:t>
            </a:r>
            <a:endParaRPr lang="en-US" dirty="0"/>
          </a:p>
        </p:txBody>
      </p:sp>
    </p:spTree>
    <p:extLst>
      <p:ext uri="{BB962C8B-B14F-4D97-AF65-F5344CB8AC3E}">
        <p14:creationId xmlns:p14="http://schemas.microsoft.com/office/powerpoint/2010/main" val="398916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8354" y="1601521"/>
            <a:ext cx="4221892" cy="2773804"/>
          </a:xfrm>
          <a:prstGeom prst="rect">
            <a:avLst/>
          </a:prstGeom>
        </p:spPr>
      </p:pic>
      <p:sp>
        <p:nvSpPr>
          <p:cNvPr id="8" name="Oval 7"/>
          <p:cNvSpPr/>
          <p:nvPr/>
        </p:nvSpPr>
        <p:spPr>
          <a:xfrm>
            <a:off x="6656342" y="1887150"/>
            <a:ext cx="3816424" cy="79208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PROTOCOLS</a:t>
            </a:r>
            <a:endParaRPr lang="en-US" dirty="0"/>
          </a:p>
        </p:txBody>
      </p:sp>
      <p:cxnSp>
        <p:nvCxnSpPr>
          <p:cNvPr id="10" name="Straight Connector 9"/>
          <p:cNvCxnSpPr>
            <a:endCxn id="19" idx="6"/>
          </p:cNvCxnSpPr>
          <p:nvPr/>
        </p:nvCxnSpPr>
        <p:spPr>
          <a:xfrm>
            <a:off x="8564554" y="2679238"/>
            <a:ext cx="0" cy="1962948"/>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564554" y="2859258"/>
            <a:ext cx="2664296"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Address Resolution Protocol</a:t>
            </a:r>
          </a:p>
        </p:txBody>
      </p:sp>
      <p:sp>
        <p:nvSpPr>
          <p:cNvPr id="17" name="Oval 16"/>
          <p:cNvSpPr/>
          <p:nvPr/>
        </p:nvSpPr>
        <p:spPr>
          <a:xfrm>
            <a:off x="5900258" y="3522984"/>
            <a:ext cx="2664296"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Asynchronous transfer mode</a:t>
            </a:r>
          </a:p>
        </p:txBody>
      </p:sp>
      <p:sp>
        <p:nvSpPr>
          <p:cNvPr id="18" name="Oval 17"/>
          <p:cNvSpPr/>
          <p:nvPr/>
        </p:nvSpPr>
        <p:spPr>
          <a:xfrm>
            <a:off x="8564554" y="3871733"/>
            <a:ext cx="2664296"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PPP</a:t>
            </a:r>
            <a:endParaRPr lang="en-US" dirty="0">
              <a:solidFill>
                <a:schemeClr val="bg1"/>
              </a:solidFill>
            </a:endParaRPr>
          </a:p>
        </p:txBody>
      </p:sp>
      <p:sp>
        <p:nvSpPr>
          <p:cNvPr id="19" name="Oval 18"/>
          <p:cNvSpPr/>
          <p:nvPr/>
        </p:nvSpPr>
        <p:spPr>
          <a:xfrm>
            <a:off x="5900258" y="4354154"/>
            <a:ext cx="2664296"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Ethernet</a:t>
            </a:r>
            <a:endParaRPr lang="en-US" dirty="0">
              <a:solidFill>
                <a:schemeClr val="bg1"/>
              </a:solidFill>
            </a:endParaRPr>
          </a:p>
        </p:txBody>
      </p:sp>
    </p:spTree>
    <p:extLst>
      <p:ext uri="{BB962C8B-B14F-4D97-AF65-F5344CB8AC3E}">
        <p14:creationId xmlns:p14="http://schemas.microsoft.com/office/powerpoint/2010/main" val="101358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9376" y="-387424"/>
            <a:ext cx="4248472" cy="4615031"/>
          </a:xfrm>
          <a:prstGeom prst="rect">
            <a:avLst/>
          </a:prstGeom>
        </p:spPr>
      </p:pic>
      <p:pic>
        <p:nvPicPr>
          <p:cNvPr id="3" name="Picture 2"/>
          <p:cNvPicPr>
            <a:picLocks noChangeAspect="1"/>
          </p:cNvPicPr>
          <p:nvPr/>
        </p:nvPicPr>
        <p:blipFill>
          <a:blip r:embed="rId3"/>
          <a:stretch>
            <a:fillRect/>
          </a:stretch>
        </p:blipFill>
        <p:spPr>
          <a:xfrm>
            <a:off x="6672064" y="332656"/>
            <a:ext cx="3977779" cy="2808312"/>
          </a:xfrm>
          <a:prstGeom prst="rect">
            <a:avLst/>
          </a:prstGeom>
        </p:spPr>
      </p:pic>
      <p:pic>
        <p:nvPicPr>
          <p:cNvPr id="4" name="Picture 3"/>
          <p:cNvPicPr>
            <a:picLocks noChangeAspect="1"/>
          </p:cNvPicPr>
          <p:nvPr/>
        </p:nvPicPr>
        <p:blipFill>
          <a:blip r:embed="rId4"/>
          <a:stretch>
            <a:fillRect/>
          </a:stretch>
        </p:blipFill>
        <p:spPr>
          <a:xfrm>
            <a:off x="3359695" y="3933056"/>
            <a:ext cx="4554299" cy="2232248"/>
          </a:xfrm>
          <a:prstGeom prst="rect">
            <a:avLst/>
          </a:prstGeom>
        </p:spPr>
      </p:pic>
    </p:spTree>
    <p:extLst>
      <p:ext uri="{BB962C8B-B14F-4D97-AF65-F5344CB8AC3E}">
        <p14:creationId xmlns:p14="http://schemas.microsoft.com/office/powerpoint/2010/main" val="422801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1424" y="476672"/>
            <a:ext cx="9674727" cy="7048083"/>
          </a:xfrm>
          <a:prstGeom prst="rect">
            <a:avLst/>
          </a:prstGeom>
          <a:noFill/>
        </p:spPr>
        <p:txBody>
          <a:bodyPr wrap="square" rtlCol="0">
            <a:spAutoFit/>
          </a:bodyPr>
          <a:lstStyle/>
          <a:p>
            <a:r>
              <a:rPr lang="en-US" sz="2800" dirty="0">
                <a:solidFill>
                  <a:schemeClr val="accent1">
                    <a:lumMod val="60000"/>
                    <a:lumOff val="40000"/>
                  </a:schemeClr>
                </a:solidFill>
              </a:rPr>
              <a:t>           </a:t>
            </a:r>
            <a:r>
              <a:rPr lang="en-US" sz="2800" dirty="0" smtClean="0">
                <a:solidFill>
                  <a:schemeClr val="accent1">
                    <a:lumMod val="60000"/>
                    <a:lumOff val="40000"/>
                  </a:schemeClr>
                </a:solidFill>
              </a:rPr>
              <a:t>  </a:t>
            </a:r>
            <a:r>
              <a:rPr lang="en-US" sz="2800" dirty="0">
                <a:solidFill>
                  <a:schemeClr val="accent1">
                    <a:lumMod val="60000"/>
                    <a:lumOff val="40000"/>
                  </a:schemeClr>
                </a:solidFill>
              </a:rPr>
              <a:t>Sublayers of datalink layer</a:t>
            </a:r>
          </a:p>
          <a:p>
            <a:endParaRPr lang="en-US" sz="2800" dirty="0"/>
          </a:p>
          <a:p>
            <a:r>
              <a:rPr lang="en-US" sz="2000" dirty="0"/>
              <a:t>The data link layer functionality is usually split it </a:t>
            </a:r>
            <a:r>
              <a:rPr lang="en-US" sz="2000" dirty="0"/>
              <a:t>into 2 </a:t>
            </a:r>
            <a:r>
              <a:rPr lang="en-US" sz="2000" dirty="0"/>
              <a:t>logical </a:t>
            </a:r>
            <a:r>
              <a:rPr lang="en-US" sz="2000" dirty="0"/>
              <a:t>sub-layers.</a:t>
            </a:r>
          </a:p>
          <a:p>
            <a:pPr marL="342900" indent="-342900">
              <a:buFont typeface="Wingdings" panose="05000000000000000000" pitchFamily="2" charset="2"/>
              <a:buChar char="Ø"/>
            </a:pPr>
            <a:r>
              <a:rPr lang="en-US" sz="2000" dirty="0"/>
              <a:t>LLC</a:t>
            </a:r>
          </a:p>
          <a:p>
            <a:pPr marL="342900" indent="-342900">
              <a:buFont typeface="Wingdings" panose="05000000000000000000" pitchFamily="2" charset="2"/>
              <a:buChar char="Ø"/>
            </a:pPr>
            <a:r>
              <a:rPr lang="en-US" sz="2000" dirty="0"/>
              <a:t>MAC</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2132856"/>
            <a:ext cx="6336704" cy="4226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2202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9456" y="404664"/>
            <a:ext cx="10513168" cy="10018127"/>
          </a:xfrm>
          <a:prstGeom prst="rect">
            <a:avLst/>
          </a:prstGeom>
          <a:noFill/>
        </p:spPr>
        <p:txBody>
          <a:bodyPr wrap="square" rtlCol="0">
            <a:spAutoFit/>
          </a:bodyPr>
          <a:lstStyle/>
          <a:p>
            <a:r>
              <a:rPr lang="en-US" sz="3200" dirty="0">
                <a:solidFill>
                  <a:schemeClr val="accent1">
                    <a:lumMod val="60000"/>
                    <a:lumOff val="40000"/>
                  </a:schemeClr>
                </a:solidFill>
              </a:rPr>
              <a:t>LLC:</a:t>
            </a:r>
          </a:p>
          <a:p>
            <a:pPr marL="457200" indent="-457200">
              <a:lnSpc>
                <a:spcPct val="150000"/>
              </a:lnSpc>
              <a:buFont typeface="Wingdings" panose="05000000000000000000" pitchFamily="2" charset="2"/>
              <a:buChar char="Ø"/>
            </a:pPr>
            <a:r>
              <a:rPr lang="en-US" dirty="0"/>
              <a:t>Logical Link Layer.</a:t>
            </a:r>
          </a:p>
          <a:p>
            <a:pPr marL="457200" indent="-457200">
              <a:lnSpc>
                <a:spcPct val="150000"/>
              </a:lnSpc>
              <a:buFont typeface="Wingdings" panose="05000000000000000000" pitchFamily="2" charset="2"/>
              <a:buChar char="Ø"/>
            </a:pPr>
            <a:r>
              <a:rPr lang="en-US" dirty="0"/>
              <a:t>It interacts with the network layer.</a:t>
            </a:r>
          </a:p>
          <a:p>
            <a:pPr marL="342900" indent="-342900">
              <a:lnSpc>
                <a:spcPct val="150000"/>
              </a:lnSpc>
              <a:buFont typeface="Wingdings" panose="05000000000000000000" pitchFamily="2" charset="2"/>
              <a:buChar char="Ø"/>
            </a:pPr>
            <a:r>
              <a:rPr lang="en-US" dirty="0"/>
              <a:t> </a:t>
            </a:r>
            <a:r>
              <a:rPr lang="en-US" dirty="0"/>
              <a:t> It </a:t>
            </a:r>
            <a:r>
              <a:rPr lang="en-US" dirty="0"/>
              <a:t>is responsible for handling multiple </a:t>
            </a:r>
            <a:r>
              <a:rPr lang="en-US" dirty="0"/>
              <a:t>Layer protocols   (multiplexing/de-       multiplexing</a:t>
            </a:r>
            <a:r>
              <a:rPr lang="en-US" dirty="0"/>
              <a:t>) and link services like reliability and flow </a:t>
            </a:r>
            <a:r>
              <a:rPr lang="en-US" dirty="0"/>
              <a:t>control.</a:t>
            </a:r>
          </a:p>
          <a:p>
            <a:pPr marL="342900" indent="-342900">
              <a:lnSpc>
                <a:spcPct val="150000"/>
              </a:lnSpc>
              <a:buFont typeface="Wingdings" panose="05000000000000000000" pitchFamily="2" charset="2"/>
              <a:buChar char="Ø"/>
            </a:pPr>
            <a:r>
              <a:rPr lang="en-US" dirty="0"/>
              <a:t> It talks </a:t>
            </a:r>
            <a:r>
              <a:rPr lang="en-US" dirty="0"/>
              <a:t>about WAN protocols (PPP, HDLC, Frame-relay</a:t>
            </a:r>
            <a:r>
              <a:rPr lang="en-US" dirty="0"/>
              <a:t>).</a:t>
            </a:r>
          </a:p>
          <a:p>
            <a:endParaRPr lang="en-US" sz="2400" dirty="0"/>
          </a:p>
          <a:p>
            <a:r>
              <a:rPr lang="en-US" sz="2400" dirty="0"/>
              <a:t>The </a:t>
            </a:r>
            <a:r>
              <a:rPr lang="en-US" sz="2400" dirty="0"/>
              <a:t>primary responsibilities of LLC are</a:t>
            </a:r>
            <a:r>
              <a:rPr lang="en-US" sz="2400" dirty="0" smtClean="0"/>
              <a:t>:</a:t>
            </a:r>
          </a:p>
          <a:p>
            <a:endParaRPr lang="en-US" sz="2400" dirty="0"/>
          </a:p>
          <a:p>
            <a:pPr marL="342900" indent="-342900">
              <a:buFont typeface="Wingdings" panose="05000000000000000000" pitchFamily="2" charset="2"/>
              <a:buChar char="Ø"/>
            </a:pPr>
            <a:r>
              <a:rPr lang="en-US" dirty="0"/>
              <a:t>Network Layer protocol Multiplexing/De-Multiplexing</a:t>
            </a:r>
          </a:p>
          <a:p>
            <a:pPr marL="342900" indent="-342900">
              <a:buFont typeface="Wingdings" panose="05000000000000000000" pitchFamily="2" charset="2"/>
              <a:buChar char="Ø"/>
            </a:pPr>
            <a:r>
              <a:rPr lang="en-US" dirty="0"/>
              <a:t>Logical </a:t>
            </a:r>
            <a:r>
              <a:rPr lang="en-US" dirty="0"/>
              <a:t>Link </a:t>
            </a:r>
            <a:r>
              <a:rPr lang="en-US" dirty="0"/>
              <a:t>Services</a:t>
            </a:r>
          </a:p>
          <a:p>
            <a:pPr marL="800100" lvl="1" indent="-342900">
              <a:lnSpc>
                <a:spcPct val="150000"/>
              </a:lnSpc>
              <a:buFont typeface="Wingdings" panose="05000000000000000000" pitchFamily="2" charset="2"/>
              <a:buChar char="Ø"/>
            </a:pPr>
            <a:r>
              <a:rPr lang="en-US" dirty="0"/>
              <a:t> </a:t>
            </a:r>
            <a:r>
              <a:rPr lang="en-US" sz="1600" dirty="0"/>
              <a:t>Connectionless </a:t>
            </a:r>
            <a:r>
              <a:rPr lang="en-US" sz="1600" dirty="0"/>
              <a:t> Unacknowledged </a:t>
            </a:r>
            <a:r>
              <a:rPr lang="en-US" sz="1600" dirty="0"/>
              <a:t>Service</a:t>
            </a:r>
          </a:p>
          <a:p>
            <a:pPr marL="742950" lvl="1" indent="-285750">
              <a:lnSpc>
                <a:spcPct val="150000"/>
              </a:lnSpc>
              <a:buFont typeface="Wingdings" panose="05000000000000000000" pitchFamily="2" charset="2"/>
              <a:buChar char="Ø"/>
            </a:pPr>
            <a:r>
              <a:rPr lang="en-US" sz="1600" dirty="0"/>
              <a:t>  Connectionless </a:t>
            </a:r>
            <a:r>
              <a:rPr lang="en-US" sz="1600" dirty="0"/>
              <a:t> Acknowledged Service</a:t>
            </a:r>
          </a:p>
          <a:p>
            <a:pPr marL="742950" lvl="1" indent="-285750">
              <a:lnSpc>
                <a:spcPct val="150000"/>
              </a:lnSpc>
              <a:buFont typeface="Wingdings" panose="05000000000000000000" pitchFamily="2" charset="2"/>
              <a:buChar char="Ø"/>
            </a:pPr>
            <a:r>
              <a:rPr lang="en-US" sz="1600" dirty="0"/>
              <a:t> </a:t>
            </a:r>
            <a:r>
              <a:rPr lang="en-US" sz="1600" dirty="0" smtClean="0"/>
              <a:t> </a:t>
            </a:r>
            <a:r>
              <a:rPr lang="en-US" sz="1600" dirty="0"/>
              <a:t>Connection oriented service </a:t>
            </a:r>
            <a:r>
              <a:rPr lang="en-US" sz="1600" dirty="0"/>
              <a:t>With Acknowledgment</a:t>
            </a:r>
          </a:p>
          <a:p>
            <a:pPr marL="742950" lvl="1" indent="-285750">
              <a:lnSpc>
                <a:spcPct val="150000"/>
              </a:lnSpc>
              <a:buFont typeface="Wingdings" panose="05000000000000000000" pitchFamily="2" charset="2"/>
              <a:buChar char="Ø"/>
            </a:pPr>
            <a:r>
              <a:rPr lang="en-US" sz="1600" dirty="0"/>
              <a:t> </a:t>
            </a:r>
            <a:r>
              <a:rPr lang="en-US" sz="1600" dirty="0" smtClean="0"/>
              <a:t> </a:t>
            </a:r>
            <a:r>
              <a:rPr lang="en-US" sz="1600" dirty="0"/>
              <a:t>Connection </a:t>
            </a:r>
            <a:r>
              <a:rPr lang="en-US" sz="1600" dirty="0"/>
              <a:t>oriented service Without Acknowledgment</a:t>
            </a:r>
          </a:p>
          <a:p>
            <a:pPr marL="457200" indent="-457200">
              <a:buFont typeface="Wingdings" panose="05000000000000000000" pitchFamily="2" charset="2"/>
              <a:buChar char="Ø"/>
            </a:pPr>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3419667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9416" y="260648"/>
            <a:ext cx="10657184" cy="7894469"/>
          </a:xfrm>
          <a:prstGeom prst="rect">
            <a:avLst/>
          </a:prstGeom>
          <a:noFill/>
        </p:spPr>
        <p:txBody>
          <a:bodyPr wrap="square" rtlCol="0">
            <a:spAutoFit/>
          </a:bodyPr>
          <a:lstStyle/>
          <a:p>
            <a:r>
              <a:rPr lang="en-US" sz="2800" dirty="0" smtClean="0">
                <a:solidFill>
                  <a:schemeClr val="accent1">
                    <a:lumMod val="60000"/>
                    <a:lumOff val="40000"/>
                  </a:schemeClr>
                </a:solidFill>
              </a:rPr>
              <a:t>MAC</a:t>
            </a:r>
            <a:r>
              <a:rPr lang="en-US" sz="3600" dirty="0">
                <a:solidFill>
                  <a:schemeClr val="accent1">
                    <a:lumMod val="60000"/>
                    <a:lumOff val="40000"/>
                  </a:schemeClr>
                </a:solidFill>
              </a:rPr>
              <a:t>:</a:t>
            </a:r>
            <a:endParaRPr lang="en-US" dirty="0">
              <a:solidFill>
                <a:schemeClr val="accent1">
                  <a:lumMod val="60000"/>
                  <a:lumOff val="40000"/>
                </a:schemeClr>
              </a:solidFill>
            </a:endParaRPr>
          </a:p>
          <a:p>
            <a:endParaRPr lang="en-US" dirty="0"/>
          </a:p>
          <a:p>
            <a:pPr marL="285750" indent="-285750">
              <a:buFont typeface="Wingdings" panose="05000000000000000000" pitchFamily="2" charset="2"/>
              <a:buChar char="Ø"/>
            </a:pPr>
            <a:r>
              <a:rPr lang="en-US" dirty="0"/>
              <a:t>Media Access Control.</a:t>
            </a:r>
          </a:p>
          <a:p>
            <a:pPr marL="285750" indent="-285750">
              <a:buFont typeface="Wingdings" panose="05000000000000000000" pitchFamily="2" charset="2"/>
              <a:buChar char="Ø"/>
            </a:pPr>
            <a:r>
              <a:rPr lang="en-US" dirty="0"/>
              <a:t>It interacts with the physical layer.</a:t>
            </a:r>
          </a:p>
          <a:p>
            <a:pPr marL="285750" indent="-285750">
              <a:buFont typeface="Wingdings" panose="05000000000000000000" pitchFamily="2" charset="2"/>
              <a:buChar char="Ø"/>
            </a:pPr>
            <a:r>
              <a:rPr lang="en-US" dirty="0"/>
              <a:t>It is </a:t>
            </a:r>
            <a:r>
              <a:rPr lang="en-US" dirty="0"/>
              <a:t>responsible for framing and media access control for broadcast </a:t>
            </a:r>
            <a:r>
              <a:rPr lang="en-US" dirty="0"/>
              <a:t>media.</a:t>
            </a:r>
          </a:p>
          <a:p>
            <a:pPr marL="285750" indent="-285750">
              <a:buFont typeface="Wingdings" panose="05000000000000000000" pitchFamily="2" charset="2"/>
              <a:buChar char="Ø"/>
            </a:pPr>
            <a:r>
              <a:rPr lang="en-US" dirty="0"/>
              <a:t>It talks about the physical address.</a:t>
            </a:r>
          </a:p>
          <a:p>
            <a:pPr marL="285750" indent="-285750">
              <a:buFont typeface="Wingdings" panose="05000000000000000000" pitchFamily="2" charset="2"/>
              <a:buChar char="Ø"/>
            </a:pPr>
            <a:r>
              <a:rPr lang="en-US" dirty="0"/>
              <a:t>It’s a 48 bit address.</a:t>
            </a:r>
          </a:p>
          <a:p>
            <a:pPr marL="285750" indent="-285750">
              <a:buFont typeface="Wingdings" panose="05000000000000000000" pitchFamily="2" charset="2"/>
              <a:buChar char="Ø"/>
            </a:pPr>
            <a:r>
              <a:rPr lang="en-US" dirty="0"/>
              <a:t>It is responsible for error detection.</a:t>
            </a:r>
          </a:p>
          <a:p>
            <a:pPr marL="285750" indent="-285750">
              <a:buFont typeface="Wingdings" panose="05000000000000000000" pitchFamily="2" charset="2"/>
              <a:buChar char="Ø"/>
            </a:pPr>
            <a:r>
              <a:rPr lang="en-US" dirty="0"/>
              <a:t>MAC addresses are </a:t>
            </a:r>
            <a:r>
              <a:rPr lang="en-US" dirty="0"/>
              <a:t>permanent.</a:t>
            </a:r>
            <a:endParaRPr lang="en-US" dirty="0"/>
          </a:p>
          <a:p>
            <a:pPr marL="285750" indent="-285750">
              <a:buFont typeface="Wingdings" panose="05000000000000000000" pitchFamily="2" charset="2"/>
              <a:buChar char="Ø"/>
            </a:pPr>
            <a:endParaRPr lang="en-US" dirty="0"/>
          </a:p>
          <a:p>
            <a:endParaRPr lang="en-US" dirty="0"/>
          </a:p>
          <a:p>
            <a:r>
              <a:rPr lang="en-US" sz="2400" dirty="0"/>
              <a:t>The primary responsibilities of MAC are</a:t>
            </a:r>
            <a:r>
              <a:rPr lang="en-US" sz="2400" dirty="0" smtClean="0"/>
              <a:t>:</a:t>
            </a:r>
          </a:p>
          <a:p>
            <a:endParaRPr lang="en-US" dirty="0"/>
          </a:p>
          <a:p>
            <a:pPr marL="285750" indent="-285750">
              <a:buFont typeface="Wingdings" panose="05000000000000000000" pitchFamily="2" charset="2"/>
              <a:buChar char="Ø"/>
            </a:pPr>
            <a:r>
              <a:rPr lang="en-US" dirty="0"/>
              <a:t>Framing/De-Framing</a:t>
            </a:r>
          </a:p>
          <a:p>
            <a:pPr marL="285750" indent="-285750">
              <a:buFont typeface="Wingdings" panose="05000000000000000000" pitchFamily="2" charset="2"/>
              <a:buChar char="Ø"/>
            </a:pPr>
            <a:r>
              <a:rPr lang="en-US" dirty="0"/>
              <a:t>Collision Resolution </a:t>
            </a:r>
            <a:endParaRPr lang="en-US" dirty="0"/>
          </a:p>
          <a:p>
            <a:endParaRPr lang="en-US" dirty="0"/>
          </a:p>
          <a:p>
            <a:r>
              <a:rPr lang="en-US" sz="2400" dirty="0"/>
              <a:t>MAC Filtering:</a:t>
            </a:r>
          </a:p>
          <a:p>
            <a:pPr>
              <a:lnSpc>
                <a:spcPct val="150000"/>
              </a:lnSpc>
            </a:pPr>
            <a:r>
              <a:rPr lang="en-US" dirty="0"/>
              <a:t>It refers to   security access control method whereby the 48 bit address assigned to every </a:t>
            </a:r>
          </a:p>
          <a:p>
            <a:pPr>
              <a:lnSpc>
                <a:spcPct val="150000"/>
              </a:lnSpc>
            </a:pPr>
            <a:r>
              <a:rPr lang="en-US" dirty="0"/>
              <a:t>NIC is used to determine access to network  i.e. it may permit or deny the network access.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72144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22237</TotalTime>
  <Words>559</Words>
  <Application>Microsoft Office PowerPoint</Application>
  <PresentationFormat>Widescreen</PresentationFormat>
  <Paragraphs>186</Paragraphs>
  <Slides>21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21</vt:i4>
      </vt:variant>
    </vt:vector>
  </HeadingPairs>
  <TitlesOfParts>
    <vt:vector size="30" baseType="lpstr">
      <vt:lpstr>Arial</vt:lpstr>
      <vt:lpstr>Calibri</vt:lpstr>
      <vt:lpstr>Times New Roman</vt:lpstr>
      <vt:lpstr>Verdana</vt:lpstr>
      <vt:lpstr>Wingdings</vt:lpstr>
      <vt:lpstr>Capgemini_Template</vt:lpstr>
      <vt:lpstr>Section slides</vt:lpstr>
      <vt:lpstr>Content Layouts</vt:lpstr>
      <vt:lpstr>Content and Image Layouts</vt:lpstr>
      <vt:lpstr>PowerPoint Presentation</vt:lpstr>
      <vt:lpstr>DATA-LINK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ADDRESS RESOLUTION PROTOCOL</vt:lpstr>
      <vt:lpstr>                    ASYNCHRONOUS TRANSFER MODE</vt:lpstr>
      <vt:lpstr>                                                 ETHERNET</vt:lpstr>
      <vt:lpstr>                              POINT TO POINT PROTOCOL(PPP)</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Tomasz Cwiklinski</dc:creator>
  <cp:lastModifiedBy>Mohammed Asik, K</cp:lastModifiedBy>
  <cp:revision>182</cp:revision>
  <dcterms:created xsi:type="dcterms:W3CDTF">2017-10-18T07:07:16Z</dcterms:created>
  <dcterms:modified xsi:type="dcterms:W3CDTF">2018-03-31T03:58:17Z</dcterms:modified>
</cp:coreProperties>
</file>