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730" r:id="rId2"/>
    <p:sldMasterId id="2147483671" r:id="rId3"/>
    <p:sldMasterId id="2147483741" r:id="rId4"/>
  </p:sldMasterIdLst>
  <p:notesMasterIdLst>
    <p:notesMasterId r:id="rId13"/>
  </p:notesMasterIdLst>
  <p:handoutMasterIdLst>
    <p:handoutMasterId r:id="rId14"/>
  </p:handoutMasterIdLst>
  <p:sldIdLst>
    <p:sldId id="256" r:id="rId5"/>
    <p:sldId id="266" r:id="rId6"/>
    <p:sldId id="267" r:id="rId7"/>
    <p:sldId id="268" r:id="rId8"/>
    <p:sldId id="269" r:id="rId9"/>
    <p:sldId id="270" r:id="rId10"/>
    <p:sldId id="271" r:id="rId11"/>
    <p:sldId id="272" r:id="rId12"/>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options" id="{3B244085-A06C-4A0D-AC38-1FCCF96387FB}">
          <p14:sldIdLst>
            <p14:sldId id="256"/>
            <p14:sldId id="266"/>
            <p14:sldId id="267"/>
            <p14:sldId id="268"/>
            <p14:sldId id="269"/>
            <p14:sldId id="270"/>
            <p14:sldId id="271"/>
            <p14:sldId id="2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s, Jessica" initials="PJ"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5E616"/>
    <a:srgbClr val="95E816"/>
    <a:srgbClr val="FFECAF"/>
    <a:srgbClr val="FECC26"/>
    <a:srgbClr val="0098CC"/>
    <a:srgbClr val="74B230"/>
    <a:srgbClr val="F3FCE4"/>
    <a:srgbClr val="FFD1D8"/>
    <a:srgbClr val="FFEF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47" autoAdjust="0"/>
    <p:restoredTop sz="98535" autoAdjust="0"/>
  </p:normalViewPr>
  <p:slideViewPr>
    <p:cSldViewPr>
      <p:cViewPr varScale="1">
        <p:scale>
          <a:sx n="72" d="100"/>
          <a:sy n="72" d="100"/>
        </p:scale>
        <p:origin x="54" y="66"/>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p:scale>
        <a:sx n="80" d="100"/>
        <a:sy n="80" d="100"/>
      </p:scale>
      <p:origin x="0" y="0"/>
    </p:cViewPr>
  </p:sorterViewPr>
  <p:notesViewPr>
    <p:cSldViewPr>
      <p:cViewPr varScale="1">
        <p:scale>
          <a:sx n="85" d="100"/>
          <a:sy n="85" d="100"/>
        </p:scale>
        <p:origin x="-383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9"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pPr/>
              <a:t>30/03/2018</a:t>
            </a:fld>
            <a:endParaRPr lang="pt-PT"/>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pPr/>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pPr/>
              <a:t>30/03/2018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17">
            <a:extLst>
              <a:ext uri="{FF2B5EF4-FFF2-40B4-BE49-F238E27FC236}">
                <a16:creationId xmlns="" xmlns:a16="http://schemas.microsoft.com/office/drawing/2014/main" id="{829BBBD1-ECF6-4131-A3B0-11EFC39DB482}"/>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cstate="print">
            <a:extLst>
              <a:ext uri="{96DAC541-7B7A-43D3-8B79-37D633B846F1}">
                <asvg:svgBlip xmlns=""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with Bullets">
    <p:spTree>
      <p:nvGrpSpPr>
        <p:cNvPr id="1" name=""/>
        <p:cNvGrpSpPr/>
        <p:nvPr/>
      </p:nvGrpSpPr>
      <p:grpSpPr>
        <a:xfrm>
          <a:off x="0" y="0"/>
          <a:ext cx="0" cy="0"/>
          <a:chOff x="0" y="0"/>
          <a:chExt cx="0" cy="0"/>
        </a:xfrm>
      </p:grpSpPr>
      <p:pic>
        <p:nvPicPr>
          <p:cNvPr id="12" name="Graphic 11">
            <a:extLst>
              <a:ext uri="{FF2B5EF4-FFF2-40B4-BE49-F238E27FC236}">
                <a16:creationId xmlns="" xmlns:a16="http://schemas.microsoft.com/office/drawing/2014/main" id="{10113F8D-52D8-4246-B9BC-1A6D3EF8C72C}"/>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39" name="Text Placeholder 7">
            <a:extLst>
              <a:ext uri="{FF2B5EF4-FFF2-40B4-BE49-F238E27FC236}">
                <a16:creationId xmlns="" xmlns:a16="http://schemas.microsoft.com/office/drawing/2014/main" id="{3E908611-FBB7-4987-BE0F-F09EAF1FFC80}"/>
              </a:ext>
            </a:extLst>
          </p:cNvPr>
          <p:cNvSpPr>
            <a:spLocks noGrp="1"/>
          </p:cNvSpPr>
          <p:nvPr>
            <p:ph type="body" sz="quarter" idx="11" hasCustomPrompt="1"/>
          </p:nvPr>
        </p:nvSpPr>
        <p:spPr>
          <a:xfrm>
            <a:off x="8075612" y="12684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 xmlns:a16="http://schemas.microsoft.com/office/drawing/2014/main" id="{306025B9-0362-4974-8920-7C764289CBA0}"/>
              </a:ext>
            </a:extLst>
          </p:cNvPr>
          <p:cNvSpPr>
            <a:spLocks noGrp="1"/>
          </p:cNvSpPr>
          <p:nvPr>
            <p:ph type="body" sz="quarter" idx="12" hasCustomPrompt="1"/>
          </p:nvPr>
        </p:nvSpPr>
        <p:spPr>
          <a:xfrm>
            <a:off x="8075612" y="1927538"/>
            <a:ext cx="3708401" cy="555448"/>
          </a:xfrm>
          <a:prstGeom prst="rect">
            <a:avLst/>
          </a:prstGeom>
        </p:spPr>
        <p:txBody>
          <a:bodyPr anchor="ctr">
            <a:noAutofit/>
          </a:bodyPr>
          <a:lstStyle>
            <a:lvl1pPr marL="0" marR="0" indent="0" algn="l" defTabSz="914400" rtl="0" eaLnBrk="1" fontAlgn="auto" latinLnBrk="0" hangingPunct="1">
              <a:lnSpc>
                <a:spcPts val="1600"/>
              </a:lnSpc>
              <a:spcBef>
                <a:spcPts val="0"/>
              </a:spcBef>
              <a:spcAft>
                <a:spcPts val="600"/>
              </a:spcAft>
              <a:buClrTx/>
              <a:buSzTx/>
              <a:buFont typeface="Arial" panose="020B0604020202020204" pitchFamily="34" charset="0"/>
              <a:buNone/>
              <a:tabLs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1" name="Text Placeholder 7">
            <a:extLst>
              <a:ext uri="{FF2B5EF4-FFF2-40B4-BE49-F238E27FC236}">
                <a16:creationId xmlns="" xmlns:a16="http://schemas.microsoft.com/office/drawing/2014/main" id="{257644F2-F28D-4087-B791-1E7F26C4AD1C}"/>
              </a:ext>
            </a:extLst>
          </p:cNvPr>
          <p:cNvSpPr>
            <a:spLocks noGrp="1"/>
          </p:cNvSpPr>
          <p:nvPr>
            <p:ph type="body" sz="quarter" idx="13" hasCustomPrompt="1"/>
          </p:nvPr>
        </p:nvSpPr>
        <p:spPr>
          <a:xfrm>
            <a:off x="8075612" y="25866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2" name="Text Placeholder 7">
            <a:extLst>
              <a:ext uri="{FF2B5EF4-FFF2-40B4-BE49-F238E27FC236}">
                <a16:creationId xmlns="" xmlns:a16="http://schemas.microsoft.com/office/drawing/2014/main" id="{25F62A33-F672-4099-9B72-9B2267F22ACF}"/>
              </a:ext>
            </a:extLst>
          </p:cNvPr>
          <p:cNvSpPr>
            <a:spLocks noGrp="1"/>
          </p:cNvSpPr>
          <p:nvPr>
            <p:ph type="body" sz="quarter" idx="14" hasCustomPrompt="1"/>
          </p:nvPr>
        </p:nvSpPr>
        <p:spPr>
          <a:xfrm>
            <a:off x="8075612" y="324578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7">
            <a:extLst>
              <a:ext uri="{FF2B5EF4-FFF2-40B4-BE49-F238E27FC236}">
                <a16:creationId xmlns="" xmlns:a16="http://schemas.microsoft.com/office/drawing/2014/main" id="{72FF6EE1-C46D-4DEB-A508-49B5101CF26E}"/>
              </a:ext>
            </a:extLst>
          </p:cNvPr>
          <p:cNvSpPr>
            <a:spLocks noGrp="1"/>
          </p:cNvSpPr>
          <p:nvPr>
            <p:ph type="body" sz="quarter" idx="15" hasCustomPrompt="1"/>
          </p:nvPr>
        </p:nvSpPr>
        <p:spPr>
          <a:xfrm>
            <a:off x="8075612" y="39049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4" name="Text Placeholder 7">
            <a:extLst>
              <a:ext uri="{FF2B5EF4-FFF2-40B4-BE49-F238E27FC236}">
                <a16:creationId xmlns="" xmlns:a16="http://schemas.microsoft.com/office/drawing/2014/main" id="{931D06D9-EA9B-42A0-81EE-D669D6CA5F33}"/>
              </a:ext>
            </a:extLst>
          </p:cNvPr>
          <p:cNvSpPr>
            <a:spLocks noGrp="1"/>
          </p:cNvSpPr>
          <p:nvPr>
            <p:ph type="body" sz="quarter" idx="16" hasCustomPrompt="1"/>
          </p:nvPr>
        </p:nvSpPr>
        <p:spPr>
          <a:xfrm>
            <a:off x="8075612" y="456403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5" name="Text Placeholder 7">
            <a:extLst>
              <a:ext uri="{FF2B5EF4-FFF2-40B4-BE49-F238E27FC236}">
                <a16:creationId xmlns="" xmlns:a16="http://schemas.microsoft.com/office/drawing/2014/main" id="{EFEA829A-6217-4965-B7BD-6BC37F7849AB}"/>
              </a:ext>
            </a:extLst>
          </p:cNvPr>
          <p:cNvSpPr>
            <a:spLocks noGrp="1"/>
          </p:cNvSpPr>
          <p:nvPr>
            <p:ph type="body" sz="quarter" idx="17" hasCustomPrompt="1"/>
          </p:nvPr>
        </p:nvSpPr>
        <p:spPr>
          <a:xfrm>
            <a:off x="8075612" y="52231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6" name="Text Placeholder 7">
            <a:extLst>
              <a:ext uri="{FF2B5EF4-FFF2-40B4-BE49-F238E27FC236}">
                <a16:creationId xmlns="" xmlns:a16="http://schemas.microsoft.com/office/drawing/2014/main" id="{E05DDB93-91CA-4BAF-9D63-E4134B435D8F}"/>
              </a:ext>
            </a:extLst>
          </p:cNvPr>
          <p:cNvSpPr>
            <a:spLocks noGrp="1"/>
          </p:cNvSpPr>
          <p:nvPr>
            <p:ph type="body" sz="quarter" idx="18" hasCustomPrompt="1"/>
          </p:nvPr>
        </p:nvSpPr>
        <p:spPr>
          <a:xfrm>
            <a:off x="8075612" y="5882286"/>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8" name="Picture Placeholder 47">
            <a:extLst>
              <a:ext uri="{FF2B5EF4-FFF2-40B4-BE49-F238E27FC236}">
                <a16:creationId xmlns=""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endParaRPr lang="pt-PT"/>
          </a:p>
        </p:txBody>
      </p:sp>
      <p:sp>
        <p:nvSpPr>
          <p:cNvPr id="13"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5"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lumMod val="95000"/>
              </a:schemeClr>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4"/>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8"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3574778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756351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9"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0"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1"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23"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9593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3">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3">
            <a:extLst>
              <a:ext uri="{FF2B5EF4-FFF2-40B4-BE49-F238E27FC236}">
                <a16:creationId xmlns="" xmlns:a16="http://schemas.microsoft.com/office/drawing/2014/main" id="{7D1DC75A-C7A4-44A4-B19C-D445335545B0}"/>
              </a:ext>
            </a:extLst>
          </p:cNvPr>
          <p:cNvSpPr>
            <a:spLocks noGrp="1"/>
          </p:cNvSpPr>
          <p:nvPr userDrawn="1">
            <p:ph type="body" sz="quarter" idx="11" hasCustomPrompt="1"/>
          </p:nvPr>
        </p:nvSpPr>
        <p:spPr>
          <a:xfrm>
            <a:off x="407988" y="2276872"/>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 xmlns:a16="http://schemas.microsoft.com/office/drawing/2014/main" id="{563879A0-0979-491A-8758-371BB7AD935B}"/>
              </a:ext>
            </a:extLst>
          </p:cNvPr>
          <p:cNvSpPr>
            <a:spLocks noGrp="1"/>
          </p:cNvSpPr>
          <p:nvPr userDrawn="1">
            <p:ph type="body" sz="quarter" idx="12" hasCustomPrompt="1"/>
          </p:nvPr>
        </p:nvSpPr>
        <p:spPr>
          <a:xfrm>
            <a:off x="407988" y="3261834"/>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4" name="Freeform 11"/>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9"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tretch>
            <a:fillRect/>
          </a:stretch>
        </p:blipFill>
        <p:spPr>
          <a:xfrm>
            <a:off x="407988" y="404813"/>
            <a:ext cx="2286000" cy="510013"/>
          </a:xfrm>
          <a:prstGeom prst="rect">
            <a:avLst/>
          </a:prstGeom>
        </p:spPr>
      </p:pic>
    </p:spTree>
    <p:extLst>
      <p:ext uri="{BB962C8B-B14F-4D97-AF65-F5344CB8AC3E}">
        <p14:creationId xmlns:p14="http://schemas.microsoft.com/office/powerpoint/2010/main" val="411466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 xmlns:a16="http://schemas.microsoft.com/office/drawing/2014/main" id="{25D6B527-14EF-4F30-9C9C-691EC4327EE7}"/>
              </a:ext>
            </a:extLst>
          </p:cNvPr>
          <p:cNvSpPr>
            <a:spLocks noGrp="1"/>
          </p:cNvSpPr>
          <p:nvPr>
            <p:ph type="pic" sz="quarter" idx="10"/>
          </p:nvPr>
        </p:nvSpPr>
        <p:spPr>
          <a:xfrm>
            <a:off x="4298310" y="-1588"/>
            <a:ext cx="7893690" cy="6859588"/>
          </a:xfrm>
        </p:spPr>
        <p:txBody>
          <a:bodyPr anchor="ctr"/>
          <a:lstStyle>
            <a:lvl1pPr algn="ctr">
              <a:defRPr/>
            </a:lvl1pPr>
          </a:lstStyle>
          <a:p>
            <a:r>
              <a:rPr lang="en-US"/>
              <a:t>Click icon to add picture</a:t>
            </a:r>
            <a:endParaRPr lang="pt-PT" dirty="0"/>
          </a:p>
        </p:txBody>
      </p:sp>
      <p:sp>
        <p:nvSpPr>
          <p:cNvPr id="14" name="Text Placeholder 13">
            <a:extLst>
              <a:ext uri="{FF2B5EF4-FFF2-40B4-BE49-F238E27FC236}">
                <a16:creationId xmlns="" xmlns:a16="http://schemas.microsoft.com/office/drawing/2014/main" id="{B83CBA49-BBF9-4CF0-9E0B-FF67BA149660}"/>
              </a:ext>
            </a:extLst>
          </p:cNvPr>
          <p:cNvSpPr>
            <a:spLocks noGrp="1"/>
          </p:cNvSpPr>
          <p:nvPr>
            <p:ph type="body" sz="quarter" idx="11" hasCustomPrompt="1"/>
          </p:nvPr>
        </p:nvSpPr>
        <p:spPr>
          <a:xfrm>
            <a:off x="407988" y="3068960"/>
            <a:ext cx="4103688" cy="863600"/>
          </a:xfrm>
        </p:spPr>
        <p:txBody>
          <a:bodyPr lIns="0" tIns="0" rIns="0" bIns="0" anchor="b">
            <a:normAutofit/>
          </a:bodyPr>
          <a:lstStyle>
            <a:lvl1pPr>
              <a:lnSpc>
                <a:spcPts val="3000"/>
              </a:lnSpc>
              <a:defRPr sz="2600">
                <a:solidFill>
                  <a:srgbClr val="0070AD"/>
                </a:solidFill>
              </a:defRPr>
            </a:lvl1pPr>
            <a:lvl2pPr>
              <a:defRPr sz="24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 xmlns:a16="http://schemas.microsoft.com/office/drawing/2014/main" id="{F4C94DDB-5E07-4F17-ABAA-3E9C5E8683A1}"/>
              </a:ext>
            </a:extLst>
          </p:cNvPr>
          <p:cNvSpPr>
            <a:spLocks noGrp="1"/>
          </p:cNvSpPr>
          <p:nvPr>
            <p:ph type="body" sz="quarter" idx="12" hasCustomPrompt="1"/>
          </p:nvPr>
        </p:nvSpPr>
        <p:spPr>
          <a:xfrm>
            <a:off x="407988" y="4040163"/>
            <a:ext cx="4103688" cy="1189037"/>
          </a:xfrm>
        </p:spPr>
        <p:txBody>
          <a:bodyPr lIns="0" tIns="0" rIns="0" bIns="0">
            <a:normAutofit/>
          </a:bodyPr>
          <a:lstStyle>
            <a:lvl1pPr>
              <a:lnSpc>
                <a:spcPts val="1800"/>
              </a:lnSpc>
              <a:defRPr sz="1600">
                <a:solidFill>
                  <a:srgbClr val="0070AD"/>
                </a:solidFill>
              </a:defRPr>
            </a:lvl1pPr>
            <a:lvl2pPr>
              <a:defRPr sz="1600">
                <a:solidFill>
                  <a:srgbClr val="0070AD"/>
                </a:solidFill>
              </a:defRPr>
            </a:lvl2pPr>
          </a:lstStyle>
          <a:p>
            <a:pPr lvl="0"/>
            <a:r>
              <a:rPr lang="en-US" dirty="0"/>
              <a:t>Click to insert presenter, location, and date</a:t>
            </a:r>
            <a:endParaRPr lang="pt-PT" dirty="0"/>
          </a:p>
        </p:txBody>
      </p:sp>
      <p:pic>
        <p:nvPicPr>
          <p:cNvPr id="9"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tretch>
            <a:fillRect/>
          </a:stretch>
        </p:blipFill>
        <p:spPr>
          <a:xfrm>
            <a:off x="407988" y="404813"/>
            <a:ext cx="2286000" cy="510013"/>
          </a:xfrm>
          <a:prstGeom prst="rect">
            <a:avLst/>
          </a:prstGeom>
        </p:spPr>
      </p:pic>
      <p:pic>
        <p:nvPicPr>
          <p:cNvPr id="10" name="Picture 9" descr="Our_Universcity_Logotype-01.png"/>
          <p:cNvPicPr>
            <a:picLocks noChangeAspect="1"/>
          </p:cNvPicPr>
          <p:nvPr userDrawn="1"/>
        </p:nvPicPr>
        <p:blipFill>
          <a:blip r:embed="rId4" cstate="print"/>
          <a:stretch>
            <a:fillRect/>
          </a:stretch>
        </p:blipFill>
        <p:spPr>
          <a:xfrm>
            <a:off x="407368" y="1196752"/>
            <a:ext cx="2232248" cy="538820"/>
          </a:xfrm>
          <a:prstGeom prst="rect">
            <a:avLst/>
          </a:prstGeom>
        </p:spPr>
      </p:pic>
    </p:spTree>
    <p:extLst>
      <p:ext uri="{BB962C8B-B14F-4D97-AF65-F5344CB8AC3E}">
        <p14:creationId xmlns:p14="http://schemas.microsoft.com/office/powerpoint/2010/main" val="262794024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4634" userDrawn="1">
          <p15:clr>
            <a:srgbClr val="FBAE40"/>
          </p15:clr>
        </p15:guide>
        <p15:guide id="3" pos="7219" userDrawn="1">
          <p15:clr>
            <a:srgbClr val="FBAE40"/>
          </p15:clr>
        </p15:guide>
        <p15:guide id="4" orient="horz" pos="2614" userDrawn="1">
          <p15:clr>
            <a:srgbClr val="FBAE40"/>
          </p15:clr>
        </p15:guide>
        <p15:guide id="5" orient="horz" pos="3203" userDrawn="1">
          <p15:clr>
            <a:srgbClr val="FBAE40"/>
          </p15:clr>
        </p15:guide>
        <p15:guide id="6" orient="horz" pos="39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Opener4">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9"/>
          <p:cNvSpPr>
            <a:spLocks/>
          </p:cNvSpPr>
          <p:nvPr userDrawn="1"/>
        </p:nvSpPr>
        <p:spPr bwMode="auto">
          <a:xfrm>
            <a:off x="-312712" y="0"/>
            <a:ext cx="8760296" cy="8102938"/>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Lst>
            <a:ahLst/>
            <a:cxnLst>
              <a:cxn ang="0">
                <a:pos x="T0" y="T1"/>
              </a:cxn>
              <a:cxn ang="0">
                <a:pos x="T2" y="T3"/>
              </a:cxn>
              <a:cxn ang="0">
                <a:pos x="T4" y="T5"/>
              </a:cxn>
              <a:cxn ang="0">
                <a:pos x="T6" y="T7"/>
              </a:cxn>
              <a:cxn ang="0">
                <a:pos x="T8" y="T9"/>
              </a:cxn>
              <a:cxn ang="0">
                <a:pos x="T10" y="T11"/>
              </a:cxn>
            </a:cxnLst>
            <a:rect l="0" t="0" r="r" b="b"/>
            <a:pathLst>
              <a:path w="1637" h="1514">
                <a:moveTo>
                  <a:pt x="1453" y="0"/>
                </a:moveTo>
                <a:cubicBezTo>
                  <a:pt x="1453" y="0"/>
                  <a:pt x="1637" y="326"/>
                  <a:pt x="1238" y="494"/>
                </a:cubicBezTo>
                <a:cubicBezTo>
                  <a:pt x="840" y="663"/>
                  <a:pt x="594" y="755"/>
                  <a:pt x="763" y="1046"/>
                </a:cubicBezTo>
                <a:cubicBezTo>
                  <a:pt x="230" y="1514"/>
                  <a:pt x="0" y="1449"/>
                  <a:pt x="0" y="1449"/>
                </a:cubicBezTo>
                <a:cubicBezTo>
                  <a:pt x="0" y="0"/>
                  <a:pt x="0" y="0"/>
                  <a:pt x="0" y="0"/>
                </a:cubicBezTo>
                <a:lnTo>
                  <a:pt x="145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07988" y="434513"/>
            <a:ext cx="5471988" cy="1698343"/>
          </a:xfrm>
          <a:prstGeom prst="rect">
            <a:avLst/>
          </a:prstGeom>
        </p:spPr>
        <p:txBody>
          <a:bodyPr anchor="b">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11"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296681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with Shapes - Layout1">
    <p:bg>
      <p:bgRef idx="1001">
        <a:schemeClr val="bg1"/>
      </p:bgRef>
    </p:bg>
    <p:spTree>
      <p:nvGrpSpPr>
        <p:cNvPr id="1" name=""/>
        <p:cNvGrpSpPr/>
        <p:nvPr/>
      </p:nvGrpSpPr>
      <p:grpSpPr>
        <a:xfrm>
          <a:off x="0" y="0"/>
          <a:ext cx="0" cy="0"/>
          <a:chOff x="0" y="0"/>
          <a:chExt cx="0" cy="0"/>
        </a:xfrm>
      </p:grpSpPr>
      <p:pic>
        <p:nvPicPr>
          <p:cNvPr id="8" name="Graphic 7">
            <a:extLst>
              <a:ext uri="{FF2B5EF4-FFF2-40B4-BE49-F238E27FC236}">
                <a16:creationId xmlns="" xmlns:a16="http://schemas.microsoft.com/office/drawing/2014/main" id="{E94103CC-22C5-4F38-9B77-3524E8A553F9}"/>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r="23077" b="19676"/>
          <a:stretch/>
        </p:blipFill>
        <p:spPr>
          <a:xfrm rot="16200000">
            <a:off x="5413032" y="79029"/>
            <a:ext cx="6857997" cy="6699938"/>
          </a:xfrm>
          <a:prstGeom prst="rect">
            <a:avLst/>
          </a:prstGeom>
        </p:spPr>
      </p:pic>
      <p:sp>
        <p:nvSpPr>
          <p:cNvPr id="50" name="Text Placeholder 7">
            <a:extLst>
              <a:ext uri="{FF2B5EF4-FFF2-40B4-BE49-F238E27FC236}">
                <a16:creationId xmlns="" xmlns:a16="http://schemas.microsoft.com/office/drawing/2014/main"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1" name="Text Placeholder 7">
            <a:extLst>
              <a:ext uri="{FF2B5EF4-FFF2-40B4-BE49-F238E27FC236}">
                <a16:creationId xmlns="" xmlns:a16="http://schemas.microsoft.com/office/drawing/2014/main"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9" name="Picture Placeholder 48">
            <a:extLst>
              <a:ext uri="{FF2B5EF4-FFF2-40B4-BE49-F238E27FC236}">
                <a16:creationId xmlns="" xmlns:a16="http://schemas.microsoft.com/office/drawing/2014/main"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endParaRPr lang="pt-PT"/>
          </a:p>
        </p:txBody>
      </p:sp>
      <p:sp>
        <p:nvSpPr>
          <p:cNvPr id="52" name="Text Placeholder 7">
            <a:extLst>
              <a:ext uri="{FF2B5EF4-FFF2-40B4-BE49-F238E27FC236}">
                <a16:creationId xmlns="" xmlns:a16="http://schemas.microsoft.com/office/drawing/2014/main" id="{92D6AE9D-467E-46C0-B32B-79A9B07CDD13}"/>
              </a:ext>
            </a:extLst>
          </p:cNvPr>
          <p:cNvSpPr>
            <a:spLocks noGrp="1"/>
          </p:cNvSpPr>
          <p:nvPr>
            <p:ph type="body" sz="quarter" idx="34"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9" name="Graphic 4">
            <a:extLst>
              <a:ext uri="{FF2B5EF4-FFF2-40B4-BE49-F238E27FC236}">
                <a16:creationId xmlns="" xmlns:a16="http://schemas.microsoft.com/office/drawing/2014/main" id="{D67A1EFD-D78D-4138-B2FE-E0A098B59C34}"/>
              </a:ext>
            </a:extLst>
          </p:cNvPr>
          <p:cNvPicPr>
            <a:picLocks noChangeAspect="1"/>
          </p:cNvPicPr>
          <p:nvPr userDrawn="1"/>
        </p:nvPicPr>
        <p:blipFill rotWithShape="1">
          <a:blip r:embed="rId4" cstate="print">
            <a:extLst>
              <a:ext uri="{96DAC541-7B7A-43D3-8B79-37D633B846F1}">
                <asvg:svgBlip xmlns="" xmlns:asvg="http://schemas.microsoft.com/office/drawing/2016/SVG/main" r:embed="rId5"/>
              </a:ext>
            </a:extLst>
          </a:blip>
          <a:srcRect l="81836" t="-4713" b="16530"/>
          <a:stretch/>
        </p:blipFill>
        <p:spPr>
          <a:xfrm>
            <a:off x="11491419" y="164829"/>
            <a:ext cx="424356" cy="459624"/>
          </a:xfrm>
          <a:prstGeom prst="rect">
            <a:avLst/>
          </a:prstGeom>
        </p:spPr>
      </p:pic>
      <p:cxnSp>
        <p:nvCxnSpPr>
          <p:cNvPr id="11"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6"/>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14"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92399155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 xmlns:a16="http://schemas.microsoft.com/office/drawing/2014/main" id="{7D1DC75A-C7A4-44A4-B19C-D445335545B0}"/>
              </a:ext>
            </a:extLst>
          </p:cNvPr>
          <p:cNvSpPr>
            <a:spLocks noGrp="1"/>
          </p:cNvSpPr>
          <p:nvPr>
            <p:ph type="body" sz="quarter" idx="11" hasCustomPrompt="1"/>
          </p:nvPr>
        </p:nvSpPr>
        <p:spPr>
          <a:xfrm>
            <a:off x="407988" y="2204864"/>
            <a:ext cx="3618859" cy="2924629"/>
          </a:xfrm>
          <a:prstGeom prst="rect">
            <a:avLst/>
          </a:prstGeom>
        </p:spPr>
        <p:txBody>
          <a:bodyPr lIns="0" tIns="0" rIns="0" bIns="0" anchor="b">
            <a:normAutofit/>
          </a:bodyPr>
          <a:lstStyle>
            <a:lvl1pPr>
              <a:lnSpc>
                <a:spcPts val="6200"/>
              </a:lnSpc>
              <a:defRPr sz="5400">
                <a:solidFill>
                  <a:srgbClr val="2C004B"/>
                </a:solidFill>
              </a:defRPr>
            </a:lvl1pPr>
            <a:lvl2pPr marL="457200" indent="0">
              <a:lnSpc>
                <a:spcPts val="6200"/>
              </a:lnSpc>
              <a:buNone/>
              <a:defRPr sz="5400">
                <a:solidFill>
                  <a:srgbClr val="2C004B"/>
                </a:solidFill>
              </a:defRPr>
            </a:lvl2pPr>
          </a:lstStyle>
          <a:p>
            <a:pPr lvl="0"/>
            <a:r>
              <a:rPr lang="en-US" dirty="0"/>
              <a:t>Edit text styles</a:t>
            </a:r>
          </a:p>
        </p:txBody>
      </p:sp>
      <p:sp>
        <p:nvSpPr>
          <p:cNvPr id="11" name="Text Placeholder 13">
            <a:extLst>
              <a:ext uri="{FF2B5EF4-FFF2-40B4-BE49-F238E27FC236}">
                <a16:creationId xmlns="" xmlns:a16="http://schemas.microsoft.com/office/drawing/2014/main" id="{563879A0-0979-491A-8758-371BB7AD935B}"/>
              </a:ext>
            </a:extLst>
          </p:cNvPr>
          <p:cNvSpPr>
            <a:spLocks noGrp="1"/>
          </p:cNvSpPr>
          <p:nvPr>
            <p:ph type="body" sz="quarter" idx="12" hasCustomPrompt="1"/>
          </p:nvPr>
        </p:nvSpPr>
        <p:spPr>
          <a:xfrm>
            <a:off x="407988" y="5273460"/>
            <a:ext cx="3618859" cy="675820"/>
          </a:xfrm>
          <a:prstGeom prst="rect">
            <a:avLst/>
          </a:prstGeom>
        </p:spPr>
        <p:txBody>
          <a:bodyPr lIns="0" tIns="0" rIns="0" bIns="0">
            <a:normAutofit/>
          </a:bodyPr>
          <a:lstStyle>
            <a:lvl1pPr>
              <a:lnSpc>
                <a:spcPts val="1800"/>
              </a:lnSpc>
              <a:defRPr sz="1600">
                <a:solidFill>
                  <a:srgbClr val="2C004B"/>
                </a:solidFill>
              </a:defRPr>
            </a:lvl1pPr>
            <a:lvl2pPr marL="457200" indent="0">
              <a:buNone/>
              <a:defRPr sz="1800">
                <a:solidFill>
                  <a:srgbClr val="2C004B"/>
                </a:solidFill>
              </a:defRPr>
            </a:lvl2pPr>
          </a:lstStyle>
          <a:p>
            <a:pPr lvl="0"/>
            <a:r>
              <a:rPr lang="en-US" dirty="0"/>
              <a:t>Edit text styles</a:t>
            </a:r>
          </a:p>
        </p:txBody>
      </p:sp>
      <p:grpSp>
        <p:nvGrpSpPr>
          <p:cNvPr id="9" name="Group 8">
            <a:extLst>
              <a:ext uri="{FF2B5EF4-FFF2-40B4-BE49-F238E27FC236}">
                <a16:creationId xmlns="" xmlns:a16="http://schemas.microsoft.com/office/drawing/2014/main" id="{A76958A6-8FB1-445D-BB17-D619DC39E089}"/>
              </a:ext>
            </a:extLst>
          </p:cNvPr>
          <p:cNvGrpSpPr/>
          <p:nvPr userDrawn="1"/>
        </p:nvGrpSpPr>
        <p:grpSpPr>
          <a:xfrm>
            <a:off x="3461852" y="0"/>
            <a:ext cx="8730148" cy="6858000"/>
            <a:chOff x="3461852" y="0"/>
            <a:chExt cx="8730148" cy="6858000"/>
          </a:xfrm>
        </p:grpSpPr>
        <p:sp>
          <p:nvSpPr>
            <p:cNvPr id="12" name="Freeform: Shape 11">
              <a:extLst>
                <a:ext uri="{FF2B5EF4-FFF2-40B4-BE49-F238E27FC236}">
                  <a16:creationId xmlns=""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Freeform 10">
              <a:extLst>
                <a:ext uri="{FF2B5EF4-FFF2-40B4-BE49-F238E27FC236}">
                  <a16:creationId xmlns=""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4" name="Freeform 11">
              <a:extLst>
                <a:ext uri="{FF2B5EF4-FFF2-40B4-BE49-F238E27FC236}">
                  <a16:creationId xmlns=""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8" name="Retângulo 43">
            <a:extLst>
              <a:ext uri="{FF2B5EF4-FFF2-40B4-BE49-F238E27FC236}">
                <a16:creationId xmlns="" xmlns:a16="http://schemas.microsoft.com/office/drawing/2014/main" id="{834ADCB4-BFB1-450D-8F6D-64217F4CD92C}"/>
              </a:ext>
            </a:extLst>
          </p:cNvPr>
          <p:cNvSpPr/>
          <p:nvPr userDrawn="1"/>
        </p:nvSpPr>
        <p:spPr>
          <a:xfrm>
            <a:off x="949665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
        <p:nvSpPr>
          <p:cNvPr id="15"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20"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Tree>
    <p:extLst>
      <p:ext uri="{BB962C8B-B14F-4D97-AF65-F5344CB8AC3E}">
        <p14:creationId xmlns:p14="http://schemas.microsoft.com/office/powerpoint/2010/main" val="166433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21808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0"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2583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 xmlns:a16="http://schemas.microsoft.com/office/drawing/2014/main"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 xmlns:a16="http://schemas.microsoft.com/office/drawing/2014/main"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 xmlns:a16="http://schemas.microsoft.com/office/drawing/2014/main"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 xmlns:a16="http://schemas.microsoft.com/office/drawing/2014/main"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2"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 xmlns:a16="http://schemas.microsoft.com/office/drawing/2014/main"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 xmlns:a16="http://schemas.microsoft.com/office/drawing/2014/main"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 xmlns:a16="http://schemas.microsoft.com/office/drawing/2014/main"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 xmlns:a16="http://schemas.microsoft.com/office/drawing/2014/main"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09375398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4.xml"/><Relationship Id="rId4" Type="http://schemas.openxmlformats.org/officeDocument/2006/relationships/image" Target="../media/image4.sv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2.png"/><Relationship Id="rId4" Type="http://schemas.openxmlformats.org/officeDocument/2006/relationships/slideLayout" Target="../slideLayouts/slideLayout8.xml"/><Relationship Id="rId9" Type="http://schemas.openxmlformats.org/officeDocument/2006/relationships/theme" Target="../theme/theme3.xml"/><Relationship Id="rId14" Type="http://schemas.openxmlformats.org/officeDocument/2006/relationships/image" Target="../media/image4.sv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90" r:id="rId1"/>
    <p:sldLayoutId id="2147483721" r:id="rId2"/>
    <p:sldLayoutId id="2147483720" r:id="rId3"/>
  </p:sldLayoutIdLst>
  <p:hf hdr="0" ftr="0" dt="0"/>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3" cstate="print">
            <a:extLst>
              <a:ext uri="{96DAC541-7B7A-43D3-8B79-37D633B846F1}">
                <asvg:svgBlip xmlns=""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732" r:id="rId1"/>
  </p:sldLayoutIdLst>
  <p:hf hdr="0" ftr="0" dt="0"/>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0" cstate="print">
            <a:extLst>
              <a:ext uri="{96DAC541-7B7A-43D3-8B79-37D633B846F1}">
                <asvg:svgBlip xmlns="" xmlns:asvg="http://schemas.microsoft.com/office/drawing/2016/SVG/main" r:embed="rId14"/>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786" r:id="rId1"/>
    <p:sldLayoutId id="2147483722" r:id="rId2"/>
    <p:sldLayoutId id="2147483672" r:id="rId3"/>
    <p:sldLayoutId id="2147483811" r:id="rId4"/>
    <p:sldLayoutId id="2147483781" r:id="rId5"/>
    <p:sldLayoutId id="2147483780" r:id="rId6"/>
    <p:sldLayoutId id="2147483734" r:id="rId7"/>
    <p:sldLayoutId id="2147483735" r:id="rId8"/>
  </p:sldLayoutIdLst>
  <p:hf hdr="0" ftr="0" dt="0"/>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sp>
        <p:nvSpPr>
          <p:cNvPr id="14"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 name="Rectangle 5"/>
          <p:cNvSpPr/>
          <p:nvPr/>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7" name="Rectangle 6"/>
          <p:cNvSpPr/>
          <p:nvPr/>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8" name="Rectangle 7"/>
          <p:cNvSpPr/>
          <p:nvPr/>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9" name="Rectangle 8"/>
          <p:cNvSpPr/>
          <p:nvPr/>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7" name="Rectangle 16"/>
          <p:cNvSpPr/>
          <p:nvPr/>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8" name="Rectangle 17"/>
          <p:cNvSpPr/>
          <p:nvPr/>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9" name="Rectangle 18"/>
          <p:cNvSpPr/>
          <p:nvPr/>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20" name="Rectangle 19"/>
          <p:cNvSpPr/>
          <p:nvPr/>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21" name="Rectangle 20"/>
          <p:cNvSpPr/>
          <p:nvPr/>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22" name="Rectangle 21"/>
          <p:cNvSpPr/>
          <p:nvPr/>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3" name="Rectangle 22"/>
          <p:cNvSpPr/>
          <p:nvPr/>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4" name="Rectangle 23"/>
          <p:cNvSpPr/>
          <p:nvPr/>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5" name="Rectangle 24"/>
          <p:cNvSpPr/>
          <p:nvPr/>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6" name="Rectangle 25"/>
          <p:cNvSpPr/>
          <p:nvPr/>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7" name="Rectangle 26"/>
          <p:cNvSpPr/>
          <p:nvPr/>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8" name="Rectangle 27"/>
          <p:cNvSpPr/>
          <p:nvPr/>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9" name="Rectangle 28"/>
          <p:cNvSpPr/>
          <p:nvPr/>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30" name="Rectangle 29"/>
          <p:cNvSpPr/>
          <p:nvPr/>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31" name="Rectangle 30"/>
          <p:cNvSpPr/>
          <p:nvPr/>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321207809"/>
      </p:ext>
    </p:extLst>
  </p:cSld>
  <p:clrMap bg1="lt1" tx1="dk1" bg2="lt2" tx2="dk2" accent1="accent1" accent2="accent2" accent3="accent3" accent4="accent4" accent5="accent5" accent6="accent6" hlink="hlink" folHlink="folHlink"/>
  <p:hf hdr="0" ftr="0" dt="0"/>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07988" y="2204864"/>
            <a:ext cx="4535884" cy="2924629"/>
          </a:xfrm>
        </p:spPr>
        <p:txBody>
          <a:bodyPr/>
          <a:lstStyle/>
          <a:p>
            <a:r>
              <a:rPr lang="en-US" dirty="0" smtClean="0"/>
              <a:t>DIRECTORY SERVICES</a:t>
            </a:r>
            <a:endParaRPr lang="en-US" dirty="0"/>
          </a:p>
        </p:txBody>
      </p:sp>
      <p:sp>
        <p:nvSpPr>
          <p:cNvPr id="3" name="Text Placeholder 2"/>
          <p:cNvSpPr>
            <a:spLocks noGrp="1"/>
          </p:cNvSpPr>
          <p:nvPr>
            <p:ph type="body" sz="quarter" idx="12"/>
          </p:nvPr>
        </p:nvSpPr>
        <p:spPr>
          <a:xfrm>
            <a:off x="439495" y="5445224"/>
            <a:ext cx="3618859" cy="675820"/>
          </a:xfrm>
        </p:spPr>
        <p:txBody>
          <a:bodyPr/>
          <a:lstStyle/>
          <a:p>
            <a:r>
              <a:rPr lang="en-US" dirty="0" smtClean="0"/>
              <a:t>LDAP</a:t>
            </a:r>
            <a:endParaRPr lang="en-US" dirty="0"/>
          </a:p>
        </p:txBody>
      </p:sp>
    </p:spTree>
    <p:extLst>
      <p:ext uri="{BB962C8B-B14F-4D97-AF65-F5344CB8AC3E}">
        <p14:creationId xmlns:p14="http://schemas.microsoft.com/office/powerpoint/2010/main" val="1866794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3392" y="332656"/>
            <a:ext cx="10081120" cy="5909310"/>
          </a:xfrm>
          <a:prstGeom prst="rect">
            <a:avLst/>
          </a:prstGeom>
          <a:noFill/>
        </p:spPr>
        <p:txBody>
          <a:bodyPr wrap="square" rtlCol="0">
            <a:spAutoFit/>
          </a:bodyPr>
          <a:lstStyle/>
          <a:p>
            <a:r>
              <a:rPr lang="en-US" dirty="0"/>
              <a:t>Network is responsible for transmission of data from one device to another device</a:t>
            </a:r>
            <a:r>
              <a:rPr lang="en-US" dirty="0" smtClean="0"/>
              <a:t>.</a:t>
            </a:r>
          </a:p>
          <a:p>
            <a:r>
              <a:rPr lang="en-US" dirty="0"/>
              <a:t>Data can be corrupted during transmission. </a:t>
            </a:r>
            <a:endParaRPr lang="en-US" dirty="0" smtClean="0"/>
          </a:p>
          <a:p>
            <a:r>
              <a:rPr lang="en-US" dirty="0"/>
              <a:t>Error control is the process of detecting and correcting both the bit level and packet level errors.</a:t>
            </a:r>
            <a:endParaRPr lang="en-US" dirty="0" smtClean="0"/>
          </a:p>
          <a:p>
            <a:endParaRPr lang="en-US" dirty="0" smtClean="0"/>
          </a:p>
          <a:p>
            <a:r>
              <a:rPr lang="en-US" i="1" dirty="0"/>
              <a:t>Types of Errors</a:t>
            </a:r>
            <a:endParaRPr lang="en-US" dirty="0"/>
          </a:p>
          <a:p>
            <a:r>
              <a:rPr lang="en-US" dirty="0"/>
              <a:t>Single Bit </a:t>
            </a:r>
            <a:r>
              <a:rPr lang="en-US" dirty="0" smtClean="0"/>
              <a:t>Error</a:t>
            </a:r>
          </a:p>
          <a:p>
            <a:r>
              <a:rPr lang="en-US" dirty="0"/>
              <a:t>Multiple bits error</a:t>
            </a:r>
          </a:p>
          <a:p>
            <a:r>
              <a:rPr lang="en-US" dirty="0"/>
              <a:t>Burst </a:t>
            </a:r>
            <a:r>
              <a:rPr lang="en-US" dirty="0" smtClean="0"/>
              <a:t>Error</a:t>
            </a:r>
          </a:p>
          <a:p>
            <a:endParaRPr lang="en-US" dirty="0"/>
          </a:p>
          <a:p>
            <a:r>
              <a:rPr lang="en-US" dirty="0"/>
              <a:t>Error control mechanism may involve two possible ways:</a:t>
            </a:r>
          </a:p>
          <a:p>
            <a:r>
              <a:rPr lang="en-US" dirty="0" smtClean="0"/>
              <a:t>	Error </a:t>
            </a:r>
            <a:r>
              <a:rPr lang="en-US" dirty="0"/>
              <a:t>detection</a:t>
            </a:r>
          </a:p>
          <a:p>
            <a:r>
              <a:rPr lang="en-US" dirty="0" smtClean="0"/>
              <a:t>	Error </a:t>
            </a:r>
            <a:r>
              <a:rPr lang="en-US" dirty="0"/>
              <a:t>correction</a:t>
            </a:r>
          </a:p>
          <a:p>
            <a:endParaRPr lang="en-US" dirty="0" smtClean="0"/>
          </a:p>
          <a:p>
            <a:r>
              <a:rPr lang="en-US" dirty="0"/>
              <a:t>Error detection is the process of detecting the error during the transmission between the sender and the receiver.</a:t>
            </a:r>
          </a:p>
          <a:p>
            <a:r>
              <a:rPr lang="en-US" dirty="0"/>
              <a:t>Types of error detection</a:t>
            </a:r>
          </a:p>
          <a:p>
            <a:r>
              <a:rPr lang="en-US" dirty="0" smtClean="0"/>
              <a:t>	Parity </a:t>
            </a:r>
            <a:r>
              <a:rPr lang="en-US" dirty="0"/>
              <a:t>checking</a:t>
            </a:r>
          </a:p>
          <a:p>
            <a:r>
              <a:rPr lang="en-US" dirty="0" smtClean="0"/>
              <a:t>	Cyclic </a:t>
            </a:r>
            <a:r>
              <a:rPr lang="en-US" dirty="0"/>
              <a:t>Redundancy Check (CRC)</a:t>
            </a:r>
          </a:p>
          <a:p>
            <a:r>
              <a:rPr lang="en-US" dirty="0" smtClean="0"/>
              <a:t>	Checksum</a:t>
            </a:r>
            <a:endParaRPr lang="en-US" dirty="0"/>
          </a:p>
          <a:p>
            <a:endParaRPr lang="en-US" dirty="0"/>
          </a:p>
        </p:txBody>
      </p:sp>
    </p:spTree>
    <p:extLst>
      <p:ext uri="{BB962C8B-B14F-4D97-AF65-F5344CB8AC3E}">
        <p14:creationId xmlns:p14="http://schemas.microsoft.com/office/powerpoint/2010/main" val="2939959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3392" y="620688"/>
            <a:ext cx="10225136" cy="2308324"/>
          </a:xfrm>
          <a:prstGeom prst="rect">
            <a:avLst/>
          </a:prstGeom>
          <a:noFill/>
        </p:spPr>
        <p:txBody>
          <a:bodyPr wrap="square" rtlCol="0">
            <a:spAutoFit/>
          </a:bodyPr>
          <a:lstStyle/>
          <a:p>
            <a:r>
              <a:rPr lang="en-US" b="1" dirty="0" smtClean="0"/>
              <a:t>				Parity checking </a:t>
            </a:r>
          </a:p>
          <a:p>
            <a:r>
              <a:rPr lang="en-US" dirty="0" smtClean="0"/>
              <a:t>Types of Parity Checking</a:t>
            </a:r>
            <a:endParaRPr lang="en-US" b="1" dirty="0" smtClean="0"/>
          </a:p>
          <a:p>
            <a:r>
              <a:rPr lang="en-US" b="1" dirty="0"/>
              <a:t>	</a:t>
            </a:r>
            <a:r>
              <a:rPr lang="en-US" dirty="0" smtClean="0"/>
              <a:t>Single </a:t>
            </a:r>
            <a:r>
              <a:rPr lang="en-US" dirty="0"/>
              <a:t>bit parity</a:t>
            </a:r>
          </a:p>
          <a:p>
            <a:r>
              <a:rPr lang="en-US" dirty="0" smtClean="0"/>
              <a:t>	Two </a:t>
            </a:r>
            <a:r>
              <a:rPr lang="en-US" dirty="0"/>
              <a:t>dimension </a:t>
            </a:r>
            <a:r>
              <a:rPr lang="en-US" dirty="0" smtClean="0"/>
              <a:t>parity</a:t>
            </a:r>
          </a:p>
          <a:p>
            <a:endParaRPr lang="en-US" dirty="0"/>
          </a:p>
          <a:p>
            <a:r>
              <a:rPr lang="en-US" b="1" dirty="0"/>
              <a:t>Single bit </a:t>
            </a:r>
            <a:r>
              <a:rPr lang="en-US" b="1" dirty="0" smtClean="0"/>
              <a:t>parity:</a:t>
            </a:r>
          </a:p>
          <a:p>
            <a:r>
              <a:rPr lang="en-US" dirty="0" smtClean="0"/>
              <a:t>	One </a:t>
            </a:r>
            <a:r>
              <a:rPr lang="en-US" dirty="0"/>
              <a:t>extra bit is sent along with the original bits to make number of 1s either even in case of even parity, or odd in case of odd parity</a:t>
            </a:r>
            <a:r>
              <a:rPr lang="en-US" dirty="0" smtClean="0"/>
              <a:t>.</a:t>
            </a:r>
          </a:p>
        </p:txBody>
      </p:sp>
      <p:pic>
        <p:nvPicPr>
          <p:cNvPr id="1026" name="Picture 2" descr="Even Par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672" y="3284984"/>
            <a:ext cx="4171950" cy="457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4480" y="4293096"/>
            <a:ext cx="10153128" cy="1477328"/>
          </a:xfrm>
          <a:prstGeom prst="rect">
            <a:avLst/>
          </a:prstGeom>
          <a:noFill/>
        </p:spPr>
        <p:txBody>
          <a:bodyPr wrap="square" rtlCol="0">
            <a:spAutoFit/>
          </a:bodyPr>
          <a:lstStyle/>
          <a:p>
            <a:r>
              <a:rPr lang="en-US" b="1" dirty="0"/>
              <a:t>Two dimension </a:t>
            </a:r>
            <a:r>
              <a:rPr lang="en-US" b="1" dirty="0" smtClean="0"/>
              <a:t>parity</a:t>
            </a:r>
          </a:p>
          <a:p>
            <a:r>
              <a:rPr lang="en-US" dirty="0" smtClean="0"/>
              <a:t>	Parity </a:t>
            </a:r>
            <a:r>
              <a:rPr lang="en-US" dirty="0"/>
              <a:t>check bits are calculated for each row, which is equivalent to a simple parity check bit. Parity check bits are also calculated for all columns, then both are sent along with the data. At the receiving end these are compared with the parity bits calculated on the received data.</a:t>
            </a:r>
            <a:endParaRPr lang="en-US" dirty="0"/>
          </a:p>
        </p:txBody>
      </p:sp>
    </p:spTree>
    <p:extLst>
      <p:ext uri="{BB962C8B-B14F-4D97-AF65-F5344CB8AC3E}">
        <p14:creationId xmlns:p14="http://schemas.microsoft.com/office/powerpoint/2010/main" val="2818877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3392" y="620688"/>
            <a:ext cx="10225136" cy="4801314"/>
          </a:xfrm>
          <a:prstGeom prst="rect">
            <a:avLst/>
          </a:prstGeom>
          <a:noFill/>
        </p:spPr>
        <p:txBody>
          <a:bodyPr wrap="square" rtlCol="0">
            <a:spAutoFit/>
          </a:bodyPr>
          <a:lstStyle/>
          <a:p>
            <a:r>
              <a:rPr lang="en-US" b="1" dirty="0"/>
              <a:t>Cyclic Redundancy Check (CRC</a:t>
            </a:r>
            <a:r>
              <a:rPr lang="en-US" b="1" dirty="0" smtClean="0"/>
              <a:t>):</a:t>
            </a:r>
          </a:p>
          <a:p>
            <a:r>
              <a:rPr lang="en-US" dirty="0" smtClean="0"/>
              <a:t>CRC </a:t>
            </a:r>
            <a:r>
              <a:rPr lang="en-US" dirty="0"/>
              <a:t>is a different approach to detect if the received frame contains valid data. This technique involves binary division of the data bits being sent</a:t>
            </a:r>
            <a:r>
              <a:rPr lang="en-US" dirty="0" smtClean="0"/>
              <a:t>.</a:t>
            </a:r>
          </a:p>
          <a:p>
            <a:r>
              <a:rPr lang="en-US" dirty="0"/>
              <a:t>The divisor is generated using polynomials.</a:t>
            </a:r>
            <a:endParaRPr lang="en-US" b="1" dirty="0"/>
          </a:p>
          <a:p>
            <a:r>
              <a:rPr lang="en-US" dirty="0" smtClean="0"/>
              <a:t>Before </a:t>
            </a:r>
            <a:r>
              <a:rPr lang="en-US" dirty="0"/>
              <a:t>sending the actual bits, the sender adds the remainder at the end of the actual bits. </a:t>
            </a:r>
            <a:endParaRPr lang="en-US" dirty="0" smtClean="0"/>
          </a:p>
          <a:p>
            <a:r>
              <a:rPr lang="en-US" dirty="0" smtClean="0"/>
              <a:t>Actual </a:t>
            </a:r>
            <a:r>
              <a:rPr lang="en-US" dirty="0"/>
              <a:t>data bits plus the remainder is called a codeword. </a:t>
            </a:r>
            <a:endParaRPr lang="en-US" dirty="0" smtClean="0"/>
          </a:p>
          <a:p>
            <a:endParaRPr lang="en-US" dirty="0" smtClean="0"/>
          </a:p>
          <a:p>
            <a:r>
              <a:rPr lang="en-US" b="1" dirty="0" smtClean="0"/>
              <a:t>Checksum:</a:t>
            </a:r>
          </a:p>
          <a:p>
            <a:pPr fontAlgn="base"/>
            <a:r>
              <a:rPr lang="en-US" dirty="0"/>
              <a:t>In checksum error detection scheme, the data is divided into k segments each of m bits.</a:t>
            </a:r>
          </a:p>
          <a:p>
            <a:pPr fontAlgn="base"/>
            <a:r>
              <a:rPr lang="en-US" dirty="0"/>
              <a:t>In the sender’s end the segments are added using 1’s complement arithmetic to get the sum. The sum is complemented to get the checksum.</a:t>
            </a:r>
          </a:p>
          <a:p>
            <a:pPr fontAlgn="base"/>
            <a:r>
              <a:rPr lang="en-US" dirty="0"/>
              <a:t>The checksum segment is sent along with the data segments.</a:t>
            </a:r>
          </a:p>
          <a:p>
            <a:pPr fontAlgn="base"/>
            <a:r>
              <a:rPr lang="en-US" dirty="0"/>
              <a:t>At the receiver’s end, all received segments are added using 1’s complement arithmetic to get the sum. The sum is complemented.</a:t>
            </a:r>
          </a:p>
          <a:p>
            <a:pPr fontAlgn="base"/>
            <a:r>
              <a:rPr lang="en-US" dirty="0"/>
              <a:t>If the result is zero, the received data is accepted; otherwise discarded</a:t>
            </a:r>
            <a:r>
              <a:rPr lang="en-US" dirty="0" smtClean="0"/>
              <a:t>.</a:t>
            </a:r>
            <a:endParaRPr lang="en-US" dirty="0"/>
          </a:p>
        </p:txBody>
      </p:sp>
    </p:spTree>
    <p:extLst>
      <p:ext uri="{BB962C8B-B14F-4D97-AF65-F5344CB8AC3E}">
        <p14:creationId xmlns:p14="http://schemas.microsoft.com/office/powerpoint/2010/main" val="2310466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3392" y="764704"/>
            <a:ext cx="10585176" cy="2862322"/>
          </a:xfrm>
          <a:prstGeom prst="rect">
            <a:avLst/>
          </a:prstGeom>
          <a:noFill/>
        </p:spPr>
        <p:txBody>
          <a:bodyPr wrap="square" rtlCol="0">
            <a:spAutoFit/>
          </a:bodyPr>
          <a:lstStyle/>
          <a:p>
            <a:r>
              <a:rPr lang="en-US" b="1" dirty="0"/>
              <a:t>Error Correction</a:t>
            </a:r>
          </a:p>
          <a:p>
            <a:r>
              <a:rPr lang="en-US" dirty="0" smtClean="0"/>
              <a:t>	In </a:t>
            </a:r>
            <a:r>
              <a:rPr lang="en-US" dirty="0"/>
              <a:t>the digital world, error correction can be done in two ways:</a:t>
            </a:r>
          </a:p>
          <a:p>
            <a:r>
              <a:rPr lang="en-US" b="1" dirty="0"/>
              <a:t>Backward Error Correction</a:t>
            </a:r>
            <a:r>
              <a:rPr lang="en-US" dirty="0"/>
              <a:t> </a:t>
            </a:r>
            <a:r>
              <a:rPr lang="en-US" dirty="0" smtClean="0"/>
              <a:t>:</a:t>
            </a:r>
          </a:p>
          <a:p>
            <a:r>
              <a:rPr lang="en-US" dirty="0" smtClean="0"/>
              <a:t>When </a:t>
            </a:r>
            <a:r>
              <a:rPr lang="en-US" dirty="0"/>
              <a:t>the receiver detects an error in the data received, it requests back the sender to retransmit the data unit.</a:t>
            </a:r>
          </a:p>
          <a:p>
            <a:endParaRPr lang="en-US" b="1" dirty="0" smtClean="0"/>
          </a:p>
          <a:p>
            <a:r>
              <a:rPr lang="en-US" b="1" dirty="0" smtClean="0"/>
              <a:t>Forward </a:t>
            </a:r>
            <a:r>
              <a:rPr lang="en-US" b="1" dirty="0"/>
              <a:t>Error Correction</a:t>
            </a:r>
            <a:r>
              <a:rPr lang="en-US" dirty="0"/>
              <a:t> </a:t>
            </a:r>
            <a:r>
              <a:rPr lang="en-US" dirty="0" smtClean="0"/>
              <a:t>:</a:t>
            </a:r>
          </a:p>
          <a:p>
            <a:r>
              <a:rPr lang="en-US" dirty="0" smtClean="0"/>
              <a:t>When </a:t>
            </a:r>
            <a:r>
              <a:rPr lang="en-US" dirty="0"/>
              <a:t>the receiver detects some error in the data received, it executes error-correcting code, which helps it to auto-recover and to correct some kinds of errors.</a:t>
            </a:r>
          </a:p>
          <a:p>
            <a:endParaRPr lang="en-US" dirty="0" smtClean="0"/>
          </a:p>
        </p:txBody>
      </p:sp>
    </p:spTree>
    <p:extLst>
      <p:ext uri="{BB962C8B-B14F-4D97-AF65-F5344CB8AC3E}">
        <p14:creationId xmlns:p14="http://schemas.microsoft.com/office/powerpoint/2010/main" val="2747379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3392" y="692696"/>
            <a:ext cx="10657184" cy="3970318"/>
          </a:xfrm>
          <a:prstGeom prst="rect">
            <a:avLst/>
          </a:prstGeom>
          <a:noFill/>
        </p:spPr>
        <p:txBody>
          <a:bodyPr wrap="square" rtlCol="0">
            <a:spAutoFit/>
          </a:bodyPr>
          <a:lstStyle/>
          <a:p>
            <a:r>
              <a:rPr lang="en-US" b="1" dirty="0"/>
              <a:t>Addressing</a:t>
            </a:r>
            <a:endParaRPr lang="en-US" dirty="0"/>
          </a:p>
          <a:p>
            <a:r>
              <a:rPr lang="en-US" dirty="0"/>
              <a:t>Data-link layer provides layer-2 hardware addressing mechanism. Hardware address is assumed to be unique on the link. It is encoded into hardware at the time of manufacturing.</a:t>
            </a:r>
          </a:p>
          <a:p>
            <a:r>
              <a:rPr lang="en-US" dirty="0"/>
              <a:t/>
            </a:r>
            <a:br>
              <a:rPr lang="en-US" dirty="0"/>
            </a:br>
            <a:r>
              <a:rPr lang="en-US" b="1" dirty="0"/>
              <a:t>Flow Control</a:t>
            </a:r>
            <a:endParaRPr lang="en-US" dirty="0"/>
          </a:p>
          <a:p>
            <a:r>
              <a:rPr lang="en-US" dirty="0"/>
              <a:t>	</a:t>
            </a:r>
            <a:r>
              <a:rPr lang="en-US" dirty="0" smtClean="0"/>
              <a:t>When </a:t>
            </a:r>
            <a:r>
              <a:rPr lang="en-US" dirty="0"/>
              <a:t>a data frame (Layer-2 data) is sent from one host to another over a single medium, it is required that the sender and receiver should work at the same speed. That is, sender sends at a speed on which the receiver can process and accept the data. What if the speed (hardware/software) of the sender or receiver differs? If sender is sending too fast the receiver may be overloaded, (swamped) and data may be lost</a:t>
            </a:r>
            <a:r>
              <a:rPr lang="en-US" dirty="0" smtClean="0"/>
              <a:t>.</a:t>
            </a:r>
          </a:p>
          <a:p>
            <a:endParaRPr lang="en-US" dirty="0" smtClean="0"/>
          </a:p>
          <a:p>
            <a:r>
              <a:rPr lang="en-US" dirty="0"/>
              <a:t/>
            </a:r>
            <a:br>
              <a:rPr lang="en-US" dirty="0"/>
            </a:br>
            <a:endParaRPr lang="en-US" dirty="0"/>
          </a:p>
        </p:txBody>
      </p:sp>
    </p:spTree>
    <p:extLst>
      <p:ext uri="{BB962C8B-B14F-4D97-AF65-F5344CB8AC3E}">
        <p14:creationId xmlns:p14="http://schemas.microsoft.com/office/powerpoint/2010/main" val="2957249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9376" y="548680"/>
            <a:ext cx="10729192" cy="1508105"/>
          </a:xfrm>
          <a:prstGeom prst="rect">
            <a:avLst/>
          </a:prstGeom>
          <a:noFill/>
        </p:spPr>
        <p:txBody>
          <a:bodyPr wrap="square" rtlCol="0">
            <a:spAutoFit/>
          </a:bodyPr>
          <a:lstStyle/>
          <a:p>
            <a:r>
              <a:rPr lang="en-US" dirty="0"/>
              <a:t>Two types of mechanisms can be deployed to control the </a:t>
            </a:r>
            <a:r>
              <a:rPr lang="en-US" dirty="0" smtClean="0"/>
              <a:t>flow</a:t>
            </a:r>
          </a:p>
          <a:p>
            <a:endParaRPr lang="en-US" dirty="0"/>
          </a:p>
          <a:p>
            <a:r>
              <a:rPr lang="en-US" sz="2000" dirty="0"/>
              <a:t>Stop and </a:t>
            </a:r>
            <a:r>
              <a:rPr lang="en-US" sz="2000" dirty="0" smtClean="0"/>
              <a:t>Wait:</a:t>
            </a:r>
            <a:endParaRPr lang="en-US" sz="2000" dirty="0"/>
          </a:p>
          <a:p>
            <a:r>
              <a:rPr lang="en-US" dirty="0" smtClean="0"/>
              <a:t>	This </a:t>
            </a:r>
            <a:r>
              <a:rPr lang="en-US" dirty="0"/>
              <a:t>flow control mechanism forces the sender after transmitting a data frame to stop and wait until the acknowledgement of the data-frame sent is received</a:t>
            </a:r>
            <a:r>
              <a:rPr lang="en-US" dirty="0" smtClean="0"/>
              <a:t>.</a:t>
            </a:r>
            <a:endParaRPr lang="en-US" dirty="0"/>
          </a:p>
        </p:txBody>
      </p:sp>
      <p:pic>
        <p:nvPicPr>
          <p:cNvPr id="2050" name="Picture 2" descr="Stop and Wa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447" y="2564904"/>
            <a:ext cx="3067050"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998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1384" y="908720"/>
            <a:ext cx="10873208" cy="1754326"/>
          </a:xfrm>
          <a:prstGeom prst="rect">
            <a:avLst/>
          </a:prstGeom>
          <a:noFill/>
        </p:spPr>
        <p:txBody>
          <a:bodyPr wrap="square" rtlCol="0">
            <a:spAutoFit/>
          </a:bodyPr>
          <a:lstStyle/>
          <a:p>
            <a:r>
              <a:rPr lang="en-US" b="1" dirty="0"/>
              <a:t>Sliding Window</a:t>
            </a:r>
            <a:endParaRPr lang="en-US" dirty="0"/>
          </a:p>
          <a:p>
            <a:r>
              <a:rPr lang="en-US" dirty="0" smtClean="0"/>
              <a:t>	In </a:t>
            </a:r>
            <a:r>
              <a:rPr lang="en-US" dirty="0"/>
              <a:t>this flow control mechanism, both sender and receiver agree on the number of data-frames after which the acknowledgement should be sent. As we learnt, stop and wait flow control mechanism wastes resources, this protocol tries to make use of underlying resources as much as possible.</a:t>
            </a:r>
          </a:p>
          <a:p>
            <a:endParaRPr lang="en-US" dirty="0"/>
          </a:p>
        </p:txBody>
      </p:sp>
    </p:spTree>
    <p:extLst>
      <p:ext uri="{BB962C8B-B14F-4D97-AF65-F5344CB8AC3E}">
        <p14:creationId xmlns:p14="http://schemas.microsoft.com/office/powerpoint/2010/main" val="2760908122"/>
      </p:ext>
    </p:extLst>
  </p:cSld>
  <p:clrMapOvr>
    <a:masterClrMapping/>
  </p:clrMapOvr>
</p:sld>
</file>

<file path=ppt/theme/theme1.xml><?xml version="1.0" encoding="utf-8"?>
<a:theme xmlns:a="http://schemas.openxmlformats.org/drawingml/2006/main" name="Capgemini_Template">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4.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Capgemini_Template</Template>
  <TotalTime>22064</TotalTime>
  <Words>147</Words>
  <Application>Microsoft Office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8</vt:i4>
      </vt:variant>
    </vt:vector>
  </HeadingPairs>
  <TitlesOfParts>
    <vt:vector size="16" baseType="lpstr">
      <vt:lpstr>Arial</vt:lpstr>
      <vt:lpstr>Calibri</vt:lpstr>
      <vt:lpstr>Verdana</vt:lpstr>
      <vt:lpstr>Wingdings</vt:lpstr>
      <vt:lpstr>Capgemini_Template</vt:lpstr>
      <vt:lpstr>Section slides</vt:lpstr>
      <vt:lpstr>Content Layouts</vt:lpstr>
      <vt:lpstr>Content and Image Layouts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Tomasz Cwiklinski</dc:creator>
  <cp:lastModifiedBy>Administrator</cp:lastModifiedBy>
  <cp:revision>195</cp:revision>
  <dcterms:created xsi:type="dcterms:W3CDTF">2017-10-18T07:07:16Z</dcterms:created>
  <dcterms:modified xsi:type="dcterms:W3CDTF">2018-03-30T13:21:50Z</dcterms:modified>
</cp:coreProperties>
</file>