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556500" cy="10693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28600" y="1371600"/>
            <a:ext cx="960120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28600" y="4356360"/>
            <a:ext cx="960120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28600" y="137160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48000" y="137160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48000" y="435636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28600" y="435636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28600" y="137160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48000" y="137160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28600" y="1371600"/>
            <a:ext cx="9601200" cy="571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8600" y="1371600"/>
            <a:ext cx="9601200" cy="5715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28600" y="1371600"/>
            <a:ext cx="4685040" cy="5715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8000" y="1371600"/>
            <a:ext cx="4685040" cy="5715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28600" y="228600"/>
            <a:ext cx="8458200" cy="685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28600" y="137160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28600" y="435636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8000" y="1371600"/>
            <a:ext cx="4685040" cy="5715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28600" y="1371600"/>
            <a:ext cx="4685040" cy="5715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8000" y="137160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48000" y="435636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28600" y="137160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48000" y="1371600"/>
            <a:ext cx="46850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28600" y="4356360"/>
            <a:ext cx="9600840" cy="27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28600" y="1371600"/>
            <a:ext cx="9601200" cy="5715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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2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2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TextShape 3"/>
          <p:cNvSpPr txBox="1"/>
          <p:nvPr/>
        </p:nvSpPr>
        <p:spPr>
          <a:xfrm>
            <a:off x="0" y="2434320"/>
            <a:ext cx="720" cy="400320"/>
          </a:xfrm>
          <a:prstGeom prst="rect">
            <a:avLst/>
          </a:prstGeom>
        </p:spPr>
      </p:sp>
      <p:pic>
        <p:nvPicPr>
          <p:cNvPr descr="" id="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794440" y="228600"/>
            <a:ext cx="1035360" cy="690120"/>
          </a:xfrm>
          <a:prstGeom prst="rect">
            <a:avLst/>
          </a:prstGeom>
        </p:spPr>
      </p:pic>
      <p:sp>
        <p:nvSpPr>
          <p:cNvPr id="4" name="TextShape 4"/>
          <p:cNvSpPr txBox="1"/>
          <p:nvPr/>
        </p:nvSpPr>
        <p:spPr>
          <a:xfrm>
            <a:off x="8568000" y="7286760"/>
            <a:ext cx="1440000" cy="19080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A583B25-1F0F-46D4-83B8-C639BFCC5608}" type="slidenum">
              <a:rPr lang="en-US" sz="1200"/>
              <a:t>&lt;number&gt;</a:t>
            </a:fld>
            <a:r>
              <a:rPr lang="en-US" sz="1200"/>
              <a:t>/</a:t>
            </a:r>
            <a:r>
              <a:rPr lang="en-US" sz="1200"/>
              <a:t>19</a:t>
            </a:r>
            <a:endParaRPr/>
          </a:p>
        </p:txBody>
      </p:sp>
      <p:sp>
        <p:nvSpPr>
          <p:cNvPr id="5" name="TextShape 5"/>
          <p:cNvSpPr txBox="1"/>
          <p:nvPr/>
        </p:nvSpPr>
        <p:spPr>
          <a:xfrm>
            <a:off x="72000" y="7308000"/>
            <a:ext cx="608760" cy="1908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200"/>
              <a:t>11/8/13</a:t>
            </a:r>
            <a:endParaRPr/>
          </a:p>
        </p:txBody>
      </p:sp>
      <p:sp>
        <p:nvSpPr>
          <p:cNvPr id="6" name="TextShape 6"/>
          <p:cNvSpPr txBox="1"/>
          <p:nvPr/>
        </p:nvSpPr>
        <p:spPr>
          <a:xfrm>
            <a:off x="4151880" y="7308000"/>
            <a:ext cx="2148120" cy="2736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200"/>
              <a:t>Rita de Cássia Cazu Soldi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rita@lisha.ufsc.br" TargetMode="External"/><Relationship Id="rId2" Type="http://schemas.openxmlformats.org/officeDocument/2006/relationships/hyperlink" Target="mailto:guto@lisha.ufsc.br" TargetMode="External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60000" y="1050840"/>
            <a:ext cx="9359640" cy="1972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4000">
                <a:solidFill>
                  <a:srgbClr val="004a4a"/>
                </a:solidFill>
                <a:latin typeface="Arial"/>
                <a:ea typeface="msmincho"/>
              </a:rPr>
              <a:t>- AEP - </a:t>
            </a:r>
            <a:r>
              <a:rPr b="1" lang="en-US" sz="4000">
                <a:solidFill>
                  <a:srgbClr val="004a4a"/>
                </a:solidFill>
                <a:latin typeface="Arial"/>
                <a:ea typeface="msmincho"/>
              </a:rPr>
              <a:t>
</a:t>
            </a:r>
            <a:r>
              <a:rPr b="1" lang="en-US" sz="4000">
                <a:solidFill>
                  <a:srgbClr val="004a4a"/>
                </a:solidFill>
                <a:latin typeface="Arial"/>
                <a:ea typeface="msmincho"/>
              </a:rPr>
              <a:t>Automatic Exchange of Embedded </a:t>
            </a:r>
            <a:r>
              <a:rPr b="1" lang="en-US" sz="4000">
                <a:solidFill>
                  <a:srgbClr val="004a4a"/>
                </a:solidFill>
                <a:latin typeface="Arial"/>
                <a:ea typeface="msmincho"/>
              </a:rPr>
              <a:t>
</a:t>
            </a:r>
            <a:r>
              <a:rPr b="1" lang="en-US" sz="4000">
                <a:solidFill>
                  <a:srgbClr val="004a4a"/>
                </a:solidFill>
                <a:latin typeface="Arial"/>
                <a:ea typeface="msmincho"/>
              </a:rPr>
              <a:t>Software Parameters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360000" y="3634200"/>
            <a:ext cx="9360000" cy="3060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800">
                <a:solidFill>
                  <a:srgbClr val="004a4a"/>
                </a:solidFill>
                <a:latin typeface="Arial"/>
              </a:rPr>
              <a:t>Rita de Cássia Cazu Soldi</a:t>
            </a:r>
            <a:endParaRPr/>
          </a:p>
          <a:p>
            <a:pPr algn="ctr"/>
            <a:r>
              <a:rPr lang="en-US" sz="2400">
                <a:solidFill>
                  <a:srgbClr val="000000"/>
                </a:solidFill>
                <a:latin typeface="Arial"/>
                <a:hlinkClick r:id="rId1"/>
              </a:rPr>
              <a:t>rita@lisha.ufsc.br</a:t>
            </a:r>
            <a:endParaRPr/>
          </a:p>
          <a:p>
            <a:pPr algn="ctr"/>
            <a:endParaRPr/>
          </a:p>
          <a:p>
            <a:pPr algn="ctr"/>
            <a:r>
              <a:rPr lang="en-US" sz="2800">
                <a:solidFill>
                  <a:srgbClr val="004a4a"/>
                </a:solidFill>
                <a:latin typeface="Arial"/>
              </a:rPr>
              <a:t>Antônio Augusto Medeiros Fröhlich</a:t>
            </a:r>
            <a:endParaRPr/>
          </a:p>
          <a:p>
            <a:pPr algn="ctr"/>
            <a:r>
              <a:rPr lang="en-US" sz="2400">
                <a:solidFill>
                  <a:srgbClr val="000000"/>
                </a:solidFill>
                <a:latin typeface="Arial"/>
                <a:hlinkClick r:id="rId2"/>
              </a:rPr>
              <a:t>guto@lisha.ufsc.br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2680" y="1501200"/>
            <a:ext cx="6571800" cy="4790880"/>
          </a:xfrm>
          <a:prstGeom prst="rect">
            <a:avLst/>
          </a:prstGeom>
        </p:spPr>
      </p:pic>
      <p:sp>
        <p:nvSpPr>
          <p:cNvPr id="58" name="TextShape 1"/>
          <p:cNvSpPr txBox="1"/>
          <p:nvPr/>
        </p:nvSpPr>
        <p:spPr>
          <a:xfrm>
            <a:off x="228960" y="99360"/>
            <a:ext cx="8458200" cy="943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200">
                <a:solidFill>
                  <a:srgbClr val="004a4a"/>
                </a:solidFill>
                <a:latin typeface="Arial"/>
                <a:ea typeface="msmincho"/>
              </a:rPr>
              <a:t>AEP - Automatic exchange of embedded system software parameters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298440" y="1832040"/>
            <a:ext cx="9494280" cy="4506840"/>
          </a:xfrm>
          <a:prstGeom prst="rect">
            <a:avLst/>
          </a:prstGeom>
          <a:solidFill>
            <a:srgbClr val="808080"/>
          </a:solidFill>
          <a:ln w="54720">
            <a:solidFill>
              <a:srgbClr val="008080"/>
            </a:solidFill>
            <a:round/>
          </a:ln>
        </p:spPr>
      </p:sp>
      <p:pic>
        <p:nvPicPr>
          <p:cNvPr descr="" id="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4200" y="1940400"/>
            <a:ext cx="9292320" cy="4276440"/>
          </a:xfrm>
          <a:prstGeom prst="rect">
            <a:avLst/>
          </a:prstGeom>
        </p:spPr>
      </p:pic>
      <p:sp>
        <p:nvSpPr>
          <p:cNvPr id="61" name="TextShape 2"/>
          <p:cNvSpPr txBox="1"/>
          <p:nvPr/>
        </p:nvSpPr>
        <p:spPr>
          <a:xfrm>
            <a:off x="228960" y="99360"/>
            <a:ext cx="8458200" cy="943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200">
                <a:solidFill>
                  <a:srgbClr val="004a4a"/>
                </a:solidFill>
                <a:latin typeface="Arial"/>
                <a:ea typeface="msmincho"/>
              </a:rPr>
              <a:t>AEP - Automatic exchange of embedded system software parameters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228600" y="1371960"/>
            <a:ext cx="9601200" cy="5715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"/>
            </a:pPr>
            <a:r>
              <a:rPr lang="en-US">
                <a:solidFill>
                  <a:srgbClr val="198a8a"/>
                </a:solidFill>
              </a:rPr>
              <a:t>XML configuration file: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Application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Name</a:t>
            </a: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Exchange of parameters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Traits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Values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Interval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Number of tries</a:t>
            </a: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Debugging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File with debugging commands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Compare traces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228960" y="99360"/>
            <a:ext cx="8458200" cy="943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200">
                <a:solidFill>
                  <a:srgbClr val="004a4a"/>
                </a:solidFill>
                <a:latin typeface="Arial"/>
                <a:ea typeface="msmincho"/>
              </a:rPr>
              <a:t>AEP - Automatic exchange of embedded system software parameters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28600" y="228600"/>
            <a:ext cx="84582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Results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228600" y="992520"/>
            <a:ext cx="9601200" cy="1366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/>
              <a:t>Philosopher's Dinner</a:t>
            </a:r>
            <a:endParaRPr/>
          </a:p>
          <a:p>
            <a:pPr algn="ctr"/>
            <a:r>
              <a:rPr lang="en-US" sz="2200"/>
              <a:t>Classification generated configurations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descr="" id="6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86000" y="2262600"/>
            <a:ext cx="7308000" cy="439740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228600" y="228600"/>
            <a:ext cx="84582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Results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228600" y="978840"/>
            <a:ext cx="9601200" cy="1393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/>
              <a:t>Philosopher's Dinner</a:t>
            </a:r>
            <a:endParaRPr/>
          </a:p>
          <a:p>
            <a:pPr algn="ctr"/>
            <a:r>
              <a:rPr lang="en-US" sz="2200"/>
              <a:t>Classification of execution time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descr="" id="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1280" y="1980000"/>
            <a:ext cx="7777440" cy="4680000"/>
          </a:xfrm>
          <a:prstGeom prst="rect">
            <a:avLst/>
          </a:prstGeom>
        </p:spPr>
      </p:pic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228600" y="228600"/>
            <a:ext cx="84582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Results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228600" y="978840"/>
            <a:ext cx="9601200" cy="1393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/>
              <a:t>Philosopher's Dinner</a:t>
            </a:r>
            <a:endParaRPr/>
          </a:p>
          <a:p>
            <a:pPr algn="ctr"/>
            <a:r>
              <a:rPr lang="en-US" sz="2200"/>
              <a:t>Size of information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0760" y="2069280"/>
            <a:ext cx="5838480" cy="481788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228600" y="228600"/>
            <a:ext cx="84582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Results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228600" y="965160"/>
            <a:ext cx="9601200" cy="1420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200"/>
              <a:t>DMEC</a:t>
            </a:r>
            <a:endParaRPr/>
          </a:p>
          <a:p>
            <a:pPr algn="ctr"/>
            <a:r>
              <a:rPr lang="en-US" sz="2200"/>
              <a:t>Classification generated configurations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descr="" id="7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8840" y="1939680"/>
            <a:ext cx="7402680" cy="4720320"/>
          </a:xfrm>
          <a:prstGeom prst="rect">
            <a:avLst/>
          </a:prstGeom>
        </p:spPr>
      </p:pic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228600" y="228600"/>
            <a:ext cx="84582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Results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228600" y="978840"/>
            <a:ext cx="9601200" cy="1393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200"/>
              <a:t>DMEC</a:t>
            </a:r>
            <a:endParaRPr/>
          </a:p>
          <a:p>
            <a:pPr algn="ctr"/>
            <a:r>
              <a:rPr lang="en-US" sz="2200"/>
              <a:t>Classification of execution time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descr="" id="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6560" y="2016000"/>
            <a:ext cx="8427240" cy="4873320"/>
          </a:xfrm>
          <a:prstGeom prst="rect">
            <a:avLst/>
          </a:prstGeom>
        </p:spPr>
      </p:pic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28600" y="228600"/>
            <a:ext cx="84582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Results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228600" y="978840"/>
            <a:ext cx="9601200" cy="1393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200"/>
              <a:t>DMEC</a:t>
            </a:r>
            <a:endParaRPr/>
          </a:p>
          <a:p>
            <a:pPr algn="ctr"/>
            <a:r>
              <a:rPr lang="en-US" sz="2200"/>
              <a:t>Size of information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descr="" id="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52160" y="2038680"/>
            <a:ext cx="5576040" cy="4816800"/>
          </a:xfrm>
          <a:prstGeom prst="rect">
            <a:avLst/>
          </a:prstGeom>
        </p:spPr>
      </p:pic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28600" y="228600"/>
            <a:ext cx="84582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Conclusion and Future work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228600" y="1371960"/>
            <a:ext cx="9601200" cy="571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TextShape 3"/>
          <p:cNvSpPr txBox="1"/>
          <p:nvPr/>
        </p:nvSpPr>
        <p:spPr>
          <a:xfrm>
            <a:off x="228600" y="1372320"/>
            <a:ext cx="9601200" cy="5715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</a:rPr>
              <a:t>This work show that it is possible to create an stable development environment for embedded systems</a:t>
            </a:r>
            <a:endParaRPr/>
          </a:p>
          <a:p>
            <a:pPr>
              <a:buSzPct val="25000"/>
              <a:buFont typeface="StarSymbol"/>
              <a:buChar char=""/>
            </a:pPr>
            <a:endParaRPr/>
          </a:p>
          <a:p>
            <a:pPr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</a:rPr>
              <a:t>The activity of verify this become simpler, since the testing and debugging can share the same environment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</a:rPr>
              <a:t>If necessary a manual debugging, the AEP report can provide useful information</a:t>
            </a:r>
            <a:endParaRPr/>
          </a:p>
          <a:p>
            <a:pPr>
              <a:buSzPct val="25000"/>
              <a:buFont typeface="StarSymbol"/>
              <a:buChar char=""/>
            </a:pPr>
            <a:endParaRPr/>
          </a:p>
          <a:p>
            <a:pPr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</a:rPr>
              <a:t>As future work, there are some improvements, such as: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</a:rPr>
              <a:t>Extract input data directly from application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</a:rPr>
              <a:t>Support new types of testing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</a:rPr>
              <a:t>Deepen the level of information in the report, also returning an analysis of data collected from the application</a:t>
            </a: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"/>
            </a:pP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81800" y="21384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Agenda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228600" y="1011600"/>
            <a:ext cx="9601200" cy="6203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"/>
            </a:pPr>
            <a:r>
              <a:rPr lang="en-US" sz="3200">
                <a:solidFill>
                  <a:srgbClr val="000000"/>
                </a:solidFill>
              </a:rPr>
              <a:t>Introduction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</a:rPr>
              <a:t>The problem of testing</a:t>
            </a: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"/>
            </a:pPr>
            <a:r>
              <a:rPr lang="en-US" sz="3200">
                <a:solidFill>
                  <a:srgbClr val="000000"/>
                </a:solidFill>
              </a:rPr>
              <a:t>Embedded systems environment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</a:rPr>
              <a:t>Support for testing and debugging</a:t>
            </a: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"/>
            </a:pPr>
            <a:r>
              <a:rPr lang="en-US" sz="3200">
                <a:solidFill>
                  <a:srgbClr val="000000"/>
                </a:solidFill>
              </a:rPr>
              <a:t>Automatic exchange of embedded system software parameters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</a:rPr>
              <a:t>General algorithm and implementation details</a:t>
            </a: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"/>
            </a:pPr>
            <a:r>
              <a:rPr lang="en-US" sz="3200">
                <a:solidFill>
                  <a:srgbClr val="000000"/>
                </a:solidFill>
              </a:rPr>
              <a:t>Results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</a:rPr>
              <a:t>Classification of configurations, execution time and size of additional information</a:t>
            </a: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"/>
            </a:pPr>
            <a:r>
              <a:rPr lang="en-US" sz="3200">
                <a:solidFill>
                  <a:srgbClr val="000000"/>
                </a:solidFill>
              </a:rPr>
              <a:t>Conclusion and Future work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28600" y="228600"/>
            <a:ext cx="8458200" cy="686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Introduction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228600" y="1371600"/>
            <a:ext cx="9671400" cy="5715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"/>
            </a:pPr>
            <a:r>
              <a:rPr lang="en-US" sz="2800">
                <a:solidFill>
                  <a:srgbClr val="198a8a"/>
                </a:solidFill>
              </a:rPr>
              <a:t>E</a:t>
            </a:r>
            <a:r>
              <a:rPr lang="en-US" sz="2600">
                <a:solidFill>
                  <a:srgbClr val="198a8a"/>
                </a:solidFill>
              </a:rPr>
              <a:t>mbedded system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600"/>
              <a:t>Combination of software and hardware designed to perform a specific task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600"/>
              <a:t>Popular and intrinsic to humans daily life</a:t>
            </a: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"/>
            </a:pPr>
            <a:r>
              <a:rPr lang="en-US" sz="2800">
                <a:solidFill>
                  <a:srgbClr val="198a8a"/>
                </a:solidFill>
              </a:rPr>
              <a:t>Software testing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600"/>
              <a:t>Analyse and detect the differences between existing and required conditions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600"/>
              <a:t>Non-trivial and time-consuming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600"/>
              <a:t>Embedded software testing should also consider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600"/>
              <a:t>software/hardware integration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600"/>
              <a:t>Once a test fail, debugging can locate/identify bugs and then correct the software.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6600" y="228240"/>
            <a:ext cx="85914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200"/>
              <a:t>Embedded systems debugging environment</a:t>
            </a:r>
            <a:endParaRPr/>
          </a:p>
        </p:txBody>
      </p:sp>
      <p:pic>
        <p:nvPicPr>
          <p:cNvPr descr="" id="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1760" y="948960"/>
            <a:ext cx="9461880" cy="59544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620000"/>
            <a:ext cx="9100080" cy="4182840"/>
          </a:xfrm>
          <a:prstGeom prst="rect">
            <a:avLst/>
          </a:prstGeom>
        </p:spPr>
      </p:pic>
      <p:sp>
        <p:nvSpPr>
          <p:cNvPr id="48" name="TextShape 1"/>
          <p:cNvSpPr txBox="1"/>
          <p:nvPr/>
        </p:nvSpPr>
        <p:spPr>
          <a:xfrm>
            <a:off x="156960" y="228600"/>
            <a:ext cx="85914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200"/>
              <a:t>Embedded systems debugging environment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40" y="1078560"/>
            <a:ext cx="10079640" cy="5405400"/>
          </a:xfrm>
          <a:prstGeom prst="rect">
            <a:avLst/>
          </a:prstGeom>
        </p:spPr>
      </p:pic>
      <p:sp>
        <p:nvSpPr>
          <p:cNvPr id="50" name="TextShape 1"/>
          <p:cNvSpPr txBox="1"/>
          <p:nvPr/>
        </p:nvSpPr>
        <p:spPr>
          <a:xfrm>
            <a:off x="156960" y="228600"/>
            <a:ext cx="85914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200"/>
              <a:t>Embedded systems debugging environment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228600" y="228240"/>
            <a:ext cx="85914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200"/>
              <a:t>Automatic exchange of software parameters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977400"/>
            <a:ext cx="9006480" cy="602100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40" y="1834200"/>
            <a:ext cx="10079640" cy="3723480"/>
          </a:xfrm>
          <a:prstGeom prst="rect">
            <a:avLst/>
          </a:prstGeom>
        </p:spPr>
      </p:pic>
      <p:sp>
        <p:nvSpPr>
          <p:cNvPr id="54" name="TextShape 1"/>
          <p:cNvSpPr txBox="1"/>
          <p:nvPr/>
        </p:nvSpPr>
        <p:spPr>
          <a:xfrm>
            <a:off x="228960" y="228600"/>
            <a:ext cx="8591400" cy="685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200"/>
              <a:t>Automatic exchange of software parameters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28600" y="99000"/>
            <a:ext cx="8458200" cy="943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200">
                <a:solidFill>
                  <a:srgbClr val="004a4a"/>
                </a:solidFill>
                <a:latin typeface="Arial"/>
                <a:ea typeface="msmincho"/>
              </a:rPr>
              <a:t>AEP - Automatic exchange of embedded system software parameters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228600" y="1227960"/>
            <a:ext cx="9601200" cy="5843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"/>
            </a:pPr>
            <a:r>
              <a:rPr lang="en-US" sz="2800">
                <a:solidFill>
                  <a:srgbClr val="198a8a"/>
                </a:solidFill>
              </a:rPr>
              <a:t>Requirements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</a:rPr>
              <a:t>Application-Oriented System Design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</a:rPr>
              <a:t>Feature Based Model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</a:rPr>
              <a:t>Parametric Model</a:t>
            </a: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"/>
            </a:pPr>
            <a:r>
              <a:rPr lang="en-US" sz="2800">
                <a:solidFill>
                  <a:srgbClr val="198a8a"/>
                </a:solidFill>
              </a:rPr>
              <a:t>Granularity of configuration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</a:rPr>
              <a:t>Random (worst-case)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</a:rPr>
              <a:t>Partially random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</a:rPr>
              <a:t>Determined</a:t>
            </a: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"/>
            </a:pPr>
            <a:r>
              <a:rPr lang="en-US" sz="2800">
                <a:solidFill>
                  <a:srgbClr val="198a8a"/>
                </a:solidFill>
              </a:rPr>
              <a:t>Definition of exchange success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</a:rPr>
              <a:t> </a:t>
            </a:r>
            <a:r>
              <a:rPr lang="en-US" sz="2600">
                <a:solidFill>
                  <a:srgbClr val="000000"/>
                </a:solidFill>
              </a:rPr>
              <a:t>No compilation errors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</a:rPr>
              <a:t> </a:t>
            </a:r>
            <a:r>
              <a:rPr lang="en-US" sz="2600">
                <a:solidFill>
                  <a:srgbClr val="000000"/>
                </a:solidFill>
              </a:rPr>
              <a:t>Is there a register on the exchange on the report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</a:rPr>
              <a:t> </a:t>
            </a:r>
            <a:r>
              <a:rPr lang="en-US" sz="2600">
                <a:solidFill>
                  <a:srgbClr val="000000"/>
                </a:solidFill>
              </a:rPr>
              <a:t>No difference between traces logs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