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2/25/2025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smtClean="0">
                <a:solidFill>
                  <a:schemeClr val="accent1"/>
                </a:solidFill>
                <a:latin typeface="Arial" panose="020B0604020202020204" pitchFamily="34" charset="0"/>
                <a:cs typeface="Arial" panose="020B0604020202020204" pitchFamily="34" charset="0"/>
              </a:rPr>
              <a:t>Secure data hiding in image using </a:t>
            </a:r>
            <a:r>
              <a:rPr lang="en-GB" b="1" dirty="0" err="1"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SHAIKH AFFAN INAYAT</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M.H. SABOO SIDDIK C.O.E. / CSE(AIML)</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US" b="1" dirty="0" smtClean="0"/>
              <a:t>Advanced </a:t>
            </a:r>
            <a:r>
              <a:rPr lang="en-US" b="1" dirty="0" err="1" smtClean="0"/>
              <a:t>Steganographic</a:t>
            </a:r>
            <a:r>
              <a:rPr lang="en-US" b="1" dirty="0" smtClean="0"/>
              <a:t> Techniques</a:t>
            </a:r>
            <a:r>
              <a:rPr lang="en-US" dirty="0" smtClean="0"/>
              <a:t> – Implementing methods like </a:t>
            </a:r>
            <a:r>
              <a:rPr lang="en-US" b="1" dirty="0" smtClean="0"/>
              <a:t>LSB with random pixel selection, Discrete Cosine Transform (DCT), or Deep Learning-based </a:t>
            </a:r>
            <a:r>
              <a:rPr lang="en-US" b="1" dirty="0" err="1" smtClean="0"/>
              <a:t>steganography</a:t>
            </a:r>
            <a:r>
              <a:rPr lang="en-US" dirty="0" smtClean="0"/>
              <a:t> can enhance security and reduce </a:t>
            </a:r>
            <a:r>
              <a:rPr lang="en-US" dirty="0" err="1" smtClean="0"/>
              <a:t>detectability</a:t>
            </a:r>
            <a:r>
              <a:rPr lang="en-US" dirty="0" smtClean="0"/>
              <a:t>.</a:t>
            </a:r>
          </a:p>
          <a:p>
            <a:r>
              <a:rPr lang="en-US" b="1" dirty="0" smtClean="0"/>
              <a:t>Improved Robustness</a:t>
            </a:r>
            <a:r>
              <a:rPr lang="en-US" dirty="0" smtClean="0"/>
              <a:t> – Developing resistance against </a:t>
            </a:r>
            <a:r>
              <a:rPr lang="en-US" b="1" dirty="0" err="1" smtClean="0"/>
              <a:t>steganalysis</a:t>
            </a:r>
            <a:r>
              <a:rPr lang="en-US" b="1" dirty="0" smtClean="0"/>
              <a:t> techniques</a:t>
            </a:r>
            <a:r>
              <a:rPr lang="en-US" dirty="0" smtClean="0"/>
              <a:t> to prevent detection by adversaries.</a:t>
            </a:r>
          </a:p>
          <a:p>
            <a:r>
              <a:rPr lang="en-US" b="1" dirty="0" smtClean="0"/>
              <a:t>Higher Data Capacity</a:t>
            </a:r>
            <a:r>
              <a:rPr lang="en-US" dirty="0" smtClean="0"/>
              <a:t> – Optimizing data embedding algorithms to store more information while maintaining image quality.</a:t>
            </a:r>
          </a:p>
          <a:p>
            <a:r>
              <a:rPr lang="en-US" b="1" dirty="0" smtClean="0"/>
              <a:t>Multi-layered Security</a:t>
            </a:r>
            <a:r>
              <a:rPr lang="en-US" dirty="0" smtClean="0"/>
              <a:t> – Combining </a:t>
            </a:r>
            <a:r>
              <a:rPr lang="en-US" dirty="0" err="1" smtClean="0"/>
              <a:t>steganography</a:t>
            </a:r>
            <a:r>
              <a:rPr lang="en-US" dirty="0" smtClean="0"/>
              <a:t> with </a:t>
            </a:r>
            <a:r>
              <a:rPr lang="en-US" b="1" dirty="0" smtClean="0"/>
              <a:t>encryption and </a:t>
            </a:r>
            <a:r>
              <a:rPr lang="en-US" b="1" dirty="0" err="1" smtClean="0"/>
              <a:t>blockchain</a:t>
            </a:r>
            <a:r>
              <a:rPr lang="en-US" b="1" dirty="0" smtClean="0"/>
              <a:t> technology</a:t>
            </a:r>
            <a:r>
              <a:rPr lang="en-US" dirty="0" smtClean="0"/>
              <a:t> for enhanced data protection.</a:t>
            </a:r>
          </a:p>
          <a:p>
            <a:r>
              <a:rPr lang="en-US" b="1" dirty="0" smtClean="0"/>
              <a:t>Real-time </a:t>
            </a:r>
            <a:r>
              <a:rPr lang="en-US" b="1" dirty="0" err="1" smtClean="0"/>
              <a:t>Steganography</a:t>
            </a:r>
            <a:r>
              <a:rPr lang="en-US" dirty="0" smtClean="0"/>
              <a:t> – Implementing </a:t>
            </a:r>
            <a:r>
              <a:rPr lang="en-US" b="1" dirty="0" smtClean="0"/>
              <a:t>live data hiding and extraction in video streaming or cloud-based applications</a:t>
            </a:r>
            <a:r>
              <a:rPr lang="en-US" dirty="0" smtClean="0"/>
              <a:t> for secure communication.</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GB" sz="3200" dirty="0" smtClean="0">
                <a:solidFill>
                  <a:srgbClr val="0F0F0F"/>
                </a:solidFill>
                <a:ea typeface="+mn-lt"/>
                <a:cs typeface="+mn-lt"/>
              </a:rPr>
              <a:t>The rapid growth of digital communication has increased the need for secure data transmission. Traditional encryption methods protect data but can attract unwanted attention. </a:t>
            </a:r>
            <a:r>
              <a:rPr lang="en-GB" sz="3200" dirty="0" err="1" smtClean="0">
                <a:solidFill>
                  <a:srgbClr val="0F0F0F"/>
                </a:solidFill>
                <a:ea typeface="+mn-lt"/>
                <a:cs typeface="+mn-lt"/>
              </a:rPr>
              <a:t>Steganography</a:t>
            </a:r>
            <a:r>
              <a:rPr lang="en-GB" sz="3200" dirty="0" smtClean="0">
                <a:solidFill>
                  <a:srgbClr val="0F0F0F"/>
                </a:solidFill>
                <a:ea typeface="+mn-lt"/>
                <a:cs typeface="+mn-lt"/>
              </a:rPr>
              <a:t> provides a solution by concealing information within images, making it imperceptible to unauthorized users. This project aims to develop a secure data hiding technique using image </a:t>
            </a:r>
            <a:r>
              <a:rPr lang="en-GB" sz="3200" dirty="0" err="1" smtClean="0">
                <a:solidFill>
                  <a:srgbClr val="0F0F0F"/>
                </a:solidFill>
                <a:ea typeface="+mn-lt"/>
                <a:cs typeface="+mn-lt"/>
              </a:rPr>
              <a:t>steganography</a:t>
            </a:r>
            <a:r>
              <a:rPr lang="en-GB" sz="3200" dirty="0" smtClean="0">
                <a:solidFill>
                  <a:srgbClr val="0F0F0F"/>
                </a:solidFill>
                <a:ea typeface="+mn-lt"/>
                <a:cs typeface="+mn-lt"/>
              </a:rPr>
              <a:t>, ensuring confidentiality and robustness against detection. The focus will be on optimizing data embedding efficiency while maintaining image quality and resistance to </a:t>
            </a:r>
            <a:r>
              <a:rPr lang="en-GB" sz="3200" dirty="0" err="1" smtClean="0">
                <a:solidFill>
                  <a:srgbClr val="0F0F0F"/>
                </a:solidFill>
                <a:ea typeface="+mn-lt"/>
                <a:cs typeface="+mn-lt"/>
              </a:rPr>
              <a:t>steganalysis</a:t>
            </a:r>
            <a:r>
              <a:rPr lang="en-GB" sz="3200" dirty="0" smtClean="0">
                <a:solidFill>
                  <a:srgbClr val="0F0F0F"/>
                </a:solidFill>
                <a:ea typeface="+mn-lt"/>
                <a:cs typeface="+mn-lt"/>
              </a:rPr>
              <a:t>.</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GB" dirty="0" smtClean="0"/>
              <a:t>The </a:t>
            </a:r>
            <a:r>
              <a:rPr lang="en-GB" dirty="0" smtClean="0"/>
              <a:t>given code uses </a:t>
            </a:r>
            <a:r>
              <a:rPr lang="en-GB" b="1" dirty="0" smtClean="0"/>
              <a:t>Python</a:t>
            </a:r>
            <a:r>
              <a:rPr lang="en-GB" dirty="0" smtClean="0"/>
              <a:t> along with the </a:t>
            </a:r>
            <a:r>
              <a:rPr lang="en-GB" b="1" dirty="0" err="1" smtClean="0"/>
              <a:t>OpenCV</a:t>
            </a:r>
            <a:r>
              <a:rPr lang="en-GB" b="1" dirty="0" smtClean="0"/>
              <a:t> (cv2) library</a:t>
            </a:r>
            <a:r>
              <a:rPr lang="en-GB" dirty="0" smtClean="0"/>
              <a:t> for image processing and basic </a:t>
            </a:r>
            <a:r>
              <a:rPr lang="en-GB" dirty="0" err="1" smtClean="0"/>
              <a:t>steganography</a:t>
            </a:r>
            <a:r>
              <a:rPr lang="en-GB" dirty="0" smtClean="0"/>
              <a:t>. The technology stack includes:</a:t>
            </a:r>
          </a:p>
          <a:p>
            <a:r>
              <a:rPr lang="en-GB" b="1" dirty="0" smtClean="0"/>
              <a:t>Python</a:t>
            </a:r>
            <a:r>
              <a:rPr lang="en-GB" dirty="0" smtClean="0"/>
              <a:t> – The programming language used.</a:t>
            </a:r>
          </a:p>
          <a:p>
            <a:r>
              <a:rPr lang="en-GB" b="1" dirty="0" err="1" smtClean="0"/>
              <a:t>OpenCV</a:t>
            </a:r>
            <a:r>
              <a:rPr lang="en-GB" b="1" dirty="0" smtClean="0"/>
              <a:t> (cv2)</a:t>
            </a:r>
            <a:r>
              <a:rPr lang="en-GB" dirty="0" smtClean="0"/>
              <a:t> – For reading and writing images.</a:t>
            </a:r>
          </a:p>
          <a:p>
            <a:r>
              <a:rPr lang="en-GB" b="1" dirty="0" smtClean="0"/>
              <a:t>OS module</a:t>
            </a:r>
            <a:r>
              <a:rPr lang="en-GB" dirty="0" smtClean="0"/>
              <a:t> – To interact with the operating system (e.g., opening the encrypted image).</a:t>
            </a:r>
          </a:p>
          <a:p>
            <a:r>
              <a:rPr lang="en-GB" b="1" dirty="0" smtClean="0"/>
              <a:t>Basic ASCII Mapping</a:t>
            </a:r>
            <a:r>
              <a:rPr lang="en-GB" dirty="0" smtClean="0"/>
              <a:t> – A simple character-to-value encoding system.</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GB" sz="1800" b="1" dirty="0" smtClean="0"/>
              <a:t>Invisible Data Embedding</a:t>
            </a:r>
            <a:r>
              <a:rPr lang="en-GB" sz="1800" dirty="0" smtClean="0"/>
              <a:t/>
            </a:r>
            <a:br>
              <a:rPr lang="en-GB" sz="1800" dirty="0" smtClean="0"/>
            </a:br>
            <a:r>
              <a:rPr lang="en-GB" sz="1800" dirty="0" smtClean="0"/>
              <a:t>The secret message is hidden inside an image without noticeable changes, making it undetectable to the human eye.</a:t>
            </a:r>
          </a:p>
          <a:p>
            <a:r>
              <a:rPr lang="en-GB" sz="1800" b="1" dirty="0" smtClean="0"/>
              <a:t>No Extra Files Needed</a:t>
            </a:r>
            <a:r>
              <a:rPr lang="en-GB" sz="1800" dirty="0" smtClean="0"/>
              <a:t/>
            </a:r>
            <a:br>
              <a:rPr lang="en-GB" sz="1800" dirty="0" smtClean="0"/>
            </a:br>
            <a:r>
              <a:rPr lang="en-GB" sz="1800" dirty="0" smtClean="0"/>
              <a:t>The image itself acts as the carrier of hidden information—no additional encrypted files, just a simple image.</a:t>
            </a:r>
          </a:p>
          <a:p>
            <a:r>
              <a:rPr lang="en-GB" sz="1800" b="1" dirty="0" smtClean="0"/>
              <a:t>Basic Encryption with </a:t>
            </a:r>
            <a:r>
              <a:rPr lang="en-GB" sz="1800" b="1" dirty="0" err="1" smtClean="0"/>
              <a:t>Passcode</a:t>
            </a:r>
            <a:r>
              <a:rPr lang="en-GB" sz="1800" dirty="0" smtClean="0"/>
              <a:t/>
            </a:r>
            <a:br>
              <a:rPr lang="en-GB" sz="1800" dirty="0" smtClean="0"/>
            </a:br>
            <a:r>
              <a:rPr lang="en-GB" sz="1800" dirty="0" smtClean="0"/>
              <a:t>The embedded message can only be retrieved with the correct </a:t>
            </a:r>
            <a:r>
              <a:rPr lang="en-GB" sz="1800" dirty="0" err="1" smtClean="0"/>
              <a:t>passcode</a:t>
            </a:r>
            <a:r>
              <a:rPr lang="en-GB" sz="1800" dirty="0" smtClean="0"/>
              <a:t>, adding an extra security layer.</a:t>
            </a:r>
          </a:p>
          <a:p>
            <a:r>
              <a:rPr lang="en-GB" sz="1800" b="1" dirty="0" smtClean="0"/>
              <a:t>Simple Yet Effective</a:t>
            </a:r>
            <a:r>
              <a:rPr lang="en-GB" sz="1800" dirty="0" smtClean="0"/>
              <a:t/>
            </a:r>
            <a:br>
              <a:rPr lang="en-GB" sz="1800" dirty="0" smtClean="0"/>
            </a:br>
            <a:r>
              <a:rPr lang="en-GB" sz="1800" dirty="0" smtClean="0"/>
              <a:t>The method is lightweight and fast, requiring only basic image modifications to store secret data.</a:t>
            </a:r>
          </a:p>
          <a:p>
            <a:r>
              <a:rPr lang="en-GB" sz="1800" b="1" dirty="0" smtClean="0"/>
              <a:t>Works on Any Image Format</a:t>
            </a:r>
            <a:r>
              <a:rPr lang="en-GB" sz="1800" dirty="0" smtClean="0"/>
              <a:t/>
            </a:r>
            <a:br>
              <a:rPr lang="en-GB" sz="1800" dirty="0" smtClean="0"/>
            </a:br>
            <a:r>
              <a:rPr lang="en-GB" sz="1800" dirty="0" smtClean="0"/>
              <a:t>Can be applied to JPEG, PNG, BMP, and more, making it flexible for different use cases.</a:t>
            </a:r>
            <a:endParaRPr lang="en-GB" sz="1800"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GB" b="1" dirty="0" err="1" smtClean="0"/>
              <a:t>Cybersecurity</a:t>
            </a:r>
            <a:r>
              <a:rPr lang="en-GB" b="1" dirty="0" smtClean="0"/>
              <a:t> Professionals</a:t>
            </a:r>
            <a:r>
              <a:rPr lang="en-GB" dirty="0" smtClean="0"/>
              <a:t> – Use </a:t>
            </a:r>
            <a:r>
              <a:rPr lang="en-GB" dirty="0" err="1" smtClean="0"/>
              <a:t>steganography</a:t>
            </a:r>
            <a:r>
              <a:rPr lang="en-GB" dirty="0" smtClean="0"/>
              <a:t> to securely transmit sensitive information without drawing attention.</a:t>
            </a:r>
          </a:p>
          <a:p>
            <a:r>
              <a:rPr lang="en-GB" b="1" dirty="0" smtClean="0"/>
              <a:t>Journalists &amp; Whistleblowers</a:t>
            </a:r>
            <a:r>
              <a:rPr lang="en-GB" dirty="0" smtClean="0"/>
              <a:t> – Hide confidential messages within images to avoid surveillance and censorship.</a:t>
            </a:r>
          </a:p>
          <a:p>
            <a:r>
              <a:rPr lang="en-GB" b="1" dirty="0" smtClean="0"/>
              <a:t>Military &amp; Intelligence Agencies</a:t>
            </a:r>
            <a:r>
              <a:rPr lang="en-GB" dirty="0" smtClean="0"/>
              <a:t> – Securely communicate classified information without detection.</a:t>
            </a:r>
          </a:p>
          <a:p>
            <a:r>
              <a:rPr lang="en-GB" b="1" dirty="0" smtClean="0"/>
              <a:t>Forensic Experts</a:t>
            </a:r>
            <a:r>
              <a:rPr lang="en-GB" dirty="0" smtClean="0"/>
              <a:t> – Embed hidden clues or watermarks within images for digital evidence tracking.</a:t>
            </a:r>
          </a:p>
          <a:p>
            <a:r>
              <a:rPr lang="en-GB" b="1" dirty="0" smtClean="0"/>
              <a:t>Corporate Sector</a:t>
            </a:r>
            <a:r>
              <a:rPr lang="en-GB" dirty="0" smtClean="0"/>
              <a:t> – Protect sensitive business data by embedding it in media files to prevent leaks.</a:t>
            </a:r>
          </a:p>
          <a:p>
            <a:r>
              <a:rPr lang="en-GB" b="1" dirty="0" smtClean="0"/>
              <a:t>General Users &amp; Privacy Enthusiasts</a:t>
            </a:r>
            <a:r>
              <a:rPr lang="en-GB" dirty="0" smtClean="0"/>
              <a:t> – Individuals who want to keep their personal data hidden from unauthorized access.</a:t>
            </a:r>
            <a:endParaRPr lang="en-GB"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4" name="Picture 3" descr="op1.png"/>
          <p:cNvPicPr>
            <a:picLocks noChangeAspect="1"/>
          </p:cNvPicPr>
          <p:nvPr/>
        </p:nvPicPr>
        <p:blipFill>
          <a:blip r:embed="rId2"/>
          <a:stretch>
            <a:fillRect/>
          </a:stretch>
        </p:blipFill>
        <p:spPr>
          <a:xfrm>
            <a:off x="490561" y="1327355"/>
            <a:ext cx="5315277" cy="2988385"/>
          </a:xfrm>
          <a:prstGeom prst="rect">
            <a:avLst/>
          </a:prstGeom>
        </p:spPr>
      </p:pic>
      <p:pic>
        <p:nvPicPr>
          <p:cNvPr id="5" name="Picture 4" descr="op2.png"/>
          <p:cNvPicPr>
            <a:picLocks noChangeAspect="1"/>
          </p:cNvPicPr>
          <p:nvPr/>
        </p:nvPicPr>
        <p:blipFill>
          <a:blip r:embed="rId3"/>
          <a:srcRect l="5714" t="38704" r="12768" b="48602"/>
          <a:stretch>
            <a:fillRect/>
          </a:stretch>
        </p:blipFill>
        <p:spPr>
          <a:xfrm>
            <a:off x="313228" y="4468761"/>
            <a:ext cx="9938657" cy="870155"/>
          </a:xfrm>
          <a:prstGeom prst="rect">
            <a:avLst/>
          </a:prstGeom>
        </p:spPr>
      </p:pic>
      <p:pic>
        <p:nvPicPr>
          <p:cNvPr id="6" name="Picture 5" descr="op2.png"/>
          <p:cNvPicPr>
            <a:picLocks noChangeAspect="1"/>
          </p:cNvPicPr>
          <p:nvPr/>
        </p:nvPicPr>
        <p:blipFill>
          <a:blip r:embed="rId3"/>
          <a:srcRect l="5511" t="50415" b="35748"/>
          <a:stretch>
            <a:fillRect/>
          </a:stretch>
        </p:blipFill>
        <p:spPr>
          <a:xfrm>
            <a:off x="398206" y="5545394"/>
            <a:ext cx="8598310" cy="707922"/>
          </a:xfrm>
          <a:prstGeom prst="rect">
            <a:avLst/>
          </a:prstGeom>
        </p:spPr>
      </p:pic>
      <p:sp>
        <p:nvSpPr>
          <p:cNvPr id="7" name="TextBox 6"/>
          <p:cNvSpPr txBox="1"/>
          <p:nvPr/>
        </p:nvSpPr>
        <p:spPr>
          <a:xfrm>
            <a:off x="5619136" y="737419"/>
            <a:ext cx="2448232" cy="369332"/>
          </a:xfrm>
          <a:prstGeom prst="rect">
            <a:avLst/>
          </a:prstGeom>
          <a:noFill/>
        </p:spPr>
        <p:txBody>
          <a:bodyPr wrap="square" rtlCol="0">
            <a:spAutoFit/>
          </a:bodyPr>
          <a:lstStyle/>
          <a:p>
            <a:r>
              <a:rPr lang="en-GB" dirty="0" smtClean="0"/>
              <a:t>Code</a:t>
            </a:r>
            <a:endParaRPr lang="en-US" dirty="0"/>
          </a:p>
        </p:txBody>
      </p:sp>
      <p:sp>
        <p:nvSpPr>
          <p:cNvPr id="8" name="TextBox 7"/>
          <p:cNvSpPr txBox="1"/>
          <p:nvPr/>
        </p:nvSpPr>
        <p:spPr>
          <a:xfrm>
            <a:off x="10309123" y="4498258"/>
            <a:ext cx="1474838" cy="369332"/>
          </a:xfrm>
          <a:prstGeom prst="rect">
            <a:avLst/>
          </a:prstGeom>
          <a:noFill/>
        </p:spPr>
        <p:txBody>
          <a:bodyPr wrap="square" rtlCol="0">
            <a:spAutoFit/>
          </a:bodyPr>
          <a:lstStyle/>
          <a:p>
            <a:r>
              <a:rPr lang="en-GB" dirty="0" smtClean="0"/>
              <a:t>Encryption</a:t>
            </a:r>
            <a:endParaRPr lang="en-US" dirty="0"/>
          </a:p>
        </p:txBody>
      </p:sp>
      <p:sp>
        <p:nvSpPr>
          <p:cNvPr id="9" name="TextBox 8"/>
          <p:cNvSpPr txBox="1"/>
          <p:nvPr/>
        </p:nvSpPr>
        <p:spPr>
          <a:xfrm>
            <a:off x="9483213" y="5751871"/>
            <a:ext cx="1533832" cy="369332"/>
          </a:xfrm>
          <a:prstGeom prst="rect">
            <a:avLst/>
          </a:prstGeom>
          <a:noFill/>
        </p:spPr>
        <p:txBody>
          <a:bodyPr wrap="square" rtlCol="0">
            <a:spAutoFit/>
          </a:bodyPr>
          <a:lstStyle/>
          <a:p>
            <a:r>
              <a:rPr lang="en-GB" dirty="0" smtClean="0"/>
              <a:t>Decryption</a:t>
            </a:r>
            <a:endParaRPr lang="en-US" dirty="0"/>
          </a:p>
        </p:txBody>
      </p:sp>
      <p:pic>
        <p:nvPicPr>
          <p:cNvPr id="10" name="Picture 9" descr="op3.png"/>
          <p:cNvPicPr>
            <a:picLocks noChangeAspect="1"/>
          </p:cNvPicPr>
          <p:nvPr/>
        </p:nvPicPr>
        <p:blipFill>
          <a:blip r:embed="rId4"/>
          <a:stretch>
            <a:fillRect/>
          </a:stretch>
        </p:blipFill>
        <p:spPr>
          <a:xfrm>
            <a:off x="5884359" y="1208688"/>
            <a:ext cx="5383408" cy="3026689"/>
          </a:xfrm>
          <a:prstGeom prst="rect">
            <a:avLst/>
          </a:prstGeom>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GB" dirty="0" err="1" smtClean="0"/>
              <a:t>Steganography</a:t>
            </a:r>
            <a:r>
              <a:rPr lang="en-GB" dirty="0" smtClean="0"/>
              <a:t> provides an effective method for securely hiding data within images, ensuring confidentiality while maintaining the original file's appearance. This technique is useful for secure communication, data protection, and avoiding detection by unauthorized parties. While the basic implementation is simple and efficient, enhancing security through advanced </a:t>
            </a:r>
            <a:r>
              <a:rPr lang="en-GB" dirty="0" err="1" smtClean="0"/>
              <a:t>steganographic</a:t>
            </a:r>
            <a:r>
              <a:rPr lang="en-GB" dirty="0" smtClean="0"/>
              <a:t> techniques, such as random pixel embedding or encryption, can further improve robustness against </a:t>
            </a:r>
            <a:r>
              <a:rPr lang="en-GB" dirty="0" err="1" smtClean="0"/>
              <a:t>steganalysis</a:t>
            </a:r>
            <a:r>
              <a:rPr lang="en-GB" dirty="0" smtClean="0"/>
              <a:t>. As digital communication continues to evolve, </a:t>
            </a:r>
            <a:r>
              <a:rPr lang="en-GB" dirty="0" err="1" smtClean="0"/>
              <a:t>steganography</a:t>
            </a:r>
            <a:r>
              <a:rPr lang="en-GB" dirty="0" smtClean="0"/>
              <a:t> remains a valuable tool for protecting sensitive information in various fields, from </a:t>
            </a:r>
            <a:r>
              <a:rPr lang="en-GB" dirty="0" err="1" smtClean="0"/>
              <a:t>cybersecurity</a:t>
            </a:r>
            <a:r>
              <a:rPr lang="en-GB" dirty="0" smtClean="0"/>
              <a:t> to forensic investigations.</a:t>
            </a:r>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smtClean="0"/>
              <a:t>https://github.com/MohammedAffanShaikh/Steganography.git</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502</Words>
  <Application>Microsoft Office PowerPoint</Application>
  <PresentationFormat>Custom</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ADDICTION COMPUTERS</cp:lastModifiedBy>
  <cp:revision>32</cp:revision>
  <dcterms:created xsi:type="dcterms:W3CDTF">2021-05-26T16:50:10Z</dcterms:created>
  <dcterms:modified xsi:type="dcterms:W3CDTF">2025-02-25T18:07:44Z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