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0" r:id="rId7"/>
    <p:sldId id="302" r:id="rId8"/>
    <p:sldId id="303" r:id="rId9"/>
    <p:sldId id="304" r:id="rId10"/>
    <p:sldId id="305" r:id="rId11"/>
    <p:sldId id="30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</a:rPr>
              <a:t>RetailIQ</a:t>
            </a:r>
            <a:r>
              <a:rPr lang="en-US" sz="4400" dirty="0">
                <a:solidFill>
                  <a:schemeClr val="tx1"/>
                </a:solidFill>
              </a:rPr>
              <a:t>-Analytics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-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r>
              <a:rPr lang="en-US" sz="1800" dirty="0"/>
              <a:t>An End-to-End Retail </a:t>
            </a:r>
            <a:r>
              <a:rPr lang="en-US" sz="2000" dirty="0"/>
              <a:t>Intelligence Solution Using Python, SQL &amp; Power BI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By: Mohammed Afroze Uddin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14CA-ACEF-BAB4-E7E2-2324FC9AA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AND TOOLS 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2E4FAE-B946-9B10-9269-E35ADA4D0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514437"/>
              </p:ext>
            </p:extLst>
          </p:nvPr>
        </p:nvGraphicFramePr>
        <p:xfrm>
          <a:off x="1096963" y="2108200"/>
          <a:ext cx="10058400" cy="3820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52281466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023342680"/>
                    </a:ext>
                  </a:extLst>
                </a:gridCol>
              </a:tblGrid>
              <a:tr h="3820652">
                <a:tc>
                  <a:txBody>
                    <a:bodyPr/>
                    <a:lstStyle/>
                    <a:p>
                      <a:r>
                        <a:rPr lang="en-US" sz="4400" dirty="0">
                          <a:latin typeface="+mj-lt"/>
                        </a:rPr>
                        <a:t>Objective: </a:t>
                      </a:r>
                    </a:p>
                    <a:p>
                      <a:endParaRPr lang="en-US" dirty="0">
                        <a:latin typeface="+mj-lt"/>
                      </a:endParaRPr>
                    </a:p>
                    <a:p>
                      <a:r>
                        <a:rPr lang="en-US" dirty="0">
                          <a:latin typeface="+mj-lt"/>
                        </a:rPr>
                        <a:t>To uncover insights in sales, profit, discounts, and customer segments of Superstore US – 9,900+ retail transactions.</a:t>
                      </a:r>
                    </a:p>
                    <a:p>
                      <a:r>
                        <a:rPr lang="en-US" dirty="0">
                          <a:latin typeface="+mj-lt"/>
                        </a:rPr>
                        <a:t>Help stakeholders optimize sales strategy and product decisions through analytics</a:t>
                      </a:r>
                      <a:endParaRPr lang="en-IN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dirty="0">
                          <a:latin typeface="+mj-lt"/>
                        </a:rPr>
                        <a:t>Tools:</a:t>
                      </a:r>
                    </a:p>
                    <a:p>
                      <a:endParaRPr lang="en-US" sz="2000" dirty="0">
                        <a:latin typeface="+mj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latin typeface="+mj-lt"/>
                        </a:rPr>
                        <a:t>Python (Pandas, Matplotlib, Seaborn)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latin typeface="+mj-lt"/>
                        </a:rPr>
                        <a:t>SQL (MySQL/PostgreSQL)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latin typeface="+mj-lt"/>
                        </a:rPr>
                        <a:t>Power BI (Interactive Dashboards)</a:t>
                      </a:r>
                    </a:p>
                    <a:p>
                      <a:endParaRPr lang="en-IN" sz="3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14551"/>
                  </a:ext>
                </a:extLst>
              </a:tr>
            </a:tbl>
          </a:graphicData>
        </a:graphic>
      </p:graphicFrame>
      <p:pic>
        <p:nvPicPr>
          <p:cNvPr id="6" name="Graphic 5" descr="Gears with solid fill">
            <a:extLst>
              <a:ext uri="{FF2B5EF4-FFF2-40B4-BE49-F238E27FC236}">
                <a16:creationId xmlns:a16="http://schemas.microsoft.com/office/drawing/2014/main" id="{643D853C-3283-6A64-A017-4050CB37F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8981" y="9291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Data Cleaning &amp; Exploratory Data Analysis (EDA)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600481"/>
              </p:ext>
            </p:extLst>
          </p:nvPr>
        </p:nvGraphicFramePr>
        <p:xfrm>
          <a:off x="1096963" y="1976284"/>
          <a:ext cx="10058400" cy="447761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1242357">
                <a:tc>
                  <a:txBody>
                    <a:bodyPr/>
                    <a:lstStyle/>
                    <a:p>
                      <a:r>
                        <a:rPr lang="en-US" sz="2000" b="0" kern="1200" cap="all" spc="15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Cleaned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0" kern="1200" cap="all" spc="15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raw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0" kern="1200" cap="all" spc="15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CSV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0" kern="1200" cap="all" spc="15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using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0" kern="1200" cap="all" spc="15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cap="all" spc="15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Parsed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0" kern="1200" cap="all" spc="15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0" kern="1200" cap="all" spc="15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formatted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0" kern="1200" cap="all" spc="15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0" kern="1200" cap="all" spc="15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columns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cap="all" spc="15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Removed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0" kern="1200" cap="all" spc="15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duplicates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0" kern="1200" cap="all" spc="15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0" kern="1200" cap="all" spc="15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missing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0" kern="1200" cap="all" spc="15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cap="all" spc="15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Performed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99564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Imported and merged retail data using </a:t>
                      </a:r>
                      <a:r>
                        <a:rPr lang="en-US" sz="1400" b="1" dirty="0"/>
                        <a:t>Pandas</a:t>
                      </a:r>
                      <a:endParaRPr lang="en-US" sz="1400" dirty="0"/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Converted Order Date and Ship Date to </a:t>
                      </a:r>
                      <a:r>
                        <a:rPr lang="en-US" sz="1400" b="1" dirty="0"/>
                        <a:t>datetime objects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Identified and removed </a:t>
                      </a:r>
                      <a:r>
                        <a:rPr lang="en-US" sz="1400" b="1" dirty="0"/>
                        <a:t>duplicate records</a:t>
                      </a:r>
                      <a:r>
                        <a:rPr lang="en-US" sz="1400" dirty="0"/>
                        <a:t> based on Order ID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Analyzed sales distribution by </a:t>
                      </a:r>
                      <a:r>
                        <a:rPr lang="en-US" sz="1400" b="1" dirty="0"/>
                        <a:t>Category, Region, and Segment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1180102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Renamed inconsistent column headers for better readability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Created new features: </a:t>
                      </a:r>
                      <a:r>
                        <a:rPr lang="en-US" sz="1400" b="1" dirty="0"/>
                        <a:t>Month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Year</a:t>
                      </a:r>
                      <a:r>
                        <a:rPr lang="en-US" sz="1400" dirty="0"/>
                        <a:t>, and </a:t>
                      </a:r>
                      <a:r>
                        <a:rPr lang="en-US" sz="1400" b="1" dirty="0"/>
                        <a:t>Day of Week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Handled missing Postal Code and other fields using </a:t>
                      </a:r>
                      <a:r>
                        <a:rPr lang="en-US" sz="1400" b="1" dirty="0"/>
                        <a:t>imputation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Visualized </a:t>
                      </a:r>
                      <a:r>
                        <a:rPr lang="en-US" sz="1400" b="1" dirty="0"/>
                        <a:t>Discount vs Profit</a:t>
                      </a:r>
                      <a:r>
                        <a:rPr lang="en-US" sz="1400" dirty="0"/>
                        <a:t> to uncover loss-making patterns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1055593"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Converted numeric columns to appropriate </a:t>
                      </a:r>
                      <a:r>
                        <a:rPr lang="en-US" sz="1400" b="1" dirty="0"/>
                        <a:t>data types</a:t>
                      </a:r>
                      <a:r>
                        <a:rPr lang="en-US" sz="1400" dirty="0"/>
                        <a:t> for analysis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Enabled time-based aggregations for </a:t>
                      </a:r>
                      <a:r>
                        <a:rPr lang="en-US" sz="1400" b="1" dirty="0"/>
                        <a:t>trend analysis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Ensured dataset integrity for accurate KPI calculations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Identified top 10 and bottom 10 products by </a:t>
                      </a:r>
                      <a:r>
                        <a:rPr lang="en-US" sz="1400" b="1" dirty="0"/>
                        <a:t>sales and profitability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  <p:pic>
        <p:nvPicPr>
          <p:cNvPr id="5" name="Graphic 4" descr="Research with solid fill">
            <a:extLst>
              <a:ext uri="{FF2B5EF4-FFF2-40B4-BE49-F238E27FC236}">
                <a16:creationId xmlns:a16="http://schemas.microsoft.com/office/drawing/2014/main" id="{2EFB2733-0D8A-9FC8-7B66-9814362CC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50310" y="101198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4F49-928F-6AEB-3E99-E76302DE6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SQL-Based Business Queries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8AB428-EFC6-63F7-5D08-B832A6C956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314342"/>
            <a:ext cx="8665514" cy="334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Wrote SQL queries to extract: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 Sales &amp; Profit by Region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Top 5 Most Profitable Products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Customer-wise Revenue Contribution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Discount patterns across categories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Created SQL scripts reusable for dashboards or business reports</a:t>
            </a:r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025AF321-45CB-E3AC-9A33-22AA2BC27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1536" y="8229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0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C7B0-3DB8-18A9-652E-62E7DE1B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BI Visualizations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CEF0FF-D3EF-1EBF-FF5E-493164F21C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649819"/>
            <a:ext cx="599074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</a:rPr>
              <a:t>Designed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interactive dashboard with: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KPI Cards (Sales, Profit, Orders)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Time Series: Monthly Trends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Product Analysis: Top/Bottom Products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Regional Insights via Maps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Customer Segments and Discount Impact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Filters &amp; Slicers for dynamic exploration</a:t>
            </a:r>
          </a:p>
        </p:txBody>
      </p:sp>
      <p:pic>
        <p:nvPicPr>
          <p:cNvPr id="6" name="Graphic 5" descr="Bar chart with solid fill">
            <a:extLst>
              <a:ext uri="{FF2B5EF4-FFF2-40B4-BE49-F238E27FC236}">
                <a16:creationId xmlns:a16="http://schemas.microsoft.com/office/drawing/2014/main" id="{E442EC9D-55CB-4AD1-1606-80FB133B4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9381" y="8219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9179-0ED2-C200-91B8-9B45D7C6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&amp; Business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39E30-B5B9-3448-CCA6-047462798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2400" b="1" dirty="0"/>
              <a:t>Consumer Segment </a:t>
            </a:r>
            <a:r>
              <a:rPr lang="fr-FR" sz="2400" b="1" dirty="0" err="1"/>
              <a:t>Dominates</a:t>
            </a:r>
            <a:endParaRPr lang="fr-FR" sz="2400" b="1" dirty="0"/>
          </a:p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Technology Drives Profitability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Positive Growth Trend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Western Region Leads in Customer Count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Product Performance Identified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F72F579B-1522-B42F-FFE1-88AA540A3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29481" y="8229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28F4-3FDD-8E6E-C077-276A50B8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&amp; Value Delivered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8C80C5-8FAC-ACA7-DC87-F4B7910AD5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868341"/>
            <a:ext cx="9042860" cy="224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End-to-end data pipeline experience: Python → SQL → Power BI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Real-world storytelling for non-technical stakeholders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Strong portfolio project to showcase business acumen + tech skills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Adds value to teams in sales, strategy, or business intelligence</a:t>
            </a:r>
          </a:p>
        </p:txBody>
      </p:sp>
      <p:pic>
        <p:nvPicPr>
          <p:cNvPr id="10" name="Graphic 9" descr="Truck with solid fill">
            <a:extLst>
              <a:ext uri="{FF2B5EF4-FFF2-40B4-BE49-F238E27FC236}">
                <a16:creationId xmlns:a16="http://schemas.microsoft.com/office/drawing/2014/main" id="{F6D245A8-493A-A24C-3349-45652A86F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5832" y="9312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0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4E87-836C-81EB-BDF7-74BF5EDA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&amp; 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E3F2B-1A1B-4632-F484-F201C172E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GitHub: https://github.com/MohammedAfrozeUddin/</a:t>
            </a:r>
          </a:p>
          <a:p>
            <a:r>
              <a:rPr lang="en-IN" dirty="0"/>
              <a:t>Email: afrozeuddinmau@gmail.com</a:t>
            </a:r>
          </a:p>
          <a:p>
            <a:r>
              <a:rPr lang="en-IN" dirty="0"/>
              <a:t>LinkedIn: https://www.linkedin.com/in/mohammed-afroze-uddin</a:t>
            </a:r>
          </a:p>
          <a:p>
            <a:endParaRPr lang="en-IN" dirty="0"/>
          </a:p>
        </p:txBody>
      </p:sp>
      <p:pic>
        <p:nvPicPr>
          <p:cNvPr id="5" name="Graphic 4" descr="Social network with solid fill">
            <a:extLst>
              <a:ext uri="{FF2B5EF4-FFF2-40B4-BE49-F238E27FC236}">
                <a16:creationId xmlns:a16="http://schemas.microsoft.com/office/drawing/2014/main" id="{0435BE2F-9446-8B47-FEAD-59AFBFC37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0684" y="7300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682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{7C1E40E1-831F-4AB2-A04C-38D06D7FED2E}tf22712842_win32</Template>
  <TotalTime>44</TotalTime>
  <Words>385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Custom</vt:lpstr>
      <vt:lpstr>RetailIQ-Analytics - An End-to-End Retail Intelligence Solution Using Python, SQL &amp; Power BI</vt:lpstr>
      <vt:lpstr>OBJECTIVE AND TOOLS </vt:lpstr>
      <vt:lpstr>Data Cleaning &amp; Exploratory Data Analysis (EDA)</vt:lpstr>
      <vt:lpstr>SQL-Based Business Queries</vt:lpstr>
      <vt:lpstr>Power BI Visualizations</vt:lpstr>
      <vt:lpstr>Insights &amp; Business Outcomes</vt:lpstr>
      <vt:lpstr>Conclusion &amp; Value Delivered</vt:lpstr>
      <vt:lpstr>GitHub &amp; 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Afroze Uddin</dc:creator>
  <cp:lastModifiedBy>Mohammed Afroze Uddin</cp:lastModifiedBy>
  <cp:revision>1</cp:revision>
  <dcterms:created xsi:type="dcterms:W3CDTF">2025-06-24T11:09:20Z</dcterms:created>
  <dcterms:modified xsi:type="dcterms:W3CDTF">2025-06-24T11:53:30Z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