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8" r:id="rId3"/>
    <p:sldId id="259" r:id="rId4"/>
    <p:sldId id="260" r:id="rId5"/>
    <p:sldId id="263" r:id="rId6"/>
    <p:sldId id="264" r:id="rId7"/>
    <p:sldId id="262" r:id="rId8"/>
    <p:sldId id="265" r:id="rId9"/>
    <p:sldId id="261"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7KLGATswuVhNMJnDbdRhHsEaDC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C084DA-A5C0-47A2-A785-F3D26DA3A46B}">
  <a:tblStyle styleId="{67C084DA-A5C0-47A2-A785-F3D26DA3A46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varScale="1">
        <p:scale>
          <a:sx n="102" d="100"/>
          <a:sy n="102" d="100"/>
        </p:scale>
        <p:origin x="1920"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28"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3490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37150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24817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535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13201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354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669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32"/>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9" name="Google Shape;29;p32"/>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body" idx="1"/>
          </p:nvPr>
        </p:nvSpPr>
        <p:spPr>
          <a:xfrm>
            <a:off x="1279185" y="1600202"/>
            <a:ext cx="6565570" cy="438440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4"/>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15" name="Google Shape;15;p24"/>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26"/>
          <p:cNvSpPr>
            <a:spLocks noGrp="1"/>
          </p:cNvSpPr>
          <p:nvPr>
            <p:ph type="pic" idx="2"/>
          </p:nvPr>
        </p:nvSpPr>
        <p:spPr>
          <a:xfrm>
            <a:off x="1785578" y="1755897"/>
            <a:ext cx="5486400" cy="41148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27"/>
          <p:cNvSpPr txBox="1">
            <a:spLocks noGrp="1"/>
          </p:cNvSpPr>
          <p:nvPr>
            <p:ph type="body" idx="1"/>
          </p:nvPr>
        </p:nvSpPr>
        <p:spPr>
          <a:xfrm>
            <a:off x="1279186" y="1729974"/>
            <a:ext cx="6565569" cy="413237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None/>
              <a:defRPr sz="2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29"/>
          <p:cNvSpPr>
            <a:spLocks noGrp="1"/>
          </p:cNvSpPr>
          <p:nvPr>
            <p:ph type="pic" idx="2"/>
          </p:nvPr>
        </p:nvSpPr>
        <p:spPr>
          <a:xfrm>
            <a:off x="1785578" y="1755897"/>
            <a:ext cx="5486400" cy="41148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Content with Caption">
  <p:cSld name="3_Content with Caption">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30"/>
          <p:cNvSpPr txBox="1">
            <a:spLocks noGrp="1"/>
          </p:cNvSpPr>
          <p:nvPr>
            <p:ph type="body" idx="1"/>
          </p:nvPr>
        </p:nvSpPr>
        <p:spPr>
          <a:xfrm>
            <a:off x="1279186" y="1729974"/>
            <a:ext cx="6565569" cy="4132375"/>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None/>
              <a:defRPr sz="2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31"/>
          <p:cNvSpPr txBox="1">
            <a:spLocks noGrp="1"/>
          </p:cNvSpPr>
          <p:nvPr>
            <p:ph type="body" idx="1"/>
          </p:nvPr>
        </p:nvSpPr>
        <p:spPr>
          <a:xfrm>
            <a:off x="1279185" y="1600202"/>
            <a:ext cx="6565570" cy="438440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1"/>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
        <p:cNvGrpSpPr/>
        <p:nvPr/>
      </p:nvGrpSpPr>
      <p:grpSpPr>
        <a:xfrm>
          <a:off x="0" y="0"/>
          <a:ext cx="0" cy="0"/>
          <a:chOff x="0" y="0"/>
          <a:chExt cx="0" cy="0"/>
        </a:xfrm>
      </p:grpSpPr>
      <p:sp>
        <p:nvSpPr>
          <p:cNvPr id="34" name="Google Shape;34;p1"/>
          <p:cNvSpPr txBox="1"/>
          <p:nvPr/>
        </p:nvSpPr>
        <p:spPr>
          <a:xfrm>
            <a:off x="577321" y="2059227"/>
            <a:ext cx="8650500" cy="107717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Movie Recommendation System Using Collaborative Algorithm</a:t>
            </a:r>
            <a:endParaRPr dirty="0"/>
          </a:p>
        </p:txBody>
      </p:sp>
      <p:sp>
        <p:nvSpPr>
          <p:cNvPr id="35" name="Google Shape;35;p1"/>
          <p:cNvSpPr txBox="1"/>
          <p:nvPr/>
        </p:nvSpPr>
        <p:spPr>
          <a:xfrm>
            <a:off x="483987" y="4065035"/>
            <a:ext cx="6380276" cy="387758"/>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2400"/>
              <a:buFont typeface="Arial"/>
              <a:buNone/>
            </a:pPr>
            <a:r>
              <a:rPr lang="en-US" sz="2400" b="1" i="0" u="none" strike="noStrike" cap="none" dirty="0">
                <a:solidFill>
                  <a:srgbClr val="3F3F3F"/>
                </a:solidFill>
                <a:latin typeface="Times New Roman"/>
                <a:ea typeface="Times New Roman"/>
                <a:cs typeface="Times New Roman"/>
                <a:sym typeface="Times New Roman"/>
              </a:rPr>
              <a:t>Ahamad </a:t>
            </a:r>
            <a:r>
              <a:rPr lang="en-US" sz="2400" b="1" i="0" u="none" strike="noStrike" cap="none" dirty="0" err="1">
                <a:solidFill>
                  <a:srgbClr val="3F3F3F"/>
                </a:solidFill>
                <a:latin typeface="Times New Roman"/>
                <a:ea typeface="Times New Roman"/>
                <a:cs typeface="Times New Roman"/>
                <a:sym typeface="Times New Roman"/>
              </a:rPr>
              <a:t>Natsheh</a:t>
            </a:r>
            <a:r>
              <a:rPr lang="en-US" sz="2400" b="1" i="0" u="none" strike="noStrike" cap="none" dirty="0">
                <a:solidFill>
                  <a:srgbClr val="3F3F3F"/>
                </a:solidFill>
                <a:latin typeface="Times New Roman"/>
                <a:ea typeface="Times New Roman"/>
                <a:cs typeface="Times New Roman"/>
                <a:sym typeface="Times New Roman"/>
              </a:rPr>
              <a:t> &amp; Mohammed </a:t>
            </a:r>
            <a:r>
              <a:rPr lang="en-US" sz="2400" b="1" i="0" u="none" strike="noStrike" cap="none" dirty="0" err="1">
                <a:solidFill>
                  <a:srgbClr val="3F3F3F"/>
                </a:solidFill>
                <a:latin typeface="Times New Roman"/>
                <a:ea typeface="Times New Roman"/>
                <a:cs typeface="Times New Roman"/>
                <a:sym typeface="Times New Roman"/>
              </a:rPr>
              <a:t>Zakiuddin</a:t>
            </a:r>
            <a:endParaRPr lang="en-US" sz="2400" b="1" i="0" u="none" strike="noStrike" cap="none" dirty="0">
              <a:solidFill>
                <a:srgbClr val="3F3F3F"/>
              </a:solidFill>
              <a:latin typeface="Times New Roman"/>
              <a:ea typeface="Times New Roman"/>
              <a:cs typeface="Times New Roman"/>
              <a:sym typeface="Times New Roman"/>
            </a:endParaRPr>
          </a:p>
        </p:txBody>
      </p:sp>
      <p:sp>
        <p:nvSpPr>
          <p:cNvPr id="37" name="Google Shape;37;p1"/>
          <p:cNvSpPr txBox="1"/>
          <p:nvPr/>
        </p:nvSpPr>
        <p:spPr>
          <a:xfrm>
            <a:off x="488629" y="3376987"/>
            <a:ext cx="5325993" cy="430887"/>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dirty="0">
                <a:solidFill>
                  <a:srgbClr val="13409F"/>
                </a:solidFill>
                <a:latin typeface="Times New Roman"/>
                <a:ea typeface="Times New Roman"/>
                <a:cs typeface="Times New Roman"/>
                <a:sym typeface="Times New Roman"/>
              </a:rPr>
              <a:t>Group 9</a:t>
            </a:r>
            <a:endParaRPr sz="1400" b="0" i="0" u="none" strike="noStrike" cap="none" dirty="0">
              <a:solidFill>
                <a:srgbClr val="000000"/>
              </a:solidFill>
              <a:latin typeface="Arial"/>
              <a:ea typeface="Arial"/>
              <a:cs typeface="Arial"/>
              <a:sym typeface="Arial"/>
            </a:endParaRPr>
          </a:p>
        </p:txBody>
      </p:sp>
      <p:cxnSp>
        <p:nvCxnSpPr>
          <p:cNvPr id="38" name="Google Shape;38;p1"/>
          <p:cNvCxnSpPr/>
          <p:nvPr/>
        </p:nvCxnSpPr>
        <p:spPr>
          <a:xfrm>
            <a:off x="577321" y="3931971"/>
            <a:ext cx="4886964" cy="0"/>
          </a:xfrm>
          <a:prstGeom prst="straightConnector1">
            <a:avLst/>
          </a:prstGeom>
          <a:noFill/>
          <a:ln w="25400" cap="flat" cmpd="sng">
            <a:solidFill>
              <a:schemeClr val="dk1"/>
            </a:solidFill>
            <a:prstDash val="solid"/>
            <a:round/>
            <a:headEnd type="none" w="sm" len="sm"/>
            <a:tailEnd type="none" w="sm" len="sm"/>
          </a:ln>
        </p:spPr>
      </p:cxnSp>
      <p:sp>
        <p:nvSpPr>
          <p:cNvPr id="40" name="Google Shape;40;p1"/>
          <p:cNvSpPr txBox="1"/>
          <p:nvPr/>
        </p:nvSpPr>
        <p:spPr>
          <a:xfrm>
            <a:off x="493495" y="6012197"/>
            <a:ext cx="5325993" cy="646331"/>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2000"/>
              <a:buFont typeface="Arial"/>
              <a:buNone/>
            </a:pPr>
            <a:r>
              <a:rPr lang="en-US" sz="2000" b="0" i="0" u="none" strike="noStrike" cap="none" dirty="0">
                <a:solidFill>
                  <a:srgbClr val="13409F"/>
                </a:solidFill>
                <a:latin typeface="Times New Roman"/>
                <a:ea typeface="Times New Roman"/>
                <a:cs typeface="Times New Roman"/>
                <a:sym typeface="Times New Roman"/>
              </a:rPr>
              <a:t>CSE-4309 – Machine Learning</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2000"/>
              <a:buFont typeface="Arial"/>
              <a:buNone/>
            </a:pPr>
            <a:r>
              <a:rPr lang="en-US" sz="2000" b="0" i="0" u="none" strike="noStrike" cap="none" dirty="0">
                <a:solidFill>
                  <a:srgbClr val="13409F"/>
                </a:solidFill>
                <a:latin typeface="Times New Roman"/>
                <a:ea typeface="Times New Roman"/>
                <a:cs typeface="Times New Roman"/>
                <a:sym typeface="Times New Roman"/>
              </a:rPr>
              <a:t>Spring 2023</a:t>
            </a:r>
            <a:endParaRPr sz="1400" b="0" i="0" u="none" strike="noStrike" cap="none" dirty="0">
              <a:solidFill>
                <a:srgbClr val="000000"/>
              </a:solidFill>
              <a:latin typeface="Arial"/>
              <a:ea typeface="Arial"/>
              <a:cs typeface="Arial"/>
              <a:sym typeface="Arial"/>
            </a:endParaRPr>
          </a:p>
        </p:txBody>
      </p:sp>
      <p:sp>
        <p:nvSpPr>
          <p:cNvPr id="41" name="Google Shape;41;p1"/>
          <p:cNvSpPr txBox="1"/>
          <p:nvPr/>
        </p:nvSpPr>
        <p:spPr>
          <a:xfrm>
            <a:off x="483987" y="5624298"/>
            <a:ext cx="5486400" cy="387900"/>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2400"/>
              <a:buFont typeface="Arial"/>
              <a:buNone/>
            </a:pPr>
            <a:r>
              <a:rPr lang="en-US" sz="2400" b="1" i="0" u="none" strike="noStrike" cap="none" dirty="0">
                <a:solidFill>
                  <a:srgbClr val="3F3F3F"/>
                </a:solidFill>
                <a:latin typeface="Times New Roman"/>
                <a:ea typeface="Times New Roman"/>
                <a:cs typeface="Times New Roman"/>
                <a:sym typeface="Times New Roman"/>
              </a:rPr>
              <a:t>Presentation Date: May </a:t>
            </a:r>
            <a:r>
              <a:rPr lang="en-US" sz="2400" b="1" dirty="0">
                <a:solidFill>
                  <a:srgbClr val="3F3F3F"/>
                </a:solidFill>
                <a:latin typeface="Times New Roman"/>
                <a:ea typeface="Times New Roman"/>
                <a:cs typeface="Times New Roman"/>
                <a:sym typeface="Times New Roman"/>
              </a:rPr>
              <a:t>4</a:t>
            </a:r>
            <a:r>
              <a:rPr lang="en-US" sz="2400" b="1" i="0" u="none" strike="noStrike" cap="none" dirty="0">
                <a:solidFill>
                  <a:srgbClr val="3F3F3F"/>
                </a:solidFill>
                <a:latin typeface="Times New Roman"/>
                <a:ea typeface="Times New Roman"/>
                <a:cs typeface="Times New Roman"/>
                <a:sym typeface="Times New Roman"/>
              </a:rPr>
              <a:t>, 2023</a:t>
            </a:r>
            <a:endParaRPr sz="2400" b="1" i="0" u="none" strike="noStrike" cap="none" dirty="0">
              <a:solidFill>
                <a:srgbClr val="3F3F3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1"/>
        <p:cNvGrpSpPr/>
        <p:nvPr/>
      </p:nvGrpSpPr>
      <p:grpSpPr>
        <a:xfrm>
          <a:off x="0" y="0"/>
          <a:ext cx="0" cy="0"/>
          <a:chOff x="0" y="0"/>
          <a:chExt cx="0" cy="0"/>
        </a:xfrm>
      </p:grpSpPr>
      <p:sp>
        <p:nvSpPr>
          <p:cNvPr id="52" name="Google Shape;52;p3"/>
          <p:cNvSpPr txBox="1">
            <a:spLocks noGrp="1"/>
          </p:cNvSpPr>
          <p:nvPr>
            <p:ph type="body" idx="1"/>
          </p:nvPr>
        </p:nvSpPr>
        <p:spPr>
          <a:xfrm>
            <a:off x="180769" y="941859"/>
            <a:ext cx="8778000" cy="48135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200"/>
              <a:buChar char="•"/>
            </a:pPr>
            <a:r>
              <a:rPr lang="en-US" sz="2200" dirty="0">
                <a:latin typeface="Times New Roman"/>
                <a:ea typeface="Times New Roman"/>
                <a:cs typeface="Times New Roman"/>
                <a:sym typeface="Times New Roman"/>
              </a:rPr>
              <a:t>Area of study:</a:t>
            </a:r>
          </a:p>
          <a:p>
            <a:pPr marL="800100" lvl="1">
              <a:lnSpc>
                <a:spcPct val="120000"/>
              </a:lnSpc>
              <a:spcBef>
                <a:spcPts val="0"/>
              </a:spcBef>
              <a:buSzPts val="2200"/>
              <a:buChar char="•"/>
            </a:pPr>
            <a:r>
              <a:rPr lang="en-US" sz="1800" dirty="0">
                <a:latin typeface="Times New Roman"/>
                <a:ea typeface="Times New Roman"/>
                <a:cs typeface="Times New Roman"/>
                <a:sym typeface="Times New Roman"/>
              </a:rPr>
              <a:t>Movie recommendation system using collaborative filtering algorithm. </a:t>
            </a:r>
          </a:p>
          <a:p>
            <a:pPr marL="800100" lvl="1">
              <a:lnSpc>
                <a:spcPct val="120000"/>
              </a:lnSpc>
              <a:spcBef>
                <a:spcPts val="0"/>
              </a:spcBef>
              <a:buSzPts val="2200"/>
              <a:buChar char="•"/>
            </a:pPr>
            <a:endParaRPr lang="en-US" sz="18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The primary reason for choosing this data set and algorithm is that movie recommendation systems are widely used in the entertainment industry to personalize user experiences and increase user engagement.</a:t>
            </a:r>
          </a:p>
          <a:p>
            <a:pPr marL="800100" lvl="1">
              <a:lnSpc>
                <a:spcPct val="120000"/>
              </a:lnSpc>
              <a:spcBef>
                <a:spcPts val="0"/>
              </a:spcBef>
              <a:buSzPts val="2200"/>
              <a:buChar char="•"/>
            </a:pPr>
            <a:endParaRPr lang="en-US" sz="18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We believe that a collaborative algorithm-based movie recommendation system will enable us to provide more personalized recommendations to users based on their past behavior and preferences.</a:t>
            </a:r>
          </a:p>
          <a:p>
            <a:pPr marL="800100" lvl="1">
              <a:lnSpc>
                <a:spcPct val="120000"/>
              </a:lnSpc>
              <a:spcBef>
                <a:spcPts val="0"/>
              </a:spcBef>
              <a:buSzPts val="2200"/>
              <a:buChar char="•"/>
            </a:pPr>
            <a:endParaRPr lang="en-US" sz="18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Collaborative algorithms are known to be effective in generating accurate recommendations by analyzing user behavior and preferences. Therefore, we believe that a collaborative algorithm-based movie recommendation system will provide more accurate recommendations than any other recommendation algorithm. </a:t>
            </a:r>
            <a:endParaRPr sz="1800" dirty="0">
              <a:latin typeface="Times New Roman"/>
              <a:ea typeface="Times New Roman"/>
              <a:cs typeface="Times New Roman"/>
              <a:sym typeface="Times New Roman"/>
            </a:endParaRPr>
          </a:p>
        </p:txBody>
      </p:sp>
      <p:sp>
        <p:nvSpPr>
          <p:cNvPr id="53" name="Google Shape;53;p3"/>
          <p:cNvSpPr txBox="1"/>
          <p:nvPr/>
        </p:nvSpPr>
        <p:spPr>
          <a:xfrm>
            <a:off x="1286985" y="233973"/>
            <a:ext cx="656556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Introduction</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body" idx="1"/>
          </p:nvPr>
        </p:nvSpPr>
        <p:spPr>
          <a:xfrm>
            <a:off x="180769" y="941859"/>
            <a:ext cx="8778000" cy="48135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200"/>
              <a:buChar char="•"/>
            </a:pPr>
            <a:r>
              <a:rPr lang="en-US" sz="2200" dirty="0">
                <a:latin typeface="Times New Roman"/>
                <a:ea typeface="Times New Roman"/>
                <a:cs typeface="Times New Roman"/>
                <a:sym typeface="Times New Roman"/>
              </a:rPr>
              <a:t>The data set we used was from </a:t>
            </a:r>
            <a:r>
              <a:rPr lang="en-US" sz="2200" dirty="0" err="1">
                <a:latin typeface="Times New Roman"/>
                <a:ea typeface="Times New Roman"/>
                <a:cs typeface="Times New Roman"/>
                <a:sym typeface="Times New Roman"/>
              </a:rPr>
              <a:t>grouplens.org</a:t>
            </a:r>
            <a:r>
              <a:rPr lang="en-US" sz="2200" dirty="0">
                <a:latin typeface="Times New Roman"/>
                <a:ea typeface="Times New Roman"/>
                <a:cs typeface="Times New Roman"/>
                <a:sym typeface="Times New Roman"/>
              </a:rPr>
              <a:t>.</a:t>
            </a:r>
          </a:p>
          <a:p>
            <a:pPr marL="342900" lvl="0" indent="-342900" algn="l" rtl="0">
              <a:lnSpc>
                <a:spcPct val="120000"/>
              </a:lnSpc>
              <a:spcBef>
                <a:spcPts val="0"/>
              </a:spcBef>
              <a:spcAft>
                <a:spcPts val="0"/>
              </a:spcAft>
              <a:buClr>
                <a:schemeClr val="dk1"/>
              </a:buClr>
              <a:buSzPts val="2200"/>
              <a:buChar char="•"/>
            </a:pPr>
            <a:endParaRPr lang="en-US" sz="2200" dirty="0">
              <a:latin typeface="Times New Roman"/>
              <a:ea typeface="Times New Roman"/>
              <a:cs typeface="Times New Roman"/>
              <a:sym typeface="Times New Roman"/>
            </a:endParaRPr>
          </a:p>
          <a:p>
            <a:pPr marL="342900" lvl="0" indent="-342900" algn="l" rtl="0">
              <a:lnSpc>
                <a:spcPct val="120000"/>
              </a:lnSpc>
              <a:spcBef>
                <a:spcPts val="0"/>
              </a:spcBef>
              <a:spcAft>
                <a:spcPts val="0"/>
              </a:spcAft>
              <a:buClr>
                <a:schemeClr val="dk1"/>
              </a:buClr>
              <a:buSzPts val="2200"/>
              <a:buChar char="•"/>
            </a:pPr>
            <a:r>
              <a:rPr lang="en-US" sz="2200" dirty="0">
                <a:latin typeface="Times New Roman"/>
                <a:ea typeface="Times New Roman"/>
                <a:cs typeface="Times New Roman"/>
                <a:sym typeface="Times New Roman"/>
              </a:rPr>
              <a:t>Data sets used were </a:t>
            </a:r>
            <a:r>
              <a:rPr lang="en-US" sz="2200" dirty="0" err="1">
                <a:latin typeface="Times New Roman"/>
                <a:ea typeface="Times New Roman"/>
                <a:cs typeface="Times New Roman"/>
                <a:sym typeface="Times New Roman"/>
              </a:rPr>
              <a:t>movies.csv</a:t>
            </a:r>
            <a:r>
              <a:rPr lang="en-US" sz="2200" dirty="0">
                <a:latin typeface="Times New Roman"/>
                <a:ea typeface="Times New Roman"/>
                <a:cs typeface="Times New Roman"/>
                <a:sym typeface="Times New Roman"/>
              </a:rPr>
              <a:t> and </a:t>
            </a:r>
            <a:r>
              <a:rPr lang="en-US" sz="2200" dirty="0" err="1">
                <a:latin typeface="Times New Roman"/>
                <a:ea typeface="Times New Roman"/>
                <a:cs typeface="Times New Roman"/>
                <a:sym typeface="Times New Roman"/>
              </a:rPr>
              <a:t>rating.csv</a:t>
            </a:r>
            <a:r>
              <a:rPr lang="en-US" sz="2200" dirty="0">
                <a:latin typeface="Times New Roman"/>
                <a:ea typeface="Times New Roman"/>
                <a:cs typeface="Times New Roman"/>
                <a:sym typeface="Times New Roman"/>
              </a:rPr>
              <a:t>. </a:t>
            </a:r>
          </a:p>
          <a:p>
            <a:pPr marL="342900" lvl="0" indent="-342900" algn="l" rtl="0">
              <a:lnSpc>
                <a:spcPct val="120000"/>
              </a:lnSpc>
              <a:spcBef>
                <a:spcPts val="0"/>
              </a:spcBef>
              <a:spcAft>
                <a:spcPts val="0"/>
              </a:spcAft>
              <a:buClr>
                <a:schemeClr val="dk1"/>
              </a:buClr>
              <a:buSzPts val="2200"/>
              <a:buChar char="•"/>
            </a:pPr>
            <a:endParaRPr lang="en-US" sz="2200" dirty="0">
              <a:latin typeface="Times New Roman"/>
              <a:ea typeface="Times New Roman"/>
              <a:cs typeface="Times New Roman"/>
              <a:sym typeface="Times New Roman"/>
            </a:endParaRPr>
          </a:p>
          <a:p>
            <a:pPr marL="342900" lvl="0" indent="-342900" algn="l" rtl="0">
              <a:lnSpc>
                <a:spcPct val="120000"/>
              </a:lnSpc>
              <a:spcBef>
                <a:spcPts val="0"/>
              </a:spcBef>
              <a:spcAft>
                <a:spcPts val="0"/>
              </a:spcAft>
              <a:buClr>
                <a:schemeClr val="dk1"/>
              </a:buClr>
              <a:buSzPts val="2200"/>
              <a:buChar char="•"/>
            </a:pPr>
            <a:r>
              <a:rPr lang="en-US" sz="2200" dirty="0" err="1">
                <a:latin typeface="Times New Roman"/>
                <a:ea typeface="Times New Roman"/>
                <a:cs typeface="Times New Roman"/>
                <a:sym typeface="Times New Roman"/>
              </a:rPr>
              <a:t>Movies.csv</a:t>
            </a:r>
            <a:r>
              <a:rPr lang="en-US" sz="2200" dirty="0">
                <a:latin typeface="Times New Roman"/>
                <a:ea typeface="Times New Roman"/>
                <a:cs typeface="Times New Roman"/>
                <a:sym typeface="Times New Roman"/>
              </a:rPr>
              <a:t> – consists of </a:t>
            </a:r>
            <a:r>
              <a:rPr lang="en-US" sz="2200" dirty="0" err="1">
                <a:latin typeface="Times New Roman"/>
                <a:ea typeface="Times New Roman"/>
                <a:cs typeface="Times New Roman"/>
                <a:sym typeface="Times New Roman"/>
              </a:rPr>
              <a:t>MovieID</a:t>
            </a:r>
            <a:r>
              <a:rPr lang="en-US" sz="2200" dirty="0">
                <a:latin typeface="Times New Roman"/>
                <a:ea typeface="Times New Roman"/>
                <a:cs typeface="Times New Roman"/>
                <a:sym typeface="Times New Roman"/>
              </a:rPr>
              <a:t>, Title &amp; Genre. </a:t>
            </a:r>
          </a:p>
          <a:p>
            <a:pPr marL="342900" lvl="0" indent="-342900" algn="l" rtl="0">
              <a:lnSpc>
                <a:spcPct val="120000"/>
              </a:lnSpc>
              <a:spcBef>
                <a:spcPts val="0"/>
              </a:spcBef>
              <a:spcAft>
                <a:spcPts val="0"/>
              </a:spcAft>
              <a:buClr>
                <a:schemeClr val="dk1"/>
              </a:buClr>
              <a:buSzPts val="2200"/>
              <a:buChar char="•"/>
            </a:pPr>
            <a:endParaRPr lang="en-US" sz="2200" dirty="0">
              <a:latin typeface="Times New Roman"/>
              <a:ea typeface="Times New Roman"/>
              <a:cs typeface="Times New Roman"/>
              <a:sym typeface="Times New Roman"/>
            </a:endParaRPr>
          </a:p>
          <a:p>
            <a:pPr marL="342900" lvl="0" indent="-342900" algn="l" rtl="0">
              <a:lnSpc>
                <a:spcPct val="120000"/>
              </a:lnSpc>
              <a:spcBef>
                <a:spcPts val="0"/>
              </a:spcBef>
              <a:spcAft>
                <a:spcPts val="0"/>
              </a:spcAft>
              <a:buClr>
                <a:schemeClr val="dk1"/>
              </a:buClr>
              <a:buSzPts val="2200"/>
              <a:buChar char="•"/>
            </a:pPr>
            <a:r>
              <a:rPr lang="en-US" sz="2200" dirty="0" err="1">
                <a:latin typeface="Times New Roman"/>
                <a:ea typeface="Times New Roman"/>
                <a:cs typeface="Times New Roman"/>
                <a:sym typeface="Times New Roman"/>
              </a:rPr>
              <a:t>Rating.csv</a:t>
            </a:r>
            <a:r>
              <a:rPr lang="en-US" sz="2200" dirty="0">
                <a:latin typeface="Times New Roman"/>
                <a:ea typeface="Times New Roman"/>
                <a:cs typeface="Times New Roman"/>
                <a:sym typeface="Times New Roman"/>
              </a:rPr>
              <a:t> – consists of </a:t>
            </a:r>
            <a:r>
              <a:rPr lang="en-US" sz="2200" dirty="0" err="1">
                <a:latin typeface="Times New Roman"/>
                <a:ea typeface="Times New Roman"/>
                <a:cs typeface="Times New Roman"/>
                <a:sym typeface="Times New Roman"/>
              </a:rPr>
              <a:t>UserID</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MovieID</a:t>
            </a:r>
            <a:r>
              <a:rPr lang="en-US" sz="2200" dirty="0">
                <a:latin typeface="Times New Roman"/>
                <a:ea typeface="Times New Roman"/>
                <a:cs typeface="Times New Roman"/>
                <a:sym typeface="Times New Roman"/>
              </a:rPr>
              <a:t>, Rating &amp; Timestamp</a:t>
            </a:r>
          </a:p>
          <a:p>
            <a:pPr marL="342900" lvl="0" indent="-342900" algn="l" rtl="0">
              <a:lnSpc>
                <a:spcPct val="120000"/>
              </a:lnSpc>
              <a:spcBef>
                <a:spcPts val="0"/>
              </a:spcBef>
              <a:spcAft>
                <a:spcPts val="0"/>
              </a:spcAft>
              <a:buClr>
                <a:schemeClr val="dk1"/>
              </a:buClr>
              <a:buSzPts val="2200"/>
              <a:buChar char="•"/>
            </a:pPr>
            <a:endParaRPr lang="en-US" sz="2200" dirty="0">
              <a:latin typeface="Times New Roman"/>
              <a:ea typeface="Times New Roman"/>
              <a:cs typeface="Times New Roman"/>
              <a:sym typeface="Times New Roman"/>
            </a:endParaRPr>
          </a:p>
          <a:p>
            <a:pPr marL="342900" lvl="0" indent="-342900" algn="l" rtl="0">
              <a:lnSpc>
                <a:spcPct val="120000"/>
              </a:lnSpc>
              <a:spcBef>
                <a:spcPts val="0"/>
              </a:spcBef>
              <a:spcAft>
                <a:spcPts val="0"/>
              </a:spcAft>
              <a:buClr>
                <a:schemeClr val="dk1"/>
              </a:buClr>
              <a:buSzPts val="2200"/>
              <a:buChar char="•"/>
            </a:pPr>
            <a:r>
              <a:rPr lang="en-US" sz="2200" dirty="0">
                <a:latin typeface="Times New Roman"/>
                <a:ea typeface="Times New Roman"/>
                <a:cs typeface="Times New Roman"/>
                <a:sym typeface="Times New Roman"/>
              </a:rPr>
              <a:t>This data set is perfect for implementing collaborative filtering algorithm because it has enough data and has all the data, we need such as </a:t>
            </a:r>
            <a:r>
              <a:rPr lang="en-US" sz="2200" dirty="0" err="1">
                <a:latin typeface="Times New Roman"/>
                <a:ea typeface="Times New Roman"/>
                <a:cs typeface="Times New Roman"/>
                <a:sym typeface="Times New Roman"/>
              </a:rPr>
              <a:t>MovieID</a:t>
            </a:r>
            <a:r>
              <a:rPr lang="en-US" sz="2200" dirty="0">
                <a:latin typeface="Times New Roman"/>
                <a:ea typeface="Times New Roman"/>
                <a:cs typeface="Times New Roman"/>
                <a:sym typeface="Times New Roman"/>
              </a:rPr>
              <a:t>, Title, Genre, and Rating</a:t>
            </a:r>
            <a:endParaRPr sz="2200" dirty="0">
              <a:latin typeface="Times New Roman"/>
              <a:ea typeface="Times New Roman"/>
              <a:cs typeface="Times New Roman"/>
              <a:sym typeface="Times New Roman"/>
            </a:endParaRPr>
          </a:p>
        </p:txBody>
      </p:sp>
      <p:sp>
        <p:nvSpPr>
          <p:cNvPr id="53" name="Google Shape;53;p3"/>
          <p:cNvSpPr txBox="1"/>
          <p:nvPr/>
        </p:nvSpPr>
        <p:spPr>
          <a:xfrm>
            <a:off x="1286985" y="233973"/>
            <a:ext cx="656556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Data Set</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13509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body" idx="1"/>
          </p:nvPr>
        </p:nvSpPr>
        <p:spPr>
          <a:xfrm>
            <a:off x="180769" y="941859"/>
            <a:ext cx="8778000" cy="48135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200"/>
              <a:buChar char="•"/>
            </a:pPr>
            <a:r>
              <a:rPr lang="en-US" sz="2400" dirty="0">
                <a:latin typeface="Times New Roman"/>
                <a:ea typeface="Times New Roman"/>
                <a:cs typeface="Times New Roman"/>
                <a:sym typeface="Times New Roman"/>
              </a:rPr>
              <a:t>Collaborative Filtering: </a:t>
            </a:r>
          </a:p>
          <a:p>
            <a:pPr marL="342900" lvl="0" indent="-342900" algn="l" rtl="0">
              <a:lnSpc>
                <a:spcPct val="120000"/>
              </a:lnSpc>
              <a:spcBef>
                <a:spcPts val="0"/>
              </a:spcBef>
              <a:spcAft>
                <a:spcPts val="0"/>
              </a:spcAft>
              <a:buClr>
                <a:schemeClr val="dk1"/>
              </a:buClr>
              <a:buSzPts val="2200"/>
              <a:buChar char="•"/>
            </a:pPr>
            <a:endParaRPr lang="en-US" sz="14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2000" dirty="0">
                <a:latin typeface="Times New Roman"/>
                <a:ea typeface="Times New Roman"/>
                <a:cs typeface="Times New Roman"/>
                <a:sym typeface="Times New Roman"/>
              </a:rPr>
              <a:t>Approach 1: Suggest movies to a user based on comparable movies that other users have enjoyed.</a:t>
            </a:r>
          </a:p>
          <a:p>
            <a:pPr marL="1257300" lvl="2">
              <a:lnSpc>
                <a:spcPct val="120000"/>
              </a:lnSpc>
              <a:spcBef>
                <a:spcPts val="0"/>
              </a:spcBef>
              <a:buSzPts val="2200"/>
            </a:pPr>
            <a:r>
              <a:rPr lang="en-US" sz="1600" dirty="0">
                <a:latin typeface="Times New Roman"/>
                <a:ea typeface="Times New Roman"/>
                <a:cs typeface="Times New Roman"/>
                <a:sym typeface="Times New Roman"/>
              </a:rPr>
              <a:t>If another user with similar preferences enjoyed a particular actor, it would suggest films starring that actor to the user. </a:t>
            </a:r>
          </a:p>
          <a:p>
            <a:pPr marL="1257300" lvl="2">
              <a:lnSpc>
                <a:spcPct val="120000"/>
              </a:lnSpc>
              <a:spcBef>
                <a:spcPts val="0"/>
              </a:spcBef>
              <a:buSzPts val="2200"/>
            </a:pPr>
            <a:r>
              <a:rPr lang="en-US" sz="1600" dirty="0">
                <a:latin typeface="Times New Roman"/>
                <a:ea typeface="Times New Roman"/>
                <a:cs typeface="Times New Roman"/>
                <a:sym typeface="Times New Roman"/>
              </a:rPr>
              <a:t>In order to propose a movie to a user, the cosine similarity formula is used to locate comparable user interests and movies that they have rated. </a:t>
            </a:r>
          </a:p>
          <a:p>
            <a:pPr marL="1257300" lvl="2">
              <a:lnSpc>
                <a:spcPct val="120000"/>
              </a:lnSpc>
              <a:spcBef>
                <a:spcPts val="0"/>
              </a:spcBef>
              <a:buSzPts val="2200"/>
            </a:pPr>
            <a:endParaRPr lang="en-US" sz="16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2000" dirty="0">
                <a:latin typeface="Times New Roman"/>
                <a:ea typeface="Times New Roman"/>
                <a:cs typeface="Times New Roman"/>
                <a:sym typeface="Times New Roman"/>
              </a:rPr>
              <a:t>Approach 2: Suggest movies to a user based on similar movie genres that other users have enjoyed.</a:t>
            </a:r>
            <a:endParaRPr lang="en-US" sz="1600" dirty="0">
              <a:latin typeface="Times New Roman"/>
              <a:ea typeface="Times New Roman"/>
              <a:cs typeface="Times New Roman"/>
              <a:sym typeface="Times New Roman"/>
            </a:endParaRPr>
          </a:p>
          <a:p>
            <a:pPr marL="1257300" lvl="2">
              <a:lnSpc>
                <a:spcPct val="120000"/>
              </a:lnSpc>
              <a:spcBef>
                <a:spcPts val="0"/>
              </a:spcBef>
              <a:buSzPts val="2200"/>
            </a:pPr>
            <a:r>
              <a:rPr lang="en-US" sz="1600" dirty="0">
                <a:latin typeface="Times New Roman"/>
                <a:ea typeface="Times New Roman"/>
                <a:cs typeface="Times New Roman"/>
                <a:sym typeface="Times New Roman"/>
              </a:rPr>
              <a:t>Approach 2 would likewise discover similar users using the cosine similarity, but in addition to only looking at the movies the user had rated, it would also compare that movie to other movies with similar actors and plots in order to suggest similar movies to a user that another user had enjoyed.</a:t>
            </a:r>
          </a:p>
        </p:txBody>
      </p:sp>
      <p:sp>
        <p:nvSpPr>
          <p:cNvPr id="53" name="Google Shape;53;p3"/>
          <p:cNvSpPr txBox="1"/>
          <p:nvPr/>
        </p:nvSpPr>
        <p:spPr>
          <a:xfrm>
            <a:off x="1286985" y="233973"/>
            <a:ext cx="656556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Algorithm</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8611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body" idx="1"/>
          </p:nvPr>
        </p:nvSpPr>
        <p:spPr>
          <a:xfrm>
            <a:off x="180769" y="941859"/>
            <a:ext cx="8778000" cy="48135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200"/>
              <a:buChar char="•"/>
            </a:pPr>
            <a:r>
              <a:rPr lang="en-US" sz="2200" dirty="0">
                <a:latin typeface="Times New Roman"/>
                <a:ea typeface="Times New Roman"/>
                <a:cs typeface="Times New Roman"/>
                <a:sym typeface="Times New Roman"/>
              </a:rPr>
              <a:t>Content-based Filtering:</a:t>
            </a:r>
          </a:p>
          <a:p>
            <a:pPr marL="342900" lvl="0" indent="-342900" algn="l" rtl="0">
              <a:lnSpc>
                <a:spcPct val="120000"/>
              </a:lnSpc>
              <a:spcBef>
                <a:spcPts val="0"/>
              </a:spcBef>
              <a:spcAft>
                <a:spcPts val="0"/>
              </a:spcAft>
              <a:buClr>
                <a:schemeClr val="dk1"/>
              </a:buClr>
              <a:buSzPts val="2200"/>
              <a:buChar char="•"/>
            </a:pPr>
            <a:endParaRPr lang="en-US" sz="22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Gathers information based on whether or not a user liked a particular movie, and if they did, it analyzes the movie’s genre, stars, director, and many other elements and suggests to users other movies with the same aspects. It bases its argument on the idea that someone who like one aspect of a movie would also enjoy a movie with that same aspect.</a:t>
            </a:r>
          </a:p>
          <a:p>
            <a:pPr marL="800100" lvl="1">
              <a:lnSpc>
                <a:spcPct val="120000"/>
              </a:lnSpc>
              <a:spcBef>
                <a:spcPts val="0"/>
              </a:spcBef>
              <a:buSzPts val="2200"/>
              <a:buChar char="•"/>
            </a:pPr>
            <a:endParaRPr lang="en-US" sz="18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Uses the names of the top three actors in the movie, the director, and the genre to determine how similar the actors and genres are, assigns a similarity score, and then suggests movies to you</a:t>
            </a:r>
          </a:p>
        </p:txBody>
      </p:sp>
      <p:sp>
        <p:nvSpPr>
          <p:cNvPr id="53" name="Google Shape;53;p3"/>
          <p:cNvSpPr txBox="1"/>
          <p:nvPr/>
        </p:nvSpPr>
        <p:spPr>
          <a:xfrm>
            <a:off x="1286985" y="233973"/>
            <a:ext cx="656556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Algorithm</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740741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body" idx="1"/>
          </p:nvPr>
        </p:nvSpPr>
        <p:spPr>
          <a:xfrm>
            <a:off x="180769" y="941859"/>
            <a:ext cx="8778000" cy="48135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200"/>
              <a:buChar char="•"/>
            </a:pPr>
            <a:r>
              <a:rPr lang="en-US" sz="2200" dirty="0">
                <a:latin typeface="Times New Roman"/>
                <a:ea typeface="Times New Roman"/>
                <a:cs typeface="Times New Roman"/>
                <a:sym typeface="Times New Roman"/>
              </a:rPr>
              <a:t>Demographic Filtering:</a:t>
            </a:r>
          </a:p>
          <a:p>
            <a:pPr marL="342900" lvl="0" indent="-342900" algn="l" rtl="0">
              <a:lnSpc>
                <a:spcPct val="120000"/>
              </a:lnSpc>
              <a:spcBef>
                <a:spcPts val="0"/>
              </a:spcBef>
              <a:spcAft>
                <a:spcPts val="0"/>
              </a:spcAft>
              <a:buClr>
                <a:schemeClr val="dk1"/>
              </a:buClr>
              <a:buSzPts val="2200"/>
              <a:buChar char="•"/>
            </a:pPr>
            <a:endParaRPr lang="en-US" sz="22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All of the movies receive ratings based on user reviews, and recommendations are made based on how well-liked they were by viewers. </a:t>
            </a:r>
          </a:p>
          <a:p>
            <a:pPr marL="800100" lvl="1">
              <a:lnSpc>
                <a:spcPct val="120000"/>
              </a:lnSpc>
              <a:spcBef>
                <a:spcPts val="0"/>
              </a:spcBef>
              <a:buSzPts val="2200"/>
              <a:buChar char="•"/>
            </a:pPr>
            <a:endParaRPr lang="en-US" sz="18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The algorithm employs a mathematical calculation based on user ratings, the quantity of reviews, the average rating, and the mean vote for a specific movie. By applying this mathematical method, it will rank movies from a specific genre in order of popularity based on reviews and ratings from viewers, and it will suggest the movie with the highest rating to a customer. </a:t>
            </a:r>
          </a:p>
          <a:p>
            <a:pPr marL="800100" lvl="1">
              <a:lnSpc>
                <a:spcPct val="120000"/>
              </a:lnSpc>
              <a:spcBef>
                <a:spcPts val="0"/>
              </a:spcBef>
              <a:buSzPts val="2200"/>
              <a:buChar char="•"/>
            </a:pPr>
            <a:endParaRPr lang="en-US" sz="18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Due to the fact that every person is unique and has distinct interests, this recommendation system is determined to be excessively simplistic and ineffective.</a:t>
            </a:r>
          </a:p>
        </p:txBody>
      </p:sp>
      <p:sp>
        <p:nvSpPr>
          <p:cNvPr id="53" name="Google Shape;53;p3"/>
          <p:cNvSpPr txBox="1"/>
          <p:nvPr/>
        </p:nvSpPr>
        <p:spPr>
          <a:xfrm>
            <a:off x="1286985" y="233973"/>
            <a:ext cx="656556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Algorithm</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917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body" idx="1"/>
          </p:nvPr>
        </p:nvSpPr>
        <p:spPr>
          <a:xfrm>
            <a:off x="180769" y="1255010"/>
            <a:ext cx="8778000" cy="48135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200"/>
              <a:buChar char="•"/>
            </a:pPr>
            <a:r>
              <a:rPr lang="en-US" sz="2200" dirty="0">
                <a:latin typeface="Times New Roman"/>
                <a:ea typeface="Times New Roman"/>
                <a:cs typeface="Times New Roman"/>
                <a:sym typeface="Times New Roman"/>
              </a:rPr>
              <a:t>Steps:</a:t>
            </a:r>
          </a:p>
          <a:p>
            <a:pPr marL="800100" lvl="1">
              <a:lnSpc>
                <a:spcPct val="120000"/>
              </a:lnSpc>
              <a:spcBef>
                <a:spcPts val="0"/>
              </a:spcBef>
              <a:buSzPts val="2200"/>
              <a:buChar char="•"/>
            </a:pPr>
            <a:r>
              <a:rPr lang="en-US" sz="1800" dirty="0">
                <a:latin typeface="Times New Roman"/>
                <a:ea typeface="Times New Roman"/>
                <a:cs typeface="Times New Roman"/>
                <a:sym typeface="Times New Roman"/>
              </a:rPr>
              <a:t>Preprocessing Movie Data:</a:t>
            </a:r>
          </a:p>
          <a:p>
            <a:pPr marL="1257300" lvl="2">
              <a:lnSpc>
                <a:spcPct val="120000"/>
              </a:lnSpc>
              <a:spcBef>
                <a:spcPts val="0"/>
              </a:spcBef>
              <a:buSzPts val="2200"/>
            </a:pPr>
            <a:r>
              <a:rPr lang="en-US" sz="1600" dirty="0">
                <a:latin typeface="Times New Roman"/>
                <a:ea typeface="Times New Roman"/>
                <a:cs typeface="Times New Roman"/>
                <a:sym typeface="Times New Roman"/>
              </a:rPr>
              <a:t>Import the data set into the program and transforming it into a data frame using the Pandas Library</a:t>
            </a:r>
          </a:p>
          <a:p>
            <a:pPr marL="1257300" lvl="2">
              <a:lnSpc>
                <a:spcPct val="120000"/>
              </a:lnSpc>
              <a:spcBef>
                <a:spcPts val="0"/>
              </a:spcBef>
              <a:buSzPts val="2200"/>
            </a:pPr>
            <a:r>
              <a:rPr lang="en-US" sz="1600" dirty="0">
                <a:latin typeface="Times New Roman"/>
                <a:ea typeface="Times New Roman"/>
                <a:cs typeface="Times New Roman"/>
                <a:sym typeface="Times New Roman"/>
              </a:rPr>
              <a:t>Next cleaned up the data set to avoid any complications while we train the model</a:t>
            </a:r>
          </a:p>
          <a:p>
            <a:pPr marL="1257300" lvl="2">
              <a:lnSpc>
                <a:spcPct val="120000"/>
              </a:lnSpc>
              <a:spcBef>
                <a:spcPts val="0"/>
              </a:spcBef>
              <a:buSzPts val="2200"/>
            </a:pPr>
            <a:endParaRPr lang="en-US" sz="16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Feature Extraction:</a:t>
            </a:r>
          </a:p>
          <a:p>
            <a:pPr marL="1257300" lvl="2">
              <a:lnSpc>
                <a:spcPct val="120000"/>
              </a:lnSpc>
              <a:spcBef>
                <a:spcPts val="0"/>
              </a:spcBef>
              <a:buSzPts val="2200"/>
            </a:pPr>
            <a:r>
              <a:rPr lang="en-US" sz="1600" dirty="0">
                <a:latin typeface="Times New Roman"/>
                <a:ea typeface="Times New Roman"/>
                <a:cs typeface="Times New Roman"/>
                <a:sym typeface="Times New Roman"/>
              </a:rPr>
              <a:t>Involves transforming the pre-processed text data into numerical features that can be used by a machine learning model</a:t>
            </a:r>
          </a:p>
          <a:p>
            <a:pPr marL="1257300" lvl="2">
              <a:lnSpc>
                <a:spcPct val="120000"/>
              </a:lnSpc>
              <a:spcBef>
                <a:spcPts val="0"/>
              </a:spcBef>
              <a:buSzPts val="2200"/>
            </a:pPr>
            <a:r>
              <a:rPr lang="en-US" sz="1800" dirty="0">
                <a:latin typeface="Times New Roman"/>
                <a:ea typeface="Times New Roman"/>
                <a:cs typeface="Times New Roman"/>
                <a:sym typeface="Times New Roman"/>
              </a:rPr>
              <a:t>Feature extraction transforms raw text data into numerical features that can be understood by machine learning algorithms. In our case, we used Bag of Words (BOW) feature extraction to represent the text data as numerical vectors.</a:t>
            </a:r>
          </a:p>
          <a:p>
            <a:pPr marL="800100" lvl="1">
              <a:lnSpc>
                <a:spcPct val="120000"/>
              </a:lnSpc>
              <a:spcBef>
                <a:spcPts val="0"/>
              </a:spcBef>
              <a:buSzPts val="2200"/>
              <a:buChar char="•"/>
            </a:pPr>
            <a:endParaRPr lang="en-US" sz="1800" dirty="0">
              <a:latin typeface="Times New Roman"/>
              <a:ea typeface="Times New Roman"/>
              <a:cs typeface="Times New Roman"/>
              <a:sym typeface="Times New Roman"/>
            </a:endParaRPr>
          </a:p>
        </p:txBody>
      </p:sp>
      <p:sp>
        <p:nvSpPr>
          <p:cNvPr id="53" name="Google Shape;53;p3"/>
          <p:cNvSpPr txBox="1"/>
          <p:nvPr/>
        </p:nvSpPr>
        <p:spPr>
          <a:xfrm>
            <a:off x="1286985" y="233973"/>
            <a:ext cx="6565569"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Experimentation Steps</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4985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body" idx="1"/>
          </p:nvPr>
        </p:nvSpPr>
        <p:spPr>
          <a:xfrm>
            <a:off x="-307745" y="516761"/>
            <a:ext cx="8778000" cy="4289814"/>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chemeClr val="dk1"/>
              </a:buClr>
              <a:buSzPts val="2200"/>
              <a:buNone/>
            </a:pPr>
            <a:endParaRPr lang="en-US" sz="1800" dirty="0">
              <a:latin typeface="Times New Roman"/>
              <a:ea typeface="Times New Roman"/>
              <a:cs typeface="Times New Roman"/>
              <a:sym typeface="Times New Roman"/>
            </a:endParaRPr>
          </a:p>
          <a:p>
            <a:pPr marL="800100" lvl="1">
              <a:lnSpc>
                <a:spcPct val="120000"/>
              </a:lnSpc>
              <a:spcBef>
                <a:spcPts val="0"/>
              </a:spcBef>
              <a:buSzPts val="2200"/>
              <a:buChar char="•"/>
            </a:pPr>
            <a:r>
              <a:rPr lang="en-US" sz="1800" dirty="0">
                <a:latin typeface="Times New Roman"/>
                <a:ea typeface="Times New Roman"/>
                <a:cs typeface="Times New Roman"/>
                <a:sym typeface="Times New Roman"/>
              </a:rPr>
              <a:t>Collaborative Filtering Algorithm:</a:t>
            </a:r>
          </a:p>
          <a:p>
            <a:pPr marL="1257300" lvl="2">
              <a:lnSpc>
                <a:spcPct val="120000"/>
              </a:lnSpc>
              <a:spcBef>
                <a:spcPts val="0"/>
              </a:spcBef>
              <a:buSzPts val="2200"/>
            </a:pPr>
            <a:r>
              <a:rPr lang="en-US" sz="1600" dirty="0">
                <a:latin typeface="Times New Roman"/>
                <a:ea typeface="Times New Roman"/>
                <a:cs typeface="Times New Roman"/>
                <a:sym typeface="Times New Roman"/>
              </a:rPr>
              <a:t>Created a user-movie rating matrix where each row represents a user, and each column represents a movie. </a:t>
            </a:r>
          </a:p>
          <a:p>
            <a:pPr marL="1257300" lvl="2">
              <a:lnSpc>
                <a:spcPct val="120000"/>
              </a:lnSpc>
              <a:spcBef>
                <a:spcPts val="0"/>
              </a:spcBef>
              <a:buSzPts val="2200"/>
            </a:pPr>
            <a:r>
              <a:rPr lang="en-US" sz="1600" dirty="0">
                <a:latin typeface="Times New Roman"/>
                <a:ea typeface="Times New Roman"/>
                <a:cs typeface="Times New Roman"/>
                <a:sym typeface="Times New Roman"/>
              </a:rPr>
              <a:t>Missing ratings can be imputed with the mean of the ratings given by the same user, or the mean of the ratings given to the same movie. This will result in a sparse matrix with a large number of </a:t>
            </a:r>
            <a:r>
              <a:rPr lang="en-US" sz="1600" dirty="0" err="1">
                <a:latin typeface="Times New Roman"/>
                <a:ea typeface="Times New Roman"/>
                <a:cs typeface="Times New Roman"/>
                <a:sym typeface="Times New Roman"/>
              </a:rPr>
              <a:t>NaN</a:t>
            </a:r>
            <a:r>
              <a:rPr lang="en-US" sz="1600" dirty="0">
                <a:latin typeface="Times New Roman"/>
                <a:ea typeface="Times New Roman"/>
                <a:cs typeface="Times New Roman"/>
                <a:sym typeface="Times New Roman"/>
              </a:rPr>
              <a:t> values. </a:t>
            </a:r>
          </a:p>
          <a:p>
            <a:pPr marL="1257300" lvl="2">
              <a:lnSpc>
                <a:spcPct val="120000"/>
              </a:lnSpc>
              <a:spcBef>
                <a:spcPts val="0"/>
              </a:spcBef>
              <a:buSzPts val="2200"/>
            </a:pPr>
            <a:r>
              <a:rPr lang="en-US" sz="1600" dirty="0">
                <a:latin typeface="Times New Roman"/>
                <a:ea typeface="Times New Roman"/>
                <a:cs typeface="Times New Roman"/>
                <a:sym typeface="Times New Roman"/>
              </a:rPr>
              <a:t>Then we used the pandas data frame to filter out the rows where the </a:t>
            </a:r>
            <a:r>
              <a:rPr lang="en-US" sz="1600" dirty="0" err="1">
                <a:latin typeface="Times New Roman"/>
                <a:ea typeface="Times New Roman"/>
                <a:cs typeface="Times New Roman"/>
                <a:sym typeface="Times New Roman"/>
              </a:rPr>
              <a:t>movieId</a:t>
            </a:r>
            <a:r>
              <a:rPr lang="en-US" sz="1600" dirty="0">
                <a:latin typeface="Times New Roman"/>
                <a:ea typeface="Times New Roman"/>
                <a:cs typeface="Times New Roman"/>
                <a:sym typeface="Times New Roman"/>
              </a:rPr>
              <a:t> is the same as the input movie id and the rating is greater than 4. </a:t>
            </a:r>
          </a:p>
          <a:p>
            <a:pPr marL="1257300" lvl="2">
              <a:lnSpc>
                <a:spcPct val="120000"/>
              </a:lnSpc>
              <a:spcBef>
                <a:spcPts val="0"/>
              </a:spcBef>
              <a:buSzPts val="2200"/>
            </a:pPr>
            <a:r>
              <a:rPr lang="en-US" sz="1600" dirty="0">
                <a:latin typeface="Times New Roman"/>
                <a:ea typeface="Times New Roman"/>
                <a:cs typeface="Times New Roman"/>
                <a:sym typeface="Times New Roman"/>
              </a:rPr>
              <a:t>Next calculated the percentage of similar users who have rated each of these movies highly. This was done using the value counts method on the filtered data frame for each similar user. </a:t>
            </a:r>
          </a:p>
          <a:p>
            <a:pPr marL="1257300" lvl="2">
              <a:lnSpc>
                <a:spcPct val="120000"/>
              </a:lnSpc>
              <a:spcBef>
                <a:spcPts val="0"/>
              </a:spcBef>
              <a:buSzPts val="2200"/>
            </a:pPr>
            <a:r>
              <a:rPr lang="en-US" sz="1600" dirty="0">
                <a:latin typeface="Times New Roman"/>
                <a:ea typeface="Times New Roman"/>
                <a:cs typeface="Times New Roman"/>
                <a:sym typeface="Times New Roman"/>
              </a:rPr>
              <a:t>Then divided these counts by the total number of similar users to get the percentage of similar users who have rated each movie highly.</a:t>
            </a:r>
          </a:p>
          <a:p>
            <a:pPr marL="1257300" lvl="2">
              <a:lnSpc>
                <a:spcPct val="120000"/>
              </a:lnSpc>
              <a:spcBef>
                <a:spcPts val="0"/>
              </a:spcBef>
              <a:buSzPts val="2200"/>
            </a:pPr>
            <a:r>
              <a:rPr lang="en-US" sz="1600" dirty="0">
                <a:latin typeface="Times New Roman"/>
                <a:ea typeface="Times New Roman"/>
                <a:cs typeface="Times New Roman"/>
                <a:sym typeface="Times New Roman"/>
              </a:rPr>
              <a:t>Afterwards, calculated a recommendation score for each movie by dividing the percentage of similar users who have rated the movie highly by the percentage of all users who have rated the movie highly. This score indicates the degree to which a movie is recommended for a given user. We sorted the movies based on their recommendation score in descending order</a:t>
            </a:r>
          </a:p>
        </p:txBody>
      </p:sp>
      <p:sp>
        <p:nvSpPr>
          <p:cNvPr id="53" name="Google Shape;53;p3"/>
          <p:cNvSpPr txBox="1"/>
          <p:nvPr/>
        </p:nvSpPr>
        <p:spPr>
          <a:xfrm>
            <a:off x="1289215" y="162838"/>
            <a:ext cx="6565569"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Experimentation Steps</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4957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body" idx="1"/>
          </p:nvPr>
        </p:nvSpPr>
        <p:spPr>
          <a:xfrm>
            <a:off x="180769" y="941859"/>
            <a:ext cx="8778000" cy="4813500"/>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200"/>
              <a:buChar char="•"/>
            </a:pPr>
            <a:r>
              <a:rPr lang="en-US" sz="1800" dirty="0">
                <a:latin typeface="Times New Roman"/>
                <a:ea typeface="Times New Roman"/>
                <a:cs typeface="Times New Roman"/>
                <a:sym typeface="Times New Roman"/>
              </a:rPr>
              <a:t>Demographic Filtering: </a:t>
            </a:r>
          </a:p>
          <a:p>
            <a:pPr marL="800100" lvl="1">
              <a:lnSpc>
                <a:spcPct val="120000"/>
              </a:lnSpc>
              <a:spcBef>
                <a:spcPts val="0"/>
              </a:spcBef>
              <a:buSzPts val="2200"/>
              <a:buChar char="•"/>
            </a:pPr>
            <a:r>
              <a:rPr lang="en-US" sz="1600" dirty="0">
                <a:latin typeface="Times New Roman"/>
                <a:ea typeface="Times New Roman"/>
                <a:cs typeface="Times New Roman"/>
                <a:sym typeface="Times New Roman"/>
              </a:rPr>
              <a:t>Offers generalized recommendations to every user, based on movie popularity and/or genre. System recommends the same movies to users with similar demographic features. Since each user is different , this approach is considered to be too simple. </a:t>
            </a:r>
          </a:p>
          <a:p>
            <a:pPr marL="342900" lvl="0" indent="-342900" algn="l" rtl="0">
              <a:lnSpc>
                <a:spcPct val="120000"/>
              </a:lnSpc>
              <a:spcBef>
                <a:spcPts val="0"/>
              </a:spcBef>
              <a:spcAft>
                <a:spcPts val="0"/>
              </a:spcAft>
              <a:buClr>
                <a:schemeClr val="dk1"/>
              </a:buClr>
              <a:buSzPts val="2200"/>
              <a:buChar char="•"/>
            </a:pPr>
            <a:r>
              <a:rPr lang="en-US" sz="1800" dirty="0">
                <a:latin typeface="Times New Roman"/>
                <a:ea typeface="Times New Roman"/>
                <a:cs typeface="Times New Roman"/>
                <a:sym typeface="Times New Roman"/>
              </a:rPr>
              <a:t>Content Based Filtering:</a:t>
            </a:r>
          </a:p>
          <a:p>
            <a:pPr marL="800100" lvl="1">
              <a:lnSpc>
                <a:spcPct val="120000"/>
              </a:lnSpc>
              <a:spcBef>
                <a:spcPts val="0"/>
              </a:spcBef>
              <a:buSzPts val="2200"/>
              <a:buChar char="•"/>
            </a:pPr>
            <a:r>
              <a:rPr lang="en-US" sz="1600" dirty="0">
                <a:latin typeface="Times New Roman"/>
                <a:ea typeface="Times New Roman"/>
                <a:cs typeface="Times New Roman"/>
                <a:sym typeface="Times New Roman"/>
              </a:rPr>
              <a:t>A method used to make recommendations based on the attributes of the items themselves. The idea behind content-based filtering is that if a user likes an item with certain attributes, they are likely to like other items with similar attributes. They suggest similar items based on a particular item. This system uses item metadata, such as genre, director, description, actors, etc. for movies, to make these recommendations. For this reason, it is found to be very effective. </a:t>
            </a:r>
          </a:p>
          <a:p>
            <a:pPr marL="342900" lvl="0" indent="-342900" algn="l" rtl="0">
              <a:lnSpc>
                <a:spcPct val="120000"/>
              </a:lnSpc>
              <a:spcBef>
                <a:spcPts val="0"/>
              </a:spcBef>
              <a:spcAft>
                <a:spcPts val="0"/>
              </a:spcAft>
              <a:buClr>
                <a:schemeClr val="dk1"/>
              </a:buClr>
              <a:buSzPts val="2200"/>
              <a:buChar char="•"/>
            </a:pPr>
            <a:r>
              <a:rPr lang="en-US" sz="1800" dirty="0">
                <a:latin typeface="Times New Roman"/>
                <a:ea typeface="Times New Roman"/>
                <a:cs typeface="Times New Roman"/>
                <a:sym typeface="Times New Roman"/>
              </a:rPr>
              <a:t>Collaborative Filtering: </a:t>
            </a:r>
          </a:p>
          <a:p>
            <a:pPr marL="800100" lvl="1">
              <a:lnSpc>
                <a:spcPct val="120000"/>
              </a:lnSpc>
              <a:spcBef>
                <a:spcPts val="0"/>
              </a:spcBef>
              <a:buSzPts val="2200"/>
              <a:buChar char="•"/>
            </a:pPr>
            <a:r>
              <a:rPr lang="en-US" sz="1600" dirty="0">
                <a:latin typeface="Times New Roman"/>
                <a:ea typeface="Times New Roman"/>
                <a:cs typeface="Times New Roman"/>
                <a:sym typeface="Times New Roman"/>
              </a:rPr>
              <a:t>A method used to make recommendations based on the preferences of similar users. The idea behind collaborative filtering is that users who have similar preferences in the past are likely to have similar preferences in the future. Collaborative filtering can be either user-based or item-based. Considered to be ineffective since not all people are alike.</a:t>
            </a:r>
            <a:endParaRPr sz="1600" dirty="0">
              <a:latin typeface="Times New Roman"/>
              <a:ea typeface="Times New Roman"/>
              <a:cs typeface="Times New Roman"/>
              <a:sym typeface="Times New Roman"/>
            </a:endParaRPr>
          </a:p>
        </p:txBody>
      </p:sp>
      <p:sp>
        <p:nvSpPr>
          <p:cNvPr id="53" name="Google Shape;53;p3"/>
          <p:cNvSpPr txBox="1"/>
          <p:nvPr/>
        </p:nvSpPr>
        <p:spPr>
          <a:xfrm>
            <a:off x="1286985" y="233973"/>
            <a:ext cx="6565569"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chemeClr val="dk1"/>
                </a:solidFill>
                <a:latin typeface="Times New Roman"/>
                <a:ea typeface="Times New Roman"/>
                <a:cs typeface="Times New Roman"/>
                <a:sym typeface="Times New Roman"/>
              </a:rPr>
              <a:t>Results</a:t>
            </a: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523162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TotalTime>
  <Words>1131</Words>
  <Application>Microsoft Macintosh PowerPoint</Application>
  <PresentationFormat>On-screen Show (4:3)</PresentationFormat>
  <Paragraphs>73</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Tackett</dc:creator>
  <cp:lastModifiedBy>Natsheh, Ahamad</cp:lastModifiedBy>
  <cp:revision>15</cp:revision>
  <dcterms:created xsi:type="dcterms:W3CDTF">2013-10-16T17:47:49Z</dcterms:created>
  <dcterms:modified xsi:type="dcterms:W3CDTF">2023-05-03T07:28:24Z</dcterms:modified>
</cp:coreProperties>
</file>