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996" r:id="rId1"/>
  </p:sldMasterIdLst>
  <p:sldIdLst>
    <p:sldId id="256" r:id="rId2"/>
    <p:sldId id="278" r:id="rId3"/>
    <p:sldId id="260" r:id="rId4"/>
    <p:sldId id="262" r:id="rId5"/>
    <p:sldId id="263" r:id="rId6"/>
    <p:sldId id="264" r:id="rId7"/>
    <p:sldId id="265" r:id="rId8"/>
    <p:sldId id="266" r:id="rId9"/>
    <p:sldId id="267" r:id="rId10"/>
    <p:sldId id="268" r:id="rId11"/>
    <p:sldId id="269" r:id="rId12"/>
    <p:sldId id="270" r:id="rId13"/>
    <p:sldId id="276" r:id="rId14"/>
    <p:sldId id="271" r:id="rId15"/>
    <p:sldId id="272" r:id="rId16"/>
    <p:sldId id="274" r:id="rId17"/>
    <p:sldId id="277" r:id="rId18"/>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CE81"/>
    <a:srgbClr val="F1D3F9"/>
    <a:srgbClr val="AE8F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892" autoAdjust="0"/>
    <p:restoredTop sz="94660"/>
  </p:normalViewPr>
  <p:slideViewPr>
    <p:cSldViewPr>
      <p:cViewPr varScale="1">
        <p:scale>
          <a:sx n="59" d="100"/>
          <a:sy n="59" d="100"/>
        </p:scale>
        <p:origin x="72" y="47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14" name="عنوان 13"/>
          <p:cNvSpPr>
            <a:spLocks noGrp="1"/>
          </p:cNvSpPr>
          <p:nvPr>
            <p:ph type="ctrTitle"/>
          </p:nvPr>
        </p:nvSpPr>
        <p:spPr>
          <a:xfrm>
            <a:off x="1432560" y="359898"/>
            <a:ext cx="7406640" cy="1472184"/>
          </a:xfrm>
        </p:spPr>
        <p:txBody>
          <a:bodyPr anchor="b"/>
          <a:lstStyle>
            <a:lvl1pPr algn="l">
              <a:defRPr/>
            </a:lvl1pPr>
            <a:extLst/>
          </a:lstStyle>
          <a:p>
            <a:r>
              <a:rPr kumimoji="0" lang="ar-SA"/>
              <a:t>انقر لتحرير نمط العنوان الرئيسي</a:t>
            </a:r>
            <a:endParaRPr kumimoji="0" lang="en-US"/>
          </a:p>
        </p:txBody>
      </p:sp>
      <p:sp>
        <p:nvSpPr>
          <p:cNvPr id="22" name="عنوان فرعي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ar-SA"/>
              <a:t>انقر لتحرير نمط العنوان الثانوي الرئيسي</a:t>
            </a:r>
            <a:endParaRPr kumimoji="0" lang="en-US"/>
          </a:p>
        </p:txBody>
      </p:sp>
      <p:sp>
        <p:nvSpPr>
          <p:cNvPr id="7" name="عنصر نائب للتاريخ 6"/>
          <p:cNvSpPr>
            <a:spLocks noGrp="1"/>
          </p:cNvSpPr>
          <p:nvPr>
            <p:ph type="dt" sz="half" idx="10"/>
          </p:nvPr>
        </p:nvSpPr>
        <p:spPr/>
        <p:txBody>
          <a:bodyPr/>
          <a:lstStyle/>
          <a:p>
            <a:fld id="{1B8ABB09-4A1D-463E-8065-109CC2B7EFAA}" type="datetimeFigureOut">
              <a:rPr lang="ar-SA" smtClean="0"/>
              <a:pPr/>
              <a:t>15/04/1443</a:t>
            </a:fld>
            <a:endParaRPr lang="ar-SA"/>
          </a:p>
        </p:txBody>
      </p:sp>
      <p:sp>
        <p:nvSpPr>
          <p:cNvPr id="20" name="عنصر نائب للتذييل 19"/>
          <p:cNvSpPr>
            <a:spLocks noGrp="1"/>
          </p:cNvSpPr>
          <p:nvPr>
            <p:ph type="ftr" sz="quarter" idx="11"/>
          </p:nvPr>
        </p:nvSpPr>
        <p:spPr/>
        <p:txBody>
          <a:bodyPr/>
          <a:lstStyle/>
          <a:p>
            <a:endParaRPr lang="ar-SA"/>
          </a:p>
        </p:txBody>
      </p:sp>
      <p:sp>
        <p:nvSpPr>
          <p:cNvPr id="10" name="عنصر نائب لرقم الشريحة 9"/>
          <p:cNvSpPr>
            <a:spLocks noGrp="1"/>
          </p:cNvSpPr>
          <p:nvPr>
            <p:ph type="sldNum" sz="quarter" idx="12"/>
          </p:nvPr>
        </p:nvSpPr>
        <p:spPr/>
        <p:txBody>
          <a:bodyPr/>
          <a:lstStyle/>
          <a:p>
            <a:fld id="{0B34F065-1154-456A-91E3-76DE8E75E17B}" type="slidenum">
              <a:rPr lang="ar-SA" smtClean="0"/>
              <a:pPr/>
              <a:t>‹#›</a:t>
            </a:fld>
            <a:endParaRPr lang="ar-SA"/>
          </a:p>
        </p:txBody>
      </p:sp>
      <p:sp>
        <p:nvSpPr>
          <p:cNvPr id="8" name="شكل بيضاوي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شكل بيضاوي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a:t>انقر لتحرير نمط العنوان الرئيسي</a:t>
            </a:r>
            <a:endParaRPr kumimoji="0" lang="en-US"/>
          </a:p>
        </p:txBody>
      </p:sp>
      <p:sp>
        <p:nvSpPr>
          <p:cNvPr id="3" name="عنصر نائب للعنوان العمودي 2"/>
          <p:cNvSpPr>
            <a:spLocks noGrp="1"/>
          </p:cNvSpPr>
          <p:nvPr>
            <p:ph type="body" orient="vert" idx="1"/>
          </p:nvPr>
        </p:nvSpPr>
        <p:spPr/>
        <p:txBody>
          <a:bodyPr vert="eaVert"/>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15/04/1443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858000" y="274639"/>
            <a:ext cx="1828800" cy="5851525"/>
          </a:xfrm>
        </p:spPr>
        <p:txBody>
          <a:bodyPr vert="eaVert"/>
          <a:lstStyle/>
          <a:p>
            <a:r>
              <a:rPr kumimoji="0" lang="ar-SA"/>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1143000" y="274640"/>
            <a:ext cx="5562600" cy="5851525"/>
          </a:xfrm>
        </p:spPr>
        <p:txBody>
          <a:bodyPr vert="eaVert"/>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15/04/1443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a:t>انقر لتحرير نمط العنوان الرئيسي</a:t>
            </a:r>
            <a:endParaRPr kumimoji="0" lang="en-US"/>
          </a:p>
        </p:txBody>
      </p:sp>
      <p:sp>
        <p:nvSpPr>
          <p:cNvPr id="3" name="عنصر نائب للمحتوى 2"/>
          <p:cNvSpPr>
            <a:spLocks noGrp="1"/>
          </p:cNvSpPr>
          <p:nvPr>
            <p:ph idx="1"/>
          </p:nvPr>
        </p:nvSpPr>
        <p:spPr/>
        <p:txBody>
          <a:bodyPr/>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15/04/1443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spTree>
      <p:nvGrpSpPr>
        <p:cNvPr id="1" name=""/>
        <p:cNvGrpSpPr/>
        <p:nvPr/>
      </p:nvGrpSpPr>
      <p:grpSpPr>
        <a:xfrm>
          <a:off x="0" y="0"/>
          <a:ext cx="0" cy="0"/>
          <a:chOff x="0" y="0"/>
          <a:chExt cx="0" cy="0"/>
        </a:xfrm>
      </p:grpSpPr>
      <p:sp>
        <p:nvSpPr>
          <p:cNvPr id="7" name="مستطيل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عنوان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ar-SA"/>
              <a:t>انقر لتحرير نمط العنوان الرئيسي</a:t>
            </a:r>
            <a:endParaRPr kumimoji="0" lang="en-US"/>
          </a:p>
        </p:txBody>
      </p:sp>
      <p:sp>
        <p:nvSpPr>
          <p:cNvPr id="3" name="عنصر نائب للنص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ar-SA"/>
              <a:t>انقر لتحرير أنماط النص الرئيسي</a:t>
            </a:r>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15/04/1443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
        <p:nvSpPr>
          <p:cNvPr id="10" name="مستطيل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شكل بيضاوي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شكل بيضاوي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a:xfrm>
            <a:off x="1435608" y="274320"/>
            <a:ext cx="7498080" cy="1143000"/>
          </a:xfrm>
        </p:spPr>
        <p:txBody>
          <a:bodyPr/>
          <a:lstStyle/>
          <a:p>
            <a:r>
              <a:rPr kumimoji="0" lang="ar-SA"/>
              <a:t>انقر لتحرير نمط العنوان الرئيسي</a:t>
            </a:r>
            <a:endParaRPr kumimoji="0" lang="en-US"/>
          </a:p>
        </p:txBody>
      </p:sp>
      <p:sp>
        <p:nvSpPr>
          <p:cNvPr id="3" name="عنصر نائب للمحتوى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4" name="عنصر نائب للمحتوى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5" name="عنصر نائب للتاريخ 4"/>
          <p:cNvSpPr>
            <a:spLocks noGrp="1"/>
          </p:cNvSpPr>
          <p:nvPr>
            <p:ph type="dt" sz="half" idx="10"/>
          </p:nvPr>
        </p:nvSpPr>
        <p:spPr/>
        <p:txBody>
          <a:bodyPr/>
          <a:lstStyle/>
          <a:p>
            <a:fld id="{1B8ABB09-4A1D-463E-8065-109CC2B7EFAA}" type="datetimeFigureOut">
              <a:rPr lang="ar-SA" smtClean="0"/>
              <a:pPr/>
              <a:t>15/04/1443</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ar-SA"/>
              <a:t>انقر لتحرير نمط العنوان الرئيسي</a:t>
            </a:r>
            <a:endParaRPr kumimoji="0" lang="en-US"/>
          </a:p>
        </p:txBody>
      </p:sp>
      <p:sp>
        <p:nvSpPr>
          <p:cNvPr id="3" name="عنصر نائب للنص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ar-SA"/>
              <a:t>انقر لتحرير أنماط النص الرئيسي</a:t>
            </a:r>
          </a:p>
        </p:txBody>
      </p:sp>
      <p:sp>
        <p:nvSpPr>
          <p:cNvPr id="4" name="عنصر نائب للنص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ar-SA"/>
              <a:t>انقر لتحرير أنماط النص الرئيسي</a:t>
            </a:r>
          </a:p>
        </p:txBody>
      </p:sp>
      <p:sp>
        <p:nvSpPr>
          <p:cNvPr id="5" name="عنصر نائب للمحتوى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6" name="عنصر نائب للمحتوى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7" name="عنصر نائب للتاريخ 6"/>
          <p:cNvSpPr>
            <a:spLocks noGrp="1"/>
          </p:cNvSpPr>
          <p:nvPr>
            <p:ph type="dt" sz="half" idx="10"/>
          </p:nvPr>
        </p:nvSpPr>
        <p:spPr/>
        <p:txBody>
          <a:bodyPr/>
          <a:lstStyle/>
          <a:p>
            <a:fld id="{1B8ABB09-4A1D-463E-8065-109CC2B7EFAA}" type="datetimeFigureOut">
              <a:rPr lang="ar-SA" smtClean="0"/>
              <a:pPr/>
              <a:t>15/04/1443</a:t>
            </a:fld>
            <a:endParaRPr lang="ar-SA"/>
          </a:p>
        </p:txBody>
      </p:sp>
      <p:sp>
        <p:nvSpPr>
          <p:cNvPr id="8" name="عنصر نائب للتذييل 7"/>
          <p:cNvSpPr>
            <a:spLocks noGrp="1"/>
          </p:cNvSpPr>
          <p:nvPr>
            <p:ph type="ftr" sz="quarter" idx="11"/>
          </p:nvPr>
        </p:nvSpPr>
        <p:spPr/>
        <p:txBody>
          <a:bodyPr/>
          <a:lstStyle/>
          <a:p>
            <a:endParaRPr lang="ar-SA"/>
          </a:p>
        </p:txBody>
      </p:sp>
      <p:sp>
        <p:nvSpPr>
          <p:cNvPr id="9" name="عنصر نائب لرقم الشريحة 8"/>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a:xfrm>
            <a:off x="1435608" y="274320"/>
            <a:ext cx="7498080" cy="1143000"/>
          </a:xfrm>
        </p:spPr>
        <p:txBody>
          <a:bodyPr anchor="ctr"/>
          <a:lstStyle/>
          <a:p>
            <a:r>
              <a:rPr kumimoji="0" lang="ar-SA"/>
              <a:t>انقر لتحرير نمط العنوان الرئيسي</a:t>
            </a:r>
            <a:endParaRPr kumimoji="0" lang="en-US"/>
          </a:p>
        </p:txBody>
      </p:sp>
      <p:sp>
        <p:nvSpPr>
          <p:cNvPr id="3" name="عنصر نائب للتاريخ 2"/>
          <p:cNvSpPr>
            <a:spLocks noGrp="1"/>
          </p:cNvSpPr>
          <p:nvPr>
            <p:ph type="dt" sz="half" idx="10"/>
          </p:nvPr>
        </p:nvSpPr>
        <p:spPr/>
        <p:txBody>
          <a:bodyPr/>
          <a:lstStyle/>
          <a:p>
            <a:fld id="{1B8ABB09-4A1D-463E-8065-109CC2B7EFAA}" type="datetimeFigureOut">
              <a:rPr lang="ar-SA" smtClean="0"/>
              <a:pPr/>
              <a:t>15/04/1443</a:t>
            </a:fld>
            <a:endParaRPr lang="ar-SA"/>
          </a:p>
        </p:txBody>
      </p:sp>
      <p:sp>
        <p:nvSpPr>
          <p:cNvPr id="4" name="عنصر نائب للتذييل 3"/>
          <p:cNvSpPr>
            <a:spLocks noGrp="1"/>
          </p:cNvSpPr>
          <p:nvPr>
            <p:ph type="ftr" sz="quarter" idx="11"/>
          </p:nvPr>
        </p:nvSpPr>
        <p:spPr/>
        <p:txBody>
          <a:bodyPr/>
          <a:lstStyle/>
          <a:p>
            <a:endParaRPr lang="ar-SA"/>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فارغ">
    <p:spTree>
      <p:nvGrpSpPr>
        <p:cNvPr id="1" name=""/>
        <p:cNvGrpSpPr/>
        <p:nvPr/>
      </p:nvGrpSpPr>
      <p:grpSpPr>
        <a:xfrm>
          <a:off x="0" y="0"/>
          <a:ext cx="0" cy="0"/>
          <a:chOff x="0" y="0"/>
          <a:chExt cx="0" cy="0"/>
        </a:xfrm>
      </p:grpSpPr>
      <p:sp>
        <p:nvSpPr>
          <p:cNvPr id="5" name="مستطيل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عنصر نائب للتاريخ 1"/>
          <p:cNvSpPr>
            <a:spLocks noGrp="1"/>
          </p:cNvSpPr>
          <p:nvPr>
            <p:ph type="dt" sz="half" idx="10"/>
          </p:nvPr>
        </p:nvSpPr>
        <p:spPr/>
        <p:txBody>
          <a:bodyPr/>
          <a:lstStyle/>
          <a:p>
            <a:fld id="{1B8ABB09-4A1D-463E-8065-109CC2B7EFAA}" type="datetimeFigureOut">
              <a:rPr lang="ar-SA" smtClean="0"/>
              <a:pPr/>
              <a:t>15/04/1443</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0B34F065-1154-456A-91E3-76DE8E75E17B}" type="slidenum">
              <a:rPr lang="ar-SA" smtClean="0"/>
              <a:pPr/>
              <a:t>‹#›</a:t>
            </a:fld>
            <a:endParaRPr lang="ar-SA"/>
          </a:p>
        </p:txBody>
      </p:sp>
      <p:sp>
        <p:nvSpPr>
          <p:cNvPr id="6" name="مستطيل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ar-SA"/>
              <a:t>انقر لتحرير نمط العنوان الرئيسي</a:t>
            </a:r>
            <a:endParaRPr kumimoji="0" lang="en-US"/>
          </a:p>
        </p:txBody>
      </p:sp>
      <p:sp>
        <p:nvSpPr>
          <p:cNvPr id="3" name="عنصر نائب للنص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ar-SA"/>
              <a:t>انقر لتحرير أنماط النص الرئيسي</a:t>
            </a:r>
          </a:p>
        </p:txBody>
      </p:sp>
      <p:sp>
        <p:nvSpPr>
          <p:cNvPr id="4" name="عنصر نائب للمحتوى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5" name="عنصر نائب للتاريخ 4"/>
          <p:cNvSpPr>
            <a:spLocks noGrp="1"/>
          </p:cNvSpPr>
          <p:nvPr>
            <p:ph type="dt" sz="half" idx="10"/>
          </p:nvPr>
        </p:nvSpPr>
        <p:spPr/>
        <p:txBody>
          <a:bodyPr/>
          <a:lstStyle/>
          <a:p>
            <a:fld id="{1B8ABB09-4A1D-463E-8065-109CC2B7EFAA}" type="datetimeFigureOut">
              <a:rPr lang="ar-SA" smtClean="0"/>
              <a:pPr/>
              <a:t>15/04/1443</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ar-SA"/>
              <a:t>انقر لتحرير نمط العنوان الرئيسي</a:t>
            </a:r>
            <a:endParaRPr kumimoji="0" lang="en-US"/>
          </a:p>
        </p:txBody>
      </p:sp>
      <p:sp>
        <p:nvSpPr>
          <p:cNvPr id="5" name="عنصر نائب للتاريخ 4"/>
          <p:cNvSpPr>
            <a:spLocks noGrp="1"/>
          </p:cNvSpPr>
          <p:nvPr>
            <p:ph type="dt" sz="half" idx="10"/>
          </p:nvPr>
        </p:nvSpPr>
        <p:spPr/>
        <p:txBody>
          <a:bodyPr/>
          <a:lstStyle/>
          <a:p>
            <a:fld id="{1B8ABB09-4A1D-463E-8065-109CC2B7EFAA}" type="datetimeFigureOut">
              <a:rPr lang="ar-SA" smtClean="0"/>
              <a:pPr/>
              <a:t>15/04/1443</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pPr/>
              <a:t>‹#›</a:t>
            </a:fld>
            <a:endParaRPr lang="ar-SA"/>
          </a:p>
        </p:txBody>
      </p:sp>
      <p:sp>
        <p:nvSpPr>
          <p:cNvPr id="8" name="مستطيل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عنصر نائب للصورة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ar-SA"/>
              <a:t>انقر فوق الرمز لإضافة صورة</a:t>
            </a:r>
            <a:endParaRPr kumimoji="0" lang="en-US" dirty="0"/>
          </a:p>
        </p:txBody>
      </p:sp>
      <p:sp>
        <p:nvSpPr>
          <p:cNvPr id="9" name="مخطط انسيابي: معالجة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مخطط انسيابي: معالجة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عنصر نائب للنص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ar-SA"/>
              <a:t>انقر لتحرير أنماط النص الرئيسي</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دائري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شكل بيضاوي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دائرة مجوفة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مستطيل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عنصر نائب للعنوان 4"/>
          <p:cNvSpPr>
            <a:spLocks noGrp="1"/>
          </p:cNvSpPr>
          <p:nvPr>
            <p:ph type="title"/>
          </p:nvPr>
        </p:nvSpPr>
        <p:spPr>
          <a:xfrm>
            <a:off x="1435608" y="274638"/>
            <a:ext cx="7498080" cy="1143000"/>
          </a:xfrm>
          <a:prstGeom prst="rect">
            <a:avLst/>
          </a:prstGeom>
        </p:spPr>
        <p:txBody>
          <a:bodyPr anchor="ctr">
            <a:normAutofit/>
          </a:bodyPr>
          <a:lstStyle/>
          <a:p>
            <a:r>
              <a:rPr kumimoji="0" lang="ar-SA"/>
              <a:t>انقر لتحرير نمط العنوان الرئيسي</a:t>
            </a:r>
            <a:endParaRPr kumimoji="0" lang="en-US"/>
          </a:p>
        </p:txBody>
      </p:sp>
      <p:sp>
        <p:nvSpPr>
          <p:cNvPr id="9" name="عنصر نائب للنص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ar-SA"/>
              <a:t>انقر لتحرير أنماط النص الرئيسي</a:t>
            </a:r>
          </a:p>
          <a:p>
            <a:pPr lvl="1" eaLnBrk="1" latinLnBrk="0" hangingPunct="1"/>
            <a:r>
              <a:rPr kumimoji="0" lang="ar-SA"/>
              <a:t>المستوى الثاني</a:t>
            </a:r>
          </a:p>
          <a:p>
            <a:pPr lvl="2" eaLnBrk="1" latinLnBrk="0" hangingPunct="1"/>
            <a:r>
              <a:rPr kumimoji="0" lang="ar-SA"/>
              <a:t>المستوى الثالث</a:t>
            </a:r>
          </a:p>
          <a:p>
            <a:pPr lvl="3" eaLnBrk="1" latinLnBrk="0" hangingPunct="1"/>
            <a:r>
              <a:rPr kumimoji="0" lang="ar-SA"/>
              <a:t>المستوى الرابع</a:t>
            </a:r>
          </a:p>
          <a:p>
            <a:pPr lvl="4" eaLnBrk="1" latinLnBrk="0" hangingPunct="1"/>
            <a:r>
              <a:rPr kumimoji="0" lang="ar-SA"/>
              <a:t>المستوى الخامس</a:t>
            </a:r>
            <a:endParaRPr kumimoji="0" lang="en-US"/>
          </a:p>
        </p:txBody>
      </p:sp>
      <p:sp>
        <p:nvSpPr>
          <p:cNvPr id="24" name="عنصر نائب للتاريخ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B8ABB09-4A1D-463E-8065-109CC2B7EFAA}" type="datetimeFigureOut">
              <a:rPr lang="ar-SA" smtClean="0"/>
              <a:pPr/>
              <a:t>15/04/1443</a:t>
            </a:fld>
            <a:endParaRPr lang="ar-SA"/>
          </a:p>
        </p:txBody>
      </p:sp>
      <p:sp>
        <p:nvSpPr>
          <p:cNvPr id="10" name="عنصر نائب للتذييل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ar-SA"/>
          </a:p>
        </p:txBody>
      </p:sp>
      <p:sp>
        <p:nvSpPr>
          <p:cNvPr id="22" name="عنصر نائب لرقم الشريحة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B34F065-1154-456A-91E3-76DE8E75E17B}" type="slidenum">
              <a:rPr lang="ar-SA" smtClean="0"/>
              <a:pPr/>
              <a:t>‹#›</a:t>
            </a:fld>
            <a:endParaRPr lang="ar-SA"/>
          </a:p>
        </p:txBody>
      </p:sp>
      <p:sp>
        <p:nvSpPr>
          <p:cNvPr id="15" name="مستطيل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عنوان 1"/>
          <p:cNvSpPr>
            <a:spLocks noGrp="1"/>
          </p:cNvSpPr>
          <p:nvPr>
            <p:ph type="ctrTitle"/>
          </p:nvPr>
        </p:nvSpPr>
        <p:spPr>
          <a:xfrm>
            <a:off x="1371600" y="642918"/>
            <a:ext cx="7772400" cy="1470025"/>
          </a:xfrm>
        </p:spPr>
        <p:txBody>
          <a:bodyPr>
            <a:normAutofit/>
          </a:bodyPr>
          <a:lstStyle/>
          <a:p>
            <a:r>
              <a:rPr lang="en-US" sz="4800" b="1" u="sng" dirty="0">
                <a:ln w="1905"/>
                <a:solidFill>
                  <a:schemeClr val="bg2">
                    <a:lumMod val="25000"/>
                  </a:schemeClr>
                </a:solidFill>
                <a:effectLst>
                  <a:innerShdw blurRad="69850" dist="43180" dir="5400000">
                    <a:srgbClr val="000000">
                      <a:alpha val="65000"/>
                    </a:srgbClr>
                  </a:innerShdw>
                </a:effectLst>
              </a:rPr>
              <a:t>DOOR LOCK SYSTEM</a:t>
            </a:r>
          </a:p>
        </p:txBody>
      </p:sp>
      <p:sp>
        <p:nvSpPr>
          <p:cNvPr id="3" name="عنوان فرعي 2"/>
          <p:cNvSpPr>
            <a:spLocks noGrp="1"/>
          </p:cNvSpPr>
          <p:nvPr>
            <p:ph type="subTitle" idx="1"/>
          </p:nvPr>
        </p:nvSpPr>
        <p:spPr>
          <a:xfrm>
            <a:off x="1214414" y="2714620"/>
            <a:ext cx="7572428" cy="2500330"/>
          </a:xfrm>
        </p:spPr>
        <p:txBody>
          <a:bodyPr>
            <a:noAutofit/>
          </a:bodyPr>
          <a:lstStyle/>
          <a:p>
            <a:pPr algn="ctr"/>
            <a:r>
              <a:rPr lang="en-US" sz="3600" b="1" dirty="0">
                <a:solidFill>
                  <a:schemeClr val="accent6">
                    <a:lumMod val="50000"/>
                  </a:schemeClr>
                </a:solidFill>
              </a:rPr>
              <a:t>Embedded System  </a:t>
            </a:r>
          </a:p>
          <a:p>
            <a:pPr algn="ctr"/>
            <a:r>
              <a:rPr lang="en-US" sz="3600" b="1" dirty="0">
                <a:solidFill>
                  <a:schemeClr val="accent6">
                    <a:lumMod val="50000"/>
                  </a:schemeClr>
                </a:solidFill>
              </a:rPr>
              <a:t>Course</a:t>
            </a:r>
          </a:p>
        </p:txBody>
      </p:sp>
      <p:sp>
        <p:nvSpPr>
          <p:cNvPr id="4" name="مربع نص 3"/>
          <p:cNvSpPr txBox="1"/>
          <p:nvPr/>
        </p:nvSpPr>
        <p:spPr>
          <a:xfrm>
            <a:off x="1357290" y="5500702"/>
            <a:ext cx="7607198" cy="954107"/>
          </a:xfrm>
          <a:prstGeom prst="rect">
            <a:avLst/>
          </a:prstGeom>
          <a:noFill/>
        </p:spPr>
        <p:txBody>
          <a:bodyPr wrap="square" rtlCol="1">
            <a:spAutoFit/>
          </a:bodyPr>
          <a:lstStyle/>
          <a:p>
            <a:pPr algn="l"/>
            <a:r>
              <a:rPr lang="ar-JO" sz="2800" b="1" dirty="0">
                <a:solidFill>
                  <a:schemeClr val="bg2">
                    <a:lumMod val="50000"/>
                  </a:schemeClr>
                </a:solidFill>
              </a:rPr>
              <a:t>   </a:t>
            </a:r>
            <a:r>
              <a:rPr lang="en-US" sz="2800" b="1" dirty="0">
                <a:solidFill>
                  <a:schemeClr val="accent6">
                    <a:lumMod val="50000"/>
                  </a:schemeClr>
                </a:solidFill>
              </a:rPr>
              <a:t>Ibrahim Ahmad  </a:t>
            </a:r>
            <a:r>
              <a:rPr lang="en-US" sz="2800" b="1" dirty="0" err="1">
                <a:solidFill>
                  <a:schemeClr val="accent6">
                    <a:lumMod val="50000"/>
                  </a:schemeClr>
                </a:solidFill>
              </a:rPr>
              <a:t>AlAli</a:t>
            </a:r>
            <a:r>
              <a:rPr lang="en-US" sz="2800" b="1" dirty="0">
                <a:solidFill>
                  <a:schemeClr val="accent6">
                    <a:lumMod val="50000"/>
                  </a:schemeClr>
                </a:solidFill>
              </a:rPr>
              <a:t>           2017980008</a:t>
            </a:r>
            <a:r>
              <a:rPr lang="ar-JO" sz="2800" b="1" dirty="0">
                <a:solidFill>
                  <a:schemeClr val="accent6">
                    <a:lumMod val="50000"/>
                  </a:schemeClr>
                </a:solidFill>
              </a:rPr>
              <a:t> </a:t>
            </a:r>
            <a:r>
              <a:rPr lang="en-US" sz="2800" b="1" dirty="0" err="1">
                <a:solidFill>
                  <a:schemeClr val="accent6">
                    <a:lumMod val="50000"/>
                  </a:schemeClr>
                </a:solidFill>
              </a:rPr>
              <a:t>Ayham</a:t>
            </a:r>
            <a:r>
              <a:rPr lang="en-US" sz="2800" b="1" dirty="0">
                <a:solidFill>
                  <a:schemeClr val="accent6">
                    <a:lumMod val="50000"/>
                  </a:schemeClr>
                </a:solidFill>
              </a:rPr>
              <a:t>   </a:t>
            </a:r>
            <a:r>
              <a:rPr lang="en-US" sz="2800" b="1" dirty="0" err="1">
                <a:solidFill>
                  <a:schemeClr val="accent6">
                    <a:lumMod val="50000"/>
                  </a:schemeClr>
                </a:solidFill>
              </a:rPr>
              <a:t>Huwari</a:t>
            </a:r>
            <a:r>
              <a:rPr lang="en-US" sz="2800" b="1">
                <a:solidFill>
                  <a:schemeClr val="accent6">
                    <a:lumMod val="50000"/>
                  </a:schemeClr>
                </a:solidFill>
              </a:rPr>
              <a:t>                     2017980056 </a:t>
            </a:r>
            <a:endParaRPr lang="en-US" sz="2800" b="1" dirty="0">
              <a:solidFill>
                <a:schemeClr val="accent6">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Code :</a:t>
            </a:r>
          </a:p>
        </p:txBody>
      </p:sp>
      <p:pic>
        <p:nvPicPr>
          <p:cNvPr id="25602" name="Picture 2"/>
          <p:cNvPicPr>
            <a:picLocks noChangeAspect="1" noChangeArrowheads="1"/>
          </p:cNvPicPr>
          <p:nvPr/>
        </p:nvPicPr>
        <p:blipFill>
          <a:blip r:embed="rId2"/>
          <a:srcRect/>
          <a:stretch>
            <a:fillRect/>
          </a:stretch>
        </p:blipFill>
        <p:spPr bwMode="auto">
          <a:xfrm>
            <a:off x="3143240" y="3286124"/>
            <a:ext cx="4500594" cy="1109690"/>
          </a:xfrm>
          <a:prstGeom prst="rect">
            <a:avLst/>
          </a:prstGeom>
          <a:noFill/>
          <a:ln w="9525">
            <a:noFill/>
            <a:miter lim="800000"/>
            <a:headEnd/>
            <a:tailEnd/>
          </a:ln>
          <a:effectLst/>
        </p:spPr>
      </p:pic>
      <p:sp>
        <p:nvSpPr>
          <p:cNvPr id="5" name="مربع نص 4"/>
          <p:cNvSpPr txBox="1"/>
          <p:nvPr/>
        </p:nvSpPr>
        <p:spPr>
          <a:xfrm>
            <a:off x="1571604" y="2285992"/>
            <a:ext cx="5286412" cy="523220"/>
          </a:xfrm>
          <a:prstGeom prst="rect">
            <a:avLst/>
          </a:prstGeom>
          <a:noFill/>
        </p:spPr>
        <p:txBody>
          <a:bodyPr wrap="square" rtlCol="1">
            <a:spAutoFit/>
          </a:bodyPr>
          <a:lstStyle/>
          <a:p>
            <a:pPr algn="l"/>
            <a:r>
              <a:rPr lang="en-US" sz="2800" dirty="0">
                <a:solidFill>
                  <a:schemeClr val="bg2">
                    <a:lumMod val="50000"/>
                  </a:schemeClr>
                </a:solidFill>
              </a:rPr>
              <a:t>Some libraries needed: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75656" y="836712"/>
            <a:ext cx="7172325" cy="48965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عنوان 1"/>
          <p:cNvSpPr>
            <a:spLocks noGrp="1"/>
          </p:cNvSpPr>
          <p:nvPr>
            <p:ph type="title"/>
          </p:nvPr>
        </p:nvSpPr>
        <p:spPr>
          <a:xfrm>
            <a:off x="2500298" y="714356"/>
            <a:ext cx="4929222" cy="1143000"/>
          </a:xfrm>
        </p:spPr>
        <p:txBody>
          <a:bodyPr/>
          <a:lstStyle/>
          <a:p>
            <a:pPr algn="ctr"/>
            <a:r>
              <a:rPr lang="en-US" dirty="0"/>
              <a:t>void setup</a:t>
            </a:r>
          </a:p>
        </p:txBody>
      </p:sp>
      <p:pic>
        <p:nvPicPr>
          <p:cNvPr id="3" name="Picture 2"/>
          <p:cNvPicPr>
            <a:picLocks noChangeAspect="1"/>
          </p:cNvPicPr>
          <p:nvPr/>
        </p:nvPicPr>
        <p:blipFill>
          <a:blip r:embed="rId2"/>
          <a:stretch>
            <a:fillRect/>
          </a:stretch>
        </p:blipFill>
        <p:spPr>
          <a:xfrm>
            <a:off x="2051720" y="2852936"/>
            <a:ext cx="3096344" cy="295232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cxnSp>
        <p:nvCxnSpPr>
          <p:cNvPr id="8" name="رابط مستقيم 7"/>
          <p:cNvCxnSpPr/>
          <p:nvPr/>
        </p:nvCxnSpPr>
        <p:spPr>
          <a:xfrm rot="16200000" flipH="1">
            <a:off x="2821769" y="3250405"/>
            <a:ext cx="4857784" cy="71438"/>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1403648" y="548680"/>
            <a:ext cx="3257550" cy="4295775"/>
          </a:xfrm>
          <a:prstGeom prst="rect">
            <a:avLst/>
          </a:prstGeom>
        </p:spPr>
      </p:pic>
      <p:pic>
        <p:nvPicPr>
          <p:cNvPr id="3" name="Picture 2"/>
          <p:cNvPicPr>
            <a:picLocks noChangeAspect="1"/>
          </p:cNvPicPr>
          <p:nvPr/>
        </p:nvPicPr>
        <p:blipFill>
          <a:blip r:embed="rId3"/>
          <a:stretch>
            <a:fillRect/>
          </a:stretch>
        </p:blipFill>
        <p:spPr>
          <a:xfrm>
            <a:off x="5508104" y="3429000"/>
            <a:ext cx="2943225" cy="21907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cxnSp>
        <p:nvCxnSpPr>
          <p:cNvPr id="8" name="رابط مستقيم 7"/>
          <p:cNvCxnSpPr/>
          <p:nvPr/>
        </p:nvCxnSpPr>
        <p:spPr>
          <a:xfrm rot="5400000">
            <a:off x="2357422" y="3500438"/>
            <a:ext cx="5286412"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1339895" y="414337"/>
            <a:ext cx="2819400" cy="6029325"/>
          </a:xfrm>
          <a:prstGeom prst="rect">
            <a:avLst/>
          </a:prstGeom>
        </p:spPr>
      </p:pic>
      <p:pic>
        <p:nvPicPr>
          <p:cNvPr id="5" name="Picture 4"/>
          <p:cNvPicPr>
            <a:picLocks noChangeAspect="1"/>
          </p:cNvPicPr>
          <p:nvPr/>
        </p:nvPicPr>
        <p:blipFill>
          <a:blip r:embed="rId3"/>
          <a:stretch>
            <a:fillRect/>
          </a:stretch>
        </p:blipFill>
        <p:spPr>
          <a:xfrm>
            <a:off x="5652120" y="3717032"/>
            <a:ext cx="2562225" cy="22764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91680" y="836712"/>
            <a:ext cx="3456384" cy="554461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pic>
        <p:nvPicPr>
          <p:cNvPr id="31748" name="Picture 4"/>
          <p:cNvPicPr>
            <a:picLocks noChangeAspect="1" noChangeArrowheads="1"/>
          </p:cNvPicPr>
          <p:nvPr/>
        </p:nvPicPr>
        <p:blipFill>
          <a:blip r:embed="rId2"/>
          <a:srcRect/>
          <a:stretch>
            <a:fillRect/>
          </a:stretch>
        </p:blipFill>
        <p:spPr bwMode="auto">
          <a:xfrm>
            <a:off x="6572263" y="3786190"/>
            <a:ext cx="2571737" cy="671862"/>
          </a:xfrm>
          <a:prstGeom prst="rect">
            <a:avLst/>
          </a:prstGeom>
          <a:noFill/>
          <a:ln w="9525">
            <a:noFill/>
            <a:miter lim="800000"/>
            <a:headEnd/>
            <a:tailEnd/>
          </a:ln>
          <a:effectLst/>
        </p:spPr>
      </p:pic>
      <p:cxnSp>
        <p:nvCxnSpPr>
          <p:cNvPr id="8" name="رابط مستقيم 7"/>
          <p:cNvCxnSpPr/>
          <p:nvPr/>
        </p:nvCxnSpPr>
        <p:spPr>
          <a:xfrm rot="5400000">
            <a:off x="1035819" y="3607595"/>
            <a:ext cx="592935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رابط مستقيم 9"/>
          <p:cNvCxnSpPr/>
          <p:nvPr/>
        </p:nvCxnSpPr>
        <p:spPr>
          <a:xfrm rot="16200000" flipH="1">
            <a:off x="4250529" y="3679033"/>
            <a:ext cx="4286280" cy="71438"/>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1185331" y="436008"/>
            <a:ext cx="2952750" cy="6162675"/>
          </a:xfrm>
          <a:prstGeom prst="rect">
            <a:avLst/>
          </a:prstGeom>
        </p:spPr>
      </p:pic>
      <p:cxnSp>
        <p:nvCxnSpPr>
          <p:cNvPr id="9" name="رابط مستقيم 9"/>
          <p:cNvCxnSpPr/>
          <p:nvPr/>
        </p:nvCxnSpPr>
        <p:spPr>
          <a:xfrm rot="16200000" flipH="1">
            <a:off x="2071671" y="3572670"/>
            <a:ext cx="4286280" cy="71438"/>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4"/>
          <a:stretch>
            <a:fillRect/>
          </a:stretch>
        </p:blipFill>
        <p:spPr>
          <a:xfrm>
            <a:off x="4222163" y="431801"/>
            <a:ext cx="2085975" cy="63531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dirty="0"/>
              <a:t>Proteus and run </a:t>
            </a:r>
          </a:p>
        </p:txBody>
      </p:sp>
      <p:pic>
        <p:nvPicPr>
          <p:cNvPr id="3" name="Picture 2"/>
          <p:cNvPicPr>
            <a:picLocks noChangeAspect="1"/>
          </p:cNvPicPr>
          <p:nvPr/>
        </p:nvPicPr>
        <p:blipFill>
          <a:blip r:embed="rId2"/>
          <a:stretch>
            <a:fillRect/>
          </a:stretch>
        </p:blipFill>
        <p:spPr>
          <a:xfrm>
            <a:off x="1408077" y="1417638"/>
            <a:ext cx="7439025" cy="52482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en-US" dirty="0"/>
              <a:t>Door Lock System :</a:t>
            </a:r>
          </a:p>
        </p:txBody>
      </p:sp>
      <p:sp>
        <p:nvSpPr>
          <p:cNvPr id="3" name="عنصر نائب للمحتوى 2"/>
          <p:cNvSpPr>
            <a:spLocks noGrp="1"/>
          </p:cNvSpPr>
          <p:nvPr>
            <p:ph idx="1"/>
          </p:nvPr>
        </p:nvSpPr>
        <p:spPr/>
        <p:txBody>
          <a:bodyPr>
            <a:normAutofit fontScale="77500" lnSpcReduction="20000"/>
          </a:bodyPr>
          <a:lstStyle/>
          <a:p>
            <a:pPr>
              <a:buFont typeface="Wingdings" pitchFamily="2" charset="2"/>
              <a:buChar char="Ø"/>
            </a:pPr>
            <a:r>
              <a:rPr lang="en-US" dirty="0"/>
              <a:t>What are door locks?</a:t>
            </a:r>
          </a:p>
          <a:p>
            <a:pPr>
              <a:buFont typeface="Wingdings" pitchFamily="2" charset="2"/>
              <a:buChar char="Ø"/>
            </a:pPr>
            <a:r>
              <a:rPr lang="en-US" dirty="0"/>
              <a:t>How dose it work?</a:t>
            </a:r>
          </a:p>
          <a:p>
            <a:pPr>
              <a:buNone/>
            </a:pPr>
            <a:endParaRPr lang="en-US" dirty="0"/>
          </a:p>
          <a:p>
            <a:pPr>
              <a:buFont typeface="Wingdings" pitchFamily="2" charset="2"/>
              <a:buChar char="Ø"/>
            </a:pPr>
            <a:r>
              <a:rPr lang="en-US" dirty="0"/>
              <a:t>Device :</a:t>
            </a:r>
          </a:p>
          <a:p>
            <a:r>
              <a:rPr lang="en-US" dirty="0"/>
              <a:t>   	</a:t>
            </a:r>
            <a:r>
              <a:rPr lang="en-US" dirty="0" err="1"/>
              <a:t>Arduino</a:t>
            </a:r>
            <a:r>
              <a:rPr lang="en-US" dirty="0"/>
              <a:t> board</a:t>
            </a:r>
          </a:p>
          <a:p>
            <a:r>
              <a:rPr lang="en-US" dirty="0"/>
              <a:t>   	Servo motor </a:t>
            </a:r>
          </a:p>
          <a:p>
            <a:r>
              <a:rPr lang="en-US" dirty="0"/>
              <a:t>   	Keypad</a:t>
            </a:r>
          </a:p>
          <a:p>
            <a:r>
              <a:rPr lang="en-US" dirty="0"/>
              <a:t>    	</a:t>
            </a:r>
            <a:r>
              <a:rPr lang="en-US" dirty="0" err="1"/>
              <a:t>Lcd</a:t>
            </a:r>
            <a:r>
              <a:rPr lang="en-US" dirty="0"/>
              <a:t>      </a:t>
            </a:r>
          </a:p>
          <a:p>
            <a:r>
              <a:rPr lang="en-US" dirty="0"/>
              <a:t>   	Led </a:t>
            </a:r>
          </a:p>
          <a:p>
            <a:pPr>
              <a:buNone/>
            </a:pPr>
            <a:endParaRPr lang="en-US" dirty="0"/>
          </a:p>
          <a:p>
            <a:pPr>
              <a:buFont typeface="Wingdings" pitchFamily="2" charset="2"/>
              <a:buChar char="Ø"/>
            </a:pPr>
            <a:r>
              <a:rPr lang="en-US" dirty="0"/>
              <a:t>Code</a:t>
            </a:r>
          </a:p>
          <a:p>
            <a:pPr>
              <a:buFont typeface="Wingdings" pitchFamily="2" charset="2"/>
              <a:buChar char="Ø"/>
            </a:pPr>
            <a:r>
              <a:rPr lang="en-US" dirty="0"/>
              <a:t>Proteus and Run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What are door locks?</a:t>
            </a:r>
          </a:p>
        </p:txBody>
      </p:sp>
      <p:sp>
        <p:nvSpPr>
          <p:cNvPr id="3" name="عنصر نائب للمحتوى 2"/>
          <p:cNvSpPr>
            <a:spLocks noGrp="1"/>
          </p:cNvSpPr>
          <p:nvPr>
            <p:ph idx="1"/>
          </p:nvPr>
        </p:nvSpPr>
        <p:spPr>
          <a:xfrm>
            <a:off x="1428728" y="2071678"/>
            <a:ext cx="7422672" cy="3338522"/>
          </a:xfrm>
        </p:spPr>
        <p:txBody>
          <a:bodyPr>
            <a:normAutofit fontScale="55000" lnSpcReduction="20000"/>
          </a:bodyPr>
          <a:lstStyle/>
          <a:p>
            <a:pPr>
              <a:buFont typeface="Wingdings" pitchFamily="2" charset="2"/>
              <a:buChar char="Ø"/>
            </a:pPr>
            <a:r>
              <a:rPr lang="en-US" dirty="0"/>
              <a:t>Nowadays security is the main concern Each and </a:t>
            </a:r>
          </a:p>
          <a:p>
            <a:pPr marL="82296" indent="0">
              <a:buNone/>
            </a:pPr>
            <a:r>
              <a:rPr lang="en-US" dirty="0"/>
              <a:t>    every individual needs to feel secure. </a:t>
            </a:r>
          </a:p>
          <a:p>
            <a:pPr>
              <a:buFont typeface="Wingdings" pitchFamily="2" charset="2"/>
              <a:buChar char="Ø"/>
            </a:pPr>
            <a:endParaRPr lang="en-US" dirty="0"/>
          </a:p>
          <a:p>
            <a:pPr>
              <a:buFont typeface="Wingdings" pitchFamily="2" charset="2"/>
              <a:buChar char="Ø"/>
            </a:pPr>
            <a:r>
              <a:rPr lang="en-US" dirty="0"/>
              <a:t>The main entrances, lockers, cabinets, etc should be</a:t>
            </a:r>
          </a:p>
          <a:p>
            <a:pPr marL="82296" indent="0">
              <a:buNone/>
            </a:pPr>
            <a:r>
              <a:rPr lang="en-US" dirty="0"/>
              <a:t>     protected with some kind of security systems.</a:t>
            </a:r>
          </a:p>
          <a:p>
            <a:pPr marL="82296" indent="0">
              <a:buNone/>
            </a:pPr>
            <a:r>
              <a:rPr lang="en-US" dirty="0"/>
              <a:t> </a:t>
            </a:r>
          </a:p>
          <a:p>
            <a:pPr>
              <a:buFont typeface="Wingdings" pitchFamily="2" charset="2"/>
              <a:buChar char="Ø"/>
            </a:pPr>
            <a:r>
              <a:rPr lang="en-US" dirty="0"/>
              <a:t>Doors locked using the conventional locks are not as safe as they used to be in the past, nowadays anyone can easily break-in by breaking these locks. </a:t>
            </a:r>
          </a:p>
          <a:p>
            <a:pPr>
              <a:buFont typeface="Wingdings" pitchFamily="2" charset="2"/>
              <a:buChar char="Ø"/>
            </a:pPr>
            <a:endParaRPr lang="en-US" dirty="0"/>
          </a:p>
          <a:p>
            <a:pPr>
              <a:buFont typeface="Wingdings" pitchFamily="2" charset="2"/>
              <a:buChar char="Ø"/>
            </a:pPr>
            <a:r>
              <a:rPr lang="en-US" dirty="0"/>
              <a:t>The password-based door lock system allows only authorized persons to access the restricted areas.</a:t>
            </a:r>
          </a:p>
        </p:txBody>
      </p:sp>
      <p:pic>
        <p:nvPicPr>
          <p:cNvPr id="3074" name="Picture 2" descr="https://tse4.mm.bing.net/th?id=OIP.tPS94oQdf0CsACq01ER70AHaHa&amp;pid=Api&amp;P=0&amp;w=300&amp;h=300"/>
          <p:cNvPicPr>
            <a:picLocks noChangeAspect="1" noChangeArrowheads="1"/>
          </p:cNvPicPr>
          <p:nvPr/>
        </p:nvPicPr>
        <p:blipFill>
          <a:blip r:embed="rId2"/>
          <a:srcRect/>
          <a:stretch>
            <a:fillRect/>
          </a:stretch>
        </p:blipFill>
        <p:spPr bwMode="auto">
          <a:xfrm>
            <a:off x="6858016" y="1571612"/>
            <a:ext cx="2071702" cy="2071702"/>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How dose it work?</a:t>
            </a:r>
          </a:p>
        </p:txBody>
      </p:sp>
      <p:sp>
        <p:nvSpPr>
          <p:cNvPr id="3" name="عنصر نائب للمحتوى 2"/>
          <p:cNvSpPr>
            <a:spLocks noGrp="1"/>
          </p:cNvSpPr>
          <p:nvPr>
            <p:ph idx="1"/>
          </p:nvPr>
        </p:nvSpPr>
        <p:spPr>
          <a:xfrm>
            <a:off x="1071538" y="2500306"/>
            <a:ext cx="7572428" cy="4143380"/>
          </a:xfrm>
        </p:spPr>
        <p:txBody>
          <a:bodyPr>
            <a:normAutofit fontScale="70000" lnSpcReduction="20000"/>
          </a:bodyPr>
          <a:lstStyle/>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r>
              <a:rPr lang="en-US" dirty="0"/>
              <a:t>When you enter the correct 8 digit password the door is opened for 5 seconds, GREEN LED is ON .</a:t>
            </a:r>
          </a:p>
          <a:p>
            <a:pPr marL="82296" indent="0">
              <a:buNone/>
            </a:pPr>
            <a:endParaRPr lang="en-US" dirty="0"/>
          </a:p>
          <a:p>
            <a:pPr>
              <a:buFont typeface="Wingdings" pitchFamily="2" charset="2"/>
              <a:buChar char="Ø"/>
            </a:pPr>
            <a:r>
              <a:rPr lang="en-US" dirty="0"/>
              <a:t> Currently, the password is 88776655, which you can change in the programming ,you can even select a password consisting of more than 8 digits.</a:t>
            </a:r>
          </a:p>
          <a:p>
            <a:pPr>
              <a:buFont typeface="Wingdings" pitchFamily="2" charset="2"/>
              <a:buChar char="Ø"/>
            </a:pPr>
            <a:endParaRPr lang="en-US" dirty="0"/>
          </a:p>
          <a:p>
            <a:pPr>
              <a:buFont typeface="Wingdings" pitchFamily="2" charset="2"/>
              <a:buChar char="Ø"/>
            </a:pPr>
            <a:r>
              <a:rPr lang="en-US" dirty="0"/>
              <a:t> If a wrong password is entered 3 times the system is locked out for 10 seconds and an RED LED is turned ON, we also can increase or decreased The number of wrong attempts as per the requirement. </a:t>
            </a:r>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p:txBody>
      </p:sp>
      <p:pic>
        <p:nvPicPr>
          <p:cNvPr id="1025" name="Picture 1"/>
          <p:cNvPicPr>
            <a:picLocks noChangeAspect="1" noChangeArrowheads="1"/>
          </p:cNvPicPr>
          <p:nvPr/>
        </p:nvPicPr>
        <p:blipFill>
          <a:blip r:embed="rId2"/>
          <a:srcRect/>
          <a:stretch>
            <a:fillRect/>
          </a:stretch>
        </p:blipFill>
        <p:spPr bwMode="auto">
          <a:xfrm>
            <a:off x="3428992" y="1428736"/>
            <a:ext cx="2857488" cy="1322121"/>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err="1"/>
              <a:t>Arduino</a:t>
            </a:r>
            <a:r>
              <a:rPr lang="en-US" dirty="0"/>
              <a:t> board:</a:t>
            </a:r>
          </a:p>
        </p:txBody>
      </p:sp>
      <p:sp>
        <p:nvSpPr>
          <p:cNvPr id="3" name="عنصر نائب للمحتوى 2"/>
          <p:cNvSpPr>
            <a:spLocks noGrp="1"/>
          </p:cNvSpPr>
          <p:nvPr>
            <p:ph idx="1"/>
          </p:nvPr>
        </p:nvSpPr>
        <p:spPr>
          <a:xfrm>
            <a:off x="1071538" y="1714488"/>
            <a:ext cx="8072462" cy="5143512"/>
          </a:xfrm>
        </p:spPr>
        <p:txBody>
          <a:bodyPr>
            <a:normAutofit fontScale="70000" lnSpcReduction="20000"/>
          </a:bodyPr>
          <a:lstStyle/>
          <a:p>
            <a:pPr>
              <a:buFont typeface="Wingdings" pitchFamily="2" charset="2"/>
              <a:buChar char="Ø"/>
            </a:pPr>
            <a:endParaRPr lang="en-US" dirty="0"/>
          </a:p>
          <a:p>
            <a:pPr>
              <a:buFont typeface="Wingdings" pitchFamily="2" charset="2"/>
              <a:buChar char="Ø"/>
            </a:pPr>
            <a:r>
              <a:rPr lang="en-US" dirty="0"/>
              <a:t>    The entire project is controlled using </a:t>
            </a:r>
          </a:p>
          <a:p>
            <a:pPr>
              <a:buNone/>
            </a:pPr>
            <a:r>
              <a:rPr lang="en-US" dirty="0"/>
              <a:t>       the </a:t>
            </a:r>
            <a:r>
              <a:rPr lang="en-US" dirty="0" err="1"/>
              <a:t>Arduino</a:t>
            </a:r>
            <a:r>
              <a:rPr lang="en-US" dirty="0"/>
              <a:t>.</a:t>
            </a:r>
          </a:p>
          <a:p>
            <a:pPr>
              <a:buNone/>
            </a:pPr>
            <a:endParaRPr lang="en-US" dirty="0"/>
          </a:p>
          <a:p>
            <a:pPr>
              <a:buFont typeface="Wingdings" pitchFamily="2" charset="2"/>
              <a:buChar char="Ø"/>
            </a:pPr>
            <a:r>
              <a:rPr lang="en-US" dirty="0"/>
              <a:t>    There is many types of </a:t>
            </a:r>
            <a:r>
              <a:rPr lang="en-US" dirty="0" err="1"/>
              <a:t>arduino</a:t>
            </a:r>
            <a:r>
              <a:rPr lang="en-US" dirty="0"/>
              <a:t> boards such that </a:t>
            </a:r>
            <a:r>
              <a:rPr lang="en-US" dirty="0" err="1"/>
              <a:t>uno</a:t>
            </a:r>
            <a:r>
              <a:rPr lang="en-US" dirty="0"/>
              <a:t>, </a:t>
            </a:r>
            <a:r>
              <a:rPr lang="en-US" dirty="0" err="1"/>
              <a:t>nano</a:t>
            </a:r>
            <a:r>
              <a:rPr lang="en-US" dirty="0"/>
              <a:t>, mega, </a:t>
            </a:r>
            <a:r>
              <a:rPr lang="en-US" dirty="0" err="1"/>
              <a:t>bt</a:t>
            </a:r>
            <a:r>
              <a:rPr lang="en-US" dirty="0"/>
              <a:t>… , We used in this project </a:t>
            </a:r>
            <a:r>
              <a:rPr lang="en-US" dirty="0" err="1"/>
              <a:t>arduino</a:t>
            </a:r>
            <a:r>
              <a:rPr lang="en-US" dirty="0"/>
              <a:t> </a:t>
            </a:r>
            <a:r>
              <a:rPr lang="en-US" dirty="0" err="1"/>
              <a:t>uno</a:t>
            </a:r>
            <a:r>
              <a:rPr lang="en-US" dirty="0"/>
              <a:t>.</a:t>
            </a:r>
          </a:p>
          <a:p>
            <a:pPr>
              <a:buFont typeface="Wingdings" pitchFamily="2" charset="2"/>
              <a:buChar char="Ø"/>
            </a:pPr>
            <a:endParaRPr lang="en-US" dirty="0"/>
          </a:p>
          <a:p>
            <a:pPr fontAlgn="base">
              <a:buFont typeface="Wingdings" pitchFamily="2" charset="2"/>
              <a:buChar char="Ø"/>
            </a:pPr>
            <a:r>
              <a:rPr lang="en-US" dirty="0"/>
              <a:t>Its an open source programmable circuit board that can be integrated into a wide variety of </a:t>
            </a:r>
            <a:r>
              <a:rPr lang="en-US" dirty="0" err="1"/>
              <a:t>makerspace</a:t>
            </a:r>
            <a:r>
              <a:rPr lang="en-US" dirty="0"/>
              <a:t> projects both simple and complex.</a:t>
            </a:r>
          </a:p>
          <a:p>
            <a:pPr fontAlgn="base">
              <a:buFont typeface="Wingdings" pitchFamily="2" charset="2"/>
              <a:buChar char="Ø"/>
            </a:pPr>
            <a:endParaRPr lang="en-US" dirty="0"/>
          </a:p>
          <a:p>
            <a:pPr fontAlgn="base">
              <a:buFont typeface="Wingdings" pitchFamily="2" charset="2"/>
              <a:buChar char="Ø"/>
            </a:pPr>
            <a:r>
              <a:rPr lang="en-US" dirty="0"/>
              <a:t>  This board contains a microcontroller which is able to be programmed to do a </a:t>
            </a:r>
            <a:r>
              <a:rPr lang="en-US" dirty="0" err="1"/>
              <a:t>spacific</a:t>
            </a:r>
            <a:r>
              <a:rPr lang="en-US" dirty="0"/>
              <a:t> function.  </a:t>
            </a:r>
          </a:p>
          <a:p>
            <a:pPr fontAlgn="base">
              <a:buFont typeface="Wingdings" pitchFamily="2" charset="2"/>
              <a:buChar char="Ø"/>
            </a:pPr>
            <a:endParaRPr lang="en-US" dirty="0"/>
          </a:p>
          <a:p>
            <a:pPr fontAlgn="base">
              <a:buFont typeface="Wingdings" pitchFamily="2" charset="2"/>
              <a:buChar char="Ø"/>
            </a:pPr>
            <a:r>
              <a:rPr lang="en-US" dirty="0"/>
              <a:t> it’s flexible and low cost.</a:t>
            </a:r>
          </a:p>
        </p:txBody>
      </p:sp>
      <p:pic>
        <p:nvPicPr>
          <p:cNvPr id="20482" name="Picture 2" descr="https://tse4.mm.bing.net/th?id=OIP.p1nr6BBzgmiYA7bF7YcMSgHaHa&amp;pid=Api&amp;P=0&amp;w=300&amp;h=300"/>
          <p:cNvPicPr>
            <a:picLocks noChangeAspect="1" noChangeArrowheads="1"/>
          </p:cNvPicPr>
          <p:nvPr/>
        </p:nvPicPr>
        <p:blipFill>
          <a:blip r:embed="rId2"/>
          <a:srcRect/>
          <a:stretch>
            <a:fillRect/>
          </a:stretch>
        </p:blipFill>
        <p:spPr bwMode="auto">
          <a:xfrm>
            <a:off x="6715140" y="1214422"/>
            <a:ext cx="1571636" cy="157163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Servo motor:</a:t>
            </a:r>
          </a:p>
        </p:txBody>
      </p:sp>
      <p:sp>
        <p:nvSpPr>
          <p:cNvPr id="3" name="عنصر نائب للمحتوى 2"/>
          <p:cNvSpPr>
            <a:spLocks noGrp="1"/>
          </p:cNvSpPr>
          <p:nvPr>
            <p:ph idx="1"/>
          </p:nvPr>
        </p:nvSpPr>
        <p:spPr>
          <a:xfrm>
            <a:off x="1285852" y="2214554"/>
            <a:ext cx="5214974" cy="2838456"/>
          </a:xfrm>
        </p:spPr>
        <p:txBody>
          <a:bodyPr>
            <a:normAutofit fontScale="85000" lnSpcReduction="10000"/>
          </a:bodyPr>
          <a:lstStyle/>
          <a:p>
            <a:pPr>
              <a:buFont typeface="Wingdings" pitchFamily="2" charset="2"/>
              <a:buChar char="Ø"/>
            </a:pPr>
            <a:r>
              <a:rPr lang="en-US" dirty="0"/>
              <a:t>A servo motor, is a device that is used to rotate or push parts of a machine to which it is connected with precision. </a:t>
            </a:r>
          </a:p>
          <a:p>
            <a:pPr>
              <a:buFont typeface="Wingdings" pitchFamily="2" charset="2"/>
              <a:buChar char="Ø"/>
            </a:pPr>
            <a:r>
              <a:rPr lang="en-US" dirty="0"/>
              <a:t>Unlike DC motors, they generally rotate to a particular angle and then stop .</a:t>
            </a:r>
          </a:p>
        </p:txBody>
      </p:sp>
      <p:pic>
        <p:nvPicPr>
          <p:cNvPr id="21506" name="Picture 2"/>
          <p:cNvPicPr>
            <a:picLocks noChangeAspect="1" noChangeArrowheads="1"/>
          </p:cNvPicPr>
          <p:nvPr/>
        </p:nvPicPr>
        <p:blipFill>
          <a:blip r:embed="rId2"/>
          <a:srcRect/>
          <a:stretch>
            <a:fillRect/>
          </a:stretch>
        </p:blipFill>
        <p:spPr bwMode="auto">
          <a:xfrm>
            <a:off x="6500826" y="1928802"/>
            <a:ext cx="2309812" cy="2309812"/>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Keypad:</a:t>
            </a:r>
          </a:p>
        </p:txBody>
      </p:sp>
      <p:sp>
        <p:nvSpPr>
          <p:cNvPr id="3" name="عنصر نائب للمحتوى 2"/>
          <p:cNvSpPr>
            <a:spLocks noGrp="1"/>
          </p:cNvSpPr>
          <p:nvPr>
            <p:ph idx="1"/>
          </p:nvPr>
        </p:nvSpPr>
        <p:spPr>
          <a:xfrm>
            <a:off x="1435608" y="1447800"/>
            <a:ext cx="5208094" cy="4800600"/>
          </a:xfrm>
        </p:spPr>
        <p:txBody>
          <a:bodyPr>
            <a:normAutofit fontScale="77500" lnSpcReduction="20000"/>
          </a:bodyPr>
          <a:lstStyle/>
          <a:p>
            <a:pPr>
              <a:buFont typeface="Wingdings" pitchFamily="2" charset="2"/>
              <a:buChar char="Ø"/>
            </a:pPr>
            <a:r>
              <a:rPr lang="en-US" dirty="0"/>
              <a:t>A keypad is one of the most commonly used input devices in microprocessor applications.</a:t>
            </a:r>
          </a:p>
          <a:p>
            <a:pPr>
              <a:buFont typeface="Wingdings" pitchFamily="2" charset="2"/>
              <a:buChar char="Ø"/>
            </a:pPr>
            <a:r>
              <a:rPr lang="en-US" dirty="0"/>
              <a:t>A great way to let users interact with their project to navigate menus, enter passwords, control robots, and the like</a:t>
            </a:r>
          </a:p>
          <a:p>
            <a:pPr>
              <a:buFont typeface="Wingdings" pitchFamily="2" charset="2"/>
              <a:buChar char="Ø"/>
            </a:pPr>
            <a:endParaRPr lang="en-US" dirty="0"/>
          </a:p>
          <a:p>
            <a:pPr>
              <a:buFont typeface="Wingdings" pitchFamily="2" charset="2"/>
              <a:buChar char="Ø"/>
            </a:pPr>
            <a:r>
              <a:rPr lang="en-US" dirty="0"/>
              <a:t> The working principle is very simple. Pressing a button shortens one of the row lines and one of the column lines, allowing current to flow between them</a:t>
            </a:r>
          </a:p>
        </p:txBody>
      </p:sp>
      <p:pic>
        <p:nvPicPr>
          <p:cNvPr id="4" name="Picture 3"/>
          <p:cNvPicPr>
            <a:picLocks noChangeAspect="1"/>
          </p:cNvPicPr>
          <p:nvPr/>
        </p:nvPicPr>
        <p:blipFill>
          <a:blip r:embed="rId2"/>
          <a:stretch>
            <a:fillRect/>
          </a:stretch>
        </p:blipFill>
        <p:spPr>
          <a:xfrm>
            <a:off x="6477227" y="4005064"/>
            <a:ext cx="2712955" cy="2712955"/>
          </a:xfrm>
          <a:prstGeom prst="rect">
            <a:avLst/>
          </a:prstGeom>
        </p:spPr>
      </p:pic>
      <p:sp>
        <p:nvSpPr>
          <p:cNvPr id="5" name="Rectangle 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err="1"/>
              <a:t>Lcd</a:t>
            </a:r>
            <a:r>
              <a:rPr lang="en-US" dirty="0"/>
              <a:t>:</a:t>
            </a:r>
          </a:p>
        </p:txBody>
      </p:sp>
      <p:sp>
        <p:nvSpPr>
          <p:cNvPr id="3" name="عنصر نائب للمحتوى 2"/>
          <p:cNvSpPr>
            <a:spLocks noGrp="1"/>
          </p:cNvSpPr>
          <p:nvPr>
            <p:ph idx="1"/>
          </p:nvPr>
        </p:nvSpPr>
        <p:spPr/>
        <p:txBody>
          <a:bodyPr/>
          <a:lstStyle/>
          <a:p>
            <a:pPr>
              <a:buFont typeface="Wingdings" pitchFamily="2" charset="2"/>
              <a:buChar char="Ø"/>
            </a:pPr>
            <a:r>
              <a:rPr lang="en-US" dirty="0"/>
              <a:t>it can display any text or value of variables.</a:t>
            </a:r>
          </a:p>
          <a:p>
            <a:pPr>
              <a:buFont typeface="Wingdings" pitchFamily="2" charset="2"/>
              <a:buChar char="Ø"/>
            </a:pPr>
            <a:r>
              <a:rPr lang="en-US" dirty="0"/>
              <a:t>16X 2 </a:t>
            </a:r>
            <a:r>
              <a:rPr lang="en-US" dirty="0" err="1"/>
              <a:t>Lcd</a:t>
            </a:r>
            <a:r>
              <a:rPr lang="en-US" dirty="0"/>
              <a:t> </a:t>
            </a:r>
            <a:r>
              <a:rPr lang="en-US" dirty="0" err="1"/>
              <a:t>contans</a:t>
            </a:r>
            <a:r>
              <a:rPr lang="en-US" dirty="0"/>
              <a:t> 2 rows and 16 columns , so it can show about 32 character.</a:t>
            </a:r>
          </a:p>
          <a:p>
            <a:pPr>
              <a:buFont typeface="Wingdings" pitchFamily="2" charset="2"/>
              <a:buChar char="Ø"/>
            </a:pPr>
            <a:endParaRPr lang="en-US" dirty="0"/>
          </a:p>
          <a:p>
            <a:pPr>
              <a:buFont typeface="Wingdings" pitchFamily="2" charset="2"/>
              <a:buChar char="Ø"/>
            </a:pPr>
            <a:r>
              <a:rPr lang="en-US" dirty="0" err="1"/>
              <a:t>Lcd.setCursor</a:t>
            </a:r>
            <a:r>
              <a:rPr lang="en-US" dirty="0"/>
              <a:t>(</a:t>
            </a:r>
            <a:r>
              <a:rPr lang="en-US" dirty="0" err="1"/>
              <a:t>col</a:t>
            </a:r>
            <a:r>
              <a:rPr lang="en-US" dirty="0"/>
              <a:t>, row);</a:t>
            </a:r>
          </a:p>
          <a:p>
            <a:pPr>
              <a:buFont typeface="Wingdings" pitchFamily="2" charset="2"/>
              <a:buChar char="Ø"/>
            </a:pPr>
            <a:r>
              <a:rPr lang="en-US" dirty="0"/>
              <a:t> </a:t>
            </a:r>
            <a:r>
              <a:rPr lang="en-US" dirty="0" err="1"/>
              <a:t>lcd.print</a:t>
            </a:r>
            <a:r>
              <a:rPr lang="en-US" dirty="0"/>
              <a:t>(”any text”); </a:t>
            </a:r>
          </a:p>
          <a:p>
            <a:pPr>
              <a:buFont typeface="Wingdings" pitchFamily="2" charset="2"/>
              <a:buChar char="Ø"/>
            </a:pPr>
            <a:endParaRPr lang="en-US" dirty="0"/>
          </a:p>
        </p:txBody>
      </p:sp>
      <p:pic>
        <p:nvPicPr>
          <p:cNvPr id="23554" name="Picture 2" descr="https://tse4.mm.bing.net/th?id=OIP.230csYMiDBMP3D-I4zlZlAHaHa&amp;pid=Api&amp;P=0&amp;w=300&amp;h=300"/>
          <p:cNvPicPr>
            <a:picLocks noChangeAspect="1" noChangeArrowheads="1"/>
          </p:cNvPicPr>
          <p:nvPr/>
        </p:nvPicPr>
        <p:blipFill>
          <a:blip r:embed="rId2"/>
          <a:srcRect/>
          <a:stretch>
            <a:fillRect/>
          </a:stretch>
        </p:blipFill>
        <p:spPr bwMode="auto">
          <a:xfrm>
            <a:off x="6000760" y="3571876"/>
            <a:ext cx="2857500" cy="28575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Led :</a:t>
            </a:r>
          </a:p>
        </p:txBody>
      </p:sp>
      <p:pic>
        <p:nvPicPr>
          <p:cNvPr id="24578" name="Picture 2"/>
          <p:cNvPicPr>
            <a:picLocks noChangeAspect="1" noChangeArrowheads="1"/>
          </p:cNvPicPr>
          <p:nvPr/>
        </p:nvPicPr>
        <p:blipFill>
          <a:blip r:embed="rId2"/>
          <a:srcRect/>
          <a:stretch>
            <a:fillRect/>
          </a:stretch>
        </p:blipFill>
        <p:spPr bwMode="auto">
          <a:xfrm>
            <a:off x="2915816" y="1820862"/>
            <a:ext cx="4130675" cy="321627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انقلاب">
  <a:themeElements>
    <a:clrScheme name="انقلاب">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انقلاب">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انقلاب">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1024</TotalTime>
  <Words>495</Words>
  <Application>Microsoft Office PowerPoint</Application>
  <PresentationFormat>On-screen Show (4:3)</PresentationFormat>
  <Paragraphs>72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Gill Sans MT</vt:lpstr>
      <vt:lpstr>Verdana</vt:lpstr>
      <vt:lpstr>Wingdings</vt:lpstr>
      <vt:lpstr>Wingdings 2</vt:lpstr>
      <vt:lpstr>انقلاب</vt:lpstr>
      <vt:lpstr>DOOR LOCK SYSTEM</vt:lpstr>
      <vt:lpstr>Door Lock System :</vt:lpstr>
      <vt:lpstr>What are door locks?</vt:lpstr>
      <vt:lpstr>How dose it work?</vt:lpstr>
      <vt:lpstr>Arduino board:</vt:lpstr>
      <vt:lpstr>Servo motor:</vt:lpstr>
      <vt:lpstr>Keypad:</vt:lpstr>
      <vt:lpstr>Lcd:</vt:lpstr>
      <vt:lpstr>Led :</vt:lpstr>
      <vt:lpstr>Code :</vt:lpstr>
      <vt:lpstr>PowerPoint Presentation</vt:lpstr>
      <vt:lpstr>void setup</vt:lpstr>
      <vt:lpstr>PowerPoint Presentation</vt:lpstr>
      <vt:lpstr>PowerPoint Presentation</vt:lpstr>
      <vt:lpstr>PowerPoint Presentation</vt:lpstr>
      <vt:lpstr>PowerPoint Presentation</vt:lpstr>
      <vt:lpstr>Proteus and run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DOOR LOCK SYSTEM</dc:title>
  <dc:creator>Discovery</dc:creator>
  <cp:lastModifiedBy>Ali Al-Ramadan</cp:lastModifiedBy>
  <cp:revision>62</cp:revision>
  <dcterms:created xsi:type="dcterms:W3CDTF">2021-05-17T17:17:37Z</dcterms:created>
  <dcterms:modified xsi:type="dcterms:W3CDTF">2021-11-20T20:02:05Z</dcterms:modified>
</cp:coreProperties>
</file>