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8" r:id="rId5"/>
    <p:sldId id="310" r:id="rId6"/>
    <p:sldId id="313" r:id="rId7"/>
    <p:sldId id="312" r:id="rId8"/>
    <p:sldId id="311" r:id="rId9"/>
    <p:sldId id="314" r:id="rId10"/>
    <p:sldId id="316" r:id="rId11"/>
    <p:sldId id="317" r:id="rId12"/>
    <p:sldId id="315" r:id="rId13"/>
    <p:sldId id="318" r:id="rId14"/>
    <p:sldId id="319" r:id="rId15"/>
    <p:sldId id="3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39"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endParaRPr lang="en-US" dirty="0"/>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Introduction </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endParaRPr lang="en-US" dirty="0"/>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GT Table Parts </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44097D21-977F-4452-AE35-C129A16A3F89}">
      <dgm:prSet/>
      <dgm:spPr/>
      <dgm:t>
        <a:bodyPr/>
        <a:lstStyle/>
        <a:p>
          <a:r>
            <a:rPr lang="en-US" dirty="0"/>
            <a:t>GT Workflow </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endParaRPr lang="en-US" dirty="0"/>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Demo</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501DC69F-43F9-4B1E-BE22-6D9FA0AFC528}">
      <dgm:prSet/>
      <dgm:spPr/>
      <dgm:t>
        <a:bodyPr/>
        <a:lstStyle/>
        <a:p>
          <a:endParaRPr lang="en-US" dirty="0"/>
        </a:p>
      </dgm:t>
    </dgm:pt>
    <dgm:pt modelId="{05A1C2F3-0854-4F17-AD49-F6E4F5029DC1}" type="sibTrans" cxnId="{A1DD0BFE-1A98-40AA-BB60-9659ADA72CA3}">
      <dgm:prSet/>
      <dgm:spPr/>
      <dgm:t>
        <a:bodyPr/>
        <a:lstStyle/>
        <a:p>
          <a:endParaRPr lang="en-US"/>
        </a:p>
      </dgm:t>
    </dgm:pt>
    <dgm:pt modelId="{D662275D-EF71-4EF0-8C53-5B09830A2AA4}" type="parTrans" cxnId="{A1DD0BFE-1A98-40AA-BB60-9659ADA72CA3}">
      <dgm:prSet/>
      <dgm:spPr/>
      <dgm:t>
        <a:bodyPr/>
        <a:lstStyle/>
        <a:p>
          <a:pPr algn="l"/>
          <a:endParaRPr lang="en-US"/>
        </a:p>
      </dgm:t>
    </dgm:pt>
    <dgm:pt modelId="{B84D27EA-8B08-403C-8C70-E6B91156BC33}">
      <dgm:prSet/>
      <dgm:spPr/>
      <dgm:t>
        <a:bodyPr/>
        <a:lstStyle/>
        <a:p>
          <a:r>
            <a:rPr lang="en-US" dirty="0"/>
            <a:t>References </a:t>
          </a:r>
        </a:p>
      </dgm:t>
    </dgm:pt>
    <dgm:pt modelId="{4179B3E5-65D0-4216-AF98-3F07E73AB51C}" type="parTrans" cxnId="{B6BA8361-6C8B-4E9A-81FC-72C340B19857}">
      <dgm:prSet/>
      <dgm:spPr/>
      <dgm:t>
        <a:bodyPr/>
        <a:lstStyle/>
        <a:p>
          <a:endParaRPr lang="en-US"/>
        </a:p>
      </dgm:t>
    </dgm:pt>
    <dgm:pt modelId="{CD8FB5CA-E088-4E5F-83D9-2B2A3A632070}" type="sibTrans" cxnId="{B6BA8361-6C8B-4E9A-81FC-72C340B19857}">
      <dgm:prSet/>
      <dgm:spPr/>
      <dgm:t>
        <a:bodyPr/>
        <a:lstStyle/>
        <a:p>
          <a:endParaRPr lang="en-US"/>
        </a:p>
      </dgm:t>
    </dgm:pt>
    <dgm:pt modelId="{3A626AB9-9B93-48D1-816C-7A2AF1274191}">
      <dgm:prSet/>
      <dgm:spPr/>
      <dgm:t>
        <a:bodyPr/>
        <a:lstStyle/>
        <a:p>
          <a:endParaRPr lang="en-US" dirty="0"/>
        </a:p>
      </dgm:t>
    </dgm:pt>
    <dgm:pt modelId="{4708DF8C-8003-42F0-A9EA-DF959F61B075}" type="parTrans" cxnId="{41FC51D0-B3F4-49A5-9303-5A0720124630}">
      <dgm:prSet/>
      <dgm:spPr/>
      <dgm:t>
        <a:bodyPr/>
        <a:lstStyle/>
        <a:p>
          <a:endParaRPr lang="en-US"/>
        </a:p>
      </dgm:t>
    </dgm:pt>
    <dgm:pt modelId="{090EC754-6820-4DE0-B17D-BEC0CA1A2345}" type="sibTrans" cxnId="{41FC51D0-B3F4-49A5-9303-5A0720124630}">
      <dgm:prSet/>
      <dgm:spPr/>
      <dgm:t>
        <a:bodyPr/>
        <a:lstStyle/>
        <a:p>
          <a:endParaRPr lang="en-US"/>
        </a:p>
      </dgm:t>
    </dgm:pt>
    <dgm:pt modelId="{A9DD9C18-890A-4BF9-8021-9D753C916C2B}">
      <dgm:prSet/>
      <dgm:spPr/>
      <dgm:t>
        <a:bodyPr/>
        <a:lstStyle/>
        <a:p>
          <a:r>
            <a:rPr lang="en-US" dirty="0"/>
            <a:t>Functions for Making Display Tables  </a:t>
          </a:r>
        </a:p>
      </dgm:t>
    </dgm:pt>
    <dgm:pt modelId="{743FE319-2DEF-457B-AA09-1545552AB6DC}" type="parTrans" cxnId="{69A8C7E2-CC0A-4E94-B943-1FF3E4C45BC4}">
      <dgm:prSet/>
      <dgm:spPr/>
      <dgm:t>
        <a:bodyPr/>
        <a:lstStyle/>
        <a:p>
          <a:endParaRPr lang="en-US"/>
        </a:p>
      </dgm:t>
    </dgm:pt>
    <dgm:pt modelId="{91044F08-077F-4E1C-9FE3-1A5F9AEB4CBD}" type="sibTrans" cxnId="{69A8C7E2-CC0A-4E94-B943-1FF3E4C45BC4}">
      <dgm:prSet/>
      <dgm:spPr/>
      <dgm:t>
        <a:bodyPr/>
        <a:lstStyle/>
        <a:p>
          <a:endParaRPr lang="en-US"/>
        </a:p>
      </dgm:t>
    </dgm:pt>
    <dgm:pt modelId="{DEF3DBF3-65CF-4B22-9D97-50117FF8CA79}">
      <dgm:prSet/>
      <dgm:spPr/>
      <dgm:t>
        <a:bodyPr/>
        <a:lstStyle/>
        <a:p>
          <a:endParaRPr lang="en-US" dirty="0"/>
        </a:p>
      </dgm:t>
    </dgm:pt>
    <dgm:pt modelId="{573DDD73-D509-452A-A1E2-B6C81726F4EA}" type="parTrans" cxnId="{23335844-8951-4322-BF82-7796D175461A}">
      <dgm:prSet/>
      <dgm:spPr/>
    </dgm:pt>
    <dgm:pt modelId="{5790563F-4CAC-4D36-9B4B-78047D648F9A}" type="sibTrans" cxnId="{23335844-8951-4322-BF82-7796D175461A}">
      <dgm:prSet/>
      <dgm:spPr/>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6">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6">
        <dgm:presLayoutVars>
          <dgm:bulletEnabled val="1"/>
        </dgm:presLayoutVars>
      </dgm:prSet>
      <dgm:spPr/>
    </dgm:pt>
    <dgm:pt modelId="{6898D4C1-54F6-4DA4-9607-F444437C8E6E}" type="pres">
      <dgm:prSet presAssocID="{9B50AE85-DEA1-41F3-9C2C-24A18069C473}" presName="ConnectLine1" presStyleLbl="sibTrans1D1" presStyleIdx="0" presStyleCnt="6"/>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6"/>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6">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6">
        <dgm:presLayoutVars>
          <dgm:bulletEnabled val="1"/>
        </dgm:presLayoutVars>
      </dgm:prSet>
      <dgm:spPr/>
    </dgm:pt>
    <dgm:pt modelId="{152FB453-AA1C-4C6D-86AE-2A7A4BF73B8B}" type="pres">
      <dgm:prSet presAssocID="{B157653D-2397-47E3-94A8-8E8B13726408}" presName="ConnectLine1" presStyleLbl="sibTrans1D1" presStyleIdx="1" presStyleCnt="6"/>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6"/>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6">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6">
        <dgm:presLayoutVars>
          <dgm:bulletEnabled val="1"/>
        </dgm:presLayoutVars>
      </dgm:prSet>
      <dgm:spPr/>
    </dgm:pt>
    <dgm:pt modelId="{26F3F9B3-7461-4A61-97B5-AF1F062A6A31}" type="pres">
      <dgm:prSet presAssocID="{501DC69F-43F9-4B1E-BE22-6D9FA0AFC528}" presName="ConnectLine1" presStyleLbl="sibTrans1D1" presStyleIdx="2" presStyleCnt="6"/>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6"/>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37520172-4ACE-45CD-B231-1AC143737B6A}" type="pres">
      <dgm:prSet presAssocID="{3A626AB9-9B93-48D1-816C-7A2AF1274191}" presName="composite1" presStyleCnt="0"/>
      <dgm:spPr/>
    </dgm:pt>
    <dgm:pt modelId="{7D2FB95A-C2D7-4D5C-BABB-4B3E99A9E94F}" type="pres">
      <dgm:prSet presAssocID="{3A626AB9-9B93-48D1-816C-7A2AF1274191}" presName="parent1" presStyleLbl="alignNode1" presStyleIdx="3" presStyleCnt="6">
        <dgm:presLayoutVars>
          <dgm:chMax val="1"/>
          <dgm:chPref val="1"/>
          <dgm:bulletEnabled val="1"/>
        </dgm:presLayoutVars>
      </dgm:prSet>
      <dgm:spPr/>
    </dgm:pt>
    <dgm:pt modelId="{5CD7950A-539B-480D-941E-918F64E140BA}" type="pres">
      <dgm:prSet presAssocID="{3A626AB9-9B93-48D1-816C-7A2AF1274191}" presName="Childtext1" presStyleLbl="revTx" presStyleIdx="3" presStyleCnt="6">
        <dgm:presLayoutVars>
          <dgm:bulletEnabled val="1"/>
        </dgm:presLayoutVars>
      </dgm:prSet>
      <dgm:spPr/>
    </dgm:pt>
    <dgm:pt modelId="{EB63ABB1-51E7-4487-9907-7D7C6443EC38}" type="pres">
      <dgm:prSet presAssocID="{3A626AB9-9B93-48D1-816C-7A2AF1274191}" presName="ConnectLine1" presStyleLbl="sibTrans1D1" presStyleIdx="3" presStyleCnt="6"/>
      <dgm:spPr>
        <a:noFill/>
        <a:ln w="12700" cap="flat" cmpd="sng" algn="ctr">
          <a:solidFill>
            <a:schemeClr val="accent1">
              <a:hueOff val="0"/>
              <a:satOff val="0"/>
              <a:lumOff val="0"/>
              <a:alphaOff val="0"/>
            </a:schemeClr>
          </a:solidFill>
          <a:prstDash val="dash"/>
        </a:ln>
        <a:effectLst/>
      </dgm:spPr>
    </dgm:pt>
    <dgm:pt modelId="{EF495BCD-C93C-4A46-85A1-5196AEFE71B0}" type="pres">
      <dgm:prSet presAssocID="{3A626AB9-9B93-48D1-816C-7A2AF1274191}" presName="ConnectLineEnd1" presStyleLbl="lnNode1" presStyleIdx="3" presStyleCnt="6"/>
      <dgm:spPr/>
    </dgm:pt>
    <dgm:pt modelId="{614E5841-CF35-4909-9275-3CF2FA06976A}" type="pres">
      <dgm:prSet presAssocID="{3A626AB9-9B93-48D1-816C-7A2AF1274191}" presName="EmptyPane1" presStyleCnt="0"/>
      <dgm:spPr/>
    </dgm:pt>
    <dgm:pt modelId="{144472C1-2A62-4E18-978C-4421AEF108FD}" type="pres">
      <dgm:prSet presAssocID="{090EC754-6820-4DE0-B17D-BEC0CA1A2345}" presName="spaceBetweenRectangles1" presStyleCnt="0"/>
      <dgm:spPr/>
    </dgm:pt>
    <dgm:pt modelId="{ABCAFDE8-C8EC-46DF-AFF0-E700FDD5BB8E}" type="pres">
      <dgm:prSet presAssocID="{AE7358A2-3D9A-4A4C-BBED-5424660EAD51}" presName="composite1" presStyleCnt="0"/>
      <dgm:spPr/>
    </dgm:pt>
    <dgm:pt modelId="{DB63785C-3AC2-4E5E-AA85-B2334D4003D0}" type="pres">
      <dgm:prSet presAssocID="{AE7358A2-3D9A-4A4C-BBED-5424660EAD51}" presName="parent1" presStyleLbl="alignNode1" presStyleIdx="4" presStyleCnt="6">
        <dgm:presLayoutVars>
          <dgm:chMax val="1"/>
          <dgm:chPref val="1"/>
          <dgm:bulletEnabled val="1"/>
        </dgm:presLayoutVars>
      </dgm:prSet>
      <dgm:spPr/>
    </dgm:pt>
    <dgm:pt modelId="{10C356B5-2DA8-4CE2-B916-BE2D03EBAD3F}" type="pres">
      <dgm:prSet presAssocID="{AE7358A2-3D9A-4A4C-BBED-5424660EAD51}" presName="Childtext1" presStyleLbl="revTx" presStyleIdx="4" presStyleCnt="6">
        <dgm:presLayoutVars>
          <dgm:bulletEnabled val="1"/>
        </dgm:presLayoutVars>
      </dgm:prSet>
      <dgm:spPr/>
    </dgm:pt>
    <dgm:pt modelId="{A8744E6D-ED31-438D-950E-828D15F0D923}" type="pres">
      <dgm:prSet presAssocID="{AE7358A2-3D9A-4A4C-BBED-5424660EAD51}" presName="ConnectLine1" presStyleLbl="sibTrans1D1" presStyleIdx="4" presStyleCnt="6"/>
      <dgm:spPr>
        <a:noFill/>
        <a:ln w="12700" cap="flat" cmpd="sng" algn="ctr">
          <a:solidFill>
            <a:schemeClr val="accent1">
              <a:hueOff val="0"/>
              <a:satOff val="0"/>
              <a:lumOff val="0"/>
              <a:alphaOff val="0"/>
            </a:schemeClr>
          </a:solidFill>
          <a:prstDash val="dash"/>
        </a:ln>
        <a:effectLst/>
      </dgm:spPr>
    </dgm:pt>
    <dgm:pt modelId="{C735B9A7-6B11-4683-9BB0-449594704E14}" type="pres">
      <dgm:prSet presAssocID="{AE7358A2-3D9A-4A4C-BBED-5424660EAD51}" presName="ConnectLineEnd1" presStyleLbl="lnNode1" presStyleIdx="4" presStyleCnt="6"/>
      <dgm:spPr/>
    </dgm:pt>
    <dgm:pt modelId="{25F90E96-6558-4439-835A-68BE21E3482F}" type="pres">
      <dgm:prSet presAssocID="{AE7358A2-3D9A-4A4C-BBED-5424660EAD51}" presName="EmptyPane1" presStyleCnt="0"/>
      <dgm:spPr/>
    </dgm:pt>
    <dgm:pt modelId="{17EB56B2-683D-40EF-8607-44EAF06E2DDE}" type="pres">
      <dgm:prSet presAssocID="{BCA8377F-58EC-40FD-8F05-DF4E529335AA}" presName="spaceBetweenRectangles1" presStyleCnt="0"/>
      <dgm:spPr/>
    </dgm:pt>
    <dgm:pt modelId="{D9953CC2-90DD-4349-A6CD-6248589EA998}" type="pres">
      <dgm:prSet presAssocID="{DEF3DBF3-65CF-4B22-9D97-50117FF8CA79}" presName="composite1" presStyleCnt="0"/>
      <dgm:spPr/>
    </dgm:pt>
    <dgm:pt modelId="{A9523EE2-2665-4488-A29F-3F24263DFB9F}" type="pres">
      <dgm:prSet presAssocID="{DEF3DBF3-65CF-4B22-9D97-50117FF8CA79}" presName="parent1" presStyleLbl="alignNode1" presStyleIdx="5" presStyleCnt="6">
        <dgm:presLayoutVars>
          <dgm:chMax val="1"/>
          <dgm:chPref val="1"/>
          <dgm:bulletEnabled val="1"/>
        </dgm:presLayoutVars>
      </dgm:prSet>
      <dgm:spPr/>
    </dgm:pt>
    <dgm:pt modelId="{BCB6D964-0CEC-4ECB-B89D-227A2C7D4E3A}" type="pres">
      <dgm:prSet presAssocID="{DEF3DBF3-65CF-4B22-9D97-50117FF8CA79}" presName="Childtext1" presStyleLbl="revTx" presStyleIdx="5" presStyleCnt="6">
        <dgm:presLayoutVars>
          <dgm:bulletEnabled val="1"/>
        </dgm:presLayoutVars>
      </dgm:prSet>
      <dgm:spPr/>
    </dgm:pt>
    <dgm:pt modelId="{51214451-3C90-44EF-9F5E-57CE9D97D2B5}" type="pres">
      <dgm:prSet presAssocID="{DEF3DBF3-65CF-4B22-9D97-50117FF8CA79}" presName="ConnectLine1" presStyleLbl="sibTrans1D1" presStyleIdx="5" presStyleCnt="6"/>
      <dgm:spPr>
        <a:noFill/>
        <a:ln w="12700" cap="flat" cmpd="sng" algn="ctr">
          <a:solidFill>
            <a:schemeClr val="accent1">
              <a:hueOff val="0"/>
              <a:satOff val="0"/>
              <a:lumOff val="0"/>
              <a:alphaOff val="0"/>
            </a:schemeClr>
          </a:solidFill>
          <a:prstDash val="dash"/>
        </a:ln>
        <a:effectLst/>
      </dgm:spPr>
    </dgm:pt>
    <dgm:pt modelId="{0AA5AEAA-C66F-45E6-BE8B-510DE1CCD2FB}" type="pres">
      <dgm:prSet presAssocID="{DEF3DBF3-65CF-4B22-9D97-50117FF8CA79}" presName="ConnectLineEnd1" presStyleLbl="lnNode1" presStyleIdx="5" presStyleCnt="6"/>
      <dgm:spPr/>
    </dgm:pt>
    <dgm:pt modelId="{7F8D3501-B5D6-46C7-96BC-4EFAFECF525A}" type="pres">
      <dgm:prSet presAssocID="{DEF3DBF3-65CF-4B22-9D97-50117FF8CA79}"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BDE12716-31FB-4EB9-B7F7-978C581723CD}" type="presOf" srcId="{3A626AB9-9B93-48D1-816C-7A2AF1274191}" destId="{7D2FB95A-C2D7-4D5C-BABB-4B3E99A9E94F}" srcOrd="0" destOrd="0" presId="urn:microsoft.com/office/officeart/2016/7/layout/RoundedRectangleTimeline"/>
    <dgm:cxn modelId="{AB4C7C27-9298-4339-A781-9A16BCBB27E7}" srcId="{A86DFA04-31EF-49B6-AFAE-2287858E0303}" destId="{AE7358A2-3D9A-4A4C-BBED-5424660EAD51}" srcOrd="4" destOrd="0" parTransId="{8A0C3D83-7482-48F5-9A7B-7BCCFFA89D39}" sibTransId="{BCA8377F-58EC-40FD-8F05-DF4E529335AA}"/>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B6BA8361-6C8B-4E9A-81FC-72C340B19857}" srcId="{DEF3DBF3-65CF-4B22-9D97-50117FF8CA79}" destId="{B84D27EA-8B08-403C-8C70-E6B91156BC33}" srcOrd="0" destOrd="0" parTransId="{4179B3E5-65D0-4216-AF98-3F07E73AB51C}" sibTransId="{CD8FB5CA-E088-4E5F-83D9-2B2A3A632070}"/>
    <dgm:cxn modelId="{23335844-8951-4322-BF82-7796D175461A}" srcId="{A86DFA04-31EF-49B6-AFAE-2287858E0303}" destId="{DEF3DBF3-65CF-4B22-9D97-50117FF8CA79}" srcOrd="5" destOrd="0" parTransId="{573DDD73-D509-452A-A1E2-B6C81726F4EA}" sibTransId="{5790563F-4CAC-4D36-9B4B-78047D648F9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7A6E7592-2596-456F-8C62-F523410E5937}" type="presOf" srcId="{D8FCE50B-8057-456A-B2A9-965F28038B25}" destId="{10C356B5-2DA8-4CE2-B916-BE2D03EBAD3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EBED44A0-2B22-4300-989A-453176934F7F}" type="presOf" srcId="{B84D27EA-8B08-403C-8C70-E6B91156BC33}" destId="{BCB6D964-0CEC-4ECB-B89D-227A2C7D4E3A}" srcOrd="0" destOrd="0" presId="urn:microsoft.com/office/officeart/2016/7/layout/RoundedRectangleTimeline"/>
    <dgm:cxn modelId="{516EABA3-B061-4BC5-AF19-5145E6A42FD8}" type="presOf" srcId="{A9DD9C18-890A-4BF9-8021-9D753C916C2B}" destId="{5CD7950A-539B-480D-941E-918F64E140BA}" srcOrd="0" destOrd="0" presId="urn:microsoft.com/office/officeart/2016/7/layout/RoundedRectangleTimeline"/>
    <dgm:cxn modelId="{5BC57CB6-E7A2-44E0-90D2-A4EF4C5C6DBF}" type="presOf" srcId="{DEF3DBF3-65CF-4B22-9D97-50117FF8CA79}" destId="{A9523EE2-2665-4488-A29F-3F24263DFB9F}" srcOrd="0" destOrd="0" presId="urn:microsoft.com/office/officeart/2016/7/layout/RoundedRectangleTimeline"/>
    <dgm:cxn modelId="{E17011B8-4F1E-4814-A25C-0E294FAB11DC}" type="presOf" srcId="{AE7358A2-3D9A-4A4C-BBED-5424660EAD51}" destId="{DB63785C-3AC2-4E5E-AA85-B2334D4003D0}" srcOrd="0" destOrd="0" presId="urn:microsoft.com/office/officeart/2016/7/layout/RoundedRectangleTimeline"/>
    <dgm:cxn modelId="{41FC51D0-B3F4-49A5-9303-5A0720124630}" srcId="{A86DFA04-31EF-49B6-AFAE-2287858E0303}" destId="{3A626AB9-9B93-48D1-816C-7A2AF1274191}" srcOrd="3" destOrd="0" parTransId="{4708DF8C-8003-42F0-A9EA-DF959F61B075}" sibTransId="{090EC754-6820-4DE0-B17D-BEC0CA1A2345}"/>
    <dgm:cxn modelId="{69A8C7E2-CC0A-4E94-B943-1FF3E4C45BC4}" srcId="{3A626AB9-9B93-48D1-816C-7A2AF1274191}" destId="{A9DD9C18-890A-4BF9-8021-9D753C916C2B}" srcOrd="0" destOrd="0" parTransId="{743FE319-2DEF-457B-AA09-1545552AB6DC}" sibTransId="{91044F08-077F-4E1C-9FE3-1A5F9AEB4CBD}"/>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016308B1-C161-4A08-9892-2632AD381DE5}" type="presParOf" srcId="{EBEA9F54-7364-45F9-829B-BF1EB38AEB12}" destId="{37520172-4ACE-45CD-B231-1AC143737B6A}" srcOrd="6" destOrd="0" presId="urn:microsoft.com/office/officeart/2016/7/layout/RoundedRectangleTimeline"/>
    <dgm:cxn modelId="{AB349A64-35B9-459E-B20D-54FA81E8F12B}" type="presParOf" srcId="{37520172-4ACE-45CD-B231-1AC143737B6A}" destId="{7D2FB95A-C2D7-4D5C-BABB-4B3E99A9E94F}" srcOrd="0" destOrd="0" presId="urn:microsoft.com/office/officeart/2016/7/layout/RoundedRectangleTimeline"/>
    <dgm:cxn modelId="{8E17A7A3-0AB0-49E3-990B-2FBACDC18CA9}" type="presParOf" srcId="{37520172-4ACE-45CD-B231-1AC143737B6A}" destId="{5CD7950A-539B-480D-941E-918F64E140BA}" srcOrd="1" destOrd="0" presId="urn:microsoft.com/office/officeart/2016/7/layout/RoundedRectangleTimeline"/>
    <dgm:cxn modelId="{ADB94863-18C9-4727-AB2F-FA6F1F63CAD8}" type="presParOf" srcId="{37520172-4ACE-45CD-B231-1AC143737B6A}" destId="{EB63ABB1-51E7-4487-9907-7D7C6443EC38}" srcOrd="2" destOrd="0" presId="urn:microsoft.com/office/officeart/2016/7/layout/RoundedRectangleTimeline"/>
    <dgm:cxn modelId="{D1893E5D-9402-46E9-B27E-6ED05AB3E8BC}" type="presParOf" srcId="{37520172-4ACE-45CD-B231-1AC143737B6A}" destId="{EF495BCD-C93C-4A46-85A1-5196AEFE71B0}" srcOrd="3" destOrd="0" presId="urn:microsoft.com/office/officeart/2016/7/layout/RoundedRectangleTimeline"/>
    <dgm:cxn modelId="{456E7AF9-A94D-4F2C-B763-945E6A49F53F}" type="presParOf" srcId="{37520172-4ACE-45CD-B231-1AC143737B6A}" destId="{614E5841-CF35-4909-9275-3CF2FA06976A}" srcOrd="4" destOrd="0" presId="urn:microsoft.com/office/officeart/2016/7/layout/RoundedRectangleTimeline"/>
    <dgm:cxn modelId="{69983D33-F6FB-4FBF-A066-41923D06EE78}" type="presParOf" srcId="{EBEA9F54-7364-45F9-829B-BF1EB38AEB12}" destId="{144472C1-2A62-4E18-978C-4421AEF108FD}" srcOrd="7" destOrd="0" presId="urn:microsoft.com/office/officeart/2016/7/layout/RoundedRectangleTimeline"/>
    <dgm:cxn modelId="{04B65E14-AF6A-4268-90D7-3FC1A21BAA9C}" type="presParOf" srcId="{EBEA9F54-7364-45F9-829B-BF1EB38AEB12}" destId="{ABCAFDE8-C8EC-46DF-AFF0-E700FDD5BB8E}" srcOrd="8" destOrd="0" presId="urn:microsoft.com/office/officeart/2016/7/layout/RoundedRectangleTimeline"/>
    <dgm:cxn modelId="{841B0E16-6168-4200-B1C4-73205B514305}" type="presParOf" srcId="{ABCAFDE8-C8EC-46DF-AFF0-E700FDD5BB8E}" destId="{DB63785C-3AC2-4E5E-AA85-B2334D4003D0}" srcOrd="0" destOrd="0" presId="urn:microsoft.com/office/officeart/2016/7/layout/RoundedRectangleTimeline"/>
    <dgm:cxn modelId="{C07AEE64-B547-4B3F-9DB1-E5B91E7D7272}" type="presParOf" srcId="{ABCAFDE8-C8EC-46DF-AFF0-E700FDD5BB8E}" destId="{10C356B5-2DA8-4CE2-B916-BE2D03EBAD3F}" srcOrd="1" destOrd="0" presId="urn:microsoft.com/office/officeart/2016/7/layout/RoundedRectangleTimeline"/>
    <dgm:cxn modelId="{5802B323-FA5E-45BC-B0E7-67BD3AEF5366}" type="presParOf" srcId="{ABCAFDE8-C8EC-46DF-AFF0-E700FDD5BB8E}" destId="{A8744E6D-ED31-438D-950E-828D15F0D923}" srcOrd="2" destOrd="0" presId="urn:microsoft.com/office/officeart/2016/7/layout/RoundedRectangleTimeline"/>
    <dgm:cxn modelId="{B87D5B7F-4014-47B9-A57A-071241319013}" type="presParOf" srcId="{ABCAFDE8-C8EC-46DF-AFF0-E700FDD5BB8E}" destId="{C735B9A7-6B11-4683-9BB0-449594704E14}" srcOrd="3" destOrd="0" presId="urn:microsoft.com/office/officeart/2016/7/layout/RoundedRectangleTimeline"/>
    <dgm:cxn modelId="{F611FF6A-8DE9-41D1-9EEE-745D16140CCF}" type="presParOf" srcId="{ABCAFDE8-C8EC-46DF-AFF0-E700FDD5BB8E}" destId="{25F90E96-6558-4439-835A-68BE21E3482F}" srcOrd="4" destOrd="0" presId="urn:microsoft.com/office/officeart/2016/7/layout/RoundedRectangleTimeline"/>
    <dgm:cxn modelId="{CC639606-ED0B-4415-B2B6-72FD8165CC1B}" type="presParOf" srcId="{EBEA9F54-7364-45F9-829B-BF1EB38AEB12}" destId="{17EB56B2-683D-40EF-8607-44EAF06E2DDE}" srcOrd="9" destOrd="0" presId="urn:microsoft.com/office/officeart/2016/7/layout/RoundedRectangleTimeline"/>
    <dgm:cxn modelId="{07EAEBEC-2AC8-4DFF-AF1E-CEA820C7CC42}" type="presParOf" srcId="{EBEA9F54-7364-45F9-829B-BF1EB38AEB12}" destId="{D9953CC2-90DD-4349-A6CD-6248589EA998}" srcOrd="10" destOrd="0" presId="urn:microsoft.com/office/officeart/2016/7/layout/RoundedRectangleTimeline"/>
    <dgm:cxn modelId="{94A976AA-56AE-4A74-B502-7CB9BDC49419}" type="presParOf" srcId="{D9953CC2-90DD-4349-A6CD-6248589EA998}" destId="{A9523EE2-2665-4488-A29F-3F24263DFB9F}" srcOrd="0" destOrd="0" presId="urn:microsoft.com/office/officeart/2016/7/layout/RoundedRectangleTimeline"/>
    <dgm:cxn modelId="{0F9ED7F8-3030-42D1-9DA1-DF386E02DBDE}" type="presParOf" srcId="{D9953CC2-90DD-4349-A6CD-6248589EA998}" destId="{BCB6D964-0CEC-4ECB-B89D-227A2C7D4E3A}" srcOrd="1" destOrd="0" presId="urn:microsoft.com/office/officeart/2016/7/layout/RoundedRectangleTimeline"/>
    <dgm:cxn modelId="{550F2184-417C-447E-86DA-4BEA5856620D}" type="presParOf" srcId="{D9953CC2-90DD-4349-A6CD-6248589EA998}" destId="{51214451-3C90-44EF-9F5E-57CE9D97D2B5}" srcOrd="2" destOrd="0" presId="urn:microsoft.com/office/officeart/2016/7/layout/RoundedRectangleTimeline"/>
    <dgm:cxn modelId="{D6BA0C97-CAB1-4D66-870C-C54B65864C25}" type="presParOf" srcId="{D9953CC2-90DD-4349-A6CD-6248589EA998}" destId="{0AA5AEAA-C66F-45E6-BE8B-510DE1CCD2FB}" srcOrd="3" destOrd="0" presId="urn:microsoft.com/office/officeart/2016/7/layout/RoundedRectangleTimeline"/>
    <dgm:cxn modelId="{1709696D-E286-4C16-B217-596E6CC3376E}" type="presParOf" srcId="{D9953CC2-90DD-4349-A6CD-6248589EA998}" destId="{7F8D3501-B5D6-46C7-96BC-4EFAFECF525A}" srcOrd="4" destOrd="0" presId="urn:microsoft.com/office/officeart/2016/7/layout/RoundedRectangle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067995" y="1138660"/>
          <a:ext cx="378608" cy="150876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kern="1200" dirty="0"/>
        </a:p>
      </dsp:txBody>
      <dsp:txXfrm rot="5400000">
        <a:off x="521401" y="1722218"/>
        <a:ext cx="1490278" cy="341644"/>
      </dsp:txXfrm>
    </dsp:sp>
    <dsp:sp modelId="{C0317DA2-D763-4621-9680-990E0F78E293}">
      <dsp:nvSpPr>
        <dsp:cNvPr id="0" name=""/>
        <dsp:cNvSpPr/>
      </dsp:nvSpPr>
      <dsp:spPr>
        <a:xfrm>
          <a:off x="0"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Introduction </a:t>
          </a:r>
        </a:p>
      </dsp:txBody>
      <dsp:txXfrm>
        <a:off x="0" y="0"/>
        <a:ext cx="2514600" cy="1325128"/>
      </dsp:txXfrm>
    </dsp:sp>
    <dsp:sp modelId="{6898D4C1-54F6-4DA4-9607-F444437C8E6E}">
      <dsp:nvSpPr>
        <dsp:cNvPr id="0" name=""/>
        <dsp:cNvSpPr/>
      </dsp:nvSpPr>
      <dsp:spPr>
        <a:xfrm>
          <a:off x="125729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21943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011679" y="1703735"/>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endParaRPr lang="en-US" sz="1300" kern="1200" dirty="0"/>
        </a:p>
      </dsp:txBody>
      <dsp:txXfrm>
        <a:off x="2011679" y="1703735"/>
        <a:ext cx="1508760" cy="378608"/>
      </dsp:txXfrm>
    </dsp:sp>
    <dsp:sp modelId="{E1F35975-00CA-4B74-AB7C-CD8812C99AEF}">
      <dsp:nvSpPr>
        <dsp:cNvPr id="0" name=""/>
        <dsp:cNvSpPr/>
      </dsp:nvSpPr>
      <dsp:spPr>
        <a:xfrm>
          <a:off x="1508759" y="2460952"/>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GT Table Parts </a:t>
          </a:r>
        </a:p>
      </dsp:txBody>
      <dsp:txXfrm>
        <a:off x="1508759" y="2460952"/>
        <a:ext cx="2514600" cy="1325128"/>
      </dsp:txXfrm>
    </dsp:sp>
    <dsp:sp modelId="{152FB453-AA1C-4C6D-86AE-2A7A4BF73B8B}">
      <dsp:nvSpPr>
        <dsp:cNvPr id="0" name=""/>
        <dsp:cNvSpPr/>
      </dsp:nvSpPr>
      <dsp:spPr>
        <a:xfrm>
          <a:off x="276605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272819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3520440" y="1703736"/>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endParaRPr lang="en-US" sz="1300" kern="1200" dirty="0"/>
        </a:p>
      </dsp:txBody>
      <dsp:txXfrm>
        <a:off x="3520440" y="1703736"/>
        <a:ext cx="1508760" cy="378608"/>
      </dsp:txXfrm>
    </dsp:sp>
    <dsp:sp modelId="{5A20FA73-3A21-4484-9105-C650E9C6EB1C}">
      <dsp:nvSpPr>
        <dsp:cNvPr id="0" name=""/>
        <dsp:cNvSpPr/>
      </dsp:nvSpPr>
      <dsp:spPr>
        <a:xfrm>
          <a:off x="3017519"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GT Workflow </a:t>
          </a:r>
        </a:p>
      </dsp:txBody>
      <dsp:txXfrm>
        <a:off x="3017519" y="0"/>
        <a:ext cx="2514600" cy="1325128"/>
      </dsp:txXfrm>
    </dsp:sp>
    <dsp:sp modelId="{26F3F9B3-7461-4A61-97B5-AF1F062A6A31}">
      <dsp:nvSpPr>
        <dsp:cNvPr id="0" name=""/>
        <dsp:cNvSpPr/>
      </dsp:nvSpPr>
      <dsp:spPr>
        <a:xfrm>
          <a:off x="4274820"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23695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2FB95A-C2D7-4D5C-BABB-4B3E99A9E94F}">
      <dsp:nvSpPr>
        <dsp:cNvPr id="0" name=""/>
        <dsp:cNvSpPr/>
      </dsp:nvSpPr>
      <dsp:spPr>
        <a:xfrm>
          <a:off x="5029200" y="1703735"/>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endParaRPr lang="en-US" sz="1300" kern="1200" dirty="0"/>
        </a:p>
      </dsp:txBody>
      <dsp:txXfrm>
        <a:off x="5029200" y="1703735"/>
        <a:ext cx="1508760" cy="378608"/>
      </dsp:txXfrm>
    </dsp:sp>
    <dsp:sp modelId="{5CD7950A-539B-480D-941E-918F64E140BA}">
      <dsp:nvSpPr>
        <dsp:cNvPr id="0" name=""/>
        <dsp:cNvSpPr/>
      </dsp:nvSpPr>
      <dsp:spPr>
        <a:xfrm>
          <a:off x="4526280" y="2460952"/>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Functions for Making Display Tables  </a:t>
          </a:r>
        </a:p>
      </dsp:txBody>
      <dsp:txXfrm>
        <a:off x="4526280" y="2460952"/>
        <a:ext cx="2514600" cy="1325128"/>
      </dsp:txXfrm>
    </dsp:sp>
    <dsp:sp modelId="{EB63ABB1-51E7-4487-9907-7D7C6443EC38}">
      <dsp:nvSpPr>
        <dsp:cNvPr id="0" name=""/>
        <dsp:cNvSpPr/>
      </dsp:nvSpPr>
      <dsp:spPr>
        <a:xfrm>
          <a:off x="578357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F495BCD-C93C-4A46-85A1-5196AEFE71B0}">
      <dsp:nvSpPr>
        <dsp:cNvPr id="0" name=""/>
        <dsp:cNvSpPr/>
      </dsp:nvSpPr>
      <dsp:spPr>
        <a:xfrm>
          <a:off x="574571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63785C-3AC2-4E5E-AA85-B2334D4003D0}">
      <dsp:nvSpPr>
        <dsp:cNvPr id="0" name=""/>
        <dsp:cNvSpPr/>
      </dsp:nvSpPr>
      <dsp:spPr>
        <a:xfrm>
          <a:off x="6537960" y="1703736"/>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endParaRPr lang="en-US" sz="1300" kern="1200" dirty="0"/>
        </a:p>
      </dsp:txBody>
      <dsp:txXfrm>
        <a:off x="6537960" y="1703736"/>
        <a:ext cx="1508760" cy="378608"/>
      </dsp:txXfrm>
    </dsp:sp>
    <dsp:sp modelId="{10C356B5-2DA8-4CE2-B916-BE2D03EBAD3F}">
      <dsp:nvSpPr>
        <dsp:cNvPr id="0" name=""/>
        <dsp:cNvSpPr/>
      </dsp:nvSpPr>
      <dsp:spPr>
        <a:xfrm>
          <a:off x="6035040"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Demo</a:t>
          </a:r>
        </a:p>
      </dsp:txBody>
      <dsp:txXfrm>
        <a:off x="6035040" y="0"/>
        <a:ext cx="2514600" cy="1325128"/>
      </dsp:txXfrm>
    </dsp:sp>
    <dsp:sp modelId="{A8744E6D-ED31-438D-950E-828D15F0D923}">
      <dsp:nvSpPr>
        <dsp:cNvPr id="0" name=""/>
        <dsp:cNvSpPr/>
      </dsp:nvSpPr>
      <dsp:spPr>
        <a:xfrm>
          <a:off x="7292340"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35B9A7-6B11-4683-9BB0-449594704E14}">
      <dsp:nvSpPr>
        <dsp:cNvPr id="0" name=""/>
        <dsp:cNvSpPr/>
      </dsp:nvSpPr>
      <dsp:spPr>
        <a:xfrm>
          <a:off x="725447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23EE2-2665-4488-A29F-3F24263DFB9F}">
      <dsp:nvSpPr>
        <dsp:cNvPr id="0" name=""/>
        <dsp:cNvSpPr/>
      </dsp:nvSpPr>
      <dsp:spPr>
        <a:xfrm rot="5400000">
          <a:off x="8611796" y="1138659"/>
          <a:ext cx="378608" cy="150876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kern="1200" dirty="0"/>
        </a:p>
      </dsp:txBody>
      <dsp:txXfrm rot="-5400000">
        <a:off x="8046720" y="1722217"/>
        <a:ext cx="1490278" cy="341644"/>
      </dsp:txXfrm>
    </dsp:sp>
    <dsp:sp modelId="{BCB6D964-0CEC-4ECB-B89D-227A2C7D4E3A}">
      <dsp:nvSpPr>
        <dsp:cNvPr id="0" name=""/>
        <dsp:cNvSpPr/>
      </dsp:nvSpPr>
      <dsp:spPr>
        <a:xfrm>
          <a:off x="7543800" y="2460952"/>
          <a:ext cx="251459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References </a:t>
          </a:r>
        </a:p>
      </dsp:txBody>
      <dsp:txXfrm>
        <a:off x="7543800" y="2460952"/>
        <a:ext cx="2514599" cy="1325128"/>
      </dsp:txXfrm>
    </dsp:sp>
    <dsp:sp modelId="{51214451-3C90-44EF-9F5E-57CE9D97D2B5}">
      <dsp:nvSpPr>
        <dsp:cNvPr id="0" name=""/>
        <dsp:cNvSpPr/>
      </dsp:nvSpPr>
      <dsp:spPr>
        <a:xfrm>
          <a:off x="8801100"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AA5AEAA-C66F-45E6-BE8B-510DE1CCD2FB}">
      <dsp:nvSpPr>
        <dsp:cNvPr id="0" name=""/>
        <dsp:cNvSpPr/>
      </dsp:nvSpPr>
      <dsp:spPr>
        <a:xfrm>
          <a:off x="876323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E4907-BCA5-449F-99BB-C0F0F01C71BB}"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DA749-D9BB-4384-9276-1F5397D3D660}" type="slidenum">
              <a:rPr lang="en-US" smtClean="0"/>
              <a:t>‹#›</a:t>
            </a:fld>
            <a:endParaRPr lang="en-US"/>
          </a:p>
        </p:txBody>
      </p:sp>
    </p:spTree>
    <p:extLst>
      <p:ext uri="{BB962C8B-B14F-4D97-AF65-F5344CB8AC3E}">
        <p14:creationId xmlns:p14="http://schemas.microsoft.com/office/powerpoint/2010/main" val="1623406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DA749-D9BB-4384-9276-1F5397D3D660}" type="slidenum">
              <a:rPr lang="en-US" smtClean="0"/>
              <a:t>2</a:t>
            </a:fld>
            <a:endParaRPr lang="en-US"/>
          </a:p>
        </p:txBody>
      </p:sp>
    </p:spTree>
    <p:extLst>
      <p:ext uri="{BB962C8B-B14F-4D97-AF65-F5344CB8AC3E}">
        <p14:creationId xmlns:p14="http://schemas.microsoft.com/office/powerpoint/2010/main" val="2773543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DA749-D9BB-4384-9276-1F5397D3D660}" type="slidenum">
              <a:rPr lang="en-US" smtClean="0"/>
              <a:t>3</a:t>
            </a:fld>
            <a:endParaRPr lang="en-US"/>
          </a:p>
        </p:txBody>
      </p:sp>
    </p:spTree>
    <p:extLst>
      <p:ext uri="{BB962C8B-B14F-4D97-AF65-F5344CB8AC3E}">
        <p14:creationId xmlns:p14="http://schemas.microsoft.com/office/powerpoint/2010/main" val="133763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DA749-D9BB-4384-9276-1F5397D3D660}" type="slidenum">
              <a:rPr lang="en-US" smtClean="0"/>
              <a:t>9</a:t>
            </a:fld>
            <a:endParaRPr lang="en-US"/>
          </a:p>
        </p:txBody>
      </p:sp>
    </p:spTree>
    <p:extLst>
      <p:ext uri="{BB962C8B-B14F-4D97-AF65-F5344CB8AC3E}">
        <p14:creationId xmlns:p14="http://schemas.microsoft.com/office/powerpoint/2010/main" val="51970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themockup.blog/posts/2020-05-16-gt-a-grammer-of-tables/" TargetMode="External"/><Relationship Id="rId7" Type="http://schemas.openxmlformats.org/officeDocument/2006/relationships/hyperlink" Target="https://mode.com/example-gallery/python_dataframe_styling/" TargetMode="External"/><Relationship Id="rId2" Type="http://schemas.openxmlformats.org/officeDocument/2006/relationships/hyperlink" Target="https://gt.rstudio.com/" TargetMode="External"/><Relationship Id="rId1" Type="http://schemas.openxmlformats.org/officeDocument/2006/relationships/slideLayout" Target="../slideLayouts/slideLayout6.xml"/><Relationship Id="rId6" Type="http://schemas.openxmlformats.org/officeDocument/2006/relationships/hyperlink" Target="https://pandas.pydata.org/docs/user_guide/style.html" TargetMode="External"/><Relationship Id="rId5" Type="http://schemas.openxmlformats.org/officeDocument/2006/relationships/hyperlink" Target="https://www.youtube.com/watch?v=ZWcllDBfjmc" TargetMode="External"/><Relationship Id="rId4" Type="http://schemas.openxmlformats.org/officeDocument/2006/relationships/hyperlink" Target="https://www.youtube.com/watch?v=h1KAjSfSbmk&amp;t=714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84813" y="640080"/>
            <a:ext cx="3952716" cy="2850319"/>
          </a:xfrm>
        </p:spPr>
        <p:txBody>
          <a:bodyPr>
            <a:normAutofit/>
          </a:bodyPr>
          <a:lstStyle/>
          <a:p>
            <a:r>
              <a:rPr lang="en-US" sz="5400" dirty="0">
                <a:solidFill>
                  <a:srgbClr val="FFFFFF"/>
                </a:solidFill>
              </a:rPr>
              <a:t>GT Package </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Mohammed AlKhamis </a:t>
            </a:r>
          </a:p>
          <a:p>
            <a:r>
              <a:rPr lang="en-US" sz="1800" dirty="0">
                <a:solidFill>
                  <a:srgbClr val="FFFFFF"/>
                </a:solidFill>
              </a:rPr>
              <a:t>Team#4 </a:t>
            </a:r>
          </a:p>
        </p:txBody>
      </p:sp>
      <p:cxnSp>
        <p:nvCxnSpPr>
          <p:cNvPr id="36" name="Straight Connector 3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2B18BA4-C429-4221-8468-F742ADB648C6}"/>
              </a:ext>
            </a:extLst>
          </p:cNvPr>
          <p:cNvPicPr>
            <a:picLocks noChangeAspect="1"/>
          </p:cNvPicPr>
          <p:nvPr/>
        </p:nvPicPr>
        <p:blipFill rotWithShape="1">
          <a:blip r:embed="rId3"/>
          <a:srcRect t="13045" r="1" b="8229"/>
          <a:stretch/>
        </p:blipFill>
        <p:spPr>
          <a:xfrm>
            <a:off x="4635095" y="10"/>
            <a:ext cx="7556889" cy="6857990"/>
          </a:xfrm>
          <a:prstGeom prst="rect">
            <a:avLst/>
          </a:prstGeom>
        </p:spPr>
      </p:pic>
    </p:spTree>
    <p:extLst>
      <p:ext uri="{BB962C8B-B14F-4D97-AF65-F5344CB8AC3E}">
        <p14:creationId xmlns:p14="http://schemas.microsoft.com/office/powerpoint/2010/main" val="39127473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62E6E-44AE-40DB-9D6B-F7E07BF18FA1}"/>
              </a:ext>
            </a:extLst>
          </p:cNvPr>
          <p:cNvSpPr>
            <a:spLocks noGrp="1"/>
          </p:cNvSpPr>
          <p:nvPr>
            <p:ph type="title"/>
          </p:nvPr>
        </p:nvSpPr>
        <p:spPr>
          <a:xfrm>
            <a:off x="1096963" y="758826"/>
            <a:ext cx="10058400" cy="4062326"/>
          </a:xfrm>
        </p:spPr>
        <p:txBody>
          <a:bodyPr vert="horz" lIns="91440" tIns="45720" rIns="91440" bIns="45720" rtlCol="0" anchor="b">
            <a:normAutofit/>
          </a:bodyPr>
          <a:lstStyle/>
          <a:p>
            <a:pPr algn="ctr"/>
            <a:r>
              <a:rPr lang="en-US" sz="9600" dirty="0">
                <a:solidFill>
                  <a:schemeClr val="tx1">
                    <a:lumMod val="85000"/>
                    <a:lumOff val="15000"/>
                  </a:schemeClr>
                </a:solidFill>
              </a:rPr>
              <a:t>Let's go to the Demo</a:t>
            </a:r>
          </a:p>
        </p:txBody>
      </p:sp>
      <p:cxnSp>
        <p:nvCxnSpPr>
          <p:cNvPr id="13" name="Straight Connector 12">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75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0806-37D9-44AD-A5B5-83178B81B873}"/>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E14FD03A-9160-4B62-A823-E5D7C13C3BE9}"/>
              </a:ext>
            </a:extLst>
          </p:cNvPr>
          <p:cNvSpPr txBox="1"/>
          <p:nvPr/>
        </p:nvSpPr>
        <p:spPr>
          <a:xfrm>
            <a:off x="1296365" y="2453833"/>
            <a:ext cx="9097701" cy="3416320"/>
          </a:xfrm>
          <a:prstGeom prst="rect">
            <a:avLst/>
          </a:prstGeom>
          <a:noFill/>
        </p:spPr>
        <p:txBody>
          <a:bodyPr wrap="square" rtlCol="0">
            <a:spAutoFit/>
          </a:bodyPr>
          <a:lstStyle/>
          <a:p>
            <a:r>
              <a:rPr lang="en-US" dirty="0"/>
              <a:t>Websites:</a:t>
            </a:r>
            <a:endParaRPr lang="en-US" dirty="0">
              <a:hlinkClick r:id="rId2"/>
            </a:endParaRPr>
          </a:p>
          <a:p>
            <a:pPr marL="285750" indent="-285750">
              <a:buFont typeface="Arial" panose="020B0604020202020204" pitchFamily="34" charset="0"/>
              <a:buChar char="•"/>
            </a:pPr>
            <a:r>
              <a:rPr lang="en-US" dirty="0">
                <a:hlinkClick r:id="rId2"/>
              </a:rPr>
              <a:t>https://gt.rstudio.com/</a:t>
            </a:r>
            <a:endParaRPr lang="en-US" dirty="0"/>
          </a:p>
          <a:p>
            <a:pPr marL="285750" indent="-285750">
              <a:buFont typeface="Arial" panose="020B0604020202020204" pitchFamily="34" charset="0"/>
              <a:buChar char="•"/>
            </a:pPr>
            <a:r>
              <a:rPr lang="en-US" dirty="0">
                <a:hlinkClick r:id="rId3"/>
              </a:rPr>
              <a:t>The Mockup Blog: </a:t>
            </a:r>
            <a:r>
              <a:rPr lang="en-US" dirty="0" err="1">
                <a:hlinkClick r:id="rId3"/>
              </a:rPr>
              <a:t>gt</a:t>
            </a:r>
            <a:r>
              <a:rPr lang="en-US" dirty="0">
                <a:hlinkClick r:id="rId3"/>
              </a:rPr>
              <a:t> - a (G)</a:t>
            </a:r>
            <a:r>
              <a:rPr lang="en-US" dirty="0" err="1">
                <a:hlinkClick r:id="rId3"/>
              </a:rPr>
              <a:t>rammar</a:t>
            </a:r>
            <a:r>
              <a:rPr lang="en-US" dirty="0">
                <a:hlinkClick r:id="rId3"/>
              </a:rPr>
              <a:t> of (T)</a:t>
            </a:r>
            <a:r>
              <a:rPr lang="en-US" dirty="0" err="1">
                <a:hlinkClick r:id="rId3"/>
              </a:rPr>
              <a:t>ables</a:t>
            </a:r>
            <a:endParaRPr lang="en-US" dirty="0"/>
          </a:p>
          <a:p>
            <a:endParaRPr lang="en-US" dirty="0"/>
          </a:p>
          <a:p>
            <a:r>
              <a:rPr lang="en-US" dirty="0"/>
              <a:t>YouTube Videos:</a:t>
            </a:r>
          </a:p>
          <a:p>
            <a:pPr marL="285750" indent="-285750">
              <a:buFont typeface="Arial" panose="020B0604020202020204" pitchFamily="34" charset="0"/>
              <a:buChar char="•"/>
            </a:pPr>
            <a:r>
              <a:rPr lang="en-US" dirty="0">
                <a:hlinkClick r:id="rId4"/>
              </a:rPr>
              <a:t>https://www.youtube.com/watch?v=h1KAjSfSbmk&amp;t=714s</a:t>
            </a:r>
            <a:r>
              <a:rPr lang="en-US" dirty="0"/>
              <a:t> </a:t>
            </a:r>
          </a:p>
          <a:p>
            <a:pPr marL="285750" indent="-285750">
              <a:buFont typeface="Arial" panose="020B0604020202020204" pitchFamily="34" charset="0"/>
              <a:buChar char="•"/>
            </a:pPr>
            <a:r>
              <a:rPr lang="en-US" dirty="0">
                <a:hlinkClick r:id="rId5"/>
              </a:rPr>
              <a:t>https://www.youtube.com/watch?v=ZWcllDBfjmc</a:t>
            </a:r>
            <a:r>
              <a:rPr lang="en-US" dirty="0"/>
              <a:t> </a:t>
            </a:r>
          </a:p>
          <a:p>
            <a:pPr marL="285750" indent="-285750">
              <a:buFont typeface="Arial" panose="020B0604020202020204" pitchFamily="34" charset="0"/>
              <a:buChar char="•"/>
            </a:pPr>
            <a:endParaRPr lang="en-US" dirty="0"/>
          </a:p>
          <a:p>
            <a:r>
              <a:rPr lang="en-US" dirty="0"/>
              <a:t>For Python users:</a:t>
            </a:r>
          </a:p>
          <a:p>
            <a:pPr marL="285750" indent="-285750">
              <a:buFont typeface="Arial" panose="020B0604020202020204" pitchFamily="34" charset="0"/>
              <a:buChar char="•"/>
            </a:pPr>
            <a:r>
              <a:rPr lang="fr-FR" dirty="0">
                <a:hlinkClick r:id="rId6"/>
              </a:rPr>
              <a:t>Table </a:t>
            </a:r>
            <a:r>
              <a:rPr lang="fr-FR" dirty="0" err="1">
                <a:hlinkClick r:id="rId6"/>
              </a:rPr>
              <a:t>Visualization</a:t>
            </a:r>
            <a:r>
              <a:rPr lang="fr-FR" dirty="0">
                <a:hlinkClick r:id="rId6"/>
              </a:rPr>
              <a:t> — pandas 1.3.4 documentation (pydata.org)</a:t>
            </a:r>
            <a:endParaRPr lang="fr-FR" dirty="0"/>
          </a:p>
          <a:p>
            <a:pPr marL="285750" indent="-285750">
              <a:buFont typeface="Arial" panose="020B0604020202020204" pitchFamily="34" charset="0"/>
              <a:buChar char="•"/>
            </a:pPr>
            <a:r>
              <a:rPr lang="en-US" dirty="0" err="1">
                <a:hlinkClick r:id="rId7"/>
              </a:rPr>
              <a:t>Dataframe</a:t>
            </a:r>
            <a:r>
              <a:rPr lang="en-US" dirty="0">
                <a:hlinkClick r:id="rId7"/>
              </a:rPr>
              <a:t> Styling using Pandas | Tables - Mode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5170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41112-C9E9-4E55-B6D8-96B8FD82F0B7}"/>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Thank You! </a:t>
            </a:r>
          </a:p>
        </p:txBody>
      </p:sp>
      <p:cxnSp>
        <p:nvCxnSpPr>
          <p:cNvPr id="15" name="Straight Connector 1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66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Title of Content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33602987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DCB5-68F3-41F8-BD71-65DD54015F61}"/>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209F492-799C-4ADF-BE2A-2A39A915FC9A}"/>
              </a:ext>
            </a:extLst>
          </p:cNvPr>
          <p:cNvSpPr>
            <a:spLocks noGrp="1"/>
          </p:cNvSpPr>
          <p:nvPr>
            <p:ph idx="1"/>
          </p:nvPr>
        </p:nvSpPr>
        <p:spPr>
          <a:xfrm>
            <a:off x="1097280" y="2153025"/>
            <a:ext cx="10058400" cy="3760891"/>
          </a:xfrm>
        </p:spPr>
        <p:txBody>
          <a:bodyPr/>
          <a:lstStyle/>
          <a:p>
            <a:r>
              <a:rPr lang="en-US" dirty="0"/>
              <a:t>GT Package: is a package that transform the data-frame to a nice-looking table.</a:t>
            </a:r>
          </a:p>
        </p:txBody>
      </p:sp>
      <p:pic>
        <p:nvPicPr>
          <p:cNvPr id="1034" name="Picture 10" descr="Logo Html Html5 - Free image on Pixabay">
            <a:extLst>
              <a:ext uri="{FF2B5EF4-FFF2-40B4-BE49-F238E27FC236}">
                <a16:creationId xmlns:a16="http://schemas.microsoft.com/office/drawing/2014/main" id="{99B2FB85-E394-4533-BEAB-EE2DFAB5F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198" y="2960313"/>
            <a:ext cx="2953603" cy="295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67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E50AB-BB94-468D-A748-4C463410E172}"/>
              </a:ext>
            </a:extLst>
          </p:cNvPr>
          <p:cNvSpPr>
            <a:spLocks noGrp="1"/>
          </p:cNvSpPr>
          <p:nvPr>
            <p:ph type="title"/>
          </p:nvPr>
        </p:nvSpPr>
        <p:spPr>
          <a:xfrm>
            <a:off x="635131" y="3990709"/>
            <a:ext cx="10909073" cy="1447062"/>
          </a:xfrm>
        </p:spPr>
        <p:txBody>
          <a:bodyPr vert="horz" lIns="91440" tIns="45720" rIns="91440" bIns="45720" rtlCol="0" anchor="b">
            <a:normAutofit/>
          </a:bodyPr>
          <a:lstStyle/>
          <a:p>
            <a:pPr algn="ctr"/>
            <a:r>
              <a:rPr lang="en-US" sz="6000" dirty="0">
                <a:solidFill>
                  <a:schemeClr val="tx1">
                    <a:lumMod val="85000"/>
                    <a:lumOff val="15000"/>
                  </a:schemeClr>
                </a:solidFill>
              </a:rPr>
              <a:t>GT Table Parts</a:t>
            </a:r>
          </a:p>
        </p:txBody>
      </p:sp>
      <p:pic>
        <p:nvPicPr>
          <p:cNvPr id="5" name="Picture 4">
            <a:extLst>
              <a:ext uri="{FF2B5EF4-FFF2-40B4-BE49-F238E27FC236}">
                <a16:creationId xmlns:a16="http://schemas.microsoft.com/office/drawing/2014/main" id="{F5356ADB-1320-4238-A150-D784538BB73D}"/>
              </a:ext>
            </a:extLst>
          </p:cNvPr>
          <p:cNvPicPr>
            <a:picLocks noChangeAspect="1"/>
          </p:cNvPicPr>
          <p:nvPr/>
        </p:nvPicPr>
        <p:blipFill>
          <a:blip r:embed="rId2"/>
          <a:stretch>
            <a:fillRect/>
          </a:stretch>
        </p:blipFill>
        <p:spPr>
          <a:xfrm>
            <a:off x="3268659" y="217630"/>
            <a:ext cx="5535466" cy="4137762"/>
          </a:xfrm>
          <a:prstGeom prst="rect">
            <a:avLst/>
          </a:prstGeom>
        </p:spPr>
      </p:pic>
      <p:cxnSp>
        <p:nvCxnSpPr>
          <p:cNvPr id="48" name="Straight Connector 47">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64CBAAB-7956-4763-9F69-A3FDBF1AC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extBox 29">
            <a:extLst>
              <a:ext uri="{FF2B5EF4-FFF2-40B4-BE49-F238E27FC236}">
                <a16:creationId xmlns:a16="http://schemas.microsoft.com/office/drawing/2014/main" id="{826075F2-51C6-4F18-8D67-996F9FD878EB}"/>
              </a:ext>
            </a:extLst>
          </p:cNvPr>
          <p:cNvSpPr txBox="1"/>
          <p:nvPr/>
        </p:nvSpPr>
        <p:spPr>
          <a:xfrm>
            <a:off x="1799154" y="420977"/>
            <a:ext cx="1469505" cy="369332"/>
          </a:xfrm>
          <a:prstGeom prst="rect">
            <a:avLst/>
          </a:prstGeom>
          <a:noFill/>
        </p:spPr>
        <p:txBody>
          <a:bodyPr wrap="none" rtlCol="0">
            <a:spAutoFit/>
          </a:bodyPr>
          <a:lstStyle/>
          <a:p>
            <a:r>
              <a:rPr lang="en-US" dirty="0"/>
              <a:t>Table Header</a:t>
            </a:r>
          </a:p>
        </p:txBody>
      </p:sp>
      <p:sp>
        <p:nvSpPr>
          <p:cNvPr id="32" name="TextBox 31">
            <a:extLst>
              <a:ext uri="{FF2B5EF4-FFF2-40B4-BE49-F238E27FC236}">
                <a16:creationId xmlns:a16="http://schemas.microsoft.com/office/drawing/2014/main" id="{36E038A6-4FE7-48A5-A963-4CCDBB5B4F80}"/>
              </a:ext>
            </a:extLst>
          </p:cNvPr>
          <p:cNvSpPr txBox="1"/>
          <p:nvPr/>
        </p:nvSpPr>
        <p:spPr>
          <a:xfrm>
            <a:off x="8750416" y="1257680"/>
            <a:ext cx="1683474" cy="369332"/>
          </a:xfrm>
          <a:prstGeom prst="rect">
            <a:avLst/>
          </a:prstGeom>
          <a:noFill/>
        </p:spPr>
        <p:txBody>
          <a:bodyPr wrap="none" rtlCol="0">
            <a:spAutoFit/>
          </a:bodyPr>
          <a:lstStyle/>
          <a:p>
            <a:r>
              <a:rPr lang="en-US" dirty="0"/>
              <a:t>Column Labels </a:t>
            </a:r>
          </a:p>
        </p:txBody>
      </p:sp>
      <p:sp>
        <p:nvSpPr>
          <p:cNvPr id="38" name="TextBox 37">
            <a:extLst>
              <a:ext uri="{FF2B5EF4-FFF2-40B4-BE49-F238E27FC236}">
                <a16:creationId xmlns:a16="http://schemas.microsoft.com/office/drawing/2014/main" id="{56FA06C3-196A-4D1C-B370-FE26CB15405B}"/>
              </a:ext>
            </a:extLst>
          </p:cNvPr>
          <p:cNvSpPr txBox="1"/>
          <p:nvPr/>
        </p:nvSpPr>
        <p:spPr>
          <a:xfrm>
            <a:off x="8857400" y="2646402"/>
            <a:ext cx="1238672" cy="369332"/>
          </a:xfrm>
          <a:prstGeom prst="rect">
            <a:avLst/>
          </a:prstGeom>
          <a:noFill/>
        </p:spPr>
        <p:txBody>
          <a:bodyPr wrap="none" rtlCol="0">
            <a:spAutoFit/>
          </a:bodyPr>
          <a:lstStyle/>
          <a:p>
            <a:r>
              <a:rPr lang="en-US" dirty="0"/>
              <a:t>Table Body</a:t>
            </a:r>
          </a:p>
        </p:txBody>
      </p:sp>
      <p:sp>
        <p:nvSpPr>
          <p:cNvPr id="39" name="TextBox 38">
            <a:extLst>
              <a:ext uri="{FF2B5EF4-FFF2-40B4-BE49-F238E27FC236}">
                <a16:creationId xmlns:a16="http://schemas.microsoft.com/office/drawing/2014/main" id="{961105F9-C9E1-4ECC-92AF-236BCCFF54A5}"/>
              </a:ext>
            </a:extLst>
          </p:cNvPr>
          <p:cNvSpPr txBox="1"/>
          <p:nvPr/>
        </p:nvSpPr>
        <p:spPr>
          <a:xfrm>
            <a:off x="8857400" y="3678727"/>
            <a:ext cx="1371145" cy="369332"/>
          </a:xfrm>
          <a:prstGeom prst="rect">
            <a:avLst/>
          </a:prstGeom>
          <a:noFill/>
        </p:spPr>
        <p:txBody>
          <a:bodyPr wrap="none" rtlCol="0">
            <a:spAutoFit/>
          </a:bodyPr>
          <a:lstStyle/>
          <a:p>
            <a:r>
              <a:rPr lang="en-US" dirty="0"/>
              <a:t>Table Footer</a:t>
            </a:r>
          </a:p>
        </p:txBody>
      </p:sp>
      <p:sp>
        <p:nvSpPr>
          <p:cNvPr id="41" name="TextBox 40">
            <a:extLst>
              <a:ext uri="{FF2B5EF4-FFF2-40B4-BE49-F238E27FC236}">
                <a16:creationId xmlns:a16="http://schemas.microsoft.com/office/drawing/2014/main" id="{7E51A80A-B58C-4FC6-8D44-B3E2978C6FFA}"/>
              </a:ext>
            </a:extLst>
          </p:cNvPr>
          <p:cNvSpPr txBox="1"/>
          <p:nvPr/>
        </p:nvSpPr>
        <p:spPr>
          <a:xfrm>
            <a:off x="2286985" y="1917179"/>
            <a:ext cx="702628" cy="369332"/>
          </a:xfrm>
          <a:prstGeom prst="rect">
            <a:avLst/>
          </a:prstGeom>
          <a:noFill/>
        </p:spPr>
        <p:txBody>
          <a:bodyPr wrap="none" rtlCol="0">
            <a:spAutoFit/>
          </a:bodyPr>
          <a:lstStyle/>
          <a:p>
            <a:r>
              <a:rPr lang="en-US" dirty="0"/>
              <a:t>STUB</a:t>
            </a:r>
          </a:p>
        </p:txBody>
      </p:sp>
    </p:spTree>
    <p:extLst>
      <p:ext uri="{BB962C8B-B14F-4D97-AF65-F5344CB8AC3E}">
        <p14:creationId xmlns:p14="http://schemas.microsoft.com/office/powerpoint/2010/main" val="4137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8" grpId="0"/>
      <p:bldP spid="39"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4031-5C38-441D-ACCF-22AAE03F6C02}"/>
              </a:ext>
            </a:extLst>
          </p:cNvPr>
          <p:cNvSpPr>
            <a:spLocks noGrp="1"/>
          </p:cNvSpPr>
          <p:nvPr>
            <p:ph type="title"/>
          </p:nvPr>
        </p:nvSpPr>
        <p:spPr/>
        <p:txBody>
          <a:bodyPr/>
          <a:lstStyle/>
          <a:p>
            <a:r>
              <a:rPr lang="en-US" dirty="0"/>
              <a:t>GT Workflow </a:t>
            </a:r>
          </a:p>
        </p:txBody>
      </p:sp>
      <p:pic>
        <p:nvPicPr>
          <p:cNvPr id="8" name="Picture 7">
            <a:extLst>
              <a:ext uri="{FF2B5EF4-FFF2-40B4-BE49-F238E27FC236}">
                <a16:creationId xmlns:a16="http://schemas.microsoft.com/office/drawing/2014/main" id="{6FA61B3D-7AA2-479C-8E09-8AE1223CFF2B}"/>
              </a:ext>
            </a:extLst>
          </p:cNvPr>
          <p:cNvPicPr>
            <a:picLocks noChangeAspect="1"/>
          </p:cNvPicPr>
          <p:nvPr/>
        </p:nvPicPr>
        <p:blipFill>
          <a:blip r:embed="rId2"/>
          <a:stretch>
            <a:fillRect/>
          </a:stretch>
        </p:blipFill>
        <p:spPr>
          <a:xfrm>
            <a:off x="1097280" y="2926036"/>
            <a:ext cx="1760373" cy="1005927"/>
          </a:xfrm>
          <a:prstGeom prst="rect">
            <a:avLst/>
          </a:prstGeom>
        </p:spPr>
      </p:pic>
      <p:pic>
        <p:nvPicPr>
          <p:cNvPr id="10" name="Picture 9">
            <a:extLst>
              <a:ext uri="{FF2B5EF4-FFF2-40B4-BE49-F238E27FC236}">
                <a16:creationId xmlns:a16="http://schemas.microsoft.com/office/drawing/2014/main" id="{9B080CD9-9F9D-42AE-9E18-221ACC52061E}"/>
              </a:ext>
            </a:extLst>
          </p:cNvPr>
          <p:cNvPicPr>
            <a:picLocks noChangeAspect="1"/>
          </p:cNvPicPr>
          <p:nvPr/>
        </p:nvPicPr>
        <p:blipFill>
          <a:blip r:embed="rId3"/>
          <a:stretch>
            <a:fillRect/>
          </a:stretch>
        </p:blipFill>
        <p:spPr>
          <a:xfrm>
            <a:off x="5212003" y="2926036"/>
            <a:ext cx="1767993" cy="1036410"/>
          </a:xfrm>
          <a:prstGeom prst="rect">
            <a:avLst/>
          </a:prstGeom>
        </p:spPr>
      </p:pic>
      <p:pic>
        <p:nvPicPr>
          <p:cNvPr id="12" name="Picture 11">
            <a:extLst>
              <a:ext uri="{FF2B5EF4-FFF2-40B4-BE49-F238E27FC236}">
                <a16:creationId xmlns:a16="http://schemas.microsoft.com/office/drawing/2014/main" id="{91DE73F1-DA32-47EB-A49F-A878818EF34B}"/>
              </a:ext>
            </a:extLst>
          </p:cNvPr>
          <p:cNvPicPr>
            <a:picLocks noChangeAspect="1"/>
          </p:cNvPicPr>
          <p:nvPr/>
        </p:nvPicPr>
        <p:blipFill>
          <a:blip r:embed="rId4"/>
          <a:stretch>
            <a:fillRect/>
          </a:stretch>
        </p:blipFill>
        <p:spPr>
          <a:xfrm>
            <a:off x="9578203" y="2900936"/>
            <a:ext cx="1577477" cy="952583"/>
          </a:xfrm>
          <a:prstGeom prst="rect">
            <a:avLst/>
          </a:prstGeom>
        </p:spPr>
      </p:pic>
      <p:sp>
        <p:nvSpPr>
          <p:cNvPr id="13" name="TextBox 12">
            <a:extLst>
              <a:ext uri="{FF2B5EF4-FFF2-40B4-BE49-F238E27FC236}">
                <a16:creationId xmlns:a16="http://schemas.microsoft.com/office/drawing/2014/main" id="{2EFFA73E-E8A5-49BE-8FC1-8CC7847E6D19}"/>
              </a:ext>
            </a:extLst>
          </p:cNvPr>
          <p:cNvSpPr txBox="1"/>
          <p:nvPr/>
        </p:nvSpPr>
        <p:spPr>
          <a:xfrm>
            <a:off x="424091" y="4328066"/>
            <a:ext cx="3106749" cy="677108"/>
          </a:xfrm>
          <a:prstGeom prst="rect">
            <a:avLst/>
          </a:prstGeom>
          <a:noFill/>
        </p:spPr>
        <p:txBody>
          <a:bodyPr wrap="none" rtlCol="0">
            <a:spAutoFit/>
          </a:bodyPr>
          <a:lstStyle/>
          <a:p>
            <a:pPr algn="ctr"/>
            <a:r>
              <a:rPr lang="en-US" sz="2000" b="1" dirty="0"/>
              <a:t>The Data</a:t>
            </a:r>
          </a:p>
          <a:p>
            <a:pPr algn="ctr"/>
            <a:r>
              <a:rPr lang="en-US" dirty="0"/>
              <a:t>Earthier Tibble or Data-Frame </a:t>
            </a:r>
          </a:p>
        </p:txBody>
      </p:sp>
      <p:sp>
        <p:nvSpPr>
          <p:cNvPr id="14" name="TextBox 13">
            <a:extLst>
              <a:ext uri="{FF2B5EF4-FFF2-40B4-BE49-F238E27FC236}">
                <a16:creationId xmlns:a16="http://schemas.microsoft.com/office/drawing/2014/main" id="{C5007233-9E90-4CEE-B05F-10BCF4BFBCD5}"/>
              </a:ext>
            </a:extLst>
          </p:cNvPr>
          <p:cNvSpPr txBox="1"/>
          <p:nvPr/>
        </p:nvSpPr>
        <p:spPr>
          <a:xfrm>
            <a:off x="5452040" y="4328066"/>
            <a:ext cx="1287917" cy="677108"/>
          </a:xfrm>
          <a:prstGeom prst="rect">
            <a:avLst/>
          </a:prstGeom>
          <a:noFill/>
        </p:spPr>
        <p:txBody>
          <a:bodyPr wrap="none" rtlCol="0">
            <a:spAutoFit/>
          </a:bodyPr>
          <a:lstStyle/>
          <a:p>
            <a:pPr algn="ctr"/>
            <a:r>
              <a:rPr lang="en-US" sz="2000" b="1" dirty="0"/>
              <a:t>GT Object </a:t>
            </a:r>
          </a:p>
          <a:p>
            <a:pPr algn="ctr"/>
            <a:r>
              <a:rPr lang="en-US" dirty="0"/>
              <a:t> </a:t>
            </a:r>
          </a:p>
        </p:txBody>
      </p:sp>
      <p:sp>
        <p:nvSpPr>
          <p:cNvPr id="15" name="TextBox 14">
            <a:extLst>
              <a:ext uri="{FF2B5EF4-FFF2-40B4-BE49-F238E27FC236}">
                <a16:creationId xmlns:a16="http://schemas.microsoft.com/office/drawing/2014/main" id="{DCDCE75B-0BBC-45D7-B1FB-466B47EA9853}"/>
              </a:ext>
            </a:extLst>
          </p:cNvPr>
          <p:cNvSpPr txBox="1"/>
          <p:nvPr/>
        </p:nvSpPr>
        <p:spPr>
          <a:xfrm>
            <a:off x="9490739" y="4339987"/>
            <a:ext cx="1752404" cy="677108"/>
          </a:xfrm>
          <a:prstGeom prst="rect">
            <a:avLst/>
          </a:prstGeom>
          <a:noFill/>
        </p:spPr>
        <p:txBody>
          <a:bodyPr wrap="none" rtlCol="0">
            <a:spAutoFit/>
          </a:bodyPr>
          <a:lstStyle/>
          <a:p>
            <a:pPr algn="ctr"/>
            <a:r>
              <a:rPr lang="en-US" sz="2000" b="1" dirty="0"/>
              <a:t>GT Table </a:t>
            </a:r>
          </a:p>
          <a:p>
            <a:pPr algn="ctr"/>
            <a:r>
              <a:rPr lang="en-US" dirty="0"/>
              <a:t>Output as HTML</a:t>
            </a:r>
          </a:p>
        </p:txBody>
      </p:sp>
      <p:cxnSp>
        <p:nvCxnSpPr>
          <p:cNvPr id="17" name="Straight Arrow Connector 16">
            <a:extLst>
              <a:ext uri="{FF2B5EF4-FFF2-40B4-BE49-F238E27FC236}">
                <a16:creationId xmlns:a16="http://schemas.microsoft.com/office/drawing/2014/main" id="{D996A91B-F033-400C-B0E2-F73EC75110C0}"/>
              </a:ext>
            </a:extLst>
          </p:cNvPr>
          <p:cNvCxnSpPr>
            <a:cxnSpLocks/>
          </p:cNvCxnSpPr>
          <p:nvPr/>
        </p:nvCxnSpPr>
        <p:spPr>
          <a:xfrm flipV="1">
            <a:off x="2956265" y="3428999"/>
            <a:ext cx="2090865" cy="1"/>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4EA666F-7BD4-440C-8BE8-1CE687CAE4F0}"/>
              </a:ext>
            </a:extLst>
          </p:cNvPr>
          <p:cNvCxnSpPr>
            <a:cxnSpLocks/>
          </p:cNvCxnSpPr>
          <p:nvPr/>
        </p:nvCxnSpPr>
        <p:spPr>
          <a:xfrm flipV="1">
            <a:off x="7151750" y="3437960"/>
            <a:ext cx="2090865" cy="1"/>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317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F3F0-8668-4E1E-8053-90C419574A0B}"/>
              </a:ext>
            </a:extLst>
          </p:cNvPr>
          <p:cNvSpPr>
            <a:spLocks noGrp="1"/>
          </p:cNvSpPr>
          <p:nvPr>
            <p:ph type="title"/>
          </p:nvPr>
        </p:nvSpPr>
        <p:spPr/>
        <p:txBody>
          <a:bodyPr/>
          <a:lstStyle/>
          <a:p>
            <a:r>
              <a:rPr lang="en-US" dirty="0"/>
              <a:t>Functions for Making Display Tables </a:t>
            </a:r>
          </a:p>
        </p:txBody>
      </p:sp>
      <p:sp>
        <p:nvSpPr>
          <p:cNvPr id="3" name="TextBox 2">
            <a:extLst>
              <a:ext uri="{FF2B5EF4-FFF2-40B4-BE49-F238E27FC236}">
                <a16:creationId xmlns:a16="http://schemas.microsoft.com/office/drawing/2014/main" id="{5208FC67-6079-421D-96A1-A9407BA1602A}"/>
              </a:ext>
            </a:extLst>
          </p:cNvPr>
          <p:cNvSpPr txBox="1"/>
          <p:nvPr/>
        </p:nvSpPr>
        <p:spPr>
          <a:xfrm>
            <a:off x="1004070" y="2958384"/>
            <a:ext cx="7062872" cy="1631216"/>
          </a:xfrm>
          <a:prstGeom prst="rect">
            <a:avLst/>
          </a:prstGeom>
          <a:noFill/>
        </p:spPr>
        <p:txBody>
          <a:bodyPr wrap="square" rtlCol="0">
            <a:spAutoFit/>
          </a:bodyPr>
          <a:lstStyle/>
          <a:p>
            <a:r>
              <a:rPr lang="en-US" sz="2800" b="1" dirty="0"/>
              <a:t>Create/Modify</a:t>
            </a:r>
            <a:endParaRPr lang="en-US" sz="2400" b="1" dirty="0"/>
          </a:p>
          <a:p>
            <a:r>
              <a:rPr lang="en-US" dirty="0" err="1"/>
              <a:t>tab_header</a:t>
            </a:r>
            <a:r>
              <a:rPr lang="en-US" dirty="0"/>
              <a:t>()			Add a table header </a:t>
            </a:r>
          </a:p>
          <a:p>
            <a:r>
              <a:rPr lang="en-US" dirty="0" err="1"/>
              <a:t>tab_row_group</a:t>
            </a:r>
            <a:r>
              <a:rPr lang="en-US" dirty="0"/>
              <a:t>()			Add a row group</a:t>
            </a:r>
          </a:p>
          <a:p>
            <a:r>
              <a:rPr lang="en-US" dirty="0" err="1"/>
              <a:t>tab_footnote</a:t>
            </a:r>
            <a:r>
              <a:rPr lang="en-US" dirty="0"/>
              <a:t>()			Add a footnote </a:t>
            </a:r>
          </a:p>
          <a:p>
            <a:r>
              <a:rPr lang="en-US" dirty="0" err="1"/>
              <a:t>tab_source_note</a:t>
            </a:r>
            <a:r>
              <a:rPr lang="en-US" dirty="0"/>
              <a:t>()			Add a source note citation  </a:t>
            </a:r>
          </a:p>
        </p:txBody>
      </p:sp>
      <p:sp>
        <p:nvSpPr>
          <p:cNvPr id="4" name="TextBox 3">
            <a:extLst>
              <a:ext uri="{FF2B5EF4-FFF2-40B4-BE49-F238E27FC236}">
                <a16:creationId xmlns:a16="http://schemas.microsoft.com/office/drawing/2014/main" id="{98294F37-76CB-4189-8F60-FDDED0478FF5}"/>
              </a:ext>
            </a:extLst>
          </p:cNvPr>
          <p:cNvSpPr txBox="1"/>
          <p:nvPr/>
        </p:nvSpPr>
        <p:spPr>
          <a:xfrm>
            <a:off x="1097280" y="1978540"/>
            <a:ext cx="6146157" cy="738664"/>
          </a:xfrm>
          <a:prstGeom prst="rect">
            <a:avLst/>
          </a:prstGeom>
          <a:noFill/>
        </p:spPr>
        <p:txBody>
          <a:bodyPr wrap="square" rtlCol="0">
            <a:spAutoFit/>
          </a:bodyPr>
          <a:lstStyle/>
          <a:p>
            <a:r>
              <a:rPr lang="en-US" sz="2400" b="1" dirty="0"/>
              <a:t>Create Table </a:t>
            </a:r>
            <a:endParaRPr lang="en-US" b="1" dirty="0"/>
          </a:p>
          <a:p>
            <a:r>
              <a:rPr lang="en-US" dirty="0" err="1"/>
              <a:t>gt</a:t>
            </a:r>
            <a:r>
              <a:rPr lang="en-US" dirty="0"/>
              <a:t>()				Create a </a:t>
            </a:r>
            <a:r>
              <a:rPr lang="en-US" dirty="0" err="1"/>
              <a:t>gt</a:t>
            </a:r>
            <a:r>
              <a:rPr lang="en-US" dirty="0"/>
              <a:t> table object </a:t>
            </a:r>
          </a:p>
        </p:txBody>
      </p:sp>
      <p:pic>
        <p:nvPicPr>
          <p:cNvPr id="5" name="Picture 4">
            <a:extLst>
              <a:ext uri="{FF2B5EF4-FFF2-40B4-BE49-F238E27FC236}">
                <a16:creationId xmlns:a16="http://schemas.microsoft.com/office/drawing/2014/main" id="{7CDDB2C5-32FB-4A18-AD15-7EE0FA426F02}"/>
              </a:ext>
            </a:extLst>
          </p:cNvPr>
          <p:cNvPicPr>
            <a:picLocks noChangeAspect="1"/>
          </p:cNvPicPr>
          <p:nvPr/>
        </p:nvPicPr>
        <p:blipFill>
          <a:blip r:embed="rId2"/>
          <a:stretch>
            <a:fillRect/>
          </a:stretch>
        </p:blipFill>
        <p:spPr>
          <a:xfrm>
            <a:off x="8514292" y="3191300"/>
            <a:ext cx="3589784" cy="2104356"/>
          </a:xfrm>
          <a:prstGeom prst="rect">
            <a:avLst/>
          </a:prstGeom>
        </p:spPr>
      </p:pic>
      <p:cxnSp>
        <p:nvCxnSpPr>
          <p:cNvPr id="7" name="Connector: Elbow 6">
            <a:extLst>
              <a:ext uri="{FF2B5EF4-FFF2-40B4-BE49-F238E27FC236}">
                <a16:creationId xmlns:a16="http://schemas.microsoft.com/office/drawing/2014/main" id="{A72674B1-071F-4069-B264-927168E477A4}"/>
              </a:ext>
            </a:extLst>
          </p:cNvPr>
          <p:cNvCxnSpPr>
            <a:cxnSpLocks/>
          </p:cNvCxnSpPr>
          <p:nvPr/>
        </p:nvCxnSpPr>
        <p:spPr>
          <a:xfrm flipV="1">
            <a:off x="6724891" y="3429000"/>
            <a:ext cx="1789401" cy="12019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CB27F21F-559D-4886-8645-40346E277442}"/>
              </a:ext>
            </a:extLst>
          </p:cNvPr>
          <p:cNvCxnSpPr>
            <a:cxnSpLocks/>
          </p:cNvCxnSpPr>
          <p:nvPr/>
        </p:nvCxnSpPr>
        <p:spPr>
          <a:xfrm>
            <a:off x="6449438" y="3842426"/>
            <a:ext cx="2370471" cy="336713"/>
          </a:xfrm>
          <a:prstGeom prst="bentConnector3">
            <a:avLst>
              <a:gd name="adj1" fmla="val 71750"/>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3D1C94DD-5C1E-4AF0-AEFC-E0E470D3E640}"/>
              </a:ext>
            </a:extLst>
          </p:cNvPr>
          <p:cNvCxnSpPr>
            <a:cxnSpLocks/>
          </p:cNvCxnSpPr>
          <p:nvPr/>
        </p:nvCxnSpPr>
        <p:spPr>
          <a:xfrm>
            <a:off x="6254885" y="4085617"/>
            <a:ext cx="2565024" cy="871998"/>
          </a:xfrm>
          <a:prstGeom prst="bentConnector3">
            <a:avLst>
              <a:gd name="adj1" fmla="val 70479"/>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892E0F25-236E-4043-98D5-EB3F24F43534}"/>
              </a:ext>
            </a:extLst>
          </p:cNvPr>
          <p:cNvCxnSpPr>
            <a:cxnSpLocks/>
          </p:cNvCxnSpPr>
          <p:nvPr/>
        </p:nvCxnSpPr>
        <p:spPr>
          <a:xfrm>
            <a:off x="7243437" y="4426085"/>
            <a:ext cx="1576472" cy="752065"/>
          </a:xfrm>
          <a:prstGeom prst="bentConnector3">
            <a:avLst>
              <a:gd name="adj1" fmla="val 3704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433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F3F0-8668-4E1E-8053-90C419574A0B}"/>
              </a:ext>
            </a:extLst>
          </p:cNvPr>
          <p:cNvSpPr>
            <a:spLocks noGrp="1"/>
          </p:cNvSpPr>
          <p:nvPr>
            <p:ph type="title"/>
          </p:nvPr>
        </p:nvSpPr>
        <p:spPr/>
        <p:txBody>
          <a:bodyPr/>
          <a:lstStyle/>
          <a:p>
            <a:r>
              <a:rPr lang="en-US" dirty="0"/>
              <a:t>Functions for Making Display Tables </a:t>
            </a:r>
          </a:p>
        </p:txBody>
      </p:sp>
      <p:sp>
        <p:nvSpPr>
          <p:cNvPr id="3" name="TextBox 2">
            <a:extLst>
              <a:ext uri="{FF2B5EF4-FFF2-40B4-BE49-F238E27FC236}">
                <a16:creationId xmlns:a16="http://schemas.microsoft.com/office/drawing/2014/main" id="{5208FC67-6079-421D-96A1-A9407BA1602A}"/>
              </a:ext>
            </a:extLst>
          </p:cNvPr>
          <p:cNvSpPr txBox="1"/>
          <p:nvPr/>
        </p:nvSpPr>
        <p:spPr>
          <a:xfrm>
            <a:off x="1004069" y="2958384"/>
            <a:ext cx="7237105" cy="2739211"/>
          </a:xfrm>
          <a:prstGeom prst="rect">
            <a:avLst/>
          </a:prstGeom>
          <a:noFill/>
        </p:spPr>
        <p:txBody>
          <a:bodyPr wrap="square" rtlCol="0">
            <a:spAutoFit/>
          </a:bodyPr>
          <a:lstStyle/>
          <a:p>
            <a:r>
              <a:rPr lang="en-US" sz="2800" b="1" dirty="0"/>
              <a:t>Format the data </a:t>
            </a:r>
            <a:endParaRPr lang="en-US" sz="2400" b="1" dirty="0"/>
          </a:p>
          <a:p>
            <a:r>
              <a:rPr lang="en-US" dirty="0" err="1"/>
              <a:t>fmt_number</a:t>
            </a:r>
            <a:r>
              <a:rPr lang="en-US" dirty="0"/>
              <a:t>()			Format numeric values </a:t>
            </a:r>
          </a:p>
          <a:p>
            <a:r>
              <a:rPr lang="en-US" dirty="0" err="1"/>
              <a:t>fmt_scientific</a:t>
            </a:r>
            <a:r>
              <a:rPr lang="en-US" dirty="0"/>
              <a:t>()			Format values to scientific notation </a:t>
            </a:r>
          </a:p>
          <a:p>
            <a:r>
              <a:rPr lang="en-US" dirty="0" err="1"/>
              <a:t>fmt_percent</a:t>
            </a:r>
            <a:r>
              <a:rPr lang="en-US" dirty="0"/>
              <a:t>()			Format values as a percentage </a:t>
            </a:r>
          </a:p>
          <a:p>
            <a:r>
              <a:rPr lang="en-US" dirty="0" err="1"/>
              <a:t>fmt_curremcy</a:t>
            </a:r>
            <a:r>
              <a:rPr lang="en-US" dirty="0"/>
              <a:t>()			Format values as currency </a:t>
            </a:r>
          </a:p>
          <a:p>
            <a:r>
              <a:rPr lang="en-US" dirty="0" err="1"/>
              <a:t>fmt_date</a:t>
            </a:r>
            <a:r>
              <a:rPr lang="en-US" dirty="0"/>
              <a:t>()			Format values as dates </a:t>
            </a:r>
          </a:p>
          <a:p>
            <a:r>
              <a:rPr lang="en-US" dirty="0" err="1"/>
              <a:t>ftm_time</a:t>
            </a:r>
            <a:r>
              <a:rPr lang="en-US" dirty="0"/>
              <a:t>()			Format values as time </a:t>
            </a:r>
          </a:p>
          <a:p>
            <a:r>
              <a:rPr lang="en-US" dirty="0" err="1"/>
              <a:t>fmt_datetime</a:t>
            </a:r>
            <a:r>
              <a:rPr lang="en-US" dirty="0"/>
              <a:t>()			Format values as date-time </a:t>
            </a:r>
          </a:p>
          <a:p>
            <a:r>
              <a:rPr lang="en-US" dirty="0" err="1"/>
              <a:t>fmt_missing</a:t>
            </a:r>
            <a:r>
              <a:rPr lang="en-US" dirty="0"/>
              <a:t>()			Format missing values </a:t>
            </a:r>
          </a:p>
        </p:txBody>
      </p:sp>
      <p:sp>
        <p:nvSpPr>
          <p:cNvPr id="4" name="TextBox 3">
            <a:extLst>
              <a:ext uri="{FF2B5EF4-FFF2-40B4-BE49-F238E27FC236}">
                <a16:creationId xmlns:a16="http://schemas.microsoft.com/office/drawing/2014/main" id="{98294F37-76CB-4189-8F60-FDDED0478FF5}"/>
              </a:ext>
            </a:extLst>
          </p:cNvPr>
          <p:cNvSpPr txBox="1"/>
          <p:nvPr/>
        </p:nvSpPr>
        <p:spPr>
          <a:xfrm>
            <a:off x="1097280" y="1978540"/>
            <a:ext cx="6146157" cy="738664"/>
          </a:xfrm>
          <a:prstGeom prst="rect">
            <a:avLst/>
          </a:prstGeom>
          <a:noFill/>
        </p:spPr>
        <p:txBody>
          <a:bodyPr wrap="square" rtlCol="0">
            <a:spAutoFit/>
          </a:bodyPr>
          <a:lstStyle/>
          <a:p>
            <a:r>
              <a:rPr lang="en-US" sz="2400" b="1" dirty="0"/>
              <a:t>Create Table </a:t>
            </a:r>
            <a:endParaRPr lang="en-US" b="1" dirty="0"/>
          </a:p>
          <a:p>
            <a:r>
              <a:rPr lang="en-US" dirty="0" err="1"/>
              <a:t>gt</a:t>
            </a:r>
            <a:r>
              <a:rPr lang="en-US" dirty="0"/>
              <a:t>()				Create a </a:t>
            </a:r>
            <a:r>
              <a:rPr lang="en-US" dirty="0" err="1"/>
              <a:t>gt</a:t>
            </a:r>
            <a:r>
              <a:rPr lang="en-US" dirty="0"/>
              <a:t> table object </a:t>
            </a:r>
          </a:p>
        </p:txBody>
      </p:sp>
      <p:pic>
        <p:nvPicPr>
          <p:cNvPr id="5" name="Picture 4">
            <a:extLst>
              <a:ext uri="{FF2B5EF4-FFF2-40B4-BE49-F238E27FC236}">
                <a16:creationId xmlns:a16="http://schemas.microsoft.com/office/drawing/2014/main" id="{7CDDB2C5-32FB-4A18-AD15-7EE0FA426F02}"/>
              </a:ext>
            </a:extLst>
          </p:cNvPr>
          <p:cNvPicPr>
            <a:picLocks noChangeAspect="1"/>
          </p:cNvPicPr>
          <p:nvPr/>
        </p:nvPicPr>
        <p:blipFill>
          <a:blip r:embed="rId2"/>
          <a:stretch>
            <a:fillRect/>
          </a:stretch>
        </p:blipFill>
        <p:spPr>
          <a:xfrm>
            <a:off x="8514292" y="3191300"/>
            <a:ext cx="3589784" cy="2104356"/>
          </a:xfrm>
          <a:prstGeom prst="rect">
            <a:avLst/>
          </a:prstGeom>
        </p:spPr>
      </p:pic>
      <p:sp>
        <p:nvSpPr>
          <p:cNvPr id="6" name="Arrow: Right 5">
            <a:extLst>
              <a:ext uri="{FF2B5EF4-FFF2-40B4-BE49-F238E27FC236}">
                <a16:creationId xmlns:a16="http://schemas.microsoft.com/office/drawing/2014/main" id="{3D4DC515-D142-4744-A554-1E0815699A59}"/>
              </a:ext>
            </a:extLst>
          </p:cNvPr>
          <p:cNvSpPr/>
          <p:nvPr/>
        </p:nvSpPr>
        <p:spPr>
          <a:xfrm>
            <a:off x="7801412" y="4187183"/>
            <a:ext cx="2395883"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918CB5-7484-47C0-9E37-14B6AFF8E387}"/>
              </a:ext>
            </a:extLst>
          </p:cNvPr>
          <p:cNvSpPr txBox="1"/>
          <p:nvPr/>
        </p:nvSpPr>
        <p:spPr>
          <a:xfrm>
            <a:off x="10470413" y="4243478"/>
            <a:ext cx="1238672" cy="369332"/>
          </a:xfrm>
          <a:prstGeom prst="rect">
            <a:avLst/>
          </a:prstGeom>
          <a:noFill/>
        </p:spPr>
        <p:txBody>
          <a:bodyPr wrap="none" rtlCol="0">
            <a:spAutoFit/>
          </a:bodyPr>
          <a:lstStyle/>
          <a:p>
            <a:r>
              <a:rPr lang="en-US" dirty="0"/>
              <a:t>Table Body</a:t>
            </a:r>
          </a:p>
        </p:txBody>
      </p:sp>
    </p:spTree>
    <p:extLst>
      <p:ext uri="{BB962C8B-B14F-4D97-AF65-F5344CB8AC3E}">
        <p14:creationId xmlns:p14="http://schemas.microsoft.com/office/powerpoint/2010/main" val="377989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F3F0-8668-4E1E-8053-90C419574A0B}"/>
              </a:ext>
            </a:extLst>
          </p:cNvPr>
          <p:cNvSpPr>
            <a:spLocks noGrp="1"/>
          </p:cNvSpPr>
          <p:nvPr>
            <p:ph type="title"/>
          </p:nvPr>
        </p:nvSpPr>
        <p:spPr/>
        <p:txBody>
          <a:bodyPr/>
          <a:lstStyle/>
          <a:p>
            <a:r>
              <a:rPr lang="en-US" dirty="0"/>
              <a:t>Functions for Making Display Tables </a:t>
            </a:r>
          </a:p>
        </p:txBody>
      </p:sp>
      <p:sp>
        <p:nvSpPr>
          <p:cNvPr id="3" name="TextBox 2">
            <a:extLst>
              <a:ext uri="{FF2B5EF4-FFF2-40B4-BE49-F238E27FC236}">
                <a16:creationId xmlns:a16="http://schemas.microsoft.com/office/drawing/2014/main" id="{5208FC67-6079-421D-96A1-A9407BA1602A}"/>
              </a:ext>
            </a:extLst>
          </p:cNvPr>
          <p:cNvSpPr txBox="1"/>
          <p:nvPr/>
        </p:nvSpPr>
        <p:spPr>
          <a:xfrm>
            <a:off x="1004069" y="2958384"/>
            <a:ext cx="7237105" cy="2739211"/>
          </a:xfrm>
          <a:prstGeom prst="rect">
            <a:avLst/>
          </a:prstGeom>
          <a:noFill/>
        </p:spPr>
        <p:txBody>
          <a:bodyPr wrap="square" rtlCol="0">
            <a:spAutoFit/>
          </a:bodyPr>
          <a:lstStyle/>
          <a:p>
            <a:r>
              <a:rPr lang="en-US" sz="2800" b="1" dirty="0"/>
              <a:t>Format the data </a:t>
            </a:r>
            <a:endParaRPr lang="en-US" sz="2400" b="1" dirty="0"/>
          </a:p>
          <a:p>
            <a:r>
              <a:rPr lang="en-US" dirty="0" err="1"/>
              <a:t>fmt_number</a:t>
            </a:r>
            <a:r>
              <a:rPr lang="en-US" dirty="0"/>
              <a:t>()			Format numeric values </a:t>
            </a:r>
          </a:p>
          <a:p>
            <a:r>
              <a:rPr lang="en-US" dirty="0" err="1"/>
              <a:t>fmt_scientific</a:t>
            </a:r>
            <a:r>
              <a:rPr lang="en-US" dirty="0"/>
              <a:t>()			Format values to scientific notation </a:t>
            </a:r>
          </a:p>
          <a:p>
            <a:r>
              <a:rPr lang="en-US" dirty="0" err="1"/>
              <a:t>fmt_percent</a:t>
            </a:r>
            <a:r>
              <a:rPr lang="en-US" dirty="0"/>
              <a:t>()			Format values as a percentage </a:t>
            </a:r>
          </a:p>
          <a:p>
            <a:r>
              <a:rPr lang="en-US" dirty="0" err="1"/>
              <a:t>fmt_curremcy</a:t>
            </a:r>
            <a:r>
              <a:rPr lang="en-US" dirty="0"/>
              <a:t>()			Format values as currency </a:t>
            </a:r>
          </a:p>
          <a:p>
            <a:r>
              <a:rPr lang="en-US" dirty="0" err="1"/>
              <a:t>fmt_date</a:t>
            </a:r>
            <a:r>
              <a:rPr lang="en-US" dirty="0"/>
              <a:t>()			Format values as dates </a:t>
            </a:r>
          </a:p>
          <a:p>
            <a:r>
              <a:rPr lang="en-US" dirty="0" err="1"/>
              <a:t>ftm_time</a:t>
            </a:r>
            <a:r>
              <a:rPr lang="en-US" dirty="0"/>
              <a:t>()			Format values as time </a:t>
            </a:r>
          </a:p>
          <a:p>
            <a:r>
              <a:rPr lang="en-US" dirty="0" err="1"/>
              <a:t>fmt_datetime</a:t>
            </a:r>
            <a:r>
              <a:rPr lang="en-US" dirty="0"/>
              <a:t>()			Format values as date-time </a:t>
            </a:r>
          </a:p>
          <a:p>
            <a:r>
              <a:rPr lang="en-US" dirty="0" err="1"/>
              <a:t>fmt_missing</a:t>
            </a:r>
            <a:r>
              <a:rPr lang="en-US" dirty="0"/>
              <a:t>()			Format missing values </a:t>
            </a:r>
          </a:p>
        </p:txBody>
      </p:sp>
      <p:sp>
        <p:nvSpPr>
          <p:cNvPr id="4" name="TextBox 3">
            <a:extLst>
              <a:ext uri="{FF2B5EF4-FFF2-40B4-BE49-F238E27FC236}">
                <a16:creationId xmlns:a16="http://schemas.microsoft.com/office/drawing/2014/main" id="{98294F37-76CB-4189-8F60-FDDED0478FF5}"/>
              </a:ext>
            </a:extLst>
          </p:cNvPr>
          <p:cNvSpPr txBox="1"/>
          <p:nvPr/>
        </p:nvSpPr>
        <p:spPr>
          <a:xfrm>
            <a:off x="1097280" y="1978540"/>
            <a:ext cx="6146157" cy="738664"/>
          </a:xfrm>
          <a:prstGeom prst="rect">
            <a:avLst/>
          </a:prstGeom>
          <a:noFill/>
        </p:spPr>
        <p:txBody>
          <a:bodyPr wrap="square" rtlCol="0">
            <a:spAutoFit/>
          </a:bodyPr>
          <a:lstStyle/>
          <a:p>
            <a:r>
              <a:rPr lang="en-US" sz="2400" b="1" dirty="0"/>
              <a:t>Create Table </a:t>
            </a:r>
            <a:endParaRPr lang="en-US" b="1" dirty="0"/>
          </a:p>
          <a:p>
            <a:r>
              <a:rPr lang="en-US" dirty="0" err="1"/>
              <a:t>gt</a:t>
            </a:r>
            <a:r>
              <a:rPr lang="en-US" dirty="0"/>
              <a:t>()				Create a </a:t>
            </a:r>
            <a:r>
              <a:rPr lang="en-US" dirty="0" err="1"/>
              <a:t>gt</a:t>
            </a:r>
            <a:r>
              <a:rPr lang="en-US" dirty="0"/>
              <a:t> table object </a:t>
            </a:r>
          </a:p>
        </p:txBody>
      </p:sp>
      <p:pic>
        <p:nvPicPr>
          <p:cNvPr id="8" name="Picture 7">
            <a:extLst>
              <a:ext uri="{FF2B5EF4-FFF2-40B4-BE49-F238E27FC236}">
                <a16:creationId xmlns:a16="http://schemas.microsoft.com/office/drawing/2014/main" id="{BE42AB48-3661-496C-B783-206D9FA26C44}"/>
              </a:ext>
            </a:extLst>
          </p:cNvPr>
          <p:cNvPicPr>
            <a:picLocks noChangeAspect="1"/>
          </p:cNvPicPr>
          <p:nvPr/>
        </p:nvPicPr>
        <p:blipFill>
          <a:blip r:embed="rId2"/>
          <a:stretch>
            <a:fillRect/>
          </a:stretch>
        </p:blipFill>
        <p:spPr>
          <a:xfrm>
            <a:off x="10744488" y="3406670"/>
            <a:ext cx="718308" cy="1603055"/>
          </a:xfrm>
          <a:prstGeom prst="rect">
            <a:avLst/>
          </a:prstGeom>
        </p:spPr>
      </p:pic>
      <p:pic>
        <p:nvPicPr>
          <p:cNvPr id="10" name="Picture 9">
            <a:extLst>
              <a:ext uri="{FF2B5EF4-FFF2-40B4-BE49-F238E27FC236}">
                <a16:creationId xmlns:a16="http://schemas.microsoft.com/office/drawing/2014/main" id="{F9203603-6C7C-4FC5-B8D1-2FE1EA3CAC25}"/>
              </a:ext>
            </a:extLst>
          </p:cNvPr>
          <p:cNvPicPr>
            <a:picLocks noChangeAspect="1"/>
          </p:cNvPicPr>
          <p:nvPr/>
        </p:nvPicPr>
        <p:blipFill>
          <a:blip r:embed="rId3"/>
          <a:stretch>
            <a:fillRect/>
          </a:stretch>
        </p:blipFill>
        <p:spPr>
          <a:xfrm>
            <a:off x="9178863" y="3429000"/>
            <a:ext cx="718307" cy="1585696"/>
          </a:xfrm>
          <a:prstGeom prst="rect">
            <a:avLst/>
          </a:prstGeom>
        </p:spPr>
      </p:pic>
      <p:cxnSp>
        <p:nvCxnSpPr>
          <p:cNvPr id="12" name="Straight Arrow Connector 11">
            <a:extLst>
              <a:ext uri="{FF2B5EF4-FFF2-40B4-BE49-F238E27FC236}">
                <a16:creationId xmlns:a16="http://schemas.microsoft.com/office/drawing/2014/main" id="{0921F866-BC23-4985-B34B-692D89356C88}"/>
              </a:ext>
            </a:extLst>
          </p:cNvPr>
          <p:cNvCxnSpPr>
            <a:cxnSpLocks/>
            <a:stCxn id="10" idx="3"/>
          </p:cNvCxnSpPr>
          <p:nvPr/>
        </p:nvCxnSpPr>
        <p:spPr>
          <a:xfrm>
            <a:off x="9897170" y="4221848"/>
            <a:ext cx="718307" cy="2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68B3C78D-4AF6-48ED-AA3B-4E6F33D2999E}"/>
              </a:ext>
            </a:extLst>
          </p:cNvPr>
          <p:cNvPicPr>
            <a:picLocks noChangeAspect="1"/>
          </p:cNvPicPr>
          <p:nvPr/>
        </p:nvPicPr>
        <p:blipFill>
          <a:blip r:embed="rId4"/>
          <a:stretch>
            <a:fillRect/>
          </a:stretch>
        </p:blipFill>
        <p:spPr>
          <a:xfrm>
            <a:off x="9217679" y="3478833"/>
            <a:ext cx="609653" cy="1508891"/>
          </a:xfrm>
          <a:prstGeom prst="rect">
            <a:avLst/>
          </a:prstGeom>
        </p:spPr>
      </p:pic>
      <p:pic>
        <p:nvPicPr>
          <p:cNvPr id="17" name="Picture 16">
            <a:extLst>
              <a:ext uri="{FF2B5EF4-FFF2-40B4-BE49-F238E27FC236}">
                <a16:creationId xmlns:a16="http://schemas.microsoft.com/office/drawing/2014/main" id="{6275BC62-2FB0-4BE2-BA10-81B36ABF7C19}"/>
              </a:ext>
            </a:extLst>
          </p:cNvPr>
          <p:cNvPicPr>
            <a:picLocks noChangeAspect="1"/>
          </p:cNvPicPr>
          <p:nvPr/>
        </p:nvPicPr>
        <p:blipFill>
          <a:blip r:embed="rId5"/>
          <a:stretch>
            <a:fillRect/>
          </a:stretch>
        </p:blipFill>
        <p:spPr>
          <a:xfrm>
            <a:off x="10654293" y="3478833"/>
            <a:ext cx="769687" cy="1486029"/>
          </a:xfrm>
          <a:prstGeom prst="rect">
            <a:avLst/>
          </a:prstGeom>
        </p:spPr>
      </p:pic>
      <p:cxnSp>
        <p:nvCxnSpPr>
          <p:cNvPr id="20" name="Straight Arrow Connector 19">
            <a:extLst>
              <a:ext uri="{FF2B5EF4-FFF2-40B4-BE49-F238E27FC236}">
                <a16:creationId xmlns:a16="http://schemas.microsoft.com/office/drawing/2014/main" id="{0060AC99-BAF1-4D7B-AB3F-E192B1990020}"/>
              </a:ext>
            </a:extLst>
          </p:cNvPr>
          <p:cNvCxnSpPr>
            <a:cxnSpLocks/>
            <a:stCxn id="15" idx="3"/>
            <a:endCxn id="17" idx="1"/>
          </p:cNvCxnSpPr>
          <p:nvPr/>
        </p:nvCxnSpPr>
        <p:spPr>
          <a:xfrm flipV="1">
            <a:off x="9827332" y="4221848"/>
            <a:ext cx="826961" cy="11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297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2E1F5-F8EF-4F7C-94D1-991BB65C6F31}"/>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a:solidFill>
                  <a:schemeClr val="tx1">
                    <a:lumMod val="85000"/>
                    <a:lumOff val="15000"/>
                  </a:schemeClr>
                </a:solidFill>
              </a:rPr>
              <a:t>GT Package Data Sets</a:t>
            </a:r>
          </a:p>
        </p:txBody>
      </p:sp>
      <p:pic>
        <p:nvPicPr>
          <p:cNvPr id="17" name="Picture 16">
            <a:extLst>
              <a:ext uri="{FF2B5EF4-FFF2-40B4-BE49-F238E27FC236}">
                <a16:creationId xmlns:a16="http://schemas.microsoft.com/office/drawing/2014/main" id="{9EB5A27F-9A23-4D91-BBDF-CABE829349C6}"/>
              </a:ext>
            </a:extLst>
          </p:cNvPr>
          <p:cNvPicPr>
            <a:picLocks noChangeAspect="1"/>
          </p:cNvPicPr>
          <p:nvPr/>
        </p:nvPicPr>
        <p:blipFill>
          <a:blip r:embed="rId3"/>
          <a:stretch>
            <a:fillRect/>
          </a:stretch>
        </p:blipFill>
        <p:spPr>
          <a:xfrm>
            <a:off x="947650" y="1567156"/>
            <a:ext cx="10284036" cy="1953966"/>
          </a:xfrm>
          <a:prstGeom prst="rect">
            <a:avLst/>
          </a:prstGeom>
        </p:spPr>
      </p:pic>
      <p:cxnSp>
        <p:nvCxnSpPr>
          <p:cNvPr id="28" name="Straight Connector 27">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521690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{B912DF3E-47E1-423D-8FA6-86879C13AEF9}tf33845126_win32</Template>
  <TotalTime>309</TotalTime>
  <Words>456</Words>
  <Application>Microsoft Office PowerPoint</Application>
  <PresentationFormat>Widescreen</PresentationFormat>
  <Paragraphs>76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GT Package </vt:lpstr>
      <vt:lpstr>Title of Content </vt:lpstr>
      <vt:lpstr>Introduction  </vt:lpstr>
      <vt:lpstr>GT Table Parts</vt:lpstr>
      <vt:lpstr>GT Workflow </vt:lpstr>
      <vt:lpstr>Functions for Making Display Tables </vt:lpstr>
      <vt:lpstr>Functions for Making Display Tables </vt:lpstr>
      <vt:lpstr>Functions for Making Display Tables </vt:lpstr>
      <vt:lpstr>GT Package Data Sets</vt:lpstr>
      <vt:lpstr>Let's go to the Demo</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Mohammed AlKhamis</dc:creator>
  <cp:lastModifiedBy>Mohammed AlKhamis</cp:lastModifiedBy>
  <cp:revision>15</cp:revision>
  <dcterms:created xsi:type="dcterms:W3CDTF">2021-10-24T18:47:53Z</dcterms:created>
  <dcterms:modified xsi:type="dcterms:W3CDTF">2021-10-27T19:38:00Z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