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 id="265" r:id="rId9"/>
    <p:sldId id="266" r:id="rId10"/>
    <p:sldId id="267" r:id="rId11"/>
    <p:sldId id="268" r:id="rId12"/>
    <p:sldId id="271" r:id="rId13"/>
    <p:sldId id="269" r:id="rId14"/>
    <p:sldId id="270" r:id="rId15"/>
    <p:sldId id="272" r:id="rId16"/>
    <p:sldId id="274" r:id="rId17"/>
    <p:sldId id="275"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2_2" csCatId="accent2" phldr="1"/>
      <dgm:spPr/>
      <dgm:t>
        <a:bodyPr/>
        <a:lstStyle/>
        <a:p>
          <a:endParaRPr lang="en-US"/>
        </a:p>
      </dgm:t>
    </dgm:pt>
    <dgm:pt modelId="{9B50AE85-DEA1-41F3-9C2C-24A18069C473}">
      <dgm:prSet/>
      <dgm:spPr/>
      <dgm:t>
        <a:bodyPr/>
        <a:lstStyle/>
        <a:p>
          <a:endParaRPr lang="en-US" dirty="0"/>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pPr>
            <a:buNone/>
          </a:pPr>
          <a:r>
            <a:rPr lang="en-US" sz="1700" dirty="0"/>
            <a:t>Background</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endParaRPr lang="en-US" dirty="0"/>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Data</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44097D21-977F-4452-AE35-C129A16A3F89}">
      <dgm:prSet custT="1"/>
      <dgm:spPr/>
      <dgm:t>
        <a:bodyPr/>
        <a:lstStyle/>
        <a:p>
          <a:r>
            <a:rPr lang="en-US" sz="1800" dirty="0"/>
            <a:t>Steps and Outcomes</a:t>
          </a:r>
        </a:p>
        <a:p>
          <a:r>
            <a:rPr lang="en-US" sz="1000" dirty="0"/>
            <a:t>Time Series Models</a:t>
          </a:r>
        </a:p>
        <a:p>
          <a:r>
            <a:rPr lang="en-US" sz="1000" dirty="0"/>
            <a:t>Models used </a:t>
          </a:r>
        </a:p>
        <a:p>
          <a:r>
            <a:rPr lang="en-US" sz="1000" dirty="0"/>
            <a:t>Forecast outcome  </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endParaRPr lang="en-US" dirty="0"/>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dirty="0"/>
            <a:t>Conclusion </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501DC69F-43F9-4B1E-BE22-6D9FA0AFC528}">
      <dgm:prSet/>
      <dgm:spPr/>
      <dgm:t>
        <a:bodyPr/>
        <a:lstStyle/>
        <a:p>
          <a:endParaRPr lang="en-US" dirty="0"/>
        </a:p>
      </dgm:t>
    </dgm:pt>
    <dgm:pt modelId="{05A1C2F3-0854-4F17-AD49-F6E4F5029DC1}" type="sibTrans" cxnId="{A1DD0BFE-1A98-40AA-BB60-9659ADA72CA3}">
      <dgm:prSet/>
      <dgm:spPr/>
      <dgm:t>
        <a:bodyPr/>
        <a:lstStyle/>
        <a:p>
          <a:endParaRPr lang="en-US"/>
        </a:p>
      </dgm:t>
    </dgm:pt>
    <dgm:pt modelId="{D662275D-EF71-4EF0-8C53-5B09830A2AA4}" type="parTrans" cxnId="{A1DD0BFE-1A98-40AA-BB60-9659ADA72CA3}">
      <dgm:prSet/>
      <dgm:spPr/>
      <dgm:t>
        <a:bodyPr/>
        <a:lstStyle/>
        <a:p>
          <a:pPr algn="l"/>
          <a:endParaRPr lang="en-US"/>
        </a:p>
      </dgm:t>
    </dgm:pt>
    <dgm:pt modelId="{B84D27EA-8B08-403C-8C70-E6B91156BC33}">
      <dgm:prSet/>
      <dgm:spPr/>
      <dgm:t>
        <a:bodyPr/>
        <a:lstStyle/>
        <a:p>
          <a:r>
            <a:rPr lang="en-US" dirty="0"/>
            <a:t>References </a:t>
          </a:r>
        </a:p>
      </dgm:t>
    </dgm:pt>
    <dgm:pt modelId="{4179B3E5-65D0-4216-AF98-3F07E73AB51C}" type="parTrans" cxnId="{B6BA8361-6C8B-4E9A-81FC-72C340B19857}">
      <dgm:prSet/>
      <dgm:spPr/>
      <dgm:t>
        <a:bodyPr/>
        <a:lstStyle/>
        <a:p>
          <a:endParaRPr lang="en-US"/>
        </a:p>
      </dgm:t>
    </dgm:pt>
    <dgm:pt modelId="{CD8FB5CA-E088-4E5F-83D9-2B2A3A632070}" type="sibTrans" cxnId="{B6BA8361-6C8B-4E9A-81FC-72C340B19857}">
      <dgm:prSet/>
      <dgm:spPr/>
      <dgm:t>
        <a:bodyPr/>
        <a:lstStyle/>
        <a:p>
          <a:endParaRPr lang="en-US"/>
        </a:p>
      </dgm:t>
    </dgm:pt>
    <dgm:pt modelId="{3A626AB9-9B93-48D1-816C-7A2AF1274191}">
      <dgm:prSet/>
      <dgm:spPr/>
      <dgm:t>
        <a:bodyPr/>
        <a:lstStyle/>
        <a:p>
          <a:endParaRPr lang="en-US" dirty="0"/>
        </a:p>
      </dgm:t>
    </dgm:pt>
    <dgm:pt modelId="{4708DF8C-8003-42F0-A9EA-DF959F61B075}" type="parTrans" cxnId="{41FC51D0-B3F4-49A5-9303-5A0720124630}">
      <dgm:prSet/>
      <dgm:spPr/>
      <dgm:t>
        <a:bodyPr/>
        <a:lstStyle/>
        <a:p>
          <a:endParaRPr lang="en-US"/>
        </a:p>
      </dgm:t>
    </dgm:pt>
    <dgm:pt modelId="{090EC754-6820-4DE0-B17D-BEC0CA1A2345}" type="sibTrans" cxnId="{41FC51D0-B3F4-49A5-9303-5A0720124630}">
      <dgm:prSet/>
      <dgm:spPr/>
      <dgm:t>
        <a:bodyPr/>
        <a:lstStyle/>
        <a:p>
          <a:endParaRPr lang="en-US"/>
        </a:p>
      </dgm:t>
    </dgm:pt>
    <dgm:pt modelId="{A9DD9C18-890A-4BF9-8021-9D753C916C2B}">
      <dgm:prSet/>
      <dgm:spPr/>
      <dgm:t>
        <a:bodyPr/>
        <a:lstStyle/>
        <a:p>
          <a:r>
            <a:rPr lang="en-US" dirty="0"/>
            <a:t>Challenges </a:t>
          </a:r>
          <a:r>
            <a:rPr lang="en-US"/>
            <a:t>and </a:t>
          </a:r>
        </a:p>
        <a:p>
          <a:r>
            <a:rPr lang="en-US"/>
            <a:t>Future Work</a:t>
          </a:r>
          <a:endParaRPr lang="en-US" dirty="0"/>
        </a:p>
      </dgm:t>
    </dgm:pt>
    <dgm:pt modelId="{743FE319-2DEF-457B-AA09-1545552AB6DC}" type="parTrans" cxnId="{69A8C7E2-CC0A-4E94-B943-1FF3E4C45BC4}">
      <dgm:prSet/>
      <dgm:spPr/>
      <dgm:t>
        <a:bodyPr/>
        <a:lstStyle/>
        <a:p>
          <a:endParaRPr lang="en-US"/>
        </a:p>
      </dgm:t>
    </dgm:pt>
    <dgm:pt modelId="{91044F08-077F-4E1C-9FE3-1A5F9AEB4CBD}" type="sibTrans" cxnId="{69A8C7E2-CC0A-4E94-B943-1FF3E4C45BC4}">
      <dgm:prSet/>
      <dgm:spPr/>
      <dgm:t>
        <a:bodyPr/>
        <a:lstStyle/>
        <a:p>
          <a:endParaRPr lang="en-US"/>
        </a:p>
      </dgm:t>
    </dgm:pt>
    <dgm:pt modelId="{DEF3DBF3-65CF-4B22-9D97-50117FF8CA79}">
      <dgm:prSet/>
      <dgm:spPr/>
      <dgm:t>
        <a:bodyPr/>
        <a:lstStyle/>
        <a:p>
          <a:endParaRPr lang="en-US" dirty="0"/>
        </a:p>
      </dgm:t>
    </dgm:pt>
    <dgm:pt modelId="{573DDD73-D509-452A-A1E2-B6C81726F4EA}" type="parTrans" cxnId="{23335844-8951-4322-BF82-7796D175461A}">
      <dgm:prSet/>
      <dgm:spPr/>
      <dgm:t>
        <a:bodyPr/>
        <a:lstStyle/>
        <a:p>
          <a:endParaRPr lang="en-US"/>
        </a:p>
      </dgm:t>
    </dgm:pt>
    <dgm:pt modelId="{5790563F-4CAC-4D36-9B4B-78047D648F9A}" type="sibTrans" cxnId="{23335844-8951-4322-BF82-7796D175461A}">
      <dgm:prSet/>
      <dgm:spPr/>
      <dgm:t>
        <a:bodyPr/>
        <a:lstStyle/>
        <a:p>
          <a:endParaRPr lang="en-US"/>
        </a:p>
      </dgm:t>
    </dgm:pt>
    <dgm:pt modelId="{989C2B7E-AE91-499C-841F-AAB425BF80BD}">
      <dgm:prSet custT="1"/>
      <dgm:spPr/>
      <dgm:t>
        <a:bodyPr/>
        <a:lstStyle/>
        <a:p>
          <a:pPr>
            <a:buFont typeface="Arial" panose="020B0604020202020204" pitchFamily="34" charset="0"/>
            <a:buNone/>
          </a:pPr>
          <a:r>
            <a:rPr lang="en-US" sz="1000" dirty="0"/>
            <a:t>What is the question</a:t>
          </a:r>
        </a:p>
      </dgm:t>
    </dgm:pt>
    <dgm:pt modelId="{4AEB46A5-4D3A-4B4F-9926-27FF062BC202}" type="parTrans" cxnId="{817E0B0D-84FC-490B-9CFF-FE51C9B4E53C}">
      <dgm:prSet/>
      <dgm:spPr/>
      <dgm:t>
        <a:bodyPr/>
        <a:lstStyle/>
        <a:p>
          <a:endParaRPr lang="en-US"/>
        </a:p>
      </dgm:t>
    </dgm:pt>
    <dgm:pt modelId="{F632B801-9AB7-4CCF-AA88-3F585DE7D43E}" type="sibTrans" cxnId="{817E0B0D-84FC-490B-9CFF-FE51C9B4E53C}">
      <dgm:prSet/>
      <dgm:spPr/>
      <dgm:t>
        <a:bodyPr/>
        <a:lstStyle/>
        <a:p>
          <a:endParaRPr lang="en-US"/>
        </a:p>
      </dgm:t>
    </dgm:pt>
    <dgm:pt modelId="{A7ACCF2E-AFCD-4E7A-8ACE-E0FE924C4972}">
      <dgm:prSet custT="1"/>
      <dgm:spPr/>
      <dgm:t>
        <a:bodyPr/>
        <a:lstStyle/>
        <a:p>
          <a:pPr>
            <a:buFont typeface="Arial" panose="020B0604020202020204" pitchFamily="34" charset="0"/>
            <a:buNone/>
          </a:pPr>
          <a:r>
            <a:rPr lang="en-US" sz="1000" dirty="0"/>
            <a:t>What are the assumptions </a:t>
          </a:r>
        </a:p>
        <a:p>
          <a:pPr>
            <a:buNone/>
          </a:pPr>
          <a:r>
            <a:rPr lang="en-US" sz="1700" dirty="0"/>
            <a:t> </a:t>
          </a:r>
        </a:p>
      </dgm:t>
    </dgm:pt>
    <dgm:pt modelId="{34A67DF0-8BE8-4DA1-9F3C-A931F9AA1E36}" type="parTrans" cxnId="{201224E3-27B7-422C-916B-01159B27012F}">
      <dgm:prSet/>
      <dgm:spPr/>
      <dgm:t>
        <a:bodyPr/>
        <a:lstStyle/>
        <a:p>
          <a:endParaRPr lang="en-US"/>
        </a:p>
      </dgm:t>
    </dgm:pt>
    <dgm:pt modelId="{BDE397B1-54C9-4849-BBE1-B5E51D2626CA}" type="sibTrans" cxnId="{201224E3-27B7-422C-916B-01159B27012F}">
      <dgm:prSet/>
      <dgm:spPr/>
      <dgm:t>
        <a:bodyPr/>
        <a:lstStyle/>
        <a:p>
          <a:endParaRPr lang="en-US"/>
        </a:p>
      </dgm:t>
    </dgm:pt>
    <dgm:pt modelId="{BA07657D-BEA9-4935-823E-C0BCC949D0CC}" type="pres">
      <dgm:prSet presAssocID="{A86DFA04-31EF-49B6-AFAE-2287858E0303}" presName="Name0" presStyleCnt="0">
        <dgm:presLayoutVars>
          <dgm:chMax/>
          <dgm:chPref/>
          <dgm:animLvl val="lvl"/>
        </dgm:presLayoutVars>
      </dgm:prSet>
      <dgm:spPr/>
    </dgm:pt>
    <dgm:pt modelId="{A2AFFEB0-F995-4DBF-BA8D-F84436DEBAED}" type="pres">
      <dgm:prSet presAssocID="{9B50AE85-DEA1-41F3-9C2C-24A18069C473}" presName="composite1" presStyleCnt="0"/>
      <dgm:spPr/>
    </dgm:pt>
    <dgm:pt modelId="{56A84348-52FD-4C51-A64F-EE201A33D1AE}" type="pres">
      <dgm:prSet presAssocID="{9B50AE85-DEA1-41F3-9C2C-24A18069C473}" presName="parent1" presStyleLbl="alignNode1" presStyleIdx="0" presStyleCnt="6">
        <dgm:presLayoutVars>
          <dgm:chMax val="1"/>
          <dgm:chPref val="1"/>
          <dgm:bulletEnabled val="1"/>
        </dgm:presLayoutVars>
      </dgm:prSet>
      <dgm:spPr/>
    </dgm:pt>
    <dgm:pt modelId="{8638A924-20C3-46F2-8979-00AE6EDF11BC}" type="pres">
      <dgm:prSet presAssocID="{9B50AE85-DEA1-41F3-9C2C-24A18069C473}" presName="Childtext1" presStyleLbl="revTx" presStyleIdx="0" presStyleCnt="6">
        <dgm:presLayoutVars>
          <dgm:bulletEnabled val="1"/>
        </dgm:presLayoutVars>
      </dgm:prSet>
      <dgm:spPr/>
    </dgm:pt>
    <dgm:pt modelId="{BE71A907-AE97-444E-8E7F-F3E02E7C0BFD}" type="pres">
      <dgm:prSet presAssocID="{9B50AE85-DEA1-41F3-9C2C-24A18069C473}" presName="ConnectLine1" presStyleLbl="sibTrans1D1" presStyleIdx="0" presStyleCnt="6"/>
      <dgm:spPr>
        <a:noFill/>
        <a:ln w="12700" cap="flat" cmpd="sng" algn="ctr">
          <a:solidFill>
            <a:schemeClr val="accent2">
              <a:hueOff val="0"/>
              <a:satOff val="0"/>
              <a:lumOff val="0"/>
              <a:alphaOff val="0"/>
            </a:schemeClr>
          </a:solidFill>
          <a:prstDash val="dash"/>
        </a:ln>
        <a:effectLst/>
      </dgm:spPr>
    </dgm:pt>
    <dgm:pt modelId="{9A874CBD-AEB2-4CC5-BB6B-5484B733832A}" type="pres">
      <dgm:prSet presAssocID="{9B50AE85-DEA1-41F3-9C2C-24A18069C473}" presName="ConnectLineEnd1" presStyleLbl="lnNode1" presStyleIdx="0" presStyleCnt="6"/>
      <dgm:spPr/>
    </dgm:pt>
    <dgm:pt modelId="{D551CEC0-B4DC-4AA7-A179-D5A65D534859}" type="pres">
      <dgm:prSet presAssocID="{9B50AE85-DEA1-41F3-9C2C-24A18069C473}" presName="EmptyPane1" presStyleCnt="0"/>
      <dgm:spPr/>
    </dgm:pt>
    <dgm:pt modelId="{E0DAE0EE-5720-4188-A7FD-D5A2A290FB1D}" type="pres">
      <dgm:prSet presAssocID="{12A4AEA8-BC1D-4ADD-8236-A533A455F22E}" presName="spaceBetweenRectangles1" presStyleCnt="0"/>
      <dgm:spPr/>
    </dgm:pt>
    <dgm:pt modelId="{4E9EFA20-C683-460A-92AA-1020B4FA1420}" type="pres">
      <dgm:prSet presAssocID="{B157653D-2397-47E3-94A8-8E8B13726408}" presName="composite1" presStyleCnt="0"/>
      <dgm:spPr/>
    </dgm:pt>
    <dgm:pt modelId="{F2ED22E6-29E2-4C18-8E06-CDBD1904BEBD}" type="pres">
      <dgm:prSet presAssocID="{B157653D-2397-47E3-94A8-8E8B13726408}" presName="parent1" presStyleLbl="alignNode1" presStyleIdx="1" presStyleCnt="6">
        <dgm:presLayoutVars>
          <dgm:chMax val="1"/>
          <dgm:chPref val="1"/>
          <dgm:bulletEnabled val="1"/>
        </dgm:presLayoutVars>
      </dgm:prSet>
      <dgm:spPr/>
    </dgm:pt>
    <dgm:pt modelId="{792834D4-4C58-406A-A04C-F11893FE27F2}" type="pres">
      <dgm:prSet presAssocID="{B157653D-2397-47E3-94A8-8E8B13726408}" presName="Childtext1" presStyleLbl="revTx" presStyleIdx="1" presStyleCnt="6">
        <dgm:presLayoutVars>
          <dgm:bulletEnabled val="1"/>
        </dgm:presLayoutVars>
      </dgm:prSet>
      <dgm:spPr/>
    </dgm:pt>
    <dgm:pt modelId="{314199C0-0862-4FC4-9B84-E0F6B9E55D3E}" type="pres">
      <dgm:prSet presAssocID="{B157653D-2397-47E3-94A8-8E8B13726408}" presName="ConnectLine1" presStyleLbl="sibTrans1D1" presStyleIdx="1" presStyleCnt="6"/>
      <dgm:spPr>
        <a:noFill/>
        <a:ln w="12700" cap="flat" cmpd="sng" algn="ctr">
          <a:solidFill>
            <a:schemeClr val="accent2">
              <a:hueOff val="0"/>
              <a:satOff val="0"/>
              <a:lumOff val="0"/>
              <a:alphaOff val="0"/>
            </a:schemeClr>
          </a:solidFill>
          <a:prstDash val="dash"/>
        </a:ln>
        <a:effectLst/>
      </dgm:spPr>
    </dgm:pt>
    <dgm:pt modelId="{5BFF439E-8A41-42A5-BD1A-E280BF441AD7}" type="pres">
      <dgm:prSet presAssocID="{B157653D-2397-47E3-94A8-8E8B13726408}" presName="ConnectLineEnd1" presStyleLbl="lnNode1" presStyleIdx="1" presStyleCnt="6"/>
      <dgm:spPr/>
    </dgm:pt>
    <dgm:pt modelId="{114B6026-E946-4DE1-A822-9B6DBDC211C4}" type="pres">
      <dgm:prSet presAssocID="{B157653D-2397-47E3-94A8-8E8B13726408}" presName="EmptyPane1" presStyleCnt="0"/>
      <dgm:spPr/>
    </dgm:pt>
    <dgm:pt modelId="{010C0CD6-A834-4816-88B1-DD5EF9E8D5C4}" type="pres">
      <dgm:prSet presAssocID="{C11CD3A4-ED92-4609-A589-8DA6272582F8}" presName="spaceBetweenRectangles1" presStyleCnt="0"/>
      <dgm:spPr/>
    </dgm:pt>
    <dgm:pt modelId="{CD7034CD-2116-4F12-A5F4-527459F34747}" type="pres">
      <dgm:prSet presAssocID="{501DC69F-43F9-4B1E-BE22-6D9FA0AFC528}" presName="composite1" presStyleCnt="0"/>
      <dgm:spPr/>
    </dgm:pt>
    <dgm:pt modelId="{2A025DDB-6FF6-4B72-920B-57BEFAF424AE}" type="pres">
      <dgm:prSet presAssocID="{501DC69F-43F9-4B1E-BE22-6D9FA0AFC528}" presName="parent1" presStyleLbl="alignNode1" presStyleIdx="2" presStyleCnt="6">
        <dgm:presLayoutVars>
          <dgm:chMax val="1"/>
          <dgm:chPref val="1"/>
          <dgm:bulletEnabled val="1"/>
        </dgm:presLayoutVars>
      </dgm:prSet>
      <dgm:spPr/>
    </dgm:pt>
    <dgm:pt modelId="{6730A0E4-531F-4AC6-87DC-B20AF413869F}" type="pres">
      <dgm:prSet presAssocID="{501DC69F-43F9-4B1E-BE22-6D9FA0AFC528}" presName="Childtext1" presStyleLbl="revTx" presStyleIdx="2" presStyleCnt="6">
        <dgm:presLayoutVars>
          <dgm:bulletEnabled val="1"/>
        </dgm:presLayoutVars>
      </dgm:prSet>
      <dgm:spPr/>
    </dgm:pt>
    <dgm:pt modelId="{6B64DBCE-668B-439F-8B82-6BFF5A95D91E}" type="pres">
      <dgm:prSet presAssocID="{501DC69F-43F9-4B1E-BE22-6D9FA0AFC528}" presName="ConnectLine1" presStyleLbl="sibTrans1D1" presStyleIdx="2" presStyleCnt="6"/>
      <dgm:spPr>
        <a:noFill/>
        <a:ln w="12700" cap="flat" cmpd="sng" algn="ctr">
          <a:solidFill>
            <a:schemeClr val="accent2">
              <a:hueOff val="0"/>
              <a:satOff val="0"/>
              <a:lumOff val="0"/>
              <a:alphaOff val="0"/>
            </a:schemeClr>
          </a:solidFill>
          <a:prstDash val="dash"/>
        </a:ln>
        <a:effectLst/>
      </dgm:spPr>
    </dgm:pt>
    <dgm:pt modelId="{A108D546-6CE5-426D-8181-73374A4752C2}" type="pres">
      <dgm:prSet presAssocID="{501DC69F-43F9-4B1E-BE22-6D9FA0AFC528}" presName="ConnectLineEnd1" presStyleLbl="lnNode1" presStyleIdx="2" presStyleCnt="6"/>
      <dgm:spPr/>
    </dgm:pt>
    <dgm:pt modelId="{C2D6CBB4-81F6-4E70-B982-B178AFB47108}" type="pres">
      <dgm:prSet presAssocID="{501DC69F-43F9-4B1E-BE22-6D9FA0AFC528}" presName="EmptyPane1" presStyleCnt="0"/>
      <dgm:spPr/>
    </dgm:pt>
    <dgm:pt modelId="{E5D15313-A85B-4AF3-B620-1899CD0CCAE2}" type="pres">
      <dgm:prSet presAssocID="{05A1C2F3-0854-4F17-AD49-F6E4F5029DC1}" presName="spaceBetweenRectangles1" presStyleCnt="0"/>
      <dgm:spPr/>
    </dgm:pt>
    <dgm:pt modelId="{EE13974F-A8A0-48CB-90B0-E60911D00EFD}" type="pres">
      <dgm:prSet presAssocID="{3A626AB9-9B93-48D1-816C-7A2AF1274191}" presName="composite1" presStyleCnt="0"/>
      <dgm:spPr/>
    </dgm:pt>
    <dgm:pt modelId="{8B6EF911-6CC8-4A63-A2B8-E9CD472065B0}" type="pres">
      <dgm:prSet presAssocID="{3A626AB9-9B93-48D1-816C-7A2AF1274191}" presName="parent1" presStyleLbl="alignNode1" presStyleIdx="3" presStyleCnt="6">
        <dgm:presLayoutVars>
          <dgm:chMax val="1"/>
          <dgm:chPref val="1"/>
          <dgm:bulletEnabled val="1"/>
        </dgm:presLayoutVars>
      </dgm:prSet>
      <dgm:spPr/>
    </dgm:pt>
    <dgm:pt modelId="{A5382E89-0A6C-4762-BEDF-57DCC0809311}" type="pres">
      <dgm:prSet presAssocID="{3A626AB9-9B93-48D1-816C-7A2AF1274191}" presName="Childtext1" presStyleLbl="revTx" presStyleIdx="3" presStyleCnt="6">
        <dgm:presLayoutVars>
          <dgm:bulletEnabled val="1"/>
        </dgm:presLayoutVars>
      </dgm:prSet>
      <dgm:spPr/>
    </dgm:pt>
    <dgm:pt modelId="{BB6BBB73-F8D5-4522-B74E-3594F277FAF2}" type="pres">
      <dgm:prSet presAssocID="{3A626AB9-9B93-48D1-816C-7A2AF1274191}" presName="ConnectLine1" presStyleLbl="sibTrans1D1" presStyleIdx="3" presStyleCnt="6"/>
      <dgm:spPr>
        <a:noFill/>
        <a:ln w="12700" cap="flat" cmpd="sng" algn="ctr">
          <a:solidFill>
            <a:schemeClr val="accent2">
              <a:hueOff val="0"/>
              <a:satOff val="0"/>
              <a:lumOff val="0"/>
              <a:alphaOff val="0"/>
            </a:schemeClr>
          </a:solidFill>
          <a:prstDash val="dash"/>
        </a:ln>
        <a:effectLst/>
      </dgm:spPr>
    </dgm:pt>
    <dgm:pt modelId="{3231B85A-839D-47C3-9E7E-38A6111E9617}" type="pres">
      <dgm:prSet presAssocID="{3A626AB9-9B93-48D1-816C-7A2AF1274191}" presName="ConnectLineEnd1" presStyleLbl="lnNode1" presStyleIdx="3" presStyleCnt="6"/>
      <dgm:spPr/>
    </dgm:pt>
    <dgm:pt modelId="{91F8D89A-1FEF-4F52-B615-E941A6536A44}" type="pres">
      <dgm:prSet presAssocID="{3A626AB9-9B93-48D1-816C-7A2AF1274191}" presName="EmptyPane1" presStyleCnt="0"/>
      <dgm:spPr/>
    </dgm:pt>
    <dgm:pt modelId="{5F5D293D-6A23-4FE9-87F0-61ECDD5B81F9}" type="pres">
      <dgm:prSet presAssocID="{090EC754-6820-4DE0-B17D-BEC0CA1A2345}" presName="spaceBetweenRectangles1" presStyleCnt="0"/>
      <dgm:spPr/>
    </dgm:pt>
    <dgm:pt modelId="{341D80D4-DE15-4EAD-9989-54BD3B9AD65D}" type="pres">
      <dgm:prSet presAssocID="{AE7358A2-3D9A-4A4C-BBED-5424660EAD51}" presName="composite1" presStyleCnt="0"/>
      <dgm:spPr/>
    </dgm:pt>
    <dgm:pt modelId="{8415B751-AEE8-4BAA-A982-4842A3839AC8}" type="pres">
      <dgm:prSet presAssocID="{AE7358A2-3D9A-4A4C-BBED-5424660EAD51}" presName="parent1" presStyleLbl="alignNode1" presStyleIdx="4" presStyleCnt="6">
        <dgm:presLayoutVars>
          <dgm:chMax val="1"/>
          <dgm:chPref val="1"/>
          <dgm:bulletEnabled val="1"/>
        </dgm:presLayoutVars>
      </dgm:prSet>
      <dgm:spPr/>
    </dgm:pt>
    <dgm:pt modelId="{FB86BECF-7B48-4B1C-ADC6-FA638047566E}" type="pres">
      <dgm:prSet presAssocID="{AE7358A2-3D9A-4A4C-BBED-5424660EAD51}" presName="Childtext1" presStyleLbl="revTx" presStyleIdx="4" presStyleCnt="6">
        <dgm:presLayoutVars>
          <dgm:bulletEnabled val="1"/>
        </dgm:presLayoutVars>
      </dgm:prSet>
      <dgm:spPr/>
    </dgm:pt>
    <dgm:pt modelId="{FD01FB98-AA38-4E09-BF2B-09FCE426CD44}" type="pres">
      <dgm:prSet presAssocID="{AE7358A2-3D9A-4A4C-BBED-5424660EAD51}" presName="ConnectLine1" presStyleLbl="sibTrans1D1" presStyleIdx="4" presStyleCnt="6"/>
      <dgm:spPr>
        <a:noFill/>
        <a:ln w="12700" cap="flat" cmpd="sng" algn="ctr">
          <a:solidFill>
            <a:schemeClr val="accent2">
              <a:hueOff val="0"/>
              <a:satOff val="0"/>
              <a:lumOff val="0"/>
              <a:alphaOff val="0"/>
            </a:schemeClr>
          </a:solidFill>
          <a:prstDash val="dash"/>
        </a:ln>
        <a:effectLst/>
      </dgm:spPr>
    </dgm:pt>
    <dgm:pt modelId="{0D8B062F-010B-4162-891B-D3FDC61B4ED7}" type="pres">
      <dgm:prSet presAssocID="{AE7358A2-3D9A-4A4C-BBED-5424660EAD51}" presName="ConnectLineEnd1" presStyleLbl="lnNode1" presStyleIdx="4" presStyleCnt="6"/>
      <dgm:spPr/>
    </dgm:pt>
    <dgm:pt modelId="{3EC4366A-6E7E-44D4-A6B5-255B1043E077}" type="pres">
      <dgm:prSet presAssocID="{AE7358A2-3D9A-4A4C-BBED-5424660EAD51}" presName="EmptyPane1" presStyleCnt="0"/>
      <dgm:spPr/>
    </dgm:pt>
    <dgm:pt modelId="{1AEB205A-0A41-47FC-AA23-9199084D2982}" type="pres">
      <dgm:prSet presAssocID="{BCA8377F-58EC-40FD-8F05-DF4E529335AA}" presName="spaceBetweenRectangles1" presStyleCnt="0"/>
      <dgm:spPr/>
    </dgm:pt>
    <dgm:pt modelId="{67BCE8C9-6314-4D8B-BDD1-88E8E3F95EF6}" type="pres">
      <dgm:prSet presAssocID="{DEF3DBF3-65CF-4B22-9D97-50117FF8CA79}" presName="composite1" presStyleCnt="0"/>
      <dgm:spPr/>
    </dgm:pt>
    <dgm:pt modelId="{4C35D924-DAFF-4774-A80A-6D3913AA8B2E}" type="pres">
      <dgm:prSet presAssocID="{DEF3DBF3-65CF-4B22-9D97-50117FF8CA79}" presName="parent1" presStyleLbl="alignNode1" presStyleIdx="5" presStyleCnt="6">
        <dgm:presLayoutVars>
          <dgm:chMax val="1"/>
          <dgm:chPref val="1"/>
          <dgm:bulletEnabled val="1"/>
        </dgm:presLayoutVars>
      </dgm:prSet>
      <dgm:spPr/>
    </dgm:pt>
    <dgm:pt modelId="{F10344C6-2551-4844-954C-4FFA8E0110A2}" type="pres">
      <dgm:prSet presAssocID="{DEF3DBF3-65CF-4B22-9D97-50117FF8CA79}" presName="Childtext1" presStyleLbl="revTx" presStyleIdx="5" presStyleCnt="6">
        <dgm:presLayoutVars>
          <dgm:bulletEnabled val="1"/>
        </dgm:presLayoutVars>
      </dgm:prSet>
      <dgm:spPr/>
    </dgm:pt>
    <dgm:pt modelId="{93A8FFC3-7C63-4F59-8E5F-E3E94DB9E394}" type="pres">
      <dgm:prSet presAssocID="{DEF3DBF3-65CF-4B22-9D97-50117FF8CA79}" presName="ConnectLine1" presStyleLbl="sibTrans1D1" presStyleIdx="5" presStyleCnt="6"/>
      <dgm:spPr>
        <a:noFill/>
        <a:ln w="12700" cap="flat" cmpd="sng" algn="ctr">
          <a:solidFill>
            <a:schemeClr val="accent2">
              <a:hueOff val="0"/>
              <a:satOff val="0"/>
              <a:lumOff val="0"/>
              <a:alphaOff val="0"/>
            </a:schemeClr>
          </a:solidFill>
          <a:prstDash val="dash"/>
        </a:ln>
        <a:effectLst/>
      </dgm:spPr>
    </dgm:pt>
    <dgm:pt modelId="{1F99B9E9-DA55-4291-9607-BF0D01668520}" type="pres">
      <dgm:prSet presAssocID="{DEF3DBF3-65CF-4B22-9D97-50117FF8CA79}" presName="ConnectLineEnd1" presStyleLbl="lnNode1" presStyleIdx="5" presStyleCnt="6"/>
      <dgm:spPr/>
    </dgm:pt>
    <dgm:pt modelId="{70479B69-EF9F-40E6-BF0A-AB7B2BC00E39}" type="pres">
      <dgm:prSet presAssocID="{DEF3DBF3-65CF-4B22-9D97-50117FF8CA79}" presName="EmptyPane1" presStyleCnt="0"/>
      <dgm:spPr/>
    </dgm:pt>
  </dgm:ptLst>
  <dgm:cxnLst>
    <dgm:cxn modelId="{817E0B0D-84FC-490B-9CFF-FE51C9B4E53C}" srcId="{9B50AE85-DEA1-41F3-9C2C-24A18069C473}" destId="{989C2B7E-AE91-499C-841F-AAB425BF80BD}" srcOrd="1" destOrd="0" parTransId="{4AEB46A5-4D3A-4B4F-9926-27FF062BC202}" sibTransId="{F632B801-9AB7-4CCF-AA88-3F585DE7D43E}"/>
    <dgm:cxn modelId="{6242CE0D-1AB1-436A-9935-2D43929E76CF}" type="presOf" srcId="{82968BA3-DFCC-4B51-ABB1-F1F4791698B0}" destId="{8638A924-20C3-46F2-8979-00AE6EDF11BC}" srcOrd="0" destOrd="0" presId="urn:microsoft.com/office/officeart/2016/7/layout/RoundedRectangleTimeline"/>
    <dgm:cxn modelId="{E50EA410-61F4-443F-B045-5AC0708EA191}" srcId="{9B50AE85-DEA1-41F3-9C2C-24A18069C473}" destId="{82968BA3-DFCC-4B51-ABB1-F1F4791698B0}" srcOrd="0" destOrd="0" parTransId="{B474C1A9-9141-4567-8AA6-A8446206794E}" sibTransId="{8BC987EC-BEB5-4480-B241-99E630336DA8}"/>
    <dgm:cxn modelId="{D2C2771B-BCAE-47C3-B2F2-6DA139E421BD}" type="presOf" srcId="{44097D21-977F-4452-AE35-C129A16A3F89}" destId="{6730A0E4-531F-4AC6-87DC-B20AF413869F}" srcOrd="0" destOrd="0" presId="urn:microsoft.com/office/officeart/2016/7/layout/RoundedRectangleTimeline"/>
    <dgm:cxn modelId="{669A4F1D-ACB3-4EB7-BA59-66617B471CAE}" type="presOf" srcId="{B157653D-2397-47E3-94A8-8E8B13726408}" destId="{F2ED22E6-29E2-4C18-8E06-CDBD1904BEBD}" srcOrd="0" destOrd="0" presId="urn:microsoft.com/office/officeart/2016/7/layout/RoundedRectangleTimeline"/>
    <dgm:cxn modelId="{AB4C7C27-9298-4339-A781-9A16BCBB27E7}" srcId="{A86DFA04-31EF-49B6-AFAE-2287858E0303}" destId="{AE7358A2-3D9A-4A4C-BBED-5424660EAD51}" srcOrd="4" destOrd="0" parTransId="{8A0C3D83-7482-48F5-9A7B-7BCCFFA89D39}" sibTransId="{BCA8377F-58EC-40FD-8F05-DF4E529335AA}"/>
    <dgm:cxn modelId="{F88F4232-77DC-40B9-BB0F-3421FBFA38E2}" srcId="{501DC69F-43F9-4B1E-BE22-6D9FA0AFC528}" destId="{44097D21-977F-4452-AE35-C129A16A3F89}" srcOrd="0" destOrd="0" parTransId="{5FFA1078-907B-401E-8F53-8B5E1527C8B3}" sibTransId="{EB2757D3-D785-439B-8033-3912AFC7CDAA}"/>
    <dgm:cxn modelId="{811E3A60-DA7C-4706-B2AA-27A5708176AD}" type="presOf" srcId="{CFC6C321-565B-4736-9600-0849B35804F7}" destId="{792834D4-4C58-406A-A04C-F11893FE27F2}" srcOrd="0" destOrd="0" presId="urn:microsoft.com/office/officeart/2016/7/layout/RoundedRectangleTimeline"/>
    <dgm:cxn modelId="{B6BA8361-6C8B-4E9A-81FC-72C340B19857}" srcId="{DEF3DBF3-65CF-4B22-9D97-50117FF8CA79}" destId="{B84D27EA-8B08-403C-8C70-E6B91156BC33}" srcOrd="0" destOrd="0" parTransId="{4179B3E5-65D0-4216-AF98-3F07E73AB51C}" sibTransId="{CD8FB5CA-E088-4E5F-83D9-2B2A3A632070}"/>
    <dgm:cxn modelId="{3147BC61-D07D-4EFF-A710-AF79AC6305E1}" type="presOf" srcId="{989C2B7E-AE91-499C-841F-AAB425BF80BD}" destId="{8638A924-20C3-46F2-8979-00AE6EDF11BC}" srcOrd="0" destOrd="1" presId="urn:microsoft.com/office/officeart/2016/7/layout/RoundedRectangleTimeline"/>
    <dgm:cxn modelId="{23335844-8951-4322-BF82-7796D175461A}" srcId="{A86DFA04-31EF-49B6-AFAE-2287858E0303}" destId="{DEF3DBF3-65CF-4B22-9D97-50117FF8CA79}" srcOrd="5" destOrd="0" parTransId="{573DDD73-D509-452A-A1E2-B6C81726F4EA}" sibTransId="{5790563F-4CAC-4D36-9B4B-78047D648F9A}"/>
    <dgm:cxn modelId="{7F1CA56F-96E0-482F-B0AD-51D1B3AB71CE}" type="presOf" srcId="{AE7358A2-3D9A-4A4C-BBED-5424660EAD51}" destId="{8415B751-AEE8-4BAA-A982-4842A3839AC8}" srcOrd="0" destOrd="0" presId="urn:microsoft.com/office/officeart/2016/7/layout/RoundedRectangleTimeline"/>
    <dgm:cxn modelId="{A1390956-E080-4A2F-9598-00957C1B91EE}" type="presOf" srcId="{D8FCE50B-8057-456A-B2A9-965F28038B25}" destId="{FB86BECF-7B48-4B1C-ADC6-FA638047566E}" srcOrd="0" destOrd="0" presId="urn:microsoft.com/office/officeart/2016/7/layout/RoundedRectangleTimeline"/>
    <dgm:cxn modelId="{1CBB0F56-2A16-469E-B30F-2E05729C9C4B}" srcId="{B157653D-2397-47E3-94A8-8E8B13726408}" destId="{CFC6C321-565B-4736-9600-0849B35804F7}" srcOrd="0" destOrd="0" parTransId="{E16317D1-6F50-4823-97B7-A2996F0FE94D}" sibTransId="{E552DB50-1B67-4762-89F9-7D3490111E2B}"/>
    <dgm:cxn modelId="{75445A7E-1C33-40BE-B053-65B020BBC563}" type="presOf" srcId="{A7ACCF2E-AFCD-4E7A-8ACE-E0FE924C4972}" destId="{8638A924-20C3-46F2-8979-00AE6EDF11BC}" srcOrd="0" destOrd="2" presId="urn:microsoft.com/office/officeart/2016/7/layout/RoundedRectangleTimeline"/>
    <dgm:cxn modelId="{BA8C6898-3F01-4FE5-9778-B90B8313300F}" type="presOf" srcId="{B84D27EA-8B08-403C-8C70-E6B91156BC33}" destId="{F10344C6-2551-4844-954C-4FFA8E0110A2}" srcOrd="0" destOrd="0" presId="urn:microsoft.com/office/officeart/2016/7/layout/RoundedRectangleTimeline"/>
    <dgm:cxn modelId="{233D7798-FFB9-4330-8E4D-FDBC2AFBA2CF}" type="presOf" srcId="{9B50AE85-DEA1-41F3-9C2C-24A18069C473}" destId="{56A84348-52FD-4C51-A64F-EE201A33D1AE}"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AABC10A5-7242-4578-A2D8-7546D3A430F2}" type="presOf" srcId="{501DC69F-43F9-4B1E-BE22-6D9FA0AFC528}" destId="{2A025DDB-6FF6-4B72-920B-57BEFAF424AE}" srcOrd="0" destOrd="0" presId="urn:microsoft.com/office/officeart/2016/7/layout/RoundedRectangleTimeline"/>
    <dgm:cxn modelId="{A8546BA5-7220-4B56-838A-3A3716DA4631}" type="presOf" srcId="{A9DD9C18-890A-4BF9-8021-9D753C916C2B}" destId="{A5382E89-0A6C-4762-BEDF-57DCC0809311}" srcOrd="0" destOrd="0" presId="urn:microsoft.com/office/officeart/2016/7/layout/RoundedRectangleTimeline"/>
    <dgm:cxn modelId="{E89812C3-BDB1-47A1-A141-B584A08F9AD0}" type="presOf" srcId="{A86DFA04-31EF-49B6-AFAE-2287858E0303}" destId="{BA07657D-BEA9-4935-823E-C0BCC949D0CC}" srcOrd="0" destOrd="0" presId="urn:microsoft.com/office/officeart/2016/7/layout/RoundedRectangleTimeline"/>
    <dgm:cxn modelId="{41FC51D0-B3F4-49A5-9303-5A0720124630}" srcId="{A86DFA04-31EF-49B6-AFAE-2287858E0303}" destId="{3A626AB9-9B93-48D1-816C-7A2AF1274191}" srcOrd="3" destOrd="0" parTransId="{4708DF8C-8003-42F0-A9EA-DF959F61B075}" sibTransId="{090EC754-6820-4DE0-B17D-BEC0CA1A2345}"/>
    <dgm:cxn modelId="{69A8C7E2-CC0A-4E94-B943-1FF3E4C45BC4}" srcId="{3A626AB9-9B93-48D1-816C-7A2AF1274191}" destId="{A9DD9C18-890A-4BF9-8021-9D753C916C2B}" srcOrd="0" destOrd="0" parTransId="{743FE319-2DEF-457B-AA09-1545552AB6DC}" sibTransId="{91044F08-077F-4E1C-9FE3-1A5F9AEB4CBD}"/>
    <dgm:cxn modelId="{201224E3-27B7-422C-916B-01159B27012F}" srcId="{9B50AE85-DEA1-41F3-9C2C-24A18069C473}" destId="{A7ACCF2E-AFCD-4E7A-8ACE-E0FE924C4972}" srcOrd="2" destOrd="0" parTransId="{34A67DF0-8BE8-4DA1-9F3C-A931F9AA1E36}" sibTransId="{BDE397B1-54C9-4849-BBE1-B5E51D2626CA}"/>
    <dgm:cxn modelId="{950692EB-01A7-4BA3-A03C-6D1E2A5F26EE}" srcId="{A86DFA04-31EF-49B6-AFAE-2287858E0303}" destId="{B157653D-2397-47E3-94A8-8E8B13726408}" srcOrd="1" destOrd="0" parTransId="{7C340691-872A-42EE-977C-5B833001E6A0}" sibTransId="{C11CD3A4-ED92-4609-A589-8DA6272582F8}"/>
    <dgm:cxn modelId="{11A1BDED-70A6-47B8-85AF-AD9FC1657FDB}" type="presOf" srcId="{DEF3DBF3-65CF-4B22-9D97-50117FF8CA79}" destId="{4C35D924-DAFF-4774-A80A-6D3913AA8B2E}" srcOrd="0" destOrd="0" presId="urn:microsoft.com/office/officeart/2016/7/layout/RoundedRectangleTimeline"/>
    <dgm:cxn modelId="{A1DD0BFE-1A98-40AA-BB60-9659ADA72CA3}" srcId="{A86DFA04-31EF-49B6-AFAE-2287858E0303}" destId="{501DC69F-43F9-4B1E-BE22-6D9FA0AFC528}" srcOrd="2" destOrd="0" parTransId="{D662275D-EF71-4EF0-8C53-5B09830A2AA4}" sibTransId="{05A1C2F3-0854-4F17-AD49-F6E4F5029DC1}"/>
    <dgm:cxn modelId="{1F4228FE-568B-48A6-9E4F-66D1DED2C451}" type="presOf" srcId="{3A626AB9-9B93-48D1-816C-7A2AF1274191}" destId="{8B6EF911-6CC8-4A63-A2B8-E9CD472065B0}"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560844FC-A5FA-4065-A4BA-B1EDD96B579A}" type="presParOf" srcId="{BA07657D-BEA9-4935-823E-C0BCC949D0CC}" destId="{A2AFFEB0-F995-4DBF-BA8D-F84436DEBAED}" srcOrd="0" destOrd="0" presId="urn:microsoft.com/office/officeart/2016/7/layout/RoundedRectangleTimeline"/>
    <dgm:cxn modelId="{DE8FF6D9-8EF9-4637-8591-B54048971ADB}" type="presParOf" srcId="{A2AFFEB0-F995-4DBF-BA8D-F84436DEBAED}" destId="{56A84348-52FD-4C51-A64F-EE201A33D1AE}" srcOrd="0" destOrd="0" presId="urn:microsoft.com/office/officeart/2016/7/layout/RoundedRectangleTimeline"/>
    <dgm:cxn modelId="{6A3B45E6-C906-498C-B185-2156DC941441}" type="presParOf" srcId="{A2AFFEB0-F995-4DBF-BA8D-F84436DEBAED}" destId="{8638A924-20C3-46F2-8979-00AE6EDF11BC}" srcOrd="1" destOrd="0" presId="urn:microsoft.com/office/officeart/2016/7/layout/RoundedRectangleTimeline"/>
    <dgm:cxn modelId="{7B829B88-1E22-40E2-AF31-1E13A3DDF526}" type="presParOf" srcId="{A2AFFEB0-F995-4DBF-BA8D-F84436DEBAED}" destId="{BE71A907-AE97-444E-8E7F-F3E02E7C0BFD}" srcOrd="2" destOrd="0" presId="urn:microsoft.com/office/officeart/2016/7/layout/RoundedRectangleTimeline"/>
    <dgm:cxn modelId="{2E83B906-15FB-4523-92EB-5817F695F2C7}" type="presParOf" srcId="{A2AFFEB0-F995-4DBF-BA8D-F84436DEBAED}" destId="{9A874CBD-AEB2-4CC5-BB6B-5484B733832A}" srcOrd="3" destOrd="0" presId="urn:microsoft.com/office/officeart/2016/7/layout/RoundedRectangleTimeline"/>
    <dgm:cxn modelId="{41D985C5-47BF-4DA1-BE78-25941746A46C}" type="presParOf" srcId="{A2AFFEB0-F995-4DBF-BA8D-F84436DEBAED}" destId="{D551CEC0-B4DC-4AA7-A179-D5A65D534859}" srcOrd="4" destOrd="0" presId="urn:microsoft.com/office/officeart/2016/7/layout/RoundedRectangleTimeline"/>
    <dgm:cxn modelId="{8497C5AE-20C7-4E0E-A87E-0F98DA4707A7}" type="presParOf" srcId="{BA07657D-BEA9-4935-823E-C0BCC949D0CC}" destId="{E0DAE0EE-5720-4188-A7FD-D5A2A290FB1D}" srcOrd="1" destOrd="0" presId="urn:microsoft.com/office/officeart/2016/7/layout/RoundedRectangleTimeline"/>
    <dgm:cxn modelId="{F27B159A-4277-435B-B386-9B8693C10852}" type="presParOf" srcId="{BA07657D-BEA9-4935-823E-C0BCC949D0CC}" destId="{4E9EFA20-C683-460A-92AA-1020B4FA1420}" srcOrd="2" destOrd="0" presId="urn:microsoft.com/office/officeart/2016/7/layout/RoundedRectangleTimeline"/>
    <dgm:cxn modelId="{B68D3B7B-BC98-43B5-83D5-B197983B3395}" type="presParOf" srcId="{4E9EFA20-C683-460A-92AA-1020B4FA1420}" destId="{F2ED22E6-29E2-4C18-8E06-CDBD1904BEBD}" srcOrd="0" destOrd="0" presId="urn:microsoft.com/office/officeart/2016/7/layout/RoundedRectangleTimeline"/>
    <dgm:cxn modelId="{01B39924-58B9-4A2B-94F1-F24435FBD035}" type="presParOf" srcId="{4E9EFA20-C683-460A-92AA-1020B4FA1420}" destId="{792834D4-4C58-406A-A04C-F11893FE27F2}" srcOrd="1" destOrd="0" presId="urn:microsoft.com/office/officeart/2016/7/layout/RoundedRectangleTimeline"/>
    <dgm:cxn modelId="{A602ACC5-ABF9-4781-8C11-770A0F3987F7}" type="presParOf" srcId="{4E9EFA20-C683-460A-92AA-1020B4FA1420}" destId="{314199C0-0862-4FC4-9B84-E0F6B9E55D3E}" srcOrd="2" destOrd="0" presId="urn:microsoft.com/office/officeart/2016/7/layout/RoundedRectangleTimeline"/>
    <dgm:cxn modelId="{E3BEBBC7-0B2B-43E8-984D-DB2A3E2116E1}" type="presParOf" srcId="{4E9EFA20-C683-460A-92AA-1020B4FA1420}" destId="{5BFF439E-8A41-42A5-BD1A-E280BF441AD7}" srcOrd="3" destOrd="0" presId="urn:microsoft.com/office/officeart/2016/7/layout/RoundedRectangleTimeline"/>
    <dgm:cxn modelId="{B2D75047-1E16-43CA-BB33-31054BE111A0}" type="presParOf" srcId="{4E9EFA20-C683-460A-92AA-1020B4FA1420}" destId="{114B6026-E946-4DE1-A822-9B6DBDC211C4}" srcOrd="4" destOrd="0" presId="urn:microsoft.com/office/officeart/2016/7/layout/RoundedRectangleTimeline"/>
    <dgm:cxn modelId="{DDB6896A-733B-4619-B5C1-810382D1EF3A}" type="presParOf" srcId="{BA07657D-BEA9-4935-823E-C0BCC949D0CC}" destId="{010C0CD6-A834-4816-88B1-DD5EF9E8D5C4}" srcOrd="3" destOrd="0" presId="urn:microsoft.com/office/officeart/2016/7/layout/RoundedRectangleTimeline"/>
    <dgm:cxn modelId="{2F4D2FC3-72BE-4FED-A0AF-5BC3B7474A82}" type="presParOf" srcId="{BA07657D-BEA9-4935-823E-C0BCC949D0CC}" destId="{CD7034CD-2116-4F12-A5F4-527459F34747}" srcOrd="4" destOrd="0" presId="urn:microsoft.com/office/officeart/2016/7/layout/RoundedRectangleTimeline"/>
    <dgm:cxn modelId="{ED129D03-7179-42D3-9552-54691359A903}" type="presParOf" srcId="{CD7034CD-2116-4F12-A5F4-527459F34747}" destId="{2A025DDB-6FF6-4B72-920B-57BEFAF424AE}" srcOrd="0" destOrd="0" presId="urn:microsoft.com/office/officeart/2016/7/layout/RoundedRectangleTimeline"/>
    <dgm:cxn modelId="{86DA38BB-371C-4F33-8AAE-C843CC3F9F41}" type="presParOf" srcId="{CD7034CD-2116-4F12-A5F4-527459F34747}" destId="{6730A0E4-531F-4AC6-87DC-B20AF413869F}" srcOrd="1" destOrd="0" presId="urn:microsoft.com/office/officeart/2016/7/layout/RoundedRectangleTimeline"/>
    <dgm:cxn modelId="{EF4B5061-0F05-4D30-B56F-9D4A498EA1E9}" type="presParOf" srcId="{CD7034CD-2116-4F12-A5F4-527459F34747}" destId="{6B64DBCE-668B-439F-8B82-6BFF5A95D91E}" srcOrd="2" destOrd="0" presId="urn:microsoft.com/office/officeart/2016/7/layout/RoundedRectangleTimeline"/>
    <dgm:cxn modelId="{B12873D3-454F-42DB-AE81-248121190ACC}" type="presParOf" srcId="{CD7034CD-2116-4F12-A5F4-527459F34747}" destId="{A108D546-6CE5-426D-8181-73374A4752C2}" srcOrd="3" destOrd="0" presId="urn:microsoft.com/office/officeart/2016/7/layout/RoundedRectangleTimeline"/>
    <dgm:cxn modelId="{CF0A9FC0-A478-4D79-A9A6-8D72153F9E0B}" type="presParOf" srcId="{CD7034CD-2116-4F12-A5F4-527459F34747}" destId="{C2D6CBB4-81F6-4E70-B982-B178AFB47108}" srcOrd="4" destOrd="0" presId="urn:microsoft.com/office/officeart/2016/7/layout/RoundedRectangleTimeline"/>
    <dgm:cxn modelId="{0A276C30-0D37-468B-9905-6A3CCAB2D795}" type="presParOf" srcId="{BA07657D-BEA9-4935-823E-C0BCC949D0CC}" destId="{E5D15313-A85B-4AF3-B620-1899CD0CCAE2}" srcOrd="5" destOrd="0" presId="urn:microsoft.com/office/officeart/2016/7/layout/RoundedRectangleTimeline"/>
    <dgm:cxn modelId="{E067579F-4D60-41DF-A6AA-A5F7485180AC}" type="presParOf" srcId="{BA07657D-BEA9-4935-823E-C0BCC949D0CC}" destId="{EE13974F-A8A0-48CB-90B0-E60911D00EFD}" srcOrd="6" destOrd="0" presId="urn:microsoft.com/office/officeart/2016/7/layout/RoundedRectangleTimeline"/>
    <dgm:cxn modelId="{34B23C80-49D3-4765-B6E2-097FEEE00875}" type="presParOf" srcId="{EE13974F-A8A0-48CB-90B0-E60911D00EFD}" destId="{8B6EF911-6CC8-4A63-A2B8-E9CD472065B0}" srcOrd="0" destOrd="0" presId="urn:microsoft.com/office/officeart/2016/7/layout/RoundedRectangleTimeline"/>
    <dgm:cxn modelId="{9314173C-4987-4B72-8703-98BD5B99740D}" type="presParOf" srcId="{EE13974F-A8A0-48CB-90B0-E60911D00EFD}" destId="{A5382E89-0A6C-4762-BEDF-57DCC0809311}" srcOrd="1" destOrd="0" presId="urn:microsoft.com/office/officeart/2016/7/layout/RoundedRectangleTimeline"/>
    <dgm:cxn modelId="{E8F31D4E-2B38-474E-851F-64755EB3D8C3}" type="presParOf" srcId="{EE13974F-A8A0-48CB-90B0-E60911D00EFD}" destId="{BB6BBB73-F8D5-4522-B74E-3594F277FAF2}" srcOrd="2" destOrd="0" presId="urn:microsoft.com/office/officeart/2016/7/layout/RoundedRectangleTimeline"/>
    <dgm:cxn modelId="{3C3183A5-590A-43BA-B571-9D59FCB6FE1E}" type="presParOf" srcId="{EE13974F-A8A0-48CB-90B0-E60911D00EFD}" destId="{3231B85A-839D-47C3-9E7E-38A6111E9617}" srcOrd="3" destOrd="0" presId="urn:microsoft.com/office/officeart/2016/7/layout/RoundedRectangleTimeline"/>
    <dgm:cxn modelId="{CF445BD7-682C-47FE-AA22-B5B28ADB9977}" type="presParOf" srcId="{EE13974F-A8A0-48CB-90B0-E60911D00EFD}" destId="{91F8D89A-1FEF-4F52-B615-E941A6536A44}" srcOrd="4" destOrd="0" presId="urn:microsoft.com/office/officeart/2016/7/layout/RoundedRectangleTimeline"/>
    <dgm:cxn modelId="{ACE6D0C0-B925-425F-8230-0CF4E7096350}" type="presParOf" srcId="{BA07657D-BEA9-4935-823E-C0BCC949D0CC}" destId="{5F5D293D-6A23-4FE9-87F0-61ECDD5B81F9}" srcOrd="7" destOrd="0" presId="urn:microsoft.com/office/officeart/2016/7/layout/RoundedRectangleTimeline"/>
    <dgm:cxn modelId="{79E23D0C-B59F-4446-B8B5-93E6C664DB1C}" type="presParOf" srcId="{BA07657D-BEA9-4935-823E-C0BCC949D0CC}" destId="{341D80D4-DE15-4EAD-9989-54BD3B9AD65D}" srcOrd="8" destOrd="0" presId="urn:microsoft.com/office/officeart/2016/7/layout/RoundedRectangleTimeline"/>
    <dgm:cxn modelId="{01F7F27E-7F05-4F5B-8A97-A183B98415EA}" type="presParOf" srcId="{341D80D4-DE15-4EAD-9989-54BD3B9AD65D}" destId="{8415B751-AEE8-4BAA-A982-4842A3839AC8}" srcOrd="0" destOrd="0" presId="urn:microsoft.com/office/officeart/2016/7/layout/RoundedRectangleTimeline"/>
    <dgm:cxn modelId="{72FD9763-118E-431A-B938-8E8B3448B657}" type="presParOf" srcId="{341D80D4-DE15-4EAD-9989-54BD3B9AD65D}" destId="{FB86BECF-7B48-4B1C-ADC6-FA638047566E}" srcOrd="1" destOrd="0" presId="urn:microsoft.com/office/officeart/2016/7/layout/RoundedRectangleTimeline"/>
    <dgm:cxn modelId="{D9A836D2-7709-430D-B590-CDC4A48B1947}" type="presParOf" srcId="{341D80D4-DE15-4EAD-9989-54BD3B9AD65D}" destId="{FD01FB98-AA38-4E09-BF2B-09FCE426CD44}" srcOrd="2" destOrd="0" presId="urn:microsoft.com/office/officeart/2016/7/layout/RoundedRectangleTimeline"/>
    <dgm:cxn modelId="{6E906AC5-EB48-4436-BEAA-4A88DC7FB02F}" type="presParOf" srcId="{341D80D4-DE15-4EAD-9989-54BD3B9AD65D}" destId="{0D8B062F-010B-4162-891B-D3FDC61B4ED7}" srcOrd="3" destOrd="0" presId="urn:microsoft.com/office/officeart/2016/7/layout/RoundedRectangleTimeline"/>
    <dgm:cxn modelId="{8EBFCA1E-CF4A-4D6F-BB4F-EAD600DD38B3}" type="presParOf" srcId="{341D80D4-DE15-4EAD-9989-54BD3B9AD65D}" destId="{3EC4366A-6E7E-44D4-A6B5-255B1043E077}" srcOrd="4" destOrd="0" presId="urn:microsoft.com/office/officeart/2016/7/layout/RoundedRectangleTimeline"/>
    <dgm:cxn modelId="{9259BF3B-DCFF-4ADC-9AD5-4878C289378D}" type="presParOf" srcId="{BA07657D-BEA9-4935-823E-C0BCC949D0CC}" destId="{1AEB205A-0A41-47FC-AA23-9199084D2982}" srcOrd="9" destOrd="0" presId="urn:microsoft.com/office/officeart/2016/7/layout/RoundedRectangleTimeline"/>
    <dgm:cxn modelId="{CDA3D472-E1E3-482F-A26A-6EB0AA19DB85}" type="presParOf" srcId="{BA07657D-BEA9-4935-823E-C0BCC949D0CC}" destId="{67BCE8C9-6314-4D8B-BDD1-88E8E3F95EF6}" srcOrd="10" destOrd="0" presId="urn:microsoft.com/office/officeart/2016/7/layout/RoundedRectangleTimeline"/>
    <dgm:cxn modelId="{34AC45ED-90BC-43C5-AF20-CF3BB196C290}" type="presParOf" srcId="{67BCE8C9-6314-4D8B-BDD1-88E8E3F95EF6}" destId="{4C35D924-DAFF-4774-A80A-6D3913AA8B2E}" srcOrd="0" destOrd="0" presId="urn:microsoft.com/office/officeart/2016/7/layout/RoundedRectangleTimeline"/>
    <dgm:cxn modelId="{7318FAC4-D13D-4068-A949-8F1255919F41}" type="presParOf" srcId="{67BCE8C9-6314-4D8B-BDD1-88E8E3F95EF6}" destId="{F10344C6-2551-4844-954C-4FFA8E0110A2}" srcOrd="1" destOrd="0" presId="urn:microsoft.com/office/officeart/2016/7/layout/RoundedRectangleTimeline"/>
    <dgm:cxn modelId="{BEAB9BBA-3606-4B96-9557-FCFEC496F5BD}" type="presParOf" srcId="{67BCE8C9-6314-4D8B-BDD1-88E8E3F95EF6}" destId="{93A8FFC3-7C63-4F59-8E5F-E3E94DB9E394}" srcOrd="2" destOrd="0" presId="urn:microsoft.com/office/officeart/2016/7/layout/RoundedRectangleTimeline"/>
    <dgm:cxn modelId="{C8F016A4-095E-4212-99C1-0A8719509C56}" type="presParOf" srcId="{67BCE8C9-6314-4D8B-BDD1-88E8E3F95EF6}" destId="{1F99B9E9-DA55-4291-9607-BF0D01668520}" srcOrd="3" destOrd="0" presId="urn:microsoft.com/office/officeart/2016/7/layout/RoundedRectangleTimeline"/>
    <dgm:cxn modelId="{4CC5DD2A-D7EF-4DF5-985D-BCA54449F656}" type="presParOf" srcId="{67BCE8C9-6314-4D8B-BDD1-88E8E3F95EF6}" destId="{70479B69-EF9F-40E6-BF0A-AB7B2BC00E39}"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84348-52FD-4C51-A64F-EE201A33D1AE}">
      <dsp:nvSpPr>
        <dsp:cNvPr id="0" name=""/>
        <dsp:cNvSpPr/>
      </dsp:nvSpPr>
      <dsp:spPr>
        <a:xfrm rot="16200000">
          <a:off x="1069260" y="1126013"/>
          <a:ext cx="376078" cy="1508760"/>
        </a:xfrm>
        <a:prstGeom prst="round2Same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endParaRPr lang="en-US" sz="1200" kern="1200" dirty="0"/>
        </a:p>
      </dsp:txBody>
      <dsp:txXfrm rot="5400000">
        <a:off x="521279" y="1710713"/>
        <a:ext cx="1490401" cy="339360"/>
      </dsp:txXfrm>
    </dsp:sp>
    <dsp:sp modelId="{8638A924-20C3-46F2-8979-00AE6EDF11BC}">
      <dsp:nvSpPr>
        <dsp:cNvPr id="0" name=""/>
        <dsp:cNvSpPr/>
      </dsp:nvSpPr>
      <dsp:spPr>
        <a:xfrm>
          <a:off x="0" y="0"/>
          <a:ext cx="2514600" cy="1316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76200" numCol="1" spcCol="1270" anchor="b" anchorCtr="1">
          <a:noAutofit/>
        </a:bodyPr>
        <a:lstStyle/>
        <a:p>
          <a:pPr marL="0" lvl="0" indent="0" algn="ctr" defTabSz="755650">
            <a:lnSpc>
              <a:spcPct val="90000"/>
            </a:lnSpc>
            <a:spcBef>
              <a:spcPct val="0"/>
            </a:spcBef>
            <a:spcAft>
              <a:spcPct val="35000"/>
            </a:spcAft>
            <a:buNone/>
          </a:pPr>
          <a:r>
            <a:rPr lang="en-US" sz="1700" kern="1200" dirty="0"/>
            <a:t>Background</a:t>
          </a:r>
        </a:p>
        <a:p>
          <a:pPr marL="0" lvl="0" indent="0" algn="ctr" defTabSz="444500">
            <a:lnSpc>
              <a:spcPct val="90000"/>
            </a:lnSpc>
            <a:spcBef>
              <a:spcPct val="0"/>
            </a:spcBef>
            <a:spcAft>
              <a:spcPct val="35000"/>
            </a:spcAft>
            <a:buFont typeface="Arial" panose="020B0604020202020204" pitchFamily="34" charset="0"/>
            <a:buNone/>
          </a:pPr>
          <a:r>
            <a:rPr lang="en-US" sz="1000" kern="1200" dirty="0"/>
            <a:t>What is the question</a:t>
          </a:r>
        </a:p>
        <a:p>
          <a:pPr marL="0" lvl="0" indent="0" algn="ctr" defTabSz="444500">
            <a:lnSpc>
              <a:spcPct val="90000"/>
            </a:lnSpc>
            <a:spcBef>
              <a:spcPct val="0"/>
            </a:spcBef>
            <a:spcAft>
              <a:spcPct val="35000"/>
            </a:spcAft>
            <a:buFont typeface="Arial" panose="020B0604020202020204" pitchFamily="34" charset="0"/>
            <a:buNone/>
          </a:pPr>
          <a:r>
            <a:rPr lang="en-US" sz="1000" kern="1200" dirty="0"/>
            <a:t>What are the assumptions </a:t>
          </a:r>
        </a:p>
        <a:p>
          <a:pPr marL="0" lvl="0" indent="0" algn="ctr" defTabSz="444500">
            <a:lnSpc>
              <a:spcPct val="90000"/>
            </a:lnSpc>
            <a:spcBef>
              <a:spcPct val="0"/>
            </a:spcBef>
            <a:spcAft>
              <a:spcPct val="35000"/>
            </a:spcAft>
            <a:buNone/>
          </a:pPr>
          <a:r>
            <a:rPr lang="en-US" sz="1700" kern="1200" dirty="0"/>
            <a:t> </a:t>
          </a:r>
        </a:p>
      </dsp:txBody>
      <dsp:txXfrm>
        <a:off x="0" y="0"/>
        <a:ext cx="2514600" cy="1316275"/>
      </dsp:txXfrm>
    </dsp:sp>
    <dsp:sp modelId="{BE71A907-AE97-444E-8E7F-F3E02E7C0BFD}">
      <dsp:nvSpPr>
        <dsp:cNvPr id="0" name=""/>
        <dsp:cNvSpPr/>
      </dsp:nvSpPr>
      <dsp:spPr>
        <a:xfrm>
          <a:off x="1257299" y="1391491"/>
          <a:ext cx="0" cy="300863"/>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A874CBD-AEB2-4CC5-BB6B-5484B733832A}">
      <dsp:nvSpPr>
        <dsp:cNvPr id="0" name=""/>
        <dsp:cNvSpPr/>
      </dsp:nvSpPr>
      <dsp:spPr>
        <a:xfrm>
          <a:off x="1219692" y="1316275"/>
          <a:ext cx="75215" cy="75215"/>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ED22E6-29E2-4C18-8E06-CDBD1904BEBD}">
      <dsp:nvSpPr>
        <dsp:cNvPr id="0" name=""/>
        <dsp:cNvSpPr/>
      </dsp:nvSpPr>
      <dsp:spPr>
        <a:xfrm>
          <a:off x="2011679" y="1692354"/>
          <a:ext cx="1508760" cy="376078"/>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endParaRPr lang="en-US" sz="1300" kern="1200" dirty="0"/>
        </a:p>
      </dsp:txBody>
      <dsp:txXfrm>
        <a:off x="2011679" y="1692354"/>
        <a:ext cx="1508760" cy="376078"/>
      </dsp:txXfrm>
    </dsp:sp>
    <dsp:sp modelId="{792834D4-4C58-406A-A04C-F11893FE27F2}">
      <dsp:nvSpPr>
        <dsp:cNvPr id="0" name=""/>
        <dsp:cNvSpPr/>
      </dsp:nvSpPr>
      <dsp:spPr>
        <a:xfrm>
          <a:off x="1508759" y="2444512"/>
          <a:ext cx="2514600" cy="1316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dirty="0"/>
            <a:t>Data</a:t>
          </a:r>
        </a:p>
      </dsp:txBody>
      <dsp:txXfrm>
        <a:off x="1508759" y="2444512"/>
        <a:ext cx="2514600" cy="1316275"/>
      </dsp:txXfrm>
    </dsp:sp>
    <dsp:sp modelId="{314199C0-0862-4FC4-9B84-E0F6B9E55D3E}">
      <dsp:nvSpPr>
        <dsp:cNvPr id="0" name=""/>
        <dsp:cNvSpPr/>
      </dsp:nvSpPr>
      <dsp:spPr>
        <a:xfrm>
          <a:off x="2766059" y="2068433"/>
          <a:ext cx="0" cy="300863"/>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BFF439E-8A41-42A5-BD1A-E280BF441AD7}">
      <dsp:nvSpPr>
        <dsp:cNvPr id="0" name=""/>
        <dsp:cNvSpPr/>
      </dsp:nvSpPr>
      <dsp:spPr>
        <a:xfrm>
          <a:off x="2728452" y="2369296"/>
          <a:ext cx="75215" cy="75215"/>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025DDB-6FF6-4B72-920B-57BEFAF424AE}">
      <dsp:nvSpPr>
        <dsp:cNvPr id="0" name=""/>
        <dsp:cNvSpPr/>
      </dsp:nvSpPr>
      <dsp:spPr>
        <a:xfrm>
          <a:off x="3520440" y="1692354"/>
          <a:ext cx="1508760" cy="376078"/>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endParaRPr lang="en-US" sz="1300" kern="1200" dirty="0"/>
        </a:p>
      </dsp:txBody>
      <dsp:txXfrm>
        <a:off x="3520440" y="1692354"/>
        <a:ext cx="1508760" cy="376078"/>
      </dsp:txXfrm>
    </dsp:sp>
    <dsp:sp modelId="{6730A0E4-531F-4AC6-87DC-B20AF413869F}">
      <dsp:nvSpPr>
        <dsp:cNvPr id="0" name=""/>
        <dsp:cNvSpPr/>
      </dsp:nvSpPr>
      <dsp:spPr>
        <a:xfrm>
          <a:off x="3017519" y="0"/>
          <a:ext cx="2514600" cy="1316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t>Steps and Outcomes</a:t>
          </a:r>
        </a:p>
        <a:p>
          <a:pPr marL="0" lvl="0" indent="0" algn="ctr" defTabSz="800100">
            <a:lnSpc>
              <a:spcPct val="90000"/>
            </a:lnSpc>
            <a:spcBef>
              <a:spcPct val="0"/>
            </a:spcBef>
            <a:spcAft>
              <a:spcPct val="35000"/>
            </a:spcAft>
            <a:buNone/>
          </a:pPr>
          <a:r>
            <a:rPr lang="en-US" sz="1000" kern="1200" dirty="0"/>
            <a:t>Time Series Models</a:t>
          </a:r>
        </a:p>
        <a:p>
          <a:pPr marL="0" lvl="0" indent="0" algn="ctr" defTabSz="800100">
            <a:lnSpc>
              <a:spcPct val="90000"/>
            </a:lnSpc>
            <a:spcBef>
              <a:spcPct val="0"/>
            </a:spcBef>
            <a:spcAft>
              <a:spcPct val="35000"/>
            </a:spcAft>
            <a:buNone/>
          </a:pPr>
          <a:r>
            <a:rPr lang="en-US" sz="1000" kern="1200" dirty="0"/>
            <a:t>Models used </a:t>
          </a:r>
        </a:p>
        <a:p>
          <a:pPr marL="0" lvl="0" indent="0" algn="ctr" defTabSz="800100">
            <a:lnSpc>
              <a:spcPct val="90000"/>
            </a:lnSpc>
            <a:spcBef>
              <a:spcPct val="0"/>
            </a:spcBef>
            <a:spcAft>
              <a:spcPct val="35000"/>
            </a:spcAft>
            <a:buNone/>
          </a:pPr>
          <a:r>
            <a:rPr lang="en-US" sz="1000" kern="1200" dirty="0"/>
            <a:t>Forecast outcome  </a:t>
          </a:r>
        </a:p>
      </dsp:txBody>
      <dsp:txXfrm>
        <a:off x="3017519" y="0"/>
        <a:ext cx="2514600" cy="1316275"/>
      </dsp:txXfrm>
    </dsp:sp>
    <dsp:sp modelId="{6B64DBCE-668B-439F-8B82-6BFF5A95D91E}">
      <dsp:nvSpPr>
        <dsp:cNvPr id="0" name=""/>
        <dsp:cNvSpPr/>
      </dsp:nvSpPr>
      <dsp:spPr>
        <a:xfrm>
          <a:off x="4274820" y="1391491"/>
          <a:ext cx="0" cy="300863"/>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108D546-6CE5-426D-8181-73374A4752C2}">
      <dsp:nvSpPr>
        <dsp:cNvPr id="0" name=""/>
        <dsp:cNvSpPr/>
      </dsp:nvSpPr>
      <dsp:spPr>
        <a:xfrm>
          <a:off x="4237212" y="1316275"/>
          <a:ext cx="75215" cy="75215"/>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6EF911-6CC8-4A63-A2B8-E9CD472065B0}">
      <dsp:nvSpPr>
        <dsp:cNvPr id="0" name=""/>
        <dsp:cNvSpPr/>
      </dsp:nvSpPr>
      <dsp:spPr>
        <a:xfrm>
          <a:off x="5029200" y="1692354"/>
          <a:ext cx="1508760" cy="376078"/>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endParaRPr lang="en-US" sz="1300" kern="1200" dirty="0"/>
        </a:p>
      </dsp:txBody>
      <dsp:txXfrm>
        <a:off x="5029200" y="1692354"/>
        <a:ext cx="1508760" cy="376078"/>
      </dsp:txXfrm>
    </dsp:sp>
    <dsp:sp modelId="{A5382E89-0A6C-4762-BEDF-57DCC0809311}">
      <dsp:nvSpPr>
        <dsp:cNvPr id="0" name=""/>
        <dsp:cNvSpPr/>
      </dsp:nvSpPr>
      <dsp:spPr>
        <a:xfrm>
          <a:off x="4526280" y="2444512"/>
          <a:ext cx="2514600" cy="1316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dirty="0"/>
            <a:t>Challenges </a:t>
          </a:r>
          <a:r>
            <a:rPr lang="en-US" sz="1800" kern="1200"/>
            <a:t>and </a:t>
          </a:r>
        </a:p>
        <a:p>
          <a:pPr marL="0" lvl="0" indent="0" algn="ctr" defTabSz="800100">
            <a:lnSpc>
              <a:spcPct val="90000"/>
            </a:lnSpc>
            <a:spcBef>
              <a:spcPct val="0"/>
            </a:spcBef>
            <a:spcAft>
              <a:spcPct val="35000"/>
            </a:spcAft>
            <a:buNone/>
          </a:pPr>
          <a:r>
            <a:rPr lang="en-US" sz="1800" kern="1200"/>
            <a:t>Future Work</a:t>
          </a:r>
          <a:endParaRPr lang="en-US" sz="1800" kern="1200" dirty="0"/>
        </a:p>
      </dsp:txBody>
      <dsp:txXfrm>
        <a:off x="4526280" y="2444512"/>
        <a:ext cx="2514600" cy="1316275"/>
      </dsp:txXfrm>
    </dsp:sp>
    <dsp:sp modelId="{BB6BBB73-F8D5-4522-B74E-3594F277FAF2}">
      <dsp:nvSpPr>
        <dsp:cNvPr id="0" name=""/>
        <dsp:cNvSpPr/>
      </dsp:nvSpPr>
      <dsp:spPr>
        <a:xfrm>
          <a:off x="5783579" y="2068433"/>
          <a:ext cx="0" cy="300863"/>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231B85A-839D-47C3-9E7E-38A6111E9617}">
      <dsp:nvSpPr>
        <dsp:cNvPr id="0" name=""/>
        <dsp:cNvSpPr/>
      </dsp:nvSpPr>
      <dsp:spPr>
        <a:xfrm>
          <a:off x="5745972" y="2369296"/>
          <a:ext cx="75215" cy="75215"/>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15B751-AEE8-4BAA-A982-4842A3839AC8}">
      <dsp:nvSpPr>
        <dsp:cNvPr id="0" name=""/>
        <dsp:cNvSpPr/>
      </dsp:nvSpPr>
      <dsp:spPr>
        <a:xfrm>
          <a:off x="6537960" y="1692354"/>
          <a:ext cx="1508760" cy="376078"/>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endParaRPr lang="en-US" sz="1300" kern="1200" dirty="0"/>
        </a:p>
      </dsp:txBody>
      <dsp:txXfrm>
        <a:off x="6537960" y="1692354"/>
        <a:ext cx="1508760" cy="376078"/>
      </dsp:txXfrm>
    </dsp:sp>
    <dsp:sp modelId="{FB86BECF-7B48-4B1C-ADC6-FA638047566E}">
      <dsp:nvSpPr>
        <dsp:cNvPr id="0" name=""/>
        <dsp:cNvSpPr/>
      </dsp:nvSpPr>
      <dsp:spPr>
        <a:xfrm>
          <a:off x="6035040" y="0"/>
          <a:ext cx="2514600" cy="1316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t>Conclusion </a:t>
          </a:r>
        </a:p>
      </dsp:txBody>
      <dsp:txXfrm>
        <a:off x="6035040" y="0"/>
        <a:ext cx="2514600" cy="1316275"/>
      </dsp:txXfrm>
    </dsp:sp>
    <dsp:sp modelId="{FD01FB98-AA38-4E09-BF2B-09FCE426CD44}">
      <dsp:nvSpPr>
        <dsp:cNvPr id="0" name=""/>
        <dsp:cNvSpPr/>
      </dsp:nvSpPr>
      <dsp:spPr>
        <a:xfrm>
          <a:off x="7292340" y="1391491"/>
          <a:ext cx="0" cy="300863"/>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D8B062F-010B-4162-891B-D3FDC61B4ED7}">
      <dsp:nvSpPr>
        <dsp:cNvPr id="0" name=""/>
        <dsp:cNvSpPr/>
      </dsp:nvSpPr>
      <dsp:spPr>
        <a:xfrm>
          <a:off x="7254732" y="1316275"/>
          <a:ext cx="75215" cy="75215"/>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35D924-DAFF-4774-A80A-6D3913AA8B2E}">
      <dsp:nvSpPr>
        <dsp:cNvPr id="0" name=""/>
        <dsp:cNvSpPr/>
      </dsp:nvSpPr>
      <dsp:spPr>
        <a:xfrm rot="5400000">
          <a:off x="8613060" y="1126013"/>
          <a:ext cx="376078" cy="1508760"/>
        </a:xfrm>
        <a:prstGeom prst="round2Same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endParaRPr lang="en-US" sz="1200" kern="1200" dirty="0"/>
        </a:p>
      </dsp:txBody>
      <dsp:txXfrm rot="-5400000">
        <a:off x="8046720" y="1710713"/>
        <a:ext cx="1490401" cy="339360"/>
      </dsp:txXfrm>
    </dsp:sp>
    <dsp:sp modelId="{F10344C6-2551-4844-954C-4FFA8E0110A2}">
      <dsp:nvSpPr>
        <dsp:cNvPr id="0" name=""/>
        <dsp:cNvSpPr/>
      </dsp:nvSpPr>
      <dsp:spPr>
        <a:xfrm>
          <a:off x="7543800" y="2444512"/>
          <a:ext cx="2514599" cy="1316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dirty="0"/>
            <a:t>References </a:t>
          </a:r>
        </a:p>
      </dsp:txBody>
      <dsp:txXfrm>
        <a:off x="7543800" y="2444512"/>
        <a:ext cx="2514599" cy="1316275"/>
      </dsp:txXfrm>
    </dsp:sp>
    <dsp:sp modelId="{93A8FFC3-7C63-4F59-8E5F-E3E94DB9E394}">
      <dsp:nvSpPr>
        <dsp:cNvPr id="0" name=""/>
        <dsp:cNvSpPr/>
      </dsp:nvSpPr>
      <dsp:spPr>
        <a:xfrm>
          <a:off x="8801100" y="2068433"/>
          <a:ext cx="0" cy="300863"/>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F99B9E9-DA55-4291-9607-BF0D01668520}">
      <dsp:nvSpPr>
        <dsp:cNvPr id="0" name=""/>
        <dsp:cNvSpPr/>
      </dsp:nvSpPr>
      <dsp:spPr>
        <a:xfrm>
          <a:off x="8763492" y="2369296"/>
          <a:ext cx="75215" cy="75215"/>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11/16/2021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11/16/2021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hyperlink" Target="https://economictimes.indiatimes.com/industry/energy/oil-gas/indias-oil-demand-to-rise-50-by-2030-against-global-expansion-of-7-report/articleshow/86987508.cms" TargetMode="External"/><Relationship Id="rId3" Type="http://schemas.openxmlformats.org/officeDocument/2006/relationships/hyperlink" Target="https://www.macrotrends.net/1369/crude-oil-price-history-chart" TargetMode="External"/><Relationship Id="rId7" Type="http://schemas.openxmlformats.org/officeDocument/2006/relationships/hyperlink" Target="https://www.reuters.com/business/energy/opec-sees-oil-demand-rebounding-then-plateauing-after-2035-2021-09-28/" TargetMode="External"/><Relationship Id="rId2" Type="http://schemas.openxmlformats.org/officeDocument/2006/relationships/hyperlink" Target="https://www.bp.com/en/global/corporate/energy-economics/statistical-review-of-world-energy.html" TargetMode="External"/><Relationship Id="rId1" Type="http://schemas.openxmlformats.org/officeDocument/2006/relationships/slideLayout" Target="../slideLayouts/slideLayout4.xml"/><Relationship Id="rId6" Type="http://schemas.openxmlformats.org/officeDocument/2006/relationships/hyperlink" Target="https://www.youtube.com/watch?v=OyrheHnQLPg&amp;t=24s" TargetMode="External"/><Relationship Id="rId5" Type="http://schemas.openxmlformats.org/officeDocument/2006/relationships/hyperlink" Target="https://www.youtube.com/watch?v=dBNy_A6Zpcc" TargetMode="External"/><Relationship Id="rId10" Type="http://schemas.openxmlformats.org/officeDocument/2006/relationships/hyperlink" Target="https://climateactiontracker.org/countries/saudi-arabia/#:~:text=Saudi%20Arabia's%20Paris%20Agreement%20pledge,Vision%202030%20from%20October%202021" TargetMode="External"/><Relationship Id="rId4" Type="http://schemas.openxmlformats.org/officeDocument/2006/relationships/hyperlink" Target="https://www.youtube.com/watch?v=_Gb14xNRaxc" TargetMode="External"/><Relationship Id="rId9" Type="http://schemas.openxmlformats.org/officeDocument/2006/relationships/hyperlink" Target="https://ec.europa.eu/clima/eu-action/international-action-climate-change/climate-negotiations/paris-agreement_e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www.macrotrends.net/1369/crude-oil-price-history-char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https://www.bp.com/en/global/corporate/energy-economics/statistical-review-of-world-energy.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4000" dirty="0"/>
              <a:t>Forecasting Oil </a:t>
            </a:r>
            <a:br>
              <a:rPr lang="en-US" sz="4000" dirty="0"/>
            </a:br>
            <a:r>
              <a:rPr lang="en-US" sz="4000" dirty="0"/>
              <a:t>Price and Consumption Using Time Series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Mohammed AlKhamis </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647C-D657-4547-8E5E-4595122B9CD7}"/>
              </a:ext>
            </a:extLst>
          </p:cNvPr>
          <p:cNvSpPr>
            <a:spLocks noGrp="1"/>
          </p:cNvSpPr>
          <p:nvPr>
            <p:ph type="title"/>
          </p:nvPr>
        </p:nvSpPr>
        <p:spPr/>
        <p:txBody>
          <a:bodyPr/>
          <a:lstStyle/>
          <a:p>
            <a:r>
              <a:rPr lang="en-US" dirty="0"/>
              <a:t>Time Series Models </a:t>
            </a:r>
          </a:p>
        </p:txBody>
      </p:sp>
      <p:sp>
        <p:nvSpPr>
          <p:cNvPr id="3" name="Content Placeholder 2">
            <a:extLst>
              <a:ext uri="{FF2B5EF4-FFF2-40B4-BE49-F238E27FC236}">
                <a16:creationId xmlns:a16="http://schemas.microsoft.com/office/drawing/2014/main" id="{94A186DC-ADE3-4EFD-A191-673BBD483E36}"/>
              </a:ext>
            </a:extLst>
          </p:cNvPr>
          <p:cNvSpPr>
            <a:spLocks noGrp="1"/>
          </p:cNvSpPr>
          <p:nvPr>
            <p:ph idx="1"/>
          </p:nvPr>
        </p:nvSpPr>
        <p:spPr/>
        <p:txBody>
          <a:bodyPr/>
          <a:lstStyle/>
          <a:p>
            <a:endParaRPr lang="en-US" dirty="0"/>
          </a:p>
          <a:p>
            <a:endParaRPr lang="en-US" dirty="0"/>
          </a:p>
        </p:txBody>
      </p:sp>
      <p:graphicFrame>
        <p:nvGraphicFramePr>
          <p:cNvPr id="4" name="Table 4">
            <a:extLst>
              <a:ext uri="{FF2B5EF4-FFF2-40B4-BE49-F238E27FC236}">
                <a16:creationId xmlns:a16="http://schemas.microsoft.com/office/drawing/2014/main" id="{E5FE22DB-C2F8-4B23-A29B-2698AF7BA71D}"/>
              </a:ext>
            </a:extLst>
          </p:cNvPr>
          <p:cNvGraphicFramePr>
            <a:graphicFrameLocks noGrp="1"/>
          </p:cNvGraphicFramePr>
          <p:nvPr>
            <p:extLst>
              <p:ext uri="{D42A27DB-BD31-4B8C-83A1-F6EECF244321}">
                <p14:modId xmlns:p14="http://schemas.microsoft.com/office/powerpoint/2010/main" val="3178630891"/>
              </p:ext>
            </p:extLst>
          </p:nvPr>
        </p:nvGraphicFramePr>
        <p:xfrm>
          <a:off x="2062480" y="2876126"/>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17524057"/>
                    </a:ext>
                  </a:extLst>
                </a:gridCol>
                <a:gridCol w="4064000">
                  <a:extLst>
                    <a:ext uri="{9D8B030D-6E8A-4147-A177-3AD203B41FA5}">
                      <a16:colId xmlns:a16="http://schemas.microsoft.com/office/drawing/2014/main" val="1394977411"/>
                    </a:ext>
                  </a:extLst>
                </a:gridCol>
              </a:tblGrid>
              <a:tr h="370840">
                <a:tc>
                  <a:txBody>
                    <a:bodyPr/>
                    <a:lstStyle/>
                    <a:p>
                      <a:r>
                        <a:rPr lang="en-US" dirty="0"/>
                        <a:t>Model</a:t>
                      </a:r>
                    </a:p>
                  </a:txBody>
                  <a:tcPr/>
                </a:tc>
                <a:tc>
                  <a:txBody>
                    <a:bodyPr/>
                    <a:lstStyle/>
                    <a:p>
                      <a:r>
                        <a:rPr lang="en-US" dirty="0"/>
                        <a:t>Residual SD</a:t>
                      </a:r>
                    </a:p>
                  </a:txBody>
                  <a:tcPr/>
                </a:tc>
                <a:extLst>
                  <a:ext uri="{0D108BD9-81ED-4DB2-BD59-A6C34878D82A}">
                    <a16:rowId xmlns:a16="http://schemas.microsoft.com/office/drawing/2014/main" val="651691839"/>
                  </a:ext>
                </a:extLst>
              </a:tr>
              <a:tr h="370840">
                <a:tc>
                  <a:txBody>
                    <a:bodyPr/>
                    <a:lstStyle/>
                    <a:p>
                      <a:r>
                        <a:rPr lang="en-US" dirty="0"/>
                        <a:t>AR (Auto Regression)</a:t>
                      </a:r>
                    </a:p>
                  </a:txBody>
                  <a:tcPr/>
                </a:tc>
                <a:tc>
                  <a:txBody>
                    <a:bodyPr/>
                    <a:lstStyle/>
                    <a:p>
                      <a:r>
                        <a:rPr lang="en-US" dirty="0"/>
                        <a:t>1.9165</a:t>
                      </a:r>
                    </a:p>
                  </a:txBody>
                  <a:tcPr/>
                </a:tc>
                <a:extLst>
                  <a:ext uri="{0D108BD9-81ED-4DB2-BD59-A6C34878D82A}">
                    <a16:rowId xmlns:a16="http://schemas.microsoft.com/office/drawing/2014/main" val="2598027197"/>
                  </a:ext>
                </a:extLst>
              </a:tr>
              <a:tr h="370840">
                <a:tc>
                  <a:txBody>
                    <a:bodyPr/>
                    <a:lstStyle/>
                    <a:p>
                      <a:r>
                        <a:rPr lang="en-US" dirty="0"/>
                        <a:t>ARIMA </a:t>
                      </a:r>
                    </a:p>
                  </a:txBody>
                  <a:tcPr/>
                </a:tc>
                <a:tc>
                  <a:txBody>
                    <a:bodyPr/>
                    <a:lstStyle/>
                    <a:p>
                      <a:r>
                        <a:rPr lang="en-US" dirty="0"/>
                        <a:t>1.8439</a:t>
                      </a:r>
                    </a:p>
                  </a:txBody>
                  <a:tcPr/>
                </a:tc>
                <a:extLst>
                  <a:ext uri="{0D108BD9-81ED-4DB2-BD59-A6C34878D82A}">
                    <a16:rowId xmlns:a16="http://schemas.microsoft.com/office/drawing/2014/main" val="3436690349"/>
                  </a:ext>
                </a:extLst>
              </a:tr>
              <a:tr h="370840">
                <a:tc>
                  <a:txBody>
                    <a:bodyPr/>
                    <a:lstStyle/>
                    <a:p>
                      <a:r>
                        <a:rPr lang="en-US" dirty="0"/>
                        <a:t>Seasonal naive </a:t>
                      </a:r>
                    </a:p>
                  </a:txBody>
                  <a:tcPr/>
                </a:tc>
                <a:tc>
                  <a:txBody>
                    <a:bodyPr/>
                    <a:lstStyle/>
                    <a:p>
                      <a:r>
                        <a:rPr lang="en-US" dirty="0"/>
                        <a:t>1.9801 </a:t>
                      </a:r>
                    </a:p>
                  </a:txBody>
                  <a:tcPr/>
                </a:tc>
                <a:extLst>
                  <a:ext uri="{0D108BD9-81ED-4DB2-BD59-A6C34878D82A}">
                    <a16:rowId xmlns:a16="http://schemas.microsoft.com/office/drawing/2014/main" val="2374792406"/>
                  </a:ext>
                </a:extLst>
              </a:tr>
              <a:tr h="370840">
                <a:tc>
                  <a:txBody>
                    <a:bodyPr/>
                    <a:lstStyle/>
                    <a:p>
                      <a:r>
                        <a:rPr lang="en-US" dirty="0"/>
                        <a:t>ETS (Exponential Smoothing model)</a:t>
                      </a:r>
                    </a:p>
                  </a:txBody>
                  <a:tcPr/>
                </a:tc>
                <a:tc>
                  <a:txBody>
                    <a:bodyPr/>
                    <a:lstStyle/>
                    <a:p>
                      <a:r>
                        <a:rPr lang="en-US" dirty="0"/>
                        <a:t>0.0257</a:t>
                      </a:r>
                    </a:p>
                  </a:txBody>
                  <a:tcPr/>
                </a:tc>
                <a:extLst>
                  <a:ext uri="{0D108BD9-81ED-4DB2-BD59-A6C34878D82A}">
                    <a16:rowId xmlns:a16="http://schemas.microsoft.com/office/drawing/2014/main" val="87537422"/>
                  </a:ext>
                </a:extLst>
              </a:tr>
            </a:tbl>
          </a:graphicData>
        </a:graphic>
      </p:graphicFrame>
    </p:spTree>
    <p:extLst>
      <p:ext uri="{BB962C8B-B14F-4D97-AF65-F5344CB8AC3E}">
        <p14:creationId xmlns:p14="http://schemas.microsoft.com/office/powerpoint/2010/main" val="421846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647C-D657-4547-8E5E-4595122B9CD7}"/>
              </a:ext>
            </a:extLst>
          </p:cNvPr>
          <p:cNvSpPr>
            <a:spLocks noGrp="1"/>
          </p:cNvSpPr>
          <p:nvPr>
            <p:ph type="title"/>
          </p:nvPr>
        </p:nvSpPr>
        <p:spPr>
          <a:xfrm>
            <a:off x="643466" y="786383"/>
            <a:ext cx="3517567" cy="2093975"/>
          </a:xfrm>
        </p:spPr>
        <p:txBody>
          <a:bodyPr anchor="b">
            <a:normAutofit/>
          </a:bodyPr>
          <a:lstStyle/>
          <a:p>
            <a:r>
              <a:rPr lang="en-US" dirty="0"/>
              <a:t>Forecasting 10 Years</a:t>
            </a:r>
          </a:p>
        </p:txBody>
      </p:sp>
      <p:pic>
        <p:nvPicPr>
          <p:cNvPr id="8" name="Picture 7" descr="Chart, line chart&#10;&#10;Description automatically generated">
            <a:extLst>
              <a:ext uri="{FF2B5EF4-FFF2-40B4-BE49-F238E27FC236}">
                <a16:creationId xmlns:a16="http://schemas.microsoft.com/office/drawing/2014/main" id="{38C06860-05B4-46FC-891D-FD625580D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875" y="812799"/>
            <a:ext cx="5850561" cy="5294757"/>
          </a:xfrm>
          <a:prstGeom prst="rect">
            <a:avLst/>
          </a:prstGeom>
          <a:noFill/>
        </p:spPr>
      </p:pic>
      <p:sp>
        <p:nvSpPr>
          <p:cNvPr id="3" name="Content Placeholder 2">
            <a:extLst>
              <a:ext uri="{FF2B5EF4-FFF2-40B4-BE49-F238E27FC236}">
                <a16:creationId xmlns:a16="http://schemas.microsoft.com/office/drawing/2014/main" id="{94A186DC-ADE3-4EFD-A191-673BBD483E36}"/>
              </a:ext>
            </a:extLst>
          </p:cNvPr>
          <p:cNvSpPr>
            <a:spLocks noGrp="1"/>
          </p:cNvSpPr>
          <p:nvPr>
            <p:ph type="body" sz="half" idx="2"/>
          </p:nvPr>
        </p:nvSpPr>
        <p:spPr>
          <a:xfrm>
            <a:off x="643465" y="3043050"/>
            <a:ext cx="3517567" cy="3064505"/>
          </a:xfrm>
        </p:spPr>
        <p:txBody>
          <a:bodyPr>
            <a:normAutofit/>
          </a:bodyPr>
          <a:lstStyle/>
          <a:p>
            <a:endParaRPr lang="en-US" dirty="0"/>
          </a:p>
        </p:txBody>
      </p:sp>
    </p:spTree>
    <p:extLst>
      <p:ext uri="{BB962C8B-B14F-4D97-AF65-F5344CB8AC3E}">
        <p14:creationId xmlns:p14="http://schemas.microsoft.com/office/powerpoint/2010/main" val="218735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647C-D657-4547-8E5E-4595122B9CD7}"/>
              </a:ext>
            </a:extLst>
          </p:cNvPr>
          <p:cNvSpPr>
            <a:spLocks noGrp="1"/>
          </p:cNvSpPr>
          <p:nvPr>
            <p:ph type="title"/>
          </p:nvPr>
        </p:nvSpPr>
        <p:spPr>
          <a:xfrm>
            <a:off x="1097280" y="286603"/>
            <a:ext cx="10058400" cy="1450757"/>
          </a:xfrm>
        </p:spPr>
        <p:txBody>
          <a:bodyPr anchor="b">
            <a:normAutofit/>
          </a:bodyPr>
          <a:lstStyle/>
          <a:p>
            <a:r>
              <a:rPr lang="en-US" dirty="0"/>
              <a:t>Explore the Time Series </a:t>
            </a:r>
          </a:p>
        </p:txBody>
      </p:sp>
      <p:sp>
        <p:nvSpPr>
          <p:cNvPr id="3" name="Content Placeholder 2">
            <a:extLst>
              <a:ext uri="{FF2B5EF4-FFF2-40B4-BE49-F238E27FC236}">
                <a16:creationId xmlns:a16="http://schemas.microsoft.com/office/drawing/2014/main" id="{94A186DC-ADE3-4EFD-A191-673BBD483E36}"/>
              </a:ext>
            </a:extLst>
          </p:cNvPr>
          <p:cNvSpPr>
            <a:spLocks noGrp="1"/>
          </p:cNvSpPr>
          <p:nvPr>
            <p:ph sz="half" idx="1"/>
          </p:nvPr>
        </p:nvSpPr>
        <p:spPr>
          <a:xfrm>
            <a:off x="1097280" y="2120900"/>
            <a:ext cx="4639736" cy="3748193"/>
          </a:xfrm>
        </p:spPr>
        <p:txBody>
          <a:bodyPr>
            <a:normAutofit/>
          </a:bodyPr>
          <a:lstStyle/>
          <a:p>
            <a:pPr marL="457200" indent="-457200">
              <a:buFont typeface="+mj-lt"/>
              <a:buAutoNum type="arabicPeriod"/>
            </a:pPr>
            <a:r>
              <a:rPr lang="en-US" dirty="0"/>
              <a:t>Convert the data frame to time series </a:t>
            </a:r>
          </a:p>
          <a:p>
            <a:pPr marL="457200" indent="-457200">
              <a:buFont typeface="+mj-lt"/>
              <a:buAutoNum type="arabicPeriod"/>
            </a:pPr>
            <a:r>
              <a:rPr lang="en-US" dirty="0"/>
              <a:t>Explore the time series</a:t>
            </a:r>
          </a:p>
          <a:p>
            <a:pPr marL="457200" indent="-457200">
              <a:buFont typeface="+mj-lt"/>
              <a:buAutoNum type="arabicPeriod"/>
            </a:pPr>
            <a:r>
              <a:rPr lang="en-US" dirty="0"/>
              <a:t>Check for seasonality </a:t>
            </a:r>
          </a:p>
          <a:p>
            <a:pPr marL="457200" indent="-457200">
              <a:buFont typeface="+mj-lt"/>
              <a:buAutoNum type="arabicPeriod"/>
            </a:pPr>
            <a:r>
              <a:rPr lang="en-US" dirty="0"/>
              <a:t>Check for stationary </a:t>
            </a:r>
          </a:p>
        </p:txBody>
      </p:sp>
      <p:pic>
        <p:nvPicPr>
          <p:cNvPr id="10" name="Picture 9">
            <a:extLst>
              <a:ext uri="{FF2B5EF4-FFF2-40B4-BE49-F238E27FC236}">
                <a16:creationId xmlns:a16="http://schemas.microsoft.com/office/drawing/2014/main" id="{A5477B2D-ACE3-4109-9280-3B538258C638}"/>
              </a:ext>
            </a:extLst>
          </p:cNvPr>
          <p:cNvPicPr>
            <a:picLocks noChangeAspect="1"/>
          </p:cNvPicPr>
          <p:nvPr/>
        </p:nvPicPr>
        <p:blipFill>
          <a:blip r:embed="rId2"/>
          <a:stretch>
            <a:fillRect/>
          </a:stretch>
        </p:blipFill>
        <p:spPr>
          <a:xfrm>
            <a:off x="6764987" y="2120900"/>
            <a:ext cx="4141650" cy="3748194"/>
          </a:xfrm>
          <a:prstGeom prst="rect">
            <a:avLst/>
          </a:prstGeom>
          <a:noFill/>
        </p:spPr>
      </p:pic>
      <p:pic>
        <p:nvPicPr>
          <p:cNvPr id="5" name="Picture 4">
            <a:extLst>
              <a:ext uri="{FF2B5EF4-FFF2-40B4-BE49-F238E27FC236}">
                <a16:creationId xmlns:a16="http://schemas.microsoft.com/office/drawing/2014/main" id="{DC063A4C-C77D-40F1-9ACB-97985263DEAE}"/>
              </a:ext>
            </a:extLst>
          </p:cNvPr>
          <p:cNvPicPr>
            <a:picLocks noChangeAspect="1"/>
          </p:cNvPicPr>
          <p:nvPr/>
        </p:nvPicPr>
        <p:blipFill>
          <a:blip r:embed="rId3"/>
          <a:stretch>
            <a:fillRect/>
          </a:stretch>
        </p:blipFill>
        <p:spPr>
          <a:xfrm>
            <a:off x="6309563" y="3340903"/>
            <a:ext cx="5052498" cy="1005927"/>
          </a:xfrm>
          <a:prstGeom prst="rect">
            <a:avLst/>
          </a:prstGeom>
        </p:spPr>
      </p:pic>
    </p:spTree>
    <p:extLst>
      <p:ext uri="{BB962C8B-B14F-4D97-AF65-F5344CB8AC3E}">
        <p14:creationId xmlns:p14="http://schemas.microsoft.com/office/powerpoint/2010/main" val="184824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647C-D657-4547-8E5E-4595122B9CD7}"/>
              </a:ext>
            </a:extLst>
          </p:cNvPr>
          <p:cNvSpPr>
            <a:spLocks noGrp="1"/>
          </p:cNvSpPr>
          <p:nvPr>
            <p:ph type="title"/>
          </p:nvPr>
        </p:nvSpPr>
        <p:spPr/>
        <p:txBody>
          <a:bodyPr/>
          <a:lstStyle/>
          <a:p>
            <a:r>
              <a:rPr lang="en-US" dirty="0"/>
              <a:t>Time Series Models </a:t>
            </a:r>
          </a:p>
        </p:txBody>
      </p:sp>
      <p:sp>
        <p:nvSpPr>
          <p:cNvPr id="3" name="Content Placeholder 2">
            <a:extLst>
              <a:ext uri="{FF2B5EF4-FFF2-40B4-BE49-F238E27FC236}">
                <a16:creationId xmlns:a16="http://schemas.microsoft.com/office/drawing/2014/main" id="{94A186DC-ADE3-4EFD-A191-673BBD483E36}"/>
              </a:ext>
            </a:extLst>
          </p:cNvPr>
          <p:cNvSpPr>
            <a:spLocks noGrp="1"/>
          </p:cNvSpPr>
          <p:nvPr>
            <p:ph idx="1"/>
          </p:nvPr>
        </p:nvSpPr>
        <p:spPr/>
        <p:txBody>
          <a:bodyPr/>
          <a:lstStyle/>
          <a:p>
            <a:endParaRPr lang="en-US" dirty="0"/>
          </a:p>
          <a:p>
            <a:endParaRPr lang="en-US" dirty="0"/>
          </a:p>
        </p:txBody>
      </p:sp>
      <p:graphicFrame>
        <p:nvGraphicFramePr>
          <p:cNvPr id="4" name="Table 4">
            <a:extLst>
              <a:ext uri="{FF2B5EF4-FFF2-40B4-BE49-F238E27FC236}">
                <a16:creationId xmlns:a16="http://schemas.microsoft.com/office/drawing/2014/main" id="{E5FE22DB-C2F8-4B23-A29B-2698AF7BA71D}"/>
              </a:ext>
            </a:extLst>
          </p:cNvPr>
          <p:cNvGraphicFramePr>
            <a:graphicFrameLocks noGrp="1"/>
          </p:cNvGraphicFramePr>
          <p:nvPr>
            <p:extLst>
              <p:ext uri="{D42A27DB-BD31-4B8C-83A1-F6EECF244321}">
                <p14:modId xmlns:p14="http://schemas.microsoft.com/office/powerpoint/2010/main" val="242863628"/>
              </p:ext>
            </p:extLst>
          </p:nvPr>
        </p:nvGraphicFramePr>
        <p:xfrm>
          <a:off x="2062480" y="2876126"/>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17524057"/>
                    </a:ext>
                  </a:extLst>
                </a:gridCol>
                <a:gridCol w="4064000">
                  <a:extLst>
                    <a:ext uri="{9D8B030D-6E8A-4147-A177-3AD203B41FA5}">
                      <a16:colId xmlns:a16="http://schemas.microsoft.com/office/drawing/2014/main" val="1394977411"/>
                    </a:ext>
                  </a:extLst>
                </a:gridCol>
              </a:tblGrid>
              <a:tr h="370840">
                <a:tc>
                  <a:txBody>
                    <a:bodyPr/>
                    <a:lstStyle/>
                    <a:p>
                      <a:r>
                        <a:rPr lang="en-US" dirty="0"/>
                        <a:t>Model</a:t>
                      </a:r>
                    </a:p>
                  </a:txBody>
                  <a:tcPr/>
                </a:tc>
                <a:tc>
                  <a:txBody>
                    <a:bodyPr/>
                    <a:lstStyle/>
                    <a:p>
                      <a:r>
                        <a:rPr lang="en-US" dirty="0"/>
                        <a:t>Residual SD</a:t>
                      </a:r>
                    </a:p>
                  </a:txBody>
                  <a:tcPr/>
                </a:tc>
                <a:extLst>
                  <a:ext uri="{0D108BD9-81ED-4DB2-BD59-A6C34878D82A}">
                    <a16:rowId xmlns:a16="http://schemas.microsoft.com/office/drawing/2014/main" val="651691839"/>
                  </a:ext>
                </a:extLst>
              </a:tr>
              <a:tr h="370840">
                <a:tc>
                  <a:txBody>
                    <a:bodyPr/>
                    <a:lstStyle/>
                    <a:p>
                      <a:r>
                        <a:rPr lang="en-US" dirty="0"/>
                        <a:t>AR (Auto Regression)</a:t>
                      </a:r>
                    </a:p>
                  </a:txBody>
                  <a:tcPr/>
                </a:tc>
                <a:tc>
                  <a:txBody>
                    <a:bodyPr/>
                    <a:lstStyle/>
                    <a:p>
                      <a:r>
                        <a:rPr lang="en-US" dirty="0"/>
                        <a:t>1.2907</a:t>
                      </a:r>
                    </a:p>
                  </a:txBody>
                  <a:tcPr/>
                </a:tc>
                <a:extLst>
                  <a:ext uri="{0D108BD9-81ED-4DB2-BD59-A6C34878D82A}">
                    <a16:rowId xmlns:a16="http://schemas.microsoft.com/office/drawing/2014/main" val="2598027197"/>
                  </a:ext>
                </a:extLst>
              </a:tr>
              <a:tr h="370840">
                <a:tc>
                  <a:txBody>
                    <a:bodyPr/>
                    <a:lstStyle/>
                    <a:p>
                      <a:r>
                        <a:rPr lang="en-US" dirty="0"/>
                        <a:t>ARIMA </a:t>
                      </a:r>
                    </a:p>
                  </a:txBody>
                  <a:tcPr/>
                </a:tc>
                <a:tc>
                  <a:txBody>
                    <a:bodyPr/>
                    <a:lstStyle/>
                    <a:p>
                      <a:r>
                        <a:rPr lang="en-US" dirty="0"/>
                        <a:t>1.2465</a:t>
                      </a:r>
                    </a:p>
                  </a:txBody>
                  <a:tcPr/>
                </a:tc>
                <a:extLst>
                  <a:ext uri="{0D108BD9-81ED-4DB2-BD59-A6C34878D82A}">
                    <a16:rowId xmlns:a16="http://schemas.microsoft.com/office/drawing/2014/main" val="3436690349"/>
                  </a:ext>
                </a:extLst>
              </a:tr>
              <a:tr h="370840">
                <a:tc>
                  <a:txBody>
                    <a:bodyPr/>
                    <a:lstStyle/>
                    <a:p>
                      <a:r>
                        <a:rPr lang="en-US" dirty="0"/>
                        <a:t>Seasonal naive </a:t>
                      </a:r>
                    </a:p>
                  </a:txBody>
                  <a:tcPr/>
                </a:tc>
                <a:tc>
                  <a:txBody>
                    <a:bodyPr/>
                    <a:lstStyle/>
                    <a:p>
                      <a:r>
                        <a:rPr lang="en-US" dirty="0"/>
                        <a:t>1.5193  </a:t>
                      </a:r>
                    </a:p>
                  </a:txBody>
                  <a:tcPr/>
                </a:tc>
                <a:extLst>
                  <a:ext uri="{0D108BD9-81ED-4DB2-BD59-A6C34878D82A}">
                    <a16:rowId xmlns:a16="http://schemas.microsoft.com/office/drawing/2014/main" val="2374792406"/>
                  </a:ext>
                </a:extLst>
              </a:tr>
              <a:tr h="370840">
                <a:tc>
                  <a:txBody>
                    <a:bodyPr/>
                    <a:lstStyle/>
                    <a:p>
                      <a:r>
                        <a:rPr lang="en-US" dirty="0"/>
                        <a:t>ETS (Exponential Smoothing model)</a:t>
                      </a:r>
                    </a:p>
                  </a:txBody>
                  <a:tcPr/>
                </a:tc>
                <a:tc>
                  <a:txBody>
                    <a:bodyPr/>
                    <a:lstStyle/>
                    <a:p>
                      <a:r>
                        <a:rPr lang="en-US" dirty="0"/>
                        <a:t>1.3983</a:t>
                      </a:r>
                    </a:p>
                  </a:txBody>
                  <a:tcPr/>
                </a:tc>
                <a:extLst>
                  <a:ext uri="{0D108BD9-81ED-4DB2-BD59-A6C34878D82A}">
                    <a16:rowId xmlns:a16="http://schemas.microsoft.com/office/drawing/2014/main" val="87537422"/>
                  </a:ext>
                </a:extLst>
              </a:tr>
            </a:tbl>
          </a:graphicData>
        </a:graphic>
      </p:graphicFrame>
    </p:spTree>
    <p:extLst>
      <p:ext uri="{BB962C8B-B14F-4D97-AF65-F5344CB8AC3E}">
        <p14:creationId xmlns:p14="http://schemas.microsoft.com/office/powerpoint/2010/main" val="741548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647C-D657-4547-8E5E-4595122B9CD7}"/>
              </a:ext>
            </a:extLst>
          </p:cNvPr>
          <p:cNvSpPr>
            <a:spLocks noGrp="1"/>
          </p:cNvSpPr>
          <p:nvPr>
            <p:ph type="title"/>
          </p:nvPr>
        </p:nvSpPr>
        <p:spPr>
          <a:xfrm>
            <a:off x="643466" y="786383"/>
            <a:ext cx="3517567" cy="2093975"/>
          </a:xfrm>
        </p:spPr>
        <p:txBody>
          <a:bodyPr anchor="b">
            <a:normAutofit/>
          </a:bodyPr>
          <a:lstStyle/>
          <a:p>
            <a:r>
              <a:rPr lang="en-US" dirty="0"/>
              <a:t>Forecasting 10 Years</a:t>
            </a:r>
          </a:p>
        </p:txBody>
      </p:sp>
      <p:pic>
        <p:nvPicPr>
          <p:cNvPr id="5" name="Picture 4" descr="Chart, line chart&#10;&#10;Description automatically generated">
            <a:extLst>
              <a:ext uri="{FF2B5EF4-FFF2-40B4-BE49-F238E27FC236}">
                <a16:creationId xmlns:a16="http://schemas.microsoft.com/office/drawing/2014/main" id="{9E690D23-D231-4950-8ED9-853CFDE855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875" y="812799"/>
            <a:ext cx="5850561" cy="5294757"/>
          </a:xfrm>
          <a:prstGeom prst="rect">
            <a:avLst/>
          </a:prstGeom>
          <a:noFill/>
        </p:spPr>
      </p:pic>
      <p:sp>
        <p:nvSpPr>
          <p:cNvPr id="10" name="Text Placeholder 3">
            <a:extLst>
              <a:ext uri="{FF2B5EF4-FFF2-40B4-BE49-F238E27FC236}">
                <a16:creationId xmlns:a16="http://schemas.microsoft.com/office/drawing/2014/main" id="{A7AAF4D9-EFEE-47EB-BB9A-E4EC9C6C910D}"/>
              </a:ext>
            </a:extLst>
          </p:cNvPr>
          <p:cNvSpPr>
            <a:spLocks noGrp="1"/>
          </p:cNvSpPr>
          <p:nvPr>
            <p:ph type="body" sz="half" idx="2"/>
          </p:nvPr>
        </p:nvSpPr>
        <p:spPr>
          <a:xfrm>
            <a:off x="643465" y="3043050"/>
            <a:ext cx="3517567" cy="3064505"/>
          </a:xfrm>
        </p:spPr>
        <p:txBody>
          <a:bodyPr/>
          <a:lstStyle/>
          <a:p>
            <a:endParaRPr lang="en-US"/>
          </a:p>
        </p:txBody>
      </p:sp>
      <p:pic>
        <p:nvPicPr>
          <p:cNvPr id="11" name="Picture 10">
            <a:extLst>
              <a:ext uri="{FF2B5EF4-FFF2-40B4-BE49-F238E27FC236}">
                <a16:creationId xmlns:a16="http://schemas.microsoft.com/office/drawing/2014/main" id="{19FB78F5-C0E6-47E5-B6D7-9E374A5C00BE}"/>
              </a:ext>
            </a:extLst>
          </p:cNvPr>
          <p:cNvPicPr>
            <a:picLocks noChangeAspect="1"/>
          </p:cNvPicPr>
          <p:nvPr/>
        </p:nvPicPr>
        <p:blipFill>
          <a:blip r:embed="rId3"/>
          <a:stretch>
            <a:fillRect/>
          </a:stretch>
        </p:blipFill>
        <p:spPr>
          <a:xfrm>
            <a:off x="5296270" y="693089"/>
            <a:ext cx="6052166" cy="5471821"/>
          </a:xfrm>
          <a:prstGeom prst="rect">
            <a:avLst/>
          </a:prstGeom>
        </p:spPr>
      </p:pic>
    </p:spTree>
    <p:extLst>
      <p:ext uri="{BB962C8B-B14F-4D97-AF65-F5344CB8AC3E}">
        <p14:creationId xmlns:p14="http://schemas.microsoft.com/office/powerpoint/2010/main" val="293156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C024-993E-4213-9A02-A84201CF9DA0}"/>
              </a:ext>
            </a:extLst>
          </p:cNvPr>
          <p:cNvSpPr>
            <a:spLocks noGrp="1"/>
          </p:cNvSpPr>
          <p:nvPr>
            <p:ph type="ctrTitle"/>
          </p:nvPr>
        </p:nvSpPr>
        <p:spPr/>
        <p:txBody>
          <a:bodyPr/>
          <a:lstStyle/>
          <a:p>
            <a:r>
              <a:rPr lang="en-US" dirty="0"/>
              <a:t>Challenges and Future Work</a:t>
            </a:r>
          </a:p>
        </p:txBody>
      </p:sp>
      <p:sp>
        <p:nvSpPr>
          <p:cNvPr id="3" name="Subtitle 2">
            <a:extLst>
              <a:ext uri="{FF2B5EF4-FFF2-40B4-BE49-F238E27FC236}">
                <a16:creationId xmlns:a16="http://schemas.microsoft.com/office/drawing/2014/main" id="{BEC5FCAD-10CC-4E3D-8DBC-EEC52867C86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6280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C024-993E-4213-9A02-A84201CF9DA0}"/>
              </a:ext>
            </a:extLst>
          </p:cNvPr>
          <p:cNvSpPr>
            <a:spLocks noGrp="1"/>
          </p:cNvSpPr>
          <p:nvPr>
            <p:ph type="ctrTitle"/>
          </p:nvPr>
        </p:nvSpPr>
        <p:spPr/>
        <p:txBody>
          <a:bodyPr/>
          <a:lstStyle/>
          <a:p>
            <a:r>
              <a:rPr lang="en-US" dirty="0"/>
              <a:t>Conclusion </a:t>
            </a:r>
          </a:p>
        </p:txBody>
      </p:sp>
      <p:sp>
        <p:nvSpPr>
          <p:cNvPr id="3" name="Subtitle 2">
            <a:extLst>
              <a:ext uri="{FF2B5EF4-FFF2-40B4-BE49-F238E27FC236}">
                <a16:creationId xmlns:a16="http://schemas.microsoft.com/office/drawing/2014/main" id="{BEC5FCAD-10CC-4E3D-8DBC-EEC52867C86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32337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AC93-81BD-4C2D-BDF9-A93690344CEF}"/>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8FA3AB87-8034-4A3F-B150-2E7FB162D103}"/>
              </a:ext>
            </a:extLst>
          </p:cNvPr>
          <p:cNvSpPr>
            <a:spLocks noGrp="1"/>
          </p:cNvSpPr>
          <p:nvPr>
            <p:ph sz="half" idx="1"/>
          </p:nvPr>
        </p:nvSpPr>
        <p:spPr/>
        <p:txBody>
          <a:bodyPr>
            <a:normAutofit fontScale="92500" lnSpcReduction="20000"/>
          </a:bodyPr>
          <a:lstStyle/>
          <a:p>
            <a:pPr>
              <a:buFont typeface="Wingdings" panose="05000000000000000000" pitchFamily="2" charset="2"/>
              <a:buChar char="Ø"/>
            </a:pPr>
            <a:r>
              <a:rPr lang="en-US" sz="1600" dirty="0"/>
              <a:t>Data sets:</a:t>
            </a:r>
          </a:p>
          <a:p>
            <a:pPr>
              <a:buFont typeface="Arial" panose="020B0604020202020204" pitchFamily="34" charset="0"/>
              <a:buChar char="•"/>
            </a:pPr>
            <a:r>
              <a:rPr lang="en-US" sz="1600" dirty="0">
                <a:hlinkClick r:id="rId2"/>
              </a:rPr>
              <a:t>https://www.bp.com/en/global/corporate/energy-economics/statistical-review-of-world-energy.html</a:t>
            </a:r>
            <a:r>
              <a:rPr lang="en-US" sz="1600" dirty="0"/>
              <a:t> </a:t>
            </a:r>
          </a:p>
          <a:p>
            <a:pPr>
              <a:buFont typeface="Arial" panose="020B0604020202020204" pitchFamily="34" charset="0"/>
              <a:buChar char="•"/>
            </a:pPr>
            <a:r>
              <a:rPr lang="en-US" sz="1600" dirty="0">
                <a:hlinkClick r:id="rId3"/>
              </a:rPr>
              <a:t>https://www.macrotrends.net/1369/crude-oil-price-history-chart</a:t>
            </a:r>
            <a:r>
              <a:rPr lang="en-US" sz="1600" dirty="0"/>
              <a:t> </a:t>
            </a:r>
          </a:p>
          <a:p>
            <a:pPr>
              <a:buFont typeface="Wingdings" panose="05000000000000000000" pitchFamily="2" charset="2"/>
              <a:buChar char="Ø"/>
            </a:pPr>
            <a:r>
              <a:rPr lang="en-US" sz="1600" dirty="0"/>
              <a:t>Time series:</a:t>
            </a:r>
          </a:p>
          <a:p>
            <a:pPr>
              <a:buFont typeface="Arial" panose="020B0604020202020204" pitchFamily="34" charset="0"/>
              <a:buChar char="•"/>
            </a:pPr>
            <a:r>
              <a:rPr lang="en-US" sz="1600" dirty="0"/>
              <a:t>Course content </a:t>
            </a:r>
          </a:p>
          <a:p>
            <a:pPr>
              <a:buFont typeface="Arial" panose="020B0604020202020204" pitchFamily="34" charset="0"/>
              <a:buChar char="•"/>
            </a:pPr>
            <a:r>
              <a:rPr lang="en-US" sz="1600" dirty="0">
                <a:hlinkClick r:id="rId4"/>
              </a:rPr>
              <a:t>https://www.youtube.com/watch?v=_Gb14xNRaxc</a:t>
            </a:r>
            <a:r>
              <a:rPr lang="en-US" sz="1600" dirty="0"/>
              <a:t> </a:t>
            </a:r>
          </a:p>
          <a:p>
            <a:pPr>
              <a:buFont typeface="Arial" panose="020B0604020202020204" pitchFamily="34" charset="0"/>
              <a:buChar char="•"/>
            </a:pPr>
            <a:r>
              <a:rPr lang="en-US" sz="1600" dirty="0">
                <a:hlinkClick r:id="rId5"/>
              </a:rPr>
              <a:t>https://www.youtube.com/watch?v=dBNy_A6Zpcc</a:t>
            </a:r>
            <a:endParaRPr lang="en-US" sz="1600" dirty="0"/>
          </a:p>
          <a:p>
            <a:pPr>
              <a:buFont typeface="Arial" panose="020B0604020202020204" pitchFamily="34" charset="0"/>
              <a:buChar char="•"/>
            </a:pPr>
            <a:r>
              <a:rPr lang="en-US" sz="1600" dirty="0">
                <a:hlinkClick r:id="rId6"/>
              </a:rPr>
              <a:t>https://www.youtube.com/watch?v=OyrheHnQLPg&amp;t=24s</a:t>
            </a:r>
            <a:r>
              <a:rPr lang="en-US" sz="1600" dirty="0"/>
              <a:t> </a:t>
            </a:r>
          </a:p>
          <a:p>
            <a:endParaRPr lang="en-US" dirty="0"/>
          </a:p>
        </p:txBody>
      </p:sp>
      <p:sp>
        <p:nvSpPr>
          <p:cNvPr id="4" name="Content Placeholder 3">
            <a:extLst>
              <a:ext uri="{FF2B5EF4-FFF2-40B4-BE49-F238E27FC236}">
                <a16:creationId xmlns:a16="http://schemas.microsoft.com/office/drawing/2014/main" id="{DEAC316A-6AFF-4726-9790-F4E62625FE32}"/>
              </a:ext>
            </a:extLst>
          </p:cNvPr>
          <p:cNvSpPr>
            <a:spLocks noGrp="1"/>
          </p:cNvSpPr>
          <p:nvPr>
            <p:ph sz="half" idx="2"/>
          </p:nvPr>
        </p:nvSpPr>
        <p:spPr/>
        <p:txBody>
          <a:bodyPr>
            <a:normAutofit fontScale="92500" lnSpcReduction="20000"/>
          </a:bodyPr>
          <a:lstStyle/>
          <a:p>
            <a:pPr>
              <a:buFont typeface="Wingdings" panose="05000000000000000000" pitchFamily="2" charset="2"/>
              <a:buChar char="Ø"/>
            </a:pPr>
            <a:r>
              <a:rPr lang="en-US" sz="1600" dirty="0"/>
              <a:t>Energy Articles:</a:t>
            </a:r>
          </a:p>
          <a:p>
            <a:pPr>
              <a:buFont typeface="Arial" panose="020B0604020202020204" pitchFamily="34" charset="0"/>
              <a:buChar char="•"/>
            </a:pPr>
            <a:r>
              <a:rPr lang="en-US" sz="1600" dirty="0">
                <a:hlinkClick r:id="rId7"/>
              </a:rPr>
              <a:t>https://www.reuters.com/business/energy/opec-sees-oil-demand-rebounding-then-plateauing-after-2035-2021-09-28/</a:t>
            </a:r>
            <a:endParaRPr lang="en-US" sz="1600" dirty="0"/>
          </a:p>
          <a:p>
            <a:pPr>
              <a:buFont typeface="Arial" panose="020B0604020202020204" pitchFamily="34" charset="0"/>
              <a:buChar char="•"/>
            </a:pPr>
            <a:r>
              <a:rPr lang="en-US" sz="1600" dirty="0">
                <a:hlinkClick r:id="rId8"/>
              </a:rPr>
              <a:t>https://economictimes.indiatimes.com/industry/energy/oil-gas/indias-oil-demand-to-rise-50-by-2030-against-global-expansion-of-7-report/articleshow/86987508.cms</a:t>
            </a:r>
            <a:endParaRPr lang="en-US" sz="1600" dirty="0"/>
          </a:p>
          <a:p>
            <a:pPr>
              <a:buFont typeface="Arial" panose="020B0604020202020204" pitchFamily="34" charset="0"/>
              <a:buChar char="•"/>
            </a:pPr>
            <a:r>
              <a:rPr lang="en-US" sz="1600" dirty="0">
                <a:hlinkClick r:id="rId9"/>
              </a:rPr>
              <a:t>https://ec.europa.eu/clima/eu-action/international-action-climate-change/climate-negotiations/paris-agreement_en</a:t>
            </a:r>
            <a:r>
              <a:rPr lang="en-US" sz="1600" dirty="0"/>
              <a:t> </a:t>
            </a:r>
          </a:p>
          <a:p>
            <a:pPr>
              <a:buFont typeface="Arial" panose="020B0604020202020204" pitchFamily="34" charset="0"/>
              <a:buChar char="•"/>
            </a:pPr>
            <a:r>
              <a:rPr lang="en-US" sz="1600" dirty="0">
                <a:hlinkClick r:id="rId10"/>
              </a:rPr>
              <a:t>https://climateactiontracker.org/countries/saudi-arabia/#:~:text=Saudi%20Arabia's%20Paris%20Agreement%20pledge,Vision%202030%20from%20October%202021</a:t>
            </a:r>
            <a:r>
              <a:rPr lang="en-US" sz="1600" dirty="0"/>
              <a:t>. </a:t>
            </a:r>
          </a:p>
        </p:txBody>
      </p:sp>
    </p:spTree>
    <p:extLst>
      <p:ext uri="{BB962C8B-B14F-4D97-AF65-F5344CB8AC3E}">
        <p14:creationId xmlns:p14="http://schemas.microsoft.com/office/powerpoint/2010/main" val="1142182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F1467-052C-4385-853D-C0A22951BE77}"/>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DCF00A23-B556-4A42-BFEB-6FC40FF5CDDB}"/>
              </a:ext>
            </a:extLst>
          </p:cNvPr>
          <p:cNvSpPr>
            <a:spLocks noGrp="1"/>
          </p:cNvSpPr>
          <p:nvPr>
            <p:ph type="subTitle" idx="1"/>
          </p:nvPr>
        </p:nvSpPr>
        <p:spPr/>
        <p:txBody>
          <a:bodyPr/>
          <a:lstStyle/>
          <a:p>
            <a:r>
              <a:rPr lang="en-US" dirty="0"/>
              <a:t>Is there any questions?</a:t>
            </a:r>
          </a:p>
        </p:txBody>
      </p:sp>
    </p:spTree>
    <p:extLst>
      <p:ext uri="{BB962C8B-B14F-4D97-AF65-F5344CB8AC3E}">
        <p14:creationId xmlns:p14="http://schemas.microsoft.com/office/powerpoint/2010/main" val="3339587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0457-2C53-4FE3-AC90-FAD3CDC0542E}"/>
              </a:ext>
            </a:extLst>
          </p:cNvPr>
          <p:cNvSpPr>
            <a:spLocks noGrp="1"/>
          </p:cNvSpPr>
          <p:nvPr>
            <p:ph type="title"/>
          </p:nvPr>
        </p:nvSpPr>
        <p:spPr>
          <a:xfrm>
            <a:off x="1097280" y="562620"/>
            <a:ext cx="6878171" cy="1174740"/>
          </a:xfrm>
        </p:spPr>
        <p:txBody>
          <a:bodyPr anchor="b">
            <a:normAutofit/>
          </a:bodyPr>
          <a:lstStyle/>
          <a:p>
            <a:r>
              <a:rPr lang="en-US" dirty="0"/>
              <a:t>Agenda </a:t>
            </a:r>
          </a:p>
        </p:txBody>
      </p:sp>
      <p:graphicFrame>
        <p:nvGraphicFramePr>
          <p:cNvPr id="11" name="Content Placeholder 2" descr="SmartArt timeline">
            <a:extLst>
              <a:ext uri="{FF2B5EF4-FFF2-40B4-BE49-F238E27FC236}">
                <a16:creationId xmlns:a16="http://schemas.microsoft.com/office/drawing/2014/main" id="{7FD5695D-2936-483B-B5C8-4EE756FDAD8D}"/>
              </a:ext>
            </a:extLst>
          </p:cNvPr>
          <p:cNvGraphicFramePr>
            <a:graphicFrameLocks noGrp="1"/>
          </p:cNvGraphicFramePr>
          <p:nvPr>
            <p:ph idx="1"/>
            <p:extLst>
              <p:ext uri="{D42A27DB-BD31-4B8C-83A1-F6EECF244321}">
                <p14:modId xmlns:p14="http://schemas.microsoft.com/office/powerpoint/2010/main" val="3985713570"/>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9419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A7083-4B99-4709-AE97-7E0663C13CFB}"/>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a16="http://schemas.microsoft.com/office/drawing/2014/main" id="{FB5F1ECB-3BA1-400E-921A-D1A6CE55C906}"/>
              </a:ext>
            </a:extLst>
          </p:cNvPr>
          <p:cNvSpPr>
            <a:spLocks noGrp="1"/>
          </p:cNvSpPr>
          <p:nvPr>
            <p:ph sz="half" idx="1"/>
          </p:nvPr>
        </p:nvSpPr>
        <p:spPr/>
        <p:txBody>
          <a:bodyPr>
            <a:normAutofit/>
          </a:bodyPr>
          <a:lstStyle/>
          <a:p>
            <a:r>
              <a:rPr lang="en-US" dirty="0"/>
              <a:t>Question:</a:t>
            </a:r>
          </a:p>
          <a:p>
            <a:pPr>
              <a:buFont typeface="Wingdings" panose="05000000000000000000" pitchFamily="2" charset="2"/>
              <a:buChar char="Ø"/>
            </a:pPr>
            <a:r>
              <a:rPr lang="en-US" dirty="0"/>
              <a:t>Would Paris agreement reduce oil price and consumption?</a:t>
            </a:r>
          </a:p>
          <a:p>
            <a:endParaRPr lang="en-US" dirty="0"/>
          </a:p>
          <a:p>
            <a:endParaRPr lang="en-US" dirty="0"/>
          </a:p>
        </p:txBody>
      </p:sp>
      <p:sp>
        <p:nvSpPr>
          <p:cNvPr id="4" name="Content Placeholder 3">
            <a:extLst>
              <a:ext uri="{FF2B5EF4-FFF2-40B4-BE49-F238E27FC236}">
                <a16:creationId xmlns:a16="http://schemas.microsoft.com/office/drawing/2014/main" id="{5B62BD2C-126A-4EA2-9EC4-3437771317F4}"/>
              </a:ext>
            </a:extLst>
          </p:cNvPr>
          <p:cNvSpPr>
            <a:spLocks noGrp="1"/>
          </p:cNvSpPr>
          <p:nvPr>
            <p:ph sz="half" idx="2"/>
          </p:nvPr>
        </p:nvSpPr>
        <p:spPr/>
        <p:txBody>
          <a:bodyPr>
            <a:normAutofit/>
          </a:bodyPr>
          <a:lstStyle/>
          <a:p>
            <a:r>
              <a:rPr lang="en-US" dirty="0"/>
              <a:t>Assumptions:</a:t>
            </a:r>
          </a:p>
          <a:p>
            <a:pPr>
              <a:buFont typeface="Wingdings" panose="05000000000000000000" pitchFamily="2" charset="2"/>
              <a:buChar char="Ø"/>
            </a:pPr>
            <a:r>
              <a:rPr lang="en-US" dirty="0"/>
              <a:t>Oil consumption:</a:t>
            </a:r>
          </a:p>
          <a:p>
            <a:pPr>
              <a:buFont typeface="Arial" panose="020B0604020202020204" pitchFamily="34" charset="0"/>
              <a:buChar char="•"/>
            </a:pPr>
            <a:r>
              <a:rPr lang="en-US" dirty="0"/>
              <a:t>Gradual decrease. </a:t>
            </a:r>
          </a:p>
          <a:p>
            <a:pPr>
              <a:buFont typeface="Arial" panose="020B0604020202020204" pitchFamily="34" charset="0"/>
              <a:buChar char="•"/>
            </a:pPr>
            <a:endParaRPr lang="en-US" dirty="0"/>
          </a:p>
          <a:p>
            <a:pPr>
              <a:buFont typeface="Wingdings" panose="05000000000000000000" pitchFamily="2" charset="2"/>
              <a:buChar char="Ø"/>
            </a:pPr>
            <a:r>
              <a:rPr lang="en-US" dirty="0"/>
              <a:t>Oil price:</a:t>
            </a:r>
          </a:p>
          <a:p>
            <a:pPr>
              <a:buFont typeface="Arial" panose="020B0604020202020204" pitchFamily="34" charset="0"/>
              <a:buChar char="•"/>
            </a:pPr>
            <a:r>
              <a:rPr lang="en-US" dirty="0"/>
              <a:t>Increase in price. </a:t>
            </a:r>
          </a:p>
        </p:txBody>
      </p:sp>
    </p:spTree>
    <p:extLst>
      <p:ext uri="{BB962C8B-B14F-4D97-AF65-F5344CB8AC3E}">
        <p14:creationId xmlns:p14="http://schemas.microsoft.com/office/powerpoint/2010/main" val="275826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055A-F52A-417A-BFC2-C17618DEAD43}"/>
              </a:ext>
            </a:extLst>
          </p:cNvPr>
          <p:cNvSpPr>
            <a:spLocks noGrp="1"/>
          </p:cNvSpPr>
          <p:nvPr>
            <p:ph type="title"/>
          </p:nvPr>
        </p:nvSpPr>
        <p:spPr/>
        <p:txBody>
          <a:bodyPr/>
          <a:lstStyle/>
          <a:p>
            <a:r>
              <a:rPr lang="en-US" dirty="0"/>
              <a:t>Data – Oil price </a:t>
            </a:r>
          </a:p>
        </p:txBody>
      </p:sp>
      <p:sp>
        <p:nvSpPr>
          <p:cNvPr id="3" name="Content Placeholder 2">
            <a:extLst>
              <a:ext uri="{FF2B5EF4-FFF2-40B4-BE49-F238E27FC236}">
                <a16:creationId xmlns:a16="http://schemas.microsoft.com/office/drawing/2014/main" id="{684D27BA-53FF-4E9C-8034-0FB126813DB7}"/>
              </a:ext>
            </a:extLst>
          </p:cNvPr>
          <p:cNvSpPr>
            <a:spLocks noGrp="1"/>
          </p:cNvSpPr>
          <p:nvPr>
            <p:ph idx="1"/>
          </p:nvPr>
        </p:nvSpPr>
        <p:spPr/>
        <p:txBody>
          <a:bodyPr/>
          <a:lstStyle/>
          <a:p>
            <a:r>
              <a:rPr lang="en-US" dirty="0"/>
              <a:t>Structure:</a:t>
            </a:r>
          </a:p>
          <a:p>
            <a:endParaRPr lang="en-US" dirty="0"/>
          </a:p>
          <a:p>
            <a:endParaRPr lang="en-US" dirty="0"/>
          </a:p>
          <a:p>
            <a:endParaRPr lang="en-US" dirty="0"/>
          </a:p>
          <a:p>
            <a:r>
              <a:rPr lang="en-US" dirty="0"/>
              <a:t>Source:</a:t>
            </a:r>
          </a:p>
          <a:p>
            <a:pPr>
              <a:buFont typeface="Arial" panose="020B0604020202020204" pitchFamily="34" charset="0"/>
              <a:buChar char="•"/>
            </a:pPr>
            <a:r>
              <a:rPr lang="en-US" dirty="0">
                <a:hlinkClick r:id="rId2"/>
              </a:rPr>
              <a:t>https://www.macrotrends.net/1369/crude-oil-price-history-chart</a:t>
            </a:r>
            <a:r>
              <a:rPr lang="en-US" dirty="0"/>
              <a:t> </a:t>
            </a:r>
          </a:p>
          <a:p>
            <a:endParaRPr lang="en-US" dirty="0"/>
          </a:p>
        </p:txBody>
      </p:sp>
      <p:graphicFrame>
        <p:nvGraphicFramePr>
          <p:cNvPr id="5" name="Table 5">
            <a:extLst>
              <a:ext uri="{FF2B5EF4-FFF2-40B4-BE49-F238E27FC236}">
                <a16:creationId xmlns:a16="http://schemas.microsoft.com/office/drawing/2014/main" id="{0540A59E-5809-497B-9E9D-DDC796C9FAD8}"/>
              </a:ext>
            </a:extLst>
          </p:cNvPr>
          <p:cNvGraphicFramePr>
            <a:graphicFrameLocks noGrp="1"/>
          </p:cNvGraphicFramePr>
          <p:nvPr>
            <p:extLst>
              <p:ext uri="{D42A27DB-BD31-4B8C-83A1-F6EECF244321}">
                <p14:modId xmlns:p14="http://schemas.microsoft.com/office/powerpoint/2010/main" val="4047005684"/>
              </p:ext>
            </p:extLst>
          </p:nvPr>
        </p:nvGraphicFramePr>
        <p:xfrm>
          <a:off x="2062480" y="2573866"/>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02300322"/>
                    </a:ext>
                  </a:extLst>
                </a:gridCol>
                <a:gridCol w="4064000">
                  <a:extLst>
                    <a:ext uri="{9D8B030D-6E8A-4147-A177-3AD203B41FA5}">
                      <a16:colId xmlns:a16="http://schemas.microsoft.com/office/drawing/2014/main" val="3417449633"/>
                    </a:ext>
                  </a:extLst>
                </a:gridCol>
              </a:tblGrid>
              <a:tr h="370840">
                <a:tc>
                  <a:txBody>
                    <a:bodyPr/>
                    <a:lstStyle/>
                    <a:p>
                      <a:pPr algn="l"/>
                      <a:r>
                        <a:rPr lang="en-US" dirty="0"/>
                        <a:t>Feature </a:t>
                      </a:r>
                    </a:p>
                  </a:txBody>
                  <a:tcPr/>
                </a:tc>
                <a:tc>
                  <a:txBody>
                    <a:bodyPr/>
                    <a:lstStyle/>
                    <a:p>
                      <a:pPr algn="l"/>
                      <a:r>
                        <a:rPr lang="en-US" dirty="0"/>
                        <a:t>Description </a:t>
                      </a:r>
                    </a:p>
                  </a:txBody>
                  <a:tcPr/>
                </a:tc>
                <a:extLst>
                  <a:ext uri="{0D108BD9-81ED-4DB2-BD59-A6C34878D82A}">
                    <a16:rowId xmlns:a16="http://schemas.microsoft.com/office/drawing/2014/main" val="430290225"/>
                  </a:ext>
                </a:extLst>
              </a:tr>
              <a:tr h="370840">
                <a:tc>
                  <a:txBody>
                    <a:bodyPr/>
                    <a:lstStyle/>
                    <a:p>
                      <a:pPr algn="l"/>
                      <a:r>
                        <a:rPr lang="en-US" dirty="0"/>
                        <a:t>Years </a:t>
                      </a:r>
                    </a:p>
                  </a:txBody>
                  <a:tcPr/>
                </a:tc>
                <a:tc>
                  <a:txBody>
                    <a:bodyPr/>
                    <a:lstStyle/>
                    <a:p>
                      <a:pPr algn="l"/>
                      <a:r>
                        <a:rPr lang="en-US" dirty="0"/>
                        <a:t>January 1949 to November 2021</a:t>
                      </a:r>
                    </a:p>
                  </a:txBody>
                  <a:tcPr/>
                </a:tc>
                <a:extLst>
                  <a:ext uri="{0D108BD9-81ED-4DB2-BD59-A6C34878D82A}">
                    <a16:rowId xmlns:a16="http://schemas.microsoft.com/office/drawing/2014/main" val="1876267736"/>
                  </a:ext>
                </a:extLst>
              </a:tr>
              <a:tr h="370840">
                <a:tc>
                  <a:txBody>
                    <a:bodyPr/>
                    <a:lstStyle/>
                    <a:p>
                      <a:pPr algn="l"/>
                      <a:r>
                        <a:rPr lang="en-US" dirty="0"/>
                        <a:t>Oil price </a:t>
                      </a:r>
                    </a:p>
                  </a:txBody>
                  <a:tcPr/>
                </a:tc>
                <a:tc>
                  <a:txBody>
                    <a:bodyPr/>
                    <a:lstStyle/>
                    <a:p>
                      <a:pPr algn="l"/>
                      <a:r>
                        <a:rPr lang="en-US" dirty="0"/>
                        <a:t>In US $ </a:t>
                      </a:r>
                    </a:p>
                  </a:txBody>
                  <a:tcPr/>
                </a:tc>
                <a:extLst>
                  <a:ext uri="{0D108BD9-81ED-4DB2-BD59-A6C34878D82A}">
                    <a16:rowId xmlns:a16="http://schemas.microsoft.com/office/drawing/2014/main" val="3661865189"/>
                  </a:ext>
                </a:extLst>
              </a:tr>
            </a:tbl>
          </a:graphicData>
        </a:graphic>
      </p:graphicFrame>
    </p:spTree>
    <p:extLst>
      <p:ext uri="{BB962C8B-B14F-4D97-AF65-F5344CB8AC3E}">
        <p14:creationId xmlns:p14="http://schemas.microsoft.com/office/powerpoint/2010/main" val="2296617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647C-D657-4547-8E5E-4595122B9CD7}"/>
              </a:ext>
            </a:extLst>
          </p:cNvPr>
          <p:cNvSpPr>
            <a:spLocks noGrp="1"/>
          </p:cNvSpPr>
          <p:nvPr>
            <p:ph type="title"/>
          </p:nvPr>
        </p:nvSpPr>
        <p:spPr/>
        <p:txBody>
          <a:bodyPr/>
          <a:lstStyle/>
          <a:p>
            <a:r>
              <a:rPr lang="en-US" dirty="0"/>
              <a:t>Explore the Time Series </a:t>
            </a:r>
          </a:p>
        </p:txBody>
      </p:sp>
      <p:sp>
        <p:nvSpPr>
          <p:cNvPr id="3" name="Content Placeholder 2">
            <a:extLst>
              <a:ext uri="{FF2B5EF4-FFF2-40B4-BE49-F238E27FC236}">
                <a16:creationId xmlns:a16="http://schemas.microsoft.com/office/drawing/2014/main" id="{94A186DC-ADE3-4EFD-A191-673BBD483E36}"/>
              </a:ext>
            </a:extLst>
          </p:cNvPr>
          <p:cNvSpPr>
            <a:spLocks noGrp="1"/>
          </p:cNvSpPr>
          <p:nvPr>
            <p:ph idx="1"/>
          </p:nvPr>
        </p:nvSpPr>
        <p:spPr/>
        <p:txBody>
          <a:bodyPr/>
          <a:lstStyle/>
          <a:p>
            <a:pPr marL="457200" indent="-457200">
              <a:buFont typeface="+mj-lt"/>
              <a:buAutoNum type="arabicPeriod"/>
            </a:pPr>
            <a:r>
              <a:rPr lang="en-US" dirty="0"/>
              <a:t>Convert the data frame to time series </a:t>
            </a:r>
          </a:p>
          <a:p>
            <a:pPr marL="457200" indent="-457200">
              <a:buFont typeface="+mj-lt"/>
              <a:buAutoNum type="arabicPeriod"/>
            </a:pPr>
            <a:r>
              <a:rPr lang="en-US" dirty="0"/>
              <a:t>Explore the time series</a:t>
            </a:r>
          </a:p>
          <a:p>
            <a:pPr marL="457200" indent="-457200">
              <a:buFont typeface="+mj-lt"/>
              <a:buAutoNum type="arabicPeriod"/>
            </a:pPr>
            <a:r>
              <a:rPr lang="en-US" dirty="0"/>
              <a:t>Check for seasonality </a:t>
            </a:r>
          </a:p>
          <a:p>
            <a:pPr marL="457200" indent="-457200">
              <a:buFont typeface="+mj-lt"/>
              <a:buAutoNum type="arabicPeriod"/>
            </a:pPr>
            <a:r>
              <a:rPr lang="en-US" dirty="0"/>
              <a:t>Check for stationary </a:t>
            </a:r>
          </a:p>
        </p:txBody>
      </p:sp>
      <p:pic>
        <p:nvPicPr>
          <p:cNvPr id="10" name="Picture 9">
            <a:extLst>
              <a:ext uri="{FF2B5EF4-FFF2-40B4-BE49-F238E27FC236}">
                <a16:creationId xmlns:a16="http://schemas.microsoft.com/office/drawing/2014/main" id="{2D7C6D0A-8BC0-4AF5-B5C8-E8B81F47C7CC}"/>
              </a:ext>
            </a:extLst>
          </p:cNvPr>
          <p:cNvPicPr>
            <a:picLocks noChangeAspect="1"/>
          </p:cNvPicPr>
          <p:nvPr/>
        </p:nvPicPr>
        <p:blipFill>
          <a:blip r:embed="rId2"/>
          <a:stretch>
            <a:fillRect/>
          </a:stretch>
        </p:blipFill>
        <p:spPr>
          <a:xfrm>
            <a:off x="6418932" y="1999493"/>
            <a:ext cx="4736748" cy="4282539"/>
          </a:xfrm>
          <a:prstGeom prst="rect">
            <a:avLst/>
          </a:prstGeom>
        </p:spPr>
      </p:pic>
      <p:cxnSp>
        <p:nvCxnSpPr>
          <p:cNvPr id="12" name="Straight Arrow Connector 11">
            <a:extLst>
              <a:ext uri="{FF2B5EF4-FFF2-40B4-BE49-F238E27FC236}">
                <a16:creationId xmlns:a16="http://schemas.microsoft.com/office/drawing/2014/main" id="{7B10A538-805D-40F5-8F40-8BD2E60AB3E5}"/>
              </a:ext>
            </a:extLst>
          </p:cNvPr>
          <p:cNvCxnSpPr/>
          <p:nvPr/>
        </p:nvCxnSpPr>
        <p:spPr>
          <a:xfrm>
            <a:off x="8122024" y="4052047"/>
            <a:ext cx="358588" cy="54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23CE398-318E-4DC3-9193-00053833F128}"/>
              </a:ext>
            </a:extLst>
          </p:cNvPr>
          <p:cNvSpPr txBox="1"/>
          <p:nvPr/>
        </p:nvSpPr>
        <p:spPr>
          <a:xfrm>
            <a:off x="7342094" y="3782481"/>
            <a:ext cx="1138518" cy="276999"/>
          </a:xfrm>
          <a:prstGeom prst="rect">
            <a:avLst/>
          </a:prstGeom>
          <a:noFill/>
        </p:spPr>
        <p:txBody>
          <a:bodyPr wrap="square" rtlCol="0">
            <a:spAutoFit/>
          </a:bodyPr>
          <a:lstStyle/>
          <a:p>
            <a:r>
              <a:rPr lang="en-US" sz="1200" dirty="0"/>
              <a:t>Arab embargo </a:t>
            </a:r>
          </a:p>
        </p:txBody>
      </p:sp>
      <p:cxnSp>
        <p:nvCxnSpPr>
          <p:cNvPr id="14" name="Straight Arrow Connector 13">
            <a:extLst>
              <a:ext uri="{FF2B5EF4-FFF2-40B4-BE49-F238E27FC236}">
                <a16:creationId xmlns:a16="http://schemas.microsoft.com/office/drawing/2014/main" id="{21CB9AC9-B9AA-4B89-B2E6-521381E67CA8}"/>
              </a:ext>
            </a:extLst>
          </p:cNvPr>
          <p:cNvCxnSpPr/>
          <p:nvPr/>
        </p:nvCxnSpPr>
        <p:spPr>
          <a:xfrm>
            <a:off x="8332695" y="3261880"/>
            <a:ext cx="358588" cy="54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6CDE166-74CE-4ED7-9937-F08B9A951A3A}"/>
              </a:ext>
            </a:extLst>
          </p:cNvPr>
          <p:cNvSpPr txBox="1"/>
          <p:nvPr/>
        </p:nvSpPr>
        <p:spPr>
          <a:xfrm>
            <a:off x="7640171" y="2849202"/>
            <a:ext cx="1322294" cy="461665"/>
          </a:xfrm>
          <a:prstGeom prst="rect">
            <a:avLst/>
          </a:prstGeom>
          <a:noFill/>
        </p:spPr>
        <p:txBody>
          <a:bodyPr wrap="square" rtlCol="0">
            <a:spAutoFit/>
          </a:bodyPr>
          <a:lstStyle/>
          <a:p>
            <a:r>
              <a:rPr lang="en-US" sz="1200" dirty="0"/>
              <a:t>Iran Revolution and Iraq war </a:t>
            </a:r>
          </a:p>
        </p:txBody>
      </p:sp>
      <p:cxnSp>
        <p:nvCxnSpPr>
          <p:cNvPr id="16" name="Straight Arrow Connector 15">
            <a:extLst>
              <a:ext uri="{FF2B5EF4-FFF2-40B4-BE49-F238E27FC236}">
                <a16:creationId xmlns:a16="http://schemas.microsoft.com/office/drawing/2014/main" id="{7F2D1E84-2AC0-438A-B804-630B02ECD85A}"/>
              </a:ext>
            </a:extLst>
          </p:cNvPr>
          <p:cNvCxnSpPr>
            <a:cxnSpLocks/>
          </p:cNvCxnSpPr>
          <p:nvPr/>
        </p:nvCxnSpPr>
        <p:spPr>
          <a:xfrm flipH="1">
            <a:off x="9260542" y="3886712"/>
            <a:ext cx="107981" cy="330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EA8C63A-3619-4CBA-92E7-8E3D569CD348}"/>
              </a:ext>
            </a:extLst>
          </p:cNvPr>
          <p:cNvSpPr txBox="1"/>
          <p:nvPr/>
        </p:nvSpPr>
        <p:spPr>
          <a:xfrm>
            <a:off x="8834515" y="3615149"/>
            <a:ext cx="1138518" cy="276999"/>
          </a:xfrm>
          <a:prstGeom prst="rect">
            <a:avLst/>
          </a:prstGeom>
          <a:noFill/>
        </p:spPr>
        <p:txBody>
          <a:bodyPr wrap="square" rtlCol="0">
            <a:spAutoFit/>
          </a:bodyPr>
          <a:lstStyle/>
          <a:p>
            <a:r>
              <a:rPr lang="en-US" sz="1200" dirty="0"/>
              <a:t>Gulf war </a:t>
            </a:r>
          </a:p>
        </p:txBody>
      </p:sp>
      <p:cxnSp>
        <p:nvCxnSpPr>
          <p:cNvPr id="22" name="Straight Arrow Connector 21">
            <a:extLst>
              <a:ext uri="{FF2B5EF4-FFF2-40B4-BE49-F238E27FC236}">
                <a16:creationId xmlns:a16="http://schemas.microsoft.com/office/drawing/2014/main" id="{1A3E4FDC-FC08-4704-9774-6CB4C848D141}"/>
              </a:ext>
            </a:extLst>
          </p:cNvPr>
          <p:cNvCxnSpPr/>
          <p:nvPr/>
        </p:nvCxnSpPr>
        <p:spPr>
          <a:xfrm>
            <a:off x="9579194" y="2311208"/>
            <a:ext cx="358588" cy="54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6C03A79-2EB9-4C44-B72E-157538FE2F80}"/>
              </a:ext>
            </a:extLst>
          </p:cNvPr>
          <p:cNvSpPr txBox="1"/>
          <p:nvPr/>
        </p:nvSpPr>
        <p:spPr>
          <a:xfrm>
            <a:off x="8799264" y="2041642"/>
            <a:ext cx="1138518" cy="276999"/>
          </a:xfrm>
          <a:prstGeom prst="rect">
            <a:avLst/>
          </a:prstGeom>
          <a:noFill/>
        </p:spPr>
        <p:txBody>
          <a:bodyPr wrap="square" rtlCol="0">
            <a:spAutoFit/>
          </a:bodyPr>
          <a:lstStyle/>
          <a:p>
            <a:r>
              <a:rPr lang="en-US" sz="1200" dirty="0"/>
              <a:t>2008 crisis </a:t>
            </a:r>
          </a:p>
        </p:txBody>
      </p:sp>
      <p:cxnSp>
        <p:nvCxnSpPr>
          <p:cNvPr id="24" name="Straight Arrow Connector 23">
            <a:extLst>
              <a:ext uri="{FF2B5EF4-FFF2-40B4-BE49-F238E27FC236}">
                <a16:creationId xmlns:a16="http://schemas.microsoft.com/office/drawing/2014/main" id="{244D5E5B-B7ED-47FB-A159-186C93F6CCA8}"/>
              </a:ext>
            </a:extLst>
          </p:cNvPr>
          <p:cNvCxnSpPr>
            <a:cxnSpLocks/>
          </p:cNvCxnSpPr>
          <p:nvPr/>
        </p:nvCxnSpPr>
        <p:spPr>
          <a:xfrm flipH="1">
            <a:off x="10605047" y="3705999"/>
            <a:ext cx="340859" cy="686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4489922-536A-42CB-8504-E74C70F5A326}"/>
              </a:ext>
            </a:extLst>
          </p:cNvPr>
          <p:cNvSpPr txBox="1"/>
          <p:nvPr/>
        </p:nvSpPr>
        <p:spPr>
          <a:xfrm>
            <a:off x="10839225" y="3429000"/>
            <a:ext cx="1138518" cy="276999"/>
          </a:xfrm>
          <a:prstGeom prst="rect">
            <a:avLst/>
          </a:prstGeom>
          <a:noFill/>
        </p:spPr>
        <p:txBody>
          <a:bodyPr wrap="square" rtlCol="0">
            <a:spAutoFit/>
          </a:bodyPr>
          <a:lstStyle/>
          <a:p>
            <a:r>
              <a:rPr lang="en-US" sz="1200" dirty="0"/>
              <a:t>COVID-19</a:t>
            </a:r>
          </a:p>
        </p:txBody>
      </p:sp>
      <p:pic>
        <p:nvPicPr>
          <p:cNvPr id="31" name="Picture 30" descr="Chart, line chart&#10;&#10;Description automatically generated">
            <a:extLst>
              <a:ext uri="{FF2B5EF4-FFF2-40B4-BE49-F238E27FC236}">
                <a16:creationId xmlns:a16="http://schemas.microsoft.com/office/drawing/2014/main" id="{22B76087-C030-4673-9CF7-8E93298738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4091" y="1946664"/>
            <a:ext cx="4736748" cy="4388195"/>
          </a:xfrm>
          <a:prstGeom prst="rect">
            <a:avLst/>
          </a:prstGeom>
        </p:spPr>
      </p:pic>
      <p:pic>
        <p:nvPicPr>
          <p:cNvPr id="33" name="Picture 32">
            <a:extLst>
              <a:ext uri="{FF2B5EF4-FFF2-40B4-BE49-F238E27FC236}">
                <a16:creationId xmlns:a16="http://schemas.microsoft.com/office/drawing/2014/main" id="{4DDA7568-F215-45FF-A47F-E2E5351E8EDF}"/>
              </a:ext>
            </a:extLst>
          </p:cNvPr>
          <p:cNvPicPr>
            <a:picLocks noChangeAspect="1"/>
          </p:cNvPicPr>
          <p:nvPr/>
        </p:nvPicPr>
        <p:blipFill>
          <a:blip r:embed="rId4"/>
          <a:stretch>
            <a:fillRect/>
          </a:stretch>
        </p:blipFill>
        <p:spPr>
          <a:xfrm>
            <a:off x="6438700" y="3334784"/>
            <a:ext cx="4587638" cy="990686"/>
          </a:xfrm>
          <a:prstGeom prst="rect">
            <a:avLst/>
          </a:prstGeom>
        </p:spPr>
      </p:pic>
    </p:spTree>
    <p:extLst>
      <p:ext uri="{BB962C8B-B14F-4D97-AF65-F5344CB8AC3E}">
        <p14:creationId xmlns:p14="http://schemas.microsoft.com/office/powerpoint/2010/main" val="274272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3"/>
                                        </p:tgtEl>
                                      </p:cBhvr>
                                    </p:animEffect>
                                    <p:set>
                                      <p:cBhvr>
                                        <p:cTn id="45" dur="1" fill="hold">
                                          <p:stCondLst>
                                            <p:cond delay="499"/>
                                          </p:stCondLst>
                                        </p:cTn>
                                        <p:tgtEl>
                                          <p:spTgt spid="13"/>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14"/>
                                        </p:tgtEl>
                                      </p:cBhvr>
                                    </p:animEffect>
                                    <p:set>
                                      <p:cBhvr>
                                        <p:cTn id="48" dur="1" fill="hold">
                                          <p:stCondLst>
                                            <p:cond delay="499"/>
                                          </p:stCondLst>
                                        </p:cTn>
                                        <p:tgtEl>
                                          <p:spTgt spid="14"/>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5"/>
                                        </p:tgtEl>
                                      </p:cBhvr>
                                    </p:animEffect>
                                    <p:set>
                                      <p:cBhvr>
                                        <p:cTn id="51" dur="1" fill="hold">
                                          <p:stCondLst>
                                            <p:cond delay="499"/>
                                          </p:stCondLst>
                                        </p:cTn>
                                        <p:tgtEl>
                                          <p:spTgt spid="15"/>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7"/>
                                        </p:tgtEl>
                                      </p:cBhvr>
                                    </p:animEffect>
                                    <p:set>
                                      <p:cBhvr>
                                        <p:cTn id="57" dur="1" fill="hold">
                                          <p:stCondLst>
                                            <p:cond delay="499"/>
                                          </p:stCondLst>
                                        </p:cTn>
                                        <p:tgtEl>
                                          <p:spTgt spid="17"/>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22"/>
                                        </p:tgtEl>
                                      </p:cBhvr>
                                    </p:animEffect>
                                    <p:set>
                                      <p:cBhvr>
                                        <p:cTn id="60" dur="1" fill="hold">
                                          <p:stCondLst>
                                            <p:cond delay="499"/>
                                          </p:stCondLst>
                                        </p:cTn>
                                        <p:tgtEl>
                                          <p:spTgt spid="22"/>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23"/>
                                        </p:tgtEl>
                                      </p:cBhvr>
                                    </p:animEffect>
                                    <p:set>
                                      <p:cBhvr>
                                        <p:cTn id="63" dur="1" fill="hold">
                                          <p:stCondLst>
                                            <p:cond delay="499"/>
                                          </p:stCondLst>
                                        </p:cTn>
                                        <p:tgtEl>
                                          <p:spTgt spid="23"/>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24"/>
                                        </p:tgtEl>
                                      </p:cBhvr>
                                    </p:animEffect>
                                    <p:set>
                                      <p:cBhvr>
                                        <p:cTn id="66" dur="1" fill="hold">
                                          <p:stCondLst>
                                            <p:cond delay="499"/>
                                          </p:stCondLst>
                                        </p:cTn>
                                        <p:tgtEl>
                                          <p:spTgt spid="24"/>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25"/>
                                        </p:tgtEl>
                                      </p:cBhvr>
                                    </p:animEffect>
                                    <p:set>
                                      <p:cBhvr>
                                        <p:cTn id="69" dur="1" fill="hold">
                                          <p:stCondLst>
                                            <p:cond delay="499"/>
                                          </p:stCondLst>
                                        </p:cTn>
                                        <p:tgtEl>
                                          <p:spTgt spid="25"/>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500"/>
                                        <p:tgtEl>
                                          <p:spTgt spid="3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nodeType="clickEffect">
                                  <p:stCondLst>
                                    <p:cond delay="0"/>
                                  </p:stCondLst>
                                  <p:childTnLst>
                                    <p:animEffect transition="out" filter="fade">
                                      <p:cBhvr>
                                        <p:cTn id="82" dur="500"/>
                                        <p:tgtEl>
                                          <p:spTgt spid="31"/>
                                        </p:tgtEl>
                                      </p:cBhvr>
                                    </p:animEffect>
                                    <p:set>
                                      <p:cBhvr>
                                        <p:cTn id="83" dur="1" fill="hold">
                                          <p:stCondLst>
                                            <p:cond delay="499"/>
                                          </p:stCondLst>
                                        </p:cTn>
                                        <p:tgtEl>
                                          <p:spTgt spid="3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
                                            <p:txEl>
                                              <p:pRg st="3" end="3"/>
                                            </p:txEl>
                                          </p:spTgt>
                                        </p:tgtEl>
                                        <p:attrNameLst>
                                          <p:attrName>style.visibility</p:attrName>
                                        </p:attrNameLst>
                                      </p:cBhvr>
                                      <p:to>
                                        <p:strVal val="visible"/>
                                      </p:to>
                                    </p:set>
                                    <p:animEffect transition="in" filter="fade">
                                      <p:cBhvr>
                                        <p:cTn id="88" dur="500"/>
                                        <p:tgtEl>
                                          <p:spTgt spid="3">
                                            <p:txEl>
                                              <p:pRg st="3" end="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fade">
                                      <p:cBhvr>
                                        <p:cTn id="9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P spid="17" grpId="0"/>
      <p:bldP spid="17" grpId="1"/>
      <p:bldP spid="23" grpId="0"/>
      <p:bldP spid="23" grpId="1"/>
      <p:bldP spid="25" grpId="0"/>
      <p:bldP spid="2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647C-D657-4547-8E5E-4595122B9CD7}"/>
              </a:ext>
            </a:extLst>
          </p:cNvPr>
          <p:cNvSpPr>
            <a:spLocks noGrp="1"/>
          </p:cNvSpPr>
          <p:nvPr>
            <p:ph type="title"/>
          </p:nvPr>
        </p:nvSpPr>
        <p:spPr/>
        <p:txBody>
          <a:bodyPr/>
          <a:lstStyle/>
          <a:p>
            <a:r>
              <a:rPr lang="en-US" dirty="0"/>
              <a:t>Time Series Models </a:t>
            </a:r>
          </a:p>
        </p:txBody>
      </p:sp>
      <p:sp>
        <p:nvSpPr>
          <p:cNvPr id="3" name="Content Placeholder 2">
            <a:extLst>
              <a:ext uri="{FF2B5EF4-FFF2-40B4-BE49-F238E27FC236}">
                <a16:creationId xmlns:a16="http://schemas.microsoft.com/office/drawing/2014/main" id="{94A186DC-ADE3-4EFD-A191-673BBD483E36}"/>
              </a:ext>
            </a:extLst>
          </p:cNvPr>
          <p:cNvSpPr>
            <a:spLocks noGrp="1"/>
          </p:cNvSpPr>
          <p:nvPr>
            <p:ph idx="1"/>
          </p:nvPr>
        </p:nvSpPr>
        <p:spPr/>
        <p:txBody>
          <a:bodyPr/>
          <a:lstStyle/>
          <a:p>
            <a:endParaRPr lang="en-US" dirty="0"/>
          </a:p>
          <a:p>
            <a:endParaRPr lang="en-US" dirty="0"/>
          </a:p>
        </p:txBody>
      </p:sp>
      <p:graphicFrame>
        <p:nvGraphicFramePr>
          <p:cNvPr id="4" name="Table 4">
            <a:extLst>
              <a:ext uri="{FF2B5EF4-FFF2-40B4-BE49-F238E27FC236}">
                <a16:creationId xmlns:a16="http://schemas.microsoft.com/office/drawing/2014/main" id="{E5FE22DB-C2F8-4B23-A29B-2698AF7BA71D}"/>
              </a:ext>
            </a:extLst>
          </p:cNvPr>
          <p:cNvGraphicFramePr>
            <a:graphicFrameLocks noGrp="1"/>
          </p:cNvGraphicFramePr>
          <p:nvPr>
            <p:extLst>
              <p:ext uri="{D42A27DB-BD31-4B8C-83A1-F6EECF244321}">
                <p14:modId xmlns:p14="http://schemas.microsoft.com/office/powerpoint/2010/main" val="3734476709"/>
              </p:ext>
            </p:extLst>
          </p:nvPr>
        </p:nvGraphicFramePr>
        <p:xfrm>
          <a:off x="2062480" y="2876126"/>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17524057"/>
                    </a:ext>
                  </a:extLst>
                </a:gridCol>
                <a:gridCol w="4064000">
                  <a:extLst>
                    <a:ext uri="{9D8B030D-6E8A-4147-A177-3AD203B41FA5}">
                      <a16:colId xmlns:a16="http://schemas.microsoft.com/office/drawing/2014/main" val="1394977411"/>
                    </a:ext>
                  </a:extLst>
                </a:gridCol>
              </a:tblGrid>
              <a:tr h="370840">
                <a:tc>
                  <a:txBody>
                    <a:bodyPr/>
                    <a:lstStyle/>
                    <a:p>
                      <a:r>
                        <a:rPr lang="en-US" dirty="0"/>
                        <a:t>Model</a:t>
                      </a:r>
                    </a:p>
                  </a:txBody>
                  <a:tcPr/>
                </a:tc>
                <a:tc>
                  <a:txBody>
                    <a:bodyPr/>
                    <a:lstStyle/>
                    <a:p>
                      <a:r>
                        <a:rPr lang="en-US" dirty="0"/>
                        <a:t>Residual SD</a:t>
                      </a:r>
                    </a:p>
                  </a:txBody>
                  <a:tcPr/>
                </a:tc>
                <a:extLst>
                  <a:ext uri="{0D108BD9-81ED-4DB2-BD59-A6C34878D82A}">
                    <a16:rowId xmlns:a16="http://schemas.microsoft.com/office/drawing/2014/main" val="651691839"/>
                  </a:ext>
                </a:extLst>
              </a:tr>
              <a:tr h="370840">
                <a:tc>
                  <a:txBody>
                    <a:bodyPr/>
                    <a:lstStyle/>
                    <a:p>
                      <a:r>
                        <a:rPr lang="en-US" dirty="0"/>
                        <a:t>AR (Auto Regression)</a:t>
                      </a:r>
                    </a:p>
                  </a:txBody>
                  <a:tcPr/>
                </a:tc>
                <a:tc>
                  <a:txBody>
                    <a:bodyPr/>
                    <a:lstStyle/>
                    <a:p>
                      <a:r>
                        <a:rPr lang="en-US" dirty="0"/>
                        <a:t>4.6669</a:t>
                      </a:r>
                    </a:p>
                  </a:txBody>
                  <a:tcPr/>
                </a:tc>
                <a:extLst>
                  <a:ext uri="{0D108BD9-81ED-4DB2-BD59-A6C34878D82A}">
                    <a16:rowId xmlns:a16="http://schemas.microsoft.com/office/drawing/2014/main" val="2598027197"/>
                  </a:ext>
                </a:extLst>
              </a:tr>
              <a:tr h="370840">
                <a:tc>
                  <a:txBody>
                    <a:bodyPr/>
                    <a:lstStyle/>
                    <a:p>
                      <a:r>
                        <a:rPr lang="en-US" dirty="0"/>
                        <a:t>ARIMA </a:t>
                      </a:r>
                    </a:p>
                  </a:txBody>
                  <a:tcPr/>
                </a:tc>
                <a:tc>
                  <a:txBody>
                    <a:bodyPr/>
                    <a:lstStyle/>
                    <a:p>
                      <a:r>
                        <a:rPr lang="en-US" dirty="0"/>
                        <a:t>4.6829</a:t>
                      </a:r>
                    </a:p>
                  </a:txBody>
                  <a:tcPr/>
                </a:tc>
                <a:extLst>
                  <a:ext uri="{0D108BD9-81ED-4DB2-BD59-A6C34878D82A}">
                    <a16:rowId xmlns:a16="http://schemas.microsoft.com/office/drawing/2014/main" val="3436690349"/>
                  </a:ext>
                </a:extLst>
              </a:tr>
              <a:tr h="370840">
                <a:tc>
                  <a:txBody>
                    <a:bodyPr/>
                    <a:lstStyle/>
                    <a:p>
                      <a:r>
                        <a:rPr lang="en-US"/>
                        <a:t>Seasonal naive </a:t>
                      </a:r>
                      <a:endParaRPr lang="en-US" dirty="0"/>
                    </a:p>
                  </a:txBody>
                  <a:tcPr/>
                </a:tc>
                <a:tc>
                  <a:txBody>
                    <a:bodyPr/>
                    <a:lstStyle/>
                    <a:p>
                      <a:r>
                        <a:rPr lang="en-US" dirty="0"/>
                        <a:t>6.9603 </a:t>
                      </a:r>
                    </a:p>
                  </a:txBody>
                  <a:tcPr/>
                </a:tc>
                <a:extLst>
                  <a:ext uri="{0D108BD9-81ED-4DB2-BD59-A6C34878D82A}">
                    <a16:rowId xmlns:a16="http://schemas.microsoft.com/office/drawing/2014/main" val="2374792406"/>
                  </a:ext>
                </a:extLst>
              </a:tr>
              <a:tr h="370840">
                <a:tc>
                  <a:txBody>
                    <a:bodyPr/>
                    <a:lstStyle/>
                    <a:p>
                      <a:r>
                        <a:rPr lang="en-US" dirty="0"/>
                        <a:t>ETS (Exponential Smoothing model)</a:t>
                      </a:r>
                    </a:p>
                  </a:txBody>
                  <a:tcPr/>
                </a:tc>
                <a:tc>
                  <a:txBody>
                    <a:bodyPr/>
                    <a:lstStyle/>
                    <a:p>
                      <a:r>
                        <a:rPr lang="en-US" dirty="0"/>
                        <a:t>0.089</a:t>
                      </a:r>
                    </a:p>
                  </a:txBody>
                  <a:tcPr/>
                </a:tc>
                <a:extLst>
                  <a:ext uri="{0D108BD9-81ED-4DB2-BD59-A6C34878D82A}">
                    <a16:rowId xmlns:a16="http://schemas.microsoft.com/office/drawing/2014/main" val="87537422"/>
                  </a:ext>
                </a:extLst>
              </a:tr>
            </a:tbl>
          </a:graphicData>
        </a:graphic>
      </p:graphicFrame>
    </p:spTree>
    <p:extLst>
      <p:ext uri="{BB962C8B-B14F-4D97-AF65-F5344CB8AC3E}">
        <p14:creationId xmlns:p14="http://schemas.microsoft.com/office/powerpoint/2010/main" val="1422533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647C-D657-4547-8E5E-4595122B9CD7}"/>
              </a:ext>
            </a:extLst>
          </p:cNvPr>
          <p:cNvSpPr>
            <a:spLocks noGrp="1"/>
          </p:cNvSpPr>
          <p:nvPr>
            <p:ph type="title"/>
          </p:nvPr>
        </p:nvSpPr>
        <p:spPr>
          <a:xfrm>
            <a:off x="643466" y="786383"/>
            <a:ext cx="3517567" cy="2093975"/>
          </a:xfrm>
        </p:spPr>
        <p:txBody>
          <a:bodyPr anchor="b">
            <a:normAutofit/>
          </a:bodyPr>
          <a:lstStyle/>
          <a:p>
            <a:r>
              <a:rPr lang="en-US" dirty="0"/>
              <a:t>Forecasting 10 Years</a:t>
            </a:r>
          </a:p>
        </p:txBody>
      </p:sp>
      <p:pic>
        <p:nvPicPr>
          <p:cNvPr id="6" name="Picture 5" descr="Chart, line chart&#10;&#10;Description automatically generated">
            <a:extLst>
              <a:ext uri="{FF2B5EF4-FFF2-40B4-BE49-F238E27FC236}">
                <a16:creationId xmlns:a16="http://schemas.microsoft.com/office/drawing/2014/main" id="{6F7FCB8C-4838-4CA0-9FF3-97F198ED3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8984" y="1629802"/>
            <a:ext cx="5928344" cy="3660751"/>
          </a:xfrm>
          <a:prstGeom prst="rect">
            <a:avLst/>
          </a:prstGeom>
          <a:noFill/>
        </p:spPr>
      </p:pic>
      <p:sp>
        <p:nvSpPr>
          <p:cNvPr id="3" name="Content Placeholder 2">
            <a:extLst>
              <a:ext uri="{FF2B5EF4-FFF2-40B4-BE49-F238E27FC236}">
                <a16:creationId xmlns:a16="http://schemas.microsoft.com/office/drawing/2014/main" id="{94A186DC-ADE3-4EFD-A191-673BBD483E36}"/>
              </a:ext>
            </a:extLst>
          </p:cNvPr>
          <p:cNvSpPr>
            <a:spLocks noGrp="1"/>
          </p:cNvSpPr>
          <p:nvPr>
            <p:ph type="body" sz="half" idx="2"/>
          </p:nvPr>
        </p:nvSpPr>
        <p:spPr>
          <a:xfrm>
            <a:off x="643465" y="4498109"/>
            <a:ext cx="3517567" cy="1609446"/>
          </a:xfrm>
        </p:spPr>
        <p:txBody>
          <a:bodyPr>
            <a:normAutofit/>
          </a:bodyPr>
          <a:lstStyle/>
          <a:p>
            <a:endParaRPr lang="en-US" dirty="0"/>
          </a:p>
          <a:p>
            <a:r>
              <a:rPr lang="en-US" dirty="0"/>
              <a:t>It goes from 82$ in Dec 2021</a:t>
            </a:r>
          </a:p>
          <a:p>
            <a:r>
              <a:rPr lang="en-US" dirty="0"/>
              <a:t>To 112.6$ in Dec 2030</a:t>
            </a:r>
          </a:p>
        </p:txBody>
      </p:sp>
    </p:spTree>
    <p:extLst>
      <p:ext uri="{BB962C8B-B14F-4D97-AF65-F5344CB8AC3E}">
        <p14:creationId xmlns:p14="http://schemas.microsoft.com/office/powerpoint/2010/main" val="1954973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055A-F52A-417A-BFC2-C17618DEAD43}"/>
              </a:ext>
            </a:extLst>
          </p:cNvPr>
          <p:cNvSpPr>
            <a:spLocks noGrp="1"/>
          </p:cNvSpPr>
          <p:nvPr>
            <p:ph type="title"/>
          </p:nvPr>
        </p:nvSpPr>
        <p:spPr/>
        <p:txBody>
          <a:bodyPr/>
          <a:lstStyle/>
          <a:p>
            <a:r>
              <a:rPr lang="en-US" dirty="0"/>
              <a:t>Data – Oil Consumption  </a:t>
            </a:r>
          </a:p>
        </p:txBody>
      </p:sp>
      <p:sp>
        <p:nvSpPr>
          <p:cNvPr id="3" name="Content Placeholder 2">
            <a:extLst>
              <a:ext uri="{FF2B5EF4-FFF2-40B4-BE49-F238E27FC236}">
                <a16:creationId xmlns:a16="http://schemas.microsoft.com/office/drawing/2014/main" id="{684D27BA-53FF-4E9C-8034-0FB126813DB7}"/>
              </a:ext>
            </a:extLst>
          </p:cNvPr>
          <p:cNvSpPr>
            <a:spLocks noGrp="1"/>
          </p:cNvSpPr>
          <p:nvPr>
            <p:ph idx="1"/>
          </p:nvPr>
        </p:nvSpPr>
        <p:spPr/>
        <p:txBody>
          <a:bodyPr/>
          <a:lstStyle/>
          <a:p>
            <a:r>
              <a:rPr lang="en-US" dirty="0"/>
              <a:t>Structure:</a:t>
            </a:r>
          </a:p>
          <a:p>
            <a:endParaRPr lang="en-US" dirty="0"/>
          </a:p>
          <a:p>
            <a:endParaRPr lang="en-US" dirty="0"/>
          </a:p>
          <a:p>
            <a:endParaRPr lang="en-US" dirty="0"/>
          </a:p>
          <a:p>
            <a:endParaRPr lang="en-US" dirty="0"/>
          </a:p>
          <a:p>
            <a:r>
              <a:rPr lang="en-US" dirty="0"/>
              <a:t>Source:</a:t>
            </a:r>
          </a:p>
          <a:p>
            <a:pPr>
              <a:buFont typeface="Arial" panose="020B0604020202020204" pitchFamily="34" charset="0"/>
              <a:buChar char="•"/>
            </a:pPr>
            <a:r>
              <a:rPr lang="en-US" dirty="0">
                <a:hlinkClick r:id="rId2"/>
              </a:rPr>
              <a:t>https://www.bp.com/en/global/corporate/energy-economics/statistical-review-of-world-energy.html</a:t>
            </a:r>
            <a:r>
              <a:rPr lang="en-US" dirty="0"/>
              <a:t> </a:t>
            </a:r>
          </a:p>
        </p:txBody>
      </p:sp>
      <p:graphicFrame>
        <p:nvGraphicFramePr>
          <p:cNvPr id="5" name="Table 5">
            <a:extLst>
              <a:ext uri="{FF2B5EF4-FFF2-40B4-BE49-F238E27FC236}">
                <a16:creationId xmlns:a16="http://schemas.microsoft.com/office/drawing/2014/main" id="{0540A59E-5809-497B-9E9D-DDC796C9FAD8}"/>
              </a:ext>
            </a:extLst>
          </p:cNvPr>
          <p:cNvGraphicFramePr>
            <a:graphicFrameLocks noGrp="1"/>
          </p:cNvGraphicFramePr>
          <p:nvPr>
            <p:extLst>
              <p:ext uri="{D42A27DB-BD31-4B8C-83A1-F6EECF244321}">
                <p14:modId xmlns:p14="http://schemas.microsoft.com/office/powerpoint/2010/main" val="1881087060"/>
              </p:ext>
            </p:extLst>
          </p:nvPr>
        </p:nvGraphicFramePr>
        <p:xfrm>
          <a:off x="2062480" y="2573866"/>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02300322"/>
                    </a:ext>
                  </a:extLst>
                </a:gridCol>
                <a:gridCol w="4064000">
                  <a:extLst>
                    <a:ext uri="{9D8B030D-6E8A-4147-A177-3AD203B41FA5}">
                      <a16:colId xmlns:a16="http://schemas.microsoft.com/office/drawing/2014/main" val="3417449633"/>
                    </a:ext>
                  </a:extLst>
                </a:gridCol>
              </a:tblGrid>
              <a:tr h="370840">
                <a:tc>
                  <a:txBody>
                    <a:bodyPr/>
                    <a:lstStyle/>
                    <a:p>
                      <a:pPr algn="l"/>
                      <a:r>
                        <a:rPr lang="en-US" dirty="0"/>
                        <a:t>Feature </a:t>
                      </a:r>
                    </a:p>
                  </a:txBody>
                  <a:tcPr/>
                </a:tc>
                <a:tc>
                  <a:txBody>
                    <a:bodyPr/>
                    <a:lstStyle/>
                    <a:p>
                      <a:pPr algn="l"/>
                      <a:r>
                        <a:rPr lang="en-US" dirty="0"/>
                        <a:t>Description </a:t>
                      </a:r>
                    </a:p>
                  </a:txBody>
                  <a:tcPr/>
                </a:tc>
                <a:extLst>
                  <a:ext uri="{0D108BD9-81ED-4DB2-BD59-A6C34878D82A}">
                    <a16:rowId xmlns:a16="http://schemas.microsoft.com/office/drawing/2014/main" val="430290225"/>
                  </a:ext>
                </a:extLst>
              </a:tr>
              <a:tr h="370840">
                <a:tc>
                  <a:txBody>
                    <a:bodyPr/>
                    <a:lstStyle/>
                    <a:p>
                      <a:pPr algn="l"/>
                      <a:r>
                        <a:rPr lang="en-US" dirty="0"/>
                        <a:t>Years </a:t>
                      </a:r>
                    </a:p>
                  </a:txBody>
                  <a:tcPr/>
                </a:tc>
                <a:tc>
                  <a:txBody>
                    <a:bodyPr/>
                    <a:lstStyle/>
                    <a:p>
                      <a:pPr algn="l"/>
                      <a:r>
                        <a:rPr lang="en-US" dirty="0"/>
                        <a:t>1965 to 2020</a:t>
                      </a:r>
                    </a:p>
                  </a:txBody>
                  <a:tcPr/>
                </a:tc>
                <a:extLst>
                  <a:ext uri="{0D108BD9-81ED-4DB2-BD59-A6C34878D82A}">
                    <a16:rowId xmlns:a16="http://schemas.microsoft.com/office/drawing/2014/main" val="1876267736"/>
                  </a:ext>
                </a:extLst>
              </a:tr>
              <a:tr h="370840">
                <a:tc>
                  <a:txBody>
                    <a:bodyPr/>
                    <a:lstStyle/>
                    <a:p>
                      <a:pPr algn="l"/>
                      <a:r>
                        <a:rPr lang="en-US" dirty="0"/>
                        <a:t>Country </a:t>
                      </a:r>
                    </a:p>
                  </a:txBody>
                  <a:tcPr/>
                </a:tc>
                <a:tc>
                  <a:txBody>
                    <a:bodyPr/>
                    <a:lstStyle/>
                    <a:p>
                      <a:pPr algn="l"/>
                      <a:r>
                        <a:rPr lang="en-US" dirty="0"/>
                        <a:t>All countries (categorized by the region)</a:t>
                      </a:r>
                    </a:p>
                  </a:txBody>
                  <a:tcPr/>
                </a:tc>
                <a:extLst>
                  <a:ext uri="{0D108BD9-81ED-4DB2-BD59-A6C34878D82A}">
                    <a16:rowId xmlns:a16="http://schemas.microsoft.com/office/drawing/2014/main" val="3661865189"/>
                  </a:ext>
                </a:extLst>
              </a:tr>
              <a:tr h="370840">
                <a:tc>
                  <a:txBody>
                    <a:bodyPr/>
                    <a:lstStyle/>
                    <a:p>
                      <a:pPr algn="l"/>
                      <a:r>
                        <a:rPr lang="en-US" dirty="0"/>
                        <a:t>Total consumption </a:t>
                      </a:r>
                    </a:p>
                  </a:txBody>
                  <a:tcPr/>
                </a:tc>
                <a:tc>
                  <a:txBody>
                    <a:bodyPr/>
                    <a:lstStyle/>
                    <a:p>
                      <a:pPr algn="l"/>
                      <a:r>
                        <a:rPr lang="en-US" dirty="0"/>
                        <a:t>In MBD (Million Barrel per Day)</a:t>
                      </a:r>
                    </a:p>
                  </a:txBody>
                  <a:tcPr/>
                </a:tc>
                <a:extLst>
                  <a:ext uri="{0D108BD9-81ED-4DB2-BD59-A6C34878D82A}">
                    <a16:rowId xmlns:a16="http://schemas.microsoft.com/office/drawing/2014/main" val="738164838"/>
                  </a:ext>
                </a:extLst>
              </a:tr>
            </a:tbl>
          </a:graphicData>
        </a:graphic>
      </p:graphicFrame>
    </p:spTree>
    <p:extLst>
      <p:ext uri="{BB962C8B-B14F-4D97-AF65-F5344CB8AC3E}">
        <p14:creationId xmlns:p14="http://schemas.microsoft.com/office/powerpoint/2010/main" val="154942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647C-D657-4547-8E5E-4595122B9CD7}"/>
              </a:ext>
            </a:extLst>
          </p:cNvPr>
          <p:cNvSpPr>
            <a:spLocks noGrp="1"/>
          </p:cNvSpPr>
          <p:nvPr>
            <p:ph type="title"/>
          </p:nvPr>
        </p:nvSpPr>
        <p:spPr>
          <a:xfrm>
            <a:off x="1097280" y="286603"/>
            <a:ext cx="10058400" cy="1450757"/>
          </a:xfrm>
        </p:spPr>
        <p:txBody>
          <a:bodyPr anchor="b">
            <a:normAutofit/>
          </a:bodyPr>
          <a:lstStyle/>
          <a:p>
            <a:r>
              <a:rPr lang="en-US" dirty="0"/>
              <a:t>Explore the Time Series </a:t>
            </a:r>
          </a:p>
        </p:txBody>
      </p:sp>
      <p:sp>
        <p:nvSpPr>
          <p:cNvPr id="3" name="Content Placeholder 2">
            <a:extLst>
              <a:ext uri="{FF2B5EF4-FFF2-40B4-BE49-F238E27FC236}">
                <a16:creationId xmlns:a16="http://schemas.microsoft.com/office/drawing/2014/main" id="{94A186DC-ADE3-4EFD-A191-673BBD483E36}"/>
              </a:ext>
            </a:extLst>
          </p:cNvPr>
          <p:cNvSpPr>
            <a:spLocks noGrp="1"/>
          </p:cNvSpPr>
          <p:nvPr>
            <p:ph sz="half" idx="1"/>
          </p:nvPr>
        </p:nvSpPr>
        <p:spPr>
          <a:xfrm>
            <a:off x="1097280" y="2120900"/>
            <a:ext cx="4639736" cy="3748193"/>
          </a:xfrm>
        </p:spPr>
        <p:txBody>
          <a:bodyPr>
            <a:normAutofit/>
          </a:bodyPr>
          <a:lstStyle/>
          <a:p>
            <a:pPr marL="457200" indent="-457200">
              <a:buFont typeface="+mj-lt"/>
              <a:buAutoNum type="arabicPeriod"/>
            </a:pPr>
            <a:r>
              <a:rPr lang="en-US" dirty="0"/>
              <a:t>Convert the data frame to time series </a:t>
            </a:r>
          </a:p>
          <a:p>
            <a:pPr marL="457200" indent="-457200">
              <a:buFont typeface="+mj-lt"/>
              <a:buAutoNum type="arabicPeriod"/>
            </a:pPr>
            <a:r>
              <a:rPr lang="en-US" dirty="0"/>
              <a:t>Explore the time series</a:t>
            </a:r>
          </a:p>
          <a:p>
            <a:pPr marL="457200" indent="-457200">
              <a:buFont typeface="+mj-lt"/>
              <a:buAutoNum type="arabicPeriod"/>
            </a:pPr>
            <a:r>
              <a:rPr lang="en-US" dirty="0"/>
              <a:t>Check for seasonality </a:t>
            </a:r>
          </a:p>
          <a:p>
            <a:pPr marL="457200" indent="-457200">
              <a:buFont typeface="+mj-lt"/>
              <a:buAutoNum type="arabicPeriod"/>
            </a:pPr>
            <a:r>
              <a:rPr lang="en-US" dirty="0"/>
              <a:t>Check for stationary </a:t>
            </a:r>
          </a:p>
        </p:txBody>
      </p:sp>
      <p:pic>
        <p:nvPicPr>
          <p:cNvPr id="30" name="Picture 29">
            <a:extLst>
              <a:ext uri="{FF2B5EF4-FFF2-40B4-BE49-F238E27FC236}">
                <a16:creationId xmlns:a16="http://schemas.microsoft.com/office/drawing/2014/main" id="{9E845EF9-5EED-496B-BB8B-0307373876E5}"/>
              </a:ext>
            </a:extLst>
          </p:cNvPr>
          <p:cNvPicPr>
            <a:picLocks noChangeAspect="1"/>
          </p:cNvPicPr>
          <p:nvPr/>
        </p:nvPicPr>
        <p:blipFill>
          <a:blip r:embed="rId2"/>
          <a:stretch>
            <a:fillRect/>
          </a:stretch>
        </p:blipFill>
        <p:spPr>
          <a:xfrm>
            <a:off x="6764987" y="2120900"/>
            <a:ext cx="4141650" cy="3748194"/>
          </a:xfrm>
          <a:prstGeom prst="rect">
            <a:avLst/>
          </a:prstGeom>
          <a:noFill/>
        </p:spPr>
      </p:pic>
      <p:cxnSp>
        <p:nvCxnSpPr>
          <p:cNvPr id="34" name="Straight Arrow Connector 33">
            <a:extLst>
              <a:ext uri="{FF2B5EF4-FFF2-40B4-BE49-F238E27FC236}">
                <a16:creationId xmlns:a16="http://schemas.microsoft.com/office/drawing/2014/main" id="{0C4CD3D5-F6F9-4228-B3C2-4AB224B690FD}"/>
              </a:ext>
            </a:extLst>
          </p:cNvPr>
          <p:cNvCxnSpPr/>
          <p:nvPr/>
        </p:nvCxnSpPr>
        <p:spPr>
          <a:xfrm flipH="1">
            <a:off x="8358909" y="3777673"/>
            <a:ext cx="8312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FAF77F7-B2BE-4878-8D01-BB3A2DB0F3D7}"/>
              </a:ext>
            </a:extLst>
          </p:cNvPr>
          <p:cNvCxnSpPr/>
          <p:nvPr/>
        </p:nvCxnSpPr>
        <p:spPr>
          <a:xfrm>
            <a:off x="7907867" y="4055533"/>
            <a:ext cx="101600" cy="203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DFAABF9-8F8F-4846-B858-090681B058A0}"/>
              </a:ext>
            </a:extLst>
          </p:cNvPr>
          <p:cNvCxnSpPr>
            <a:cxnSpLocks/>
          </p:cNvCxnSpPr>
          <p:nvPr/>
        </p:nvCxnSpPr>
        <p:spPr>
          <a:xfrm>
            <a:off x="9702800" y="3124200"/>
            <a:ext cx="177800" cy="177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D876F2D-271C-4B24-8B7D-A73E604AF851}"/>
              </a:ext>
            </a:extLst>
          </p:cNvPr>
          <p:cNvCxnSpPr/>
          <p:nvPr/>
        </p:nvCxnSpPr>
        <p:spPr>
          <a:xfrm flipH="1">
            <a:off x="10515600" y="2717800"/>
            <a:ext cx="391037" cy="40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84CE0A1-9465-4963-8F1F-BA73CD753AAB}"/>
              </a:ext>
            </a:extLst>
          </p:cNvPr>
          <p:cNvSpPr txBox="1"/>
          <p:nvPr/>
        </p:nvSpPr>
        <p:spPr>
          <a:xfrm>
            <a:off x="7462211" y="3624646"/>
            <a:ext cx="721977" cy="430887"/>
          </a:xfrm>
          <a:prstGeom prst="rect">
            <a:avLst/>
          </a:prstGeom>
          <a:noFill/>
        </p:spPr>
        <p:txBody>
          <a:bodyPr wrap="square" rtlCol="0">
            <a:spAutoFit/>
          </a:bodyPr>
          <a:lstStyle/>
          <a:p>
            <a:r>
              <a:rPr lang="en-US" sz="1100" dirty="0"/>
              <a:t>Arab </a:t>
            </a:r>
          </a:p>
          <a:p>
            <a:r>
              <a:rPr lang="en-US" sz="1100" dirty="0"/>
              <a:t>Embargo </a:t>
            </a:r>
          </a:p>
        </p:txBody>
      </p:sp>
      <p:sp>
        <p:nvSpPr>
          <p:cNvPr id="39" name="TextBox 38">
            <a:extLst>
              <a:ext uri="{FF2B5EF4-FFF2-40B4-BE49-F238E27FC236}">
                <a16:creationId xmlns:a16="http://schemas.microsoft.com/office/drawing/2014/main" id="{EF0E0296-17DB-4603-9530-773631BF9828}"/>
              </a:ext>
            </a:extLst>
          </p:cNvPr>
          <p:cNvSpPr txBox="1"/>
          <p:nvPr/>
        </p:nvSpPr>
        <p:spPr>
          <a:xfrm>
            <a:off x="7840731" y="2986039"/>
            <a:ext cx="1276157" cy="600164"/>
          </a:xfrm>
          <a:prstGeom prst="rect">
            <a:avLst/>
          </a:prstGeom>
          <a:noFill/>
        </p:spPr>
        <p:txBody>
          <a:bodyPr wrap="square" rtlCol="0">
            <a:spAutoFit/>
          </a:bodyPr>
          <a:lstStyle/>
          <a:p>
            <a:pPr marL="228600" indent="-228600">
              <a:buFont typeface="+mj-lt"/>
              <a:buAutoNum type="arabicPeriod"/>
            </a:pPr>
            <a:r>
              <a:rPr lang="en-US" sz="1100" dirty="0"/>
              <a:t>OPEC</a:t>
            </a:r>
          </a:p>
          <a:p>
            <a:pPr marL="228600" indent="-228600">
              <a:buFont typeface="+mj-lt"/>
              <a:buAutoNum type="arabicPeriod"/>
            </a:pPr>
            <a:r>
              <a:rPr lang="en-US" sz="1100" dirty="0"/>
              <a:t>Demand Reduction </a:t>
            </a:r>
          </a:p>
        </p:txBody>
      </p:sp>
      <p:sp>
        <p:nvSpPr>
          <p:cNvPr id="40" name="TextBox 39">
            <a:extLst>
              <a:ext uri="{FF2B5EF4-FFF2-40B4-BE49-F238E27FC236}">
                <a16:creationId xmlns:a16="http://schemas.microsoft.com/office/drawing/2014/main" id="{F68CB977-7337-4D15-A50F-53454B6B896B}"/>
              </a:ext>
            </a:extLst>
          </p:cNvPr>
          <p:cNvSpPr txBox="1"/>
          <p:nvPr/>
        </p:nvSpPr>
        <p:spPr>
          <a:xfrm>
            <a:off x="9040090" y="2727179"/>
            <a:ext cx="721977" cy="430887"/>
          </a:xfrm>
          <a:prstGeom prst="rect">
            <a:avLst/>
          </a:prstGeom>
          <a:noFill/>
        </p:spPr>
        <p:txBody>
          <a:bodyPr wrap="square" rtlCol="0">
            <a:spAutoFit/>
          </a:bodyPr>
          <a:lstStyle/>
          <a:p>
            <a:r>
              <a:rPr lang="en-US" sz="1100" dirty="0"/>
              <a:t>2008 Crisis </a:t>
            </a:r>
          </a:p>
        </p:txBody>
      </p:sp>
      <p:sp>
        <p:nvSpPr>
          <p:cNvPr id="41" name="TextBox 40">
            <a:extLst>
              <a:ext uri="{FF2B5EF4-FFF2-40B4-BE49-F238E27FC236}">
                <a16:creationId xmlns:a16="http://schemas.microsoft.com/office/drawing/2014/main" id="{7753667A-BF53-49CD-A37F-6E67896D4EC7}"/>
              </a:ext>
            </a:extLst>
          </p:cNvPr>
          <p:cNvSpPr txBox="1"/>
          <p:nvPr/>
        </p:nvSpPr>
        <p:spPr>
          <a:xfrm>
            <a:off x="10728528" y="2456190"/>
            <a:ext cx="931642" cy="261610"/>
          </a:xfrm>
          <a:prstGeom prst="rect">
            <a:avLst/>
          </a:prstGeom>
          <a:noFill/>
        </p:spPr>
        <p:txBody>
          <a:bodyPr wrap="square" rtlCol="0">
            <a:spAutoFit/>
          </a:bodyPr>
          <a:lstStyle/>
          <a:p>
            <a:r>
              <a:rPr lang="en-US" sz="1100" dirty="0"/>
              <a:t>COVID-19</a:t>
            </a:r>
          </a:p>
        </p:txBody>
      </p:sp>
      <p:pic>
        <p:nvPicPr>
          <p:cNvPr id="5" name="Picture 4">
            <a:extLst>
              <a:ext uri="{FF2B5EF4-FFF2-40B4-BE49-F238E27FC236}">
                <a16:creationId xmlns:a16="http://schemas.microsoft.com/office/drawing/2014/main" id="{AF8FD9AA-9B2B-4438-84E9-05706A2EC60B}"/>
              </a:ext>
            </a:extLst>
          </p:cNvPr>
          <p:cNvPicPr>
            <a:picLocks noChangeAspect="1"/>
          </p:cNvPicPr>
          <p:nvPr/>
        </p:nvPicPr>
        <p:blipFill>
          <a:blip r:embed="rId3"/>
          <a:stretch>
            <a:fillRect/>
          </a:stretch>
        </p:blipFill>
        <p:spPr>
          <a:xfrm>
            <a:off x="6126480" y="3199085"/>
            <a:ext cx="4922947" cy="1044030"/>
          </a:xfrm>
          <a:prstGeom prst="rect">
            <a:avLst/>
          </a:prstGeom>
        </p:spPr>
      </p:pic>
    </p:spTree>
    <p:extLst>
      <p:ext uri="{BB962C8B-B14F-4D97-AF65-F5344CB8AC3E}">
        <p14:creationId xmlns:p14="http://schemas.microsoft.com/office/powerpoint/2010/main" val="332401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30"/>
                                        </p:tgtEl>
                                      </p:cBhvr>
                                    </p:animEffect>
                                    <p:set>
                                      <p:cBhvr>
                                        <p:cTn id="44" dur="1" fill="hold">
                                          <p:stCondLst>
                                            <p:cond delay="499"/>
                                          </p:stCondLst>
                                        </p:cTn>
                                        <p:tgtEl>
                                          <p:spTgt spid="30"/>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34"/>
                                        </p:tgtEl>
                                      </p:cBhvr>
                                    </p:animEffect>
                                    <p:set>
                                      <p:cBhvr>
                                        <p:cTn id="47" dur="1" fill="hold">
                                          <p:stCondLst>
                                            <p:cond delay="499"/>
                                          </p:stCondLst>
                                        </p:cTn>
                                        <p:tgtEl>
                                          <p:spTgt spid="34"/>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35"/>
                                        </p:tgtEl>
                                      </p:cBhvr>
                                    </p:animEffect>
                                    <p:set>
                                      <p:cBhvr>
                                        <p:cTn id="50" dur="1" fill="hold">
                                          <p:stCondLst>
                                            <p:cond delay="499"/>
                                          </p:stCondLst>
                                        </p:cTn>
                                        <p:tgtEl>
                                          <p:spTgt spid="35"/>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36"/>
                                        </p:tgtEl>
                                      </p:cBhvr>
                                    </p:animEffect>
                                    <p:set>
                                      <p:cBhvr>
                                        <p:cTn id="53" dur="1" fill="hold">
                                          <p:stCondLst>
                                            <p:cond delay="499"/>
                                          </p:stCondLst>
                                        </p:cTn>
                                        <p:tgtEl>
                                          <p:spTgt spid="36"/>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37"/>
                                        </p:tgtEl>
                                      </p:cBhvr>
                                    </p:animEffect>
                                    <p:set>
                                      <p:cBhvr>
                                        <p:cTn id="56" dur="1" fill="hold">
                                          <p:stCondLst>
                                            <p:cond delay="499"/>
                                          </p:stCondLst>
                                        </p:cTn>
                                        <p:tgtEl>
                                          <p:spTgt spid="37"/>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38"/>
                                        </p:tgtEl>
                                      </p:cBhvr>
                                    </p:animEffect>
                                    <p:set>
                                      <p:cBhvr>
                                        <p:cTn id="59" dur="1" fill="hold">
                                          <p:stCondLst>
                                            <p:cond delay="499"/>
                                          </p:stCondLst>
                                        </p:cTn>
                                        <p:tgtEl>
                                          <p:spTgt spid="38"/>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39"/>
                                        </p:tgtEl>
                                      </p:cBhvr>
                                    </p:animEffect>
                                    <p:set>
                                      <p:cBhvr>
                                        <p:cTn id="62" dur="1" fill="hold">
                                          <p:stCondLst>
                                            <p:cond delay="499"/>
                                          </p:stCondLst>
                                        </p:cTn>
                                        <p:tgtEl>
                                          <p:spTgt spid="39"/>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40"/>
                                        </p:tgtEl>
                                      </p:cBhvr>
                                    </p:animEffect>
                                    <p:set>
                                      <p:cBhvr>
                                        <p:cTn id="65" dur="1" fill="hold">
                                          <p:stCondLst>
                                            <p:cond delay="499"/>
                                          </p:stCondLst>
                                        </p:cTn>
                                        <p:tgtEl>
                                          <p:spTgt spid="40"/>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41"/>
                                        </p:tgtEl>
                                      </p:cBhvr>
                                    </p:animEffect>
                                    <p:set>
                                      <p:cBhvr>
                                        <p:cTn id="68" dur="1" fill="hold">
                                          <p:stCondLst>
                                            <p:cond delay="499"/>
                                          </p:stCondLst>
                                        </p:cTn>
                                        <p:tgtEl>
                                          <p:spTgt spid="4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2" end="2"/>
                                            </p:txEl>
                                          </p:spTgt>
                                        </p:tgtEl>
                                        <p:attrNameLst>
                                          <p:attrName>style.visibility</p:attrName>
                                        </p:attrNameLst>
                                      </p:cBhvr>
                                      <p:to>
                                        <p:strVal val="visible"/>
                                      </p:to>
                                    </p:set>
                                    <p:animEffect transition="in" filter="fade">
                                      <p:cBhvr>
                                        <p:cTn id="73" dur="500"/>
                                        <p:tgtEl>
                                          <p:spTgt spid="3">
                                            <p:txEl>
                                              <p:pRg st="2" end="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
                                            <p:txEl>
                                              <p:pRg st="3" end="3"/>
                                            </p:txEl>
                                          </p:spTgt>
                                        </p:tgtEl>
                                        <p:attrNameLst>
                                          <p:attrName>style.visibility</p:attrName>
                                        </p:attrNameLst>
                                      </p:cBhvr>
                                      <p:to>
                                        <p:strVal val="visible"/>
                                      </p:to>
                                    </p:set>
                                    <p:animEffect transition="in" filter="fade">
                                      <p:cBhvr>
                                        <p:cTn id="78" dur="500"/>
                                        <p:tgtEl>
                                          <p:spTgt spid="3">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5"/>
                                        </p:tgtEl>
                                        <p:attrNameLst>
                                          <p:attrName>style.visibility</p:attrName>
                                        </p:attrNameLst>
                                      </p:cBhvr>
                                      <p:to>
                                        <p:strVal val="visible"/>
                                      </p:to>
                                    </p:set>
                                    <p:animEffect transition="in" filter="fade">
                                      <p:cBhvr>
                                        <p:cTn id="8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9" grpId="0"/>
      <p:bldP spid="39" grpId="1"/>
      <p:bldP spid="40" grpId="0"/>
      <p:bldP spid="40" grpId="1"/>
      <p:bldP spid="41" grpId="0"/>
      <p:bldP spid="41" grpId="1"/>
    </p:bld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{9A71C3FB-6EBA-48C2-9A9E-A99F99A1F997}tf56160789_win32</Template>
  <TotalTime>326</TotalTime>
  <Words>511</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Bookman Old Style</vt:lpstr>
      <vt:lpstr>Calibri</vt:lpstr>
      <vt:lpstr>Franklin Gothic Book</vt:lpstr>
      <vt:lpstr>Wingdings</vt:lpstr>
      <vt:lpstr>1_RetrospectVTI</vt:lpstr>
      <vt:lpstr>Forecasting Oil  Price and Consumption Using Time Series </vt:lpstr>
      <vt:lpstr>Agenda </vt:lpstr>
      <vt:lpstr>Background </vt:lpstr>
      <vt:lpstr>Data – Oil price </vt:lpstr>
      <vt:lpstr>Explore the Time Series </vt:lpstr>
      <vt:lpstr>Time Series Models </vt:lpstr>
      <vt:lpstr>Forecasting 10 Years</vt:lpstr>
      <vt:lpstr>Data – Oil Consumption  </vt:lpstr>
      <vt:lpstr>Explore the Time Series </vt:lpstr>
      <vt:lpstr>Time Series Models </vt:lpstr>
      <vt:lpstr>Forecasting 10 Years</vt:lpstr>
      <vt:lpstr>Explore the Time Series </vt:lpstr>
      <vt:lpstr>Time Series Models </vt:lpstr>
      <vt:lpstr>Forecasting 10 Years</vt:lpstr>
      <vt:lpstr>Challenges and Future Work</vt:lpstr>
      <vt:lpstr>Conclusion </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Mohammed AlKhamis</dc:creator>
  <cp:lastModifiedBy>Mohammed AlKhamis</cp:lastModifiedBy>
  <cp:revision>31</cp:revision>
  <dcterms:created xsi:type="dcterms:W3CDTF">2021-11-15T18:23:25Z</dcterms:created>
  <dcterms:modified xsi:type="dcterms:W3CDTF">2021-11-16T00:11:43Z</dcterms:modified>
</cp:coreProperties>
</file>