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2" r:id="rId3"/>
  </p:sldMasterIdLst>
  <p:sldIdLst>
    <p:sldId id="256" r:id="rId4"/>
    <p:sldId id="257" r:id="rId5"/>
    <p:sldId id="258" r:id="rId6"/>
    <p:sldId id="259" r:id="rId7"/>
    <p:sldId id="260" r:id="rId8"/>
    <p:sldId id="262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8" r:id="rId21"/>
    <p:sldId id="269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7" name="Google Shape;10;p2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" name="Google Shape;11;p2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5805360" y="1317240"/>
            <a:ext cx="2831400" cy="264780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3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6960" y="849600"/>
            <a:ext cx="5060520" cy="246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5" name="Google Shape;15;p2"/>
          <p:cNvPicPr/>
          <p:nvPr/>
        </p:nvPicPr>
        <p:blipFill>
          <a:blip r:embed="rId3"/>
          <a:srcRect l="61974"/>
          <a:stretch/>
        </p:blipFill>
        <p:spPr>
          <a:xfrm>
            <a:off x="5805360" y="1051560"/>
            <a:ext cx="2831400" cy="265320"/>
          </a:xfrm>
          <a:prstGeom prst="rect">
            <a:avLst/>
          </a:prstGeom>
          <a:noFill/>
          <a:ln w="9525">
            <a:solidFill>
              <a:srgbClr val="707070"/>
            </a:solidFill>
            <a:rou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47;p7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88" name="Google Shape;48;p7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9" name="Google Shape;49;p7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54;p8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94" name="Google Shape;55;p8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5" name="Google Shape;56;p8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59;p9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98" name="Google Shape;60;p9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9" name="Google Shape;61;p9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98;p14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9320" y="794520"/>
            <a:ext cx="786636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3" name="Google Shape;101;p14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12757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78;p13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8453160" cy="601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342000" y="3849480"/>
            <a:ext cx="765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title"/>
          </p:nvPr>
        </p:nvSpPr>
        <p:spPr>
          <a:xfrm>
            <a:off x="342000" y="2560680"/>
            <a:ext cx="765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title"/>
          </p:nvPr>
        </p:nvSpPr>
        <p:spPr>
          <a:xfrm>
            <a:off x="342720" y="1916640"/>
            <a:ext cx="7639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title"/>
          </p:nvPr>
        </p:nvSpPr>
        <p:spPr>
          <a:xfrm>
            <a:off x="342000" y="3205080"/>
            <a:ext cx="765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title"/>
          </p:nvPr>
        </p:nvSpPr>
        <p:spPr>
          <a:xfrm>
            <a:off x="3985920" y="25610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7"/>
          <p:cNvSpPr>
            <a:spLocks noGrp="1"/>
          </p:cNvSpPr>
          <p:nvPr>
            <p:ph type="title"/>
          </p:nvPr>
        </p:nvSpPr>
        <p:spPr>
          <a:xfrm>
            <a:off x="3985920" y="32054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8"/>
          <p:cNvSpPr>
            <a:spLocks noGrp="1"/>
          </p:cNvSpPr>
          <p:nvPr>
            <p:ph type="title"/>
          </p:nvPr>
        </p:nvSpPr>
        <p:spPr>
          <a:xfrm>
            <a:off x="3985920" y="38494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9"/>
          <p:cNvSpPr>
            <a:spLocks noGrp="1"/>
          </p:cNvSpPr>
          <p:nvPr>
            <p:ph type="title"/>
          </p:nvPr>
        </p:nvSpPr>
        <p:spPr>
          <a:xfrm>
            <a:off x="3985920" y="19166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7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0" name="Google Shape;96;p13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98;p14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9320" y="794520"/>
            <a:ext cx="786636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23" name="Google Shape;101;p14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103;p15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789360" y="795960"/>
            <a:ext cx="4547520" cy="1255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789360" y="2229480"/>
            <a:ext cx="4939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22360" y="1195200"/>
            <a:ext cx="2946960" cy="3341160"/>
          </a:xfrm>
          <a:prstGeom prst="rect">
            <a:avLst/>
          </a:prstGeom>
          <a:noFill/>
          <a:ln w="936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pic>
        <p:nvPicPr>
          <p:cNvPr id="29" name="Google Shape;107;p15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109;p16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000" y="689760"/>
            <a:ext cx="84600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32" name="Google Shape;111;p16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118;p18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44600" y="1706400"/>
            <a:ext cx="6984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342000" y="1706400"/>
            <a:ext cx="6973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948280" y="1706400"/>
            <a:ext cx="6984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342000" y="654840"/>
            <a:ext cx="8249400" cy="60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42" name="Google Shape;126;p18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1;p11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7" name="Google Shape;72;p11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" name="Google Shape;73;p11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accent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28;p19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7703640" cy="601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6132600" y="3071520"/>
            <a:ext cx="25743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132600" y="1677240"/>
            <a:ext cx="25743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3240000" y="1677600"/>
            <a:ext cx="25743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title"/>
          </p:nvPr>
        </p:nvSpPr>
        <p:spPr>
          <a:xfrm>
            <a:off x="3237840" y="3071520"/>
            <a:ext cx="25790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title"/>
          </p:nvPr>
        </p:nvSpPr>
        <p:spPr>
          <a:xfrm>
            <a:off x="342720" y="1677240"/>
            <a:ext cx="25790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title"/>
          </p:nvPr>
        </p:nvSpPr>
        <p:spPr>
          <a:xfrm>
            <a:off x="342720" y="3071520"/>
            <a:ext cx="25790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3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2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51" name="Google Shape;142;p19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33;p5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8573400" cy="601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81" name="Google Shape;39;p5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66;p10"/>
          <p:cNvPicPr/>
          <p:nvPr/>
        </p:nvPicPr>
        <p:blipFill>
          <a:blip r:embed="rId2"/>
          <a:stretch/>
        </p:blipFill>
        <p:spPr>
          <a:xfrm>
            <a:off x="84960" y="78480"/>
            <a:ext cx="8973720" cy="4924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body"/>
          </p:nvPr>
        </p:nvSpPr>
        <p:spPr>
          <a:xfrm>
            <a:off x="191520" y="686160"/>
            <a:ext cx="8757720" cy="4129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6584040" y="3792960"/>
            <a:ext cx="2003760" cy="6940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104" name="Google Shape;69;p10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69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72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113;p17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34" name="Google Shape;114;p17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35" name="Google Shape;115;p17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144;p20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53" name="Google Shape;145;p20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4" name="Google Shape;146;p20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92720" y="974880"/>
            <a:ext cx="387612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4298760" y="2743560"/>
            <a:ext cx="392868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17;p3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58" name="Google Shape;18;p3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59" name="Google Shape;19;p3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60" name="Google Shape;20;p3"/>
          <p:cNvPicPr/>
          <p:nvPr/>
        </p:nvPicPr>
        <p:blipFill>
          <a:blip r:embed="rId4"/>
          <a:stretch/>
        </p:blipFill>
        <p:spPr>
          <a:xfrm>
            <a:off x="3233160" y="3371400"/>
            <a:ext cx="5515200" cy="1351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Google Shape;21;p3"/>
          <p:cNvPicPr/>
          <p:nvPr/>
        </p:nvPicPr>
        <p:blipFill>
          <a:blip r:embed="rId5"/>
          <a:stretch/>
        </p:blipFill>
        <p:spPr>
          <a:xfrm>
            <a:off x="555480" y="817920"/>
            <a:ext cx="5398920" cy="3024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860480" y="1532520"/>
            <a:ext cx="3458520" cy="152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779760" y="1910880"/>
            <a:ext cx="777960" cy="763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387120" y="947160"/>
            <a:ext cx="2107080" cy="2067120"/>
          </a:xfrm>
          <a:prstGeom prst="rect">
            <a:avLst/>
          </a:prstGeom>
          <a:noFill/>
          <a:ln w="19080">
            <a:solidFill>
              <a:schemeClr val="dk2"/>
            </a:solidFill>
            <a:round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152;p21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66" name="Google Shape;153;p21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7" name="Google Shape;154;p21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69600" y="1143000"/>
            <a:ext cx="3852000" cy="56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69" name="Google Shape;157;p21"/>
          <p:cNvPicPr/>
          <p:nvPr/>
        </p:nvPicPr>
        <p:blipFill>
          <a:blip r:embed="rId4"/>
          <a:srcRect l="19759" t="14674" r="19444" b="47101"/>
          <a:stretch/>
        </p:blipFill>
        <p:spPr>
          <a:xfrm>
            <a:off x="4549320" y="1778400"/>
            <a:ext cx="3952800" cy="248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Google Shape;158;p21"/>
          <p:cNvSpPr/>
          <p:nvPr/>
        </p:nvSpPr>
        <p:spPr>
          <a:xfrm>
            <a:off x="4865400" y="2464560"/>
            <a:ext cx="3320280" cy="51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  <a:hlinkClick r:id="rId5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  <a:hlinkClick r:id="rId6"/>
              </a:rPr>
              <a:t>Freepik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160;p22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72" name="Google Shape;161;p22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3" name="Google Shape;162;p22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27;p4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75" name="Google Shape;28;p4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6" name="Google Shape;29;p4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41;p6"/>
          <p:cNvGrpSpPr/>
          <p:nvPr/>
        </p:nvGrpSpPr>
        <p:grpSpPr>
          <a:xfrm>
            <a:off x="84960" y="78480"/>
            <a:ext cx="8973720" cy="4924800"/>
            <a:chOff x="84960" y="78480"/>
            <a:chExt cx="8973720" cy="4924800"/>
          </a:xfrm>
        </p:grpSpPr>
        <p:pic>
          <p:nvPicPr>
            <p:cNvPr id="83" name="Google Shape;42;p6"/>
            <p:cNvPicPr/>
            <p:nvPr/>
          </p:nvPicPr>
          <p:blipFill>
            <a:blip r:embed="rId2"/>
            <a:stretch/>
          </p:blipFill>
          <p:spPr>
            <a:xfrm>
              <a:off x="84960" y="78480"/>
              <a:ext cx="8973720" cy="4924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4" name="Google Shape;43;p6"/>
            <p:cNvPicPr/>
            <p:nvPr/>
          </p:nvPicPr>
          <p:blipFill>
            <a:blip r:embed="rId3"/>
            <a:stretch/>
          </p:blipFill>
          <p:spPr>
            <a:xfrm>
              <a:off x="270360" y="196560"/>
              <a:ext cx="8644680" cy="307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42000" y="654840"/>
            <a:ext cx="8460000" cy="601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pic>
        <p:nvPicPr>
          <p:cNvPr id="86" name="Google Shape;45;p6"/>
          <p:cNvPicPr/>
          <p:nvPr/>
        </p:nvPicPr>
        <p:blipFill>
          <a:blip r:embed="rId3"/>
          <a:stretch/>
        </p:blipFill>
        <p:spPr>
          <a:xfrm>
            <a:off x="270360" y="196560"/>
            <a:ext cx="8644680" cy="3078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847800"/>
            <a:ext cx="5057280" cy="2466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Capstone 1: Spring Boot API Endpoints</a:t>
            </a:r>
            <a:endParaRPr lang="fr-FR" sz="5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3362400"/>
            <a:ext cx="435240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Exploring five advanced RESTful endpoints in a Spring Boot e-commerce project with Postman demonstrations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13" name="Google Shape;182;p28"/>
          <p:cNvSpPr/>
          <p:nvPr/>
        </p:nvSpPr>
        <p:spPr>
          <a:xfrm>
            <a:off x="438120" y="209520"/>
            <a:ext cx="4476240" cy="2462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600" dirty="0">
                <a:solidFill>
                  <a:schemeClr val="dk1"/>
                </a:solidFill>
                <a:latin typeface="Arial"/>
              </a:rPr>
              <a:t>Mohammed Alherz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1028" name="Picture 4" descr="أكاديمية طويق">
            <a:extLst>
              <a:ext uri="{FF2B5EF4-FFF2-40B4-BE49-F238E27FC236}">
                <a16:creationId xmlns:a16="http://schemas.microsoft.com/office/drawing/2014/main" id="{C4291402-97E7-AC5B-A535-302193199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CC4DF-784E-E563-855E-8B5FE540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60" y="1334486"/>
            <a:ext cx="2845330" cy="1705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E6FBC-B307-001D-73D1-9C56522CE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>
            <a:extLst>
              <a:ext uri="{FF2B5EF4-FFF2-40B4-BE49-F238E27FC236}">
                <a16:creationId xmlns:a16="http://schemas.microsoft.com/office/drawing/2014/main" id="{E9213299-44D2-0B04-B8B8-437E8D0F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0" u="none" strike="noStrike" dirty="0" err="1">
                <a:solidFill>
                  <a:schemeClr val="dk1"/>
                </a:solidFill>
                <a:effectLst/>
                <a:uFillTx/>
                <a:latin typeface="VT323"/>
              </a:rPr>
              <a:t>User's</a:t>
            </a:r>
            <a:r>
              <a:rPr lang="fr-FR" sz="40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 Most-</a:t>
            </a:r>
            <a:r>
              <a:rPr lang="fr-FR" sz="4000" b="0" u="none" strike="noStrike" dirty="0" err="1">
                <a:solidFill>
                  <a:schemeClr val="dk1"/>
                </a:solidFill>
                <a:effectLst/>
                <a:uFillTx/>
                <a:latin typeface="VT323"/>
              </a:rPr>
              <a:t>purchased</a:t>
            </a:r>
            <a:r>
              <a:rPr lang="fr-FR" sz="40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-</a:t>
            </a:r>
            <a:r>
              <a:rPr lang="fr-FR" sz="4000" b="0" u="none" strike="noStrike" dirty="0" err="1">
                <a:solidFill>
                  <a:schemeClr val="dk1"/>
                </a:solidFill>
                <a:effectLst/>
                <a:uFillTx/>
                <a:latin typeface="VT323"/>
              </a:rPr>
              <a:t>product</a:t>
            </a:r>
            <a:br>
              <a:rPr lang="fr-FR" sz="40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</a:b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VT323"/>
            </a:endParaRPr>
          </a:p>
        </p:txBody>
      </p:sp>
      <p:sp>
        <p:nvSpPr>
          <p:cNvPr id="122" name="PlaceHolder 2">
            <a:extLst>
              <a:ext uri="{FF2B5EF4-FFF2-40B4-BE49-F238E27FC236}">
                <a16:creationId xmlns:a16="http://schemas.microsoft.com/office/drawing/2014/main" id="{6ADD2F24-366A-862C-F2E1-A4E3F789A85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400055" y="1581314"/>
            <a:ext cx="6914880" cy="26096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2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Description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: Returns the product a specific user has purchased the most </a:t>
            </a:r>
            <a:endParaRPr lang="en-US" sz="14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How it works: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Uses a HashMap: </a:t>
            </a:r>
            <a:r>
              <a:rPr lang="en-US" sz="1400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userID</a:t>
            </a: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400" dirty="0"/>
              <a:t>→ </a:t>
            </a: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(productid </a:t>
            </a:r>
            <a:r>
              <a:rPr lang="en-US" sz="1400" dirty="0"/>
              <a:t>→ </a:t>
            </a: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count).</a:t>
            </a: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	</a:t>
            </a:r>
            <a:endParaRPr lang="en-US" sz="14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On purchase, count is updated.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When called: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Validate user.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Checks purchase history.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Returns product with highest count.  </a:t>
            </a:r>
            <a:endParaRPr lang="en-US" sz="1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sz="1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	</a:t>
            </a: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D8716AAC-6405-349B-2587-393C2A8DB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16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7680B-1DA8-3183-A126-CA1B62DF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>
            <a:extLst>
              <a:ext uri="{FF2B5EF4-FFF2-40B4-BE49-F238E27FC236}">
                <a16:creationId xmlns:a16="http://schemas.microsoft.com/office/drawing/2014/main" id="{35F11E63-D502-06DF-44F3-53E23E9B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u="none" strike="noStrike" dirty="0">
                <a:solidFill>
                  <a:srgbClr val="92D050"/>
                </a:solidFill>
                <a:effectLst/>
                <a:uFillTx/>
                <a:latin typeface="VT323"/>
              </a:rPr>
              <a:t>GET</a:t>
            </a:r>
            <a:r>
              <a:rPr lang="en" sz="32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 /</a:t>
            </a: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users/highest-product-bought/U001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B5B5AAEC-E7CA-B929-02F0-E933841A7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FA9235-B552-7D43-B868-C7E681E61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1485360"/>
            <a:ext cx="5476874" cy="3145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4357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87CE7-9A18-63D5-59D0-FB86FFB63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>
            <a:extLst>
              <a:ext uri="{FF2B5EF4-FFF2-40B4-BE49-F238E27FC236}">
                <a16:creationId xmlns:a16="http://schemas.microsoft.com/office/drawing/2014/main" id="{134C2457-16CE-4B06-C12A-8B07E490B20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467160" y="3914640"/>
            <a:ext cx="51717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/>
            <a:r>
              <a:rPr lang="en-US" sz="1400" dirty="0">
                <a:solidFill>
                  <a:schemeClr val="dk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Rate-product-by-user</a:t>
            </a: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31" name="PlaceHolder 2">
            <a:extLst>
              <a:ext uri="{FF2B5EF4-FFF2-40B4-BE49-F238E27FC236}">
                <a16:creationId xmlns:a16="http://schemas.microsoft.com/office/drawing/2014/main" id="{1EBB4056-0F55-0E09-76F4-85FEC7E7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240" y="1533600"/>
            <a:ext cx="3457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dirty="0">
                <a:solidFill>
                  <a:schemeClr val="dk1"/>
                </a:solidFill>
                <a:latin typeface="VT323"/>
                <a:ea typeface="VT323"/>
              </a:rPr>
              <a:t>Fourth</a:t>
            </a:r>
            <a:r>
              <a:rPr lang="en" sz="3600" b="0" u="none" strike="noStrike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 Endpoint</a:t>
            </a:r>
            <a:endParaRPr lang="fr-FR" sz="3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3">
            <a:extLst>
              <a:ext uri="{FF2B5EF4-FFF2-40B4-BE49-F238E27FC236}">
                <a16:creationId xmlns:a16="http://schemas.microsoft.com/office/drawing/2014/main" id="{00BF0D54-67E9-0557-0D7B-ADEB932A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00" y="1914480"/>
            <a:ext cx="78084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u="none" strike="noStrike" dirty="0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0</a:t>
            </a:r>
            <a:r>
              <a:rPr lang="en" sz="5000" dirty="0">
                <a:solidFill>
                  <a:schemeClr val="dk2"/>
                </a:solidFill>
                <a:latin typeface="VT323"/>
                <a:ea typeface="VT323"/>
              </a:rPr>
              <a:t>4</a:t>
            </a:r>
            <a:endParaRPr lang="fr-FR" sz="5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33" name="Google Shape;263;p32">
            <a:extLst>
              <a:ext uri="{FF2B5EF4-FFF2-40B4-BE49-F238E27FC236}">
                <a16:creationId xmlns:a16="http://schemas.microsoft.com/office/drawing/2014/main" id="{44A449AC-C2C8-7A97-1BA4-C2F83411B85F}"/>
              </a:ext>
            </a:extLst>
          </p:cNvPr>
          <p:cNvGrpSpPr/>
          <p:nvPr/>
        </p:nvGrpSpPr>
        <p:grpSpPr>
          <a:xfrm>
            <a:off x="6386760" y="947160"/>
            <a:ext cx="2107080" cy="265320"/>
            <a:chOff x="6386760" y="947160"/>
            <a:chExt cx="2107080" cy="265320"/>
          </a:xfrm>
        </p:grpSpPr>
      </p:grp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139444B-2CD7-A709-37DD-76C7940F6C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59" y="1075984"/>
            <a:ext cx="2066544" cy="20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2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DA25F-296A-FF28-C7A9-2CC257767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>
            <a:extLst>
              <a:ext uri="{FF2B5EF4-FFF2-40B4-BE49-F238E27FC236}">
                <a16:creationId xmlns:a16="http://schemas.microsoft.com/office/drawing/2014/main" id="{79BA1509-EDFC-36AB-79B7-A152B3A9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Rate-</a:t>
            </a:r>
            <a:r>
              <a:rPr lang="fr-FR" sz="4000" b="0" u="none" strike="noStrike" dirty="0" err="1">
                <a:solidFill>
                  <a:schemeClr val="dk1"/>
                </a:solidFill>
                <a:effectLst/>
                <a:uFillTx/>
                <a:latin typeface="VT323"/>
              </a:rPr>
              <a:t>product</a:t>
            </a:r>
            <a:r>
              <a:rPr lang="fr-FR" sz="40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-by-user</a:t>
            </a:r>
          </a:p>
        </p:txBody>
      </p:sp>
      <p:sp>
        <p:nvSpPr>
          <p:cNvPr id="122" name="PlaceHolder 2">
            <a:extLst>
              <a:ext uri="{FF2B5EF4-FFF2-40B4-BE49-F238E27FC236}">
                <a16:creationId xmlns:a16="http://schemas.microsoft.com/office/drawing/2014/main" id="{72EF7B38-B68D-EBCA-191F-D348B114B82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400055" y="1581314"/>
            <a:ext cx="6914880" cy="26096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Description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en-US" sz="1400" b="0" u="none" strike="noStrike" dirty="0" err="1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Allos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 a user to rate a product they’ve purchased. </a:t>
            </a:r>
            <a:endParaRPr lang="en-US" sz="14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How it works: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Confirms the user-product pair exist in </a:t>
            </a:r>
            <a:r>
              <a:rPr lang="en-US" sz="1400" b="1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purchasedCart</a:t>
            </a: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	</a:t>
            </a:r>
            <a:endParaRPr lang="en-US" sz="14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Validates rating(1-5).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Update rating HashMap: </a:t>
            </a:r>
            <a:r>
              <a:rPr lang="en-US" sz="1400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productId</a:t>
            </a: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400" dirty="0"/>
              <a:t>→ </a:t>
            </a: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sz="14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userId</a:t>
            </a: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400" dirty="0"/>
              <a:t>→ </a:t>
            </a:r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rating).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Recalculates average and updates product.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Validation Rules: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Must be a valid and product.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Purchase required.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Rating must be 1-5.</a:t>
            </a:r>
            <a:endParaRPr lang="en-US" sz="1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sz="1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	</a:t>
            </a: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290BEE55-EB26-3630-CD97-8844EB0B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2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1ADB8-1BB3-913B-E378-D3196E6E3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>
            <a:extLst>
              <a:ext uri="{FF2B5EF4-FFF2-40B4-BE49-F238E27FC236}">
                <a16:creationId xmlns:a16="http://schemas.microsoft.com/office/drawing/2014/main" id="{AD291E08-8AF9-8FF9-166B-A1A95A18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30" y="552435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200" b="0" u="none" strike="noStrike" dirty="0">
                <a:solidFill>
                  <a:srgbClr val="0070C0"/>
                </a:solidFill>
                <a:effectLst/>
                <a:uFillTx/>
                <a:latin typeface="VT323"/>
              </a:rPr>
              <a:t>PUT</a:t>
            </a:r>
            <a:r>
              <a:rPr lang="en" sz="32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 /</a:t>
            </a: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users/rating/U001/P001/3</a:t>
            </a:r>
            <a:b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</a:br>
            <a:r>
              <a:rPr lang="en" sz="3200" dirty="0">
                <a:solidFill>
                  <a:srgbClr val="0070C0"/>
                </a:solidFill>
                <a:latin typeface="VT323"/>
              </a:rPr>
              <a:t>PUT</a:t>
            </a:r>
            <a:r>
              <a:rPr lang="en" sz="3200" dirty="0">
                <a:solidFill>
                  <a:schemeClr val="dk1"/>
                </a:solidFill>
                <a:latin typeface="VT323"/>
              </a:rPr>
              <a:t> /</a:t>
            </a:r>
            <a:r>
              <a:rPr lang="en-US" sz="3200" dirty="0">
                <a:solidFill>
                  <a:schemeClr val="dk1"/>
                </a:solidFill>
                <a:latin typeface="VT323"/>
              </a:rPr>
              <a:t>users/rating/U002/P001/4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96358CE0-408C-698F-63FF-5212C0233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B99AAD-FCCD-349F-5564-E29A993EE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05" y="1626504"/>
            <a:ext cx="5309554" cy="3145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4535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302A6-B313-07C8-A90C-4185CB6AA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>
            <a:extLst>
              <a:ext uri="{FF2B5EF4-FFF2-40B4-BE49-F238E27FC236}">
                <a16:creationId xmlns:a16="http://schemas.microsoft.com/office/drawing/2014/main" id="{504DEF6D-E3EC-EA44-19FC-34D8AED128F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467160" y="3914640"/>
            <a:ext cx="51717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/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Refund</a:t>
            </a:r>
            <a:r>
              <a:rPr lang="en-US" sz="1400" dirty="0">
                <a:solidFill>
                  <a:schemeClr val="dk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-product-by-user</a:t>
            </a: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31" name="PlaceHolder 2">
            <a:extLst>
              <a:ext uri="{FF2B5EF4-FFF2-40B4-BE49-F238E27FC236}">
                <a16:creationId xmlns:a16="http://schemas.microsoft.com/office/drawing/2014/main" id="{7E38B636-D47E-5EFD-B55E-FAB1FE9F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240" y="1533600"/>
            <a:ext cx="3457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dirty="0">
                <a:solidFill>
                  <a:schemeClr val="dk1"/>
                </a:solidFill>
                <a:latin typeface="VT323"/>
                <a:ea typeface="VT323"/>
              </a:rPr>
              <a:t>Fifth</a:t>
            </a:r>
            <a:r>
              <a:rPr lang="en" sz="3600" b="0" u="none" strike="noStrike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 Endpoint</a:t>
            </a:r>
            <a:endParaRPr lang="fr-FR" sz="3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3">
            <a:extLst>
              <a:ext uri="{FF2B5EF4-FFF2-40B4-BE49-F238E27FC236}">
                <a16:creationId xmlns:a16="http://schemas.microsoft.com/office/drawing/2014/main" id="{E38991CE-3A4A-F3EB-6298-56D78085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00" y="1914480"/>
            <a:ext cx="78084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u="none" strike="noStrike" dirty="0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0</a:t>
            </a:r>
            <a:r>
              <a:rPr lang="en" sz="5000" dirty="0">
                <a:solidFill>
                  <a:schemeClr val="dk2"/>
                </a:solidFill>
                <a:latin typeface="VT323"/>
                <a:ea typeface="VT323"/>
              </a:rPr>
              <a:t>5</a:t>
            </a:r>
            <a:endParaRPr lang="fr-FR" sz="5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33" name="Google Shape;263;p32">
            <a:extLst>
              <a:ext uri="{FF2B5EF4-FFF2-40B4-BE49-F238E27FC236}">
                <a16:creationId xmlns:a16="http://schemas.microsoft.com/office/drawing/2014/main" id="{554524A0-C997-C5C8-89FD-04ED943E3506}"/>
              </a:ext>
            </a:extLst>
          </p:cNvPr>
          <p:cNvGrpSpPr/>
          <p:nvPr/>
        </p:nvGrpSpPr>
        <p:grpSpPr>
          <a:xfrm>
            <a:off x="6386760" y="947160"/>
            <a:ext cx="2107080" cy="265320"/>
            <a:chOff x="6386760" y="947160"/>
            <a:chExt cx="2107080" cy="265320"/>
          </a:xfrm>
        </p:grpSpPr>
      </p:grp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2050BD1-8F1B-5F39-5765-3FB27E4DE2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459" y="881208"/>
            <a:ext cx="2066544" cy="20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2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8887F-5BBD-2B05-2D17-05FDC7974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>
            <a:extLst>
              <a:ext uri="{FF2B5EF4-FFF2-40B4-BE49-F238E27FC236}">
                <a16:creationId xmlns:a16="http://schemas.microsoft.com/office/drawing/2014/main" id="{00036CDB-1C01-022A-AA38-55B58728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0" u="none" strike="noStrike" dirty="0" err="1">
                <a:solidFill>
                  <a:schemeClr val="dk1"/>
                </a:solidFill>
                <a:effectLst/>
                <a:uFillTx/>
                <a:latin typeface="VT323"/>
              </a:rPr>
              <a:t>Refund</a:t>
            </a:r>
            <a:r>
              <a:rPr lang="fr-FR" sz="40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-</a:t>
            </a:r>
            <a:r>
              <a:rPr lang="fr-FR" sz="4000" b="0" u="none" strike="noStrike" dirty="0" err="1">
                <a:solidFill>
                  <a:schemeClr val="dk1"/>
                </a:solidFill>
                <a:effectLst/>
                <a:uFillTx/>
                <a:latin typeface="VT323"/>
              </a:rPr>
              <a:t>product</a:t>
            </a:r>
            <a:r>
              <a:rPr lang="fr-FR" sz="40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-by-user</a:t>
            </a:r>
          </a:p>
        </p:txBody>
      </p:sp>
      <p:sp>
        <p:nvSpPr>
          <p:cNvPr id="122" name="PlaceHolder 2">
            <a:extLst>
              <a:ext uri="{FF2B5EF4-FFF2-40B4-BE49-F238E27FC236}">
                <a16:creationId xmlns:a16="http://schemas.microsoft.com/office/drawing/2014/main" id="{6CCB8FC8-177F-F6D3-2B1E-08164954358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400055" y="1581314"/>
            <a:ext cx="6914880" cy="26096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Description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: Processes a refund for a purchased product.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How it works: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Checks if user exists.</a:t>
            </a: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	</a:t>
            </a:r>
            <a:endParaRPr lang="en-US" sz="14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Verifies product was purchased.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Refunds product price to user’s balance.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Increases merchant’s stock.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Remove record from </a:t>
            </a:r>
            <a:r>
              <a:rPr lang="en-US" sz="1400" b="1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purchasedCart</a:t>
            </a: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and </a:t>
            </a:r>
            <a:r>
              <a:rPr lang="en-US" sz="1400" b="1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userProductMap</a:t>
            </a: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r>
              <a:rPr lang="en-US" sz="1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	</a:t>
            </a: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2B9B903C-91BB-232E-D11D-60E476E0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3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11AC-760F-AB4C-185A-21BE282F1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>
            <a:extLst>
              <a:ext uri="{FF2B5EF4-FFF2-40B4-BE49-F238E27FC236}">
                <a16:creationId xmlns:a16="http://schemas.microsoft.com/office/drawing/2014/main" id="{D4C2486C-DCF9-3ECE-C52D-655E2BC8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u="none" strike="noStrike" dirty="0">
                <a:solidFill>
                  <a:srgbClr val="FFFF00"/>
                </a:solidFill>
                <a:effectLst/>
                <a:uFillTx/>
                <a:latin typeface="VT323"/>
              </a:rPr>
              <a:t>POST</a:t>
            </a:r>
            <a:r>
              <a:rPr lang="en" sz="32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 </a:t>
            </a: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/users/refund/U002/P001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B523FB70-D2B5-FD96-43E9-D785D2BA5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CFB493-F019-3BC5-6FEF-915954DB1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38" y="1424940"/>
            <a:ext cx="5492652" cy="3145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59866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Conclusions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114560" y="1720380"/>
            <a:ext cx="6914880" cy="25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These five endpoints add real-world functionality to the API.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They improve the user experience (rating, refunds), support merchants (inventory), and provide analytics (top products).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Each was tested with Postman and validated with custom logic.</a:t>
            </a: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029E9122-8EF1-C315-5F3C-9DB06F5B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66720" y="1143000"/>
            <a:ext cx="3847680" cy="56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u="none" strike="noStrike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Thank you!</a:t>
            </a:r>
            <a:endParaRPr lang="fr-FR" sz="4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66720" y="1847880"/>
            <a:ext cx="3685680" cy="980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Do you have any questions?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3" name="Picture 4" descr="أكاديمية طويق">
            <a:extLst>
              <a:ext uri="{FF2B5EF4-FFF2-40B4-BE49-F238E27FC236}">
                <a16:creationId xmlns:a16="http://schemas.microsoft.com/office/drawing/2014/main" id="{02018E59-EF2C-5476-043D-37C27C2E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Introduction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1212153" y="1611622"/>
            <a:ext cx="6914880" cy="25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This project extedns the core e-commerce API spring Boot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chemeClr val="dk1"/>
                </a:solidFill>
                <a:latin typeface="Roboto Mono"/>
                <a:ea typeface="Roboto Mono"/>
              </a:rPr>
              <a:t>Five additional endpoints were developed to enhance product interaction, user engagement, and merchant operations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Each endpoint is demonstra</a:t>
            </a:r>
            <a:r>
              <a:rPr lang="en" sz="1400" dirty="0">
                <a:solidFill>
                  <a:schemeClr val="dk1"/>
                </a:solidFill>
                <a:latin typeface="Roboto Mono"/>
                <a:ea typeface="Roboto Mono"/>
              </a:rPr>
              <a:t>ted with Postman and explained with backend logic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C4021AE9-12B4-ADED-AE8E-6CAFE830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3467160" y="3914640"/>
            <a:ext cx="51717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/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Best-Selling Product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1857240" y="1533600"/>
            <a:ext cx="3457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First Endpoint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781200" y="1914480"/>
            <a:ext cx="78084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01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20" name="Google Shape;263;p32"/>
          <p:cNvGrpSpPr/>
          <p:nvPr/>
        </p:nvGrpSpPr>
        <p:grpSpPr>
          <a:xfrm>
            <a:off x="6386760" y="947160"/>
            <a:ext cx="2107080" cy="265320"/>
            <a:chOff x="6386760" y="947160"/>
            <a:chExt cx="2107080" cy="265320"/>
          </a:xfrm>
        </p:grpSpPr>
      </p:grp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3734CE0-44ED-2A4B-FB88-DECD49DF1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13" y="990576"/>
            <a:ext cx="2066544" cy="20665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Best-</a:t>
            </a:r>
            <a:r>
              <a:rPr lang="fr-FR" sz="4000" b="0" u="none" strike="noStrike" dirty="0" err="1">
                <a:solidFill>
                  <a:schemeClr val="dk1"/>
                </a:solidFill>
                <a:effectLst/>
                <a:uFillTx/>
                <a:latin typeface="VT323"/>
              </a:rPr>
              <a:t>Selling</a:t>
            </a:r>
            <a:r>
              <a:rPr lang="fr-FR" sz="40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 Product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1400055" y="1581315"/>
            <a:ext cx="6914880" cy="25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Description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: Retrieves the product with the highest number of purchases.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How it works: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Each product has a </a:t>
            </a:r>
            <a:r>
              <a:rPr lang="en-US" sz="1400" b="1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timesBought</a:t>
            </a: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counter.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Every purchase increments the counter.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 endpoint compares all values and return the product with the highest count.</a:t>
            </a:r>
          </a:p>
          <a:p>
            <a:pPr marL="342900" lvl="1" indent="-342900">
              <a:lnSpc>
                <a:spcPct val="150000"/>
              </a:lnSpc>
              <a:buAutoNum type="arabicPeriod"/>
            </a:pPr>
            <a:endParaRPr lang="en-US" sz="1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lvl="1" indent="-342900">
              <a:buAutoNum type="arabicPeriod"/>
            </a:pPr>
            <a:endParaRPr lang="en-US" sz="1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AD56DC04-94F6-24F0-DF2C-8FA3D53B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 dirty="0">
                <a:solidFill>
                  <a:srgbClr val="92D050"/>
                </a:solidFill>
                <a:effectLst/>
                <a:uFillTx/>
                <a:latin typeface="VT323"/>
              </a:rPr>
              <a:t>GET</a:t>
            </a:r>
            <a:r>
              <a:rPr lang="en" sz="40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 /products/best-selling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5897A33F-9E84-A6C0-EB08-37BFFC29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22D540-662F-72BD-6E80-A8C257CB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0" y="1450383"/>
            <a:ext cx="5676900" cy="31274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3467160" y="3914640"/>
            <a:ext cx="51717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/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Products-by-merchant</a:t>
            </a: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1857240" y="1533600"/>
            <a:ext cx="3457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dirty="0">
                <a:solidFill>
                  <a:schemeClr val="dk1"/>
                </a:solidFill>
                <a:latin typeface="VT323"/>
                <a:ea typeface="VT323"/>
              </a:rPr>
              <a:t>Second</a:t>
            </a:r>
            <a:r>
              <a:rPr lang="en" sz="3600" b="0" u="none" strike="noStrike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 Endpoint</a:t>
            </a:r>
            <a:endParaRPr lang="fr-FR" sz="3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title"/>
          </p:nvPr>
        </p:nvSpPr>
        <p:spPr>
          <a:xfrm>
            <a:off x="781200" y="1914480"/>
            <a:ext cx="78084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u="none" strike="noStrike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02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33" name="Google Shape;263;p32"/>
          <p:cNvGrpSpPr/>
          <p:nvPr/>
        </p:nvGrpSpPr>
        <p:grpSpPr>
          <a:xfrm>
            <a:off x="6386760" y="947160"/>
            <a:ext cx="2107080" cy="265320"/>
            <a:chOff x="6386760" y="947160"/>
            <a:chExt cx="2107080" cy="265320"/>
          </a:xfrm>
        </p:grpSpPr>
      </p:grp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D064092-C431-27DD-DC73-E96B9B4FA8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03" y="990576"/>
            <a:ext cx="2066544" cy="20665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D473C-1E95-0B5C-E56F-AAE37B040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>
            <a:extLst>
              <a:ext uri="{FF2B5EF4-FFF2-40B4-BE49-F238E27FC236}">
                <a16:creationId xmlns:a16="http://schemas.microsoft.com/office/drawing/2014/main" id="{458158D0-965F-684C-8E97-B0C88F82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0" u="none" strike="noStrike" dirty="0" err="1">
                <a:solidFill>
                  <a:schemeClr val="dk1"/>
                </a:solidFill>
                <a:effectLst/>
                <a:uFillTx/>
                <a:latin typeface="VT323"/>
              </a:rPr>
              <a:t>Products</a:t>
            </a:r>
            <a:r>
              <a:rPr lang="fr-FR" sz="40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-by-</a:t>
            </a:r>
            <a:r>
              <a:rPr lang="fr-FR" sz="4000" b="0" u="none" strike="noStrike" dirty="0" err="1">
                <a:solidFill>
                  <a:schemeClr val="dk1"/>
                </a:solidFill>
                <a:effectLst/>
                <a:uFillTx/>
                <a:latin typeface="VT323"/>
              </a:rPr>
              <a:t>merchant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VT323"/>
            </a:endParaRPr>
          </a:p>
        </p:txBody>
      </p:sp>
      <p:sp>
        <p:nvSpPr>
          <p:cNvPr id="122" name="PlaceHolder 2">
            <a:extLst>
              <a:ext uri="{FF2B5EF4-FFF2-40B4-BE49-F238E27FC236}">
                <a16:creationId xmlns:a16="http://schemas.microsoft.com/office/drawing/2014/main" id="{CBB5F388-40DF-654C-46B4-5F20E6BF21B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400055" y="1581315"/>
            <a:ext cx="6914880" cy="25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en-US" sz="1400" b="1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Description</a:t>
            </a:r>
            <a:r>
              <a:rPr lang="en-US" sz="1400" b="0" u="none" strike="noStrike" dirty="0">
                <a:solidFill>
                  <a:srgbClr val="000000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</a:rPr>
              <a:t>: Fetches all products related to a specific merchant.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How it works: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Accepts </a:t>
            </a:r>
            <a:r>
              <a:rPr lang="en-US" sz="1400" b="1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merchantId</a:t>
            </a: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 path variable.</a:t>
            </a: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	</a:t>
            </a:r>
            <a:endParaRPr lang="en-US" sz="14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Calls </a:t>
            </a:r>
            <a:r>
              <a:rPr lang="en-US" sz="1400" b="1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getAllProductsByMerchant</a:t>
            </a: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merchantId</a:t>
            </a: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).</a:t>
            </a:r>
            <a:endParaRPr lang="en-US" sz="14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For each product, it checks if the merchant own the product using </a:t>
            </a:r>
            <a:r>
              <a:rPr lang="en-US" sz="1400" b="1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merchantHasProduct</a:t>
            </a: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merchantId</a:t>
            </a:r>
            <a:r>
              <a:rPr lang="en-US" sz="1400" b="1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, productid)</a:t>
            </a: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Filters and returns only the products that belong to the given merchant.</a:t>
            </a:r>
            <a:endParaRPr lang="en-US" sz="100" dirty="0">
              <a:solidFill>
                <a:srgbClr val="000000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489FD951-6A78-0149-54FD-57C93284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34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E2CBC-002A-0A08-A639-0E9ACAB30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>
            <a:extLst>
              <a:ext uri="{FF2B5EF4-FFF2-40B4-BE49-F238E27FC236}">
                <a16:creationId xmlns:a16="http://schemas.microsoft.com/office/drawing/2014/main" id="{BF75FC74-8905-6F94-3163-5FE6A286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0" y="790560"/>
            <a:ext cx="78674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u="none" strike="noStrike" dirty="0">
                <a:solidFill>
                  <a:srgbClr val="92D050"/>
                </a:solidFill>
                <a:effectLst/>
                <a:uFillTx/>
                <a:latin typeface="VT323"/>
              </a:rPr>
              <a:t>GET</a:t>
            </a:r>
            <a:r>
              <a:rPr lang="en" sz="32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 /</a:t>
            </a:r>
            <a:r>
              <a:rPr lang="en-US" sz="3200" b="0" u="none" strike="noStrike" dirty="0">
                <a:solidFill>
                  <a:schemeClr val="dk1"/>
                </a:solidFill>
                <a:effectLst/>
                <a:uFillTx/>
                <a:latin typeface="VT323"/>
              </a:rPr>
              <a:t>merchant-stock/get-by-merchant/M001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4" descr="أكاديمية طويق">
            <a:extLst>
              <a:ext uri="{FF2B5EF4-FFF2-40B4-BE49-F238E27FC236}">
                <a16:creationId xmlns:a16="http://schemas.microsoft.com/office/drawing/2014/main" id="{6725186C-0C79-18FE-FD40-06B8D6E84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275" y="3984573"/>
            <a:ext cx="2368445" cy="102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6C19D5-07E4-8E85-4CE0-77CF577A7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485360"/>
            <a:ext cx="5438775" cy="31447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623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7721B-C5AF-B58E-FB9E-C130099C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>
            <a:extLst>
              <a:ext uri="{FF2B5EF4-FFF2-40B4-BE49-F238E27FC236}">
                <a16:creationId xmlns:a16="http://schemas.microsoft.com/office/drawing/2014/main" id="{D11A5405-E1EE-786D-550B-BA65915E50C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467160" y="3914640"/>
            <a:ext cx="5171760" cy="666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ctr"/>
            <a:r>
              <a:rPr lang="en-US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User's Most-purchased-product</a:t>
            </a: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31" name="PlaceHolder 2">
            <a:extLst>
              <a:ext uri="{FF2B5EF4-FFF2-40B4-BE49-F238E27FC236}">
                <a16:creationId xmlns:a16="http://schemas.microsoft.com/office/drawing/2014/main" id="{3ECD798F-A894-04E2-9343-EFA3C634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240" y="1533600"/>
            <a:ext cx="3457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dirty="0">
                <a:solidFill>
                  <a:schemeClr val="dk1"/>
                </a:solidFill>
                <a:latin typeface="VT323"/>
                <a:ea typeface="VT323"/>
              </a:rPr>
              <a:t>Third</a:t>
            </a:r>
            <a:r>
              <a:rPr lang="en" sz="3600" b="0" u="none" strike="noStrike" dirty="0">
                <a:solidFill>
                  <a:schemeClr val="dk1"/>
                </a:solidFill>
                <a:effectLst/>
                <a:uFillTx/>
                <a:latin typeface="VT323"/>
                <a:ea typeface="VT323"/>
              </a:rPr>
              <a:t> Endpoint</a:t>
            </a:r>
            <a:endParaRPr lang="fr-FR" sz="3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3">
            <a:extLst>
              <a:ext uri="{FF2B5EF4-FFF2-40B4-BE49-F238E27FC236}">
                <a16:creationId xmlns:a16="http://schemas.microsoft.com/office/drawing/2014/main" id="{CADAC399-5275-9C24-716B-A42E555E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00" y="1914480"/>
            <a:ext cx="780840" cy="761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u="none" strike="noStrike" dirty="0">
                <a:solidFill>
                  <a:schemeClr val="dk2"/>
                </a:solidFill>
                <a:effectLst/>
                <a:uFillTx/>
                <a:latin typeface="VT323"/>
                <a:ea typeface="VT323"/>
              </a:rPr>
              <a:t>03</a:t>
            </a:r>
            <a:endParaRPr lang="fr-FR" sz="5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133" name="Google Shape;263;p32">
            <a:extLst>
              <a:ext uri="{FF2B5EF4-FFF2-40B4-BE49-F238E27FC236}">
                <a16:creationId xmlns:a16="http://schemas.microsoft.com/office/drawing/2014/main" id="{DE0AC727-4547-B854-9EAE-2276D630FC4F}"/>
              </a:ext>
            </a:extLst>
          </p:cNvPr>
          <p:cNvGrpSpPr/>
          <p:nvPr/>
        </p:nvGrpSpPr>
        <p:grpSpPr>
          <a:xfrm>
            <a:off x="6386760" y="947160"/>
            <a:ext cx="2107080" cy="265320"/>
            <a:chOff x="6386760" y="947160"/>
            <a:chExt cx="2107080" cy="265320"/>
          </a:xfrm>
        </p:grpSpPr>
      </p:grp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9007635-8733-C656-E895-66AF541226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488" y="1133134"/>
            <a:ext cx="2066544" cy="20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59210"/>
      </p:ext>
    </p:extLst>
  </p:cSld>
  <p:clrMapOvr>
    <a:masterClrMapping/>
  </p:clrMapOvr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191919"/>
      </a:dk1>
      <a:lt1>
        <a:srgbClr val="EFEFEF"/>
      </a:lt1>
      <a:dk2>
        <a:srgbClr val="707070"/>
      </a:dk2>
      <a:lt2>
        <a:srgbClr val="C1C1B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y Presentation Template">
  <a:themeElements>
    <a:clrScheme name="Simple Light">
      <a:dk1>
        <a:srgbClr val="191919"/>
      </a:dk1>
      <a:lt1>
        <a:srgbClr val="EFEFEF"/>
      </a:lt1>
      <a:dk2>
        <a:srgbClr val="707070"/>
      </a:dk2>
      <a:lt2>
        <a:srgbClr val="C1C1B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Words>454</Words>
  <Application>Microsoft Office PowerPoint</Application>
  <PresentationFormat>On-screen Show (16:9)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OpenSymbol</vt:lpstr>
      <vt:lpstr>Roboto Mono</vt:lpstr>
      <vt:lpstr>Symbol</vt:lpstr>
      <vt:lpstr>VT323</vt:lpstr>
      <vt:lpstr>Wingdings</vt:lpstr>
      <vt:lpstr>My Presentation Template</vt:lpstr>
      <vt:lpstr>My Presentation Template</vt:lpstr>
      <vt:lpstr>Slidesgo Final Pages</vt:lpstr>
      <vt:lpstr>Capstone 1: Spring Boot API Endpoints</vt:lpstr>
      <vt:lpstr>Introduction</vt:lpstr>
      <vt:lpstr>First Endpoint</vt:lpstr>
      <vt:lpstr>Best-Selling Product</vt:lpstr>
      <vt:lpstr>GET /products/best-selling</vt:lpstr>
      <vt:lpstr>Second Endpoint</vt:lpstr>
      <vt:lpstr>Products-by-merchant</vt:lpstr>
      <vt:lpstr>GET /merchant-stock/get-by-merchant/M001</vt:lpstr>
      <vt:lpstr>Third Endpoint</vt:lpstr>
      <vt:lpstr>User's Most-purchased-product </vt:lpstr>
      <vt:lpstr>GET /users/highest-product-bought/U001</vt:lpstr>
      <vt:lpstr>Fourth Endpoint</vt:lpstr>
      <vt:lpstr>Rate-product-by-user</vt:lpstr>
      <vt:lpstr>PUT /users/rating/U001/P001/3 PUT /users/rating/U002/P001/4</vt:lpstr>
      <vt:lpstr>Fifth Endpoint</vt:lpstr>
      <vt:lpstr>Refund-product-by-user</vt:lpstr>
      <vt:lpstr>POST /users/refund/U002/P001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فاطمة علي الحرز</cp:lastModifiedBy>
  <cp:revision>3</cp:revision>
  <dcterms:modified xsi:type="dcterms:W3CDTF">2025-07-28T16:58:49Z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2025-07-28T10:59:11Z</dcterms:created>
  <dc:creator>Unknown Creator</dc:creator>
  <dc:description/>
  <dc:language>en-US</dc:language>
  <cp:lastModifiedBy>Unknown Creator</cp:lastModifiedBy>
  <dcterms:modified xsi:type="dcterms:W3CDTF">2025-07-28T10:59:11Z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14</vt:r8>
  </property>
</Properties>
</file>