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03" d="100"/>
          <a:sy n="103" d="100"/>
        </p:scale>
        <p:origin x="8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46373-2B3C-4ADB-A39C-A2836F4C4AA1}" type="datetimeFigureOut">
              <a:rPr lang="en-NL" smtClean="0"/>
              <a:t>01/06/2023</a:t>
            </a:fld>
            <a:endParaRPr lang="en-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3D04A-915B-4151-BEA0-CFC309199E94}" type="slidenum">
              <a:rPr lang="en-NL" smtClean="0"/>
              <a:t>‹nr.›</a:t>
            </a:fld>
            <a:endParaRPr lang="en-NL"/>
          </a:p>
        </p:txBody>
      </p:sp>
    </p:spTree>
    <p:extLst>
      <p:ext uri="{BB962C8B-B14F-4D97-AF65-F5344CB8AC3E}">
        <p14:creationId xmlns:p14="http://schemas.microsoft.com/office/powerpoint/2010/main" val="3559630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Bef>
                <a:spcPts val="200"/>
              </a:spcBef>
            </a:pPr>
            <a:r>
              <a:rPr lang="nl-NL"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Introductie</a:t>
            </a:r>
            <a:endParaRPr lang="en-NL"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Het probleem dat we willen onderzoeken is de uitdaging voor begeleiders in de jeugdzorg om effectief om te gaan met complexe en potentieel escalatiegevoelige situaties op een woongroep. Met een beperkt aantal begeleiders en dagelijkse rapportages van jongeren, is het tijdrovend en uitdagend voor begeleiders om alle rapportages grondig te lezen en te analyseren. Hierdoor bestaat het risico dat escalaties niet tijdig worden opgemerkt of aangepakt, wat de veiligheid en het welzijn van zowel de jongeren als het personeel in gevaar kan brengen.</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De invoering van een AI-oplossing die gebruikmaakt van NLP-technieken biedt een veelbelovende benadering om dit probleem aan te pakken. Door het analyseren van de rapportages met behulp van NLP kan deze oplossing emoties, gedragspatronen en mogelijke escalaties van jongeren begrijpen en identificeren. Dit stelt begeleiders in staat om snel en efficiënt inzicht te krijgen in de rapportages en prioriteit te geven aan diegenen die een verhoogd risico op escalaties vertonen. Het model kan trainen op specifieke woongroep gegevens om contextuele nuances en specifieke escalatiepatronen te begrijpen, waardoor het een op maat gemaakte en effectieve indicator voor escalaties kan bieden voor de betreffende woongroep. Bovendien kan het mogelijk zijn om een generiek model te ontwikkelen dat niet woongroep specifiek is, waardoor het kan worden toegepast in verschillende jeugdzorginstellingen met vergelijkbare behoeften. Dit zou schaalbaarheid en bredere toepasbaarheid mogelijk maken, waarbij deze oplossing kan profiteren van een grotere hoeveelheid gegevens en diverse contexten om de nauwkeurigheid en voorspellende waarde van de escalatie-indicator verder te verbeteren.</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p:txBody>
      </p:sp>
      <p:sp>
        <p:nvSpPr>
          <p:cNvPr id="4" name="Tijdelijke aanduiding voor dianummer 3"/>
          <p:cNvSpPr>
            <a:spLocks noGrp="1"/>
          </p:cNvSpPr>
          <p:nvPr>
            <p:ph type="sldNum" sz="quarter" idx="5"/>
          </p:nvPr>
        </p:nvSpPr>
        <p:spPr/>
        <p:txBody>
          <a:bodyPr/>
          <a:lstStyle/>
          <a:p>
            <a:fld id="{ACD3D04A-915B-4151-BEA0-CFC309199E94}" type="slidenum">
              <a:rPr lang="en-NL" smtClean="0"/>
              <a:t>2</a:t>
            </a:fld>
            <a:endParaRPr lang="en-NL"/>
          </a:p>
        </p:txBody>
      </p:sp>
    </p:spTree>
    <p:extLst>
      <p:ext uri="{BB962C8B-B14F-4D97-AF65-F5344CB8AC3E}">
        <p14:creationId xmlns:p14="http://schemas.microsoft.com/office/powerpoint/2010/main" val="142254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1E0FB-B9EC-F981-FDE2-B1E450FDBB2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NL"/>
          </a:p>
        </p:txBody>
      </p:sp>
      <p:sp>
        <p:nvSpPr>
          <p:cNvPr id="3" name="Ondertitel 2">
            <a:extLst>
              <a:ext uri="{FF2B5EF4-FFF2-40B4-BE49-F238E27FC236}">
                <a16:creationId xmlns:a16="http://schemas.microsoft.com/office/drawing/2014/main" id="{A940F300-F663-E0F8-7AD3-9DA39290DE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NL"/>
          </a:p>
        </p:txBody>
      </p:sp>
      <p:sp>
        <p:nvSpPr>
          <p:cNvPr id="4" name="Tijdelijke aanduiding voor datum 3">
            <a:extLst>
              <a:ext uri="{FF2B5EF4-FFF2-40B4-BE49-F238E27FC236}">
                <a16:creationId xmlns:a16="http://schemas.microsoft.com/office/drawing/2014/main" id="{89E235BB-06E5-7EA4-EFBC-B08F23F7BA2F}"/>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5" name="Tijdelijke aanduiding voor voettekst 4">
            <a:extLst>
              <a:ext uri="{FF2B5EF4-FFF2-40B4-BE49-F238E27FC236}">
                <a16:creationId xmlns:a16="http://schemas.microsoft.com/office/drawing/2014/main" id="{EFFAB46F-BCC6-56CA-0B6E-04F05AB3E52E}"/>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05CA1456-47A5-2577-4F83-0E362BF8316B}"/>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369317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4AA71-A4F9-231C-3BED-5A8AB10C8628}"/>
              </a:ext>
            </a:extLst>
          </p:cNvPr>
          <p:cNvSpPr>
            <a:spLocks noGrp="1"/>
          </p:cNvSpPr>
          <p:nvPr>
            <p:ph type="title"/>
          </p:nvPr>
        </p:nvSpPr>
        <p:spPr/>
        <p:txBody>
          <a:bodyPr/>
          <a:lstStyle/>
          <a:p>
            <a:r>
              <a:rPr lang="nl-NL"/>
              <a:t>Klik om stijl te bewerken</a:t>
            </a:r>
            <a:endParaRPr lang="en-NL"/>
          </a:p>
        </p:txBody>
      </p:sp>
      <p:sp>
        <p:nvSpPr>
          <p:cNvPr id="3" name="Tijdelijke aanduiding voor verticale tekst 2">
            <a:extLst>
              <a:ext uri="{FF2B5EF4-FFF2-40B4-BE49-F238E27FC236}">
                <a16:creationId xmlns:a16="http://schemas.microsoft.com/office/drawing/2014/main" id="{271CDC71-3BBB-0F85-DA2C-FD6468386F74}"/>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276E1CC1-A4E2-EDB7-DE52-40803BF9C2B0}"/>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5" name="Tijdelijke aanduiding voor voettekst 4">
            <a:extLst>
              <a:ext uri="{FF2B5EF4-FFF2-40B4-BE49-F238E27FC236}">
                <a16:creationId xmlns:a16="http://schemas.microsoft.com/office/drawing/2014/main" id="{84D4F6D4-5826-6871-4DC5-A70C2221C140}"/>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FCA6F50D-F95F-FCEF-B5B7-0A051BDC2869}"/>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72072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7E7E500-6D82-8408-C4DD-8DD2FA83A5E0}"/>
              </a:ext>
            </a:extLst>
          </p:cNvPr>
          <p:cNvSpPr>
            <a:spLocks noGrp="1"/>
          </p:cNvSpPr>
          <p:nvPr>
            <p:ph type="title" orient="vert"/>
          </p:nvPr>
        </p:nvSpPr>
        <p:spPr>
          <a:xfrm>
            <a:off x="8724900" y="365125"/>
            <a:ext cx="2628900" cy="5811838"/>
          </a:xfrm>
        </p:spPr>
        <p:txBody>
          <a:bodyPr vert="eaVert"/>
          <a:lstStyle/>
          <a:p>
            <a:r>
              <a:rPr lang="nl-NL"/>
              <a:t>Klik om stijl te bewerken</a:t>
            </a:r>
            <a:endParaRPr lang="en-NL"/>
          </a:p>
        </p:txBody>
      </p:sp>
      <p:sp>
        <p:nvSpPr>
          <p:cNvPr id="3" name="Tijdelijke aanduiding voor verticale tekst 2">
            <a:extLst>
              <a:ext uri="{FF2B5EF4-FFF2-40B4-BE49-F238E27FC236}">
                <a16:creationId xmlns:a16="http://schemas.microsoft.com/office/drawing/2014/main" id="{14AECBC2-9335-B9E7-02C4-EC4F0FDC850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3F828442-EC43-EFED-501D-F6E5622CFB54}"/>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5" name="Tijdelijke aanduiding voor voettekst 4">
            <a:extLst>
              <a:ext uri="{FF2B5EF4-FFF2-40B4-BE49-F238E27FC236}">
                <a16:creationId xmlns:a16="http://schemas.microsoft.com/office/drawing/2014/main" id="{769E7909-8AFA-32B1-1824-155691EAD969}"/>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10B927B8-7F7C-E4D6-1BD3-3EEE8FA7058C}"/>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170794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37CCA-9EBC-0477-65ED-E6271BBC3221}"/>
              </a:ext>
            </a:extLst>
          </p:cNvPr>
          <p:cNvSpPr>
            <a:spLocks noGrp="1"/>
          </p:cNvSpPr>
          <p:nvPr>
            <p:ph type="title"/>
          </p:nvPr>
        </p:nvSpPr>
        <p:spPr/>
        <p:txBody>
          <a:body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503CBBEF-D42F-D753-F8C6-206154AB4E38}"/>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1F34F484-D082-5D20-5162-1A0F440D3D7E}"/>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5" name="Tijdelijke aanduiding voor voettekst 4">
            <a:extLst>
              <a:ext uri="{FF2B5EF4-FFF2-40B4-BE49-F238E27FC236}">
                <a16:creationId xmlns:a16="http://schemas.microsoft.com/office/drawing/2014/main" id="{32DC7D67-2CA9-4F74-3B35-D474E555F435}"/>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DE87FF3F-F3FA-C159-9635-F77AA32012EF}"/>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236269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6F8946-4944-20EB-1A90-166697C2FBAC}"/>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D8A5F7FD-A5CF-BB94-83C6-713F00B2B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95BA0D7-C910-A7AA-899D-7E4F9BA0FD10}"/>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5" name="Tijdelijke aanduiding voor voettekst 4">
            <a:extLst>
              <a:ext uri="{FF2B5EF4-FFF2-40B4-BE49-F238E27FC236}">
                <a16:creationId xmlns:a16="http://schemas.microsoft.com/office/drawing/2014/main" id="{E8CB0FDD-E8BD-68B4-B220-E7082746A3DD}"/>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3D8080CF-215C-AFAC-CAD5-367D3297A2D2}"/>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368237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15230E-74F2-F139-B5B3-3092E660DD47}"/>
              </a:ext>
            </a:extLst>
          </p:cNvPr>
          <p:cNvSpPr>
            <a:spLocks noGrp="1"/>
          </p:cNvSpPr>
          <p:nvPr>
            <p:ph type="title"/>
          </p:nvPr>
        </p:nvSpPr>
        <p:spPr/>
        <p:txBody>
          <a:body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D9DBE271-E6DD-828E-C74B-2B90A14D8412}"/>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inhoud 3">
            <a:extLst>
              <a:ext uri="{FF2B5EF4-FFF2-40B4-BE49-F238E27FC236}">
                <a16:creationId xmlns:a16="http://schemas.microsoft.com/office/drawing/2014/main" id="{ABA8461B-0AB4-E179-B2B6-290885CD848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5" name="Tijdelijke aanduiding voor datum 4">
            <a:extLst>
              <a:ext uri="{FF2B5EF4-FFF2-40B4-BE49-F238E27FC236}">
                <a16:creationId xmlns:a16="http://schemas.microsoft.com/office/drawing/2014/main" id="{E48040EC-0ECD-9B05-C493-C868AC255066}"/>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6" name="Tijdelijke aanduiding voor voettekst 5">
            <a:extLst>
              <a:ext uri="{FF2B5EF4-FFF2-40B4-BE49-F238E27FC236}">
                <a16:creationId xmlns:a16="http://schemas.microsoft.com/office/drawing/2014/main" id="{B2458919-1D9B-1470-374B-476D6C4877B6}"/>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FD484115-4522-13BE-5B75-017DEFFF9071}"/>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160534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51CBE-BC1F-4665-AEA1-B48E65AFCAB3}"/>
              </a:ext>
            </a:extLst>
          </p:cNvPr>
          <p:cNvSpPr>
            <a:spLocks noGrp="1"/>
          </p:cNvSpPr>
          <p:nvPr>
            <p:ph type="title"/>
          </p:nvPr>
        </p:nvSpPr>
        <p:spPr>
          <a:xfrm>
            <a:off x="839788" y="365125"/>
            <a:ext cx="10515600" cy="1325563"/>
          </a:xfrm>
        </p:spPr>
        <p:txBody>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8238D158-961D-29F1-761A-50EA9F952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0AB93EA-C28D-EB96-C56C-41425FE68EDB}"/>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5" name="Tijdelijke aanduiding voor tekst 4">
            <a:extLst>
              <a:ext uri="{FF2B5EF4-FFF2-40B4-BE49-F238E27FC236}">
                <a16:creationId xmlns:a16="http://schemas.microsoft.com/office/drawing/2014/main" id="{E3BE946B-2D2C-DDE9-8A18-5417B0531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1D1DA86-533A-9BC0-6CD2-DC7E7A85A1A1}"/>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7" name="Tijdelijke aanduiding voor datum 6">
            <a:extLst>
              <a:ext uri="{FF2B5EF4-FFF2-40B4-BE49-F238E27FC236}">
                <a16:creationId xmlns:a16="http://schemas.microsoft.com/office/drawing/2014/main" id="{65CFF608-2F44-BD92-B2AE-27A7ECCA5DD4}"/>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8" name="Tijdelijke aanduiding voor voettekst 7">
            <a:extLst>
              <a:ext uri="{FF2B5EF4-FFF2-40B4-BE49-F238E27FC236}">
                <a16:creationId xmlns:a16="http://schemas.microsoft.com/office/drawing/2014/main" id="{147CFEE1-C2DA-C61B-586B-D2EEB19D0EEC}"/>
              </a:ext>
            </a:extLst>
          </p:cNvPr>
          <p:cNvSpPr>
            <a:spLocks noGrp="1"/>
          </p:cNvSpPr>
          <p:nvPr>
            <p:ph type="ftr" sz="quarter" idx="11"/>
          </p:nvPr>
        </p:nvSpPr>
        <p:spPr/>
        <p:txBody>
          <a:bodyPr/>
          <a:lstStyle/>
          <a:p>
            <a:endParaRPr lang="en-NL"/>
          </a:p>
        </p:txBody>
      </p:sp>
      <p:sp>
        <p:nvSpPr>
          <p:cNvPr id="9" name="Tijdelijke aanduiding voor dianummer 8">
            <a:extLst>
              <a:ext uri="{FF2B5EF4-FFF2-40B4-BE49-F238E27FC236}">
                <a16:creationId xmlns:a16="http://schemas.microsoft.com/office/drawing/2014/main" id="{1CBA2B55-085A-FF95-E438-1EC6810498C0}"/>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41276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CC2AF5-47B5-C852-2044-CD6D3C41D49D}"/>
              </a:ext>
            </a:extLst>
          </p:cNvPr>
          <p:cNvSpPr>
            <a:spLocks noGrp="1"/>
          </p:cNvSpPr>
          <p:nvPr>
            <p:ph type="title"/>
          </p:nvPr>
        </p:nvSpPr>
        <p:spPr/>
        <p:txBody>
          <a:bodyPr/>
          <a:lstStyle/>
          <a:p>
            <a:r>
              <a:rPr lang="nl-NL"/>
              <a:t>Klik om stijl te bewerken</a:t>
            </a:r>
            <a:endParaRPr lang="en-NL"/>
          </a:p>
        </p:txBody>
      </p:sp>
      <p:sp>
        <p:nvSpPr>
          <p:cNvPr id="3" name="Tijdelijke aanduiding voor datum 2">
            <a:extLst>
              <a:ext uri="{FF2B5EF4-FFF2-40B4-BE49-F238E27FC236}">
                <a16:creationId xmlns:a16="http://schemas.microsoft.com/office/drawing/2014/main" id="{FBFC822D-A43E-ECE9-C903-33B221812732}"/>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4" name="Tijdelijke aanduiding voor voettekst 3">
            <a:extLst>
              <a:ext uri="{FF2B5EF4-FFF2-40B4-BE49-F238E27FC236}">
                <a16:creationId xmlns:a16="http://schemas.microsoft.com/office/drawing/2014/main" id="{CBDA797E-CF2B-E8A9-9442-83740CE0D4A8}"/>
              </a:ext>
            </a:extLst>
          </p:cNvPr>
          <p:cNvSpPr>
            <a:spLocks noGrp="1"/>
          </p:cNvSpPr>
          <p:nvPr>
            <p:ph type="ftr" sz="quarter" idx="11"/>
          </p:nvPr>
        </p:nvSpPr>
        <p:spPr/>
        <p:txBody>
          <a:bodyPr/>
          <a:lstStyle/>
          <a:p>
            <a:endParaRPr lang="en-NL"/>
          </a:p>
        </p:txBody>
      </p:sp>
      <p:sp>
        <p:nvSpPr>
          <p:cNvPr id="5" name="Tijdelijke aanduiding voor dianummer 4">
            <a:extLst>
              <a:ext uri="{FF2B5EF4-FFF2-40B4-BE49-F238E27FC236}">
                <a16:creationId xmlns:a16="http://schemas.microsoft.com/office/drawing/2014/main" id="{A7A89C5E-C791-8F08-7509-07EB54DD9113}"/>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235645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5DAF60F-6BF5-E288-84DE-F0F650B53230}"/>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3" name="Tijdelijke aanduiding voor voettekst 2">
            <a:extLst>
              <a:ext uri="{FF2B5EF4-FFF2-40B4-BE49-F238E27FC236}">
                <a16:creationId xmlns:a16="http://schemas.microsoft.com/office/drawing/2014/main" id="{03A444E1-4DD6-467F-C8E2-BB9C4DEA2D82}"/>
              </a:ext>
            </a:extLst>
          </p:cNvPr>
          <p:cNvSpPr>
            <a:spLocks noGrp="1"/>
          </p:cNvSpPr>
          <p:nvPr>
            <p:ph type="ftr" sz="quarter" idx="11"/>
          </p:nvPr>
        </p:nvSpPr>
        <p:spPr/>
        <p:txBody>
          <a:bodyPr/>
          <a:lstStyle/>
          <a:p>
            <a:endParaRPr lang="en-NL"/>
          </a:p>
        </p:txBody>
      </p:sp>
      <p:sp>
        <p:nvSpPr>
          <p:cNvPr id="4" name="Tijdelijke aanduiding voor dianummer 3">
            <a:extLst>
              <a:ext uri="{FF2B5EF4-FFF2-40B4-BE49-F238E27FC236}">
                <a16:creationId xmlns:a16="http://schemas.microsoft.com/office/drawing/2014/main" id="{2753A32D-72A5-DA90-0EDB-0206F7D2F722}"/>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146784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22FB1B-8D1D-CFB1-6E62-42B4FB44A7F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47E7E0FC-0EAF-8353-091A-17CFEA053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tekst 3">
            <a:extLst>
              <a:ext uri="{FF2B5EF4-FFF2-40B4-BE49-F238E27FC236}">
                <a16:creationId xmlns:a16="http://schemas.microsoft.com/office/drawing/2014/main" id="{A3011C91-1C9A-94E7-7297-CB7199922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08A79E8-9013-A233-7731-03DA654A7FD8}"/>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6" name="Tijdelijke aanduiding voor voettekst 5">
            <a:extLst>
              <a:ext uri="{FF2B5EF4-FFF2-40B4-BE49-F238E27FC236}">
                <a16:creationId xmlns:a16="http://schemas.microsoft.com/office/drawing/2014/main" id="{74525903-3C42-BBB4-F1D3-5DF769494E68}"/>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F806FC8E-4300-2379-97FD-EEF3AB4007A8}"/>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193425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0D467-DE4D-1020-E41B-44A89764CF7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NL"/>
          </a:p>
        </p:txBody>
      </p:sp>
      <p:sp>
        <p:nvSpPr>
          <p:cNvPr id="3" name="Tijdelijke aanduiding voor afbeelding 2">
            <a:extLst>
              <a:ext uri="{FF2B5EF4-FFF2-40B4-BE49-F238E27FC236}">
                <a16:creationId xmlns:a16="http://schemas.microsoft.com/office/drawing/2014/main" id="{704C87D8-5ACE-2BF6-0876-EE8975476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ijdelijke aanduiding voor tekst 3">
            <a:extLst>
              <a:ext uri="{FF2B5EF4-FFF2-40B4-BE49-F238E27FC236}">
                <a16:creationId xmlns:a16="http://schemas.microsoft.com/office/drawing/2014/main" id="{190A243D-BE2F-A187-A4AB-F8E759E4D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98893C5-A688-F39B-A33F-DEBDEF6E955E}"/>
              </a:ext>
            </a:extLst>
          </p:cNvPr>
          <p:cNvSpPr>
            <a:spLocks noGrp="1"/>
          </p:cNvSpPr>
          <p:nvPr>
            <p:ph type="dt" sz="half" idx="10"/>
          </p:nvPr>
        </p:nvSpPr>
        <p:spPr/>
        <p:txBody>
          <a:bodyPr/>
          <a:lstStyle/>
          <a:p>
            <a:fld id="{051151C0-C6CE-4CD0-A84E-7885342E34D8}" type="datetimeFigureOut">
              <a:rPr lang="en-NL" smtClean="0"/>
              <a:t>01/06/2023</a:t>
            </a:fld>
            <a:endParaRPr lang="en-NL"/>
          </a:p>
        </p:txBody>
      </p:sp>
      <p:sp>
        <p:nvSpPr>
          <p:cNvPr id="6" name="Tijdelijke aanduiding voor voettekst 5">
            <a:extLst>
              <a:ext uri="{FF2B5EF4-FFF2-40B4-BE49-F238E27FC236}">
                <a16:creationId xmlns:a16="http://schemas.microsoft.com/office/drawing/2014/main" id="{828BBAC9-7355-9FE5-DB21-6B308D73D2F2}"/>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FBBAAA56-3BE5-375C-BA97-90828C5EFFA2}"/>
              </a:ext>
            </a:extLst>
          </p:cNvPr>
          <p:cNvSpPr>
            <a:spLocks noGrp="1"/>
          </p:cNvSpPr>
          <p:nvPr>
            <p:ph type="sldNum" sz="quarter" idx="12"/>
          </p:nvPr>
        </p:nvSpPr>
        <p:spPr/>
        <p:txBody>
          <a:bodyPr/>
          <a:lstStyle/>
          <a:p>
            <a:fld id="{A8538700-C811-4A83-9F17-DAF2B8E1E5FA}" type="slidenum">
              <a:rPr lang="en-NL" smtClean="0"/>
              <a:t>‹nr.›</a:t>
            </a:fld>
            <a:endParaRPr lang="en-NL"/>
          </a:p>
        </p:txBody>
      </p:sp>
    </p:spTree>
    <p:extLst>
      <p:ext uri="{BB962C8B-B14F-4D97-AF65-F5344CB8AC3E}">
        <p14:creationId xmlns:p14="http://schemas.microsoft.com/office/powerpoint/2010/main" val="165938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11C825D-193D-1EE9-1FEE-89D8B2AF2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197122B3-73EA-FE17-A439-1B44C7033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3A3EFC8E-A7E6-D93A-2EED-4A7AF58BF9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151C0-C6CE-4CD0-A84E-7885342E34D8}" type="datetimeFigureOut">
              <a:rPr lang="en-NL" smtClean="0"/>
              <a:t>01/06/2023</a:t>
            </a:fld>
            <a:endParaRPr lang="en-NL"/>
          </a:p>
        </p:txBody>
      </p:sp>
      <p:sp>
        <p:nvSpPr>
          <p:cNvPr id="5" name="Tijdelijke aanduiding voor voettekst 4">
            <a:extLst>
              <a:ext uri="{FF2B5EF4-FFF2-40B4-BE49-F238E27FC236}">
                <a16:creationId xmlns:a16="http://schemas.microsoft.com/office/drawing/2014/main" id="{A48C411F-3ECB-4E3A-F986-89D67A8FD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Tijdelijke aanduiding voor dianummer 5">
            <a:extLst>
              <a:ext uri="{FF2B5EF4-FFF2-40B4-BE49-F238E27FC236}">
                <a16:creationId xmlns:a16="http://schemas.microsoft.com/office/drawing/2014/main" id="{86A1E2D7-75B2-4AE5-E6FD-5DFA458AB5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8700-C811-4A83-9F17-DAF2B8E1E5FA}" type="slidenum">
              <a:rPr lang="en-NL" smtClean="0"/>
              <a:t>‹nr.›</a:t>
            </a:fld>
            <a:endParaRPr lang="en-NL"/>
          </a:p>
        </p:txBody>
      </p:sp>
    </p:spTree>
    <p:extLst>
      <p:ext uri="{BB962C8B-B14F-4D97-AF65-F5344CB8AC3E}">
        <p14:creationId xmlns:p14="http://schemas.microsoft.com/office/powerpoint/2010/main" val="2402277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3C7211-8E35-86D9-FC32-49F6E2C4C7CD}"/>
              </a:ext>
            </a:extLst>
          </p:cNvPr>
          <p:cNvSpPr>
            <a:spLocks noGrp="1"/>
          </p:cNvSpPr>
          <p:nvPr>
            <p:ph type="ctrTitle"/>
          </p:nvPr>
        </p:nvSpPr>
        <p:spPr/>
        <p:txBody>
          <a:bodyPr/>
          <a:lstStyle/>
          <a:p>
            <a:endParaRPr lang="en-NL" dirty="0"/>
          </a:p>
        </p:txBody>
      </p:sp>
      <p:sp>
        <p:nvSpPr>
          <p:cNvPr id="3" name="Ondertitel 2">
            <a:extLst>
              <a:ext uri="{FF2B5EF4-FFF2-40B4-BE49-F238E27FC236}">
                <a16:creationId xmlns:a16="http://schemas.microsoft.com/office/drawing/2014/main" id="{668CC577-A2E4-F850-F908-E6FD27DC4D2B}"/>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95746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5F391D-49C3-DDB2-990A-BB61A3379A97}"/>
              </a:ext>
            </a:extLst>
          </p:cNvPr>
          <p:cNvSpPr>
            <a:spLocks noGrp="1"/>
          </p:cNvSpPr>
          <p:nvPr>
            <p:ph type="title"/>
          </p:nvPr>
        </p:nvSpPr>
        <p:spPr/>
        <p:txBody>
          <a:bodyPr>
            <a:normAutofit/>
          </a:bodyPr>
          <a:lstStyle/>
          <a:p>
            <a:r>
              <a:rPr lang="nl-NL" sz="3600" dirty="0"/>
              <a:t>Verbetering van zorgkwaliteit in de jeugdzorg door escalatievoorspelling</a:t>
            </a:r>
            <a:endParaRPr lang="en-NL" sz="3600" dirty="0"/>
          </a:p>
        </p:txBody>
      </p:sp>
      <p:sp>
        <p:nvSpPr>
          <p:cNvPr id="3" name="Tijdelijke aanduiding voor inhoud 2">
            <a:extLst>
              <a:ext uri="{FF2B5EF4-FFF2-40B4-BE49-F238E27FC236}">
                <a16:creationId xmlns:a16="http://schemas.microsoft.com/office/drawing/2014/main" id="{88147E52-0E14-0E5A-6BA9-DDBA157D3780}"/>
              </a:ext>
            </a:extLst>
          </p:cNvPr>
          <p:cNvSpPr>
            <a:spLocks noGrp="1"/>
          </p:cNvSpPr>
          <p:nvPr>
            <p:ph idx="1"/>
          </p:nvPr>
        </p:nvSpPr>
        <p:spPr/>
        <p:txBody>
          <a:bodyPr/>
          <a:lstStyle/>
          <a:p>
            <a:r>
              <a:rPr lang="nl-NL" dirty="0"/>
              <a:t>Tijdrovende analyse van dagelijkse rapportages door beperkte begeleiders in de jeugdzorg.</a:t>
            </a:r>
          </a:p>
          <a:p>
            <a:r>
              <a:rPr lang="nl-NL" dirty="0"/>
              <a:t>Beperkte </a:t>
            </a:r>
            <a:r>
              <a:rPr lang="nl-NL" dirty="0" err="1"/>
              <a:t>datagedreven</a:t>
            </a:r>
            <a:r>
              <a:rPr lang="nl-NL" dirty="0"/>
              <a:t> oplossingen om de zorgkwaliteit op woongroepen te verbeteren.</a:t>
            </a:r>
          </a:p>
          <a:p>
            <a:r>
              <a:rPr lang="nl-NL" dirty="0"/>
              <a:t>Implementatie van een NLP-gedreven escalatie-indicator met proactieve voorspellingen op basis van dagelijkse rapportages.</a:t>
            </a:r>
          </a:p>
          <a:p>
            <a:r>
              <a:rPr lang="nl-NL" dirty="0"/>
              <a:t>NLP-analyse biedt inzicht en prioriteit bij escalatierisico's in clientrapportages, om jeugdzorgbegeleiders te ondersteunen.</a:t>
            </a:r>
            <a:endParaRPr lang="en-NL" dirty="0"/>
          </a:p>
        </p:txBody>
      </p:sp>
    </p:spTree>
    <p:extLst>
      <p:ext uri="{BB962C8B-B14F-4D97-AF65-F5344CB8AC3E}">
        <p14:creationId xmlns:p14="http://schemas.microsoft.com/office/powerpoint/2010/main" val="213319254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323</Words>
  <Application>Microsoft Office PowerPoint</Application>
  <PresentationFormat>Breedbeeld</PresentationFormat>
  <Paragraphs>9</Paragraphs>
  <Slides>2</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vt:i4>
      </vt:variant>
    </vt:vector>
  </HeadingPairs>
  <TitlesOfParts>
    <vt:vector size="6" baseType="lpstr">
      <vt:lpstr>Arial</vt:lpstr>
      <vt:lpstr>Calibri</vt:lpstr>
      <vt:lpstr>Calibri Light</vt:lpstr>
      <vt:lpstr>Kantoorthema</vt:lpstr>
      <vt:lpstr>PowerPoint-presentatie</vt:lpstr>
      <vt:lpstr>Verbetering van zorgkwaliteit in de jeugdzorg door escalatievoorspelling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dc:creator>
  <cp:lastModifiedBy>Mo</cp:lastModifiedBy>
  <cp:revision>2</cp:revision>
  <dcterms:created xsi:type="dcterms:W3CDTF">2023-06-01T17:51:04Z</dcterms:created>
  <dcterms:modified xsi:type="dcterms:W3CDTF">2023-06-01T18:06:38Z</dcterms:modified>
</cp:coreProperties>
</file>