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8.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302"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0B52E-EB88-4BD9-81A8-920E32DF3F4F}" type="datetimeFigureOut">
              <a:rPr lang="en-US" smtClean="0"/>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01F14-8696-421F-A7C9-D988EE2C165C}" type="slidenum">
              <a:rPr lang="en-US" smtClean="0"/>
              <a:t>‹#›</a:t>
            </a:fld>
            <a:endParaRPr lang="en-US"/>
          </a:p>
        </p:txBody>
      </p:sp>
    </p:spTree>
    <p:extLst>
      <p:ext uri="{BB962C8B-B14F-4D97-AF65-F5344CB8AC3E}">
        <p14:creationId xmlns:p14="http://schemas.microsoft.com/office/powerpoint/2010/main" val="55092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US" smtClean="0"/>
              <a:t>Module 6: Implementing Views </a:t>
            </a:r>
          </a:p>
        </p:txBody>
      </p:sp>
      <p:sp>
        <p:nvSpPr>
          <p:cNvPr id="28675" name="Rectangle 3"/>
          <p:cNvSpPr>
            <a:spLocks noGrp="1" noChangeArrowheads="1"/>
          </p:cNvSpPr>
          <p:nvPr>
            <p:ph type="dt" sz="quarter" idx="1"/>
          </p:nvPr>
        </p:nvSpPr>
        <p:spPr>
          <a:noFill/>
        </p:spPr>
        <p:txBody>
          <a:bodyPr/>
          <a:lstStyle/>
          <a:p>
            <a:r>
              <a:rPr lang="en-US" smtClean="0"/>
              <a:t>Course 6232A</a:t>
            </a:r>
          </a:p>
        </p:txBody>
      </p:sp>
      <p:sp>
        <p:nvSpPr>
          <p:cNvPr id="28676" name="Rectangle 7"/>
          <p:cNvSpPr>
            <a:spLocks noGrp="1" noChangeArrowheads="1"/>
          </p:cNvSpPr>
          <p:nvPr>
            <p:ph type="sldNum" sz="quarter" idx="5"/>
          </p:nvPr>
        </p:nvSpPr>
        <p:spPr>
          <a:noFill/>
        </p:spPr>
        <p:txBody>
          <a:bodyPr/>
          <a:lstStyle/>
          <a:p>
            <a:fld id="{575F0BC7-972A-454E-8756-EA8B850C1477}" type="slidenum">
              <a:rPr lang="en-US" smtClean="0"/>
              <a:pPr/>
              <a:t>1</a:t>
            </a:fld>
            <a:endParaRPr lang="en-US" smtClean="0"/>
          </a:p>
        </p:txBody>
      </p:sp>
      <p:sp>
        <p:nvSpPr>
          <p:cNvPr id="28677" name="Rectangle 2"/>
          <p:cNvSpPr>
            <a:spLocks noGrp="1" noRot="1" noChangeAspect="1" noChangeArrowheads="1" noTextEdit="1"/>
          </p:cNvSpPr>
          <p:nvPr>
            <p:ph type="sldImg"/>
          </p:nvPr>
        </p:nvSpPr>
        <p:spPr>
          <a:ln/>
        </p:spPr>
      </p:sp>
      <p:sp>
        <p:nvSpPr>
          <p:cNvPr id="28678"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75 </a:t>
            </a:r>
            <a:r>
              <a:rPr lang="en-US" sz="1000" dirty="0">
                <a:latin typeface="Arial" pitchFamily="34" charset="0"/>
              </a:rPr>
              <a:t>minutes</a:t>
            </a:r>
          </a:p>
          <a:p>
            <a:pPr>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45 </a:t>
            </a:r>
            <a:r>
              <a:rPr lang="en-US" sz="1000" dirty="0">
                <a:latin typeface="Arial" pitchFamily="34" charset="0"/>
              </a:rPr>
              <a:t>minutes</a:t>
            </a:r>
            <a:endParaRPr lang="en-US" altLang="ko-KR" sz="1000" dirty="0">
              <a:latin typeface="Arial" pitchFamily="34" charset="0"/>
              <a:ea typeface="굴림" pitchFamily="34" charset="-127"/>
            </a:endParaRPr>
          </a:p>
        </p:txBody>
      </p:sp>
      <p:sp>
        <p:nvSpPr>
          <p:cNvPr id="28679" name="Rectangle 5"/>
          <p:cNvSpPr>
            <a:spLocks noChangeArrowheads="1"/>
          </p:cNvSpPr>
          <p:nvPr/>
        </p:nvSpPr>
        <p:spPr bwMode="auto">
          <a:xfrm>
            <a:off x="540440" y="2328161"/>
            <a:ext cx="5733636" cy="5035758"/>
          </a:xfrm>
          <a:prstGeom prst="rect">
            <a:avLst/>
          </a:prstGeom>
          <a:noFill/>
          <a:ln w="9525" algn="ctr">
            <a:noFill/>
            <a:miter lim="800000"/>
            <a:headEnd/>
            <a:tailEnd/>
          </a:ln>
        </p:spPr>
        <p:txBody>
          <a:bodyPr lIns="179460" tIns="44865" rIns="179460" bIns="44865"/>
          <a:lstStyle/>
          <a:p>
            <a:r>
              <a:rPr lang="en-US" sz="1000" dirty="0">
                <a:latin typeface="Arial" pitchFamily="34" charset="0"/>
              </a:rPr>
              <a:t>This module helps students to understand how to use views.</a:t>
            </a:r>
          </a:p>
          <a:p>
            <a:endParaRPr lang="en-US" sz="1000" dirty="0">
              <a:latin typeface="Arial" pitchFamily="34" charset="0"/>
            </a:endParaRPr>
          </a:p>
          <a:p>
            <a:r>
              <a:rPr lang="en-US" sz="1000" dirty="0">
                <a:latin typeface="Arial" pitchFamily="34" charset="0"/>
              </a:rPr>
              <a:t>After completing this module, students will be able to:</a:t>
            </a:r>
          </a:p>
          <a:p>
            <a:pPr eaLnBrk="0" hangingPunct="0">
              <a:buFontTx/>
              <a:buChar char="•"/>
            </a:pPr>
            <a:r>
              <a:rPr lang="en-US" sz="1000" dirty="0">
                <a:latin typeface="Arial" pitchFamily="34" charset="0"/>
              </a:rPr>
              <a:t>Understand the importance of using views.</a:t>
            </a:r>
          </a:p>
          <a:p>
            <a:pPr eaLnBrk="0" hangingPunct="0">
              <a:buFontTx/>
              <a:buChar char="•"/>
            </a:pPr>
            <a:r>
              <a:rPr lang="en-US" sz="1000" dirty="0">
                <a:latin typeface="Arial" pitchFamily="34" charset="0"/>
              </a:rPr>
              <a:t>Understand how to create and manage views.</a:t>
            </a:r>
          </a:p>
          <a:p>
            <a:pPr eaLnBrk="0" hangingPunct="0">
              <a:buFontTx/>
              <a:buChar char="•"/>
            </a:pPr>
            <a:r>
              <a:rPr lang="en-US" sz="1000" dirty="0">
                <a:latin typeface="Arial" pitchFamily="34" charset="0"/>
              </a:rPr>
              <a:t>Understand how to optimize performance by using views.</a:t>
            </a:r>
          </a:p>
          <a:p>
            <a:pPr eaLnBrk="0" hangingPunct="0"/>
            <a:endParaRPr lang="en-US" sz="1000" dirty="0">
              <a:latin typeface="Arial" pitchFamily="34" charset="0"/>
            </a:endParaRPr>
          </a:p>
          <a:p>
            <a:pPr eaLnBrk="0" hangingPunct="0"/>
            <a:r>
              <a:rPr lang="en-US" sz="1000" dirty="0">
                <a:latin typeface="Arial" pitchFamily="34" charset="0"/>
              </a:rPr>
              <a:t>Required materials</a:t>
            </a:r>
          </a:p>
          <a:p>
            <a:pPr eaLnBrk="0" hangingPunct="0"/>
            <a:r>
              <a:rPr lang="en-US" sz="1000" dirty="0">
                <a:latin typeface="Arial" pitchFamily="34" charset="0"/>
              </a:rPr>
              <a:t>To teach this module, you need the Microsoft Office PowerPoint® file 6232A_06.ppt.</a:t>
            </a:r>
          </a:p>
          <a:p>
            <a:pPr eaLnBrk="0" hangingPunct="0"/>
            <a:endParaRPr lang="en-US" sz="1000" dirty="0">
              <a:latin typeface="Arial" pitchFamily="34" charset="0"/>
            </a:endParaRPr>
          </a:p>
          <a:p>
            <a:pPr eaLnBrk="0" hangingPunct="0"/>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eaLnBrk="0" hangingPunct="0"/>
            <a:endParaRPr lang="en-US" sz="1000" dirty="0">
              <a:latin typeface="Arial" pitchFamily="34" charset="0"/>
            </a:endParaRPr>
          </a:p>
          <a:p>
            <a:pPr eaLnBrk="0" hangingPunct="0"/>
            <a:endParaRPr lang="en-US" sz="1000" dirty="0">
              <a:latin typeface="Arial" pitchFamily="34" charset="0"/>
            </a:endParaRPr>
          </a:p>
          <a:p>
            <a:pPr eaLnBrk="0" hangingPunct="0"/>
            <a:r>
              <a:rPr lang="en-US" sz="1000" dirty="0">
                <a:latin typeface="Arial" pitchFamily="34" charset="0"/>
              </a:rPr>
              <a:t>Preparation tasks</a:t>
            </a:r>
          </a:p>
          <a:p>
            <a:pPr eaLnBrk="0" hangingPunct="0"/>
            <a:r>
              <a:rPr lang="en-US" sz="1000" dirty="0">
                <a:latin typeface="Arial" pitchFamily="34" charset="0"/>
              </a:rPr>
              <a:t>To prepare for this module:</a:t>
            </a:r>
          </a:p>
          <a:p>
            <a:pPr eaLnBrk="0" hangingPunct="0">
              <a:buFontTx/>
              <a:buChar char="•"/>
            </a:pPr>
            <a:r>
              <a:rPr lang="en-US" sz="1000" dirty="0">
                <a:latin typeface="Arial" pitchFamily="34" charset="0"/>
              </a:rPr>
              <a:t>  Read all of the materials for this module.</a:t>
            </a:r>
          </a:p>
          <a:p>
            <a:pPr eaLnBrk="0" hangingPunct="0">
              <a:buFontTx/>
              <a:buChar char="•"/>
            </a:pPr>
            <a:r>
              <a:rPr lang="en-US" sz="1000" dirty="0">
                <a:latin typeface="Arial" pitchFamily="34" charset="0"/>
              </a:rPr>
              <a:t>  Practice performing the demonstrations and the lab exercises.</a:t>
            </a:r>
          </a:p>
          <a:p>
            <a:pPr eaLnBrk="0" hangingPunct="0">
              <a:buFontTx/>
              <a:buChar char="•"/>
            </a:pPr>
            <a:r>
              <a:rPr lang="en-US" altLang="ko-KR" sz="1000" dirty="0">
                <a:latin typeface="Arial" pitchFamily="34" charset="0"/>
                <a:ea typeface="굴림" pitchFamily="34" charset="-127"/>
              </a:rPr>
              <a:t>  Work through the Module Review and Takeaways section and determine how you will use this  </a:t>
            </a:r>
          </a:p>
          <a:p>
            <a:pPr eaLnBrk="0" hangingPunct="0"/>
            <a:r>
              <a:rPr lang="en-US" altLang="ko-KR" sz="1000" dirty="0">
                <a:latin typeface="Arial" pitchFamily="34" charset="0"/>
                <a:ea typeface="굴림" pitchFamily="34" charset="-127"/>
              </a:rPr>
              <a:t>  section to reinforce student learning and promote knowledge transfer to on-the-job performance. </a:t>
            </a:r>
          </a:p>
          <a:p>
            <a:pPr eaLnBrk="0" hangingPunct="0"/>
            <a:endParaRPr lang="en-GB" altLang="zh-CN" sz="1000" dirty="0">
              <a:latin typeface="Arial" pitchFamily="34" charset="0"/>
            </a:endParaRPr>
          </a:p>
          <a:p>
            <a:pPr eaLnBrk="0" hangingPunct="0"/>
            <a:endParaRPr lang="en-GB" altLang="zh-CN" sz="1000" dirty="0">
              <a:latin typeface="Arial" pitchFamily="34" charset="0"/>
            </a:endParaRPr>
          </a:p>
          <a:p>
            <a:pPr eaLnBrk="0" hangingPunct="0"/>
            <a:r>
              <a:rPr lang="en-GB" altLang="zh-CN" sz="1000" dirty="0">
                <a:latin typeface="Arial" pitchFamily="34" charset="0"/>
              </a:rPr>
              <a:t>Make sure that students are aware that there are additional information and resources for the module on the Course Companion CD.</a:t>
            </a:r>
          </a:p>
          <a:p>
            <a:pPr eaLnBrk="0" hangingPunct="0"/>
            <a:endParaRPr lang="en-GB" altLang="zh-CN" sz="1000" dirty="0">
              <a:latin typeface="Arial" pitchFamily="34" charset="0"/>
            </a:endParaRPr>
          </a:p>
          <a:p>
            <a:pPr eaLnBrk="0" hangingPunct="0"/>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36117" y="3816246"/>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557B8E5-C67B-4D64-84C7-312009AA0377}"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how ownership chains affect views. By default, all database objects have owners. When an object such as a view, a stored procedure, or a user-defined function references another object, an ownership chain is established. </a:t>
            </a:r>
          </a:p>
          <a:p>
            <a:pPr eaLnBrk="1" hangingPunct="1"/>
            <a:endParaRPr lang="en-US" dirty="0" smtClean="0"/>
          </a:p>
          <a:p>
            <a:pPr eaLnBrk="1" hangingPunct="1"/>
            <a:r>
              <a:rPr lang="en-US" dirty="0" smtClean="0"/>
              <a:t>Be sure to mention that cross-database ownership chaining occurs when the source object depends on objects in another database. A cross-database ownership chain works in the same way as ownership chaining in a database, except that an unbroken ownership chain is based on all the object owners being mapped to the same login account. Therefore, in a cross-database ownership chain, if the source object in the source database and the target objects in the target databases are owned by the same login account, SQL Server does not check permissions on the target objects.</a:t>
            </a:r>
          </a:p>
          <a:p>
            <a:pPr eaLnBrk="1" hangingPunct="1"/>
            <a:endParaRPr lang="en-US" dirty="0" smtClean="0"/>
          </a:p>
          <a:p>
            <a:pPr eaLnBrk="1" hangingPunct="1"/>
            <a:r>
              <a:rPr lang="en-US" dirty="0" smtClean="0"/>
              <a:t>When discussing cross-database ownership chaining, be sure to mention that this option is OFF by default. </a:t>
            </a:r>
          </a:p>
          <a:p>
            <a:pPr eaLnBrk="1" hangingPunct="1"/>
            <a:endParaRPr lang="en-US" dirty="0" smtClean="0"/>
          </a:p>
          <a:p>
            <a:pPr eaLnBrk="1" hangingPunct="1"/>
            <a:r>
              <a:rPr lang="en-US" dirty="0" smtClean="0"/>
              <a:t>Show the option in SSMS (under miscellaneous options -&gt; Database properties - grayed out). NB: this is a SERVER level option and can set under the security options or via </a:t>
            </a:r>
            <a:r>
              <a:rPr lang="en-US" dirty="0" err="1" smtClean="0"/>
              <a:t>sp_configure</a:t>
            </a:r>
            <a:r>
              <a:rPr lang="en-US" dirty="0" smtClean="0"/>
              <a:t> 'cross db ownership chaining', '1‘</a:t>
            </a:r>
          </a:p>
        </p:txBody>
      </p:sp>
      <p:sp>
        <p:nvSpPr>
          <p:cNvPr id="40965" name="Rectangle 2"/>
          <p:cNvSpPr>
            <a:spLocks noGrp="1" noChangeArrowheads="1"/>
          </p:cNvSpPr>
          <p:nvPr>
            <p:ph type="hdr" sz="quarter"/>
          </p:nvPr>
        </p:nvSpPr>
        <p:spPr>
          <a:noFill/>
        </p:spPr>
        <p:txBody>
          <a:bodyPr/>
          <a:lstStyle/>
          <a:p>
            <a:r>
              <a:rPr lang="en-US" smtClean="0"/>
              <a:t>Module 6: Implementing Views </a:t>
            </a:r>
          </a:p>
        </p:txBody>
      </p:sp>
      <p:sp>
        <p:nvSpPr>
          <p:cNvPr id="4096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CC347DC-0AEC-46DF-83BC-61C6C4E2F79A}" type="slidenum">
              <a:rPr lang="en-US" smtClean="0"/>
              <a:pPr/>
              <a:t>14</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307492" y="2218858"/>
            <a:ext cx="6149837" cy="6661254"/>
          </a:xfrm>
          <a:noFill/>
          <a:ln/>
        </p:spPr>
        <p:txBody>
          <a:bodyPr/>
          <a:lstStyle/>
          <a:p>
            <a:pPr>
              <a:spcBef>
                <a:spcPct val="0"/>
              </a:spcBef>
            </a:pPr>
            <a:r>
              <a:rPr lang="en-US" dirty="0" smtClean="0"/>
              <a:t>You can insert through a view if:</a:t>
            </a:r>
          </a:p>
          <a:p>
            <a:pPr lvl="1">
              <a:spcBef>
                <a:spcPct val="0"/>
              </a:spcBef>
            </a:pPr>
            <a:r>
              <a:rPr lang="en-US" dirty="0" smtClean="0">
                <a:solidFill>
                  <a:schemeClr val="tx1"/>
                </a:solidFill>
              </a:rPr>
              <a:t>All the affected columns belong to one table</a:t>
            </a:r>
          </a:p>
          <a:p>
            <a:pPr lvl="1">
              <a:spcBef>
                <a:spcPct val="0"/>
              </a:spcBef>
            </a:pPr>
            <a:r>
              <a:rPr lang="en-US" dirty="0" smtClean="0">
                <a:solidFill>
                  <a:schemeClr val="tx1"/>
                </a:solidFill>
              </a:rPr>
              <a:t>All the columns not named in the view either allow NULLs, have </a:t>
            </a:r>
            <a:r>
              <a:rPr lang="en-US" b="1" dirty="0" smtClean="0">
                <a:solidFill>
                  <a:schemeClr val="tx1"/>
                </a:solidFill>
              </a:rPr>
              <a:t>default</a:t>
            </a:r>
            <a:r>
              <a:rPr lang="en-US" dirty="0" smtClean="0">
                <a:solidFill>
                  <a:schemeClr val="tx1"/>
                </a:solidFill>
              </a:rPr>
              <a:t> clauses, or are IDENTITY columns</a:t>
            </a:r>
          </a:p>
          <a:p>
            <a:pPr lvl="1">
              <a:spcBef>
                <a:spcPct val="0"/>
              </a:spcBef>
            </a:pPr>
            <a:r>
              <a:rPr lang="en-US" dirty="0" smtClean="0">
                <a:solidFill>
                  <a:schemeClr val="tx1"/>
                </a:solidFill>
              </a:rPr>
              <a:t>Example:</a:t>
            </a:r>
          </a:p>
          <a:p>
            <a:pPr>
              <a:spcBef>
                <a:spcPct val="0"/>
              </a:spcBef>
              <a:buFont typeface="Monotype Sorts" pitchFamily="2" charset="2"/>
              <a:buNone/>
            </a:pPr>
            <a:r>
              <a:rPr lang="en-US" sz="1200" dirty="0" smtClean="0">
                <a:solidFill>
                  <a:schemeClr val="tx1"/>
                </a:solidFill>
              </a:rPr>
              <a:t>	</a:t>
            </a:r>
            <a:r>
              <a:rPr lang="en-US" sz="1800" b="1" dirty="0" smtClean="0">
                <a:solidFill>
                  <a:srgbClr val="3333FF"/>
                </a:solidFill>
                <a:latin typeface="Courier New" pitchFamily="49" charset="0"/>
              </a:rPr>
              <a:t>insert into </a:t>
            </a:r>
            <a:r>
              <a:rPr lang="en-US" sz="1800" b="1" dirty="0" err="1" smtClean="0">
                <a:solidFill>
                  <a:srgbClr val="3333FF"/>
                </a:solidFill>
                <a:latin typeface="Courier New" pitchFamily="49" charset="0"/>
              </a:rPr>
              <a:t>vw_california_authors</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values ("123-54-8808", "Chen", "Rose", "CA",</a:t>
            </a:r>
          </a:p>
          <a:p>
            <a:pPr>
              <a:spcBef>
                <a:spcPct val="0"/>
              </a:spcBef>
              <a:buFont typeface="Monotype Sorts" pitchFamily="2" charset="2"/>
              <a:buNone/>
            </a:pPr>
            <a:r>
              <a:rPr lang="en-US" sz="1800" b="1" dirty="0" smtClean="0">
                <a:solidFill>
                  <a:srgbClr val="3333FF"/>
                </a:solidFill>
                <a:latin typeface="Courier New" pitchFamily="49" charset="0"/>
              </a:rPr>
              <a:t>		"415 239-6467")</a:t>
            </a:r>
          </a:p>
          <a:p>
            <a:pPr>
              <a:spcBef>
                <a:spcPct val="0"/>
              </a:spcBef>
            </a:pPr>
            <a:r>
              <a:rPr lang="en-US" dirty="0" smtClean="0"/>
              <a:t>You can update through a view if:</a:t>
            </a:r>
          </a:p>
          <a:p>
            <a:pPr lvl="1">
              <a:spcBef>
                <a:spcPct val="0"/>
              </a:spcBef>
            </a:pPr>
            <a:r>
              <a:rPr lang="en-US" dirty="0" smtClean="0">
                <a:solidFill>
                  <a:schemeClr val="tx1"/>
                </a:solidFill>
              </a:rPr>
              <a:t>All the affected columns belong to one table</a:t>
            </a:r>
          </a:p>
          <a:p>
            <a:pPr>
              <a:spcBef>
                <a:spcPct val="0"/>
              </a:spcBef>
            </a:pPr>
            <a:r>
              <a:rPr lang="en-US" dirty="0" smtClean="0"/>
              <a:t>You can delete through a view if:</a:t>
            </a:r>
          </a:p>
          <a:p>
            <a:pPr lvl="1">
              <a:spcBef>
                <a:spcPct val="0"/>
              </a:spcBef>
            </a:pPr>
            <a:r>
              <a:rPr lang="en-US" dirty="0" smtClean="0">
                <a:solidFill>
                  <a:schemeClr val="tx1"/>
                </a:solidFill>
              </a:rPr>
              <a:t>The view is based on only one table</a:t>
            </a:r>
          </a:p>
          <a:p>
            <a:pPr lvl="1">
              <a:spcBef>
                <a:spcPct val="0"/>
              </a:spcBef>
            </a:pPr>
            <a:r>
              <a:rPr lang="en-US" dirty="0" smtClean="0">
                <a:solidFill>
                  <a:schemeClr val="tx1"/>
                </a:solidFill>
              </a:rPr>
              <a:t>Example:</a:t>
            </a:r>
          </a:p>
          <a:p>
            <a:pPr>
              <a:spcBef>
                <a:spcPct val="0"/>
              </a:spcBef>
              <a:buFont typeface="Monotype Sorts" pitchFamily="2" charset="2"/>
              <a:buNone/>
            </a:pPr>
            <a:r>
              <a:rPr lang="en-US" sz="1800" b="1" dirty="0" smtClean="0">
                <a:solidFill>
                  <a:srgbClr val="1669BC"/>
                </a:solidFill>
                <a:latin typeface="Courier New" pitchFamily="49" charset="0"/>
              </a:rPr>
              <a:t>	</a:t>
            </a:r>
            <a:r>
              <a:rPr lang="en-US" sz="1800" b="1" dirty="0" smtClean="0">
                <a:solidFill>
                  <a:srgbClr val="3333FF"/>
                </a:solidFill>
                <a:latin typeface="Courier New" pitchFamily="49" charset="0"/>
              </a:rPr>
              <a:t>delete from </a:t>
            </a:r>
            <a:r>
              <a:rPr lang="en-US" sz="1800" b="1" dirty="0" err="1" smtClean="0">
                <a:solidFill>
                  <a:srgbClr val="3333FF"/>
                </a:solidFill>
                <a:latin typeface="Courier New" pitchFamily="49" charset="0"/>
              </a:rPr>
              <a:t>vw_california_authors</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where </a:t>
            </a:r>
            <a:r>
              <a:rPr lang="en-US" sz="1800" b="1" dirty="0" err="1" smtClean="0">
                <a:solidFill>
                  <a:srgbClr val="3333FF"/>
                </a:solidFill>
                <a:latin typeface="Courier New" pitchFamily="49" charset="0"/>
              </a:rPr>
              <a:t>au_lname</a:t>
            </a:r>
            <a:r>
              <a:rPr lang="en-US" sz="1800" b="1" dirty="0" smtClean="0">
                <a:solidFill>
                  <a:srgbClr val="3333FF"/>
                </a:solidFill>
                <a:latin typeface="Courier New" pitchFamily="49" charset="0"/>
              </a:rPr>
              <a:t> = "Hunter"</a:t>
            </a:r>
            <a:endParaRPr lang="en-US" sz="1800" b="1" dirty="0" smtClean="0">
              <a:solidFill>
                <a:srgbClr val="1669BC"/>
              </a:solidFill>
              <a:latin typeface="Courier New" pitchFamily="49" charset="0"/>
            </a:endParaRPr>
          </a:p>
          <a:p>
            <a:endParaRPr lang="en-US" dirty="0" smtClean="0"/>
          </a:p>
          <a:p>
            <a:pPr eaLnBrk="1" hangingPunct="1"/>
            <a:endParaRPr lang="en-US" dirty="0" smtClean="0"/>
          </a:p>
        </p:txBody>
      </p:sp>
      <p:sp>
        <p:nvSpPr>
          <p:cNvPr id="43013" name="Rectangle 2"/>
          <p:cNvSpPr>
            <a:spLocks noGrp="1" noChangeArrowheads="1"/>
          </p:cNvSpPr>
          <p:nvPr>
            <p:ph type="hdr" sz="quarter"/>
          </p:nvPr>
        </p:nvSpPr>
        <p:spPr>
          <a:noFill/>
        </p:spPr>
        <p:txBody>
          <a:bodyPr/>
          <a:lstStyle/>
          <a:p>
            <a:r>
              <a:rPr lang="en-US" smtClean="0"/>
              <a:t>Module 6: Implementing Views </a:t>
            </a:r>
          </a:p>
        </p:txBody>
      </p:sp>
      <p:sp>
        <p:nvSpPr>
          <p:cNvPr id="4301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60DD7F1-1770-43D5-8AA1-8D2F0E26AAD2}"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44037" name="Rectangle 2"/>
          <p:cNvSpPr>
            <a:spLocks noGrp="1" noChangeArrowheads="1"/>
          </p:cNvSpPr>
          <p:nvPr>
            <p:ph type="hdr" sz="quarter"/>
          </p:nvPr>
        </p:nvSpPr>
        <p:spPr>
          <a:noFill/>
        </p:spPr>
        <p:txBody>
          <a:bodyPr/>
          <a:lstStyle/>
          <a:p>
            <a:r>
              <a:rPr lang="en-US" smtClean="0"/>
              <a:t>Module 6: Implementing Views </a:t>
            </a:r>
          </a:p>
        </p:txBody>
      </p:sp>
      <p:sp>
        <p:nvSpPr>
          <p:cNvPr id="4403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DAE7AEB-7E23-401D-8B77-C6F63DA69D15}"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In this topic, discuss the performance considerations for views.</a:t>
            </a:r>
          </a:p>
          <a:p>
            <a:pPr eaLnBrk="1" hangingPunct="1"/>
            <a:endParaRPr lang="en-US" dirty="0" smtClean="0"/>
          </a:p>
          <a:p>
            <a:pPr eaLnBrk="1" hangingPunct="1"/>
            <a:r>
              <a:rPr lang="en-US" dirty="0" smtClean="0"/>
              <a:t>It’s a good idea to thoroughly analyze your database to see if indexed views can be used to improve performance.</a:t>
            </a:r>
          </a:p>
          <a:p>
            <a:pPr eaLnBrk="1" hangingPunct="1"/>
            <a:endParaRPr lang="en-US" dirty="0" smtClean="0"/>
          </a:p>
          <a:p>
            <a:pPr eaLnBrk="1" hangingPunct="1"/>
            <a:r>
              <a:rPr lang="en-US" dirty="0" smtClean="0"/>
              <a:t>Explain to students that it’s important to analyze your database workload before implementing indexed views. </a:t>
            </a:r>
          </a:p>
          <a:p>
            <a:pPr eaLnBrk="1" hangingPunct="1"/>
            <a:endParaRPr lang="en-US" dirty="0" smtClean="0"/>
          </a:p>
          <a:p>
            <a:r>
              <a:rPr lang="en-US" b="1" dirty="0" smtClean="0"/>
              <a:t>Indexed views can increase query performance in the following ways:</a:t>
            </a:r>
            <a:endParaRPr lang="en-US" dirty="0" smtClean="0"/>
          </a:p>
          <a:p>
            <a:pPr>
              <a:buFontTx/>
              <a:buChar char="•"/>
            </a:pPr>
            <a:r>
              <a:rPr lang="en-US" dirty="0" smtClean="0"/>
              <a:t>Aggregations can be </a:t>
            </a:r>
            <a:r>
              <a:rPr lang="en-US" dirty="0" err="1" smtClean="0"/>
              <a:t>precomputed</a:t>
            </a:r>
            <a:r>
              <a:rPr lang="en-US" dirty="0" smtClean="0"/>
              <a:t> and stored in the index to minimize expensive computations during query execution.</a:t>
            </a:r>
          </a:p>
          <a:p>
            <a:pPr>
              <a:buFontTx/>
              <a:buChar char="•"/>
            </a:pPr>
            <a:r>
              <a:rPr lang="en-US" dirty="0" smtClean="0"/>
              <a:t>Tables can be </a:t>
            </a:r>
            <a:r>
              <a:rPr lang="en-US" dirty="0" err="1" smtClean="0"/>
              <a:t>prejoined</a:t>
            </a:r>
            <a:r>
              <a:rPr lang="en-US" dirty="0" smtClean="0"/>
              <a:t> and the resulting data set stored.</a:t>
            </a:r>
          </a:p>
          <a:p>
            <a:pPr>
              <a:buFontTx/>
              <a:buChar char="•"/>
            </a:pPr>
            <a:r>
              <a:rPr lang="en-US" dirty="0" smtClean="0"/>
              <a:t>Combinations of joins or aggregations can be stored.</a:t>
            </a:r>
          </a:p>
          <a:p>
            <a:endParaRPr lang="en-US" b="1" dirty="0" smtClean="0"/>
          </a:p>
          <a:p>
            <a:r>
              <a:rPr lang="en-US" b="1" dirty="0" smtClean="0"/>
              <a:t>Applications that benefit from the implementation of indexed views include:</a:t>
            </a:r>
            <a:endParaRPr lang="en-US" dirty="0" smtClean="0"/>
          </a:p>
          <a:p>
            <a:pPr>
              <a:buFontTx/>
              <a:buChar char="•"/>
            </a:pPr>
            <a:r>
              <a:rPr lang="en-US" dirty="0" smtClean="0"/>
              <a:t>Decision support workloads</a:t>
            </a:r>
          </a:p>
          <a:p>
            <a:pPr>
              <a:buFontTx/>
              <a:buChar char="•"/>
            </a:pPr>
            <a:r>
              <a:rPr lang="en-US" dirty="0" smtClean="0"/>
              <a:t>Data marts</a:t>
            </a:r>
          </a:p>
          <a:p>
            <a:pPr>
              <a:buFontTx/>
              <a:buChar char="•"/>
            </a:pPr>
            <a:r>
              <a:rPr lang="en-US" dirty="0" smtClean="0"/>
              <a:t>Data warehouses</a:t>
            </a:r>
          </a:p>
          <a:p>
            <a:pPr>
              <a:buFontTx/>
              <a:buChar char="•"/>
            </a:pPr>
            <a:r>
              <a:rPr lang="en-US" dirty="0" smtClean="0"/>
              <a:t>Online analytical processing (OLAP) stores and sources</a:t>
            </a:r>
          </a:p>
          <a:p>
            <a:pPr>
              <a:buFontTx/>
              <a:buChar char="•"/>
            </a:pPr>
            <a:r>
              <a:rPr lang="en-US" dirty="0" smtClean="0"/>
              <a:t>Data mining workloads</a:t>
            </a:r>
          </a:p>
        </p:txBody>
      </p:sp>
      <p:sp>
        <p:nvSpPr>
          <p:cNvPr id="45061" name="Rectangle 2"/>
          <p:cNvSpPr>
            <a:spLocks noGrp="1" noChangeArrowheads="1"/>
          </p:cNvSpPr>
          <p:nvPr>
            <p:ph type="hdr" sz="quarter"/>
          </p:nvPr>
        </p:nvSpPr>
        <p:spPr>
          <a:noFill/>
        </p:spPr>
        <p:txBody>
          <a:bodyPr/>
          <a:lstStyle/>
          <a:p>
            <a:r>
              <a:rPr lang="en-US" smtClean="0"/>
              <a:t>Module 6: Implementing Views </a:t>
            </a:r>
          </a:p>
        </p:txBody>
      </p:sp>
      <p:sp>
        <p:nvSpPr>
          <p:cNvPr id="4506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94D9F75-BB83-4732-B822-7BCA62B6486F}" type="slidenum">
              <a:rPr lang="en-US" sz="1200"/>
              <a:pPr algn="r"/>
              <a:t>18</a:t>
            </a:fld>
            <a:endParaRPr lang="en-US" sz="1200"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307492" y="2148591"/>
            <a:ext cx="6149837" cy="6731521"/>
          </a:xfrm>
          <a:noFill/>
          <a:ln/>
        </p:spPr>
        <p:txBody>
          <a:bodyPr>
            <a:normAutofit lnSpcReduction="10000"/>
          </a:bodyPr>
          <a:lstStyle/>
          <a:p>
            <a:pPr eaLnBrk="1" hangingPunct="1"/>
            <a:r>
              <a:rPr lang="en-US" dirty="0" smtClean="0"/>
              <a:t>This topic discusses indexed views.  Introduce these topics by emphasizing that indexed views are not different than other views but utilize different techniques inside them and have a few restrictions on their structure.</a:t>
            </a:r>
          </a:p>
          <a:p>
            <a:pPr eaLnBrk="1" hangingPunct="1"/>
            <a:r>
              <a:rPr lang="en-US" b="1" dirty="0" smtClean="0"/>
              <a:t>Indexed Views</a:t>
            </a:r>
          </a:p>
          <a:p>
            <a:pPr eaLnBrk="1" hangingPunct="1"/>
            <a:r>
              <a:rPr lang="en-US" dirty="0" smtClean="0"/>
              <a:t>For a standard view, the overhead of dynamically building the result set for each query that references a view can be significant for views that involve complex processing of large numbers of rows, such as aggregating lots of data, or joining many rows. If such views are frequently referenced in queries, you can improve performance by creating a unique clustered index on the view. When a unique clustered index is created on a view, the result set is stored in the database just like a table with a clustered index is stored. </a:t>
            </a:r>
          </a:p>
          <a:p>
            <a:pPr eaLnBrk="1" hangingPunct="1"/>
            <a:r>
              <a:rPr lang="en-US" dirty="0" smtClean="0"/>
              <a:t>Another benefit of creating an index on a view is that the optimizer starts using the view index in queries that do not directly name the view in the FROM clause. Existing queries can benefit from the improved efficiency of retrieving data from the indexed view without having to be recoded.</a:t>
            </a:r>
          </a:p>
          <a:p>
            <a:pPr eaLnBrk="1" hangingPunct="1"/>
            <a:endParaRPr lang="en-US" b="1" dirty="0" smtClean="0"/>
          </a:p>
          <a:p>
            <a:pPr eaLnBrk="1" hangingPunct="1">
              <a:defRPr/>
            </a:pPr>
            <a:endParaRPr lang="en-US" dirty="0" smtClean="0"/>
          </a:p>
          <a:p>
            <a:pPr eaLnBrk="1" hangingPunct="1">
              <a:defRPr/>
            </a:pPr>
            <a:r>
              <a:rPr lang="en-US" dirty="0" smtClean="0"/>
              <a:t>The steps required to create an indexed view are critical to the successful implementation of the view.</a:t>
            </a:r>
          </a:p>
          <a:p>
            <a:pPr marL="224325" indent="-224325">
              <a:buFont typeface="+mj-lt"/>
              <a:buAutoNum type="arabicPeriod"/>
              <a:defRPr/>
            </a:pPr>
            <a:r>
              <a:rPr lang="en-US" dirty="0" smtClean="0"/>
              <a:t>Verify the setting of ANSI_NULLS is correct for all existing tables that will be referenced in the view.</a:t>
            </a:r>
          </a:p>
          <a:p>
            <a:pPr marL="224325" indent="-224325">
              <a:buFont typeface="+mj-lt"/>
              <a:buAutoNum type="arabicPeriod"/>
              <a:defRPr/>
            </a:pPr>
            <a:r>
              <a:rPr lang="en-US" dirty="0" smtClean="0"/>
              <a:t>Verify ANSI_NULLS is set correctly for the current session as shown in the table below before creating any new tables.</a:t>
            </a:r>
          </a:p>
          <a:p>
            <a:pPr marL="224325" indent="-224325">
              <a:buFont typeface="+mj-lt"/>
              <a:buAutoNum type="arabicPeriod"/>
              <a:defRPr/>
            </a:pPr>
            <a:r>
              <a:rPr lang="en-US" dirty="0" smtClean="0"/>
              <a:t>Verify ANSI_NULLS and QUOTED_IDENTIFIER are set correctly for the current session as shown in the table below before creating the view.</a:t>
            </a:r>
          </a:p>
          <a:p>
            <a:pPr marL="224325" indent="-224325">
              <a:buFont typeface="+mj-lt"/>
              <a:buAutoNum type="arabicPeriod"/>
              <a:defRPr/>
            </a:pPr>
            <a:r>
              <a:rPr lang="en-US" dirty="0" smtClean="0"/>
              <a:t>Verify the view definition is deterministic.</a:t>
            </a:r>
          </a:p>
          <a:p>
            <a:pPr marL="224325" indent="-224325">
              <a:buFont typeface="+mj-lt"/>
              <a:buAutoNum type="arabicPeriod"/>
              <a:defRPr/>
            </a:pPr>
            <a:r>
              <a:rPr lang="en-US" dirty="0" smtClean="0"/>
              <a:t>Create the view using the WITH SCHEMABINDING option.</a:t>
            </a:r>
          </a:p>
          <a:p>
            <a:pPr marL="681525" lvl="1" indent="-224325">
              <a:buFont typeface="+mj-lt"/>
              <a:buNone/>
              <a:defRPr/>
            </a:pPr>
            <a:r>
              <a:rPr lang="en-US" dirty="0" smtClean="0"/>
              <a:t>	Imagine that you have created a view with out SCHEMABINDING option and you have altered the schema of underlying table (deleted one column). Next time when you run your view, it will fail. Here is when SCHEMABINDING comes into picture. Creating a view with SCHEMABINDING option locks the underlying tables and prevents any changes that may change the table schema.</a:t>
            </a:r>
          </a:p>
          <a:p>
            <a:pPr marL="224325" indent="-224325">
              <a:buFont typeface="+mj-lt"/>
              <a:buAutoNum type="arabicPeriod"/>
              <a:defRPr/>
            </a:pPr>
            <a:r>
              <a:rPr lang="en-US" dirty="0" smtClean="0"/>
              <a:t>Verify your session's SET options are set correctly as shown in the table below before creating the unique clustered index on the view.</a:t>
            </a:r>
          </a:p>
          <a:p>
            <a:pPr marL="224325" indent="-224325">
              <a:buFont typeface="+mj-lt"/>
              <a:buAutoNum type="arabicPeriod"/>
              <a:defRPr/>
            </a:pPr>
            <a:r>
              <a:rPr lang="en-US" dirty="0" smtClean="0"/>
              <a:t>Create the unique clustered index on the view.</a:t>
            </a:r>
          </a:p>
          <a:p>
            <a:pPr marL="224325" indent="-224325">
              <a:buFont typeface="+mj-lt"/>
              <a:buAutoNum type="arabicPeriod"/>
              <a:defRPr/>
            </a:pPr>
            <a:r>
              <a:rPr lang="en-US" dirty="0" smtClean="0"/>
              <a:t>The OBJECTPROPERTY function can be used to check the value of ANSI_NULLS and QUOTED_IDENTIFIER on an existing table or view.</a:t>
            </a:r>
          </a:p>
          <a:p>
            <a:pPr eaLnBrk="1" hangingPunct="1"/>
            <a:endParaRPr lang="en-US" b="1" dirty="0" smtClean="0"/>
          </a:p>
          <a:p>
            <a:pPr eaLnBrk="1" hangingPunct="1"/>
            <a:r>
              <a:rPr lang="en-US" b="1" dirty="0" smtClean="0"/>
              <a:t>References:</a:t>
            </a:r>
          </a:p>
          <a:p>
            <a:pPr eaLnBrk="1" hangingPunct="1"/>
            <a:r>
              <a:rPr lang="en-US" dirty="0" smtClean="0"/>
              <a:t>Creating Indexed Views - http://go.microsoft.com/fwlink/?LinkID=127372</a:t>
            </a:r>
          </a:p>
        </p:txBody>
      </p:sp>
      <p:sp>
        <p:nvSpPr>
          <p:cNvPr id="5325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325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46E5565-732C-44B2-8037-904A412931C6}" type="slidenum">
              <a:rPr lang="en-US" sz="1200"/>
              <a:pPr algn="r"/>
              <a:t>19</a:t>
            </a:fld>
            <a:endParaRPr lang="en-US" sz="12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normAutofit fontScale="70000" lnSpcReduction="20000"/>
          </a:bodyPr>
          <a:lstStyle/>
          <a:p>
            <a:pPr eaLnBrk="1" hangingPunct="1"/>
            <a:r>
              <a:rPr lang="en-US" dirty="0" smtClean="0"/>
              <a:t>This topic provides an example of an indexed view.  The important elements are highlighted and discussed below.</a:t>
            </a:r>
          </a:p>
          <a:p>
            <a:pPr eaLnBrk="1" hangingPunct="1"/>
            <a:endParaRPr lang="en-US" dirty="0" smtClean="0"/>
          </a:p>
          <a:p>
            <a:pPr eaLnBrk="1" hangingPunct="1"/>
            <a:r>
              <a:rPr lang="en-US" b="1" dirty="0" smtClean="0"/>
              <a:t>CREATE VIEW… WITH SCHEMABINDING </a:t>
            </a:r>
          </a:p>
          <a:p>
            <a:pPr eaLnBrk="1" hangingPunct="1"/>
            <a:r>
              <a:rPr lang="en-US" dirty="0" smtClean="0"/>
              <a:t>In order for a view to be indexed it must be defined using the WITH SCHEMABINDING option.  This option is specified in the CREATE VIEW statement.  </a:t>
            </a:r>
          </a:p>
          <a:p>
            <a:pPr eaLnBrk="1" hangingPunct="1"/>
            <a:endParaRPr lang="en-US" dirty="0" smtClean="0"/>
          </a:p>
          <a:p>
            <a:pPr eaLnBrk="1" hangingPunct="1"/>
            <a:r>
              <a:rPr lang="en-US" b="1" dirty="0" smtClean="0"/>
              <a:t>SELECT… FROM</a:t>
            </a:r>
          </a:p>
          <a:p>
            <a:pPr eaLnBrk="1" hangingPunct="1"/>
            <a:r>
              <a:rPr lang="en-US" dirty="0" smtClean="0"/>
              <a:t>Just like any other view, an indexed view will select certain columns from a table using a SELECT query.  In this case we see that the view is selecting several calculated columns as well as the </a:t>
            </a:r>
            <a:r>
              <a:rPr lang="en-US" dirty="0" err="1" smtClean="0"/>
              <a:t>ProductID</a:t>
            </a:r>
            <a:r>
              <a:rPr lang="en-US" dirty="0" smtClean="0"/>
              <a:t> column and the result set is grouped by the </a:t>
            </a:r>
            <a:r>
              <a:rPr lang="en-US" dirty="0" err="1" smtClean="0"/>
              <a:t>ProductID</a:t>
            </a:r>
            <a:r>
              <a:rPr lang="en-US" dirty="0" smtClean="0"/>
              <a:t> column.  The result is that a single row will be output for each </a:t>
            </a:r>
            <a:r>
              <a:rPr lang="en-US" dirty="0" err="1" smtClean="0"/>
              <a:t>ProductID</a:t>
            </a:r>
            <a:r>
              <a:rPr lang="en-US" dirty="0" smtClean="0"/>
              <a:t> and for each one it will calculate the total sales, total discounts, and total sales price for each product.  Grouping by the </a:t>
            </a:r>
            <a:r>
              <a:rPr lang="en-US" dirty="0" err="1" smtClean="0"/>
              <a:t>ProductID</a:t>
            </a:r>
            <a:r>
              <a:rPr lang="en-US" dirty="0" smtClean="0"/>
              <a:t> is important so that the </a:t>
            </a:r>
            <a:r>
              <a:rPr lang="en-US" dirty="0" err="1" smtClean="0"/>
              <a:t>ProductID</a:t>
            </a:r>
            <a:r>
              <a:rPr lang="en-US" dirty="0" smtClean="0"/>
              <a:t> column in the view results will be unique for the index.</a:t>
            </a:r>
          </a:p>
          <a:p>
            <a:pPr eaLnBrk="1" hangingPunct="1"/>
            <a:endParaRPr lang="en-US" dirty="0" smtClean="0"/>
          </a:p>
          <a:p>
            <a:pPr eaLnBrk="1" hangingPunct="1"/>
            <a:r>
              <a:rPr lang="en-US" b="1" dirty="0" smtClean="0"/>
              <a:t>CREATE UNIQUE CLUSTERED INDEX</a:t>
            </a:r>
          </a:p>
          <a:p>
            <a:pPr eaLnBrk="1" hangingPunct="1"/>
            <a:r>
              <a:rPr lang="en-US" dirty="0" smtClean="0"/>
              <a:t>This statement is used to create the index on the view that we just defined.  The statement specifies the name of the view to be indexed as well as the column from the view to create the index on.  Since our view groups the results by </a:t>
            </a:r>
            <a:r>
              <a:rPr lang="en-US" dirty="0" err="1" smtClean="0"/>
              <a:t>ProductID</a:t>
            </a:r>
            <a:r>
              <a:rPr lang="en-US" dirty="0" smtClean="0"/>
              <a:t>, it is unique for the index.</a:t>
            </a:r>
          </a:p>
          <a:p>
            <a:pPr eaLnBrk="1" hangingPunct="1"/>
            <a:endParaRPr lang="en-US" dirty="0" smtClean="0"/>
          </a:p>
          <a:p>
            <a:pPr eaLnBrk="1" hangingPunct="1"/>
            <a:r>
              <a:rPr lang="en-US" dirty="0" smtClean="0"/>
              <a:t>Example:</a:t>
            </a:r>
          </a:p>
          <a:p>
            <a:pPr lvl="1"/>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--Set the options to support indexed views.</a:t>
            </a:r>
          </a:p>
          <a:p>
            <a:pPr lvl="1"/>
            <a:r>
              <a:rPr lang="en-US" sz="1200" kern="1200" dirty="0" smtClean="0">
                <a:solidFill>
                  <a:schemeClr val="tx1"/>
                </a:solidFill>
                <a:latin typeface="+mn-lt"/>
                <a:ea typeface="+mn-ea"/>
                <a:cs typeface="+mn-cs"/>
              </a:rPr>
              <a:t>SET NUMERIC_ROUNDABORT OFF;</a:t>
            </a:r>
          </a:p>
          <a:p>
            <a:pPr lvl="1"/>
            <a:r>
              <a:rPr lang="en-US" sz="1200" kern="1200" dirty="0" smtClean="0">
                <a:solidFill>
                  <a:schemeClr val="tx1"/>
                </a:solidFill>
                <a:latin typeface="+mn-lt"/>
                <a:ea typeface="+mn-ea"/>
                <a:cs typeface="+mn-cs"/>
              </a:rPr>
              <a:t>SET ANSI_PADDING, ANSI_WARNINGS, CONCAT_NULL_YIELDS_NULL, ARITHABORT,</a:t>
            </a:r>
          </a:p>
          <a:p>
            <a:pPr lvl="1"/>
            <a:r>
              <a:rPr lang="en-US" sz="1200" kern="1200" dirty="0" smtClean="0">
                <a:solidFill>
                  <a:schemeClr val="tx1"/>
                </a:solidFill>
                <a:latin typeface="+mn-lt"/>
                <a:ea typeface="+mn-ea"/>
                <a:cs typeface="+mn-cs"/>
              </a:rPr>
              <a:t>    QUOTED_IDENTIFIER, ANSI_NULLS ON;</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view with </a:t>
            </a:r>
            <a:r>
              <a:rPr lang="en-US" sz="1200" kern="1200" dirty="0" err="1" smtClean="0">
                <a:solidFill>
                  <a:schemeClr val="tx1"/>
                </a:solidFill>
                <a:latin typeface="+mn-lt"/>
                <a:ea typeface="+mn-ea"/>
                <a:cs typeface="+mn-cs"/>
              </a:rPr>
              <a:t>schemabinding</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IF OBJECT_ID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'view') IS NOT NULL</a:t>
            </a:r>
          </a:p>
          <a:p>
            <a:pPr lvl="1"/>
            <a:r>
              <a:rPr lang="en-US" sz="1200" kern="1200" dirty="0" smtClean="0">
                <a:solidFill>
                  <a:schemeClr val="tx1"/>
                </a:solidFill>
                <a:latin typeface="+mn-lt"/>
                <a:ea typeface="+mn-ea"/>
                <a:cs typeface="+mn-cs"/>
              </a:rPr>
              <a:t>DROP VIEW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VIEW </a:t>
            </a:r>
            <a:r>
              <a:rPr lang="en-US" sz="1200" kern="1200" dirty="0" err="1" smtClean="0">
                <a:solidFill>
                  <a:schemeClr val="tx1"/>
                </a:solidFill>
                <a:latin typeface="+mn-lt"/>
                <a:ea typeface="+mn-ea"/>
                <a:cs typeface="+mn-cs"/>
              </a:rPr>
              <a:t>Sales.vOrders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WITH SCHEMABINDING</a:t>
            </a:r>
          </a:p>
          <a:p>
            <a:pPr lvl="1"/>
            <a:r>
              <a:rPr lang="en-US" sz="1200" kern="1200" dirty="0" smtClean="0">
                <a:solidFill>
                  <a:schemeClr val="tx1"/>
                </a:solidFill>
                <a:latin typeface="+mn-lt"/>
                <a:ea typeface="+mn-ea"/>
                <a:cs typeface="+mn-cs"/>
              </a:rPr>
              <a:t>AS</a:t>
            </a:r>
          </a:p>
          <a:p>
            <a:pPr lvl="1"/>
            <a:r>
              <a:rPr lang="en-US" sz="1200" kern="1200" dirty="0" smtClean="0">
                <a:solidFill>
                  <a:schemeClr val="tx1"/>
                </a:solidFill>
                <a:latin typeface="+mn-lt"/>
                <a:ea typeface="+mn-ea"/>
                <a:cs typeface="+mn-cs"/>
              </a:rPr>
              <a:t>    SELECT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Revenue,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COUNT_BIG(*) AS COUNT</a:t>
            </a:r>
          </a:p>
          <a:p>
            <a:pPr lvl="1"/>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a:t>
            </a: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GROUP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an index on the view.</a:t>
            </a:r>
          </a:p>
          <a:p>
            <a:pPr lvl="1"/>
            <a:r>
              <a:rPr lang="en-US" sz="1200" kern="1200" dirty="0" smtClean="0">
                <a:solidFill>
                  <a:schemeClr val="tx1"/>
                </a:solidFill>
                <a:latin typeface="+mn-lt"/>
                <a:ea typeface="+mn-ea"/>
                <a:cs typeface="+mn-cs"/>
              </a:rPr>
              <a:t>CREATE UNIQUE CLUSTERED INDEX IDX_V1 </a:t>
            </a:r>
          </a:p>
          <a:p>
            <a:pPr lvl="1"/>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--This query can use the indexed view even though the view is not specified in the FROM clause.</a:t>
            </a:r>
          </a:p>
          <a:p>
            <a:pPr lvl="1"/>
            <a:r>
              <a:rPr lang="en-US" sz="1200" kern="1200" dirty="0" smtClean="0">
                <a:solidFill>
                  <a:schemeClr val="tx1"/>
                </a:solidFill>
                <a:latin typeface="+mn-lt"/>
                <a:ea typeface="+mn-ea"/>
                <a:cs typeface="+mn-cs"/>
              </a:rPr>
              <a:t>SELECT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 </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 ON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BETWEEN 700 and 800</a:t>
            </a:r>
          </a:p>
          <a:p>
            <a:pPr lvl="1"/>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&gt;= CONVERT(datetime,'05/01/2002',101)</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ORDER BY Rev DESC;</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--This query can use the above indexed view.</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a:t>
            </a:r>
          </a:p>
          <a:p>
            <a:pPr lvl="1"/>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 ON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AND DATEPART(</a:t>
            </a:r>
            <a:r>
              <a:rPr lang="en-US" sz="1200" kern="1200" dirty="0" err="1" smtClean="0">
                <a:solidFill>
                  <a:schemeClr val="tx1"/>
                </a:solidFill>
                <a:latin typeface="+mn-lt"/>
                <a:ea typeface="+mn-ea"/>
                <a:cs typeface="+mn-cs"/>
              </a:rPr>
              <a:t>mm,OrderDate</a:t>
            </a:r>
            <a:r>
              <a:rPr lang="en-US" sz="1200" kern="1200" dirty="0" smtClean="0">
                <a:solidFill>
                  <a:schemeClr val="tx1"/>
                </a:solidFill>
                <a:latin typeface="+mn-lt"/>
                <a:ea typeface="+mn-ea"/>
                <a:cs typeface="+mn-cs"/>
              </a:rPr>
              <a:t>)= 3</a:t>
            </a:r>
          </a:p>
          <a:p>
            <a:pPr lvl="1"/>
            <a:r>
              <a:rPr lang="en-US" sz="1200" kern="1200" dirty="0" smtClean="0">
                <a:solidFill>
                  <a:schemeClr val="tx1"/>
                </a:solidFill>
                <a:latin typeface="+mn-lt"/>
                <a:ea typeface="+mn-ea"/>
                <a:cs typeface="+mn-cs"/>
              </a:rPr>
              <a:t>        AND DATEPART(</a:t>
            </a:r>
            <a:r>
              <a:rPr lang="en-US" sz="1200" kern="1200" dirty="0" err="1" smtClean="0">
                <a:solidFill>
                  <a:schemeClr val="tx1"/>
                </a:solidFill>
                <a:latin typeface="+mn-lt"/>
                <a:ea typeface="+mn-ea"/>
                <a:cs typeface="+mn-cs"/>
              </a:rPr>
              <a:t>yy,OrderDate</a:t>
            </a:r>
            <a:r>
              <a:rPr lang="en-US" sz="1200" kern="1200" dirty="0" smtClean="0">
                <a:solidFill>
                  <a:schemeClr val="tx1"/>
                </a:solidFill>
                <a:latin typeface="+mn-lt"/>
                <a:ea typeface="+mn-ea"/>
                <a:cs typeface="+mn-cs"/>
              </a:rPr>
              <a:t>) = 2002</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OrderDate</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ASC;</a:t>
            </a:r>
          </a:p>
          <a:p>
            <a:pPr lvl="1"/>
            <a:r>
              <a:rPr lang="en-US" sz="1200" kern="1200" dirty="0" smtClean="0">
                <a:solidFill>
                  <a:schemeClr val="tx1"/>
                </a:solidFill>
                <a:latin typeface="+mn-lt"/>
                <a:ea typeface="+mn-ea"/>
                <a:cs typeface="+mn-cs"/>
              </a:rPr>
              <a:t>GO</a:t>
            </a:r>
          </a:p>
          <a:p>
            <a:pPr lvl="1" eaLnBrk="1" hangingPunct="1"/>
            <a:endParaRPr lang="en-US"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11A7A1-D0AB-4E22-83E0-D980DBED9A85}" type="slidenum">
              <a:rPr lang="en-US" smtClean="0"/>
              <a:pPr/>
              <a:t>20</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307492" y="2218857"/>
            <a:ext cx="6149837" cy="6925143"/>
          </a:xfrm>
          <a:noFill/>
          <a:ln/>
        </p:spPr>
        <p:txBody>
          <a:bodyPr/>
          <a:lstStyle/>
          <a:p>
            <a:pPr eaLnBrk="1" hangingPunct="1"/>
            <a:r>
              <a:rPr lang="en-US" dirty="0" smtClean="0"/>
              <a:t>In this topic, discuss the concept of indexed views. Explain the performance considerations for using indexed views. View Indexes gives the product the capability to define an index on a view. Additionally, SQL Server View Indexes are dynamic in that changes to the data in the base tables are automatically reflected in the indexed view. </a:t>
            </a:r>
          </a:p>
          <a:p>
            <a:pPr eaLnBrk="1" hangingPunct="1"/>
            <a:r>
              <a:rPr lang="en-US" dirty="0" smtClean="0"/>
              <a:t>Also mention that the SQL Server query optimizer will try to use an indexed view even if the view is not referenced in the from clause of a T-SQL command. Explain how when a clustered index is created on the view, SQL Server immediately allocates storage space to store the results of the view. You can then treat the view like any other table by adding additional </a:t>
            </a:r>
            <a:r>
              <a:rPr lang="en-US" dirty="0" err="1" smtClean="0"/>
              <a:t>nonclustered</a:t>
            </a:r>
            <a:r>
              <a:rPr lang="en-US" dirty="0" smtClean="0"/>
              <a:t> indexes.</a:t>
            </a:r>
          </a:p>
          <a:p>
            <a:pPr eaLnBrk="1" hangingPunct="1"/>
            <a:r>
              <a:rPr lang="en-US" dirty="0" smtClean="0"/>
              <a:t>Also mention that the underlying table does not necessarily require an index. The query optimizer can potentially use the indexed view to satisfy queries on the underlying table, this clever little process happens because of schema binding. Emphasis the important requirements for creating indexed views, and always keep maintenance cost and performance in mind.</a:t>
            </a:r>
          </a:p>
          <a:p>
            <a:pPr eaLnBrk="1" hangingPunct="1"/>
            <a:endParaRPr lang="en-US" dirty="0" smtClean="0"/>
          </a:p>
          <a:p>
            <a:pPr eaLnBrk="1" hangingPunct="1"/>
            <a:r>
              <a:rPr lang="en-US" b="1" dirty="0" smtClean="0"/>
              <a:t>There are several requirements that you must take into consideration when using Indexed views.</a:t>
            </a:r>
          </a:p>
          <a:p>
            <a:pPr eaLnBrk="1" hangingPunct="1"/>
            <a:r>
              <a:rPr lang="en-US" dirty="0" smtClean="0"/>
              <a:t>   1. View definition must always return the same results from the same underlying data.</a:t>
            </a:r>
          </a:p>
          <a:p>
            <a:pPr eaLnBrk="1" hangingPunct="1"/>
            <a:r>
              <a:rPr lang="en-US" dirty="0" smtClean="0"/>
              <a:t>   2. Views cannot use non-deterministic functions.</a:t>
            </a:r>
          </a:p>
          <a:p>
            <a:pPr eaLnBrk="1" hangingPunct="1"/>
            <a:r>
              <a:rPr lang="en-US" dirty="0" smtClean="0"/>
              <a:t>   3. The first index on a View must be a clustered, UNIQUE index.</a:t>
            </a:r>
          </a:p>
          <a:p>
            <a:pPr eaLnBrk="1" hangingPunct="1"/>
            <a:r>
              <a:rPr lang="en-US" dirty="0" smtClean="0"/>
              <a:t>   4. If you use Group By, you must include the new COUNT_BIG(*) in the select list.</a:t>
            </a:r>
          </a:p>
          <a:p>
            <a:pPr eaLnBrk="1" hangingPunct="1"/>
            <a:endParaRPr lang="en-US" b="1" dirty="0" smtClean="0"/>
          </a:p>
          <a:p>
            <a:pPr eaLnBrk="1" hangingPunct="1"/>
            <a:r>
              <a:rPr lang="en-US" b="1" dirty="0" smtClean="0"/>
              <a:t>Question:</a:t>
            </a:r>
            <a:r>
              <a:rPr lang="en-US" dirty="0" smtClean="0"/>
              <a:t>  How can indexed views improve performance of your organization?</a:t>
            </a:r>
          </a:p>
          <a:p>
            <a:pPr eaLnBrk="1" hangingPunct="1"/>
            <a:r>
              <a:rPr lang="en-US" b="1" dirty="0" smtClean="0"/>
              <a:t>Answer:</a:t>
            </a:r>
            <a:r>
              <a:rPr lang="en-US" dirty="0" smtClean="0"/>
              <a:t> Indexed views provide performance enhancement by creating indexes on the data in the view, similar to table indexes. This provides faster access to large amounts of data.</a:t>
            </a:r>
            <a:endParaRPr lang="en-US" b="1" dirty="0" smtClean="0"/>
          </a:p>
        </p:txBody>
      </p:sp>
      <p:sp>
        <p:nvSpPr>
          <p:cNvPr id="46085" name="Rectangle 2"/>
          <p:cNvSpPr>
            <a:spLocks noGrp="1" noChangeArrowheads="1"/>
          </p:cNvSpPr>
          <p:nvPr>
            <p:ph type="hdr" sz="quarter"/>
          </p:nvPr>
        </p:nvSpPr>
        <p:spPr>
          <a:noFill/>
        </p:spPr>
        <p:txBody>
          <a:bodyPr/>
          <a:lstStyle/>
          <a:p>
            <a:r>
              <a:rPr lang="en-US" smtClean="0"/>
              <a:t>Module 6: Implementing Views </a:t>
            </a:r>
          </a:p>
        </p:txBody>
      </p:sp>
      <p:sp>
        <p:nvSpPr>
          <p:cNvPr id="4608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58A3D691-616D-4607-A902-897B268AAAF4}" type="slidenum">
              <a:rPr lang="en-US" sz="1200"/>
              <a:pPr algn="r"/>
              <a:t>21</a:t>
            </a:fld>
            <a:endParaRPr lang="en-US" sz="1200"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Partitioned Views</a:t>
            </a:r>
          </a:p>
          <a:p>
            <a:pPr eaLnBrk="1" hangingPunct="1"/>
            <a:r>
              <a:rPr lang="en-US" dirty="0" smtClean="0"/>
              <a:t>A partitioned view joins horizontally partitioned data from a set of member tables across one or more servers, making the data appear as if from one table. Microsoft SQL Server® 2008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In addition, SQL Server® 2008 differentiates between partitioned views that are updatable and views that are read-only copies of the underlying tables.</a:t>
            </a:r>
          </a:p>
          <a:p>
            <a:pPr eaLnBrk="1" hangingPunct="1"/>
            <a:endParaRPr lang="en-US" dirty="0" smtClean="0"/>
          </a:p>
          <a:p>
            <a:pPr eaLnBrk="1" hangingPunct="1"/>
            <a:r>
              <a:rPr lang="en-US" b="1" dirty="0" smtClean="0"/>
              <a:t>References:</a:t>
            </a:r>
          </a:p>
          <a:p>
            <a:pPr eaLnBrk="1" hangingPunct="1"/>
            <a:r>
              <a:rPr lang="en-US" dirty="0" smtClean="0"/>
              <a:t>Using Partitioned Views - http://go.microsoft.com/fwlink/?LinkId=127392</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97EA478-C3CF-4CBD-AD46-520D1A0322E3}" type="slidenum">
              <a:rPr lang="en-US" smtClean="0"/>
              <a:pPr/>
              <a:t>22</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concept of partitioned view. A partitioned view joins horizontally partitioned data from a set of member tables across one or more servers, making the data appear as if from one table. Microsoft® SQL Server® 2008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In addition, SQL Server 2008 differentiates between partitioned views that are updatable and views that are read-only copies of the underlying tables.</a:t>
            </a:r>
          </a:p>
          <a:p>
            <a:pPr eaLnBrk="1" hangingPunct="1"/>
            <a:endParaRPr lang="en-US" dirty="0" smtClean="0"/>
          </a:p>
          <a:p>
            <a:pPr eaLnBrk="1" hangingPunct="1"/>
            <a:r>
              <a:rPr lang="en-US" dirty="0" smtClean="0"/>
              <a:t>Explain that distributed partitioned views can be used to implement a federation of database servers. A federation is a group of servers administered independently, but which cooperate to share the processing load of a system. Forming a federation of database servers by partitioning data is the mechanism that enables you to scale out a set of servers to support the processing requirements of large, </a:t>
            </a:r>
            <a:r>
              <a:rPr lang="en-US" dirty="0" err="1" smtClean="0"/>
              <a:t>multitiered</a:t>
            </a:r>
            <a:r>
              <a:rPr lang="en-US" dirty="0" smtClean="0"/>
              <a:t> Web sites.</a:t>
            </a:r>
          </a:p>
          <a:p>
            <a:pPr eaLnBrk="1" hangingPunct="1"/>
            <a:endParaRPr lang="en-US" dirty="0" smtClean="0"/>
          </a:p>
          <a:p>
            <a:pPr eaLnBrk="1" hangingPunct="1"/>
            <a:r>
              <a:rPr lang="en-US" dirty="0" smtClean="0"/>
              <a:t>Do not lead into a discussion on using a partition function and scheme for an indexed view,  as that just causes confusion. </a:t>
            </a:r>
          </a:p>
          <a:p>
            <a:pPr eaLnBrk="1" hangingPunct="1"/>
            <a:endParaRPr lang="en-US" dirty="0" smtClean="0"/>
          </a:p>
          <a:p>
            <a:pPr eaLnBrk="1" hangingPunct="1"/>
            <a:r>
              <a:rPr lang="en-US" dirty="0" smtClean="0"/>
              <a:t>Be sure to discuss the performance considerations for using partitioned views.</a:t>
            </a:r>
          </a:p>
          <a:p>
            <a:pPr eaLnBrk="1" hangingPunct="1"/>
            <a:endParaRPr lang="en-US" dirty="0" smtClean="0"/>
          </a:p>
          <a:p>
            <a:pPr eaLnBrk="1" hangingPunct="1"/>
            <a:r>
              <a:rPr lang="en-US" b="1" dirty="0" smtClean="0"/>
              <a:t>Note: </a:t>
            </a:r>
          </a:p>
          <a:p>
            <a:pPr eaLnBrk="1" hangingPunct="1"/>
            <a:r>
              <a:rPr lang="en-US" dirty="0" smtClean="0"/>
              <a:t>An indexed view must use two-part names so you cannot create an index here. </a:t>
            </a:r>
          </a:p>
          <a:p>
            <a:pPr eaLnBrk="1" hangingPunct="1"/>
            <a:endParaRPr lang="en-US" dirty="0" smtClean="0"/>
          </a:p>
          <a:p>
            <a:pPr eaLnBrk="1" hangingPunct="1"/>
            <a:r>
              <a:rPr lang="en-US" dirty="0" smtClean="0"/>
              <a:t>There is also a requirement for linked servers, mention that there may be additional  security requirements to consider for this.</a:t>
            </a:r>
          </a:p>
        </p:txBody>
      </p:sp>
      <p:sp>
        <p:nvSpPr>
          <p:cNvPr id="47109" name="Rectangle 2"/>
          <p:cNvSpPr>
            <a:spLocks noGrp="1" noChangeArrowheads="1"/>
          </p:cNvSpPr>
          <p:nvPr>
            <p:ph type="hdr" sz="quarter"/>
          </p:nvPr>
        </p:nvSpPr>
        <p:spPr>
          <a:noFill/>
        </p:spPr>
        <p:txBody>
          <a:bodyPr/>
          <a:lstStyle/>
          <a:p>
            <a:r>
              <a:rPr lang="en-US" smtClean="0"/>
              <a:t>Module 6: Implementing Views </a:t>
            </a:r>
          </a:p>
        </p:txBody>
      </p:sp>
      <p:sp>
        <p:nvSpPr>
          <p:cNvPr id="4711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63FE8FE4-156D-4667-BA63-4B8617999177}" type="slidenum">
              <a:rPr lang="en-US" sz="1200"/>
              <a:pPr algn="r"/>
              <a:t>23</a:t>
            </a:fld>
            <a:endParaRPr lang="en-US" sz="1200"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provides an example of a partitioned view.  The important elements are highlighted and discussed below.</a:t>
            </a:r>
          </a:p>
          <a:p>
            <a:pPr eaLnBrk="1" hangingPunct="1"/>
            <a:endParaRPr lang="en-US" dirty="0" smtClean="0"/>
          </a:p>
          <a:p>
            <a:pPr eaLnBrk="1" hangingPunct="1"/>
            <a:r>
              <a:rPr lang="en-US" b="1" dirty="0" smtClean="0"/>
              <a:t>CREATE TABLE </a:t>
            </a:r>
          </a:p>
          <a:p>
            <a:pPr eaLnBrk="1" hangingPunct="1"/>
            <a:r>
              <a:rPr lang="en-US" dirty="0" smtClean="0"/>
              <a:t>Tables must be created to contain the rows for each partition.  </a:t>
            </a:r>
          </a:p>
          <a:p>
            <a:pPr eaLnBrk="1" hangingPunct="1"/>
            <a:endParaRPr lang="en-US" dirty="0" smtClean="0"/>
          </a:p>
          <a:p>
            <a:pPr eaLnBrk="1" hangingPunct="1"/>
            <a:r>
              <a:rPr lang="en-US" b="1" dirty="0" smtClean="0"/>
              <a:t>CHECK, CONSTRAINT</a:t>
            </a:r>
          </a:p>
          <a:p>
            <a:pPr eaLnBrk="1" hangingPunct="1"/>
            <a:r>
              <a:rPr lang="en-US" dirty="0" smtClean="0"/>
              <a:t>Here we have two check constraints and a primary key defined for the partitioned table.  These elements serve two purposes.  First, the CHECK constraints verify that data is inserted into the correct partitioned table.  For example, if a row is added to this table using a </a:t>
            </a:r>
            <a:r>
              <a:rPr lang="en-US" dirty="0" err="1" smtClean="0"/>
              <a:t>OrderDate</a:t>
            </a:r>
            <a:r>
              <a:rPr lang="en-US" dirty="0" smtClean="0"/>
              <a:t> in June of 1998, then an error will occur.  The second purpose is to assist the query optimizer determine which table will contain a particular row.  If a query needs rows with an order date in May 1998 then the query optimizer will know to use this table and not the others.</a:t>
            </a:r>
          </a:p>
          <a:p>
            <a:pPr eaLnBrk="1" hangingPunct="1"/>
            <a:endParaRPr lang="en-US" dirty="0" smtClean="0"/>
          </a:p>
          <a:p>
            <a:pPr eaLnBrk="1" hangingPunct="1"/>
            <a:r>
              <a:rPr lang="en-US" b="1" dirty="0" smtClean="0"/>
              <a:t>CREATE VIEW</a:t>
            </a:r>
          </a:p>
          <a:p>
            <a:pPr eaLnBrk="1" hangingPunct="1"/>
            <a:r>
              <a:rPr lang="en-US" dirty="0" smtClean="0"/>
              <a:t>Partitioned views are defined using CREATE VIEW the same as standard views.</a:t>
            </a:r>
          </a:p>
          <a:p>
            <a:pPr eaLnBrk="1" hangingPunct="1"/>
            <a:endParaRPr lang="en-US" dirty="0" smtClean="0"/>
          </a:p>
          <a:p>
            <a:pPr eaLnBrk="1" hangingPunct="1"/>
            <a:r>
              <a:rPr lang="en-US" b="1" dirty="0" smtClean="0"/>
              <a:t>UNION ALL</a:t>
            </a:r>
          </a:p>
          <a:p>
            <a:pPr eaLnBrk="1" hangingPunct="1"/>
            <a:r>
              <a:rPr lang="en-US" dirty="0" smtClean="0"/>
              <a:t>The UNION ALL operator is used to combine the rows of the partitioned tables within the view.  The result is that if the view is queried with no conditions, all rows from all of the partitioned tables will be returned as a single result set.  However, if an order date condition is used then the query optimizer will use the check constraints of the partitioned tables to determine which table contains the rows to be retrieved.</a:t>
            </a:r>
          </a:p>
          <a:p>
            <a:pPr eaLnBrk="1" hangingPunct="1"/>
            <a:endParaRPr lang="en-US" dirty="0" smtClean="0"/>
          </a:p>
          <a:p>
            <a:pPr eaLnBrk="1" hangingPunct="1"/>
            <a:r>
              <a:rPr lang="en-US" b="1" dirty="0" smtClean="0"/>
              <a:t>References</a:t>
            </a:r>
          </a:p>
          <a:p>
            <a:pPr eaLnBrk="1" hangingPunct="1"/>
            <a:r>
              <a:rPr lang="en-US" dirty="0" smtClean="0"/>
              <a:t>Using Partitioned Views - http://go.microsoft.com/fwlink/?LinkId=127392</a:t>
            </a:r>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41A9452-1F3C-44E2-B36B-0441E064E966}" type="slidenum">
              <a:rPr lang="en-US" smtClean="0"/>
              <a:pPr/>
              <a:t>2</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6"/>
          <p:cNvSpPr>
            <a:spLocks noGrp="1" noChangeArrowheads="1"/>
          </p:cNvSpPr>
          <p:nvPr>
            <p:ph type="body" idx="1"/>
          </p:nvPr>
        </p:nvSpPr>
        <p:spPr>
          <a:xfrm>
            <a:off x="307492" y="2218858"/>
            <a:ext cx="6149837" cy="6661254"/>
          </a:xfrm>
          <a:noFill/>
          <a:ln/>
        </p:spPr>
        <p:txBody>
          <a:bodyPr/>
          <a:lstStyle/>
          <a:p>
            <a:endParaRPr lang="en-US" smtClean="0"/>
          </a:p>
        </p:txBody>
      </p:sp>
      <p:sp>
        <p:nvSpPr>
          <p:cNvPr id="29701" name="Rectangle 2"/>
          <p:cNvSpPr>
            <a:spLocks noGrp="1" noChangeArrowheads="1"/>
          </p:cNvSpPr>
          <p:nvPr>
            <p:ph type="hdr" sz="quarter"/>
          </p:nvPr>
        </p:nvSpPr>
        <p:spPr>
          <a:noFill/>
        </p:spPr>
        <p:txBody>
          <a:bodyPr/>
          <a:lstStyle/>
          <a:p>
            <a:r>
              <a:rPr lang="en-US" smtClean="0"/>
              <a:t>Module 6: Implementing Views </a:t>
            </a:r>
          </a:p>
        </p:txBody>
      </p:sp>
      <p:sp>
        <p:nvSpPr>
          <p:cNvPr id="2970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xfrm>
            <a:off x="307492" y="2279755"/>
            <a:ext cx="6149837" cy="6600357"/>
          </a:xfrm>
          <a:noFill/>
          <a:ln/>
        </p:spPr>
        <p:txBody>
          <a:bodyPr/>
          <a:lstStyle/>
          <a:p>
            <a:r>
              <a:rPr lang="en-US" smtClean="0">
                <a:latin typeface="Arial" pitchFamily="34" charset="0"/>
              </a:rPr>
              <a:t>This module introduces indexes, and describes how to implement indexes to obtain optimal performance benefits. It then explains how to optimize indexes.</a:t>
            </a:r>
          </a:p>
          <a:p>
            <a:endParaRPr lang="en-US" smtClean="0">
              <a:latin typeface="Arial" pitchFamily="34" charset="0"/>
            </a:endParaRPr>
          </a:p>
          <a:p>
            <a:r>
              <a:rPr lang="en-US" smtClean="0">
                <a:latin typeface="Arial" pitchFamily="34" charset="0"/>
              </a:rPr>
              <a:t>After completing this module, students will be able to:</a:t>
            </a:r>
          </a:p>
          <a:p>
            <a:r>
              <a:rPr lang="en-US" smtClean="0">
                <a:latin typeface="Arial" pitchFamily="34" charset="0"/>
              </a:rPr>
              <a:t>  Plan indexes.</a:t>
            </a:r>
          </a:p>
          <a:p>
            <a:r>
              <a:rPr lang="en-US" smtClean="0">
                <a:latin typeface="Arial" pitchFamily="34" charset="0"/>
              </a:rPr>
              <a:t>  Create indexes.</a:t>
            </a:r>
          </a:p>
          <a:p>
            <a:r>
              <a:rPr lang="en-US" smtClean="0">
                <a:latin typeface="Arial" pitchFamily="34" charset="0"/>
              </a:rPr>
              <a:t>  Optimize indexes.</a:t>
            </a:r>
          </a:p>
          <a:p>
            <a:endParaRPr lang="en-US" smtClean="0">
              <a:latin typeface="Arial" pitchFamily="34" charset="0"/>
            </a:endParaRPr>
          </a:p>
          <a:p>
            <a:r>
              <a:rPr lang="en-US" b="1" smtClean="0">
                <a:latin typeface="Arial" pitchFamily="34" charset="0"/>
              </a:rPr>
              <a:t>Required materials</a:t>
            </a:r>
          </a:p>
          <a:p>
            <a:r>
              <a:rPr lang="en-US" smtClean="0">
                <a:latin typeface="Arial" pitchFamily="34" charset="0"/>
              </a:rPr>
              <a:t>To teach this module, you need the Microsoft Office PowerPoint® file 6232A_03.ppt.</a:t>
            </a:r>
          </a:p>
          <a:p>
            <a:endParaRPr lang="en-US" smtClean="0">
              <a:latin typeface="Arial" pitchFamily="34" charset="0"/>
            </a:endParaRPr>
          </a:p>
          <a:p>
            <a:r>
              <a:rPr lang="en-US" b="1" smtClean="0">
                <a:latin typeface="Arial" pitchFamily="34" charset="0"/>
              </a:rPr>
              <a:t>Important</a:t>
            </a:r>
            <a:r>
              <a:rPr lang="en-US" smtClean="0">
                <a:latin typeface="Arial" pitchFamily="34" charset="0"/>
              </a:rPr>
              <a:t> It is recommended that you use PowerPoint 2002 or a later version to display the slides for this course. If you use PowerPoint Viewer or an earlier version of PowerPoint, all the features of the slides might not be displayed correctly.</a:t>
            </a:r>
          </a:p>
          <a:p>
            <a:endParaRPr lang="en-US" smtClean="0">
              <a:latin typeface="Arial" pitchFamily="34" charset="0"/>
            </a:endParaRPr>
          </a:p>
          <a:p>
            <a:endParaRPr lang="en-US" b="1" smtClean="0">
              <a:latin typeface="Arial" pitchFamily="34" charset="0"/>
            </a:endParaRPr>
          </a:p>
          <a:p>
            <a:r>
              <a:rPr lang="en-US" b="1" smtClean="0">
                <a:latin typeface="Arial" pitchFamily="34" charset="0"/>
              </a:rPr>
              <a:t>Preparation tasks</a:t>
            </a:r>
          </a:p>
          <a:p>
            <a:r>
              <a:rPr lang="en-US" smtClean="0">
                <a:latin typeface="Arial" pitchFamily="34" charset="0"/>
              </a:rPr>
              <a:t>To prepare for this module:</a:t>
            </a:r>
          </a:p>
          <a:p>
            <a:r>
              <a:rPr lang="en-US" smtClean="0">
                <a:latin typeface="Arial" pitchFamily="34" charset="0"/>
              </a:rPr>
              <a:t>  Read all of the materials for this module.</a:t>
            </a:r>
          </a:p>
          <a:p>
            <a:r>
              <a:rPr lang="en-US" smtClean="0">
                <a:latin typeface="Arial" pitchFamily="34" charset="0"/>
              </a:rPr>
              <a:t>  Practice performing the demonstrations and the lab exercises.</a:t>
            </a:r>
          </a:p>
          <a:p>
            <a:r>
              <a:rPr lang="en-US" altLang="ko-KR" smtClean="0">
                <a:latin typeface="Arial" pitchFamily="34" charset="0"/>
                <a:ea typeface="굴림" pitchFamily="34" charset="-127"/>
              </a:rPr>
              <a:t>  Work through the Module Review and Takeaways section and determine how you will use this   </a:t>
            </a:r>
          </a:p>
          <a:p>
            <a:r>
              <a:rPr lang="en-US" altLang="ko-KR" smtClean="0">
                <a:latin typeface="Arial" pitchFamily="34" charset="0"/>
                <a:ea typeface="굴림" pitchFamily="34" charset="-127"/>
              </a:rPr>
              <a:t>   section to reinforce student learning and promote knowledge transfer to on-the-job performance. </a:t>
            </a:r>
          </a:p>
          <a:p>
            <a:endParaRPr lang="en-GB" altLang="zh-CN" smtClean="0">
              <a:latin typeface="Arial" pitchFamily="34" charset="0"/>
            </a:endParaRPr>
          </a:p>
          <a:p>
            <a:r>
              <a:rPr lang="en-GB" altLang="zh-CN" smtClean="0">
                <a:latin typeface="Arial" pitchFamily="34" charset="0"/>
              </a:rPr>
              <a:t>Make sure that students are aware that there are additional information and resources for the module on the Course Companion CD.</a:t>
            </a:r>
          </a:p>
          <a:p>
            <a:pPr eaLnBrk="1" hangingPunct="1"/>
            <a:endParaRPr lang="en-US" smtClean="0">
              <a:latin typeface="Arial" pitchFamily="34" charset="0"/>
            </a:endParaRPr>
          </a:p>
        </p:txBody>
      </p:sp>
      <p:sp>
        <p:nvSpPr>
          <p:cNvPr id="30724" name="Slide Number Placeholder 5"/>
          <p:cNvSpPr>
            <a:spLocks noGrp="1"/>
          </p:cNvSpPr>
          <p:nvPr>
            <p:ph type="sldNum" sz="quarter" idx="5"/>
          </p:nvPr>
        </p:nvSpPr>
        <p:spPr>
          <a:noFill/>
        </p:spPr>
        <p:txBody>
          <a:bodyPr/>
          <a:lstStyle/>
          <a:p>
            <a:fld id="{C4788DA4-3A66-40C6-AA7D-A1F53AFA3808}" type="slidenum">
              <a:rPr lang="en-US" smtClean="0">
                <a:latin typeface="Arial" pitchFamily="34" charset="0"/>
              </a:rPr>
              <a:pPr/>
              <a:t>24</a:t>
            </a:fld>
            <a:endParaRPr lang="en-US" smtClean="0">
              <a:latin typeface="Arial" pitchFamily="34" charset="0"/>
            </a:endParaRPr>
          </a:p>
        </p:txBody>
      </p:sp>
      <p:sp>
        <p:nvSpPr>
          <p:cNvPr id="307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07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normAutofit/>
          </a:bodyPr>
          <a:lstStyle/>
          <a:p>
            <a:pPr>
              <a:spcBef>
                <a:spcPts val="600"/>
              </a:spcBef>
              <a:buNone/>
            </a:pPr>
            <a:r>
              <a:rPr lang="en-US" b="1" dirty="0" smtClean="0"/>
              <a:t>A table scan</a:t>
            </a:r>
            <a:r>
              <a:rPr lang="en-US" dirty="0" smtClean="0"/>
              <a:t> is a scan that reads every row in a table</a:t>
            </a:r>
          </a:p>
          <a:p>
            <a:pPr>
              <a:spcBef>
                <a:spcPts val="600"/>
              </a:spcBef>
              <a:buNone/>
            </a:pPr>
            <a:r>
              <a:rPr lang="en-US" dirty="0" smtClean="0"/>
              <a:t>		A table that does not have any indexes created on it can be searched only via a table scan</a:t>
            </a:r>
          </a:p>
          <a:p>
            <a:pPr>
              <a:spcBef>
                <a:spcPts val="600"/>
              </a:spcBef>
              <a:buNone/>
            </a:pPr>
            <a:endParaRPr lang="en-US" b="1" dirty="0" smtClean="0"/>
          </a:p>
          <a:p>
            <a:pPr>
              <a:spcBef>
                <a:spcPts val="600"/>
              </a:spcBef>
              <a:buNone/>
            </a:pPr>
            <a:r>
              <a:rPr lang="en-US" b="1" dirty="0" smtClean="0"/>
              <a:t>An index </a:t>
            </a:r>
            <a:r>
              <a:rPr lang="en-US" dirty="0" smtClean="0"/>
              <a:t>is a database object that helps the server locate data more rapidly</a:t>
            </a:r>
          </a:p>
          <a:p>
            <a:pPr>
              <a:spcBef>
                <a:spcPts val="600"/>
              </a:spcBef>
            </a:pPr>
            <a:endParaRPr lang="en-US" dirty="0" smtClean="0"/>
          </a:p>
          <a:p>
            <a:pPr>
              <a:spcBef>
                <a:spcPts val="600"/>
              </a:spcBef>
              <a:buFont typeface="Monotype Sorts" pitchFamily="2" charset="2"/>
              <a:buNone/>
            </a:pPr>
            <a:endParaRPr lang="en-US" dirty="0" smtClean="0"/>
          </a:p>
          <a:p>
            <a:endParaRPr lang="en-US" dirty="0" smtClean="0">
              <a:latin typeface="Arial" pitchFamily="34" charset="0"/>
            </a:endParaRPr>
          </a:p>
        </p:txBody>
      </p:sp>
      <p:sp>
        <p:nvSpPr>
          <p:cNvPr id="33796" name="Slide Number Placeholder 5"/>
          <p:cNvSpPr>
            <a:spLocks noGrp="1"/>
          </p:cNvSpPr>
          <p:nvPr>
            <p:ph type="sldNum" sz="quarter" idx="5"/>
          </p:nvPr>
        </p:nvSpPr>
        <p:spPr>
          <a:noFill/>
        </p:spPr>
        <p:txBody>
          <a:bodyPr/>
          <a:lstStyle/>
          <a:p>
            <a:fld id="{281538C8-29CA-4A34-9F89-F29B018EFD5A}" type="slidenum">
              <a:rPr lang="en-US" smtClean="0">
                <a:latin typeface="Arial" pitchFamily="34" charset="0"/>
              </a:rPr>
              <a:pPr/>
              <a:t>25</a:t>
            </a:fld>
            <a:endParaRPr lang="en-US" smtClean="0">
              <a:latin typeface="Arial" pitchFamily="34" charset="0"/>
            </a:endParaRPr>
          </a:p>
        </p:txBody>
      </p:sp>
      <p:sp>
        <p:nvSpPr>
          <p:cNvPr id="337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37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normAutofit lnSpcReduction="10000"/>
          </a:bodyPr>
          <a:lstStyle/>
          <a:p>
            <a:r>
              <a:rPr lang="en-US" i="1" dirty="0" smtClean="0">
                <a:latin typeface="Arial" pitchFamily="34" charset="0"/>
              </a:rPr>
              <a:t>This slide explains what a heap and how its storage and access differs from a clustered index.</a:t>
            </a:r>
          </a:p>
          <a:p>
            <a:endParaRPr lang="en-US" dirty="0" smtClean="0">
              <a:latin typeface="Arial" pitchFamily="34" charset="0"/>
            </a:endParaRPr>
          </a:p>
          <a:p>
            <a:r>
              <a:rPr lang="en-US" dirty="0" smtClean="0">
                <a:latin typeface="Arial" pitchFamily="34" charset="0"/>
              </a:rPr>
              <a:t>Explain that only a table scan can retrieve rows in the absence of an index. </a:t>
            </a:r>
          </a:p>
          <a:p>
            <a:r>
              <a:rPr lang="en-US" dirty="0" smtClean="0">
                <a:latin typeface="Arial" pitchFamily="34" charset="0"/>
              </a:rPr>
              <a:t>A heap is a table without a clustered index. Note that you will talk about clustered indexes on the next slide. The data rows are not stored in any particular order, and there is no particular order to the sequence of the data pages.</a:t>
            </a:r>
          </a:p>
          <a:p>
            <a:endParaRPr lang="en-US" dirty="0" smtClean="0">
              <a:latin typeface="Arial" pitchFamily="34" charset="0"/>
            </a:endParaRPr>
          </a:p>
          <a:p>
            <a:r>
              <a:rPr lang="en-US" dirty="0" smtClean="0">
                <a:latin typeface="Arial" pitchFamily="34" charset="0"/>
              </a:rPr>
              <a:t>Point out that if a table has multiple partitions, there will be one heap for each partition and one entry in </a:t>
            </a:r>
            <a:r>
              <a:rPr lang="en-US" dirty="0" err="1" smtClean="0">
                <a:latin typeface="Arial" pitchFamily="34" charset="0"/>
              </a:rPr>
              <a:t>sys.partitions</a:t>
            </a:r>
            <a:r>
              <a:rPr lang="en-US" dirty="0" smtClean="0">
                <a:latin typeface="Arial" pitchFamily="34" charset="0"/>
              </a:rPr>
              <a:t> for each heap.</a:t>
            </a:r>
          </a:p>
          <a:p>
            <a:endParaRPr lang="en-US" dirty="0" smtClean="0">
              <a:latin typeface="Arial" pitchFamily="34" charset="0"/>
            </a:endParaRPr>
          </a:p>
          <a:p>
            <a:r>
              <a:rPr lang="en-US" dirty="0" smtClean="0">
                <a:latin typeface="Arial" pitchFamily="34" charset="0"/>
              </a:rPr>
              <a:t>Point out that the IAM page is often located in memory and contains efficient, densely packed information. Briefly define the IAM Page for the students. An IAM (Index Allocation Map) page tracks approximately 4GB worth of space in a single file, aligned on a 4GB boundary.  </a:t>
            </a:r>
          </a:p>
          <a:p>
            <a:pPr eaLnBrk="1" hangingPunct="1"/>
            <a:endParaRPr lang="en-US" b="1" dirty="0" smtClean="0">
              <a:latin typeface="Arial" pitchFamily="34" charset="0"/>
            </a:endParaRPr>
          </a:p>
          <a:p>
            <a:pPr eaLnBrk="1" hangingPunct="1"/>
            <a:r>
              <a:rPr lang="en-US" b="1" dirty="0" err="1" smtClean="0">
                <a:latin typeface="Arial" pitchFamily="34" charset="0"/>
              </a:rPr>
              <a:t>Quickdemo</a:t>
            </a:r>
            <a:r>
              <a:rPr lang="en-US" b="1" dirty="0" smtClean="0">
                <a:latin typeface="Arial" pitchFamily="34" charset="0"/>
              </a:rPr>
              <a:t>: </a:t>
            </a:r>
            <a:r>
              <a:rPr lang="en-US" dirty="0" smtClean="0">
                <a:latin typeface="Arial" pitchFamily="34" charset="0"/>
              </a:rPr>
              <a:t>If time is available, show the students the data pages in the file system and discuss the heap. You may want to use a whiteboard or other drawing surface.</a:t>
            </a:r>
            <a:endParaRPr lang="en-US" b="1" dirty="0" smtClean="0">
              <a:latin typeface="Arial" pitchFamily="34" charset="0"/>
            </a:endParaRPr>
          </a:p>
          <a:p>
            <a:pPr eaLnBrk="1" hangingPunct="1"/>
            <a:endParaRPr lang="en-US" b="1" dirty="0" smtClean="0">
              <a:latin typeface="Arial" pitchFamily="34" charset="0"/>
            </a:endParaRPr>
          </a:p>
          <a:p>
            <a:pPr eaLnBrk="1" hangingPunct="1"/>
            <a:r>
              <a:rPr lang="en-US" b="1" dirty="0" smtClean="0">
                <a:latin typeface="Arial" pitchFamily="34" charset="0"/>
              </a:rPr>
              <a:t>Question: </a:t>
            </a:r>
            <a:r>
              <a:rPr lang="en-US" dirty="0" smtClean="0">
                <a:latin typeface="Arial" pitchFamily="34" charset="0"/>
              </a:rPr>
              <a:t>What is the order of data pages stored in a heap?</a:t>
            </a:r>
          </a:p>
          <a:p>
            <a:pPr eaLnBrk="1" hangingPunct="1"/>
            <a:r>
              <a:rPr lang="en-US" b="1" dirty="0" smtClean="0">
                <a:latin typeface="Arial" pitchFamily="34" charset="0"/>
              </a:rPr>
              <a:t>Answer: </a:t>
            </a:r>
            <a:r>
              <a:rPr lang="en-US" dirty="0" smtClean="0">
                <a:latin typeface="Arial" pitchFamily="34" charset="0"/>
              </a:rPr>
              <a:t>The data pages are not stored in any particular order.</a:t>
            </a:r>
          </a:p>
        </p:txBody>
      </p:sp>
      <p:sp>
        <p:nvSpPr>
          <p:cNvPr id="34820" name="Slide Number Placeholder 5"/>
          <p:cNvSpPr>
            <a:spLocks noGrp="1"/>
          </p:cNvSpPr>
          <p:nvPr>
            <p:ph type="sldNum" sz="quarter" idx="5"/>
          </p:nvPr>
        </p:nvSpPr>
        <p:spPr>
          <a:noFill/>
        </p:spPr>
        <p:txBody>
          <a:bodyPr/>
          <a:lstStyle/>
          <a:p>
            <a:fld id="{806D8FB8-CB11-4629-A22D-BEEBE87C0E58}" type="slidenum">
              <a:rPr lang="en-US" smtClean="0">
                <a:latin typeface="Arial" pitchFamily="34" charset="0"/>
              </a:rPr>
              <a:pPr/>
              <a:t>26</a:t>
            </a:fld>
            <a:endParaRPr lang="en-US" smtClean="0">
              <a:latin typeface="Arial" pitchFamily="34" charset="0"/>
            </a:endParaRPr>
          </a:p>
        </p:txBody>
      </p:sp>
      <p:sp>
        <p:nvSpPr>
          <p:cNvPr id="3482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482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i="1" dirty="0" smtClean="0">
                <a:latin typeface="Arial" pitchFamily="34" charset="0"/>
              </a:rPr>
              <a:t>Use this slide to explain what a clustered index is and how the pages are stored and accessed. You can use an analogy of a phonebook to explain how the data is stored.</a:t>
            </a:r>
          </a:p>
          <a:p>
            <a:endParaRPr lang="en-US" dirty="0" smtClean="0">
              <a:latin typeface="Arial" pitchFamily="34" charset="0"/>
            </a:endParaRPr>
          </a:p>
          <a:p>
            <a:r>
              <a:rPr lang="en-US" dirty="0" smtClean="0">
                <a:latin typeface="Arial" pitchFamily="34" charset="0"/>
              </a:rPr>
              <a:t>A clustered index sorts and stores the data rows of the table in order based on the clustered index key. The clustered index is implemented as a B-tree.</a:t>
            </a:r>
          </a:p>
          <a:p>
            <a:endParaRPr lang="en-US" dirty="0" smtClean="0">
              <a:latin typeface="Arial" pitchFamily="34" charset="0"/>
            </a:endParaRPr>
          </a:p>
          <a:p>
            <a:r>
              <a:rPr lang="en-US" dirty="0" smtClean="0">
                <a:latin typeface="Arial" pitchFamily="34" charset="0"/>
              </a:rPr>
              <a:t>Point out that if an index is partitioned, there will be one B-tree structure for each partition and one entry in </a:t>
            </a:r>
            <a:r>
              <a:rPr lang="en-US" dirty="0" err="1" smtClean="0">
                <a:latin typeface="Arial" pitchFamily="34" charset="0"/>
              </a:rPr>
              <a:t>sys.partitions</a:t>
            </a:r>
            <a:r>
              <a:rPr lang="en-US" dirty="0" smtClean="0">
                <a:latin typeface="Arial" pitchFamily="34" charset="0"/>
              </a:rPr>
              <a:t> for each B-tree.</a:t>
            </a:r>
          </a:p>
          <a:p>
            <a:endParaRPr lang="en-US" dirty="0" smtClean="0">
              <a:latin typeface="Arial" pitchFamily="34" charset="0"/>
            </a:endParaRPr>
          </a:p>
          <a:p>
            <a:r>
              <a:rPr lang="en-US" dirty="0" smtClean="0">
                <a:latin typeface="Arial" pitchFamily="34" charset="0"/>
              </a:rPr>
              <a:t>Ensure that students understand that there can be only a single clustered index because it determines the physical ordering of the data.</a:t>
            </a:r>
          </a:p>
          <a:p>
            <a:endParaRPr lang="en-US" dirty="0" smtClean="0">
              <a:latin typeface="Arial" pitchFamily="34" charset="0"/>
            </a:endParaRPr>
          </a:p>
          <a:p>
            <a:r>
              <a:rPr lang="en-US" dirty="0" smtClean="0">
                <a:latin typeface="Arial" pitchFamily="34" charset="0"/>
              </a:rPr>
              <a:t>Some students might not be familiar with the concept of the B-tree. If necessary, draw a diagram of a B-tree structure in addition to the animation.</a:t>
            </a:r>
          </a:p>
          <a:p>
            <a:pPr eaLnBrk="1" hangingPunct="1"/>
            <a:endParaRPr lang="en-US" b="1" dirty="0" smtClean="0">
              <a:latin typeface="Arial" pitchFamily="34" charset="0"/>
            </a:endParaRPr>
          </a:p>
          <a:p>
            <a:pPr eaLnBrk="1" hangingPunct="1"/>
            <a:r>
              <a:rPr lang="en-US" dirty="0" smtClean="0">
                <a:latin typeface="Arial" pitchFamily="34" charset="0"/>
              </a:rPr>
              <a:t>Mention that XML indexes are covered in a later module.</a:t>
            </a:r>
          </a:p>
          <a:p>
            <a:pPr eaLnBrk="1" hangingPunct="1"/>
            <a:endParaRPr lang="en-US" b="1" dirty="0" smtClean="0">
              <a:latin typeface="Arial" pitchFamily="34" charset="0"/>
            </a:endParaRPr>
          </a:p>
          <a:p>
            <a:pPr eaLnBrk="1" hangingPunct="1"/>
            <a:endParaRPr lang="en-US" dirty="0" smtClean="0">
              <a:latin typeface="Arial" pitchFamily="34" charset="0"/>
            </a:endParaRPr>
          </a:p>
        </p:txBody>
      </p:sp>
      <p:sp>
        <p:nvSpPr>
          <p:cNvPr id="35844" name="Slide Number Placeholder 5"/>
          <p:cNvSpPr>
            <a:spLocks noGrp="1"/>
          </p:cNvSpPr>
          <p:nvPr>
            <p:ph type="sldNum" sz="quarter" idx="5"/>
          </p:nvPr>
        </p:nvSpPr>
        <p:spPr>
          <a:noFill/>
        </p:spPr>
        <p:txBody>
          <a:bodyPr/>
          <a:lstStyle/>
          <a:p>
            <a:fld id="{FBBC240C-38D1-412B-AA33-5CD677B120DB}" type="slidenum">
              <a:rPr lang="en-US" smtClean="0">
                <a:latin typeface="Arial" pitchFamily="34" charset="0"/>
              </a:rPr>
              <a:pPr/>
              <a:t>27</a:t>
            </a:fld>
            <a:endParaRPr lang="en-US" smtClean="0">
              <a:latin typeface="Arial" pitchFamily="34" charset="0"/>
            </a:endParaRPr>
          </a:p>
        </p:txBody>
      </p:sp>
      <p:sp>
        <p:nvSpPr>
          <p:cNvPr id="358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58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normAutofit fontScale="92500" lnSpcReduction="20000"/>
          </a:bodyPr>
          <a:lstStyle/>
          <a:p>
            <a:r>
              <a:rPr lang="en-US" i="1" dirty="0" smtClean="0">
                <a:latin typeface="Arial" pitchFamily="34" charset="0"/>
              </a:rPr>
              <a:t>Use this slide to explain what a </a:t>
            </a:r>
            <a:r>
              <a:rPr lang="en-US" i="1" dirty="0" err="1" smtClean="0">
                <a:latin typeface="Arial" pitchFamily="34" charset="0"/>
              </a:rPr>
              <a:t>nonclustered</a:t>
            </a:r>
            <a:r>
              <a:rPr lang="en-US" i="1" dirty="0" smtClean="0">
                <a:latin typeface="Arial" pitchFamily="34" charset="0"/>
              </a:rPr>
              <a:t> index is, and how the storage and access can incorporate the principles of both clustered indexes and heaps. You can use the analogy of an index in a book.</a:t>
            </a:r>
          </a:p>
          <a:p>
            <a:endParaRPr lang="en-US" dirty="0" smtClean="0">
              <a:latin typeface="Arial" pitchFamily="34" charset="0"/>
            </a:endParaRPr>
          </a:p>
          <a:p>
            <a:r>
              <a:rPr lang="en-US" dirty="0" err="1" smtClean="0">
                <a:latin typeface="Arial" pitchFamily="34" charset="0"/>
              </a:rPr>
              <a:t>Nonclustered</a:t>
            </a:r>
            <a:r>
              <a:rPr lang="en-US" dirty="0" smtClean="0">
                <a:latin typeface="Arial" pitchFamily="34" charset="0"/>
              </a:rPr>
              <a:t> indexes have the same B-tree structure as clustered indexes, but in the </a:t>
            </a:r>
            <a:r>
              <a:rPr lang="en-US" dirty="0" err="1" smtClean="0">
                <a:latin typeface="Arial" pitchFamily="34" charset="0"/>
              </a:rPr>
              <a:t>nonclustered</a:t>
            </a:r>
            <a:r>
              <a:rPr lang="en-US" dirty="0" smtClean="0">
                <a:latin typeface="Arial" pitchFamily="34" charset="0"/>
              </a:rPr>
              <a:t> index, the data and the index are stored separately, and the leaf level of the index consists of index pages instead of data pages. For example, using an employee database with a key column of employee id, you could use the unique employee id as a non-clustered index for efficiency and still have a clustered index on the employee name.</a:t>
            </a:r>
          </a:p>
          <a:p>
            <a:endParaRPr lang="en-US" dirty="0" smtClean="0">
              <a:latin typeface="Arial" pitchFamily="34" charset="0"/>
            </a:endParaRPr>
          </a:p>
          <a:p>
            <a:r>
              <a:rPr lang="en-US" dirty="0" smtClean="0">
                <a:latin typeface="Arial" pitchFamily="34" charset="0"/>
              </a:rPr>
              <a:t>Point out that if an index is partitioned, there will be one B-tree structure for each partition and one entry in </a:t>
            </a:r>
            <a:r>
              <a:rPr lang="en-US" dirty="0" err="1" smtClean="0">
                <a:latin typeface="Arial" pitchFamily="34" charset="0"/>
              </a:rPr>
              <a:t>sys.partitions</a:t>
            </a:r>
            <a:r>
              <a:rPr lang="en-US" dirty="0" smtClean="0">
                <a:latin typeface="Arial" pitchFamily="34" charset="0"/>
              </a:rPr>
              <a:t> for each B-tree.</a:t>
            </a:r>
          </a:p>
          <a:p>
            <a:endParaRPr lang="en-US" dirty="0" smtClean="0">
              <a:latin typeface="Arial" pitchFamily="34" charset="0"/>
            </a:endParaRPr>
          </a:p>
          <a:p>
            <a:r>
              <a:rPr lang="en-US" dirty="0" smtClean="0">
                <a:latin typeface="Arial" pitchFamily="34" charset="0"/>
              </a:rPr>
              <a:t>Ensure that the students understand that they can have multiple </a:t>
            </a:r>
            <a:r>
              <a:rPr lang="en-US" dirty="0" err="1" smtClean="0">
                <a:latin typeface="Arial" pitchFamily="34" charset="0"/>
              </a:rPr>
              <a:t>nonclustered</a:t>
            </a:r>
            <a:r>
              <a:rPr lang="en-US" dirty="0" smtClean="0">
                <a:latin typeface="Arial" pitchFamily="34" charset="0"/>
              </a:rPr>
              <a:t> indexes regardless of whether the table is on a heap or a clustered index.</a:t>
            </a:r>
          </a:p>
          <a:p>
            <a:pPr eaLnBrk="1" hangingPunct="1"/>
            <a:r>
              <a:rPr lang="en-US" b="1" dirty="0" smtClean="0">
                <a:latin typeface="Arial" pitchFamily="34" charset="0"/>
              </a:rPr>
              <a:t>Question</a:t>
            </a:r>
            <a:r>
              <a:rPr lang="en-US" dirty="0" smtClean="0">
                <a:latin typeface="Arial" pitchFamily="34" charset="0"/>
              </a:rPr>
              <a:t>: Under what circumstances would you want to use clustered or non-clustered indexes? </a:t>
            </a:r>
          </a:p>
          <a:p>
            <a:r>
              <a:rPr lang="en-US" b="1" dirty="0" smtClean="0">
                <a:latin typeface="Arial" pitchFamily="34" charset="0"/>
              </a:rPr>
              <a:t>Answer: </a:t>
            </a:r>
            <a:r>
              <a:rPr lang="en-US" dirty="0" smtClean="0">
                <a:latin typeface="Arial" pitchFamily="34" charset="0"/>
              </a:rPr>
              <a:t>As a general rule of thumb, every table should have a clustered index. If you create only one index for a table, use a clustered index. Not only is a clustered index more efficient than other indexes for retrieval operations, a clustered index also helps the database efficiently manage the space required to store the table. In SQL Server, creating a primary key constraint will automatically create a clustered index (if none exists) using the primary key column as the index key. Sometimes it is better to use a unique </a:t>
            </a:r>
            <a:r>
              <a:rPr lang="en-US" dirty="0" err="1" smtClean="0">
                <a:latin typeface="Arial" pitchFamily="34" charset="0"/>
              </a:rPr>
              <a:t>nonclustered</a:t>
            </a:r>
            <a:r>
              <a:rPr lang="en-US" dirty="0" smtClean="0">
                <a:latin typeface="Arial" pitchFamily="34" charset="0"/>
              </a:rPr>
              <a:t> index on the primary key column, and place the clustered index on a column used by more queries. For example, if the majority of searches are for the price of a product instead of the primary key of a product, the clustered index could be more effective if used on the price field. A clustered index can also be a UNIQUE index.</a:t>
            </a:r>
            <a:endParaRPr lang="en-US" b="1" dirty="0" smtClean="0">
              <a:latin typeface="Arial" pitchFamily="34" charset="0"/>
            </a:endParaRPr>
          </a:p>
          <a:p>
            <a:pPr eaLnBrk="1" hangingPunct="1"/>
            <a:endParaRPr lang="en-US" b="1" dirty="0" smtClean="0">
              <a:latin typeface="Arial" pitchFamily="34" charset="0"/>
            </a:endParaRPr>
          </a:p>
        </p:txBody>
      </p:sp>
      <p:sp>
        <p:nvSpPr>
          <p:cNvPr id="36868" name="Slide Number Placeholder 5"/>
          <p:cNvSpPr>
            <a:spLocks noGrp="1"/>
          </p:cNvSpPr>
          <p:nvPr>
            <p:ph type="sldNum" sz="quarter" idx="5"/>
          </p:nvPr>
        </p:nvSpPr>
        <p:spPr>
          <a:noFill/>
        </p:spPr>
        <p:txBody>
          <a:bodyPr/>
          <a:lstStyle/>
          <a:p>
            <a:fld id="{B72DAFE4-8C44-42FA-B200-68DA7BEE446A}" type="slidenum">
              <a:rPr lang="en-US" smtClean="0">
                <a:latin typeface="Arial" pitchFamily="34" charset="0"/>
              </a:rPr>
              <a:pPr/>
              <a:t>28</a:t>
            </a:fld>
            <a:endParaRPr lang="en-US" smtClean="0">
              <a:latin typeface="Arial" pitchFamily="34" charset="0"/>
            </a:endParaRPr>
          </a:p>
        </p:txBody>
      </p:sp>
      <p:sp>
        <p:nvSpPr>
          <p:cNvPr id="368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68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34" charset="0"/>
              </a:rPr>
              <a:t>The key focus of this lesson is to show how to create indexes and how to use some of the key index configuration options to improve their usefulness, performance, and maintainability.</a:t>
            </a:r>
          </a:p>
          <a:p>
            <a:endParaRPr lang="en-US" dirty="0" smtClean="0">
              <a:latin typeface="Arial" pitchFamily="34" charset="0"/>
            </a:endParaRPr>
          </a:p>
        </p:txBody>
      </p:sp>
      <p:sp>
        <p:nvSpPr>
          <p:cNvPr id="37892" name="Slide Number Placeholder 5"/>
          <p:cNvSpPr>
            <a:spLocks noGrp="1"/>
          </p:cNvSpPr>
          <p:nvPr>
            <p:ph type="sldNum" sz="quarter" idx="5"/>
          </p:nvPr>
        </p:nvSpPr>
        <p:spPr>
          <a:noFill/>
        </p:spPr>
        <p:txBody>
          <a:bodyPr/>
          <a:lstStyle/>
          <a:p>
            <a:fld id="{6041F01A-86DB-4807-8547-0F3D48A0220A}" type="slidenum">
              <a:rPr lang="en-US" smtClean="0">
                <a:latin typeface="Arial" pitchFamily="34" charset="0"/>
              </a:rPr>
              <a:pPr/>
              <a:t>29</a:t>
            </a:fld>
            <a:endParaRPr lang="en-US" smtClean="0">
              <a:latin typeface="Arial" pitchFamily="34" charset="0"/>
            </a:endParaRPr>
          </a:p>
        </p:txBody>
      </p:sp>
      <p:sp>
        <p:nvSpPr>
          <p:cNvPr id="3789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789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normAutofit fontScale="92500" lnSpcReduction="10000"/>
          </a:bodyPr>
          <a:lstStyle/>
          <a:p>
            <a:r>
              <a:rPr lang="en-US" i="1" dirty="0" smtClean="0">
                <a:latin typeface="Arial" pitchFamily="34" charset="0"/>
              </a:rPr>
              <a:t>This slide defines the methods of creating indexes and introduces some of the options that can be incorporated. Point out that these are some options and that there are more options available. Students can refer to the Student CD for more information after the class.</a:t>
            </a:r>
          </a:p>
          <a:p>
            <a:endParaRPr lang="en-US" dirty="0" smtClean="0">
              <a:latin typeface="Arial" pitchFamily="34" charset="0"/>
            </a:endParaRPr>
          </a:p>
          <a:p>
            <a:r>
              <a:rPr lang="en-US" dirty="0" smtClean="0">
                <a:latin typeface="Arial" pitchFamily="34" charset="0"/>
              </a:rPr>
              <a:t>Developers can create indexes by using SQL Server Management Studio or by using the CREATE INDEX Transact-SQL statement.</a:t>
            </a:r>
          </a:p>
          <a:p>
            <a:endParaRPr lang="en-US" i="1" dirty="0" smtClean="0">
              <a:latin typeface="Arial" pitchFamily="34" charset="0"/>
            </a:endParaRPr>
          </a:p>
          <a:p>
            <a:r>
              <a:rPr lang="en-US" dirty="0" smtClean="0">
                <a:latin typeface="Arial" pitchFamily="34" charset="0"/>
              </a:rPr>
              <a:t>Point out that the WITH options shown are not the only options. Other options are discussed in SQL Server Books Online. Also point out that the FILLFACTOR and PAD_INDEX options, although mentioned on this slide, are actually discussed in more detail in later topics. Explain that locks are the method that SQL Server uses to prevent multiple users from making conflicting modifications. Locks can apply at the page level or row level.</a:t>
            </a:r>
          </a:p>
          <a:p>
            <a:endParaRPr lang="en-US" dirty="0" smtClean="0">
              <a:latin typeface="Arial" pitchFamily="34" charset="0"/>
            </a:endParaRPr>
          </a:p>
          <a:p>
            <a:r>
              <a:rPr lang="en-US" dirty="0" smtClean="0">
                <a:latin typeface="Arial" pitchFamily="34" charset="0"/>
              </a:rPr>
              <a:t>Point out that SQL Server Books Online contains additional information about SET options that affect results.</a:t>
            </a:r>
          </a:p>
          <a:p>
            <a:endParaRPr lang="en-US" dirty="0" smtClean="0">
              <a:latin typeface="Arial" pitchFamily="34" charset="0"/>
            </a:endParaRPr>
          </a:p>
          <a:p>
            <a:r>
              <a:rPr lang="en-US" b="1" dirty="0" smtClean="0">
                <a:latin typeface="Arial" pitchFamily="34" charset="0"/>
              </a:rPr>
              <a:t>Note: </a:t>
            </a:r>
            <a:r>
              <a:rPr lang="en-US" dirty="0" smtClean="0">
                <a:latin typeface="Arial" pitchFamily="34" charset="0"/>
              </a:rPr>
              <a:t>The ONLINE option is only available in the Enterprise and Developer versions.</a:t>
            </a:r>
          </a:p>
          <a:p>
            <a:endParaRPr lang="en-US" dirty="0" smtClean="0">
              <a:latin typeface="Arial" pitchFamily="34" charset="0"/>
            </a:endParaRPr>
          </a:p>
          <a:p>
            <a:r>
              <a:rPr lang="en-US" dirty="0" smtClean="0">
                <a:latin typeface="Arial" pitchFamily="34" charset="0"/>
              </a:rPr>
              <a:t>Point out the existence of the ALTER INDEX and DROP INDEX commands, but note that these commands are not discussed in detail in this course.</a:t>
            </a:r>
          </a:p>
          <a:p>
            <a:pPr eaLnBrk="1" hangingPunct="1"/>
            <a:endParaRPr lang="en-US" dirty="0" smtClean="0">
              <a:latin typeface="Arial" pitchFamily="34" charset="0"/>
            </a:endParaRPr>
          </a:p>
          <a:p>
            <a:pPr eaLnBrk="1" hangingPunct="1"/>
            <a:r>
              <a:rPr lang="en-US" dirty="0" smtClean="0">
                <a:latin typeface="Arial" pitchFamily="34" charset="0"/>
              </a:rPr>
              <a:t>Mention naming conventions when creating an index and give a couple of verbal examples. </a:t>
            </a:r>
          </a:p>
        </p:txBody>
      </p:sp>
      <p:sp>
        <p:nvSpPr>
          <p:cNvPr id="38916" name="Slide Number Placeholder 5"/>
          <p:cNvSpPr>
            <a:spLocks noGrp="1"/>
          </p:cNvSpPr>
          <p:nvPr>
            <p:ph type="sldNum" sz="quarter" idx="5"/>
          </p:nvPr>
        </p:nvSpPr>
        <p:spPr>
          <a:noFill/>
        </p:spPr>
        <p:txBody>
          <a:bodyPr/>
          <a:lstStyle/>
          <a:p>
            <a:fld id="{A667C4A1-073D-4007-ADF4-2BAC9FC5EA71}" type="slidenum">
              <a:rPr lang="en-US" smtClean="0">
                <a:latin typeface="Arial" pitchFamily="34" charset="0"/>
              </a:rPr>
              <a:pPr/>
              <a:t>30</a:t>
            </a:fld>
            <a:endParaRPr lang="en-US" smtClean="0">
              <a:latin typeface="Arial" pitchFamily="34" charset="0"/>
            </a:endParaRPr>
          </a:p>
        </p:txBody>
      </p:sp>
      <p:sp>
        <p:nvSpPr>
          <p:cNvPr id="3891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891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normAutofit lnSpcReduction="10000"/>
          </a:bodyPr>
          <a:lstStyle/>
          <a:p>
            <a:r>
              <a:rPr lang="en-US" i="1" dirty="0" smtClean="0">
                <a:latin typeface="Arial" pitchFamily="34" charset="0"/>
              </a:rPr>
              <a:t>Use this slide to explain what a unique index is and how it is related to primary keys and unique restraints.</a:t>
            </a:r>
          </a:p>
          <a:p>
            <a:endParaRPr lang="en-US" dirty="0" smtClean="0">
              <a:latin typeface="Arial" pitchFamily="34" charset="0"/>
            </a:endParaRPr>
          </a:p>
          <a:p>
            <a:r>
              <a:rPr lang="en-US" dirty="0" smtClean="0">
                <a:latin typeface="Arial" pitchFamily="34" charset="0"/>
              </a:rPr>
              <a:t>A unique index is an index that ensures that all data in an indexed column is unique and does not contain duplicate values.</a:t>
            </a:r>
          </a:p>
          <a:p>
            <a:endParaRPr lang="en-US" dirty="0" smtClean="0">
              <a:latin typeface="Arial" pitchFamily="34" charset="0"/>
            </a:endParaRPr>
          </a:p>
          <a:p>
            <a:r>
              <a:rPr lang="en-US" dirty="0" smtClean="0">
                <a:latin typeface="Arial" pitchFamily="34" charset="0"/>
              </a:rPr>
              <a:t>Point out that if a table has a PRIMARY KEY or UNIQUE constraint, SQL Server automatically creates a unique index when you execute the CREATE TABLE or ALTER TABLE statement. By default, this will be a clustered index, but you can force it to be </a:t>
            </a:r>
            <a:r>
              <a:rPr lang="en-US" dirty="0" err="1" smtClean="0">
                <a:latin typeface="Arial" pitchFamily="34" charset="0"/>
              </a:rPr>
              <a:t>nonclustered</a:t>
            </a:r>
            <a:r>
              <a:rPr lang="en-US" dirty="0" smtClean="0">
                <a:latin typeface="Arial" pitchFamily="34" charset="0"/>
              </a:rPr>
              <a:t> by using the NONCLUSTERED option of the CREATE TABLE statement.</a:t>
            </a:r>
          </a:p>
          <a:p>
            <a:endParaRPr lang="en-US" dirty="0" smtClean="0">
              <a:latin typeface="Arial" pitchFamily="34" charset="0"/>
            </a:endParaRPr>
          </a:p>
          <a:p>
            <a:r>
              <a:rPr lang="en-US" dirty="0" smtClean="0">
                <a:latin typeface="Arial" pitchFamily="34" charset="0"/>
              </a:rPr>
              <a:t>Also mention that there is an "implicit" unique index where SQL Server uses an internal identifier on duplicate rows for a non-unique indexes.</a:t>
            </a:r>
          </a:p>
          <a:p>
            <a:endParaRPr lang="en-US" dirty="0" smtClean="0">
              <a:latin typeface="Arial" pitchFamily="34" charset="0"/>
            </a:endParaRPr>
          </a:p>
          <a:p>
            <a:r>
              <a:rPr lang="en-US" dirty="0" smtClean="0">
                <a:latin typeface="Arial" pitchFamily="34" charset="0"/>
              </a:rPr>
              <a:t>The example shown here demonstrates an "explicit" unique index.</a:t>
            </a:r>
          </a:p>
          <a:p>
            <a:endParaRPr lang="en-US" dirty="0" smtClean="0">
              <a:latin typeface="Arial" pitchFamily="34" charset="0"/>
            </a:endParaRPr>
          </a:p>
          <a:p>
            <a:r>
              <a:rPr lang="en-US" b="1" dirty="0" smtClean="0">
                <a:latin typeface="Arial" pitchFamily="34" charset="0"/>
              </a:rPr>
              <a:t>Question</a:t>
            </a:r>
            <a:r>
              <a:rPr lang="en-US" dirty="0" smtClean="0">
                <a:latin typeface="Arial" pitchFamily="34" charset="0"/>
              </a:rPr>
              <a:t>: What is the difference between a unique index and a clustered index?</a:t>
            </a:r>
          </a:p>
          <a:p>
            <a:r>
              <a:rPr lang="en-US" b="1" dirty="0" smtClean="0">
                <a:latin typeface="Arial" pitchFamily="34" charset="0"/>
              </a:rPr>
              <a:t>Answer: </a:t>
            </a:r>
            <a:r>
              <a:rPr lang="en-US" dirty="0" smtClean="0">
                <a:latin typeface="Arial" pitchFamily="34" charset="0"/>
              </a:rPr>
              <a:t>A unique index simply refers to the index of unique constrained values for the key. A clustered index means that the data will be arranged (or clustered) based on the key of the cluster. A unique key can be clustered or non-clustered. By default, when you create a new primary key constraint on a table, a unique clustered index will be created if one does not already exist.</a:t>
            </a:r>
          </a:p>
          <a:p>
            <a:endParaRPr lang="en-US" b="1" dirty="0" smtClean="0">
              <a:latin typeface="Arial" pitchFamily="34" charset="0"/>
            </a:endParaRPr>
          </a:p>
          <a:p>
            <a:pPr eaLnBrk="1" hangingPunct="1"/>
            <a:endParaRPr lang="en-US" dirty="0" smtClean="0">
              <a:latin typeface="Arial" pitchFamily="34" charset="0"/>
            </a:endParaRPr>
          </a:p>
        </p:txBody>
      </p:sp>
      <p:sp>
        <p:nvSpPr>
          <p:cNvPr id="39940" name="Slide Number Placeholder 5"/>
          <p:cNvSpPr>
            <a:spLocks noGrp="1"/>
          </p:cNvSpPr>
          <p:nvPr>
            <p:ph type="sldNum" sz="quarter" idx="5"/>
          </p:nvPr>
        </p:nvSpPr>
        <p:spPr>
          <a:noFill/>
        </p:spPr>
        <p:txBody>
          <a:bodyPr/>
          <a:lstStyle/>
          <a:p>
            <a:fld id="{4C7D51B7-AA08-4838-ACD6-6ACCCFFDC62E}" type="slidenum">
              <a:rPr lang="en-US" smtClean="0">
                <a:latin typeface="Arial" pitchFamily="34" charset="0"/>
              </a:rPr>
              <a:pPr/>
              <a:t>31</a:t>
            </a:fld>
            <a:endParaRPr lang="en-US" smtClean="0">
              <a:latin typeface="Arial" pitchFamily="34" charset="0"/>
            </a:endParaRPr>
          </a:p>
        </p:txBody>
      </p:sp>
      <p:sp>
        <p:nvSpPr>
          <p:cNvPr id="399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99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05: Working with Subqueries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230E60BA-4EB2-4752-89BF-775309A5B795}" type="slidenum">
              <a:rPr lang="en-US" smtClean="0"/>
              <a:pPr/>
              <a:t>32</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05: Working with Subqueries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D9DAD386-CAF8-444C-A8CB-7F6A737814D3}" type="slidenum">
              <a:rPr lang="en-US" smtClean="0"/>
              <a:pPr/>
              <a:t>33</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common table expression (CTE) can be thought of as a temporary result set that is defined within the execution scope of a single SELECT, INSERT, UPDATE, DELETE, or CREATE VIEW statement. A CTE is similar to a derived table in that it is not stored as an object and lasts only for the duration of the query. Unlike a derived table, a CTE can be self-referencing and can be referenced multiple times in the same query.</a:t>
            </a:r>
          </a:p>
          <a:p>
            <a:pPr eaLnBrk="1" hangingPunct="1"/>
            <a:r>
              <a:rPr lang="en-US" dirty="0" smtClean="0"/>
              <a:t>A CTE is made up of an expression name representing the CTE, an optional column list, and a query defining the CTE. After a CTE is defined, it can be referenced like a table or view can in a SELECT, INSERT, UPDATE, or DELETE statement. A CTE can also be used in a CREATE VIEW statement as part of its defining SELECT statement. </a:t>
            </a:r>
          </a:p>
          <a:p>
            <a:pPr eaLnBrk="1" hangingPunct="1"/>
            <a:r>
              <a:rPr lang="en-US" dirty="0" smtClean="0"/>
              <a:t>A CTE can be used to: </a:t>
            </a:r>
          </a:p>
          <a:p>
            <a:pPr eaLnBrk="1" hangingPunct="1">
              <a:buFontTx/>
              <a:buChar char="•"/>
            </a:pPr>
            <a:r>
              <a:rPr lang="en-US" dirty="0" smtClean="0"/>
              <a:t>Create a recursive query.</a:t>
            </a:r>
          </a:p>
          <a:p>
            <a:pPr eaLnBrk="1" hangingPunct="1">
              <a:buFontTx/>
              <a:buChar char="•"/>
            </a:pPr>
            <a:r>
              <a:rPr lang="en-US" dirty="0" smtClean="0"/>
              <a:t>Substitute for a view when the general use of a view is not required; that is, you do not have to store the definition in metadata.</a:t>
            </a:r>
          </a:p>
          <a:p>
            <a:pPr eaLnBrk="1" hangingPunct="1">
              <a:buFontTx/>
              <a:buChar char="•"/>
            </a:pPr>
            <a:r>
              <a:rPr lang="en-US" dirty="0" smtClean="0"/>
              <a:t>Enable grouping by a column that is derived from a scalar </a:t>
            </a:r>
            <a:r>
              <a:rPr lang="en-US" dirty="0" err="1" smtClean="0"/>
              <a:t>subselect</a:t>
            </a:r>
            <a:r>
              <a:rPr lang="en-US" dirty="0" smtClean="0"/>
              <a:t>, or a function that is either not deterministic or has external access.</a:t>
            </a:r>
          </a:p>
          <a:p>
            <a:pPr eaLnBrk="1" hangingPunct="1">
              <a:buFontTx/>
              <a:buChar char="•"/>
            </a:pPr>
            <a:r>
              <a:rPr lang="en-US" dirty="0" smtClean="0"/>
              <a:t>Reference the resulting table multiple times in the same statement.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CCF0716-90C1-452C-9746-2CFAD3C249B3}"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Start this session by asking the students this question: </a:t>
            </a:r>
          </a:p>
          <a:p>
            <a:pPr eaLnBrk="1" hangingPunct="1"/>
            <a:r>
              <a:rPr lang="en-US" dirty="0" smtClean="0"/>
              <a:t>Have you ever used views in designing Microsoft® SQL Server® database systems?</a:t>
            </a:r>
          </a:p>
          <a:p>
            <a:pPr eaLnBrk="1" hangingPunct="1"/>
            <a:endParaRPr lang="en-US" dirty="0" smtClean="0"/>
          </a:p>
          <a:p>
            <a:pPr eaLnBrk="1" hangingPunct="1"/>
            <a:r>
              <a:rPr lang="en-US" dirty="0" smtClean="0"/>
              <a:t>In this topic, discuss the concept of Microsoft SQL Server® views. </a:t>
            </a:r>
          </a:p>
          <a:p>
            <a:pPr eaLnBrk="1" hangingPunct="1"/>
            <a:r>
              <a:rPr lang="en-US" dirty="0" smtClean="0"/>
              <a:t>Also mention that views can be used to modify data in the underlying tables. </a:t>
            </a:r>
          </a:p>
          <a:p>
            <a:pPr eaLnBrk="1" hangingPunct="1"/>
            <a:r>
              <a:rPr lang="en-US" dirty="0" smtClean="0"/>
              <a:t>Be sure to mention that 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Transact-SQL(T-SQL) statements the same way a table is referenced. </a:t>
            </a:r>
          </a:p>
          <a:p>
            <a:pPr eaLnBrk="1" hangingPunct="1"/>
            <a:endParaRPr lang="en-US" dirty="0" smtClean="0"/>
          </a:p>
          <a:p>
            <a:pPr eaLnBrk="1" hangingPunct="1"/>
            <a:r>
              <a:rPr lang="en-US" b="1" dirty="0" smtClean="0"/>
              <a:t>A view is used to do any or all of these functions:</a:t>
            </a:r>
          </a:p>
          <a:p>
            <a:pPr eaLnBrk="1" hangingPunct="1">
              <a:buFontTx/>
              <a:buChar char="•"/>
            </a:pPr>
            <a:r>
              <a:rPr lang="en-US" dirty="0" smtClean="0"/>
              <a:t> Restrict a user to specific rows in a table. For example, allow an employee to see only the rows recording his or her work in a labor-tracking table.</a:t>
            </a:r>
          </a:p>
          <a:p>
            <a:pPr eaLnBrk="1" hangingPunct="1">
              <a:buFontTx/>
              <a:buChar char="•"/>
            </a:pPr>
            <a:r>
              <a:rPr lang="en-US" dirty="0" smtClean="0"/>
              <a:t> Restrict a user to specific columns. For example, allow employees who do not work in payroll to see the name, office, work phone, and department columns in an employee table, but do not allow them to see any columns with salary information or personal information.</a:t>
            </a:r>
          </a:p>
          <a:p>
            <a:pPr eaLnBrk="1" hangingPunct="1">
              <a:buFontTx/>
              <a:buChar char="•"/>
            </a:pPr>
            <a:r>
              <a:rPr lang="en-US" dirty="0" smtClean="0"/>
              <a:t> Join columns from multiple tables so that they look like a single table.</a:t>
            </a:r>
          </a:p>
          <a:p>
            <a:pPr eaLnBrk="1" hangingPunct="1">
              <a:buFontTx/>
              <a:buChar char="•"/>
            </a:pPr>
            <a:r>
              <a:rPr lang="en-US" dirty="0" smtClean="0"/>
              <a:t> Aggregate information instead of supplying details. For example, present the sum of a column, or the maximum or minimum value from a column.</a:t>
            </a:r>
          </a:p>
        </p:txBody>
      </p:sp>
      <p:sp>
        <p:nvSpPr>
          <p:cNvPr id="31749" name="Rectangle 2"/>
          <p:cNvSpPr>
            <a:spLocks noGrp="1" noChangeArrowheads="1"/>
          </p:cNvSpPr>
          <p:nvPr>
            <p:ph type="hdr" sz="quarter"/>
          </p:nvPr>
        </p:nvSpPr>
        <p:spPr>
          <a:noFill/>
        </p:spPr>
        <p:txBody>
          <a:bodyPr/>
          <a:lstStyle/>
          <a:p>
            <a:r>
              <a:rPr lang="en-US" smtClean="0"/>
              <a:t>Module 6: Implementing Views </a:t>
            </a:r>
          </a:p>
        </p:txBody>
      </p:sp>
      <p:sp>
        <p:nvSpPr>
          <p:cNvPr id="3175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05: Working with Subqueries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755BC48B-30F8-4E6F-AE30-E08EFCA6D428}" type="slidenum">
              <a:rPr lang="en-US" smtClean="0"/>
              <a:pPr/>
              <a:t>34</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5"/>
          <p:cNvSpPr>
            <a:spLocks noGrp="1" noChangeArrowheads="1"/>
          </p:cNvSpPr>
          <p:nvPr>
            <p:ph type="body" idx="1"/>
          </p:nvPr>
        </p:nvSpPr>
        <p:spPr>
          <a:xfrm>
            <a:off x="307492" y="2148590"/>
            <a:ext cx="6149837" cy="3647607"/>
          </a:xfrm>
          <a:noFill/>
          <a:ln/>
        </p:spPr>
        <p:txBody>
          <a:bodyPr/>
          <a:lstStyle/>
          <a:p>
            <a:pPr eaLnBrk="1" hangingPunct="1"/>
            <a:r>
              <a:rPr lang="en-US" dirty="0" smtClean="0"/>
              <a:t>Using a CTE offers the advantages of improved readability and ease in maintenance of complex queries. The query can be divided into separate, simple, logical building blocks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Module 05: Working with Subqueries</a:t>
            </a:r>
          </a:p>
        </p:txBody>
      </p:sp>
      <p:sp>
        <p:nvSpPr>
          <p:cNvPr id="55299" name="Rectangle 3"/>
          <p:cNvSpPr>
            <a:spLocks noGrp="1" noChangeArrowheads="1"/>
          </p:cNvSpPr>
          <p:nvPr>
            <p:ph type="dt" sz="quarter" idx="1"/>
          </p:nvPr>
        </p:nvSpPr>
        <p:spPr>
          <a:noFill/>
        </p:spPr>
        <p:txBody>
          <a:bodyPr/>
          <a:lstStyle/>
          <a:p>
            <a:r>
              <a:rPr lang="en-US" smtClean="0"/>
              <a:t>Course 2778A</a:t>
            </a:r>
          </a:p>
        </p:txBody>
      </p:sp>
      <p:sp>
        <p:nvSpPr>
          <p:cNvPr id="55300" name="Rectangle 7"/>
          <p:cNvSpPr>
            <a:spLocks noGrp="1" noChangeArrowheads="1"/>
          </p:cNvSpPr>
          <p:nvPr>
            <p:ph type="sldNum" sz="quarter" idx="5"/>
          </p:nvPr>
        </p:nvSpPr>
        <p:spPr>
          <a:noFill/>
        </p:spPr>
        <p:txBody>
          <a:bodyPr/>
          <a:lstStyle/>
          <a:p>
            <a:fld id="{483BA761-344B-44FD-A51C-1DEB5DC63E38}" type="slidenum">
              <a:rPr lang="en-US" smtClean="0"/>
              <a:pPr/>
              <a:t>35</a:t>
            </a:fld>
            <a:endParaRPr lang="en-US" smtClean="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describe how to write recursive queries using common table expressions.</a:t>
            </a:r>
          </a:p>
          <a:p>
            <a:pPr marL="186938" indent="-186938"/>
            <a:r>
              <a:rPr lang="en-US" dirty="0" smtClean="0"/>
              <a:t>A common table expression (CTE) provides the significant advantage of being able to reference itself, thereby creating a recursive CTE. A recursive CTE is one in which an initial CTE is repeatedly executed to return subsets of data until the complete result set is obtained.</a:t>
            </a:r>
          </a:p>
          <a:p>
            <a:pPr marL="186938" indent="-186938"/>
            <a:r>
              <a:rPr lang="en-US" dirty="0" smtClean="0"/>
              <a:t>A query is referred to as a recursive query when it references a recursive CTE. Returning hierarchical data is a common use of recursive queries, for example: Displaying employees in an organizational chart, or data in a bill of materials scenario in which a parent product has one or more components and those components may, in turn, have subcomponents or may be components of other parents.</a:t>
            </a:r>
          </a:p>
          <a:p>
            <a:pPr marL="186938" indent="-186938"/>
            <a:r>
              <a:rPr lang="en-US" dirty="0" smtClean="0"/>
              <a:t>A recursive CTE can greatly simplify the code required to run a recursive query within a SELECT, INSERT, UPDATE, DELETE, or CREATE VIEW statement. In earlier versions of SQL Server, a recursive query usually requires using temporary tables, cursors, and logic to control the flow of the recursive steps.</a:t>
            </a:r>
          </a:p>
          <a:p>
            <a:pPr marL="186938" indent="-186938"/>
            <a:r>
              <a:rPr lang="en-US" dirty="0" smtClean="0"/>
              <a:t>The structure of the recursive CTE in Transact-SQL is similar to recursive routines in other programming languages. Although a recursive routine in other languages returns a scalar value, a recursive CTE can return multiple rows. </a:t>
            </a:r>
          </a:p>
          <a:p>
            <a:pPr marL="186938" indent="-186938"/>
            <a:r>
              <a:rPr lang="en-US" dirty="0" smtClean="0"/>
              <a:t>A recursive CTE consists of three elements: </a:t>
            </a:r>
          </a:p>
          <a:p>
            <a:pPr marL="186938" indent="-186938">
              <a:buFontTx/>
              <a:buAutoNum type="arabicPeriod"/>
            </a:pPr>
            <a:r>
              <a:rPr lang="en-US" dirty="0" smtClean="0"/>
              <a:t>Invocation of the routine.</a:t>
            </a:r>
            <a:br>
              <a:rPr lang="en-US" dirty="0" smtClean="0"/>
            </a:br>
            <a:r>
              <a:rPr lang="en-US" dirty="0" smtClean="0"/>
              <a:t>The first invocation of the recursive CTE consists of one or more </a:t>
            </a:r>
            <a:r>
              <a:rPr lang="en-US" i="1" dirty="0" err="1" smtClean="0"/>
              <a:t>CTE_query_definitions</a:t>
            </a:r>
            <a:r>
              <a:rPr lang="en-US" dirty="0" smtClean="0"/>
              <a:t> joined by UNION ALL, UNION, EXCEPT, or INTERSECT operators. Because these query definitions form the base result set of the CTE structure, they are referred to as anchor members.</a:t>
            </a:r>
            <a:br>
              <a:rPr lang="en-US" dirty="0" smtClean="0"/>
            </a:br>
            <a:r>
              <a:rPr lang="en-US" i="1" dirty="0" err="1" smtClean="0"/>
              <a:t>CTE_query_definitions</a:t>
            </a:r>
            <a:r>
              <a:rPr lang="en-US" i="1" dirty="0" smtClean="0"/>
              <a:t> </a:t>
            </a:r>
            <a:r>
              <a:rPr lang="en-US" dirty="0" smtClean="0"/>
              <a:t>are considered anchor members unless they reference the CTE itself. All anchor-member query definitions must be positioned before the first recursive member definition, and a UNION ALL operator must be used to join the last anchor member with the first recursive member.</a:t>
            </a:r>
          </a:p>
          <a:p>
            <a:pPr marL="186938" indent="-186938">
              <a:buFontTx/>
              <a:buAutoNum type="arabicPeriod"/>
            </a:pPr>
            <a:r>
              <a:rPr lang="en-US" dirty="0" smtClean="0"/>
              <a:t>Recursive invocation of the routine.</a:t>
            </a:r>
            <a:br>
              <a:rPr lang="en-US" dirty="0" smtClean="0"/>
            </a:br>
            <a:r>
              <a:rPr lang="en-US" dirty="0" smtClean="0"/>
              <a:t>The recursive invocation includes one or more </a:t>
            </a:r>
            <a:r>
              <a:rPr lang="en-US" i="1" dirty="0" err="1" smtClean="0"/>
              <a:t>CTE_query_definitions</a:t>
            </a:r>
            <a:r>
              <a:rPr lang="en-US" dirty="0" smtClean="0"/>
              <a:t> joined by UNION ALL operators that reference the CTE itself. These query definitions are referred to as recursive members.</a:t>
            </a:r>
          </a:p>
          <a:p>
            <a:pPr marL="186938" indent="-186938">
              <a:buFontTx/>
              <a:buAutoNum type="arabicPeriod"/>
            </a:pPr>
            <a:r>
              <a:rPr lang="en-US" dirty="0" smtClean="0"/>
              <a:t>Termination check. </a:t>
            </a:r>
            <a:br>
              <a:rPr lang="en-US" dirty="0" smtClean="0"/>
            </a:br>
            <a:r>
              <a:rPr lang="en-US" dirty="0" smtClean="0"/>
              <a:t>The termination check is implicit; recursion stops when no rows are returned from the previous invocation.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7"/>
          <p:cNvSpPr>
            <a:spLocks noGrp="1" noChangeArrowheads="1"/>
          </p:cNvSpPr>
          <p:nvPr>
            <p:ph type="sldNum" sz="quarter" idx="5"/>
          </p:nvPr>
        </p:nvSpPr>
        <p:spPr>
          <a:noFill/>
        </p:spPr>
        <p:txBody>
          <a:bodyPr/>
          <a:lstStyle/>
          <a:p>
            <a:fld id="{681FE335-3088-4F0B-8C55-7E6C9EC7403D}" type="slidenum">
              <a:rPr lang="en-US" smtClean="0"/>
              <a:pPr/>
              <a:t>36</a:t>
            </a:fld>
            <a:endParaRPr lang="en-US" smtClean="0"/>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307492" y="2148591"/>
            <a:ext cx="6149837" cy="6731521"/>
          </a:xfrm>
          <a:ln/>
        </p:spPr>
        <p:txBody>
          <a:bodyPr/>
          <a:lstStyle/>
          <a:p>
            <a:pPr eaLnBrk="1" hangingPunct="1"/>
            <a:r>
              <a:rPr lang="en-US" dirty="0" smtClean="0"/>
              <a:t>The MERGE statement allows you to use a single command to insert, delete, and/or update rows in a target table based on results obtained from joining the target table or view to the data source.</a:t>
            </a:r>
          </a:p>
        </p:txBody>
      </p:sp>
      <p:sp>
        <p:nvSpPr>
          <p:cNvPr id="3072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7: SQL Server 2008 Data Warehousing Enhancements</a:t>
            </a:r>
          </a:p>
        </p:txBody>
      </p:sp>
      <p:sp>
        <p:nvSpPr>
          <p:cNvPr id="3073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6158A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a:spLocks noGrp="1" noChangeArrowheads="1"/>
          </p:cNvSpPr>
          <p:nvPr>
            <p:ph type="sldNum" sz="quarter" idx="5"/>
          </p:nvPr>
        </p:nvSpPr>
        <p:spPr>
          <a:noFill/>
        </p:spPr>
        <p:txBody>
          <a:bodyPr/>
          <a:lstStyle/>
          <a:p>
            <a:fld id="{67659559-7D58-49F4-9E80-4853D7C0EBFC}" type="slidenum">
              <a:rPr lang="en-US" smtClean="0"/>
              <a:pPr/>
              <a:t>37</a:t>
            </a:fld>
            <a:endParaRPr lang="en-US" smtClean="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07492" y="2148591"/>
            <a:ext cx="6149837" cy="6731521"/>
          </a:xfrm>
          <a:noFill/>
          <a:ln/>
        </p:spPr>
        <p:txBody>
          <a:bodyPr>
            <a:normAutofit fontScale="47500" lnSpcReduction="20000"/>
          </a:bodyPr>
          <a:lstStyle/>
          <a:p>
            <a:r>
              <a:rPr lang="en-US" sz="1200" kern="1200" dirty="0" smtClean="0">
                <a:solidFill>
                  <a:schemeClr val="tx1"/>
                </a:solidFill>
                <a:latin typeface="+mn-lt"/>
                <a:ea typeface="+mn-ea"/>
                <a:cs typeface="+mn-cs"/>
              </a:rPr>
              <a:t>--Merge </a:t>
            </a:r>
            <a:r>
              <a:rPr lang="en-US" sz="1200" kern="1200" dirty="0" err="1" smtClean="0">
                <a:solidFill>
                  <a:schemeClr val="tx1"/>
                </a:solidFill>
                <a:latin typeface="+mn-lt"/>
                <a:ea typeface="+mn-ea"/>
                <a:cs typeface="+mn-cs"/>
              </a:rPr>
              <a:t>statment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--Syntax for MERGE: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WITH &lt;</a:t>
            </a:r>
            <a:r>
              <a:rPr lang="en-US" sz="1200" kern="1200" dirty="0" err="1" smtClean="0">
                <a:solidFill>
                  <a:schemeClr val="tx1"/>
                </a:solidFill>
                <a:latin typeface="+mn-lt"/>
                <a:ea typeface="+mn-ea"/>
                <a:cs typeface="+mn-cs"/>
              </a:rPr>
              <a:t>common_table_expression</a:t>
            </a:r>
            <a:r>
              <a:rPr lang="en-US" sz="1200" kern="1200" dirty="0" smtClean="0">
                <a:solidFill>
                  <a:schemeClr val="tx1"/>
                </a:solidFill>
                <a:latin typeface="+mn-lt"/>
                <a:ea typeface="+mn-ea"/>
                <a:cs typeface="+mn-cs"/>
              </a:rPr>
              <a:t>&gt; [,...n]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MERGE</a:t>
            </a:r>
          </a:p>
          <a:p>
            <a:r>
              <a:rPr lang="en-US" sz="1200" kern="1200" dirty="0" smtClean="0">
                <a:solidFill>
                  <a:schemeClr val="tx1"/>
                </a:solidFill>
                <a:latin typeface="+mn-lt"/>
                <a:ea typeface="+mn-ea"/>
                <a:cs typeface="+mn-cs"/>
              </a:rPr>
              <a:t>    [ TOP ( expression ) [ PERCENT ] ]</a:t>
            </a:r>
          </a:p>
          <a:p>
            <a:r>
              <a:rPr lang="en-US" sz="1200" kern="1200" dirty="0" smtClean="0">
                <a:solidFill>
                  <a:schemeClr val="tx1"/>
                </a:solidFill>
                <a:latin typeface="+mn-lt"/>
                <a:ea typeface="+mn-ea"/>
                <a:cs typeface="+mn-cs"/>
              </a:rPr>
              <a:t>    [ INTO ] </a:t>
            </a:r>
            <a:r>
              <a:rPr lang="en-US" sz="1200" kern="1200" dirty="0" err="1" smtClean="0">
                <a:solidFill>
                  <a:schemeClr val="tx1"/>
                </a:solidFill>
                <a:latin typeface="+mn-lt"/>
                <a:ea typeface="+mn-ea"/>
                <a:cs typeface="+mn-cs"/>
              </a:rPr>
              <a:t>target_table</a:t>
            </a:r>
            <a:r>
              <a:rPr lang="en-US" sz="1200" kern="1200" dirty="0" smtClean="0">
                <a:solidFill>
                  <a:schemeClr val="tx1"/>
                </a:solidFill>
                <a:latin typeface="+mn-lt"/>
                <a:ea typeface="+mn-ea"/>
                <a:cs typeface="+mn-cs"/>
              </a:rPr>
              <a:t> [ [ AS ] </a:t>
            </a:r>
            <a:r>
              <a:rPr lang="en-US" sz="1200" kern="1200" dirty="0" err="1" smtClean="0">
                <a:solidFill>
                  <a:schemeClr val="tx1"/>
                </a:solidFill>
                <a:latin typeface="+mn-lt"/>
                <a:ea typeface="+mn-ea"/>
                <a:cs typeface="+mn-cs"/>
              </a:rPr>
              <a:t>table_alias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WITH ( &lt;</a:t>
            </a:r>
            <a:r>
              <a:rPr lang="en-US" sz="1200" kern="1200" dirty="0" err="1" smtClean="0">
                <a:solidFill>
                  <a:schemeClr val="tx1"/>
                </a:solidFill>
                <a:latin typeface="+mn-lt"/>
                <a:ea typeface="+mn-ea"/>
                <a:cs typeface="+mn-cs"/>
              </a:rPr>
              <a:t>merge_hint</a:t>
            </a:r>
            <a:r>
              <a:rPr lang="en-US" sz="1200" kern="1200" dirty="0" smtClean="0">
                <a:solidFill>
                  <a:schemeClr val="tx1"/>
                </a:solidFill>
                <a:latin typeface="+mn-lt"/>
                <a:ea typeface="+mn-ea"/>
                <a:cs typeface="+mn-cs"/>
              </a:rPr>
              <a:t>&gt;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USING &lt;</a:t>
            </a:r>
            <a:r>
              <a:rPr lang="en-US" sz="1200" kern="1200" dirty="0" err="1" smtClean="0">
                <a:solidFill>
                  <a:schemeClr val="tx1"/>
                </a:solidFill>
                <a:latin typeface="+mn-lt"/>
                <a:ea typeface="+mn-ea"/>
                <a:cs typeface="+mn-cs"/>
              </a:rPr>
              <a:t>table_source</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[TARGET] NOT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merge_not_matched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SOURCE NOT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output_clause</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OPTION ( &lt;</a:t>
            </a:r>
            <a:r>
              <a:rPr lang="en-US" sz="1200" kern="1200" dirty="0" err="1" smtClean="0">
                <a:solidFill>
                  <a:schemeClr val="tx1"/>
                </a:solidFill>
                <a:latin typeface="+mn-lt"/>
                <a:ea typeface="+mn-ea"/>
                <a:cs typeface="+mn-cs"/>
              </a:rPr>
              <a:t>query_hint</a:t>
            </a:r>
            <a:r>
              <a:rPr lang="en-US" sz="1200" kern="1200" dirty="0" smtClean="0">
                <a:solidFill>
                  <a:schemeClr val="tx1"/>
                </a:solidFill>
                <a:latin typeface="+mn-lt"/>
                <a:ea typeface="+mn-ea"/>
                <a:cs typeface="+mn-cs"/>
              </a:rPr>
              <a:t>&gt; [ ,...n ] ) ]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--Below is the initial setup for the source and target tables.</a:t>
            </a:r>
          </a:p>
          <a:p>
            <a:r>
              <a:rPr lang="en-US" sz="1200" kern="1200" dirty="0" smtClean="0">
                <a:solidFill>
                  <a:schemeClr val="tx1"/>
                </a:solidFill>
                <a:latin typeface="+mn-lt"/>
                <a:ea typeface="+mn-ea"/>
                <a:cs typeface="+mn-cs"/>
              </a:rPr>
              <a:t>-- Static table as target for merging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TABLE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INT PRIMARY KEY,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 VARCHAR(12));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Dynamic table with daily updates to be merged</a:t>
            </a:r>
          </a:p>
          <a:p>
            <a:r>
              <a:rPr lang="en-US" sz="1200" kern="1200" dirty="0" smtClean="0">
                <a:solidFill>
                  <a:schemeClr val="tx1"/>
                </a:solidFill>
                <a:latin typeface="+mn-lt"/>
                <a:ea typeface="+mn-ea"/>
                <a:cs typeface="+mn-cs"/>
              </a:rPr>
              <a:t>    CREATE TABLE </a:t>
            </a:r>
            <a:r>
              <a:rPr lang="en-US" sz="1200" kern="1200" dirty="0" err="1" smtClean="0">
                <a:solidFill>
                  <a:schemeClr val="tx1"/>
                </a:solidFill>
                <a:latin typeface="+mn-lt"/>
                <a:ea typeface="+mn-ea"/>
                <a:cs typeface="+mn-cs"/>
              </a:rPr>
              <a:t>BranchOfficeAccounts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INT PRIMARY KEY,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 VARCHAR(12));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Sample </a:t>
            </a:r>
            <a:r>
              <a:rPr lang="en-US" sz="1200" kern="1200" dirty="0" err="1" smtClean="0">
                <a:solidFill>
                  <a:schemeClr val="tx1"/>
                </a:solidFill>
                <a:latin typeface="+mn-lt"/>
                <a:ea typeface="+mn-ea"/>
                <a:cs typeface="+mn-cs"/>
              </a:rPr>
              <a:t>centrall</a:t>
            </a:r>
            <a:r>
              <a:rPr lang="en-US" sz="1200" kern="1200" dirty="0" smtClean="0">
                <a:solidFill>
                  <a:schemeClr val="tx1"/>
                </a:solidFill>
                <a:latin typeface="+mn-lt"/>
                <a:ea typeface="+mn-ea"/>
                <a:cs typeface="+mn-cs"/>
              </a:rPr>
              <a:t> office static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CentralOfficeAccounts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VALUES (1, 'Bayside Motors', 'Jim Smith', '902-203-1234'),</a:t>
            </a:r>
          </a:p>
          <a:p>
            <a:r>
              <a:rPr lang="en-US" sz="1200" kern="1200" dirty="0" smtClean="0">
                <a:solidFill>
                  <a:schemeClr val="tx1"/>
                </a:solidFill>
                <a:latin typeface="+mn-lt"/>
                <a:ea typeface="+mn-ea"/>
                <a:cs typeface="+mn-cs"/>
              </a:rPr>
              <a:t>           (2, 'Dallas Industries', 'Joe Doe', '301-663-9134'),</a:t>
            </a:r>
          </a:p>
          <a:p>
            <a:r>
              <a:rPr lang="da-DK" sz="1200" kern="1200" dirty="0" smtClean="0">
                <a:solidFill>
                  <a:schemeClr val="tx1"/>
                </a:solidFill>
                <a:latin typeface="+mn-lt"/>
                <a:ea typeface="+mn-ea"/>
                <a:cs typeface="+mn-cs"/>
              </a:rPr>
              <a:t>           (3, 'Sky Computer Systems', 'Jane Brown', '201-943-6053');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Daily updated branch office data</a:t>
            </a: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BranchOfficeAccounts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VALUES (2, 'Dallas Industries, Inc.', 'Rick Gross', '301-663-9134'), -- changed</a:t>
            </a:r>
          </a:p>
          <a:p>
            <a:r>
              <a:rPr lang="en-US" sz="1200" kern="1200" dirty="0" smtClean="0">
                <a:solidFill>
                  <a:schemeClr val="tx1"/>
                </a:solidFill>
                <a:latin typeface="+mn-lt"/>
                <a:ea typeface="+mn-ea"/>
                <a:cs typeface="+mn-cs"/>
              </a:rPr>
              <a:t>           (3, 'Sky Computer Systems', 'Jane Brown', '201-943-6053'),    -- same</a:t>
            </a:r>
          </a:p>
          <a:p>
            <a:r>
              <a:rPr lang="en-US" sz="1200" kern="1200" dirty="0" smtClean="0">
                <a:solidFill>
                  <a:schemeClr val="tx1"/>
                </a:solidFill>
                <a:latin typeface="+mn-lt"/>
                <a:ea typeface="+mn-ea"/>
                <a:cs typeface="+mn-cs"/>
              </a:rPr>
              <a:t>           (4, 'Auto Insurance Co.', 'Chris Jefferson', '313-601-6201'); -- new</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 is how MERGE can be used to perform an update on existing accounts and insert of new accounts.</a:t>
            </a:r>
          </a:p>
          <a:p>
            <a:r>
              <a:rPr lang="en-US" sz="1200" kern="1200" dirty="0" smtClean="0">
                <a:solidFill>
                  <a:schemeClr val="tx1"/>
                </a:solidFill>
                <a:latin typeface="+mn-lt"/>
                <a:ea typeface="+mn-ea"/>
                <a:cs typeface="+mn-cs"/>
              </a:rPr>
              <a:t>-- Update existing and add missing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MERGE INTO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 AS C    -- Target</a:t>
            </a:r>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BranchOfficeAccounts</a:t>
            </a:r>
            <a:r>
              <a:rPr lang="en-US" sz="1200" kern="1200" dirty="0" smtClean="0">
                <a:solidFill>
                  <a:schemeClr val="tx1"/>
                </a:solidFill>
                <a:latin typeface="+mn-lt"/>
                <a:ea typeface="+mn-ea"/>
                <a:cs typeface="+mn-cs"/>
              </a:rPr>
              <a:t> AS B          -- Source</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C.account_nbr</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B.account_nbr</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WHEN MATCHED THEN                        -- On match update</a:t>
            </a:r>
          </a:p>
          <a:p>
            <a:r>
              <a:rPr lang="en-US" sz="1200" kern="1200" dirty="0" smtClean="0">
                <a:solidFill>
                  <a:schemeClr val="tx1"/>
                </a:solidFill>
                <a:latin typeface="+mn-lt"/>
                <a:ea typeface="+mn-ea"/>
                <a:cs typeface="+mn-cs"/>
              </a:rPr>
              <a:t> UPDATE SET </a:t>
            </a:r>
            <a:r>
              <a:rPr lang="en-US" sz="1200" kern="1200" dirty="0" err="1" smtClean="0">
                <a:solidFill>
                  <a:schemeClr val="tx1"/>
                </a:solidFill>
                <a:latin typeface="+mn-lt"/>
                <a:ea typeface="+mn-ea"/>
                <a:cs typeface="+mn-cs"/>
              </a:rPr>
              <a:t>C.company_name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B.company_name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C.primary_contact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B.primary_contact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C.contact_phone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B.contact_phone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WHEN NOT MATCHED THEN                    -- Add missing</a:t>
            </a:r>
          </a:p>
          <a:p>
            <a:r>
              <a:rPr lang="en-US" sz="1200" kern="1200" dirty="0" smtClean="0">
                <a:solidFill>
                  <a:schemeClr val="tx1"/>
                </a:solidFill>
                <a:latin typeface="+mn-lt"/>
                <a:ea typeface="+mn-ea"/>
                <a:cs typeface="+mn-cs"/>
              </a:rPr>
              <a:t> INSERT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VALUES (</a:t>
            </a:r>
            <a:r>
              <a:rPr lang="en-US" sz="1200" kern="1200" dirty="0" err="1" smtClean="0">
                <a:solidFill>
                  <a:schemeClr val="tx1"/>
                </a:solidFill>
                <a:latin typeface="+mn-lt"/>
                <a:ea typeface="+mn-ea"/>
                <a:cs typeface="+mn-cs"/>
              </a:rPr>
              <a:t>B.account_nbr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B.contact_phone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Results: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 ---------------- -------------</a:t>
            </a:r>
          </a:p>
          <a:p>
            <a:r>
              <a:rPr lang="en-US" sz="1200" kern="1200" dirty="0" smtClean="0">
                <a:solidFill>
                  <a:schemeClr val="tx1"/>
                </a:solidFill>
                <a:latin typeface="+mn-lt"/>
                <a:ea typeface="+mn-ea"/>
                <a:cs typeface="+mn-cs"/>
              </a:rPr>
              <a:t>    1           Bayside Motors           Jim Smith        902-203-1234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2           Dallas Industries, Inc. Rick Gross       301-663-9134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3           Sky Computer Systems     Jane Brown       201-943-6053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4           Auto Insurance Co.       Chris Jefferson 313-601-6201</a:t>
            </a:r>
          </a:p>
          <a:p>
            <a:r>
              <a:rPr lang="en-US" sz="1200" kern="1200" dirty="0" smtClean="0">
                <a:solidFill>
                  <a:schemeClr val="tx1"/>
                </a:solidFill>
                <a:latin typeface="+mn-lt"/>
                <a:ea typeface="+mn-ea"/>
                <a:cs typeface="+mn-cs"/>
              </a:rPr>
              <a:t>*/</a:t>
            </a:r>
          </a:p>
          <a:p>
            <a:pPr eaLnBrk="1" hangingPunct="1"/>
            <a:endParaRPr lang="en-US" dirty="0" smtClean="0"/>
          </a:p>
        </p:txBody>
      </p:sp>
      <p:sp>
        <p:nvSpPr>
          <p:cNvPr id="3175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7: SQL Server 2008 Data Warehousing Enhancements</a:t>
            </a:r>
          </a:p>
        </p:txBody>
      </p:sp>
      <p:sp>
        <p:nvSpPr>
          <p:cNvPr id="3175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6158A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05: Working with Subqueries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AC1B4ED7-9408-4D89-9ACB-0AA656CDC74C}" type="slidenum">
              <a:rPr lang="en-US" smtClean="0"/>
              <a:pPr/>
              <a:t>38</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temporary table is a table that is eventually dropped by the server, even when no </a:t>
            </a:r>
            <a:r>
              <a:rPr lang="en-US" b="1" dirty="0" smtClean="0"/>
              <a:t>drop table</a:t>
            </a:r>
            <a:r>
              <a:rPr lang="en-US" dirty="0" smtClean="0"/>
              <a:t> statement is executed</a:t>
            </a:r>
          </a:p>
          <a:p>
            <a:pPr eaLnBrk="1" hangingPunct="1"/>
            <a:endParaRPr lang="en-US" dirty="0" smtClean="0"/>
          </a:p>
          <a:p>
            <a:pPr eaLnBrk="1" hangingPunct="1"/>
            <a:r>
              <a:rPr lang="en-US" dirty="0" smtClean="0"/>
              <a:t>Temporary tables are similar to permanent tables, except temporary tables are stored in </a:t>
            </a:r>
            <a:r>
              <a:rPr lang="en-US" b="1" dirty="0" err="1" smtClean="0"/>
              <a:t>tempdb</a:t>
            </a:r>
            <a:r>
              <a:rPr lang="en-US" dirty="0" smtClean="0"/>
              <a:t> and are deleted automatically when they are no longer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05: Working with Subqueries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3884FB4D-A358-423C-B85D-E36DB9580051}" type="slidenum">
              <a:rPr lang="en-US" smtClean="0"/>
              <a:pPr/>
              <a:t>43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r>
              <a:rPr lang="en-US" dirty="0" smtClean="0"/>
              <a:t>Performance is one issue when comparing temp tables and </a:t>
            </a:r>
            <a:r>
              <a:rPr lang="en-US" dirty="0" err="1" smtClean="0"/>
              <a:t>subqueries</a:t>
            </a:r>
            <a:r>
              <a:rPr lang="en-US" dirty="0" smtClean="0"/>
              <a:t>. As </a:t>
            </a:r>
            <a:r>
              <a:rPr lang="en-US" dirty="0" err="1" smtClean="0"/>
              <a:t>subqueries</a:t>
            </a:r>
            <a:r>
              <a:rPr lang="en-US" dirty="0" smtClean="0"/>
              <a:t> get more complex their performance may decrease.</a:t>
            </a:r>
          </a:p>
          <a:p>
            <a:r>
              <a:rPr lang="en-US" dirty="0" smtClean="0"/>
              <a:t>On the other hand, as more temp tables are created, that may also take additional time (increased I/O) also decreasing performance.</a:t>
            </a:r>
          </a:p>
          <a:p>
            <a:r>
              <a:rPr lang="en-US" dirty="0" err="1" smtClean="0"/>
              <a:t>Subqueries</a:t>
            </a:r>
            <a:r>
              <a:rPr lang="en-US" dirty="0" smtClean="0"/>
              <a:t> are appropriate when you have a lot of RAM while temporary tables are geared towards database servers with a lot of hard disk space because temp tables require more I/O when executing, which can be very expensive while </a:t>
            </a:r>
            <a:r>
              <a:rPr lang="en-US" dirty="0" err="1" smtClean="0"/>
              <a:t>subqueries</a:t>
            </a:r>
            <a:r>
              <a:rPr lang="en-US" dirty="0" smtClean="0"/>
              <a:t> occur in memory. However, you can index temp tables, which would help with performance on large tables. </a:t>
            </a:r>
          </a:p>
          <a:p>
            <a:r>
              <a:rPr lang="en-US" dirty="0" smtClean="0"/>
              <a:t>Maintainability is also a consideration.  Depending on the number of temp tables generated, the resulting query can get quite complicated increasing maintenance in the long run. However, if the </a:t>
            </a:r>
            <a:r>
              <a:rPr lang="en-US" dirty="0" err="1" smtClean="0"/>
              <a:t>subquery</a:t>
            </a:r>
            <a:r>
              <a:rPr lang="en-US" dirty="0" smtClean="0"/>
              <a:t> is really complex, it can be easier and more maintainable to store intermediate values in a temp tables and filter through the data that way.</a:t>
            </a:r>
          </a:p>
          <a:p>
            <a:r>
              <a:rPr lang="en-US" dirty="0" smtClean="0"/>
              <a:t>The same could be said for debugging.  Temporary tables can be easier for some to debug while others like to have a single query (with </a:t>
            </a:r>
            <a:r>
              <a:rPr lang="en-US" dirty="0" err="1" smtClean="0"/>
              <a:t>subqueries</a:t>
            </a:r>
            <a:r>
              <a:rPr lang="en-US" dirty="0" smtClean="0"/>
              <a:t>) when debugging. </a:t>
            </a:r>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smtClean="0"/>
              <a:t>Module 3: Grouping and Summarizing Data</a:t>
            </a:r>
          </a:p>
        </p:txBody>
      </p:sp>
      <p:sp>
        <p:nvSpPr>
          <p:cNvPr id="65539" name="Rectangle 3"/>
          <p:cNvSpPr>
            <a:spLocks noGrp="1" noChangeArrowheads="1"/>
          </p:cNvSpPr>
          <p:nvPr>
            <p:ph type="dt" sz="quarter" idx="1"/>
          </p:nvPr>
        </p:nvSpPr>
        <p:spPr>
          <a:noFill/>
        </p:spPr>
        <p:txBody>
          <a:bodyPr/>
          <a:lstStyle/>
          <a:p>
            <a:r>
              <a:rPr lang="en-US" smtClean="0"/>
              <a:t>Course 2778A</a:t>
            </a:r>
          </a:p>
        </p:txBody>
      </p:sp>
      <p:sp>
        <p:nvSpPr>
          <p:cNvPr id="65540" name="Rectangle 7"/>
          <p:cNvSpPr>
            <a:spLocks noGrp="1" noChangeArrowheads="1"/>
          </p:cNvSpPr>
          <p:nvPr>
            <p:ph type="sldNum" sz="quarter" idx="5"/>
          </p:nvPr>
        </p:nvSpPr>
        <p:spPr>
          <a:noFill/>
        </p:spPr>
        <p:txBody>
          <a:bodyPr/>
          <a:lstStyle/>
          <a:p>
            <a:fld id="{9DFEB7D4-761D-4528-958C-897CE6A0EA3D}" type="slidenum">
              <a:rPr lang="en-US" smtClean="0"/>
              <a:pPr/>
              <a:t>46</a:t>
            </a:fld>
            <a:endParaRPr lang="en-US" smtClean="0"/>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----Pivot and </a:t>
            </a:r>
            <a:r>
              <a:rPr lang="en-US" sz="1200" kern="1200" dirty="0" err="1" smtClean="0">
                <a:solidFill>
                  <a:schemeClr val="tx1"/>
                </a:solidFill>
                <a:latin typeface="+mn-lt"/>
                <a:ea typeface="+mn-ea"/>
                <a:cs typeface="+mn-cs"/>
              </a:rPr>
              <a:t>Unpivot</a:t>
            </a:r>
            <a:r>
              <a:rPr lang="en-US" sz="1200" kern="1200" dirty="0" smtClean="0">
                <a:solidFill>
                  <a:schemeClr val="tx1"/>
                </a:solidFill>
                <a:latin typeface="+mn-lt"/>
                <a:ea typeface="+mn-ea"/>
                <a:cs typeface="+mn-cs"/>
              </a:rPr>
              <a:t> OLAP</a:t>
            </a:r>
          </a:p>
          <a:p>
            <a:r>
              <a:rPr lang="en-US" sz="1200" kern="1200" dirty="0" smtClean="0">
                <a:solidFill>
                  <a:schemeClr val="tx1"/>
                </a:solidFill>
                <a:latin typeface="+mn-lt"/>
                <a:ea typeface="+mn-ea"/>
                <a:cs typeface="+mn-cs"/>
              </a:rPr>
              <a:t>	SELECT * FROM sales </a:t>
            </a:r>
          </a:p>
          <a:p>
            <a:r>
              <a:rPr lang="en-US" sz="1200" kern="1200" dirty="0" smtClean="0">
                <a:solidFill>
                  <a:schemeClr val="tx1"/>
                </a:solidFill>
                <a:latin typeface="+mn-lt"/>
                <a:ea typeface="+mn-ea"/>
                <a:cs typeface="+mn-cs"/>
              </a:rPr>
              <a:t>	PIVOT (SUM(Quantity)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PVT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u have the result of the </a:t>
            </a:r>
            <a:r>
              <a:rPr lang="en-US" sz="1200" kern="1200" dirty="0" err="1" smtClean="0">
                <a:solidFill>
                  <a:schemeClr val="tx1"/>
                </a:solidFill>
                <a:latin typeface="+mn-lt"/>
                <a:ea typeface="+mn-ea"/>
                <a:cs typeface="+mn-cs"/>
              </a:rPr>
              <a:t>previouse</a:t>
            </a:r>
            <a:r>
              <a:rPr lang="en-US" sz="1200" kern="1200" dirty="0" smtClean="0">
                <a:solidFill>
                  <a:schemeClr val="tx1"/>
                </a:solidFill>
                <a:latin typeface="+mn-lt"/>
                <a:ea typeface="+mn-ea"/>
                <a:cs typeface="+mn-cs"/>
              </a:rPr>
              <a:t> query</a:t>
            </a:r>
          </a:p>
          <a:p>
            <a:r>
              <a:rPr lang="en-US" sz="1200" kern="1200" dirty="0" smtClean="0">
                <a:solidFill>
                  <a:schemeClr val="tx1"/>
                </a:solidFill>
                <a:latin typeface="+mn-lt"/>
                <a:ea typeface="+mn-ea"/>
                <a:cs typeface="+mn-cs"/>
              </a:rPr>
              <a:t>	SELECT * into pivoting FROM sales </a:t>
            </a:r>
          </a:p>
          <a:p>
            <a:r>
              <a:rPr lang="en-US" sz="1200" kern="1200" dirty="0" smtClean="0">
                <a:solidFill>
                  <a:schemeClr val="tx1"/>
                </a:solidFill>
                <a:latin typeface="+mn-lt"/>
                <a:ea typeface="+mn-ea"/>
                <a:cs typeface="+mn-cs"/>
              </a:rPr>
              <a:t>	PIVOT (SUM(Quantity)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PVT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select * from pivoting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 to get the table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pivoting </a:t>
            </a:r>
          </a:p>
          <a:p>
            <a:r>
              <a:rPr lang="en-US" sz="1200" kern="1200" dirty="0" smtClean="0">
                <a:solidFill>
                  <a:schemeClr val="tx1"/>
                </a:solidFill>
                <a:latin typeface="+mn-lt"/>
                <a:ea typeface="+mn-ea"/>
                <a:cs typeface="+mn-cs"/>
              </a:rPr>
              <a:t>UNPIVOT (Quantity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UNPVT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3: Grouping and Summarizing Data</a:t>
            </a:r>
          </a:p>
        </p:txBody>
      </p:sp>
      <p:sp>
        <p:nvSpPr>
          <p:cNvPr id="66563" name="Rectangle 3"/>
          <p:cNvSpPr>
            <a:spLocks noGrp="1" noChangeArrowheads="1"/>
          </p:cNvSpPr>
          <p:nvPr>
            <p:ph type="dt" sz="quarter" idx="1"/>
          </p:nvPr>
        </p:nvSpPr>
        <p:spPr>
          <a:noFill/>
        </p:spPr>
        <p:txBody>
          <a:bodyPr/>
          <a:lstStyle/>
          <a:p>
            <a:r>
              <a:rPr lang="en-US" smtClean="0"/>
              <a:t>Course 2778A</a:t>
            </a:r>
          </a:p>
        </p:txBody>
      </p:sp>
      <p:sp>
        <p:nvSpPr>
          <p:cNvPr id="66564" name="Rectangle 7"/>
          <p:cNvSpPr>
            <a:spLocks noGrp="1" noChangeArrowheads="1"/>
          </p:cNvSpPr>
          <p:nvPr>
            <p:ph type="sldNum" sz="quarter" idx="5"/>
          </p:nvPr>
        </p:nvSpPr>
        <p:spPr>
          <a:noFill/>
        </p:spPr>
        <p:txBody>
          <a:bodyPr/>
          <a:lstStyle/>
          <a:p>
            <a:fld id="{D8E995ED-45C3-4839-8BE9-4908257D323D}" type="slidenum">
              <a:rPr lang="en-US" smtClean="0"/>
              <a:pPr/>
              <a:t>47</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3: Grouping and Summarizing Data</a:t>
            </a:r>
          </a:p>
        </p:txBody>
      </p:sp>
      <p:sp>
        <p:nvSpPr>
          <p:cNvPr id="67587" name="Rectangle 3"/>
          <p:cNvSpPr>
            <a:spLocks noGrp="1" noChangeArrowheads="1"/>
          </p:cNvSpPr>
          <p:nvPr>
            <p:ph type="dt" sz="quarter" idx="1"/>
          </p:nvPr>
        </p:nvSpPr>
        <p:spPr>
          <a:noFill/>
        </p:spPr>
        <p:txBody>
          <a:bodyPr/>
          <a:lstStyle/>
          <a:p>
            <a:r>
              <a:rPr lang="en-US" smtClean="0"/>
              <a:t>Course 2778A</a:t>
            </a:r>
          </a:p>
        </p:txBody>
      </p:sp>
      <p:sp>
        <p:nvSpPr>
          <p:cNvPr id="67588" name="Rectangle 7"/>
          <p:cNvSpPr>
            <a:spLocks noGrp="1" noChangeArrowheads="1"/>
          </p:cNvSpPr>
          <p:nvPr>
            <p:ph type="sldNum" sz="quarter" idx="5"/>
          </p:nvPr>
        </p:nvSpPr>
        <p:spPr>
          <a:noFill/>
        </p:spPr>
        <p:txBody>
          <a:bodyPr/>
          <a:lstStyle/>
          <a:p>
            <a:fld id="{D880834E-C913-4F0F-8F0F-8C58689B87D6}" type="slidenum">
              <a:rPr lang="en-US" smtClean="0"/>
              <a:pPr/>
              <a:t>48</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BD6AABE-6254-4597-A3CC-987A3CAE8ACA}"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307492" y="2148591"/>
            <a:ext cx="6149837" cy="6798664"/>
          </a:xfrm>
          <a:noFill/>
          <a:ln/>
        </p:spPr>
        <p:txBody>
          <a:bodyPr/>
          <a:lstStyle/>
          <a:p>
            <a:pPr eaLnBrk="1" hangingPunct="1"/>
            <a:r>
              <a:rPr lang="en-US" dirty="0" smtClean="0"/>
              <a:t>Explain to students the advantages of views.</a:t>
            </a:r>
          </a:p>
          <a:p>
            <a:pPr eaLnBrk="1" hangingPunct="1"/>
            <a:endParaRPr lang="en-US" dirty="0" smtClean="0"/>
          </a:p>
          <a:p>
            <a:pPr eaLnBrk="1" hangingPunct="1"/>
            <a:r>
              <a:rPr lang="en-US" dirty="0" smtClean="0"/>
              <a:t>Remind students that it is important to analyze your database workload before implementing indexed views. Remind them to use their knowledge of the queries to identify the queries that can benefit from indexed views. Frequently occurring aggregations and joins are the best candidates for indexed views. </a:t>
            </a:r>
          </a:p>
          <a:p>
            <a:pPr eaLnBrk="1" hangingPunct="1"/>
            <a:endParaRPr lang="en-US" dirty="0" smtClean="0"/>
          </a:p>
          <a:p>
            <a:pPr eaLnBrk="1" hangingPunct="1"/>
            <a:r>
              <a:rPr lang="en-US" dirty="0" smtClean="0"/>
              <a:t>Be sure to mention that not all queries will benefit from indexed views. Similar to ordinary indexes, if the indexed views are not used, there is no benefit. In this case, not only are performance gains not realized, but the additional cost of disk space, maintenance, and optimization is incurred. However, when indexed views are used, they can provide significant improvements (by orders of magnitude) in data access. </a:t>
            </a:r>
          </a:p>
          <a:p>
            <a:pPr eaLnBrk="1" hangingPunct="1"/>
            <a:endParaRPr lang="en-US" dirty="0" smtClean="0"/>
          </a:p>
          <a:p>
            <a:pPr eaLnBrk="1" hangingPunct="1"/>
            <a:r>
              <a:rPr lang="en-US" b="1" dirty="0" smtClean="0"/>
              <a:t>Applications that Benefit from the Implementation of Indexed Views:</a:t>
            </a:r>
          </a:p>
          <a:p>
            <a:pPr eaLnBrk="1" hangingPunct="1">
              <a:buFontTx/>
              <a:buChar char="•"/>
            </a:pPr>
            <a:r>
              <a:rPr lang="en-US" dirty="0" smtClean="0"/>
              <a:t> Decision support workloads</a:t>
            </a:r>
          </a:p>
          <a:p>
            <a:pPr eaLnBrk="1" hangingPunct="1">
              <a:buFontTx/>
              <a:buChar char="•"/>
            </a:pPr>
            <a:r>
              <a:rPr lang="en-US" dirty="0" smtClean="0"/>
              <a:t> Data marts</a:t>
            </a:r>
          </a:p>
          <a:p>
            <a:pPr eaLnBrk="1" hangingPunct="1">
              <a:buFontTx/>
              <a:buChar char="•"/>
            </a:pPr>
            <a:r>
              <a:rPr lang="en-US" dirty="0" smtClean="0"/>
              <a:t> Data warehouses</a:t>
            </a:r>
          </a:p>
          <a:p>
            <a:pPr eaLnBrk="1" hangingPunct="1">
              <a:buFontTx/>
              <a:buChar char="•"/>
            </a:pPr>
            <a:r>
              <a:rPr lang="en-US" dirty="0" smtClean="0"/>
              <a:t> Online analytical processing (OLAP) stores and sources</a:t>
            </a:r>
          </a:p>
          <a:p>
            <a:pPr eaLnBrk="1" hangingPunct="1">
              <a:buFontTx/>
              <a:buChar char="•"/>
            </a:pPr>
            <a:r>
              <a:rPr lang="en-US" dirty="0" smtClean="0"/>
              <a:t> Data mining workloads</a:t>
            </a:r>
          </a:p>
          <a:p>
            <a:pPr eaLnBrk="1" hangingPunct="1"/>
            <a:r>
              <a:rPr lang="en-US" b="1" dirty="0" smtClean="0"/>
              <a:t>Question:</a:t>
            </a:r>
            <a:r>
              <a:rPr lang="en-US" dirty="0" smtClean="0"/>
              <a:t>  What do you see as being the greatest advantage to using views in your organization?</a:t>
            </a:r>
          </a:p>
          <a:p>
            <a:pPr eaLnBrk="1" hangingPunct="1"/>
            <a:r>
              <a:rPr lang="en-US" b="1" dirty="0" smtClean="0"/>
              <a:t>Answer:</a:t>
            </a:r>
            <a:r>
              <a:rPr lang="en-US" dirty="0" smtClean="0"/>
              <a:t> Answers will vary but may include: ease of data access, security enhancement, targeted information retrieval.</a:t>
            </a:r>
            <a:endParaRPr lang="en-US" b="1" dirty="0" smtClean="0"/>
          </a:p>
          <a:p>
            <a:pPr eaLnBrk="1" hangingPunct="1"/>
            <a:endParaRPr lang="en-US" dirty="0" smtClean="0"/>
          </a:p>
        </p:txBody>
      </p:sp>
      <p:sp>
        <p:nvSpPr>
          <p:cNvPr id="33797" name="Rectangle 2"/>
          <p:cNvSpPr>
            <a:spLocks noGrp="1" noChangeArrowheads="1"/>
          </p:cNvSpPr>
          <p:nvPr>
            <p:ph type="hdr" sz="quarter"/>
          </p:nvPr>
        </p:nvSpPr>
        <p:spPr>
          <a:noFill/>
        </p:spPr>
        <p:txBody>
          <a:bodyPr/>
          <a:lstStyle/>
          <a:p>
            <a:r>
              <a:rPr lang="en-US" smtClean="0"/>
              <a:t>Module 6: Implementing Views </a:t>
            </a:r>
          </a:p>
        </p:txBody>
      </p:sp>
      <p:sp>
        <p:nvSpPr>
          <p:cNvPr id="3379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47108"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7109"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1575463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2"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Discuss how partitioning, or splitting up tables or indexes, makes large tables or indexes more manageable, because partitioning allows us to manage and access subsets of data quickly and efficiently, while maintaining the integrity of a data collection.</a:t>
            </a:r>
          </a:p>
          <a:p>
            <a:r>
              <a:rPr lang="en-US" dirty="0" smtClean="0">
                <a:latin typeface="Arial" pitchFamily="34" charset="0"/>
              </a:rPr>
              <a:t> </a:t>
            </a:r>
          </a:p>
          <a:p>
            <a:r>
              <a:rPr lang="en-US" dirty="0" smtClean="0">
                <a:latin typeface="Arial" pitchFamily="34" charset="0"/>
              </a:rPr>
              <a:t>Discuss how the data of partitioned tables and indexes is divided into units that can be spread across more than one </a:t>
            </a:r>
            <a:r>
              <a:rPr lang="en-US" dirty="0" err="1" smtClean="0">
                <a:latin typeface="Arial" pitchFamily="34" charset="0"/>
              </a:rPr>
              <a:t>filegroup</a:t>
            </a:r>
            <a:r>
              <a:rPr lang="en-US" dirty="0" smtClean="0">
                <a:latin typeface="Arial" pitchFamily="34" charset="0"/>
              </a:rPr>
              <a:t> in a database. The data is partitioned horizontally, so that groups of rows are mapped into individual partitions. </a:t>
            </a:r>
          </a:p>
          <a:p>
            <a:endParaRPr lang="en-US" dirty="0" smtClean="0">
              <a:latin typeface="Arial" pitchFamily="34" charset="0"/>
            </a:endParaRPr>
          </a:p>
          <a:p>
            <a:r>
              <a:rPr lang="en-US" dirty="0" smtClean="0">
                <a:latin typeface="Arial" pitchFamily="34" charset="0"/>
              </a:rPr>
              <a:t>The table or index is treated as a single logical entity when queries or updates are performed on the data. All partitions of a single index or table must reside in the same database </a:t>
            </a:r>
          </a:p>
          <a:p>
            <a:endParaRPr lang="en-US" dirty="0" smtClean="0">
              <a:latin typeface="Arial" pitchFamily="34" charset="0"/>
            </a:endParaRPr>
          </a:p>
          <a:p>
            <a:r>
              <a:rPr lang="en-US" dirty="0" smtClean="0">
                <a:latin typeface="Arial" pitchFamily="34" charset="0"/>
              </a:rPr>
              <a:t>Discuss how partitioned tables and indexes support all the properties and features associated with designing and querying standard tables and indexes, including constraints, defaults, identity and timestamp values, and triggers. </a:t>
            </a:r>
          </a:p>
          <a:p>
            <a:endParaRPr lang="en-US" dirty="0" smtClean="0">
              <a:latin typeface="Arial" pitchFamily="34" charset="0"/>
            </a:endParaRPr>
          </a:p>
          <a:p>
            <a:r>
              <a:rPr lang="en-US" dirty="0" smtClean="0">
                <a:latin typeface="Arial" pitchFamily="34" charset="0"/>
              </a:rPr>
              <a:t>Note that, generally speaking, a large table might be appropriate for partitioning if both of the following are true: </a:t>
            </a:r>
          </a:p>
          <a:p>
            <a:r>
              <a:rPr lang="en-US" dirty="0" smtClean="0">
                <a:latin typeface="Arial" pitchFamily="34" charset="0"/>
              </a:rPr>
              <a:t>The table contains, or is expected to contain, lots of data that are used in different ways.</a:t>
            </a:r>
          </a:p>
          <a:p>
            <a:r>
              <a:rPr lang="en-US" dirty="0" smtClean="0">
                <a:latin typeface="Arial" pitchFamily="34" charset="0"/>
              </a:rPr>
              <a:t>Queries or updates against the table are not performing as intended, or maintenance costs exceed predefined maintenance periods. </a:t>
            </a:r>
            <a:br>
              <a:rPr lang="en-US" dirty="0" smtClean="0">
                <a:latin typeface="Arial" pitchFamily="34" charset="0"/>
              </a:rPr>
            </a:br>
            <a:endParaRPr lang="en-US" b="1" dirty="0" smtClean="0">
              <a:latin typeface="Arial" pitchFamily="34" charset="0"/>
            </a:endParaRPr>
          </a:p>
        </p:txBody>
      </p:sp>
      <p:sp>
        <p:nvSpPr>
          <p:cNvPr id="7373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373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594581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8"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A partition function specifies how the table or index is partitioned. The function maps the domain into a set of partitions. To create a partition function, you specify the number of partitions, the partitioning column, and the range of partition column values for each partition. Note that when you specify the partitioning column, you can only specify one.</a:t>
            </a:r>
          </a:p>
          <a:p>
            <a:endParaRPr lang="en-US" dirty="0" smtClean="0">
              <a:latin typeface="Arial" pitchFamily="34" charset="0"/>
            </a:endParaRPr>
          </a:p>
          <a:p>
            <a:r>
              <a:rPr lang="en-US" dirty="0" smtClean="0">
                <a:latin typeface="Arial" pitchFamily="34" charset="0"/>
              </a:rPr>
              <a:t>Boundary Value Placement: partition functions are configured as LEFT or RIGHT, depending on where you want data that matches the boundary value to go. In a LEFT partition function, exact matches with the boundary value go to the partition to the left, whereas in RIGHT partition functions, exact matches go to the right. </a:t>
            </a:r>
          </a:p>
          <a:p>
            <a:endParaRPr lang="en-US" b="1" dirty="0" smtClean="0">
              <a:latin typeface="Arial" pitchFamily="34" charset="0"/>
            </a:endParaRPr>
          </a:p>
          <a:p>
            <a:r>
              <a:rPr lang="en-US" dirty="0" smtClean="0">
                <a:latin typeface="Arial" pitchFamily="34" charset="0"/>
              </a:rPr>
              <a:t>You create a partition function by using the CREATE PARTITION FUNCTION Transact-SQL statement, as shown in the code sample. This code sample creates a partition function named </a:t>
            </a:r>
            <a:r>
              <a:rPr lang="en-US" dirty="0" err="1" smtClean="0">
                <a:latin typeface="Arial" pitchFamily="34" charset="0"/>
              </a:rPr>
              <a:t>pf_OrderDate</a:t>
            </a:r>
            <a:r>
              <a:rPr lang="en-US" dirty="0" smtClean="0">
                <a:latin typeface="Arial" pitchFamily="34" charset="0"/>
              </a:rPr>
              <a:t> with four partitions: one for dates before January 2003, one for dates between January and the end of December 2003, one for dates between January and the end of December 2004, and one for dates after January 2005.</a:t>
            </a:r>
          </a:p>
          <a:p>
            <a:endParaRPr lang="en-US" dirty="0" smtClean="0">
              <a:latin typeface="Arial" pitchFamily="34" charset="0"/>
            </a:endParaRPr>
          </a:p>
        </p:txBody>
      </p:sp>
      <p:sp>
        <p:nvSpPr>
          <p:cNvPr id="7782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783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439804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2" name="Notes Placeholder 2"/>
          <p:cNvSpPr>
            <a:spLocks noGrp="1"/>
          </p:cNvSpPr>
          <p:nvPr>
            <p:ph type="body" idx="1"/>
          </p:nvPr>
        </p:nvSpPr>
        <p:spPr>
          <a:xfrm>
            <a:off x="307492" y="2246964"/>
            <a:ext cx="6149837" cy="8097811"/>
          </a:xfrm>
          <a:noFill/>
          <a:ln/>
        </p:spPr>
        <p:txBody>
          <a:bodyPr>
            <a:normAutofit fontScale="92500" lnSpcReduction="10000"/>
          </a:bodyPr>
          <a:lstStyle/>
          <a:p>
            <a:r>
              <a:rPr lang="en-US" dirty="0" smtClean="0">
                <a:latin typeface="Arial" pitchFamily="34" charset="0"/>
              </a:rPr>
              <a:t>Use this slide to introduce the concept of a partition scheme and provide examples of the partition scheme concept. A partition scheme maps the partitions produced by a partition function to a set of </a:t>
            </a:r>
            <a:r>
              <a:rPr lang="en-US" dirty="0" err="1" smtClean="0">
                <a:latin typeface="Arial" pitchFamily="34" charset="0"/>
              </a:rPr>
              <a:t>filegroups</a:t>
            </a:r>
            <a:r>
              <a:rPr lang="en-US" dirty="0" smtClean="0">
                <a:latin typeface="Arial" pitchFamily="34" charset="0"/>
              </a:rPr>
              <a:t> that you define.</a:t>
            </a:r>
          </a:p>
          <a:p>
            <a:endParaRPr lang="en-US" b="1" dirty="0" smtClean="0">
              <a:latin typeface="Arial" pitchFamily="34" charset="0"/>
            </a:endParaRPr>
          </a:p>
          <a:p>
            <a:r>
              <a:rPr lang="en-US" b="1" dirty="0" smtClean="0">
                <a:latin typeface="Arial" pitchFamily="34" charset="0"/>
              </a:rPr>
              <a:t>What is the relationship between a partitioned table, a partition function, and a partition scheme?</a:t>
            </a:r>
            <a:r>
              <a:rPr lang="en-US" dirty="0" smtClean="0">
                <a:latin typeface="Arial" pitchFamily="34" charset="0"/>
              </a:rPr>
              <a:t> In planning the partition scheme, you must decide what </a:t>
            </a:r>
            <a:r>
              <a:rPr lang="en-US" dirty="0" err="1" smtClean="0">
                <a:latin typeface="Arial" pitchFamily="34" charset="0"/>
              </a:rPr>
              <a:t>filegroup</a:t>
            </a:r>
            <a:r>
              <a:rPr lang="en-US" dirty="0" smtClean="0">
                <a:latin typeface="Arial" pitchFamily="34" charset="0"/>
              </a:rPr>
              <a:t> or </a:t>
            </a:r>
            <a:r>
              <a:rPr lang="en-US" dirty="0" err="1" smtClean="0">
                <a:latin typeface="Arial" pitchFamily="34" charset="0"/>
              </a:rPr>
              <a:t>filegroups</a:t>
            </a:r>
            <a:r>
              <a:rPr lang="en-US" dirty="0" smtClean="0">
                <a:latin typeface="Arial" pitchFamily="34" charset="0"/>
              </a:rPr>
              <a:t> that you want to put your partitions on.  You must create a partition function, which defines how the rows of a table will be mapped to a set of partitions, and also a partition scheme, which maps each partition specified by the partition function to a </a:t>
            </a:r>
            <a:r>
              <a:rPr lang="en-US" dirty="0" err="1" smtClean="0">
                <a:latin typeface="Arial" pitchFamily="34" charset="0"/>
              </a:rPr>
              <a:t>filegroup</a:t>
            </a:r>
            <a:r>
              <a:rPr lang="en-US" dirty="0" smtClean="0">
                <a:latin typeface="Arial" pitchFamily="34" charset="0"/>
              </a:rPr>
              <a:t>, in order to partition a table.  </a:t>
            </a:r>
          </a:p>
          <a:p>
            <a:endParaRPr lang="en-US" dirty="0" smtClean="0">
              <a:latin typeface="Arial" pitchFamily="34" charset="0"/>
            </a:endParaRPr>
          </a:p>
          <a:p>
            <a:r>
              <a:rPr lang="en-US" dirty="0" smtClean="0">
                <a:latin typeface="Arial" pitchFamily="34" charset="0"/>
              </a:rPr>
              <a:t>Example:</a:t>
            </a:r>
          </a:p>
          <a:p>
            <a:r>
              <a:rPr lang="en-US" sz="1200" kern="1200" dirty="0" smtClean="0">
                <a:solidFill>
                  <a:schemeClr val="tx1"/>
                </a:solidFill>
                <a:latin typeface="+mn-lt"/>
                <a:ea typeface="+mn-ea"/>
                <a:cs typeface="+mn-cs"/>
              </a:rPr>
              <a:t>use Intake29</a:t>
            </a:r>
          </a:p>
          <a:p>
            <a:r>
              <a:rPr lang="en-US" sz="1200" kern="1200" dirty="0" smtClean="0">
                <a:solidFill>
                  <a:schemeClr val="tx1"/>
                </a:solidFill>
                <a:latin typeface="+mn-lt"/>
                <a:ea typeface="+mn-ea"/>
                <a:cs typeface="+mn-cs"/>
              </a:rPr>
              <a:t>drop partition function </a:t>
            </a:r>
            <a:r>
              <a:rPr lang="en-US" sz="1200" kern="1200" dirty="0" err="1" smtClean="0">
                <a:solidFill>
                  <a:schemeClr val="tx1"/>
                </a:solidFill>
                <a:latin typeface="+mn-lt"/>
                <a:ea typeface="+mn-ea"/>
                <a:cs typeface="+mn-cs"/>
              </a:rPr>
              <a:t>pfn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Patition</a:t>
            </a:r>
            <a:r>
              <a:rPr lang="en-US" sz="1200" kern="1200" dirty="0" smtClean="0">
                <a:solidFill>
                  <a:schemeClr val="tx1"/>
                </a:solidFill>
                <a:latin typeface="+mn-lt"/>
                <a:ea typeface="+mn-ea"/>
                <a:cs typeface="+mn-cs"/>
              </a:rPr>
              <a:t> function specify in it (</a:t>
            </a:r>
            <a:r>
              <a:rPr lang="en-US" sz="1200" kern="1200" dirty="0" err="1" smtClean="0">
                <a:solidFill>
                  <a:schemeClr val="tx1"/>
                </a:solidFill>
                <a:latin typeface="+mn-lt"/>
                <a:ea typeface="+mn-ea"/>
                <a:cs typeface="+mn-cs"/>
              </a:rPr>
              <a:t>col_data_type,range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partition function </a:t>
            </a:r>
            <a:r>
              <a:rPr lang="en-US" sz="1200" kern="1200" dirty="0" err="1" smtClean="0">
                <a:solidFill>
                  <a:schemeClr val="tx1"/>
                </a:solidFill>
                <a:latin typeface="+mn-lt"/>
                <a:ea typeface="+mn-ea"/>
                <a:cs typeface="+mn-cs"/>
              </a:rPr>
              <a:t>pfn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as range left</a:t>
            </a:r>
          </a:p>
          <a:p>
            <a:r>
              <a:rPr lang="en-US" sz="1200" kern="1200" dirty="0" smtClean="0">
                <a:solidFill>
                  <a:schemeClr val="tx1"/>
                </a:solidFill>
                <a:latin typeface="+mn-lt"/>
                <a:ea typeface="+mn-ea"/>
                <a:cs typeface="+mn-cs"/>
              </a:rPr>
              <a:t>for values (10,20,30)</a:t>
            </a:r>
          </a:p>
          <a:p>
            <a:r>
              <a:rPr lang="en-US" sz="1200" kern="1200" dirty="0" smtClean="0">
                <a:solidFill>
                  <a:schemeClr val="tx1"/>
                </a:solidFill>
                <a:latin typeface="+mn-lt"/>
                <a:ea typeface="+mn-ea"/>
                <a:cs typeface="+mn-cs"/>
              </a:rPr>
              <a:t>--exists in Storage=&gt;Partition Functions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partition scheme </a:t>
            </a:r>
            <a:r>
              <a:rPr lang="en-US" sz="1200" kern="1200" dirty="0" err="1" smtClean="0">
                <a:solidFill>
                  <a:schemeClr val="tx1"/>
                </a:solidFill>
                <a:latin typeface="+mn-lt"/>
                <a:ea typeface="+mn-ea"/>
                <a:cs typeface="+mn-cs"/>
              </a:rPr>
              <a:t>pschema</a:t>
            </a:r>
            <a:r>
              <a:rPr lang="en-US" sz="1200" kern="1200" dirty="0" smtClean="0">
                <a:solidFill>
                  <a:schemeClr val="tx1"/>
                </a:solidFill>
                <a:latin typeface="+mn-lt"/>
                <a:ea typeface="+mn-ea"/>
                <a:cs typeface="+mn-cs"/>
              </a:rPr>
              <a:t>	--execute this first before trying to drop the partition function</a:t>
            </a:r>
          </a:p>
          <a:p>
            <a:r>
              <a:rPr lang="en-US" sz="1200" kern="1200" dirty="0" smtClean="0">
                <a:solidFill>
                  <a:schemeClr val="tx1"/>
                </a:solidFill>
                <a:latin typeface="+mn-lt"/>
                <a:ea typeface="+mn-ea"/>
                <a:cs typeface="+mn-cs"/>
              </a:rPr>
              <a:t>--Partition scheme</a:t>
            </a:r>
          </a:p>
          <a:p>
            <a:r>
              <a:rPr lang="en-US" sz="1200" kern="1200" dirty="0" smtClean="0">
                <a:solidFill>
                  <a:schemeClr val="tx1"/>
                </a:solidFill>
                <a:latin typeface="+mn-lt"/>
                <a:ea typeface="+mn-ea"/>
                <a:cs typeface="+mn-cs"/>
              </a:rPr>
              <a:t>create partition scheme </a:t>
            </a:r>
            <a:r>
              <a:rPr lang="en-US" sz="1200" kern="1200" dirty="0" err="1" smtClean="0">
                <a:solidFill>
                  <a:schemeClr val="tx1"/>
                </a:solidFill>
                <a:latin typeface="+mn-lt"/>
                <a:ea typeface="+mn-ea"/>
                <a:cs typeface="+mn-cs"/>
              </a:rPr>
              <a:t>pschema</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partition </a:t>
            </a:r>
            <a:r>
              <a:rPr lang="en-US" sz="1200" kern="1200" dirty="0" err="1" smtClean="0">
                <a:solidFill>
                  <a:schemeClr val="tx1"/>
                </a:solidFill>
                <a:latin typeface="+mn-lt"/>
                <a:ea typeface="+mn-ea"/>
                <a:cs typeface="+mn-cs"/>
              </a:rPr>
              <a:t>pfn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(fg1,fg2,fg3,fg4)</a:t>
            </a:r>
          </a:p>
          <a:p>
            <a:r>
              <a:rPr lang="en-US" sz="1200" kern="1200" dirty="0" smtClean="0">
                <a:solidFill>
                  <a:schemeClr val="tx1"/>
                </a:solidFill>
                <a:latin typeface="+mn-lt"/>
                <a:ea typeface="+mn-ea"/>
                <a:cs typeface="+mn-cs"/>
              </a:rPr>
              <a:t>--exists in Storage=&gt;Partition Schemes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table t</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age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pschema</a:t>
            </a:r>
            <a:r>
              <a:rPr lang="en-US" sz="1200" kern="1200" dirty="0" smtClean="0">
                <a:solidFill>
                  <a:schemeClr val="tx1"/>
                </a:solidFill>
                <a:latin typeface="+mn-lt"/>
                <a:ea typeface="+mn-ea"/>
                <a:cs typeface="+mn-cs"/>
              </a:rPr>
              <a:t>(age)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t values</a:t>
            </a:r>
          </a:p>
          <a:p>
            <a:r>
              <a:rPr lang="en-US" sz="1200" kern="1200" dirty="0" smtClean="0">
                <a:solidFill>
                  <a:schemeClr val="tx1"/>
                </a:solidFill>
                <a:latin typeface="+mn-lt"/>
                <a:ea typeface="+mn-ea"/>
                <a:cs typeface="+mn-cs"/>
              </a:rPr>
              <a:t>('Farida',12)</a:t>
            </a:r>
          </a:p>
          <a:p>
            <a:r>
              <a:rPr lang="en-US" sz="1200" kern="1200" dirty="0" smtClean="0">
                <a:solidFill>
                  <a:schemeClr val="tx1"/>
                </a:solidFill>
                <a:latin typeface="+mn-lt"/>
                <a:ea typeface="+mn-ea"/>
                <a:cs typeface="+mn-cs"/>
              </a:rPr>
              <a:t>,('Adham',9)</a:t>
            </a:r>
          </a:p>
          <a:p>
            <a:r>
              <a:rPr lang="en-US" sz="1200" kern="1200" dirty="0" smtClean="0">
                <a:solidFill>
                  <a:schemeClr val="tx1"/>
                </a:solidFill>
                <a:latin typeface="+mn-lt"/>
                <a:ea typeface="+mn-ea"/>
                <a:cs typeface="+mn-cs"/>
              </a:rPr>
              <a:t>,('Mohab',21)</a:t>
            </a:r>
          </a:p>
          <a:p>
            <a:r>
              <a:rPr lang="en-US" sz="1200" kern="1200" dirty="0" smtClean="0">
                <a:solidFill>
                  <a:schemeClr val="tx1"/>
                </a:solidFill>
                <a:latin typeface="+mn-lt"/>
                <a:ea typeface="+mn-ea"/>
                <a:cs typeface="+mn-cs"/>
              </a:rPr>
              <a:t>,('Darin',33)</a:t>
            </a:r>
          </a:p>
          <a:p>
            <a:r>
              <a:rPr lang="en-US" sz="1200" kern="1200" dirty="0" smtClean="0">
                <a:solidFill>
                  <a:schemeClr val="tx1"/>
                </a:solidFill>
                <a:latin typeface="+mn-lt"/>
                <a:ea typeface="+mn-ea"/>
                <a:cs typeface="+mn-cs"/>
              </a:rPr>
              <a:t>,('Logy',25)</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 ,$partition.pfn(age)</a:t>
            </a:r>
          </a:p>
          <a:p>
            <a:r>
              <a:rPr lang="en-US" sz="1200" kern="1200" dirty="0" smtClean="0">
                <a:solidFill>
                  <a:schemeClr val="tx1"/>
                </a:solidFill>
                <a:latin typeface="+mn-lt"/>
                <a:ea typeface="+mn-ea"/>
                <a:cs typeface="+mn-cs"/>
              </a:rPr>
              <a:t>from t</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rowcount</a:t>
            </a:r>
            <a:r>
              <a:rPr lang="en-US" sz="1200" kern="1200" dirty="0" smtClean="0">
                <a:solidFill>
                  <a:schemeClr val="tx1"/>
                </a:solidFill>
                <a:latin typeface="+mn-lt"/>
                <a:ea typeface="+mn-ea"/>
                <a:cs typeface="+mn-cs"/>
              </a:rPr>
              <a:t> 1  --to return only (1) row in result set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sys.partitions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OBJECT_NAME(OBJECT_ID )='t'</a:t>
            </a:r>
          </a:p>
          <a:p>
            <a:r>
              <a:rPr lang="en-US" sz="1200" kern="1200" dirty="0" smtClean="0">
                <a:solidFill>
                  <a:schemeClr val="tx1"/>
                </a:solidFill>
                <a:latin typeface="+mn-lt"/>
                <a:ea typeface="+mn-ea"/>
                <a:cs typeface="+mn-cs"/>
              </a:rPr>
              <a:t>-------------------------------------------------</a:t>
            </a:r>
            <a:endParaRPr lang="en-US" dirty="0" smtClean="0">
              <a:latin typeface="Arial" pitchFamily="34" charset="0"/>
            </a:endParaRPr>
          </a:p>
          <a:p>
            <a:endParaRPr lang="en-US" b="1" dirty="0" smtClean="0">
              <a:latin typeface="Arial" pitchFamily="34" charset="0"/>
            </a:endParaRPr>
          </a:p>
        </p:txBody>
      </p:sp>
      <p:sp>
        <p:nvSpPr>
          <p:cNvPr id="7885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885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97785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73822A1-B7FD-4713-8B4E-39FD2D50E330}" type="slidenum">
              <a:rPr lang="en-US" smtClean="0"/>
              <a:pPr/>
              <a:t>6</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307492" y="2218857"/>
            <a:ext cx="6149837" cy="6775241"/>
          </a:xfrm>
          <a:noFill/>
          <a:ln/>
        </p:spPr>
        <p:txBody>
          <a:bodyPr/>
          <a:lstStyle/>
          <a:p>
            <a:pPr eaLnBrk="1" hangingPunct="1"/>
            <a:r>
              <a:rPr lang="en-US" dirty="0" smtClean="0"/>
              <a:t>Explain to students the different types of views and how they can be used. Give examples of the different types of views. Describe the reasons for using each type of view. </a:t>
            </a:r>
          </a:p>
          <a:p>
            <a:pPr eaLnBrk="1" hangingPunct="1"/>
            <a:endParaRPr lang="en-US" dirty="0" smtClean="0"/>
          </a:p>
          <a:p>
            <a:pPr eaLnBrk="1" hangingPunct="1"/>
            <a:r>
              <a:rPr lang="en-US" b="1" dirty="0" smtClean="0"/>
              <a:t>Standard views</a:t>
            </a:r>
            <a:r>
              <a:rPr lang="en-US" dirty="0" smtClean="0"/>
              <a:t>	</a:t>
            </a:r>
          </a:p>
          <a:p>
            <a:pPr eaLnBrk="1" hangingPunct="1"/>
            <a:r>
              <a:rPr lang="en-US" dirty="0" smtClean="0"/>
              <a:t>Remind students that standard views combine data from one or more base tables (or views) into a new virtual table. Combining data through a standard view lets you satisfy most of the benefits of using views, including focusing on specific data and simplifying data manipulation. In the case of a </a:t>
            </a:r>
            <a:r>
              <a:rPr lang="en-US" dirty="0" err="1" smtClean="0"/>
              <a:t>nonindexed</a:t>
            </a:r>
            <a:r>
              <a:rPr lang="en-US" dirty="0" smtClean="0"/>
              <a:t> view, the view is materialized at run time. </a:t>
            </a:r>
          </a:p>
          <a:p>
            <a:pPr eaLnBrk="1" hangingPunct="1"/>
            <a:endParaRPr lang="en-US" dirty="0" smtClean="0"/>
          </a:p>
          <a:p>
            <a:pPr eaLnBrk="1" hangingPunct="1"/>
            <a:r>
              <a:rPr lang="en-US" b="1" dirty="0" smtClean="0"/>
              <a:t>Indexed views</a:t>
            </a:r>
            <a:r>
              <a:rPr lang="en-US" dirty="0" smtClean="0"/>
              <a:t>	</a:t>
            </a:r>
          </a:p>
          <a:p>
            <a:pPr eaLnBrk="1" hangingPunct="1"/>
            <a:r>
              <a:rPr lang="en-US" dirty="0" smtClean="0"/>
              <a:t>Indexed views materialize (persist) the view through the creation of a unique clustered index on the view. Indexed views dramatically improve the performance of some types of queries. Indexed views work best for queries that aggregate many rows. They are not well-suited for underlying data sets that are frequently updated. </a:t>
            </a:r>
          </a:p>
          <a:p>
            <a:pPr eaLnBrk="1" hangingPunct="1"/>
            <a:endParaRPr lang="en-US" dirty="0" smtClean="0"/>
          </a:p>
          <a:p>
            <a:pPr eaLnBrk="1" hangingPunct="1"/>
            <a:r>
              <a:rPr lang="en-US" b="1" dirty="0" smtClean="0"/>
              <a:t>Partitioned views</a:t>
            </a:r>
            <a:r>
              <a:rPr lang="en-US" dirty="0" smtClean="0"/>
              <a:t>	</a:t>
            </a:r>
          </a:p>
          <a:p>
            <a:pPr eaLnBrk="1" hangingPunct="1"/>
            <a:r>
              <a:rPr lang="en-US" dirty="0" smtClean="0"/>
              <a:t>Mention that partitioned views require linked servers, which students will do in the lab. </a:t>
            </a:r>
          </a:p>
          <a:p>
            <a:pPr eaLnBrk="1" hangingPunct="1"/>
            <a:r>
              <a:rPr lang="en-US" dirty="0" smtClean="0"/>
              <a:t>Partitioned views join data from one or more base tables across one or more servers. A partitioned view joins horizontally partitioned data from a set of member tables across one or more servers, making the data appear as if from one table. The preferred method for partitioning data locally is through partitioned tables. SQL Server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a:t>
            </a:r>
          </a:p>
          <a:p>
            <a:pPr eaLnBrk="1" hangingPunct="1"/>
            <a:r>
              <a:rPr lang="en-US" b="1" dirty="0" smtClean="0"/>
              <a:t>Question:</a:t>
            </a:r>
            <a:r>
              <a:rPr lang="en-US" dirty="0" smtClean="0"/>
              <a:t>  Do you think your organization would benefit from implementing partitioned views?</a:t>
            </a:r>
          </a:p>
          <a:p>
            <a:pPr eaLnBrk="1" hangingPunct="1"/>
            <a:r>
              <a:rPr lang="en-US" b="1" dirty="0" smtClean="0"/>
              <a:t>Answer:</a:t>
            </a:r>
            <a:r>
              <a:rPr lang="en-US" dirty="0" smtClean="0"/>
              <a:t> Will vary by student’s understanding and experience.</a:t>
            </a:r>
            <a:endParaRPr lang="en-US" b="1" dirty="0" smtClean="0"/>
          </a:p>
          <a:p>
            <a:pPr eaLnBrk="1" hangingPunct="1"/>
            <a:endParaRPr lang="en-US" dirty="0" smtClean="0"/>
          </a:p>
        </p:txBody>
      </p:sp>
      <p:sp>
        <p:nvSpPr>
          <p:cNvPr id="32773" name="Rectangle 2"/>
          <p:cNvSpPr>
            <a:spLocks noGrp="1" noChangeArrowheads="1"/>
          </p:cNvSpPr>
          <p:nvPr>
            <p:ph type="hdr" sz="quarter"/>
          </p:nvPr>
        </p:nvSpPr>
        <p:spPr>
          <a:noFill/>
        </p:spPr>
        <p:txBody>
          <a:bodyPr/>
          <a:lstStyle/>
          <a:p>
            <a:r>
              <a:rPr lang="en-US" smtClean="0"/>
              <a:t>Module 6: Implementing Views </a:t>
            </a:r>
          </a:p>
        </p:txBody>
      </p:sp>
      <p:sp>
        <p:nvSpPr>
          <p:cNvPr id="3277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6DE83F9-87EA-4A33-8D7A-FB88529A6FC5}" type="slidenum">
              <a:rPr lang="en-US" smtClean="0"/>
              <a:pPr/>
              <a:t>7</a:t>
            </a:fld>
            <a:endParaRPr lang="en-US" smtClean="0"/>
          </a:p>
        </p:txBody>
      </p:sp>
      <p:sp>
        <p:nvSpPr>
          <p:cNvPr id="35843"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218858"/>
            <a:ext cx="6149837" cy="6661254"/>
          </a:xfrm>
          <a:ln/>
        </p:spPr>
        <p:txBody>
          <a:bodyPr>
            <a:normAutofit fontScale="85000" lnSpcReduction="20000"/>
          </a:bodyPr>
          <a:lstStyle/>
          <a:p>
            <a:pPr eaLnBrk="1" hangingPunct="1">
              <a:defRPr/>
            </a:pPr>
            <a:r>
              <a:rPr lang="en-US" dirty="0" smtClean="0"/>
              <a:t>Views Restriction:</a:t>
            </a:r>
          </a:p>
          <a:p>
            <a:pPr>
              <a:spcBef>
                <a:spcPts val="600"/>
              </a:spcBef>
            </a:pPr>
            <a:r>
              <a:rPr lang="en-US" dirty="0" smtClean="0"/>
              <a:t>View definitions can include:</a:t>
            </a:r>
          </a:p>
          <a:p>
            <a:pPr lvl="1">
              <a:spcBef>
                <a:spcPts val="200"/>
              </a:spcBef>
            </a:pPr>
            <a:r>
              <a:rPr lang="en-US" dirty="0" smtClean="0">
                <a:solidFill>
                  <a:schemeClr val="tx1"/>
                </a:solidFill>
              </a:rPr>
              <a:t>A </a:t>
            </a:r>
            <a:r>
              <a:rPr lang="en-US" b="1" dirty="0" smtClean="0">
                <a:solidFill>
                  <a:schemeClr val="tx1"/>
                </a:solidFill>
              </a:rPr>
              <a:t>where</a:t>
            </a:r>
            <a:r>
              <a:rPr lang="en-US" dirty="0" smtClean="0">
                <a:solidFill>
                  <a:schemeClr val="tx1"/>
                </a:solidFill>
              </a:rPr>
              <a:t> clause</a:t>
            </a:r>
          </a:p>
          <a:p>
            <a:pPr lvl="1">
              <a:spcBef>
                <a:spcPts val="200"/>
              </a:spcBef>
            </a:pPr>
            <a:r>
              <a:rPr lang="en-US" dirty="0" smtClean="0">
                <a:solidFill>
                  <a:schemeClr val="tx1"/>
                </a:solidFill>
              </a:rPr>
              <a:t>A column with computed output (such as </a:t>
            </a:r>
            <a:r>
              <a:rPr lang="en-US" i="1" dirty="0" smtClean="0">
                <a:solidFill>
                  <a:schemeClr val="tx1"/>
                </a:solidFill>
              </a:rPr>
              <a:t>price</a:t>
            </a:r>
            <a:r>
              <a:rPr lang="en-US" dirty="0" smtClean="0">
                <a:solidFill>
                  <a:schemeClr val="tx1"/>
                </a:solidFill>
              </a:rPr>
              <a:t> * </a:t>
            </a:r>
            <a:r>
              <a:rPr lang="en-US" i="1" dirty="0" smtClean="0">
                <a:solidFill>
                  <a:schemeClr val="tx1"/>
                </a:solidFill>
              </a:rPr>
              <a:t>qty</a:t>
            </a:r>
            <a:r>
              <a:rPr lang="en-US" dirty="0" smtClean="0">
                <a:solidFill>
                  <a:schemeClr val="tx1"/>
                </a:solidFill>
              </a:rPr>
              <a:t>)</a:t>
            </a:r>
          </a:p>
          <a:p>
            <a:pPr lvl="1">
              <a:spcBef>
                <a:spcPts val="200"/>
              </a:spcBef>
            </a:pPr>
            <a:r>
              <a:rPr lang="en-US" dirty="0" smtClean="0">
                <a:solidFill>
                  <a:schemeClr val="tx1"/>
                </a:solidFill>
              </a:rPr>
              <a:t>Aggregate functions, a </a:t>
            </a:r>
            <a:r>
              <a:rPr lang="en-US" b="1" dirty="0" smtClean="0">
                <a:solidFill>
                  <a:schemeClr val="tx1"/>
                </a:solidFill>
              </a:rPr>
              <a:t>group by </a:t>
            </a:r>
            <a:r>
              <a:rPr lang="en-US" dirty="0" smtClean="0">
                <a:solidFill>
                  <a:schemeClr val="tx1"/>
                </a:solidFill>
              </a:rPr>
              <a:t>clause, and a </a:t>
            </a:r>
            <a:r>
              <a:rPr lang="en-US" b="1" dirty="0" smtClean="0">
                <a:solidFill>
                  <a:schemeClr val="tx1"/>
                </a:solidFill>
              </a:rPr>
              <a:t>having</a:t>
            </a:r>
            <a:r>
              <a:rPr lang="en-US" dirty="0" smtClean="0">
                <a:solidFill>
                  <a:schemeClr val="tx1"/>
                </a:solidFill>
              </a:rPr>
              <a:t> clause</a:t>
            </a:r>
          </a:p>
          <a:p>
            <a:pPr lvl="1">
              <a:spcBef>
                <a:spcPts val="200"/>
              </a:spcBef>
            </a:pPr>
            <a:r>
              <a:rPr lang="en-US" b="1" dirty="0" smtClean="0">
                <a:solidFill>
                  <a:schemeClr val="tx1"/>
                </a:solidFill>
              </a:rPr>
              <a:t>distinct</a:t>
            </a:r>
            <a:endParaRPr lang="en-US" dirty="0" smtClean="0">
              <a:solidFill>
                <a:schemeClr val="tx1"/>
              </a:solidFill>
            </a:endParaRPr>
          </a:p>
          <a:p>
            <a:pPr lvl="1">
              <a:spcBef>
                <a:spcPts val="200"/>
              </a:spcBef>
            </a:pPr>
            <a:r>
              <a:rPr lang="en-US" dirty="0" smtClean="0">
                <a:solidFill>
                  <a:schemeClr val="tx1"/>
                </a:solidFill>
              </a:rPr>
              <a:t>A join</a:t>
            </a:r>
            <a:endParaRPr lang="en-US" b="1" dirty="0" smtClean="0">
              <a:solidFill>
                <a:schemeClr val="tx1"/>
              </a:solidFill>
            </a:endParaRPr>
          </a:p>
          <a:p>
            <a:pPr lvl="1">
              <a:spcBef>
                <a:spcPts val="200"/>
              </a:spcBef>
            </a:pPr>
            <a:r>
              <a:rPr lang="en-US" dirty="0" smtClean="0">
                <a:solidFill>
                  <a:schemeClr val="tx1"/>
                </a:solidFill>
              </a:rPr>
              <a:t>Another view (up to 16 levels)</a:t>
            </a:r>
          </a:p>
          <a:p>
            <a:pPr lvl="1">
              <a:spcBef>
                <a:spcPts val="200"/>
              </a:spcBef>
            </a:pPr>
            <a:r>
              <a:rPr lang="en-US" b="1" dirty="0" smtClean="0">
                <a:solidFill>
                  <a:schemeClr val="tx1"/>
                </a:solidFill>
              </a:rPr>
              <a:t>union </a:t>
            </a:r>
            <a:r>
              <a:rPr lang="en-US" dirty="0" smtClean="0">
                <a:solidFill>
                  <a:schemeClr val="tx1"/>
                </a:solidFill>
              </a:rPr>
              <a:t>operator in </a:t>
            </a:r>
            <a:r>
              <a:rPr lang="en-US" b="1" dirty="0" smtClean="0">
                <a:solidFill>
                  <a:schemeClr val="tx1"/>
                </a:solidFill>
              </a:rPr>
              <a:t>select </a:t>
            </a:r>
            <a:r>
              <a:rPr lang="en-US" dirty="0" smtClean="0">
                <a:solidFill>
                  <a:schemeClr val="tx1"/>
                </a:solidFill>
              </a:rPr>
              <a:t>statement</a:t>
            </a:r>
            <a:endParaRPr lang="en-US" b="1" dirty="0" smtClean="0">
              <a:solidFill>
                <a:schemeClr val="tx1"/>
              </a:solidFill>
            </a:endParaRPr>
          </a:p>
          <a:p>
            <a:pPr>
              <a:spcBef>
                <a:spcPts val="600"/>
              </a:spcBef>
            </a:pPr>
            <a:r>
              <a:rPr lang="en-US" dirty="0" smtClean="0"/>
              <a:t>View definitions cannot include:</a:t>
            </a:r>
            <a:endParaRPr lang="en-US" b="1" dirty="0" smtClean="0"/>
          </a:p>
          <a:p>
            <a:pPr lvl="1">
              <a:spcBef>
                <a:spcPts val="200"/>
              </a:spcBef>
            </a:pPr>
            <a:r>
              <a:rPr lang="en-US" dirty="0" smtClean="0">
                <a:solidFill>
                  <a:schemeClr val="tx1"/>
                </a:solidFill>
              </a:rPr>
              <a:t>An </a:t>
            </a:r>
            <a:r>
              <a:rPr lang="en-US" b="1" dirty="0" smtClean="0">
                <a:solidFill>
                  <a:schemeClr val="tx1"/>
                </a:solidFill>
              </a:rPr>
              <a:t>order by </a:t>
            </a:r>
            <a:r>
              <a:rPr lang="en-US" dirty="0" smtClean="0">
                <a:solidFill>
                  <a:schemeClr val="tx1"/>
                </a:solidFill>
              </a:rPr>
              <a:t>clause</a:t>
            </a:r>
          </a:p>
          <a:p>
            <a:pPr lvl="1">
              <a:spcBef>
                <a:spcPts val="200"/>
              </a:spcBef>
            </a:pPr>
            <a:r>
              <a:rPr lang="en-US" dirty="0" smtClean="0">
                <a:solidFill>
                  <a:schemeClr val="tx1"/>
                </a:solidFill>
              </a:rPr>
              <a:t>A </a:t>
            </a:r>
            <a:r>
              <a:rPr lang="en-US" b="1" dirty="0" smtClean="0">
                <a:solidFill>
                  <a:schemeClr val="tx1"/>
                </a:solidFill>
              </a:rPr>
              <a:t>compute</a:t>
            </a:r>
            <a:r>
              <a:rPr lang="en-US" dirty="0" smtClean="0">
                <a:solidFill>
                  <a:schemeClr val="tx1"/>
                </a:solidFill>
              </a:rPr>
              <a:t> or </a:t>
            </a:r>
            <a:r>
              <a:rPr lang="en-US" b="1" dirty="0" smtClean="0">
                <a:solidFill>
                  <a:schemeClr val="tx1"/>
                </a:solidFill>
              </a:rPr>
              <a:t>compute by </a:t>
            </a:r>
            <a:r>
              <a:rPr lang="en-US" dirty="0" smtClean="0">
                <a:solidFill>
                  <a:schemeClr val="tx1"/>
                </a:solidFill>
              </a:rPr>
              <a:t>clause</a:t>
            </a:r>
          </a:p>
          <a:p>
            <a:pPr lvl="1">
              <a:spcBef>
                <a:spcPts val="200"/>
              </a:spcBef>
            </a:pPr>
            <a:r>
              <a:rPr lang="en-US" b="1" dirty="0" smtClean="0">
                <a:solidFill>
                  <a:schemeClr val="tx1"/>
                </a:solidFill>
              </a:rPr>
              <a:t>select into</a:t>
            </a:r>
            <a:endParaRPr lang="en-US" dirty="0" smtClean="0"/>
          </a:p>
          <a:p>
            <a:pPr eaLnBrk="1" hangingPunct="1">
              <a:defRPr/>
            </a:pPr>
            <a:endParaRPr lang="en-US" dirty="0" smtClean="0"/>
          </a:p>
          <a:p>
            <a:pPr eaLnBrk="1" hangingPunct="1">
              <a:defRPr/>
            </a:pPr>
            <a:r>
              <a:rPr lang="en-US" dirty="0" smtClean="0"/>
              <a:t>Example:</a:t>
            </a:r>
          </a:p>
          <a:p>
            <a:r>
              <a:rPr lang="en-US" sz="1200" kern="1200" dirty="0" smtClean="0">
                <a:solidFill>
                  <a:schemeClr val="tx1"/>
                </a:solidFill>
                <a:latin typeface="+mn-lt"/>
                <a:ea typeface="+mn-ea"/>
                <a:cs typeface="+mn-cs"/>
              </a:rPr>
              <a:t>create view v2(</a:t>
            </a:r>
            <a:r>
              <a:rPr lang="en-US" sz="1200" kern="1200" dirty="0" err="1" smtClean="0">
                <a:solidFill>
                  <a:schemeClr val="tx1"/>
                </a:solidFill>
                <a:latin typeface="+mn-lt"/>
                <a:ea typeface="+mn-ea"/>
                <a:cs typeface="+mn-cs"/>
              </a:rPr>
              <a:t>stud_name,dept_name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st_fname,d_name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s.d_id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s.st_address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cairo</a:t>
            </a:r>
            <a:r>
              <a:rPr lang="en-US" sz="1200" kern="1200" dirty="0" smtClean="0">
                <a:solidFill>
                  <a:schemeClr val="tx1"/>
                </a:solidFill>
                <a:latin typeface="+mn-lt"/>
                <a:ea typeface="+mn-ea"/>
                <a:cs typeface="+mn-cs"/>
              </a:rPr>
              <a:t>'</a:t>
            </a:r>
          </a:p>
          <a:p>
            <a:pPr eaLnBrk="1" hangingPunct="1">
              <a:defRPr/>
            </a:pPr>
            <a:endParaRPr lang="en-US" dirty="0" smtClean="0"/>
          </a:p>
          <a:p>
            <a:pPr eaLnBrk="1" hangingPunct="1">
              <a:defRPr/>
            </a:pPr>
            <a:r>
              <a:rPr lang="en-US" dirty="0" smtClean="0"/>
              <a:t>Explain each of the steps and syntax for creating views. Talk about the restrictions in creating views. Also mention that  views can be created with the graphical tools in the SQL Server Management Studio (SSMS).</a:t>
            </a:r>
          </a:p>
          <a:p>
            <a:pPr marL="224325" indent="-224325">
              <a:defRPr/>
            </a:pPr>
            <a:endParaRPr lang="en-US" b="1" dirty="0" smtClean="0"/>
          </a:p>
          <a:p>
            <a:pPr marL="224325" indent="-224325">
              <a:defRPr/>
            </a:pPr>
            <a:r>
              <a:rPr lang="en-US" b="1" dirty="0" smtClean="0"/>
              <a:t>These are the required and optional fields used in CREATE VIEW T-SQL statement:</a:t>
            </a:r>
          </a:p>
          <a:p>
            <a:pPr eaLnBrk="1" hangingPunct="1">
              <a:buFont typeface="Arial" pitchFamily="34" charset="0"/>
              <a:buChar char="•"/>
              <a:defRPr/>
            </a:pPr>
            <a:r>
              <a:rPr lang="en-US" b="1" dirty="0" smtClean="0"/>
              <a:t> </a:t>
            </a:r>
            <a:r>
              <a:rPr lang="en-US" b="1" dirty="0" err="1" smtClean="0"/>
              <a:t>schema_name</a:t>
            </a:r>
            <a:r>
              <a:rPr lang="en-US" dirty="0" smtClean="0"/>
              <a:t> is the name of the schema to which the view belongs.</a:t>
            </a:r>
          </a:p>
          <a:p>
            <a:pPr eaLnBrk="1" hangingPunct="1">
              <a:buFont typeface="Arial" pitchFamily="34" charset="0"/>
              <a:buChar char="•"/>
              <a:defRPr/>
            </a:pPr>
            <a:r>
              <a:rPr lang="en-US" b="1" dirty="0" smtClean="0"/>
              <a:t> </a:t>
            </a:r>
            <a:r>
              <a:rPr lang="en-US" b="1" dirty="0" err="1" smtClean="0"/>
              <a:t>view_name</a:t>
            </a:r>
            <a:r>
              <a:rPr lang="en-US" b="1" dirty="0" smtClean="0"/>
              <a:t> </a:t>
            </a:r>
            <a:r>
              <a:rPr lang="en-US" dirty="0" smtClean="0"/>
              <a:t>is the name of the view. View names must follow the rules for identifiers. Specifying the view owner name is optional.</a:t>
            </a:r>
          </a:p>
          <a:p>
            <a:pPr eaLnBrk="1" hangingPunct="1">
              <a:buFont typeface="Arial" pitchFamily="34" charset="0"/>
              <a:buChar char="•"/>
              <a:defRPr/>
            </a:pPr>
            <a:r>
              <a:rPr lang="en-US" b="1" dirty="0" smtClean="0"/>
              <a:t> column</a:t>
            </a:r>
            <a:r>
              <a:rPr lang="en-US" dirty="0" smtClean="0"/>
              <a:t> is the name to be used for a column in a view. </a:t>
            </a:r>
          </a:p>
          <a:p>
            <a:pPr eaLnBrk="1" hangingPunct="1">
              <a:buFont typeface="Arial" pitchFamily="34" charset="0"/>
              <a:buChar char="•"/>
              <a:defRPr/>
            </a:pPr>
            <a:r>
              <a:rPr lang="en-US" b="1" dirty="0" smtClean="0"/>
              <a:t> AS</a:t>
            </a:r>
            <a:r>
              <a:rPr lang="en-US" dirty="0" smtClean="0"/>
              <a:t> specifies the actions the view is to perform.</a:t>
            </a:r>
          </a:p>
          <a:p>
            <a:pPr eaLnBrk="1" hangingPunct="1">
              <a:buFont typeface="Arial" pitchFamily="34" charset="0"/>
              <a:buChar char="•"/>
              <a:defRPr/>
            </a:pPr>
            <a:r>
              <a:rPr lang="en-US" b="1" dirty="0" smtClean="0"/>
              <a:t> </a:t>
            </a:r>
            <a:r>
              <a:rPr lang="en-US" b="1" dirty="0" err="1" smtClean="0"/>
              <a:t>select_statement</a:t>
            </a:r>
            <a:r>
              <a:rPr lang="en-US" dirty="0" smtClean="0"/>
              <a:t> is the SELECT statement that defines the view. The statement can use more than one table and other views. Appropriate permissions are required to select from the objects referenced in the SELECT clause of the view that is created.</a:t>
            </a:r>
          </a:p>
          <a:p>
            <a:pPr eaLnBrk="1" hangingPunct="1">
              <a:buFont typeface="Arial" pitchFamily="34" charset="0"/>
              <a:buChar char="•"/>
              <a:defRPr/>
            </a:pPr>
            <a:r>
              <a:rPr lang="en-US" b="1" dirty="0" smtClean="0"/>
              <a:t> CHECK OPTION</a:t>
            </a:r>
            <a:r>
              <a:rPr lang="en-US" dirty="0" smtClean="0"/>
              <a:t> forces all data modification statements executed against the view to follow the criteria set within </a:t>
            </a:r>
            <a:r>
              <a:rPr lang="en-US" dirty="0" err="1" smtClean="0"/>
              <a:t>select_statement</a:t>
            </a:r>
            <a:r>
              <a:rPr lang="en-US" dirty="0" smtClean="0"/>
              <a:t>. </a:t>
            </a:r>
          </a:p>
          <a:p>
            <a:pPr eaLnBrk="1" hangingPunct="1">
              <a:buFont typeface="Arial" pitchFamily="34" charset="0"/>
              <a:buChar char="•"/>
              <a:defRPr/>
            </a:pPr>
            <a:endParaRPr lang="en-US" dirty="0" smtClean="0"/>
          </a:p>
          <a:p>
            <a:pPr eaLnBrk="1" hangingPunct="1">
              <a:buFontTx/>
              <a:buChar char="•"/>
            </a:pPr>
            <a:r>
              <a:rPr lang="en-US" b="1" dirty="0" smtClean="0"/>
              <a:t> ENCRYPTION</a:t>
            </a:r>
            <a:r>
              <a:rPr lang="en-US" dirty="0" smtClean="0"/>
              <a:t>  encrypts the entries in </a:t>
            </a:r>
            <a:r>
              <a:rPr lang="en-US" dirty="0" err="1" smtClean="0"/>
              <a:t>sys.syscomments</a:t>
            </a:r>
            <a:r>
              <a:rPr lang="en-US" dirty="0" smtClean="0"/>
              <a:t> that contain the text of the CREATE VIEW statement. Using WITH ENCRYPTION prevents the view from being published as part of SQL Server replication.</a:t>
            </a:r>
          </a:p>
          <a:p>
            <a:pPr eaLnBrk="1" hangingPunct="1">
              <a:buFontTx/>
              <a:buChar char="•"/>
            </a:pPr>
            <a:r>
              <a:rPr lang="en-US" b="1" dirty="0" smtClean="0"/>
              <a:t> </a:t>
            </a:r>
            <a:r>
              <a:rPr lang="en-US" b="1" dirty="0" smtClean="0">
                <a:latin typeface="BatangChe" pitchFamily="49" charset="-127"/>
                <a:ea typeface="BatangChe" pitchFamily="49" charset="-127"/>
              </a:rPr>
              <a:t>SCHEMABINDING</a:t>
            </a:r>
            <a:r>
              <a:rPr lang="en-US" dirty="0" smtClean="0">
                <a:latin typeface="BatangChe" pitchFamily="49" charset="-127"/>
                <a:ea typeface="BatangChe" pitchFamily="49" charset="-127"/>
              </a:rPr>
              <a:t> binds the view to the schema of the underlying table or tables. When SCHEMABINDING is specified, the base table or tables cannot be modified in a way that would affect the view definition. The view definition itself must first be modified or dropped to remove dependencies on the table that is to be modified. </a:t>
            </a:r>
          </a:p>
          <a:p>
            <a:pPr eaLnBrk="1" hangingPunct="1">
              <a:buFontTx/>
              <a:buChar char="•"/>
            </a:pPr>
            <a:r>
              <a:rPr lang="en-US" b="1" dirty="0" smtClean="0">
                <a:latin typeface="BatangChe" pitchFamily="49" charset="-127"/>
                <a:ea typeface="BatangChe" pitchFamily="49" charset="-127"/>
              </a:rPr>
              <a:t> VIEW_METADATA</a:t>
            </a:r>
            <a:r>
              <a:rPr lang="en-US" dirty="0" smtClean="0">
                <a:latin typeface="BatangChe" pitchFamily="49" charset="-127"/>
                <a:ea typeface="BatangChe" pitchFamily="49" charset="-127"/>
              </a:rPr>
              <a:t> specifies that the instance of SQL Server will return to the DB-Library, ODBC, and OLE DB APIs the metadata information about the view, instead of the base table or tables, when browse-mode metadata is being requested for a query that references the view. </a:t>
            </a:r>
          </a:p>
          <a:p>
            <a:pPr eaLnBrk="1" hangingPunct="1">
              <a:buFont typeface="Arial" pitchFamily="34" charset="0"/>
              <a:buChar char="•"/>
              <a:defRPr/>
            </a:pPr>
            <a:endParaRPr lang="en-US" dirty="0" smtClean="0"/>
          </a:p>
        </p:txBody>
      </p:sp>
      <p:sp>
        <p:nvSpPr>
          <p:cNvPr id="35845" name="Rectangle 2"/>
          <p:cNvSpPr>
            <a:spLocks noGrp="1" noChangeArrowheads="1"/>
          </p:cNvSpPr>
          <p:nvPr>
            <p:ph type="hdr" sz="quarter"/>
          </p:nvPr>
        </p:nvSpPr>
        <p:spPr>
          <a:noFill/>
        </p:spPr>
        <p:txBody>
          <a:bodyPr/>
          <a:lstStyle/>
          <a:p>
            <a:r>
              <a:rPr lang="en-US" smtClean="0"/>
              <a:t>Module 6: Implementing Views </a:t>
            </a:r>
          </a:p>
        </p:txBody>
      </p:sp>
      <p:sp>
        <p:nvSpPr>
          <p:cNvPr id="358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0C6D586-B4B7-4274-B49B-C4301E5D3ED7}" type="slidenum">
              <a:rPr lang="en-US" smtClean="0"/>
              <a:pPr/>
              <a:t>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smtClean="0"/>
              <a:t>This topic covers issues to consider when creating a view.  These are limitations and restrictions that must be understood and followed when views are created.  You can use various clauses to limit and filter the data that can be accessed by using views. However, you need to consider certain factors when you are creating views. These factors will determine the data that users can access by using views</a:t>
            </a:r>
          </a:p>
          <a:p>
            <a:pPr eaLnBrk="1" hangingPunct="1">
              <a:lnSpc>
                <a:spcPct val="90000"/>
              </a:lnSpc>
              <a:buFontTx/>
              <a:buChar char="•"/>
            </a:pPr>
            <a:r>
              <a:rPr lang="en-US" smtClean="0"/>
              <a:t> </a:t>
            </a:r>
            <a:r>
              <a:rPr lang="en-US" b="1" smtClean="0"/>
              <a:t>Column Limit</a:t>
            </a:r>
          </a:p>
          <a:p>
            <a:pPr lvl="1" eaLnBrk="1" hangingPunct="1">
              <a:lnSpc>
                <a:spcPct val="90000"/>
              </a:lnSpc>
            </a:pPr>
            <a:r>
              <a:rPr lang="en-US" smtClean="0"/>
              <a:t>When you create a view by joining multiple tables, the total number of columns referenced in the view cannot exceed 1024 due to the maximum capacity specification of SQL Server.</a:t>
            </a:r>
          </a:p>
          <a:p>
            <a:pPr eaLnBrk="1" hangingPunct="1">
              <a:lnSpc>
                <a:spcPct val="90000"/>
              </a:lnSpc>
              <a:buFontTx/>
              <a:buChar char="•"/>
            </a:pPr>
            <a:r>
              <a:rPr lang="en-US" b="1" smtClean="0"/>
              <a:t> COMPUTE</a:t>
            </a:r>
          </a:p>
          <a:p>
            <a:pPr lvl="1" eaLnBrk="1" hangingPunct="1">
              <a:lnSpc>
                <a:spcPct val="90000"/>
              </a:lnSpc>
            </a:pPr>
            <a:r>
              <a:rPr lang="en-US" smtClean="0"/>
              <a:t>You cannot use the COMPUTE clause in a CREATE VIEW definition because the summary results of statements including the COMPUTE or COMPUTE BY statement are not stored in the database.</a:t>
            </a:r>
          </a:p>
          <a:p>
            <a:pPr eaLnBrk="1" hangingPunct="1">
              <a:lnSpc>
                <a:spcPct val="90000"/>
              </a:lnSpc>
              <a:buFontTx/>
              <a:buChar char="•"/>
            </a:pPr>
            <a:r>
              <a:rPr lang="en-US" b="1" smtClean="0"/>
              <a:t> ORDER BY</a:t>
            </a:r>
          </a:p>
          <a:p>
            <a:pPr lvl="1" eaLnBrk="1" hangingPunct="1">
              <a:lnSpc>
                <a:spcPct val="90000"/>
              </a:lnSpc>
            </a:pPr>
            <a:r>
              <a:rPr lang="en-US" smtClean="0"/>
              <a:t>You cannot use the ORDER BY clause in views, inline functions, derived tables, and subqueries, unless you also include the TOP keyword.</a:t>
            </a:r>
          </a:p>
          <a:p>
            <a:pPr eaLnBrk="1" hangingPunct="1">
              <a:lnSpc>
                <a:spcPct val="90000"/>
              </a:lnSpc>
              <a:buFontTx/>
              <a:buChar char="•"/>
            </a:pPr>
            <a:r>
              <a:rPr lang="en-US" b="1" smtClean="0"/>
              <a:t> INTO</a:t>
            </a:r>
          </a:p>
          <a:p>
            <a:pPr lvl="1" eaLnBrk="1" hangingPunct="1">
              <a:lnSpc>
                <a:spcPct val="90000"/>
              </a:lnSpc>
            </a:pPr>
            <a:r>
              <a:rPr lang="en-US" smtClean="0"/>
              <a:t>You cannot use the INTO clause with the SELECT statement in a view definition.</a:t>
            </a:r>
          </a:p>
          <a:p>
            <a:pPr eaLnBrk="1" hangingPunct="1">
              <a:lnSpc>
                <a:spcPct val="90000"/>
              </a:lnSpc>
              <a:buFontTx/>
              <a:buChar char="•"/>
            </a:pPr>
            <a:r>
              <a:rPr lang="en-US" b="1" smtClean="0"/>
              <a:t> Temporary table</a:t>
            </a:r>
          </a:p>
          <a:p>
            <a:pPr lvl="1" eaLnBrk="1" hangingPunct="1">
              <a:lnSpc>
                <a:spcPct val="90000"/>
              </a:lnSpc>
            </a:pPr>
            <a:r>
              <a:rPr lang="en-US" smtClean="0"/>
              <a:t>You cannot define a view that references a temporary table or table variable because when you query tables by using a view, SQL Server® checks to make sure that all the database objects referenced anywhere in the statement physically exist in the database.</a:t>
            </a:r>
          </a:p>
          <a:p>
            <a:pPr eaLnBrk="1" hangingPunct="1">
              <a:lnSpc>
                <a:spcPct val="90000"/>
              </a:lnSpc>
              <a:buFontTx/>
              <a:buChar char="•"/>
            </a:pPr>
            <a:r>
              <a:rPr lang="en-US" b="1" smtClean="0"/>
              <a:t> GO (Batch operator)</a:t>
            </a:r>
          </a:p>
          <a:p>
            <a:pPr lvl="1" eaLnBrk="1" hangingPunct="1">
              <a:lnSpc>
                <a:spcPct val="90000"/>
              </a:lnSpc>
            </a:pPr>
            <a:r>
              <a:rPr lang="en-US" smtClean="0"/>
              <a:t>You cannot combine the CREATE VIEW statement with any other statement in a single batch. Therefore, you must specify a GO statement before and after any CREATE PROCEDURE, CREATE VIEW, or CREATE FUNCTION commands to isolate them from the rest of the instructions in a batch. Specifying any commands before the CREATE PROCEDURE, CREATE VIEW, or CREATE FUNCTION will result in an error.</a:t>
            </a:r>
          </a:p>
          <a:p>
            <a:pPr eaLnBrk="1" hangingPunct="1">
              <a:lnSpc>
                <a:spcPct val="90000"/>
              </a:lnSpc>
              <a:buFontTx/>
              <a:buChar char="•"/>
            </a:pPr>
            <a:r>
              <a:rPr lang="en-US" b="1" smtClean="0"/>
              <a:t> SELECT *</a:t>
            </a:r>
          </a:p>
          <a:p>
            <a:pPr lvl="1" eaLnBrk="1" hangingPunct="1">
              <a:lnSpc>
                <a:spcPct val="90000"/>
              </a:lnSpc>
            </a:pPr>
            <a:r>
              <a:rPr lang="en-US" smtClean="0"/>
              <a:t>You can use SELECT * in a view definition as long as the SCHEMABINDING clause is not specified in the view. If one of the columns in the underlying table of a view is deleted, you will get unexpected results when you query the view. For this reason, it is recommended not to use the SELECT * clause in view definitions.</a:t>
            </a:r>
          </a:p>
          <a:p>
            <a:pPr lvl="1" eaLnBrk="1" hangingPunct="1">
              <a:lnSpc>
                <a:spcPct val="90000"/>
              </a:lnSpc>
              <a:buFontTx/>
              <a:buNone/>
            </a:pPr>
            <a:endParaRPr lang="en-US" smtClean="0"/>
          </a:p>
          <a:p>
            <a:pPr lvl="1" eaLnBrk="1" hangingPunct="1">
              <a:lnSpc>
                <a:spcPct val="90000"/>
              </a:lnSpc>
              <a:buFontTx/>
              <a:buNone/>
            </a:pPr>
            <a:r>
              <a:rPr lang="en-US" b="1" smtClean="0"/>
              <a:t>References:</a:t>
            </a:r>
          </a:p>
          <a:p>
            <a:pPr eaLnBrk="1" hangingPunct="1">
              <a:lnSpc>
                <a:spcPct val="90000"/>
              </a:lnSpc>
            </a:pPr>
            <a:r>
              <a:rPr lang="en-US" smtClean="0"/>
              <a:t>CREATE VIEW (Transact-SQL) - http://go.microsoft.com/fwlink/?LinkID=127371</a:t>
            </a:r>
          </a:p>
        </p:txBody>
      </p:sp>
      <p:sp>
        <p:nvSpPr>
          <p:cNvPr id="51205"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5120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4CCE7B7-753A-47CE-9B85-23304ECD2E02}"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307492" y="2218857"/>
            <a:ext cx="6149837" cy="6733082"/>
          </a:xfrm>
          <a:noFill/>
          <a:ln/>
        </p:spPr>
        <p:txBody>
          <a:bodyPr/>
          <a:lstStyle/>
          <a:p>
            <a:pPr eaLnBrk="1" hangingPunct="1"/>
            <a:endParaRPr lang="en-US" dirty="0" smtClean="0"/>
          </a:p>
        </p:txBody>
      </p:sp>
      <p:sp>
        <p:nvSpPr>
          <p:cNvPr id="38917" name="Rectangle 2"/>
          <p:cNvSpPr>
            <a:spLocks noGrp="1" noChangeArrowheads="1"/>
          </p:cNvSpPr>
          <p:nvPr>
            <p:ph type="hdr" sz="quarter"/>
          </p:nvPr>
        </p:nvSpPr>
        <p:spPr>
          <a:noFill/>
        </p:spPr>
        <p:txBody>
          <a:bodyPr/>
          <a:lstStyle/>
          <a:p>
            <a:r>
              <a:rPr lang="en-US" smtClean="0"/>
              <a:t>Module 6: Implementing Views </a:t>
            </a:r>
          </a:p>
        </p:txBody>
      </p:sp>
      <p:sp>
        <p:nvSpPr>
          <p:cNvPr id="3891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0552482-B49F-4821-B40E-09054D3D386A}" type="slidenum">
              <a:rPr lang="en-US" smtClean="0"/>
              <a:pPr/>
              <a:t>10</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Provide an overview of creating views with encryption. ENCRYPTION encrypts the entries in </a:t>
            </a:r>
            <a:r>
              <a:rPr lang="en-US" dirty="0" err="1" smtClean="0"/>
              <a:t>sys.syscomments</a:t>
            </a:r>
            <a:r>
              <a:rPr lang="en-US" dirty="0" smtClean="0"/>
              <a:t> that contain the text of the CREATE VIEW statement. Using WITH ENCRYPTION prevents the view from being published as part of SQL Server replication.</a:t>
            </a:r>
          </a:p>
          <a:p>
            <a:pPr eaLnBrk="1" hangingPunct="1"/>
            <a:endParaRPr lang="en-US" dirty="0" smtClean="0"/>
          </a:p>
          <a:p>
            <a:pPr eaLnBrk="1" hangingPunct="1"/>
            <a:r>
              <a:rPr lang="en-US" dirty="0" smtClean="0"/>
              <a:t>Use the code generated in the previous demonstration to show how to encrypt a view, such as a change to an alter statement with encryption. Show what happens when you attempt to examine the view definition. Demonstrate how to </a:t>
            </a:r>
            <a:r>
              <a:rPr lang="en-US" dirty="0" err="1" smtClean="0"/>
              <a:t>unencrypt</a:t>
            </a:r>
            <a:r>
              <a:rPr lang="en-US" dirty="0" smtClean="0"/>
              <a:t> the view by removing the with encryption and executing the query again.</a:t>
            </a:r>
          </a:p>
          <a:p>
            <a:pPr eaLnBrk="1" hangingPunct="1"/>
            <a:endParaRPr lang="en-US" dirty="0" smtClean="0"/>
          </a:p>
          <a:p>
            <a:pPr eaLnBrk="1" hangingPunct="1"/>
            <a:r>
              <a:rPr lang="en-US" dirty="0" smtClean="0"/>
              <a:t>An important point to make here is that you should keep your original un-encrypted source code. Just in case you need to change the view at a later point in time. This also applies to stored procedures and functions.</a:t>
            </a:r>
          </a:p>
        </p:txBody>
      </p:sp>
      <p:sp>
        <p:nvSpPr>
          <p:cNvPr id="39941" name="Rectangle 2"/>
          <p:cNvSpPr>
            <a:spLocks noGrp="1" noChangeArrowheads="1"/>
          </p:cNvSpPr>
          <p:nvPr>
            <p:ph type="hdr" sz="quarter"/>
          </p:nvPr>
        </p:nvSpPr>
        <p:spPr>
          <a:noFill/>
        </p:spPr>
        <p:txBody>
          <a:bodyPr/>
          <a:lstStyle/>
          <a:p>
            <a:r>
              <a:rPr lang="en-US" smtClean="0"/>
              <a:t>Module 6: Implementing Views </a:t>
            </a:r>
          </a:p>
        </p:txBody>
      </p:sp>
      <p:sp>
        <p:nvSpPr>
          <p:cNvPr id="3994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11/26/2020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11/26/2020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11/26/2020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11/26/2020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11/26/2020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indexing.asf" TargetMode="Externa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048000" y="1600200"/>
            <a:ext cx="6477000" cy="1828800"/>
          </a:xfrm>
          <a:ln/>
        </p:spPr>
        <p:txBody>
          <a:bodyPr>
            <a:normAutofit/>
          </a:bodyPr>
          <a:lstStyle/>
          <a:p>
            <a:r>
              <a:rPr lang="en-US" sz="4800" dirty="0" smtClean="0"/>
              <a:t/>
            </a:r>
            <a:br>
              <a:rPr lang="en-US" sz="4800" dirty="0" smtClean="0"/>
            </a:br>
            <a:r>
              <a:rPr lang="en-US" sz="4800" dirty="0" smtClean="0"/>
              <a:t> Views  </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849923"/>
          <p:cNvSpPr>
            <a:spLocks noChangeArrowheads="1"/>
          </p:cNvSpPr>
          <p:nvPr/>
        </p:nvSpPr>
        <p:spPr bwMode="auto">
          <a:xfrm>
            <a:off x="199850" y="1571106"/>
            <a:ext cx="8777895" cy="455003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4341" name="Rectangle 2"/>
          <p:cNvSpPr>
            <a:spLocks noGrp="1" noChangeArrowheads="1"/>
          </p:cNvSpPr>
          <p:nvPr>
            <p:ph type="title"/>
          </p:nvPr>
        </p:nvSpPr>
        <p:spPr/>
        <p:txBody>
          <a:bodyPr/>
          <a:lstStyle/>
          <a:p>
            <a:pPr eaLnBrk="1" hangingPunct="1"/>
            <a:r>
              <a:rPr lang="en-US" smtClean="0"/>
              <a:t>View Encryption	</a:t>
            </a:r>
          </a:p>
        </p:txBody>
      </p:sp>
      <p:sp>
        <p:nvSpPr>
          <p:cNvPr id="5123" name="Rectangle 3"/>
          <p:cNvSpPr>
            <a:spLocks noGrp="1" noChangeArrowheads="1"/>
          </p:cNvSpPr>
          <p:nvPr>
            <p:ph sz="quarter" idx="1"/>
          </p:nvPr>
        </p:nvSpPr>
        <p:spPr>
          <a:xfrm>
            <a:off x="263525" y="1885369"/>
            <a:ext cx="8616950" cy="1500187"/>
          </a:xfrm>
        </p:spPr>
        <p:txBody>
          <a:bodyPr>
            <a:normAutofit fontScale="77500" lnSpcReduction="20000"/>
          </a:bodyPr>
          <a:lstStyle/>
          <a:p>
            <a:pPr eaLnBrk="1" hangingPunct="1"/>
            <a:r>
              <a:rPr lang="en-US" b="1" smtClean="0"/>
              <a:t>The WITH ENCRYPTION on CREATE VIEW T-SQL statement</a:t>
            </a:r>
          </a:p>
          <a:p>
            <a:pPr eaLnBrk="1" hangingPunct="1">
              <a:spcBef>
                <a:spcPts val="1200"/>
              </a:spcBef>
              <a:spcAft>
                <a:spcPts val="500"/>
              </a:spcAft>
              <a:buFontTx/>
              <a:buNone/>
            </a:pPr>
            <a:r>
              <a:rPr lang="en-US" smtClean="0"/>
              <a:t>Encrypts view definition in </a:t>
            </a:r>
            <a:r>
              <a:rPr lang="en-US" b="1" smtClean="0"/>
              <a:t>sys.syscomments</a:t>
            </a:r>
            <a:r>
              <a:rPr lang="en-US" smtClean="0"/>
              <a:t> table</a:t>
            </a:r>
          </a:p>
          <a:p>
            <a:pPr eaLnBrk="1" hangingPunct="1">
              <a:spcBef>
                <a:spcPts val="1200"/>
              </a:spcBef>
              <a:spcAft>
                <a:spcPts val="500"/>
              </a:spcAft>
              <a:buFontTx/>
              <a:buNone/>
            </a:pPr>
            <a:r>
              <a:rPr lang="en-US" smtClean="0"/>
              <a:t>Protects view creation logic</a:t>
            </a:r>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endParaRPr lang="en-US" smtClean="0"/>
          </a:p>
          <a:p>
            <a:pPr eaLnBrk="1" hangingPunct="1"/>
            <a:endParaRPr lang="en-US" smtClean="0"/>
          </a:p>
        </p:txBody>
      </p:sp>
      <p:sp>
        <p:nvSpPr>
          <p:cNvPr id="10" name="AutoShape 26"/>
          <p:cNvSpPr>
            <a:spLocks noChangeArrowheads="1"/>
          </p:cNvSpPr>
          <p:nvPr/>
        </p:nvSpPr>
        <p:spPr bwMode="auto">
          <a:xfrm>
            <a:off x="401638" y="3191881"/>
            <a:ext cx="8358187" cy="27178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lIns="45720" rIns="45720">
            <a:spAutoFit/>
          </a:bodyPr>
          <a:lstStyle/>
          <a:p>
            <a:pPr marL="290513" defTabSz="457200" eaLnBrk="0" hangingPunct="0">
              <a:lnSpc>
                <a:spcPct val="120000"/>
              </a:lnSpc>
              <a:buClr>
                <a:srgbClr val="DC0081"/>
              </a:buClr>
              <a:defRPr/>
            </a:pPr>
            <a:r>
              <a:rPr lang="en-US" sz="1600" dirty="0">
                <a:solidFill>
                  <a:schemeClr val="tx2"/>
                </a:solidFill>
                <a:latin typeface="Lucida Sans Typewriter" pitchFamily="49" charset="0"/>
              </a:rPr>
              <a:t>CREATE VIEW [</a:t>
            </a:r>
            <a:r>
              <a:rPr lang="en-US" sz="1600" dirty="0" err="1">
                <a:solidFill>
                  <a:schemeClr val="tx2"/>
                </a:solidFill>
                <a:latin typeface="Lucida Sans Typewriter" pitchFamily="49" charset="0"/>
              </a:rPr>
              <a:t>HumanResources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vEmployee</a:t>
            </a:r>
            <a:r>
              <a:rPr lang="en-US" sz="1600" dirty="0">
                <a:solidFill>
                  <a:schemeClr val="tx2"/>
                </a:solidFill>
                <a:latin typeface="Lucida Sans Typewriter" pitchFamily="49" charset="0"/>
              </a:rPr>
              <a:t>] </a:t>
            </a:r>
          </a:p>
          <a:p>
            <a:pPr marL="290513" defTabSz="457200" eaLnBrk="0" hangingPunct="0">
              <a:lnSpc>
                <a:spcPct val="120000"/>
              </a:lnSpc>
              <a:buClr>
                <a:srgbClr val="DC0081"/>
              </a:buClr>
              <a:defRPr/>
            </a:pPr>
            <a:r>
              <a:rPr lang="en-US" sz="1600" dirty="0">
                <a:solidFill>
                  <a:schemeClr val="tx2"/>
                </a:solidFill>
                <a:latin typeface="Lucida Sans Typewriter" pitchFamily="49" charset="0"/>
              </a:rPr>
              <a:t>WITH ENCRYPTION AS SELECT</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e.[</a:t>
            </a:r>
            <a:r>
              <a:rPr lang="en-US" sz="1600" dirty="0" err="1">
                <a:solidFill>
                  <a:schemeClr val="tx2"/>
                </a:solidFill>
                <a:latin typeface="Lucida Sans Typewriter" pitchFamily="49" charset="0"/>
              </a:rPr>
              <a:t>EmployeeID</a:t>
            </a:r>
            <a:r>
              <a:rPr lang="en-US" sz="1600" dirty="0">
                <a:solidFill>
                  <a:schemeClr val="tx2"/>
                </a:solidFill>
                <a:latin typeface="Lucida Sans Typewriter" pitchFamily="49" charset="0"/>
              </a:rPr>
              <a:t>],c.[Title],c.[</a:t>
            </a:r>
            <a:r>
              <a:rPr lang="en-US" sz="1600" dirty="0" err="1">
                <a:solidFill>
                  <a:schemeClr val="tx2"/>
                </a:solidFill>
                <a:latin typeface="Lucida Sans Typewriter" pitchFamily="49" charset="0"/>
              </a:rPr>
              <a:t>FirstName</a:t>
            </a:r>
            <a:r>
              <a:rPr lang="en-US" sz="1600" dirty="0">
                <a:solidFill>
                  <a:schemeClr val="tx2"/>
                </a:solidFill>
                <a:latin typeface="Lucida Sans Typewriter" pitchFamily="49" charset="0"/>
              </a:rPr>
              <a:t>],c.[</a:t>
            </a:r>
            <a:r>
              <a:rPr lang="en-US" sz="1600" dirty="0" err="1">
                <a:solidFill>
                  <a:schemeClr val="tx2"/>
                </a:solidFill>
                <a:latin typeface="Lucida Sans Typewriter" pitchFamily="49" charset="0"/>
              </a:rPr>
              <a:t>MiddleName</a:t>
            </a:r>
            <a:r>
              <a:rPr lang="en-US" sz="1600" dirty="0">
                <a:solidFill>
                  <a:schemeClr val="tx2"/>
                </a:solidFill>
                <a:latin typeface="Lucida Sans Typewriter" pitchFamily="49" charset="0"/>
              </a:rPr>
              <a:t>],</a:t>
            </a:r>
          </a:p>
          <a:p>
            <a:pPr marL="290513" defTabSz="457200" eaLnBrk="0" hangingPunct="0">
              <a:lnSpc>
                <a:spcPct val="120000"/>
              </a:lnSpc>
              <a:buClr>
                <a:srgbClr val="DC0081"/>
              </a:buClr>
              <a:defRPr/>
            </a:pPr>
            <a:r>
              <a:rPr lang="en-US" sz="1600" dirty="0">
                <a:solidFill>
                  <a:schemeClr val="tx2"/>
                </a:solidFill>
                <a:latin typeface="Lucida Sans Typewriter" pitchFamily="49" charset="0"/>
              </a:rPr>
              <a:t>c.[</a:t>
            </a:r>
            <a:r>
              <a:rPr lang="en-US" sz="1600" dirty="0" err="1">
                <a:solidFill>
                  <a:schemeClr val="tx2"/>
                </a:solidFill>
                <a:latin typeface="Lucida Sans Typewriter" pitchFamily="49" charset="0"/>
              </a:rPr>
              <a:t>LastName</a:t>
            </a:r>
            <a:r>
              <a:rPr lang="en-US" sz="1600" dirty="0">
                <a:solidFill>
                  <a:schemeClr val="tx2"/>
                </a:solidFill>
                <a:latin typeface="Lucida Sans Typewriter" pitchFamily="49" charset="0"/>
              </a:rPr>
              <a:t>],c.[Suffix],e.[Title] AS [</a:t>
            </a:r>
            <a:r>
              <a:rPr lang="en-US" sz="1600" dirty="0" err="1">
                <a:solidFill>
                  <a:schemeClr val="tx2"/>
                </a:solidFill>
                <a:latin typeface="Lucida Sans Typewriter" pitchFamily="49" charset="0"/>
              </a:rPr>
              <a:t>JobTitle</a:t>
            </a:r>
            <a:r>
              <a:rPr lang="en-US" sz="1600" dirty="0">
                <a:solidFill>
                  <a:schemeClr val="tx2"/>
                </a:solidFill>
                <a:latin typeface="Lucida Sans Typewriter" pitchFamily="49" charset="0"/>
              </a:rPr>
              <a:t>],c.[Phone],c.[</a:t>
            </a:r>
            <a:r>
              <a:rPr lang="en-US" sz="1600" dirty="0" err="1">
                <a:solidFill>
                  <a:schemeClr val="tx2"/>
                </a:solidFill>
                <a:latin typeface="Lucida Sans Typewriter" pitchFamily="49" charset="0"/>
              </a:rPr>
              <a:t>EmailAddress</a:t>
            </a:r>
            <a:r>
              <a:rPr lang="en-US" sz="1600" dirty="0">
                <a:solidFill>
                  <a:schemeClr val="tx2"/>
                </a:solidFill>
                <a:latin typeface="Lucida Sans Typewriter" pitchFamily="49" charset="0"/>
              </a:rPr>
              <a:t>]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HumanResources</a:t>
            </a:r>
            <a:r>
              <a:rPr lang="en-US" sz="1600" dirty="0">
                <a:solidFill>
                  <a:schemeClr val="tx2"/>
                </a:solidFill>
                <a:latin typeface="Lucida Sans Typewriter" pitchFamily="49" charset="0"/>
              </a:rPr>
              <a:t>].[Employee] e</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INNER JOIN [Person].[Contact] c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ON c.[</a:t>
            </a:r>
            <a:r>
              <a:rPr lang="en-US" sz="1600" dirty="0" err="1">
                <a:solidFill>
                  <a:schemeClr val="tx2"/>
                </a:solidFill>
                <a:latin typeface="Lucida Sans Typewriter" pitchFamily="49" charset="0"/>
              </a:rPr>
              <a:t>ContactID</a:t>
            </a:r>
            <a:r>
              <a:rPr lang="en-US" sz="1600" dirty="0">
                <a:solidFill>
                  <a:schemeClr val="tx2"/>
                </a:solidFill>
                <a:latin typeface="Lucida Sans Typewriter" pitchFamily="49" charset="0"/>
              </a:rPr>
              <a:t>] = e.[</a:t>
            </a:r>
            <a:r>
              <a:rPr lang="en-US" sz="1600" dirty="0" err="1">
                <a:solidFill>
                  <a:schemeClr val="tx2"/>
                </a:solidFill>
                <a:latin typeface="Lucida Sans Typewriter" pitchFamily="49" charset="0"/>
              </a:rPr>
              <a:t>ContactID</a:t>
            </a:r>
            <a:r>
              <a:rPr lang="en-US" sz="1600" dirty="0">
                <a:solidFill>
                  <a:schemeClr val="tx2"/>
                </a:solidFill>
                <a:latin typeface="Lucida Sans Typewriter" pitchFamily="49" charset="0"/>
              </a:rPr>
              <a:t>]</a:t>
            </a:r>
          </a:p>
        </p:txBody>
      </p:sp>
      <p:sp>
        <p:nvSpPr>
          <p:cNvPr id="8" name="AutoShape 20"/>
          <p:cNvSpPr>
            <a:spLocks noChangeArrowheads="1"/>
          </p:cNvSpPr>
          <p:nvPr/>
        </p:nvSpPr>
        <p:spPr bwMode="auto">
          <a:xfrm>
            <a:off x="151640" y="6248400"/>
            <a:ext cx="8823026"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lIns="45720" tIns="91440" rIns="45720" bIns="91440" anchor="ctr">
            <a:spAutoFit/>
          </a:bodyPr>
          <a:lstStyle/>
          <a:p>
            <a:pPr eaLnBrk="0" hangingPunct="0">
              <a:defRPr/>
            </a:pPr>
            <a:r>
              <a:rPr lang="en-US" sz="2000" dirty="0">
                <a:solidFill>
                  <a:schemeClr val="tx1"/>
                </a:solidFill>
              </a:rPr>
              <a:t>Use WITH ENCRYPTION on ALTER VIEW to retain encryption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Using with check option</a:t>
            </a:r>
            <a:endParaRPr lang="en-US" b="0"/>
          </a:p>
        </p:txBody>
      </p:sp>
      <p:sp>
        <p:nvSpPr>
          <p:cNvPr id="63491" name="Rectangle 3"/>
          <p:cNvSpPr>
            <a:spLocks noGrp="1" noChangeArrowheads="1"/>
          </p:cNvSpPr>
          <p:nvPr>
            <p:ph sz="quarter" idx="1"/>
          </p:nvPr>
        </p:nvSpPr>
        <p:spPr/>
        <p:txBody>
          <a:bodyPr>
            <a:normAutofit fontScale="85000" lnSpcReduction="10000"/>
          </a:bodyPr>
          <a:lstStyle/>
          <a:p>
            <a:pPr>
              <a:spcBef>
                <a:spcPts val="600"/>
              </a:spcBef>
            </a:pPr>
            <a:r>
              <a:rPr lang="en-US" b="1" dirty="0"/>
              <a:t>with check option</a:t>
            </a:r>
            <a:r>
              <a:rPr lang="en-US" dirty="0"/>
              <a:t> restricts how rows can be modified</a:t>
            </a:r>
          </a:p>
          <a:p>
            <a:pPr lvl="1">
              <a:spcBef>
                <a:spcPts val="200"/>
              </a:spcBef>
            </a:pPr>
            <a:r>
              <a:rPr lang="en-US" dirty="0">
                <a:solidFill>
                  <a:schemeClr val="tx1"/>
                </a:solidFill>
              </a:rPr>
              <a:t>Inserts attempting to add rows that the view could not see will fail</a:t>
            </a:r>
          </a:p>
          <a:p>
            <a:pPr lvl="1">
              <a:spcBef>
                <a:spcPts val="200"/>
              </a:spcBef>
            </a:pPr>
            <a:r>
              <a:rPr lang="en-US" dirty="0">
                <a:solidFill>
                  <a:schemeClr val="tx1"/>
                </a:solidFill>
              </a:rPr>
              <a:t>Updates attempting to modify rows so that the view could no longer see them will fail</a:t>
            </a:r>
          </a:p>
          <a:p>
            <a:pPr>
              <a:spcBef>
                <a:spcPts val="6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create view </a:t>
            </a:r>
            <a:r>
              <a:rPr lang="en-US" sz="1800" b="1" dirty="0" err="1">
                <a:solidFill>
                  <a:srgbClr val="3333FF"/>
                </a:solidFill>
                <a:latin typeface="Courier New" pitchFamily="49" charset="0"/>
              </a:rPr>
              <a:t>vw_kansas_authors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as</a:t>
            </a:r>
          </a:p>
          <a:p>
            <a:pPr>
              <a:spcBef>
                <a:spcPct val="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au_id</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au_lname</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au_fname</a:t>
            </a:r>
            <a:r>
              <a:rPr lang="en-US" sz="1800" b="1" dirty="0">
                <a:solidFill>
                  <a:srgbClr val="3333FF"/>
                </a:solidFill>
                <a:latin typeface="Courier New" pitchFamily="49" charset="0"/>
              </a:rPr>
              <a:t>, state, phone</a:t>
            </a:r>
          </a:p>
          <a:p>
            <a:pPr>
              <a:spcBef>
                <a:spcPct val="0"/>
              </a:spcBef>
              <a:buFont typeface="Monotype Sorts" pitchFamily="2" charset="2"/>
              <a:buNone/>
            </a:pPr>
            <a:r>
              <a:rPr lang="en-US" sz="1800" b="1" dirty="0">
                <a:solidFill>
                  <a:srgbClr val="3333FF"/>
                </a:solidFill>
                <a:latin typeface="Courier New" pitchFamily="49" charset="0"/>
              </a:rPr>
              <a:t>			from authors</a:t>
            </a:r>
          </a:p>
          <a:p>
            <a:pPr>
              <a:spcBef>
                <a:spcPct val="0"/>
              </a:spcBef>
              <a:buFont typeface="Monotype Sorts" pitchFamily="2" charset="2"/>
              <a:buNone/>
            </a:pPr>
            <a:r>
              <a:rPr lang="en-US" sz="1800" b="1" dirty="0">
                <a:solidFill>
                  <a:srgbClr val="3333FF"/>
                </a:solidFill>
                <a:latin typeface="Courier New" pitchFamily="49" charset="0"/>
              </a:rPr>
              <a:t>			where state = "KS"</a:t>
            </a:r>
          </a:p>
          <a:p>
            <a:pPr>
              <a:buFont typeface="Monotype Sorts" pitchFamily="2" charset="2"/>
              <a:buNone/>
            </a:pPr>
            <a:r>
              <a:rPr lang="en-US" sz="1800" b="1" dirty="0">
                <a:solidFill>
                  <a:srgbClr val="3333FF"/>
                </a:solidFill>
                <a:latin typeface="Courier New" pitchFamily="49" charset="0"/>
              </a:rPr>
              <a:t>			</a:t>
            </a:r>
            <a:r>
              <a:rPr lang="en-US" sz="1800" b="1" dirty="0">
                <a:solidFill>
                  <a:schemeClr val="tx1"/>
                </a:solidFill>
                <a:latin typeface="Courier New" pitchFamily="49" charset="0"/>
              </a:rPr>
              <a:t>with check option</a:t>
            </a:r>
            <a:endParaRPr lang="en-US" sz="1800" b="1" dirty="0">
              <a:solidFill>
                <a:srgbClr val="3333FF"/>
              </a:solidFill>
              <a:latin typeface="Courier New" pitchFamily="49" charset="0"/>
            </a:endParaRPr>
          </a:p>
          <a:p>
            <a:pPr>
              <a:spcBef>
                <a:spcPts val="600"/>
              </a:spcBef>
            </a:pPr>
            <a:r>
              <a:rPr lang="en-US" dirty="0"/>
              <a:t>Example of a modification that would fail:</a:t>
            </a:r>
          </a:p>
          <a:p>
            <a:pPr>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update </a:t>
            </a:r>
            <a:r>
              <a:rPr lang="en-US" sz="1800" b="1" dirty="0" err="1">
                <a:solidFill>
                  <a:srgbClr val="3333FF"/>
                </a:solidFill>
                <a:latin typeface="Courier New" pitchFamily="49" charset="0"/>
              </a:rPr>
              <a:t>vw_kansas_authors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set state = "MO" where state = "KS"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Views and Permissions</a:t>
            </a:r>
            <a:endParaRPr lang="en-US" b="0"/>
          </a:p>
        </p:txBody>
      </p:sp>
      <p:sp>
        <p:nvSpPr>
          <p:cNvPr id="58371" name="Rectangle 3"/>
          <p:cNvSpPr>
            <a:spLocks noGrp="1" noChangeArrowheads="1"/>
          </p:cNvSpPr>
          <p:nvPr>
            <p:ph sz="quarter" idx="1"/>
          </p:nvPr>
        </p:nvSpPr>
        <p:spPr/>
        <p:txBody>
          <a:bodyPr/>
          <a:lstStyle/>
          <a:p>
            <a:pPr>
              <a:spcBef>
                <a:spcPts val="600"/>
              </a:spcBef>
            </a:pPr>
            <a:r>
              <a:rPr lang="en-US"/>
              <a:t>To allow other people to use a view, you must grant them permission:</a:t>
            </a:r>
          </a:p>
          <a:p>
            <a:pPr>
              <a:spcBef>
                <a:spcPct val="0"/>
              </a:spcBef>
              <a:buFont typeface="Monotype Sorts" pitchFamily="2" charset="2"/>
              <a:buNone/>
            </a:pPr>
            <a:r>
              <a:rPr lang="en-US" sz="2200">
                <a:solidFill>
                  <a:srgbClr val="1669BC"/>
                </a:solidFill>
              </a:rPr>
              <a:t>	</a:t>
            </a:r>
            <a:r>
              <a:rPr lang="en-US" sz="2200">
                <a:solidFill>
                  <a:srgbClr val="3333FF"/>
                </a:solidFill>
              </a:rPr>
              <a:t>grant [ select | insert | update | delete | all ]</a:t>
            </a:r>
          </a:p>
          <a:p>
            <a:pPr>
              <a:spcBef>
                <a:spcPct val="0"/>
              </a:spcBef>
              <a:buFont typeface="Monotype Sorts" pitchFamily="2" charset="2"/>
              <a:buNone/>
            </a:pPr>
            <a:r>
              <a:rPr lang="en-US" sz="2200">
                <a:solidFill>
                  <a:srgbClr val="3333FF"/>
                </a:solidFill>
              </a:rPr>
              <a:t>		on </a:t>
            </a:r>
            <a:r>
              <a:rPr lang="en-US" sz="2200" i="1">
                <a:solidFill>
                  <a:srgbClr val="3333FF"/>
                </a:solidFill>
              </a:rPr>
              <a:t>view_name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	to </a:t>
            </a:r>
            <a:r>
              <a:rPr lang="en-US" sz="2200" i="1">
                <a:solidFill>
                  <a:srgbClr val="3333FF"/>
                </a:solidFill>
              </a:rPr>
              <a:t>user_list</a:t>
            </a:r>
            <a:endParaRPr lang="en-US">
              <a:solidFill>
                <a:srgbClr val="3333FF"/>
              </a:solidFill>
            </a:endParaRPr>
          </a:p>
          <a:p>
            <a:endParaRPr lang="en-US">
              <a:solidFill>
                <a:schemeClr val="tx1"/>
              </a:solidFill>
            </a:endParaRP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grant select</a:t>
            </a:r>
          </a:p>
          <a:p>
            <a:pPr>
              <a:spcBef>
                <a:spcPct val="0"/>
              </a:spcBef>
              <a:buFont typeface="Monotype Sorts" pitchFamily="2" charset="2"/>
              <a:buNone/>
            </a:pPr>
            <a:r>
              <a:rPr lang="en-US" sz="1800" b="1">
                <a:solidFill>
                  <a:srgbClr val="3333FF"/>
                </a:solidFill>
                <a:latin typeface="Courier New" pitchFamily="49" charset="0"/>
              </a:rPr>
              <a:t>		on vw_california_authors</a:t>
            </a:r>
          </a:p>
          <a:p>
            <a:pPr>
              <a:spcBef>
                <a:spcPct val="0"/>
              </a:spcBef>
              <a:buFont typeface="Monotype Sorts" pitchFamily="2" charset="2"/>
              <a:buNone/>
            </a:pPr>
            <a:r>
              <a:rPr lang="en-US" sz="1800" b="1">
                <a:solidFill>
                  <a:srgbClr val="3333FF"/>
                </a:solidFill>
                <a:latin typeface="Courier New" pitchFamily="49" charset="0"/>
              </a:rPr>
              <a:t>		to clerk1, clerk2, clerk3, clerk4</a:t>
            </a:r>
            <a:endParaRPr lang="en-US">
              <a:solidFill>
                <a:srgbClr val="3333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How Ownership Chains Affect Views</a:t>
            </a:r>
          </a:p>
        </p:txBody>
      </p:sp>
      <p:pic>
        <p:nvPicPr>
          <p:cNvPr id="13315" name="Picture 95" descr="Validated"/>
          <p:cNvPicPr>
            <a:picLocks noChangeAspect="1" noChangeArrowheads="1"/>
          </p:cNvPicPr>
          <p:nvPr/>
        </p:nvPicPr>
        <p:blipFill>
          <a:blip r:embed="rId3" cstate="print"/>
          <a:srcRect/>
          <a:stretch>
            <a:fillRect/>
          </a:stretch>
        </p:blipFill>
        <p:spPr bwMode="auto">
          <a:xfrm>
            <a:off x="6927850" y="4067175"/>
            <a:ext cx="533400" cy="552450"/>
          </a:xfrm>
          <a:prstGeom prst="rect">
            <a:avLst/>
          </a:prstGeom>
          <a:noFill/>
          <a:ln w="9525">
            <a:noFill/>
            <a:miter lim="800000"/>
            <a:headEnd/>
            <a:tailEnd/>
          </a:ln>
        </p:spPr>
      </p:pic>
      <p:sp>
        <p:nvSpPr>
          <p:cNvPr id="13316" name="Freeform 111"/>
          <p:cNvSpPr>
            <a:spLocks/>
          </p:cNvSpPr>
          <p:nvPr/>
        </p:nvSpPr>
        <p:spPr bwMode="auto">
          <a:xfrm>
            <a:off x="4279900" y="4276725"/>
            <a:ext cx="2600325" cy="163513"/>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17" name="Picture 6" descr="Security_Keys"/>
          <p:cNvPicPr>
            <a:picLocks noChangeAspect="1" noChangeArrowheads="1"/>
          </p:cNvPicPr>
          <p:nvPr/>
        </p:nvPicPr>
        <p:blipFill>
          <a:blip r:embed="rId4" cstate="print"/>
          <a:srcRect/>
          <a:stretch>
            <a:fillRect/>
          </a:stretch>
        </p:blipFill>
        <p:spPr bwMode="auto">
          <a:xfrm>
            <a:off x="5357813" y="4019550"/>
            <a:ext cx="444500" cy="627063"/>
          </a:xfrm>
          <a:prstGeom prst="rect">
            <a:avLst/>
          </a:prstGeom>
          <a:noFill/>
          <a:ln w="9525">
            <a:noFill/>
            <a:miter lim="800000"/>
            <a:headEnd/>
            <a:tailEnd/>
          </a:ln>
        </p:spPr>
      </p:pic>
      <p:sp>
        <p:nvSpPr>
          <p:cNvPr id="13318" name="Freeform 110"/>
          <p:cNvSpPr>
            <a:spLocks/>
          </p:cNvSpPr>
          <p:nvPr/>
        </p:nvSpPr>
        <p:spPr bwMode="auto">
          <a:xfrm rot="5400000">
            <a:off x="3265488" y="5032375"/>
            <a:ext cx="1296987" cy="163513"/>
          </a:xfrm>
          <a:custGeom>
            <a:avLst/>
            <a:gdLst>
              <a:gd name="T0" fmla="*/ 2147483647 w 817"/>
              <a:gd name="T1" fmla="*/ 2147483647 h 103"/>
              <a:gd name="T2" fmla="*/ 2147483647 w 817"/>
              <a:gd name="T3" fmla="*/ 2147483647 h 103"/>
              <a:gd name="T4" fmla="*/ 2147483647 w 817"/>
              <a:gd name="T5" fmla="*/ 0 h 103"/>
              <a:gd name="T6" fmla="*/ 2147483647 w 817"/>
              <a:gd name="T7" fmla="*/ 2147483647 h 103"/>
              <a:gd name="T8" fmla="*/ 2147483647 w 817"/>
              <a:gd name="T9" fmla="*/ 2147483647 h 103"/>
              <a:gd name="T10" fmla="*/ 2147483647 w 817"/>
              <a:gd name="T11" fmla="*/ 2147483647 h 103"/>
              <a:gd name="T12" fmla="*/ 2147483647 w 817"/>
              <a:gd name="T13" fmla="*/ 2147483647 h 103"/>
              <a:gd name="T14" fmla="*/ 2147483647 w 817"/>
              <a:gd name="T15" fmla="*/ 2147483647 h 103"/>
              <a:gd name="T16" fmla="*/ 2147483647 w 817"/>
              <a:gd name="T17" fmla="*/ 2147483647 h 103"/>
              <a:gd name="T18" fmla="*/ 2147483647 w 817"/>
              <a:gd name="T19" fmla="*/ 2147483647 h 103"/>
              <a:gd name="T20" fmla="*/ 2147483647 w 817"/>
              <a:gd name="T21" fmla="*/ 2147483647 h 103"/>
              <a:gd name="T22" fmla="*/ 0 w 817"/>
              <a:gd name="T23" fmla="*/ 2147483647 h 103"/>
              <a:gd name="T24" fmla="*/ 2147483647 w 8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7"/>
              <a:gd name="T40" fmla="*/ 0 h 103"/>
              <a:gd name="T41" fmla="*/ 817 w 8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7" h="103">
                <a:moveTo>
                  <a:pt x="680" y="30"/>
                </a:moveTo>
                <a:lnTo>
                  <a:pt x="678" y="15"/>
                </a:lnTo>
                <a:lnTo>
                  <a:pt x="676" y="0"/>
                </a:lnTo>
                <a:lnTo>
                  <a:pt x="746" y="27"/>
                </a:lnTo>
                <a:lnTo>
                  <a:pt x="795" y="45"/>
                </a:lnTo>
                <a:lnTo>
                  <a:pt x="817" y="54"/>
                </a:lnTo>
                <a:lnTo>
                  <a:pt x="811" y="56"/>
                </a:lnTo>
                <a:lnTo>
                  <a:pt x="795" y="62"/>
                </a:lnTo>
                <a:lnTo>
                  <a:pt x="746" y="78"/>
                </a:lnTo>
                <a:lnTo>
                  <a:pt x="675" y="103"/>
                </a:lnTo>
                <a:lnTo>
                  <a:pt x="681" y="75"/>
                </a:lnTo>
                <a:lnTo>
                  <a:pt x="0" y="56"/>
                </a:lnTo>
                <a:lnTo>
                  <a:pt x="680"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19" name="Freeform 109"/>
          <p:cNvSpPr>
            <a:spLocks/>
          </p:cNvSpPr>
          <p:nvPr/>
        </p:nvSpPr>
        <p:spPr bwMode="auto">
          <a:xfrm rot="5400000">
            <a:off x="3276600" y="3108326"/>
            <a:ext cx="1296987" cy="163512"/>
          </a:xfrm>
          <a:custGeom>
            <a:avLst/>
            <a:gdLst>
              <a:gd name="T0" fmla="*/ 2147483647 w 817"/>
              <a:gd name="T1" fmla="*/ 2147483647 h 103"/>
              <a:gd name="T2" fmla="*/ 2147483647 w 817"/>
              <a:gd name="T3" fmla="*/ 2147483647 h 103"/>
              <a:gd name="T4" fmla="*/ 2147483647 w 817"/>
              <a:gd name="T5" fmla="*/ 0 h 103"/>
              <a:gd name="T6" fmla="*/ 2147483647 w 817"/>
              <a:gd name="T7" fmla="*/ 2147483647 h 103"/>
              <a:gd name="T8" fmla="*/ 2147483647 w 817"/>
              <a:gd name="T9" fmla="*/ 2147483647 h 103"/>
              <a:gd name="T10" fmla="*/ 2147483647 w 817"/>
              <a:gd name="T11" fmla="*/ 2147483647 h 103"/>
              <a:gd name="T12" fmla="*/ 2147483647 w 817"/>
              <a:gd name="T13" fmla="*/ 2147483647 h 103"/>
              <a:gd name="T14" fmla="*/ 2147483647 w 817"/>
              <a:gd name="T15" fmla="*/ 2147483647 h 103"/>
              <a:gd name="T16" fmla="*/ 2147483647 w 817"/>
              <a:gd name="T17" fmla="*/ 2147483647 h 103"/>
              <a:gd name="T18" fmla="*/ 2147483647 w 817"/>
              <a:gd name="T19" fmla="*/ 2147483647 h 103"/>
              <a:gd name="T20" fmla="*/ 2147483647 w 817"/>
              <a:gd name="T21" fmla="*/ 2147483647 h 103"/>
              <a:gd name="T22" fmla="*/ 0 w 817"/>
              <a:gd name="T23" fmla="*/ 2147483647 h 103"/>
              <a:gd name="T24" fmla="*/ 2147483647 w 8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7"/>
              <a:gd name="T40" fmla="*/ 0 h 103"/>
              <a:gd name="T41" fmla="*/ 817 w 8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7" h="103">
                <a:moveTo>
                  <a:pt x="680" y="30"/>
                </a:moveTo>
                <a:lnTo>
                  <a:pt x="678" y="15"/>
                </a:lnTo>
                <a:lnTo>
                  <a:pt x="676" y="0"/>
                </a:lnTo>
                <a:lnTo>
                  <a:pt x="746" y="27"/>
                </a:lnTo>
                <a:lnTo>
                  <a:pt x="795" y="45"/>
                </a:lnTo>
                <a:lnTo>
                  <a:pt x="817" y="54"/>
                </a:lnTo>
                <a:lnTo>
                  <a:pt x="811" y="56"/>
                </a:lnTo>
                <a:lnTo>
                  <a:pt x="795" y="62"/>
                </a:lnTo>
                <a:lnTo>
                  <a:pt x="746" y="78"/>
                </a:lnTo>
                <a:lnTo>
                  <a:pt x="675" y="103"/>
                </a:lnTo>
                <a:lnTo>
                  <a:pt x="681" y="75"/>
                </a:lnTo>
                <a:lnTo>
                  <a:pt x="0" y="56"/>
                </a:lnTo>
                <a:lnTo>
                  <a:pt x="680"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20" name="Freeform 108"/>
          <p:cNvSpPr>
            <a:spLocks/>
          </p:cNvSpPr>
          <p:nvPr/>
        </p:nvSpPr>
        <p:spPr bwMode="auto">
          <a:xfrm>
            <a:off x="4267200" y="6207125"/>
            <a:ext cx="2600325" cy="163513"/>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21" name="Picture 15" descr="Table"/>
          <p:cNvPicPr>
            <a:picLocks noChangeAspect="1" noChangeArrowheads="1"/>
          </p:cNvPicPr>
          <p:nvPr/>
        </p:nvPicPr>
        <p:blipFill>
          <a:blip r:embed="rId5" cstate="print"/>
          <a:srcRect/>
          <a:stretch>
            <a:fillRect/>
          </a:stretch>
        </p:blipFill>
        <p:spPr bwMode="auto">
          <a:xfrm>
            <a:off x="3419475" y="3743325"/>
            <a:ext cx="941388" cy="1039813"/>
          </a:xfrm>
          <a:prstGeom prst="rect">
            <a:avLst/>
          </a:prstGeom>
          <a:noFill/>
          <a:ln w="9525">
            <a:noFill/>
            <a:miter lim="800000"/>
            <a:headEnd/>
            <a:tailEnd/>
          </a:ln>
        </p:spPr>
      </p:pic>
      <p:pic>
        <p:nvPicPr>
          <p:cNvPr id="13322" name="Picture 5" descr="Table"/>
          <p:cNvPicPr>
            <a:picLocks noChangeAspect="1" noChangeArrowheads="1"/>
          </p:cNvPicPr>
          <p:nvPr/>
        </p:nvPicPr>
        <p:blipFill>
          <a:blip r:embed="rId5" cstate="print"/>
          <a:srcRect/>
          <a:stretch>
            <a:fillRect/>
          </a:stretch>
        </p:blipFill>
        <p:spPr bwMode="auto">
          <a:xfrm>
            <a:off x="3443288" y="1795463"/>
            <a:ext cx="941387" cy="1039812"/>
          </a:xfrm>
          <a:prstGeom prst="rect">
            <a:avLst/>
          </a:prstGeom>
          <a:noFill/>
          <a:ln w="9525">
            <a:noFill/>
            <a:miter lim="800000"/>
            <a:headEnd/>
            <a:tailEnd/>
          </a:ln>
        </p:spPr>
      </p:pic>
      <p:sp>
        <p:nvSpPr>
          <p:cNvPr id="13323" name="Text Box 11"/>
          <p:cNvSpPr txBox="1">
            <a:spLocks noChangeArrowheads="1"/>
          </p:cNvSpPr>
          <p:nvPr/>
        </p:nvSpPr>
        <p:spPr bwMode="auto">
          <a:xfrm>
            <a:off x="1935163" y="1843088"/>
            <a:ext cx="1403350" cy="307975"/>
          </a:xfrm>
          <a:prstGeom prst="rect">
            <a:avLst/>
          </a:prstGeom>
          <a:noFill/>
          <a:ln w="9525" algn="ctr">
            <a:noFill/>
            <a:miter lim="800000"/>
            <a:headEnd/>
            <a:tailEnd/>
          </a:ln>
        </p:spPr>
        <p:txBody>
          <a:bodyPr>
            <a:spAutoFit/>
          </a:bodyPr>
          <a:lstStyle/>
          <a:p>
            <a:pPr algn="ctr" eaLnBrk="0" hangingPunct="0">
              <a:spcBef>
                <a:spcPct val="50000"/>
              </a:spcBef>
            </a:pPr>
            <a:r>
              <a:rPr lang="en-GB" sz="1400"/>
              <a:t>Access view</a:t>
            </a:r>
            <a:endParaRPr lang="en-US" sz="1400"/>
          </a:p>
        </p:txBody>
      </p:sp>
      <p:pic>
        <p:nvPicPr>
          <p:cNvPr id="13325" name="Picture 19" descr="Table"/>
          <p:cNvPicPr>
            <a:picLocks noChangeAspect="1" noChangeArrowheads="1"/>
          </p:cNvPicPr>
          <p:nvPr/>
        </p:nvPicPr>
        <p:blipFill>
          <a:blip r:embed="rId5" cstate="print"/>
          <a:srcRect/>
          <a:stretch>
            <a:fillRect/>
          </a:stretch>
        </p:blipFill>
        <p:spPr bwMode="auto">
          <a:xfrm>
            <a:off x="3432175" y="5673725"/>
            <a:ext cx="941388" cy="1039813"/>
          </a:xfrm>
          <a:prstGeom prst="rect">
            <a:avLst/>
          </a:prstGeom>
          <a:noFill/>
          <a:ln w="9525">
            <a:noFill/>
            <a:miter lim="800000"/>
            <a:headEnd/>
            <a:tailEnd/>
          </a:ln>
        </p:spPr>
      </p:pic>
      <p:sp>
        <p:nvSpPr>
          <p:cNvPr id="13328" name="Text Box 25"/>
          <p:cNvSpPr txBox="1">
            <a:spLocks noChangeArrowheads="1"/>
          </p:cNvSpPr>
          <p:nvPr/>
        </p:nvSpPr>
        <p:spPr bwMode="auto">
          <a:xfrm>
            <a:off x="2292350" y="3041650"/>
            <a:ext cx="1744663" cy="336550"/>
          </a:xfrm>
          <a:prstGeom prst="rect">
            <a:avLst/>
          </a:prstGeom>
          <a:noFill/>
          <a:ln w="9525" algn="ctr">
            <a:noFill/>
            <a:miter lim="800000"/>
            <a:headEnd/>
            <a:tailEnd/>
          </a:ln>
        </p:spPr>
        <p:txBody>
          <a:bodyPr>
            <a:spAutoFit/>
          </a:bodyPr>
          <a:lstStyle/>
          <a:p>
            <a:pPr algn="ctr" eaLnBrk="0" hangingPunct="0">
              <a:spcBef>
                <a:spcPct val="50000"/>
              </a:spcBef>
            </a:pPr>
            <a:r>
              <a:rPr lang="en-GB" sz="1600"/>
              <a:t>Dependency</a:t>
            </a:r>
            <a:endParaRPr lang="en-US" sz="1600"/>
          </a:p>
        </p:txBody>
      </p:sp>
      <p:sp>
        <p:nvSpPr>
          <p:cNvPr id="13329" name="Text Box 26"/>
          <p:cNvSpPr txBox="1">
            <a:spLocks noChangeArrowheads="1"/>
          </p:cNvSpPr>
          <p:nvPr/>
        </p:nvSpPr>
        <p:spPr bwMode="auto">
          <a:xfrm>
            <a:off x="2233613" y="4979988"/>
            <a:ext cx="1768475" cy="336550"/>
          </a:xfrm>
          <a:prstGeom prst="rect">
            <a:avLst/>
          </a:prstGeom>
          <a:noFill/>
          <a:ln w="9525" algn="ctr">
            <a:noFill/>
            <a:miter lim="800000"/>
            <a:headEnd/>
            <a:tailEnd/>
          </a:ln>
        </p:spPr>
        <p:txBody>
          <a:bodyPr>
            <a:spAutoFit/>
          </a:bodyPr>
          <a:lstStyle/>
          <a:p>
            <a:pPr algn="ctr" eaLnBrk="0" hangingPunct="0">
              <a:spcBef>
                <a:spcPct val="50000"/>
              </a:spcBef>
            </a:pPr>
            <a:r>
              <a:rPr lang="en-GB" sz="1600"/>
              <a:t>Dependency</a:t>
            </a:r>
            <a:endParaRPr lang="en-US" sz="1600"/>
          </a:p>
        </p:txBody>
      </p:sp>
      <p:pic>
        <p:nvPicPr>
          <p:cNvPr id="13330" name="Picture 75" descr="Security_Keys"/>
          <p:cNvPicPr>
            <a:picLocks noChangeAspect="1" noChangeArrowheads="1"/>
          </p:cNvPicPr>
          <p:nvPr/>
        </p:nvPicPr>
        <p:blipFill>
          <a:blip r:embed="rId4" cstate="print"/>
          <a:srcRect/>
          <a:stretch>
            <a:fillRect/>
          </a:stretch>
        </p:blipFill>
        <p:spPr bwMode="auto">
          <a:xfrm>
            <a:off x="5335588" y="5949950"/>
            <a:ext cx="444500" cy="627063"/>
          </a:xfrm>
          <a:prstGeom prst="rect">
            <a:avLst/>
          </a:prstGeom>
          <a:noFill/>
          <a:ln w="9525">
            <a:noFill/>
            <a:miter lim="800000"/>
            <a:headEnd/>
            <a:tailEnd/>
          </a:ln>
        </p:spPr>
      </p:pic>
      <p:grpSp>
        <p:nvGrpSpPr>
          <p:cNvPr id="2" name="Group 91"/>
          <p:cNvGrpSpPr>
            <a:grpSpLocks/>
          </p:cNvGrpSpPr>
          <p:nvPr/>
        </p:nvGrpSpPr>
        <p:grpSpPr bwMode="auto">
          <a:xfrm>
            <a:off x="6858000" y="5942013"/>
            <a:ext cx="1038225" cy="876300"/>
            <a:chOff x="4383" y="3344"/>
            <a:chExt cx="654" cy="552"/>
          </a:xfrm>
        </p:grpSpPr>
        <p:pic>
          <p:nvPicPr>
            <p:cNvPr id="15407" name="Picture 73" descr="UserAccount_Green"/>
            <p:cNvPicPr>
              <a:picLocks noChangeAspect="1" noChangeArrowheads="1"/>
            </p:cNvPicPr>
            <p:nvPr/>
          </p:nvPicPr>
          <p:blipFill>
            <a:blip r:embed="rId6" cstate="print"/>
            <a:srcRect/>
            <a:stretch>
              <a:fillRect/>
            </a:stretch>
          </p:blipFill>
          <p:spPr bwMode="auto">
            <a:xfrm>
              <a:off x="4383" y="3344"/>
              <a:ext cx="575" cy="552"/>
            </a:xfrm>
            <a:prstGeom prst="rect">
              <a:avLst/>
            </a:prstGeom>
            <a:noFill/>
            <a:ln w="9525">
              <a:noFill/>
              <a:miter lim="800000"/>
              <a:headEnd/>
              <a:tailEnd/>
            </a:ln>
          </p:spPr>
        </p:pic>
        <p:pic>
          <p:nvPicPr>
            <p:cNvPr id="15408" name="Picture 90" descr="Validate_CheckMark"/>
            <p:cNvPicPr>
              <a:picLocks noChangeAspect="1" noChangeArrowheads="1"/>
            </p:cNvPicPr>
            <p:nvPr/>
          </p:nvPicPr>
          <p:blipFill>
            <a:blip r:embed="rId7" cstate="print"/>
            <a:srcRect/>
            <a:stretch>
              <a:fillRect/>
            </a:stretch>
          </p:blipFill>
          <p:spPr bwMode="auto">
            <a:xfrm>
              <a:off x="4720" y="3369"/>
              <a:ext cx="317" cy="301"/>
            </a:xfrm>
            <a:prstGeom prst="rect">
              <a:avLst/>
            </a:prstGeom>
            <a:noFill/>
            <a:ln w="9525">
              <a:noFill/>
              <a:miter lim="800000"/>
              <a:headEnd/>
              <a:tailEnd/>
            </a:ln>
          </p:spPr>
        </p:pic>
      </p:grpSp>
      <p:grpSp>
        <p:nvGrpSpPr>
          <p:cNvPr id="3" name="Group 92"/>
          <p:cNvGrpSpPr>
            <a:grpSpLocks/>
          </p:cNvGrpSpPr>
          <p:nvPr/>
        </p:nvGrpSpPr>
        <p:grpSpPr bwMode="auto">
          <a:xfrm>
            <a:off x="6869113" y="2073275"/>
            <a:ext cx="1038225" cy="876300"/>
            <a:chOff x="4383" y="3344"/>
            <a:chExt cx="654" cy="552"/>
          </a:xfrm>
        </p:grpSpPr>
        <p:pic>
          <p:nvPicPr>
            <p:cNvPr id="15405" name="Picture 93" descr="UserAccount_Green"/>
            <p:cNvPicPr>
              <a:picLocks noChangeAspect="1" noChangeArrowheads="1"/>
            </p:cNvPicPr>
            <p:nvPr/>
          </p:nvPicPr>
          <p:blipFill>
            <a:blip r:embed="rId6" cstate="print"/>
            <a:srcRect/>
            <a:stretch>
              <a:fillRect/>
            </a:stretch>
          </p:blipFill>
          <p:spPr bwMode="auto">
            <a:xfrm>
              <a:off x="4383" y="3344"/>
              <a:ext cx="575" cy="552"/>
            </a:xfrm>
            <a:prstGeom prst="rect">
              <a:avLst/>
            </a:prstGeom>
            <a:noFill/>
            <a:ln w="9525">
              <a:noFill/>
              <a:miter lim="800000"/>
              <a:headEnd/>
              <a:tailEnd/>
            </a:ln>
          </p:spPr>
        </p:pic>
        <p:pic>
          <p:nvPicPr>
            <p:cNvPr id="15406" name="Picture 94" descr="Validate_CheckMark"/>
            <p:cNvPicPr>
              <a:picLocks noChangeAspect="1" noChangeArrowheads="1"/>
            </p:cNvPicPr>
            <p:nvPr/>
          </p:nvPicPr>
          <p:blipFill>
            <a:blip r:embed="rId7" cstate="print"/>
            <a:srcRect/>
            <a:stretch>
              <a:fillRect/>
            </a:stretch>
          </p:blipFill>
          <p:spPr bwMode="auto">
            <a:xfrm>
              <a:off x="4720" y="3369"/>
              <a:ext cx="317" cy="301"/>
            </a:xfrm>
            <a:prstGeom prst="rect">
              <a:avLst/>
            </a:prstGeom>
            <a:noFill/>
            <a:ln w="9525">
              <a:noFill/>
              <a:miter lim="800000"/>
              <a:headEnd/>
              <a:tailEnd/>
            </a:ln>
          </p:spPr>
        </p:pic>
      </p:grpSp>
      <p:grpSp>
        <p:nvGrpSpPr>
          <p:cNvPr id="4" name="Group 37"/>
          <p:cNvGrpSpPr>
            <a:grpSpLocks/>
          </p:cNvGrpSpPr>
          <p:nvPr/>
        </p:nvGrpSpPr>
        <p:grpSpPr bwMode="auto">
          <a:xfrm>
            <a:off x="4165600" y="1524000"/>
            <a:ext cx="3455988" cy="820738"/>
            <a:chOff x="4451269" y="981437"/>
            <a:chExt cx="3455988" cy="820738"/>
          </a:xfrm>
        </p:grpSpPr>
        <p:pic>
          <p:nvPicPr>
            <p:cNvPr id="15402" name="Picture 12" descr="User_Half05"/>
            <p:cNvPicPr>
              <a:picLocks noChangeAspect="1" noChangeArrowheads="1"/>
            </p:cNvPicPr>
            <p:nvPr/>
          </p:nvPicPr>
          <p:blipFill>
            <a:blip r:embed="rId8" cstate="print"/>
            <a:srcRect/>
            <a:stretch>
              <a:fillRect/>
            </a:stretch>
          </p:blipFill>
          <p:spPr bwMode="auto">
            <a:xfrm>
              <a:off x="4451269" y="981437"/>
              <a:ext cx="522288" cy="820738"/>
            </a:xfrm>
            <a:prstGeom prst="rect">
              <a:avLst/>
            </a:prstGeom>
            <a:noFill/>
            <a:ln w="9525">
              <a:noFill/>
              <a:miter lim="800000"/>
              <a:headEnd/>
              <a:tailEnd/>
            </a:ln>
          </p:spPr>
        </p:pic>
        <p:sp>
          <p:nvSpPr>
            <p:cNvPr id="28" name="AutoShape 87"/>
            <p:cNvSpPr>
              <a:spLocks noChangeArrowheads="1"/>
            </p:cNvSpPr>
            <p:nvPr/>
          </p:nvSpPr>
          <p:spPr bwMode="auto">
            <a:xfrm>
              <a:off x="5257719" y="1048112"/>
              <a:ext cx="2649538"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View Owner: Mary </a:t>
              </a:r>
              <a:endParaRPr lang="en-US" dirty="0"/>
            </a:p>
          </p:txBody>
        </p:sp>
        <p:sp>
          <p:nvSpPr>
            <p:cNvPr id="29" name="AutoShape 96"/>
            <p:cNvSpPr>
              <a:spLocks noChangeArrowheads="1"/>
            </p:cNvSpPr>
            <p:nvPr/>
          </p:nvSpPr>
          <p:spPr bwMode="auto">
            <a:xfrm>
              <a:off x="5054519" y="1067162"/>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2</a:t>
              </a:r>
            </a:p>
          </p:txBody>
        </p:sp>
      </p:grpSp>
      <p:grpSp>
        <p:nvGrpSpPr>
          <p:cNvPr id="5" name="Group 39"/>
          <p:cNvGrpSpPr>
            <a:grpSpLocks/>
          </p:cNvGrpSpPr>
          <p:nvPr/>
        </p:nvGrpSpPr>
        <p:grpSpPr bwMode="auto">
          <a:xfrm>
            <a:off x="4160838" y="5387975"/>
            <a:ext cx="3529012" cy="822325"/>
            <a:chOff x="4446045" y="4845835"/>
            <a:chExt cx="3529013" cy="822325"/>
          </a:xfrm>
        </p:grpSpPr>
        <p:pic>
          <p:nvPicPr>
            <p:cNvPr id="15399" name="Picture 22" descr="User_Half01"/>
            <p:cNvPicPr>
              <a:picLocks noChangeAspect="1" noChangeArrowheads="1"/>
            </p:cNvPicPr>
            <p:nvPr/>
          </p:nvPicPr>
          <p:blipFill>
            <a:blip r:embed="rId9" cstate="print"/>
            <a:srcRect/>
            <a:stretch>
              <a:fillRect/>
            </a:stretch>
          </p:blipFill>
          <p:spPr bwMode="auto">
            <a:xfrm>
              <a:off x="4446045" y="4845835"/>
              <a:ext cx="522288" cy="822325"/>
            </a:xfrm>
            <a:prstGeom prst="rect">
              <a:avLst/>
            </a:prstGeom>
            <a:noFill/>
            <a:ln w="9525">
              <a:noFill/>
              <a:miter lim="800000"/>
              <a:headEnd/>
              <a:tailEnd/>
            </a:ln>
          </p:spPr>
        </p:pic>
        <p:sp>
          <p:nvSpPr>
            <p:cNvPr id="30" name="AutoShape 97"/>
            <p:cNvSpPr>
              <a:spLocks noChangeArrowheads="1"/>
            </p:cNvSpPr>
            <p:nvPr/>
          </p:nvSpPr>
          <p:spPr bwMode="auto">
            <a:xfrm>
              <a:off x="5246145" y="4845835"/>
              <a:ext cx="2728913"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Table Owner: Tim </a:t>
              </a:r>
              <a:endParaRPr lang="en-US" dirty="0"/>
            </a:p>
          </p:txBody>
        </p:sp>
        <p:sp>
          <p:nvSpPr>
            <p:cNvPr id="31" name="AutoShape 98"/>
            <p:cNvSpPr>
              <a:spLocks noChangeArrowheads="1"/>
            </p:cNvSpPr>
            <p:nvPr/>
          </p:nvSpPr>
          <p:spPr bwMode="auto">
            <a:xfrm>
              <a:off x="5042945" y="4864885"/>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6" name="Group 38"/>
          <p:cNvGrpSpPr>
            <a:grpSpLocks/>
          </p:cNvGrpSpPr>
          <p:nvPr/>
        </p:nvGrpSpPr>
        <p:grpSpPr bwMode="auto">
          <a:xfrm>
            <a:off x="4187825" y="3457575"/>
            <a:ext cx="3524250" cy="820738"/>
            <a:chOff x="4473957" y="2914329"/>
            <a:chExt cx="3524250" cy="820738"/>
          </a:xfrm>
        </p:grpSpPr>
        <p:pic>
          <p:nvPicPr>
            <p:cNvPr id="15396" name="Picture 21" descr="User_Half05"/>
            <p:cNvPicPr>
              <a:picLocks noChangeAspect="1" noChangeArrowheads="1"/>
            </p:cNvPicPr>
            <p:nvPr/>
          </p:nvPicPr>
          <p:blipFill>
            <a:blip r:embed="rId8" cstate="print"/>
            <a:srcRect/>
            <a:stretch>
              <a:fillRect/>
            </a:stretch>
          </p:blipFill>
          <p:spPr bwMode="auto">
            <a:xfrm>
              <a:off x="4473957" y="2914329"/>
              <a:ext cx="522287" cy="820738"/>
            </a:xfrm>
            <a:prstGeom prst="rect">
              <a:avLst/>
            </a:prstGeom>
            <a:noFill/>
            <a:ln w="9525">
              <a:noFill/>
              <a:miter lim="800000"/>
              <a:headEnd/>
              <a:tailEnd/>
            </a:ln>
          </p:spPr>
        </p:pic>
        <p:sp>
          <p:nvSpPr>
            <p:cNvPr id="32" name="AutoShape 99"/>
            <p:cNvSpPr>
              <a:spLocks noChangeArrowheads="1"/>
            </p:cNvSpPr>
            <p:nvPr/>
          </p:nvSpPr>
          <p:spPr bwMode="auto">
            <a:xfrm>
              <a:off x="5269295" y="2914329"/>
              <a:ext cx="2728912"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View Owner: Mary </a:t>
              </a:r>
              <a:endParaRPr lang="en-US" dirty="0"/>
            </a:p>
          </p:txBody>
        </p:sp>
        <p:sp>
          <p:nvSpPr>
            <p:cNvPr id="33" name="AutoShape 100"/>
            <p:cNvSpPr>
              <a:spLocks noChangeArrowheads="1"/>
            </p:cNvSpPr>
            <p:nvPr/>
          </p:nvSpPr>
          <p:spPr bwMode="auto">
            <a:xfrm>
              <a:off x="5066095" y="2933379"/>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sp>
        <p:nvSpPr>
          <p:cNvPr id="13341" name="Freeform 104"/>
          <p:cNvSpPr>
            <a:spLocks/>
          </p:cNvSpPr>
          <p:nvPr/>
        </p:nvSpPr>
        <p:spPr bwMode="auto">
          <a:xfrm>
            <a:off x="1836738" y="2105025"/>
            <a:ext cx="1531937" cy="163513"/>
          </a:xfrm>
          <a:custGeom>
            <a:avLst/>
            <a:gdLst>
              <a:gd name="T0" fmla="*/ 2147483647 w 965"/>
              <a:gd name="T1" fmla="*/ 2147483647 h 103"/>
              <a:gd name="T2" fmla="*/ 2147483647 w 965"/>
              <a:gd name="T3" fmla="*/ 2147483647 h 103"/>
              <a:gd name="T4" fmla="*/ 2147483647 w 965"/>
              <a:gd name="T5" fmla="*/ 0 h 103"/>
              <a:gd name="T6" fmla="*/ 2147483647 w 965"/>
              <a:gd name="T7" fmla="*/ 2147483647 h 103"/>
              <a:gd name="T8" fmla="*/ 2147483647 w 965"/>
              <a:gd name="T9" fmla="*/ 2147483647 h 103"/>
              <a:gd name="T10" fmla="*/ 2147483647 w 965"/>
              <a:gd name="T11" fmla="*/ 2147483647 h 103"/>
              <a:gd name="T12" fmla="*/ 2147483647 w 965"/>
              <a:gd name="T13" fmla="*/ 2147483647 h 103"/>
              <a:gd name="T14" fmla="*/ 2147483647 w 965"/>
              <a:gd name="T15" fmla="*/ 2147483647 h 103"/>
              <a:gd name="T16" fmla="*/ 2147483647 w 965"/>
              <a:gd name="T17" fmla="*/ 2147483647 h 103"/>
              <a:gd name="T18" fmla="*/ 2147483647 w 965"/>
              <a:gd name="T19" fmla="*/ 2147483647 h 103"/>
              <a:gd name="T20" fmla="*/ 2147483647 w 965"/>
              <a:gd name="T21" fmla="*/ 2147483647 h 103"/>
              <a:gd name="T22" fmla="*/ 0 w 965"/>
              <a:gd name="T23" fmla="*/ 2147483647 h 103"/>
              <a:gd name="T24" fmla="*/ 2147483647 w 965"/>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5"/>
              <a:gd name="T40" fmla="*/ 0 h 103"/>
              <a:gd name="T41" fmla="*/ 965 w 96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5" h="103">
                <a:moveTo>
                  <a:pt x="828" y="30"/>
                </a:moveTo>
                <a:lnTo>
                  <a:pt x="826" y="15"/>
                </a:lnTo>
                <a:lnTo>
                  <a:pt x="824" y="0"/>
                </a:lnTo>
                <a:lnTo>
                  <a:pt x="894" y="27"/>
                </a:lnTo>
                <a:lnTo>
                  <a:pt x="943" y="45"/>
                </a:lnTo>
                <a:lnTo>
                  <a:pt x="965" y="54"/>
                </a:lnTo>
                <a:lnTo>
                  <a:pt x="959" y="56"/>
                </a:lnTo>
                <a:lnTo>
                  <a:pt x="943" y="62"/>
                </a:lnTo>
                <a:lnTo>
                  <a:pt x="894" y="78"/>
                </a:lnTo>
                <a:lnTo>
                  <a:pt x="823" y="103"/>
                </a:lnTo>
                <a:lnTo>
                  <a:pt x="829" y="75"/>
                </a:lnTo>
                <a:lnTo>
                  <a:pt x="0" y="56"/>
                </a:lnTo>
                <a:lnTo>
                  <a:pt x="828"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42" name="Freeform 105"/>
          <p:cNvSpPr>
            <a:spLocks/>
          </p:cNvSpPr>
          <p:nvPr/>
        </p:nvSpPr>
        <p:spPr bwMode="auto">
          <a:xfrm>
            <a:off x="4268788" y="2328863"/>
            <a:ext cx="2600325" cy="163512"/>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43" name="Picture 79" descr="Security_Keys"/>
          <p:cNvPicPr>
            <a:picLocks noChangeAspect="1" noChangeArrowheads="1"/>
          </p:cNvPicPr>
          <p:nvPr/>
        </p:nvPicPr>
        <p:blipFill>
          <a:blip r:embed="rId4" cstate="print"/>
          <a:srcRect/>
          <a:stretch>
            <a:fillRect/>
          </a:stretch>
        </p:blipFill>
        <p:spPr bwMode="auto">
          <a:xfrm>
            <a:off x="5346700" y="2066925"/>
            <a:ext cx="444500" cy="627063"/>
          </a:xfrm>
          <a:prstGeom prst="rect">
            <a:avLst/>
          </a:prstGeom>
          <a:noFill/>
          <a:ln w="9525">
            <a:noFill/>
            <a:miter lim="800000"/>
            <a:headEnd/>
            <a:tailEnd/>
          </a:ln>
        </p:spPr>
      </p:pic>
      <p:grpSp>
        <p:nvGrpSpPr>
          <p:cNvPr id="7" name="Group 36"/>
          <p:cNvGrpSpPr>
            <a:grpSpLocks/>
          </p:cNvGrpSpPr>
          <p:nvPr/>
        </p:nvGrpSpPr>
        <p:grpSpPr bwMode="auto">
          <a:xfrm>
            <a:off x="228600" y="1601788"/>
            <a:ext cx="2125663" cy="1355725"/>
            <a:chOff x="513729" y="1058099"/>
            <a:chExt cx="2125662" cy="1357051"/>
          </a:xfrm>
        </p:grpSpPr>
        <p:sp>
          <p:nvSpPr>
            <p:cNvPr id="20" name="AutoShape 85"/>
            <p:cNvSpPr>
              <a:spLocks noChangeArrowheads="1"/>
            </p:cNvSpPr>
            <p:nvPr/>
          </p:nvSpPr>
          <p:spPr bwMode="auto">
            <a:xfrm>
              <a:off x="672479" y="1990872"/>
              <a:ext cx="1966912" cy="42427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User: John</a:t>
              </a:r>
              <a:endParaRPr lang="en-US" dirty="0"/>
            </a:p>
          </p:txBody>
        </p:sp>
        <p:sp>
          <p:nvSpPr>
            <p:cNvPr id="21" name="AutoShape 86"/>
            <p:cNvSpPr>
              <a:spLocks noChangeArrowheads="1"/>
            </p:cNvSpPr>
            <p:nvPr/>
          </p:nvSpPr>
          <p:spPr bwMode="auto">
            <a:xfrm>
              <a:off x="513729" y="2009941"/>
              <a:ext cx="327025" cy="381373"/>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1</a:t>
              </a:r>
            </a:p>
          </p:txBody>
        </p:sp>
        <p:pic>
          <p:nvPicPr>
            <p:cNvPr id="15395" name="Picture 8" descr="User_Half03"/>
            <p:cNvPicPr>
              <a:picLocks noChangeAspect="1" noChangeArrowheads="1"/>
            </p:cNvPicPr>
            <p:nvPr/>
          </p:nvPicPr>
          <p:blipFill>
            <a:blip r:embed="rId10" cstate="print"/>
            <a:srcRect/>
            <a:stretch>
              <a:fillRect/>
            </a:stretch>
          </p:blipFill>
          <p:spPr bwMode="auto">
            <a:xfrm>
              <a:off x="1586838" y="1058099"/>
              <a:ext cx="561975" cy="884237"/>
            </a:xfrm>
            <a:prstGeom prst="rect">
              <a:avLst/>
            </a:prstGeom>
            <a:noFill/>
            <a:ln w="9525">
              <a:noFill/>
              <a:miter lim="800000"/>
              <a:headEnd/>
              <a:tailEnd/>
            </a:ln>
          </p:spPr>
        </p:pic>
      </p:grpSp>
      <p:grpSp>
        <p:nvGrpSpPr>
          <p:cNvPr id="8" name="Group 21"/>
          <p:cNvGrpSpPr>
            <a:grpSpLocks/>
          </p:cNvGrpSpPr>
          <p:nvPr/>
        </p:nvGrpSpPr>
        <p:grpSpPr bwMode="auto">
          <a:xfrm>
            <a:off x="8039100" y="6254750"/>
            <a:ext cx="914400" cy="425450"/>
            <a:chOff x="384" y="3024"/>
            <a:chExt cx="720" cy="336"/>
          </a:xfrm>
        </p:grpSpPr>
        <p:sp>
          <p:nvSpPr>
            <p:cNvPr id="42"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9" name="Group 23"/>
            <p:cNvGrpSpPr>
              <a:grpSpLocks/>
            </p:cNvGrpSpPr>
            <p:nvPr/>
          </p:nvGrpSpPr>
          <p:grpSpPr bwMode="auto">
            <a:xfrm>
              <a:off x="480" y="3096"/>
              <a:ext cx="240" cy="192"/>
              <a:chOff x="480" y="3096"/>
              <a:chExt cx="240" cy="192"/>
            </a:xfrm>
          </p:grpSpPr>
          <p:sp>
            <p:nvSpPr>
              <p:cNvPr id="1539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45"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0" name="Group 26"/>
          <p:cNvGrpSpPr>
            <a:grpSpLocks/>
          </p:cNvGrpSpPr>
          <p:nvPr/>
        </p:nvGrpSpPr>
        <p:grpSpPr bwMode="auto">
          <a:xfrm>
            <a:off x="8526463" y="6345238"/>
            <a:ext cx="304800" cy="244475"/>
            <a:chOff x="768" y="3096"/>
            <a:chExt cx="240" cy="192"/>
          </a:xfrm>
        </p:grpSpPr>
        <p:sp>
          <p:nvSpPr>
            <p:cNvPr id="1538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48"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341"/>
                                        </p:tgtEl>
                                        <p:attrNameLst>
                                          <p:attrName>style.visibility</p:attrName>
                                        </p:attrNameLst>
                                      </p:cBhvr>
                                      <p:to>
                                        <p:strVal val="visible"/>
                                      </p:to>
                                    </p:set>
                                    <p:animEffect transition="in" filter="slide(fromLeft)">
                                      <p:cBhvr>
                                        <p:cTn id="12" dur="500"/>
                                        <p:tgtEl>
                                          <p:spTgt spid="133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23"/>
                                        </p:tgtEl>
                                        <p:attrNameLst>
                                          <p:attrName>style.visibility</p:attrName>
                                        </p:attrNameLst>
                                      </p:cBhvr>
                                      <p:to>
                                        <p:strVal val="visible"/>
                                      </p:to>
                                    </p:set>
                                    <p:animEffect transition="in" filter="fade">
                                      <p:cBhvr>
                                        <p:cTn id="15" dur="1000"/>
                                        <p:tgtEl>
                                          <p:spTgt spid="1332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3322"/>
                                        </p:tgtEl>
                                        <p:attrNameLst>
                                          <p:attrName>style.visibility</p:attrName>
                                        </p:attrNameLst>
                                      </p:cBhvr>
                                      <p:to>
                                        <p:strVal val="visible"/>
                                      </p:to>
                                    </p:set>
                                    <p:animEffect transition="in" filter="fade">
                                      <p:cBhvr>
                                        <p:cTn id="19" dur="1000"/>
                                        <p:tgtEl>
                                          <p:spTgt spid="133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par>
                          <p:cTn id="24" fill="hold">
                            <p:stCondLst>
                              <p:cond delay="3000"/>
                            </p:stCondLst>
                            <p:childTnLst>
                              <p:par>
                                <p:cTn id="25" presetID="12" presetClass="entr" presetSubtype="8" fill="hold" grpId="0" nodeType="afterEffect">
                                  <p:stCondLst>
                                    <p:cond delay="0"/>
                                  </p:stCondLst>
                                  <p:childTnLst>
                                    <p:set>
                                      <p:cBhvr>
                                        <p:cTn id="26" dur="1" fill="hold">
                                          <p:stCondLst>
                                            <p:cond delay="0"/>
                                          </p:stCondLst>
                                        </p:cTn>
                                        <p:tgtEl>
                                          <p:spTgt spid="13342"/>
                                        </p:tgtEl>
                                        <p:attrNameLst>
                                          <p:attrName>style.visibility</p:attrName>
                                        </p:attrNameLst>
                                      </p:cBhvr>
                                      <p:to>
                                        <p:strVal val="visible"/>
                                      </p:to>
                                    </p:set>
                                    <p:animEffect transition="in" filter="slide(fromLeft)">
                                      <p:cBhvr>
                                        <p:cTn id="27" dur="1000"/>
                                        <p:tgtEl>
                                          <p:spTgt spid="13342"/>
                                        </p:tgtEl>
                                      </p:cBhvr>
                                    </p:animEffect>
                                  </p:childTnLst>
                                </p:cTn>
                              </p:par>
                              <p:par>
                                <p:cTn id="28" presetID="10" presetClass="entr" presetSubtype="0" fill="hold" nodeType="withEffect">
                                  <p:stCondLst>
                                    <p:cond delay="0"/>
                                  </p:stCondLst>
                                  <p:childTnLst>
                                    <p:set>
                                      <p:cBhvr>
                                        <p:cTn id="29" dur="1" fill="hold">
                                          <p:stCondLst>
                                            <p:cond delay="0"/>
                                          </p:stCondLst>
                                        </p:cTn>
                                        <p:tgtEl>
                                          <p:spTgt spid="13343"/>
                                        </p:tgtEl>
                                        <p:attrNameLst>
                                          <p:attrName>style.visibility</p:attrName>
                                        </p:attrNameLst>
                                      </p:cBhvr>
                                      <p:to>
                                        <p:strVal val="visible"/>
                                      </p:to>
                                    </p:set>
                                    <p:animEffect transition="in" filter="fade">
                                      <p:cBhvr>
                                        <p:cTn id="30" dur="1000"/>
                                        <p:tgtEl>
                                          <p:spTgt spid="13343"/>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13319"/>
                                        </p:tgtEl>
                                        <p:attrNameLst>
                                          <p:attrName>style.visibility</p:attrName>
                                        </p:attrNameLst>
                                      </p:cBhvr>
                                      <p:to>
                                        <p:strVal val="visible"/>
                                      </p:to>
                                    </p:set>
                                    <p:animEffect transition="in" filter="slide(fromTop)">
                                      <p:cBhvr>
                                        <p:cTn id="39" dur="1000"/>
                                        <p:tgtEl>
                                          <p:spTgt spid="133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28"/>
                                        </p:tgtEl>
                                        <p:attrNameLst>
                                          <p:attrName>style.visibility</p:attrName>
                                        </p:attrNameLst>
                                      </p:cBhvr>
                                      <p:to>
                                        <p:strVal val="visible"/>
                                      </p:to>
                                    </p:set>
                                    <p:animEffect transition="in" filter="fade">
                                      <p:cBhvr>
                                        <p:cTn id="42" dur="1000"/>
                                        <p:tgtEl>
                                          <p:spTgt spid="13328"/>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1000"/>
                                        <p:tgtEl>
                                          <p:spTgt spid="13321"/>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childTnLst>
                                </p:cTn>
                              </p:par>
                            </p:childTnLst>
                          </p:cTn>
                        </p:par>
                        <p:par>
                          <p:cTn id="51" fill="hold">
                            <p:stCondLst>
                              <p:cond delay="3000"/>
                            </p:stCondLst>
                            <p:childTnLst>
                              <p:par>
                                <p:cTn id="52" presetID="12" presetClass="entr" presetSubtype="8" fill="hold" grpId="0" nodeType="afterEffect">
                                  <p:stCondLst>
                                    <p:cond delay="0"/>
                                  </p:stCondLst>
                                  <p:childTnLst>
                                    <p:set>
                                      <p:cBhvr>
                                        <p:cTn id="53" dur="1" fill="hold">
                                          <p:stCondLst>
                                            <p:cond delay="0"/>
                                          </p:stCondLst>
                                        </p:cTn>
                                        <p:tgtEl>
                                          <p:spTgt spid="13316"/>
                                        </p:tgtEl>
                                        <p:attrNameLst>
                                          <p:attrName>style.visibility</p:attrName>
                                        </p:attrNameLst>
                                      </p:cBhvr>
                                      <p:to>
                                        <p:strVal val="visible"/>
                                      </p:to>
                                    </p:set>
                                    <p:animEffect transition="in" filter="slide(fromLeft)">
                                      <p:cBhvr>
                                        <p:cTn id="54" dur="1000"/>
                                        <p:tgtEl>
                                          <p:spTgt spid="13316"/>
                                        </p:tgtEl>
                                      </p:cBhvr>
                                    </p:animEffect>
                                  </p:childTnLst>
                                </p:cTn>
                              </p:par>
                              <p:par>
                                <p:cTn id="55" presetID="10" presetClass="entr" presetSubtype="0" fill="hold" nodeType="withEffect">
                                  <p:stCondLst>
                                    <p:cond delay="0"/>
                                  </p:stCondLst>
                                  <p:childTnLst>
                                    <p:set>
                                      <p:cBhvr>
                                        <p:cTn id="56" dur="1" fill="hold">
                                          <p:stCondLst>
                                            <p:cond delay="0"/>
                                          </p:stCondLst>
                                        </p:cTn>
                                        <p:tgtEl>
                                          <p:spTgt spid="13317"/>
                                        </p:tgtEl>
                                        <p:attrNameLst>
                                          <p:attrName>style.visibility</p:attrName>
                                        </p:attrNameLst>
                                      </p:cBhvr>
                                      <p:to>
                                        <p:strVal val="visible"/>
                                      </p:to>
                                    </p:set>
                                    <p:animEffect transition="in" filter="fade">
                                      <p:cBhvr>
                                        <p:cTn id="57" dur="1000"/>
                                        <p:tgtEl>
                                          <p:spTgt spid="13317"/>
                                        </p:tgtEl>
                                      </p:cBhvr>
                                    </p:animEffect>
                                  </p:childTnLst>
                                </p:cTn>
                              </p:par>
                            </p:childTnLst>
                          </p:cTn>
                        </p:par>
                        <p:par>
                          <p:cTn id="58" fill="hold">
                            <p:stCondLst>
                              <p:cond delay="4000"/>
                            </p:stCondLst>
                            <p:childTnLst>
                              <p:par>
                                <p:cTn id="59" presetID="10" presetClass="entr" presetSubtype="0" fill="hold" nodeType="afterEffect">
                                  <p:stCondLst>
                                    <p:cond delay="0"/>
                                  </p:stCondLst>
                                  <p:childTnLst>
                                    <p:set>
                                      <p:cBhvr>
                                        <p:cTn id="60" dur="1" fill="hold">
                                          <p:stCondLst>
                                            <p:cond delay="0"/>
                                          </p:stCondLst>
                                        </p:cTn>
                                        <p:tgtEl>
                                          <p:spTgt spid="13315"/>
                                        </p:tgtEl>
                                        <p:attrNameLst>
                                          <p:attrName>style.visibility</p:attrName>
                                        </p:attrNameLst>
                                      </p:cBhvr>
                                      <p:to>
                                        <p:strVal val="visible"/>
                                      </p:to>
                                    </p:set>
                                    <p:animEffect transition="in" filter="fade">
                                      <p:cBhvr>
                                        <p:cTn id="61" dur="1000"/>
                                        <p:tgtEl>
                                          <p:spTgt spid="13315"/>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13318"/>
                                        </p:tgtEl>
                                        <p:attrNameLst>
                                          <p:attrName>style.visibility</p:attrName>
                                        </p:attrNameLst>
                                      </p:cBhvr>
                                      <p:to>
                                        <p:strVal val="visible"/>
                                      </p:to>
                                    </p:set>
                                    <p:animEffect transition="in" filter="slide(fromTop)">
                                      <p:cBhvr>
                                        <p:cTn id="66" dur="500"/>
                                        <p:tgtEl>
                                          <p:spTgt spid="133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329"/>
                                        </p:tgtEl>
                                        <p:attrNameLst>
                                          <p:attrName>style.visibility</p:attrName>
                                        </p:attrNameLst>
                                      </p:cBhvr>
                                      <p:to>
                                        <p:strVal val="visible"/>
                                      </p:to>
                                    </p:set>
                                    <p:animEffect transition="in" filter="fade">
                                      <p:cBhvr>
                                        <p:cTn id="69" dur="1000"/>
                                        <p:tgtEl>
                                          <p:spTgt spid="13329"/>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13325"/>
                                        </p:tgtEl>
                                        <p:attrNameLst>
                                          <p:attrName>style.visibility</p:attrName>
                                        </p:attrNameLst>
                                      </p:cBhvr>
                                      <p:to>
                                        <p:strVal val="visible"/>
                                      </p:to>
                                    </p:set>
                                    <p:animEffect transition="in" filter="fade">
                                      <p:cBhvr>
                                        <p:cTn id="73" dur="1000"/>
                                        <p:tgtEl>
                                          <p:spTgt spid="13325"/>
                                        </p:tgtEl>
                                      </p:cBhvr>
                                    </p:animEffect>
                                  </p:childTnLst>
                                </p:cTn>
                              </p:par>
                            </p:childTnLst>
                          </p:cTn>
                        </p:par>
                        <p:par>
                          <p:cTn id="74" fill="hold">
                            <p:stCondLst>
                              <p:cond delay="2000"/>
                            </p:stCondLst>
                            <p:childTnLst>
                              <p:par>
                                <p:cTn id="75" presetID="10" presetClass="entr" presetSubtype="0"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childTnLst>
                                </p:cTn>
                              </p:par>
                            </p:childTnLst>
                          </p:cTn>
                        </p:par>
                        <p:par>
                          <p:cTn id="78" fill="hold">
                            <p:stCondLst>
                              <p:cond delay="3000"/>
                            </p:stCondLst>
                            <p:childTnLst>
                              <p:par>
                                <p:cTn id="79" presetID="12" presetClass="entr" presetSubtype="8" fill="hold" grpId="0" nodeType="afterEffect">
                                  <p:stCondLst>
                                    <p:cond delay="0"/>
                                  </p:stCondLst>
                                  <p:childTnLst>
                                    <p:set>
                                      <p:cBhvr>
                                        <p:cTn id="80" dur="1" fill="hold">
                                          <p:stCondLst>
                                            <p:cond delay="0"/>
                                          </p:stCondLst>
                                        </p:cTn>
                                        <p:tgtEl>
                                          <p:spTgt spid="13320"/>
                                        </p:tgtEl>
                                        <p:attrNameLst>
                                          <p:attrName>style.visibility</p:attrName>
                                        </p:attrNameLst>
                                      </p:cBhvr>
                                      <p:to>
                                        <p:strVal val="visible"/>
                                      </p:to>
                                    </p:set>
                                    <p:animEffect transition="in" filter="slide(fromLeft)">
                                      <p:cBhvr>
                                        <p:cTn id="81" dur="1000"/>
                                        <p:tgtEl>
                                          <p:spTgt spid="13320"/>
                                        </p:tgtEl>
                                      </p:cBhvr>
                                    </p:animEffect>
                                  </p:childTnLst>
                                </p:cTn>
                              </p:par>
                              <p:par>
                                <p:cTn id="82" presetID="10" presetClass="entr" presetSubtype="0" fill="hold" nodeType="withEffect">
                                  <p:stCondLst>
                                    <p:cond delay="0"/>
                                  </p:stCondLst>
                                  <p:childTnLst>
                                    <p:set>
                                      <p:cBhvr>
                                        <p:cTn id="83" dur="1" fill="hold">
                                          <p:stCondLst>
                                            <p:cond delay="0"/>
                                          </p:stCondLst>
                                        </p:cTn>
                                        <p:tgtEl>
                                          <p:spTgt spid="13330"/>
                                        </p:tgtEl>
                                        <p:attrNameLst>
                                          <p:attrName>style.visibility</p:attrName>
                                        </p:attrNameLst>
                                      </p:cBhvr>
                                      <p:to>
                                        <p:strVal val="visible"/>
                                      </p:to>
                                    </p:set>
                                    <p:animEffect transition="in" filter="fade">
                                      <p:cBhvr>
                                        <p:cTn id="84" dur="1000"/>
                                        <p:tgtEl>
                                          <p:spTgt spid="13330"/>
                                        </p:tgtEl>
                                      </p:cBhvr>
                                    </p:animEffect>
                                  </p:childTnLst>
                                </p:cTn>
                              </p:par>
                            </p:childTnLst>
                          </p:cTn>
                        </p:par>
                        <p:par>
                          <p:cTn id="85" fill="hold">
                            <p:stCondLst>
                              <p:cond delay="4000"/>
                            </p:stCondLst>
                            <p:childTnLst>
                              <p:par>
                                <p:cTn id="86" presetID="10" presetClass="entr" presetSubtype="0"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1000"/>
                                        <p:tgtEl>
                                          <p:spTgt spid="2"/>
                                        </p:tgtEl>
                                      </p:cBhvr>
                                    </p:animEffect>
                                  </p:childTnLst>
                                </p:cTn>
                              </p:par>
                              <p:par>
                                <p:cTn id="89" presetID="10" presetClass="entr" presetSubtype="0"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8" grpId="0" animBg="1"/>
      <p:bldP spid="13319" grpId="0" animBg="1"/>
      <p:bldP spid="13320" grpId="0" animBg="1"/>
      <p:bldP spid="13323" grpId="0"/>
      <p:bldP spid="13328" grpId="0"/>
      <p:bldP spid="13329" grpId="0"/>
      <p:bldP spid="13341" grpId="0" animBg="1"/>
      <p:bldP spid="133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9923"/>
          <p:cNvSpPr>
            <a:spLocks noChangeArrowheads="1"/>
          </p:cNvSpPr>
          <p:nvPr/>
        </p:nvSpPr>
        <p:spPr bwMode="auto">
          <a:xfrm>
            <a:off x="198120" y="3840479"/>
            <a:ext cx="8670396" cy="278892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4" name="Rounded Rectangle 849923"/>
          <p:cNvSpPr>
            <a:spLocks noChangeArrowheads="1"/>
          </p:cNvSpPr>
          <p:nvPr/>
        </p:nvSpPr>
        <p:spPr bwMode="auto">
          <a:xfrm>
            <a:off x="228600" y="1600200"/>
            <a:ext cx="8670396" cy="1828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7416" name="Rectangle 2"/>
          <p:cNvSpPr>
            <a:spLocks noGrp="1" noChangeArrowheads="1"/>
          </p:cNvSpPr>
          <p:nvPr>
            <p:ph type="title"/>
          </p:nvPr>
        </p:nvSpPr>
        <p:spPr/>
        <p:txBody>
          <a:bodyPr>
            <a:normAutofit/>
          </a:bodyPr>
          <a:lstStyle/>
          <a:p>
            <a:pPr eaLnBrk="1" hangingPunct="1"/>
            <a:r>
              <a:rPr lang="en-US" dirty="0" smtClean="0"/>
              <a:t>Modifying Data in a View	</a:t>
            </a:r>
          </a:p>
        </p:txBody>
      </p:sp>
      <p:sp>
        <p:nvSpPr>
          <p:cNvPr id="5123" name="Rectangle 3"/>
          <p:cNvSpPr>
            <a:spLocks noGrp="1" noChangeArrowheads="1"/>
          </p:cNvSpPr>
          <p:nvPr>
            <p:ph sz="quarter" idx="1"/>
          </p:nvPr>
        </p:nvSpPr>
        <p:spPr>
          <a:xfrm>
            <a:off x="292100" y="1695386"/>
            <a:ext cx="8516938" cy="4916487"/>
          </a:xfrm>
        </p:spPr>
        <p:txBody>
          <a:bodyPr>
            <a:normAutofit fontScale="85000" lnSpcReduction="20000"/>
          </a:bodyPr>
          <a:lstStyle/>
          <a:p>
            <a:pPr eaLnBrk="1" hangingPunct="1">
              <a:lnSpc>
                <a:spcPct val="118000"/>
              </a:lnSpc>
            </a:pPr>
            <a:r>
              <a:rPr lang="en-US" b="1" smtClean="0"/>
              <a:t>Views do not maintain a separate copy of data</a:t>
            </a:r>
          </a:p>
          <a:p>
            <a:pPr eaLnBrk="1" hangingPunct="1">
              <a:lnSpc>
                <a:spcPct val="118000"/>
              </a:lnSpc>
            </a:pPr>
            <a:r>
              <a:rPr lang="en-US" b="1" smtClean="0"/>
              <a:t>Updates to views modify the base tables</a:t>
            </a:r>
          </a:p>
          <a:p>
            <a:pPr eaLnBrk="1" hangingPunct="1">
              <a:lnSpc>
                <a:spcPct val="118000"/>
              </a:lnSpc>
            </a:pPr>
            <a:r>
              <a:rPr lang="en-US" b="1" smtClean="0"/>
              <a:t>Updates are restricted by using the WITH CHECK OPTION</a:t>
            </a:r>
          </a:p>
          <a:p>
            <a:pPr eaLnBrk="1" hangingPunct="1">
              <a:lnSpc>
                <a:spcPct val="118000"/>
              </a:lnSpc>
            </a:pPr>
            <a:endParaRPr lang="en-US" b="1" smtClean="0"/>
          </a:p>
          <a:p>
            <a:pPr eaLnBrk="1" hangingPunct="1">
              <a:lnSpc>
                <a:spcPct val="118000"/>
              </a:lnSpc>
            </a:pPr>
            <a:r>
              <a:rPr lang="en-US" b="1" smtClean="0"/>
              <a:t>Restrictions:</a:t>
            </a:r>
          </a:p>
          <a:p>
            <a:pPr eaLnBrk="1" hangingPunct="1">
              <a:lnSpc>
                <a:spcPct val="118000"/>
              </a:lnSpc>
              <a:spcBef>
                <a:spcPts val="1200"/>
              </a:spcBef>
              <a:spcAft>
                <a:spcPts val="500"/>
              </a:spcAft>
              <a:buFontTx/>
              <a:buNone/>
            </a:pPr>
            <a:r>
              <a:rPr lang="en-US" smtClean="0"/>
              <a:t>Cannot affect more than one base table</a:t>
            </a:r>
          </a:p>
          <a:p>
            <a:pPr eaLnBrk="1" hangingPunct="1">
              <a:lnSpc>
                <a:spcPct val="118000"/>
              </a:lnSpc>
              <a:spcBef>
                <a:spcPts val="1200"/>
              </a:spcBef>
              <a:spcAft>
                <a:spcPts val="500"/>
              </a:spcAft>
              <a:buFontTx/>
              <a:buNone/>
            </a:pPr>
            <a:r>
              <a:rPr lang="en-US" smtClean="0"/>
              <a:t>Cannot modify columns derived from aggregate functions</a:t>
            </a:r>
          </a:p>
          <a:p>
            <a:pPr eaLnBrk="1" hangingPunct="1">
              <a:lnSpc>
                <a:spcPct val="118000"/>
              </a:lnSpc>
              <a:spcBef>
                <a:spcPts val="1200"/>
              </a:spcBef>
              <a:spcAft>
                <a:spcPts val="500"/>
              </a:spcAft>
              <a:buFontTx/>
              <a:buNone/>
            </a:pPr>
            <a:r>
              <a:rPr lang="en-US" smtClean="0"/>
              <a:t>Cannot modify columns affected by GROUP BY, HAVING, or DISTINCT clauses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System Procedures for Views</a:t>
            </a:r>
            <a:endParaRPr lang="en-US" b="0"/>
          </a:p>
        </p:txBody>
      </p:sp>
      <p:sp>
        <p:nvSpPr>
          <p:cNvPr id="65539" name="Rectangle 3"/>
          <p:cNvSpPr>
            <a:spLocks noGrp="1" noChangeArrowheads="1"/>
          </p:cNvSpPr>
          <p:nvPr>
            <p:ph sz="quarter" idx="1"/>
          </p:nvPr>
        </p:nvSpPr>
        <p:spPr/>
        <p:txBody>
          <a:bodyPr>
            <a:normAutofit fontScale="92500" lnSpcReduction="10000"/>
          </a:bodyPr>
          <a:lstStyle/>
          <a:p>
            <a:pPr>
              <a:spcBef>
                <a:spcPts val="600"/>
              </a:spcBef>
            </a:pPr>
            <a:r>
              <a:rPr lang="en-US" b="1"/>
              <a:t>sp_depends</a:t>
            </a:r>
            <a:r>
              <a:rPr lang="en-US"/>
              <a:t> {</a:t>
            </a:r>
            <a:r>
              <a:rPr lang="en-US" i="1"/>
              <a:t>table_name</a:t>
            </a:r>
            <a:r>
              <a:rPr lang="en-US"/>
              <a:t>, </a:t>
            </a:r>
            <a:r>
              <a:rPr lang="en-US" i="1"/>
              <a:t>view_name</a:t>
            </a:r>
            <a:r>
              <a:rPr lang="en-US"/>
              <a:t>}</a:t>
            </a:r>
          </a:p>
          <a:p>
            <a:pPr lvl="1">
              <a:spcBef>
                <a:spcPts val="200"/>
              </a:spcBef>
            </a:pPr>
            <a:r>
              <a:rPr lang="en-US">
                <a:solidFill>
                  <a:schemeClr val="tx1"/>
                </a:solidFill>
              </a:rPr>
              <a:t>When given a table, lists all objects (including views) in the same database that reference that table</a:t>
            </a:r>
          </a:p>
          <a:p>
            <a:pPr lvl="1">
              <a:spcBef>
                <a:spcPts val="200"/>
              </a:spcBef>
            </a:pPr>
            <a:r>
              <a:rPr lang="en-US">
                <a:solidFill>
                  <a:schemeClr val="tx1"/>
                </a:solidFill>
              </a:rPr>
              <a:t>When given a view, lists all tables in the same database referenced by the view</a:t>
            </a:r>
          </a:p>
          <a:p>
            <a:pPr>
              <a:spcBef>
                <a:spcPts val="600"/>
              </a:spcBef>
            </a:pPr>
            <a:r>
              <a:rPr lang="en-US" b="1"/>
              <a:t>sp_help</a:t>
            </a:r>
            <a:r>
              <a:rPr lang="en-US"/>
              <a:t> </a:t>
            </a:r>
            <a:r>
              <a:rPr lang="en-US" i="1"/>
              <a:t>view_name</a:t>
            </a:r>
            <a:endParaRPr lang="en-US"/>
          </a:p>
          <a:p>
            <a:pPr lvl="1">
              <a:spcBef>
                <a:spcPts val="200"/>
              </a:spcBef>
            </a:pPr>
            <a:r>
              <a:rPr lang="en-US">
                <a:solidFill>
                  <a:schemeClr val="tx1"/>
                </a:solidFill>
              </a:rPr>
              <a:t>Displays information about the specified view</a:t>
            </a:r>
          </a:p>
          <a:p>
            <a:pPr>
              <a:spcBef>
                <a:spcPts val="600"/>
              </a:spcBef>
            </a:pPr>
            <a:r>
              <a:rPr lang="en-US" b="1"/>
              <a:t>sp_helptext</a:t>
            </a:r>
            <a:r>
              <a:rPr lang="en-US"/>
              <a:t> </a:t>
            </a:r>
            <a:r>
              <a:rPr lang="en-US" i="1"/>
              <a:t>view_name</a:t>
            </a:r>
            <a:endParaRPr lang="en-US"/>
          </a:p>
          <a:p>
            <a:pPr lvl="1">
              <a:spcBef>
                <a:spcPts val="200"/>
              </a:spcBef>
            </a:pPr>
            <a:r>
              <a:rPr lang="en-US">
                <a:solidFill>
                  <a:schemeClr val="tx1"/>
                </a:solidFill>
              </a:rPr>
              <a:t>Displays the text used to create the specified view</a:t>
            </a:r>
          </a:p>
          <a:p>
            <a:pPr>
              <a:spcBef>
                <a:spcPts val="600"/>
              </a:spcBef>
            </a:pPr>
            <a:r>
              <a:rPr lang="en-US" b="1"/>
              <a:t>sp_rename</a:t>
            </a:r>
            <a:r>
              <a:rPr lang="en-US"/>
              <a:t> </a:t>
            </a:r>
            <a:r>
              <a:rPr lang="en-US" i="1"/>
              <a:t>old_view_name</a:t>
            </a:r>
            <a:r>
              <a:rPr lang="en-US"/>
              <a:t>, </a:t>
            </a:r>
            <a:r>
              <a:rPr lang="en-US" i="1"/>
              <a:t>new_view_name</a:t>
            </a:r>
            <a:endParaRPr lang="en-US"/>
          </a:p>
          <a:p>
            <a:pPr lvl="1">
              <a:spcBef>
                <a:spcPts val="200"/>
              </a:spcBef>
            </a:pPr>
            <a:r>
              <a:rPr lang="en-US">
                <a:solidFill>
                  <a:schemeClr val="tx1"/>
                </a:solidFill>
              </a:rPr>
              <a:t>Changes the name of a view</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0375" y="228600"/>
            <a:ext cx="8074025" cy="741363"/>
          </a:xfrm>
        </p:spPr>
        <p:txBody>
          <a:bodyPr>
            <a:normAutofit fontScale="90000"/>
          </a:bodyPr>
          <a:lstStyle/>
          <a:p>
            <a:pPr eaLnBrk="1" hangingPunct="1"/>
            <a:r>
              <a:rPr lang="en-US" dirty="0" smtClean="0"/>
              <a:t>Optimizing Performance by Using Views</a:t>
            </a:r>
          </a:p>
        </p:txBody>
      </p:sp>
      <p:sp>
        <p:nvSpPr>
          <p:cNvPr id="18435" name="Rectangle 3"/>
          <p:cNvSpPr>
            <a:spLocks noGrp="1" noChangeArrowheads="1"/>
          </p:cNvSpPr>
          <p:nvPr>
            <p:ph sz="quarter" idx="1"/>
          </p:nvPr>
        </p:nvSpPr>
        <p:spPr/>
        <p:txBody>
          <a:bodyPr/>
          <a:lstStyle/>
          <a:p>
            <a:pPr eaLnBrk="1" hangingPunct="1"/>
            <a:r>
              <a:rPr lang="en-US" smtClean="0"/>
              <a:t>Performance Considerations for Views</a:t>
            </a:r>
          </a:p>
          <a:p>
            <a:pPr eaLnBrk="1" hangingPunct="1"/>
            <a:r>
              <a:rPr lang="en-US" smtClean="0"/>
              <a:t>Performance Considerations for Indexed Views</a:t>
            </a:r>
          </a:p>
          <a:p>
            <a:pPr eaLnBrk="1" hangingPunct="1"/>
            <a:r>
              <a:rPr lang="en-US" smtClean="0"/>
              <a:t>What Is a Partitioned View?</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76446" y="1607288"/>
            <a:ext cx="8591107" cy="395531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9461" name="Rectangle 2"/>
          <p:cNvSpPr>
            <a:spLocks noGrp="1" noChangeArrowheads="1"/>
          </p:cNvSpPr>
          <p:nvPr>
            <p:ph type="title"/>
          </p:nvPr>
        </p:nvSpPr>
        <p:spPr/>
        <p:txBody>
          <a:bodyPr>
            <a:normAutofit fontScale="90000"/>
          </a:bodyPr>
          <a:lstStyle/>
          <a:p>
            <a:pPr eaLnBrk="1" hangingPunct="1"/>
            <a:r>
              <a:rPr lang="en-US" smtClean="0"/>
              <a:t>Performance Considerations for Views	</a:t>
            </a:r>
          </a:p>
        </p:txBody>
      </p:sp>
      <p:sp>
        <p:nvSpPr>
          <p:cNvPr id="5123" name="Rectangle 3"/>
          <p:cNvSpPr>
            <a:spLocks noGrp="1" noChangeArrowheads="1"/>
          </p:cNvSpPr>
          <p:nvPr>
            <p:ph sz="quarter" idx="1"/>
          </p:nvPr>
        </p:nvSpPr>
        <p:spPr>
          <a:xfrm>
            <a:off x="492125" y="1762715"/>
            <a:ext cx="8112125" cy="3570288"/>
          </a:xfrm>
        </p:spPr>
        <p:txBody>
          <a:bodyPr>
            <a:normAutofit fontScale="77500" lnSpcReduction="20000"/>
          </a:bodyPr>
          <a:lstStyle/>
          <a:p>
            <a:pPr eaLnBrk="1" hangingPunct="1">
              <a:lnSpc>
                <a:spcPct val="124000"/>
              </a:lnSpc>
            </a:pPr>
            <a:r>
              <a:rPr lang="en-US" b="1" smtClean="0"/>
              <a:t>Views introduce performance overhead because views are resolved dynamically</a:t>
            </a:r>
          </a:p>
          <a:p>
            <a:pPr eaLnBrk="1" hangingPunct="1">
              <a:lnSpc>
                <a:spcPct val="124000"/>
              </a:lnSpc>
            </a:pPr>
            <a:r>
              <a:rPr lang="en-US" b="1" smtClean="0"/>
              <a:t>Indexed views and partitioned views can</a:t>
            </a:r>
            <a:br>
              <a:rPr lang="en-US" b="1" smtClean="0"/>
            </a:br>
            <a:r>
              <a:rPr lang="en-US" b="1" smtClean="0"/>
              <a:t>improve performance</a:t>
            </a:r>
          </a:p>
          <a:p>
            <a:pPr eaLnBrk="1" hangingPunct="1">
              <a:lnSpc>
                <a:spcPct val="124000"/>
              </a:lnSpc>
            </a:pPr>
            <a:r>
              <a:rPr lang="en-US" b="1" smtClean="0"/>
              <a:t>Nested views introduce risk of performance problems</a:t>
            </a:r>
          </a:p>
          <a:p>
            <a:pPr eaLnBrk="1" hangingPunct="1">
              <a:lnSpc>
                <a:spcPct val="124000"/>
              </a:lnSpc>
              <a:spcBef>
                <a:spcPts val="1200"/>
              </a:spcBef>
              <a:spcAft>
                <a:spcPts val="500"/>
              </a:spcAft>
              <a:buFontTx/>
              <a:buNone/>
            </a:pPr>
            <a:r>
              <a:rPr lang="en-US" smtClean="0"/>
              <a:t>Review definition of unencrypted nested views</a:t>
            </a:r>
          </a:p>
          <a:p>
            <a:pPr eaLnBrk="1" hangingPunct="1">
              <a:lnSpc>
                <a:spcPct val="124000"/>
              </a:lnSpc>
              <a:spcBef>
                <a:spcPts val="1200"/>
              </a:spcBef>
              <a:spcAft>
                <a:spcPts val="500"/>
              </a:spcAft>
              <a:buFontTx/>
              <a:buNone/>
            </a:pPr>
            <a:r>
              <a:rPr lang="en-US" smtClean="0"/>
              <a:t>Use SQL Server Profiler to review performance</a:t>
            </a:r>
          </a:p>
        </p:txBody>
      </p:sp>
      <p:grpSp>
        <p:nvGrpSpPr>
          <p:cNvPr id="2" name="Group 21"/>
          <p:cNvGrpSpPr>
            <a:grpSpLocks/>
          </p:cNvGrpSpPr>
          <p:nvPr/>
        </p:nvGrpSpPr>
        <p:grpSpPr bwMode="auto">
          <a:xfrm>
            <a:off x="8039100" y="6254750"/>
            <a:ext cx="914400" cy="425450"/>
            <a:chOff x="384" y="3024"/>
            <a:chExt cx="720" cy="336"/>
          </a:xfrm>
        </p:grpSpPr>
        <p:sp>
          <p:nvSpPr>
            <p:cNvPr id="6"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94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194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1000"/>
                                        <p:tgtEl>
                                          <p:spTgt spid="51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Effect transition="in" filter="slide(fromLeft)">
                                      <p:cBhvr>
                                        <p:cTn id="16" dur="1000"/>
                                        <p:tgtEl>
                                          <p:spTgt spid="51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123">
                                            <p:txEl>
                                              <p:pRg st="2" end="2"/>
                                            </p:txEl>
                                          </p:spTgt>
                                        </p:tgtEl>
                                        <p:attrNameLst>
                                          <p:attrName>style.visibility</p:attrName>
                                        </p:attrNameLst>
                                      </p:cBhvr>
                                      <p:to>
                                        <p:strVal val="visible"/>
                                      </p:to>
                                    </p:set>
                                    <p:animEffect transition="in" filter="slide(fromLeft)">
                                      <p:cBhvr>
                                        <p:cTn id="21" dur="1000"/>
                                        <p:tgtEl>
                                          <p:spTgt spid="5123">
                                            <p:txEl>
                                              <p:pRg st="2" end="2"/>
                                            </p:txEl>
                                          </p:spTgt>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Effect transition="in" filter="slide(fromLeft)">
                                      <p:cBhvr>
                                        <p:cTn id="25" dur="1000"/>
                                        <p:tgtEl>
                                          <p:spTgt spid="5123">
                                            <p:txEl>
                                              <p:pRg st="3" end="3"/>
                                            </p:txEl>
                                          </p:spTgt>
                                        </p:tgtEl>
                                      </p:cBhvr>
                                    </p:animEffect>
                                  </p:childTnLst>
                                </p:cTn>
                              </p:par>
                            </p:childTnLst>
                          </p:cTn>
                        </p:par>
                        <p:par>
                          <p:cTn id="26" fill="hold">
                            <p:stCondLst>
                              <p:cond delay="2000"/>
                            </p:stCondLst>
                            <p:childTnLst>
                              <p:par>
                                <p:cTn id="27" presetID="12" presetClass="entr" presetSubtype="8" fill="hold" nodeType="afterEffect">
                                  <p:stCondLst>
                                    <p:cond delay="0"/>
                                  </p:stCondLst>
                                  <p:childTnLst>
                                    <p:set>
                                      <p:cBhvr>
                                        <p:cTn id="28" dur="1" fill="hold">
                                          <p:stCondLst>
                                            <p:cond delay="0"/>
                                          </p:stCondLst>
                                        </p:cTn>
                                        <p:tgtEl>
                                          <p:spTgt spid="5123">
                                            <p:txEl>
                                              <p:pRg st="4" end="4"/>
                                            </p:txEl>
                                          </p:spTgt>
                                        </p:tgtEl>
                                        <p:attrNameLst>
                                          <p:attrName>style.visibility</p:attrName>
                                        </p:attrNameLst>
                                      </p:cBhvr>
                                      <p:to>
                                        <p:strVal val="visible"/>
                                      </p:to>
                                    </p:set>
                                    <p:animEffect transition="in" filter="slide(fromLeft)">
                                      <p:cBhvr>
                                        <p:cTn id="29" dur="1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Indexed Views</a:t>
            </a:r>
          </a:p>
        </p:txBody>
      </p:sp>
      <p:sp>
        <p:nvSpPr>
          <p:cNvPr id="8" name="Content Placeholder 7"/>
          <p:cNvSpPr>
            <a:spLocks noGrp="1"/>
          </p:cNvSpPr>
          <p:nvPr>
            <p:ph sz="quarter" idx="1"/>
          </p:nvPr>
        </p:nvSpPr>
        <p:spPr/>
        <p:txBody>
          <a:bodyPr/>
          <a:lstStyle/>
          <a:p>
            <a:endParaRPr lang="en-US"/>
          </a:p>
        </p:txBody>
      </p:sp>
      <p:sp>
        <p:nvSpPr>
          <p:cNvPr id="10243" name="Text Box 18"/>
          <p:cNvSpPr txBox="1">
            <a:spLocks noChangeArrowheads="1"/>
          </p:cNvSpPr>
          <p:nvPr/>
        </p:nvSpPr>
        <p:spPr bwMode="auto">
          <a:xfrm>
            <a:off x="1158875" y="4324350"/>
            <a:ext cx="6859588" cy="1739900"/>
          </a:xfrm>
          <a:prstGeom prst="rect">
            <a:avLst/>
          </a:prstGeom>
          <a:noFill/>
          <a:ln w="9525">
            <a:noFill/>
            <a:miter lim="800000"/>
            <a:headEnd/>
            <a:tailEnd/>
          </a:ln>
        </p:spPr>
        <p:txBody>
          <a:bodyPr>
            <a:spAutoFit/>
          </a:bodyPr>
          <a:lstStyle/>
          <a:p>
            <a:r>
              <a:rPr lang="en-US" b="0"/>
              <a:t>Views can be indexed using CREATE INDEX</a:t>
            </a:r>
          </a:p>
          <a:p>
            <a:r>
              <a:rPr lang="en-US" b="0"/>
              <a:t>Should not be used for views whose underlying data is updated frequently</a:t>
            </a:r>
          </a:p>
          <a:p>
            <a:r>
              <a:rPr lang="en-US" b="0"/>
              <a:t>Columns must be listed explicitly </a:t>
            </a:r>
          </a:p>
          <a:p>
            <a:r>
              <a:rPr lang="en-US" b="0"/>
              <a:t>Views must be created with the SCHEMABINDING option</a:t>
            </a:r>
          </a:p>
          <a:p>
            <a:endParaRPr lang="en-US"/>
          </a:p>
        </p:txBody>
      </p:sp>
      <p:sp>
        <p:nvSpPr>
          <p:cNvPr id="5" name="Rounded Rectangle 844803"/>
          <p:cNvSpPr>
            <a:spLocks noChangeArrowheads="1"/>
          </p:cNvSpPr>
          <p:nvPr/>
        </p:nvSpPr>
        <p:spPr bwMode="auto">
          <a:xfrm>
            <a:off x="415712" y="2731419"/>
            <a:ext cx="8376337" cy="338510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pitchFamily="34" charset="0"/>
            </a:endParaRPr>
          </a:p>
        </p:txBody>
      </p:sp>
      <p:sp>
        <p:nvSpPr>
          <p:cNvPr id="11" name="Rounded Rectangle 844806"/>
          <p:cNvSpPr>
            <a:spLocks noChangeArrowheads="1"/>
          </p:cNvSpPr>
          <p:nvPr/>
        </p:nvSpPr>
        <p:spPr bwMode="auto">
          <a:xfrm>
            <a:off x="706668" y="3419634"/>
            <a:ext cx="7852534" cy="22569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Views can be indexed using CREATE INDEX</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Should not be used for views whose underlying data is updated frequently</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Columns must be listed explicitly </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Views must be created with the SCHEMABINDING option</a:t>
            </a:r>
          </a:p>
        </p:txBody>
      </p:sp>
      <p:sp>
        <p:nvSpPr>
          <p:cNvPr id="10250" name="Text Box 25"/>
          <p:cNvSpPr txBox="1">
            <a:spLocks noChangeArrowheads="1"/>
          </p:cNvSpPr>
          <p:nvPr/>
        </p:nvSpPr>
        <p:spPr bwMode="auto">
          <a:xfrm>
            <a:off x="733425" y="2949575"/>
            <a:ext cx="7500938" cy="396875"/>
          </a:xfrm>
          <a:prstGeom prst="rect">
            <a:avLst/>
          </a:prstGeom>
          <a:noFill/>
          <a:ln w="9525" algn="ctr">
            <a:noFill/>
            <a:miter lim="800000"/>
            <a:headEnd/>
            <a:tailEnd/>
          </a:ln>
        </p:spPr>
        <p:txBody>
          <a:bodyPr>
            <a:spAutoFit/>
          </a:bodyPr>
          <a:lstStyle/>
          <a:p>
            <a:pPr eaLnBrk="0" hangingPunct="0"/>
            <a:r>
              <a:rPr lang="en-US" sz="2000"/>
              <a:t>Indexed View Details</a:t>
            </a:r>
          </a:p>
        </p:txBody>
      </p:sp>
      <p:sp>
        <p:nvSpPr>
          <p:cNvPr id="10251" name="Rounded Rectangle 849933"/>
          <p:cNvSpPr>
            <a:spLocks noChangeArrowheads="1"/>
          </p:cNvSpPr>
          <p:nvPr/>
        </p:nvSpPr>
        <p:spPr bwMode="auto">
          <a:xfrm>
            <a:off x="414338" y="1600200"/>
            <a:ext cx="8318500" cy="8334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An Indexed View is a view for which a unique clustered index </a:t>
            </a:r>
          </a:p>
          <a:p>
            <a:pPr eaLnBrk="0" hangingPunct="0">
              <a:buFont typeface="Arial" charset="0"/>
              <a:buNone/>
            </a:pPr>
            <a:r>
              <a:rPr lang="en-US"/>
              <a:t>has been created.  </a:t>
            </a:r>
            <a:endParaRPr lang="en-US" b="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333326" y="1609175"/>
            <a:ext cx="8399830" cy="479543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a:solidFill>
                  <a:schemeClr val="tx1"/>
                </a:solidFill>
                <a:cs typeface="Arial" charset="0"/>
              </a:rPr>
              <a:t>Creating an Indexed View</a:t>
            </a:r>
          </a:p>
        </p:txBody>
      </p:sp>
      <p:sp>
        <p:nvSpPr>
          <p:cNvPr id="11269" name="Rectangle 2"/>
          <p:cNvSpPr>
            <a:spLocks noGrp="1" noChangeArrowheads="1"/>
          </p:cNvSpPr>
          <p:nvPr>
            <p:ph type="title"/>
          </p:nvPr>
        </p:nvSpPr>
        <p:spPr/>
        <p:txBody>
          <a:bodyPr/>
          <a:lstStyle/>
          <a:p>
            <a:pPr eaLnBrk="1" hangingPunct="1"/>
            <a:r>
              <a:rPr lang="en-US" smtClean="0"/>
              <a:t>Indexed View Example</a:t>
            </a:r>
          </a:p>
        </p:txBody>
      </p:sp>
      <p:sp>
        <p:nvSpPr>
          <p:cNvPr id="7" name="Content Placeholder 6"/>
          <p:cNvSpPr>
            <a:spLocks noGrp="1"/>
          </p:cNvSpPr>
          <p:nvPr>
            <p:ph sz="quarter" idx="1"/>
          </p:nvPr>
        </p:nvSpPr>
        <p:spPr>
          <a:xfrm>
            <a:off x="612648" y="1981200"/>
            <a:ext cx="8153400" cy="4495800"/>
          </a:xfrm>
        </p:spPr>
        <p:txBody>
          <a:bodyPr/>
          <a:lstStyle/>
          <a:p>
            <a:endParaRPr lang="en-US" dirty="0"/>
          </a:p>
        </p:txBody>
      </p:sp>
      <p:sp>
        <p:nvSpPr>
          <p:cNvPr id="6" name="AutoShape 8"/>
          <p:cNvSpPr>
            <a:spLocks noChangeArrowheads="1"/>
          </p:cNvSpPr>
          <p:nvPr/>
        </p:nvSpPr>
        <p:spPr bwMode="auto">
          <a:xfrm>
            <a:off x="692150" y="2057400"/>
            <a:ext cx="7842250" cy="294427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smtClean="0"/>
              <a:t>create view v1</a:t>
            </a:r>
          </a:p>
          <a:p>
            <a:r>
              <a:rPr lang="en-US" dirty="0" smtClean="0"/>
              <a:t>with </a:t>
            </a:r>
            <a:r>
              <a:rPr lang="en-US" dirty="0" err="1" smtClean="0"/>
              <a:t>schemabinding</a:t>
            </a:r>
            <a:endParaRPr lang="en-US" dirty="0" smtClean="0"/>
          </a:p>
          <a:p>
            <a:r>
              <a:rPr lang="en-US" dirty="0" smtClean="0"/>
              <a:t>as</a:t>
            </a:r>
          </a:p>
          <a:p>
            <a:r>
              <a:rPr lang="en-US" dirty="0" smtClean="0"/>
              <a:t>select AddressID,AddressLine1 from </a:t>
            </a:r>
            <a:r>
              <a:rPr lang="en-US" dirty="0" err="1" smtClean="0"/>
              <a:t>Person.Address</a:t>
            </a:r>
            <a:endParaRPr lang="en-US" dirty="0" smtClean="0"/>
          </a:p>
          <a:p>
            <a:endParaRPr lang="en-US" dirty="0" smtClean="0"/>
          </a:p>
          <a:p>
            <a:r>
              <a:rPr lang="en-US" dirty="0" smtClean="0"/>
              <a:t>create unique clustered index </a:t>
            </a:r>
            <a:r>
              <a:rPr lang="en-US" dirty="0" err="1" smtClean="0"/>
              <a:t>i</a:t>
            </a:r>
            <a:endParaRPr lang="en-US" dirty="0" smtClean="0"/>
          </a:p>
          <a:p>
            <a:r>
              <a:rPr lang="en-US" dirty="0" smtClean="0"/>
              <a:t>on v1(</a:t>
            </a:r>
            <a:r>
              <a:rPr lang="en-US" dirty="0" err="1" smtClean="0"/>
              <a:t>AddressID</a:t>
            </a:r>
            <a:r>
              <a:rPr lang="en-US" dirty="0" smtClean="0"/>
              <a:t>)</a:t>
            </a:r>
          </a:p>
          <a:p>
            <a:endParaRPr lang="en-US" dirty="0" smtClean="0"/>
          </a:p>
          <a:p>
            <a:r>
              <a:rPr lang="en-US" dirty="0" smtClean="0"/>
              <a:t>select * from v1</a:t>
            </a:r>
            <a:endParaRPr lang="en-US" b="0" dirty="0">
              <a:latin typeface="Lucida Sans Typewriter" pitchFamily="49" charset="0"/>
            </a:endParaRPr>
          </a:p>
          <a:p>
            <a:pPr defTabSz="457200">
              <a:lnSpc>
                <a:spcPct val="90000"/>
              </a:lnSpc>
              <a:tabLst>
                <a:tab pos="457200" algn="l"/>
              </a:tabLst>
              <a:defRPr/>
            </a:pPr>
            <a:endParaRPr lang="en-US" b="0" dirty="0">
              <a:latin typeface="Lucida Sans Typewriter"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0375" y="0"/>
            <a:ext cx="8499475" cy="741363"/>
          </a:xfrm>
        </p:spPr>
        <p:txBody>
          <a:bodyPr>
            <a:normAutofit fontScale="90000"/>
          </a:bodyPr>
          <a:lstStyle/>
          <a:p>
            <a:r>
              <a:rPr lang="en-US" dirty="0" smtClean="0"/>
              <a:t>Implementing Views </a:t>
            </a:r>
          </a:p>
        </p:txBody>
      </p:sp>
      <p:sp>
        <p:nvSpPr>
          <p:cNvPr id="4099" name="Rectangle 3"/>
          <p:cNvSpPr>
            <a:spLocks noGrp="1" noChangeArrowheads="1"/>
          </p:cNvSpPr>
          <p:nvPr>
            <p:ph sz="quarter" idx="1"/>
          </p:nvPr>
        </p:nvSpPr>
        <p:spPr/>
        <p:txBody>
          <a:bodyPr/>
          <a:lstStyle/>
          <a:p>
            <a:r>
              <a:rPr lang="en-US" smtClean="0"/>
              <a:t>Introduction to Views </a:t>
            </a:r>
          </a:p>
          <a:p>
            <a:r>
              <a:rPr lang="en-US" smtClean="0"/>
              <a:t>Creating and Managing Views</a:t>
            </a:r>
          </a:p>
          <a:p>
            <a:r>
              <a:rPr lang="en-US" smtClean="0"/>
              <a:t>Optimizing Performance by Using Views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9923"/>
          <p:cNvSpPr>
            <a:spLocks noChangeArrowheads="1"/>
          </p:cNvSpPr>
          <p:nvPr/>
        </p:nvSpPr>
        <p:spPr bwMode="auto">
          <a:xfrm>
            <a:off x="199850" y="1587807"/>
            <a:ext cx="8721725" cy="331601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0485" name="Rectangle 2"/>
          <p:cNvSpPr>
            <a:spLocks noGrp="1" noChangeArrowheads="1"/>
          </p:cNvSpPr>
          <p:nvPr>
            <p:ph type="title"/>
          </p:nvPr>
        </p:nvSpPr>
        <p:spPr/>
        <p:txBody>
          <a:bodyPr>
            <a:normAutofit fontScale="90000"/>
          </a:bodyPr>
          <a:lstStyle/>
          <a:p>
            <a:pPr eaLnBrk="1" hangingPunct="1"/>
            <a:r>
              <a:rPr lang="en-US" smtClean="0"/>
              <a:t>Performance Considerations for Indexed Views	</a:t>
            </a:r>
          </a:p>
        </p:txBody>
      </p:sp>
      <p:sp>
        <p:nvSpPr>
          <p:cNvPr id="5123" name="Rectangle 3"/>
          <p:cNvSpPr>
            <a:spLocks noGrp="1" noChangeArrowheads="1"/>
          </p:cNvSpPr>
          <p:nvPr>
            <p:ph sz="quarter" idx="1"/>
          </p:nvPr>
        </p:nvSpPr>
        <p:spPr>
          <a:xfrm>
            <a:off x="484188" y="1751173"/>
            <a:ext cx="8208962" cy="3135313"/>
          </a:xfrm>
        </p:spPr>
        <p:txBody>
          <a:bodyPr>
            <a:normAutofit fontScale="77500" lnSpcReduction="20000"/>
          </a:bodyPr>
          <a:lstStyle/>
          <a:p>
            <a:pPr eaLnBrk="1" hangingPunct="1"/>
            <a:r>
              <a:rPr lang="en-US" b="1" smtClean="0"/>
              <a:t>A view with a unique clustered index</a:t>
            </a:r>
          </a:p>
          <a:p>
            <a:pPr eaLnBrk="1" hangingPunct="1">
              <a:spcBef>
                <a:spcPts val="1200"/>
              </a:spcBef>
              <a:spcAft>
                <a:spcPts val="500"/>
              </a:spcAft>
              <a:buFontTx/>
              <a:buNone/>
            </a:pPr>
            <a:r>
              <a:rPr lang="en-US" smtClean="0"/>
              <a:t>Materializes view, improving performance</a:t>
            </a:r>
          </a:p>
          <a:p>
            <a:pPr eaLnBrk="1" hangingPunct="1"/>
            <a:r>
              <a:rPr lang="en-US" b="1" smtClean="0"/>
              <a:t>Use when:</a:t>
            </a:r>
          </a:p>
          <a:p>
            <a:pPr eaLnBrk="1" hangingPunct="1">
              <a:lnSpc>
                <a:spcPct val="120000"/>
              </a:lnSpc>
              <a:spcBef>
                <a:spcPts val="1200"/>
              </a:spcBef>
              <a:spcAft>
                <a:spcPts val="500"/>
              </a:spcAft>
              <a:buFontTx/>
              <a:buNone/>
            </a:pPr>
            <a:r>
              <a:rPr lang="en-US" smtClean="0"/>
              <a:t>Performance gains outweigh maintenance overhead</a:t>
            </a:r>
          </a:p>
          <a:p>
            <a:pPr eaLnBrk="1" hangingPunct="1">
              <a:lnSpc>
                <a:spcPct val="120000"/>
              </a:lnSpc>
              <a:spcBef>
                <a:spcPts val="1200"/>
              </a:spcBef>
              <a:spcAft>
                <a:spcPts val="500"/>
              </a:spcAft>
              <a:buFontTx/>
              <a:buNone/>
            </a:pPr>
            <a:r>
              <a:rPr lang="en-US" smtClean="0"/>
              <a:t>Underlying data is modified infrequently</a:t>
            </a:r>
          </a:p>
          <a:p>
            <a:pPr eaLnBrk="1" hangingPunct="1">
              <a:lnSpc>
                <a:spcPct val="120000"/>
              </a:lnSpc>
              <a:spcBef>
                <a:spcPts val="1200"/>
              </a:spcBef>
              <a:spcAft>
                <a:spcPts val="500"/>
              </a:spcAft>
              <a:buFontTx/>
              <a:buNone/>
            </a:pPr>
            <a:r>
              <a:rPr lang="en-US" smtClean="0"/>
              <a:t>Queries perform a significant number of joins</a:t>
            </a:r>
            <a:br>
              <a:rPr lang="en-US" smtClean="0"/>
            </a:br>
            <a:endParaRPr lang="en-US" smtClean="0"/>
          </a:p>
        </p:txBody>
      </p:sp>
      <p:sp>
        <p:nvSpPr>
          <p:cNvPr id="6" name="AutoShape 20"/>
          <p:cNvSpPr>
            <a:spLocks noChangeArrowheads="1"/>
          </p:cNvSpPr>
          <p:nvPr/>
        </p:nvSpPr>
        <p:spPr bwMode="auto">
          <a:xfrm>
            <a:off x="196712" y="5199221"/>
            <a:ext cx="8757138" cy="1430179"/>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eaLnBrk="0" hangingPunct="0">
              <a:lnSpc>
                <a:spcPct val="120000"/>
              </a:lnSpc>
              <a:defRPr/>
            </a:pPr>
            <a:r>
              <a:rPr lang="en-US" sz="2000" dirty="0">
                <a:solidFill>
                  <a:schemeClr val="tx1"/>
                </a:solidFill>
              </a:rPr>
              <a:t>Notes: 	</a:t>
            </a:r>
          </a:p>
          <a:p>
            <a:pPr lvl="1" eaLnBrk="0" hangingPunct="0">
              <a:lnSpc>
                <a:spcPct val="120000"/>
              </a:lnSpc>
              <a:buSzPct val="140000"/>
              <a:buFont typeface="Arial" pitchFamily="34" charset="0"/>
              <a:buChar char="•"/>
              <a:defRPr/>
            </a:pPr>
            <a:r>
              <a:rPr lang="en-US" sz="2000" dirty="0">
                <a:solidFill>
                  <a:schemeClr val="tx1"/>
                </a:solidFill>
              </a:rPr>
              <a:t> Schema binding must be used on indexed view</a:t>
            </a:r>
          </a:p>
          <a:p>
            <a:pPr lvl="1" eaLnBrk="0" hangingPunct="0">
              <a:lnSpc>
                <a:spcPct val="120000"/>
              </a:lnSpc>
              <a:buSzPct val="140000"/>
              <a:buFont typeface="Arial" pitchFamily="34" charset="0"/>
              <a:buChar char="•"/>
              <a:defRPr/>
            </a:pPr>
            <a:r>
              <a:rPr lang="en-US" sz="2000" dirty="0">
                <a:solidFill>
                  <a:schemeClr val="tx1"/>
                </a:solidFill>
              </a:rPr>
              <a:t> First index on view must be unique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Partitioned Views</a:t>
            </a:r>
          </a:p>
        </p:txBody>
      </p:sp>
      <p:sp>
        <p:nvSpPr>
          <p:cNvPr id="8" name="Content Placeholder 7"/>
          <p:cNvSpPr>
            <a:spLocks noGrp="1"/>
          </p:cNvSpPr>
          <p:nvPr>
            <p:ph sz="quarter" idx="1"/>
          </p:nvPr>
        </p:nvSpPr>
        <p:spPr>
          <a:xfrm>
            <a:off x="612648" y="2036875"/>
            <a:ext cx="8153400" cy="4495800"/>
          </a:xfrm>
        </p:spPr>
        <p:txBody>
          <a:bodyPr/>
          <a:lstStyle/>
          <a:p>
            <a:endParaRPr lang="en-US"/>
          </a:p>
        </p:txBody>
      </p:sp>
      <p:sp>
        <p:nvSpPr>
          <p:cNvPr id="12291" name="Text Box 3"/>
          <p:cNvSpPr txBox="1">
            <a:spLocks noChangeArrowheads="1"/>
          </p:cNvSpPr>
          <p:nvPr/>
        </p:nvSpPr>
        <p:spPr bwMode="auto">
          <a:xfrm>
            <a:off x="1158875" y="4488531"/>
            <a:ext cx="6859588" cy="1739900"/>
          </a:xfrm>
          <a:prstGeom prst="rect">
            <a:avLst/>
          </a:prstGeom>
          <a:noFill/>
          <a:ln w="9525">
            <a:noFill/>
            <a:miter lim="800000"/>
            <a:headEnd/>
            <a:tailEnd/>
          </a:ln>
        </p:spPr>
        <p:txBody>
          <a:bodyPr>
            <a:spAutoFit/>
          </a:bodyPr>
          <a:lstStyle/>
          <a:p>
            <a:r>
              <a:rPr lang="en-US" b="0"/>
              <a:t>Views can be indexed using CREATE INDEX</a:t>
            </a:r>
          </a:p>
          <a:p>
            <a:r>
              <a:rPr lang="en-US" b="0"/>
              <a:t>Should not be used for views whose underlying data is updated frequently</a:t>
            </a:r>
          </a:p>
          <a:p>
            <a:r>
              <a:rPr lang="en-US" b="0"/>
              <a:t>Columns must be listed explicitly </a:t>
            </a:r>
          </a:p>
          <a:p>
            <a:r>
              <a:rPr lang="en-US" b="0"/>
              <a:t>Views must be created with the SCHEMABINDING option</a:t>
            </a:r>
          </a:p>
          <a:p>
            <a:endParaRPr lang="en-US"/>
          </a:p>
        </p:txBody>
      </p:sp>
      <p:sp>
        <p:nvSpPr>
          <p:cNvPr id="5" name="Rounded Rectangle 844803"/>
          <p:cNvSpPr>
            <a:spLocks noChangeArrowheads="1"/>
          </p:cNvSpPr>
          <p:nvPr/>
        </p:nvSpPr>
        <p:spPr bwMode="auto">
          <a:xfrm>
            <a:off x="415712" y="2895600"/>
            <a:ext cx="8376337" cy="338510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pitchFamily="34" charset="0"/>
            </a:endParaRPr>
          </a:p>
        </p:txBody>
      </p:sp>
      <p:sp>
        <p:nvSpPr>
          <p:cNvPr id="11" name="Rounded Rectangle 844806"/>
          <p:cNvSpPr>
            <a:spLocks noChangeArrowheads="1"/>
          </p:cNvSpPr>
          <p:nvPr/>
        </p:nvSpPr>
        <p:spPr bwMode="auto">
          <a:xfrm>
            <a:off x="706668" y="3583815"/>
            <a:ext cx="7852534" cy="22569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Allows the data in a large table to be split into smaller member tables.</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Data can be partitioned between the member tables based on ranges of data values.</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Partitioned Views make it easier to maintain the member tables independently.</a:t>
            </a:r>
          </a:p>
        </p:txBody>
      </p:sp>
      <p:sp>
        <p:nvSpPr>
          <p:cNvPr id="12298" name="Text Box 25"/>
          <p:cNvSpPr txBox="1">
            <a:spLocks noChangeArrowheads="1"/>
          </p:cNvSpPr>
          <p:nvPr/>
        </p:nvSpPr>
        <p:spPr bwMode="auto">
          <a:xfrm>
            <a:off x="690563" y="3050256"/>
            <a:ext cx="7500937" cy="396875"/>
          </a:xfrm>
          <a:prstGeom prst="rect">
            <a:avLst/>
          </a:prstGeom>
          <a:noFill/>
          <a:ln w="9525" algn="ctr">
            <a:noFill/>
            <a:miter lim="800000"/>
            <a:headEnd/>
            <a:tailEnd/>
          </a:ln>
        </p:spPr>
        <p:txBody>
          <a:bodyPr>
            <a:spAutoFit/>
          </a:bodyPr>
          <a:lstStyle/>
          <a:p>
            <a:pPr eaLnBrk="0" hangingPunct="0"/>
            <a:r>
              <a:rPr lang="en-US" sz="2000"/>
              <a:t>Partitioned View Details</a:t>
            </a:r>
          </a:p>
        </p:txBody>
      </p:sp>
      <p:sp>
        <p:nvSpPr>
          <p:cNvPr id="12299" name="Rounded Rectangle 849933"/>
          <p:cNvSpPr>
            <a:spLocks noChangeArrowheads="1"/>
          </p:cNvSpPr>
          <p:nvPr/>
        </p:nvSpPr>
        <p:spPr bwMode="auto">
          <a:xfrm>
            <a:off x="415925" y="1624125"/>
            <a:ext cx="8318500" cy="10922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 partitioned view joins horizontally partitioned data from a </a:t>
            </a:r>
          </a:p>
          <a:p>
            <a:pPr eaLnBrk="0" hangingPunct="0">
              <a:buFont typeface="Arial" charset="0"/>
              <a:buNone/>
            </a:pPr>
            <a:r>
              <a:rPr lang="en-US"/>
              <a:t>set of member tables across one or more servers, making the</a:t>
            </a:r>
          </a:p>
          <a:p>
            <a:pPr eaLnBrk="0" hangingPunct="0">
              <a:buFont typeface="Arial" charset="0"/>
              <a:buNone/>
            </a:pPr>
            <a:r>
              <a:rPr lang="en-US"/>
              <a:t>data appear as if from one table. </a:t>
            </a:r>
            <a:endParaRPr lang="en-US" b="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What Is a Partitioned View?</a:t>
            </a:r>
          </a:p>
        </p:txBody>
      </p:sp>
      <p:sp>
        <p:nvSpPr>
          <p:cNvPr id="4" name="AutoShape 37"/>
          <p:cNvSpPr>
            <a:spLocks noChangeArrowheads="1"/>
          </p:cNvSpPr>
          <p:nvPr/>
        </p:nvSpPr>
        <p:spPr bwMode="auto">
          <a:xfrm>
            <a:off x="2735263" y="5773737"/>
            <a:ext cx="1438275" cy="520700"/>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a:t>vSales</a:t>
            </a:r>
            <a:endParaRPr lang="en-US"/>
          </a:p>
        </p:txBody>
      </p:sp>
      <p:pic>
        <p:nvPicPr>
          <p:cNvPr id="21508" name="Picture 28" descr="Table"/>
          <p:cNvPicPr>
            <a:picLocks noChangeAspect="1" noChangeArrowheads="1"/>
          </p:cNvPicPr>
          <p:nvPr/>
        </p:nvPicPr>
        <p:blipFill>
          <a:blip r:embed="rId3" cstate="print"/>
          <a:srcRect/>
          <a:stretch>
            <a:fillRect/>
          </a:stretch>
        </p:blipFill>
        <p:spPr bwMode="auto">
          <a:xfrm>
            <a:off x="2970213" y="4818062"/>
            <a:ext cx="968375" cy="1069975"/>
          </a:xfrm>
          <a:prstGeom prst="rect">
            <a:avLst/>
          </a:prstGeom>
          <a:noFill/>
          <a:ln w="9525">
            <a:noFill/>
            <a:miter lim="800000"/>
            <a:headEnd/>
            <a:tailEnd/>
          </a:ln>
        </p:spPr>
      </p:pic>
      <p:grpSp>
        <p:nvGrpSpPr>
          <p:cNvPr id="2" name="Group 31"/>
          <p:cNvGrpSpPr>
            <a:grpSpLocks/>
          </p:cNvGrpSpPr>
          <p:nvPr/>
        </p:nvGrpSpPr>
        <p:grpSpPr bwMode="auto">
          <a:xfrm>
            <a:off x="4516438" y="3235325"/>
            <a:ext cx="1782762" cy="1211262"/>
            <a:chOff x="2947" y="1949"/>
            <a:chExt cx="1123" cy="763"/>
          </a:xfrm>
        </p:grpSpPr>
        <p:pic>
          <p:nvPicPr>
            <p:cNvPr id="21521" name="Picture 24" descr="Database"/>
            <p:cNvPicPr>
              <a:picLocks noChangeAspect="1" noChangeArrowheads="1"/>
            </p:cNvPicPr>
            <p:nvPr/>
          </p:nvPicPr>
          <p:blipFill>
            <a:blip r:embed="rId4" cstate="print"/>
            <a:srcRect/>
            <a:stretch>
              <a:fillRect/>
            </a:stretch>
          </p:blipFill>
          <p:spPr bwMode="auto">
            <a:xfrm>
              <a:off x="2947" y="1949"/>
              <a:ext cx="776" cy="626"/>
            </a:xfrm>
            <a:prstGeom prst="rect">
              <a:avLst/>
            </a:prstGeom>
            <a:noFill/>
            <a:ln w="9525">
              <a:noFill/>
              <a:miter lim="800000"/>
              <a:headEnd/>
              <a:tailEnd/>
            </a:ln>
          </p:spPr>
        </p:pic>
        <p:pic>
          <p:nvPicPr>
            <p:cNvPr id="21522" name="Picture 29" descr="Table"/>
            <p:cNvPicPr>
              <a:picLocks noChangeAspect="1" noChangeArrowheads="1"/>
            </p:cNvPicPr>
            <p:nvPr/>
          </p:nvPicPr>
          <p:blipFill>
            <a:blip r:embed="rId3" cstate="print"/>
            <a:srcRect/>
            <a:stretch>
              <a:fillRect/>
            </a:stretch>
          </p:blipFill>
          <p:spPr bwMode="auto">
            <a:xfrm>
              <a:off x="3460" y="2038"/>
              <a:ext cx="610" cy="674"/>
            </a:xfrm>
            <a:prstGeom prst="rect">
              <a:avLst/>
            </a:prstGeom>
            <a:noFill/>
            <a:ln w="9525">
              <a:noFill/>
              <a:miter lim="800000"/>
              <a:headEnd/>
              <a:tailEnd/>
            </a:ln>
          </p:spPr>
        </p:pic>
      </p:grpSp>
      <p:sp>
        <p:nvSpPr>
          <p:cNvPr id="11" name="AutoShape 35"/>
          <p:cNvSpPr>
            <a:spLocks noChangeArrowheads="1"/>
          </p:cNvSpPr>
          <p:nvPr/>
        </p:nvSpPr>
        <p:spPr bwMode="auto">
          <a:xfrm>
            <a:off x="4010025" y="2535237"/>
            <a:ext cx="3554413" cy="520700"/>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sz="1600" dirty="0" err="1"/>
              <a:t>SQLServerSouth.Sales.Sale</a:t>
            </a:r>
            <a:endParaRPr lang="en-US" sz="1600" dirty="0"/>
          </a:p>
        </p:txBody>
      </p:sp>
      <p:sp>
        <p:nvSpPr>
          <p:cNvPr id="12" name="AutoShape 36"/>
          <p:cNvSpPr>
            <a:spLocks noChangeArrowheads="1"/>
          </p:cNvSpPr>
          <p:nvPr/>
        </p:nvSpPr>
        <p:spPr bwMode="auto">
          <a:xfrm>
            <a:off x="236538" y="2535237"/>
            <a:ext cx="3346450" cy="484188"/>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sz="1600" dirty="0" err="1"/>
              <a:t>SQLServerNorth.Sales.Sale</a:t>
            </a:r>
            <a:endParaRPr lang="en-US" sz="1600" dirty="0"/>
          </a:p>
        </p:txBody>
      </p:sp>
      <p:sp>
        <p:nvSpPr>
          <p:cNvPr id="21512" name="Freeform 41"/>
          <p:cNvSpPr>
            <a:spLocks/>
          </p:cNvSpPr>
          <p:nvPr/>
        </p:nvSpPr>
        <p:spPr bwMode="auto">
          <a:xfrm rot="2144364">
            <a:off x="2243138" y="4043362"/>
            <a:ext cx="1293812" cy="48260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21513" name="Freeform 42"/>
          <p:cNvSpPr>
            <a:spLocks/>
          </p:cNvSpPr>
          <p:nvPr/>
        </p:nvSpPr>
        <p:spPr bwMode="auto">
          <a:xfrm rot="19736645" flipH="1">
            <a:off x="3395663" y="4146550"/>
            <a:ext cx="1293812" cy="48260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3" name="Group 32"/>
          <p:cNvGrpSpPr>
            <a:grpSpLocks/>
          </p:cNvGrpSpPr>
          <p:nvPr/>
        </p:nvGrpSpPr>
        <p:grpSpPr bwMode="auto">
          <a:xfrm>
            <a:off x="747713" y="3187700"/>
            <a:ext cx="1782762" cy="1211262"/>
            <a:chOff x="2947" y="1949"/>
            <a:chExt cx="1123" cy="763"/>
          </a:xfrm>
        </p:grpSpPr>
        <p:pic>
          <p:nvPicPr>
            <p:cNvPr id="21519" name="Picture 33" descr="Database"/>
            <p:cNvPicPr>
              <a:picLocks noChangeAspect="1" noChangeArrowheads="1"/>
            </p:cNvPicPr>
            <p:nvPr/>
          </p:nvPicPr>
          <p:blipFill>
            <a:blip r:embed="rId4" cstate="print"/>
            <a:srcRect/>
            <a:stretch>
              <a:fillRect/>
            </a:stretch>
          </p:blipFill>
          <p:spPr bwMode="auto">
            <a:xfrm>
              <a:off x="2947" y="1949"/>
              <a:ext cx="776" cy="626"/>
            </a:xfrm>
            <a:prstGeom prst="rect">
              <a:avLst/>
            </a:prstGeom>
            <a:noFill/>
            <a:ln w="9525">
              <a:noFill/>
              <a:miter lim="800000"/>
              <a:headEnd/>
              <a:tailEnd/>
            </a:ln>
          </p:spPr>
        </p:pic>
        <p:pic>
          <p:nvPicPr>
            <p:cNvPr id="21520" name="Picture 34" descr="Table"/>
            <p:cNvPicPr>
              <a:picLocks noChangeAspect="1" noChangeArrowheads="1"/>
            </p:cNvPicPr>
            <p:nvPr/>
          </p:nvPicPr>
          <p:blipFill>
            <a:blip r:embed="rId3" cstate="print"/>
            <a:srcRect/>
            <a:stretch>
              <a:fillRect/>
            </a:stretch>
          </p:blipFill>
          <p:spPr bwMode="auto">
            <a:xfrm>
              <a:off x="3460" y="2038"/>
              <a:ext cx="610" cy="674"/>
            </a:xfrm>
            <a:prstGeom prst="rect">
              <a:avLst/>
            </a:prstGeom>
            <a:noFill/>
            <a:ln w="9525">
              <a:noFill/>
              <a:miter lim="800000"/>
              <a:headEnd/>
              <a:tailEnd/>
            </a:ln>
          </p:spPr>
        </p:pic>
      </p:grpSp>
      <p:sp>
        <p:nvSpPr>
          <p:cNvPr id="18" name="AutoShape 26"/>
          <p:cNvSpPr>
            <a:spLocks noChangeArrowheads="1"/>
          </p:cNvSpPr>
          <p:nvPr/>
        </p:nvSpPr>
        <p:spPr bwMode="auto">
          <a:xfrm>
            <a:off x="4337050" y="4953000"/>
            <a:ext cx="4543425" cy="17367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buClr>
                <a:srgbClr val="DC0081"/>
              </a:buClr>
              <a:defRPr/>
            </a:pPr>
            <a:r>
              <a:rPr lang="en-US" sz="1600" dirty="0">
                <a:solidFill>
                  <a:schemeClr val="tx2"/>
                </a:solidFill>
                <a:latin typeface="Lucida Sans Typewriter" pitchFamily="49" charset="0"/>
              </a:rPr>
              <a:t>CREATE VIEW </a:t>
            </a:r>
            <a:r>
              <a:rPr lang="en-US" sz="1600" dirty="0" err="1">
                <a:solidFill>
                  <a:schemeClr val="tx2"/>
                </a:solidFill>
                <a:latin typeface="Lucida Sans Typewriter" pitchFamily="49" charset="0"/>
              </a:rPr>
              <a:t>vSales</a:t>
            </a:r>
            <a:r>
              <a:rPr lang="en-US" sz="1600" dirty="0">
                <a:solidFill>
                  <a:schemeClr val="tx2"/>
                </a:solidFill>
                <a:latin typeface="Lucida Sans Typewriter" pitchFamily="49" charset="0"/>
              </a:rPr>
              <a:t> AS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SELECT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SQLServerNorth.Sales.Sale</a:t>
            </a:r>
            <a:endParaRPr lang="en-US" sz="1600" dirty="0">
              <a:solidFill>
                <a:schemeClr val="tx2"/>
              </a:solidFill>
              <a:latin typeface="Lucida Sans Typewriter" pitchFamily="49" charset="0"/>
            </a:endParaRPr>
          </a:p>
          <a:p>
            <a:pPr marL="290513" defTabSz="457200" eaLnBrk="0" hangingPunct="0">
              <a:buClr>
                <a:srgbClr val="DC0081"/>
              </a:buClr>
              <a:defRPr/>
            </a:pPr>
            <a:r>
              <a:rPr lang="en-US" sz="1600" dirty="0">
                <a:solidFill>
                  <a:schemeClr val="tx2"/>
                </a:solidFill>
                <a:latin typeface="Lucida Sans Typewriter" pitchFamily="49" charset="0"/>
              </a:rPr>
              <a:t>UNION ALL</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SELECT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SQLServerSouth.Sales.Sale</a:t>
            </a:r>
            <a:endParaRPr lang="en-US" sz="1600" dirty="0">
              <a:solidFill>
                <a:schemeClr val="tx2"/>
              </a:solidFill>
              <a:latin typeface="Lucida Sans Typewriter" pitchFamily="49" charset="0"/>
            </a:endParaRPr>
          </a:p>
        </p:txBody>
      </p:sp>
      <p:sp>
        <p:nvSpPr>
          <p:cNvPr id="17" name="AutoShape 7"/>
          <p:cNvSpPr>
            <a:spLocks noChangeArrowheads="1"/>
          </p:cNvSpPr>
          <p:nvPr/>
        </p:nvSpPr>
        <p:spPr bwMode="auto">
          <a:xfrm>
            <a:off x="231494" y="1598170"/>
            <a:ext cx="8692587"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lIns="45720" tIns="91440" rIns="45720" bIns="91440" anchor="ctr">
            <a:spAutoFit/>
          </a:bodyPr>
          <a:lstStyle/>
          <a:p>
            <a:pPr algn="ctr" eaLnBrk="0" hangingPunct="0">
              <a:defRPr/>
            </a:pPr>
            <a:r>
              <a:rPr lang="en-US" sz="2000" dirty="0">
                <a:solidFill>
                  <a:schemeClr val="tx1"/>
                </a:solidFill>
              </a:rPr>
              <a:t>Joins partitioned data from set of tables across servers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333326" y="1600200"/>
            <a:ext cx="8399830" cy="479543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a:solidFill>
                  <a:schemeClr val="tx1"/>
                </a:solidFill>
                <a:cs typeface="Arial" charset="0"/>
              </a:rPr>
              <a:t>Creating a Partitioned View</a:t>
            </a:r>
          </a:p>
        </p:txBody>
      </p:sp>
      <p:sp>
        <p:nvSpPr>
          <p:cNvPr id="13317" name="Rectangle 2"/>
          <p:cNvSpPr>
            <a:spLocks noGrp="1" noChangeArrowheads="1"/>
          </p:cNvSpPr>
          <p:nvPr>
            <p:ph type="title"/>
          </p:nvPr>
        </p:nvSpPr>
        <p:spPr/>
        <p:txBody>
          <a:bodyPr/>
          <a:lstStyle/>
          <a:p>
            <a:pPr eaLnBrk="1" hangingPunct="1"/>
            <a:r>
              <a:rPr lang="en-US" smtClean="0"/>
              <a:t>Partitioned View Example</a:t>
            </a:r>
          </a:p>
        </p:txBody>
      </p:sp>
      <p:sp>
        <p:nvSpPr>
          <p:cNvPr id="7" name="Content Placeholder 6"/>
          <p:cNvSpPr>
            <a:spLocks noGrp="1"/>
          </p:cNvSpPr>
          <p:nvPr>
            <p:ph sz="quarter" idx="1"/>
          </p:nvPr>
        </p:nvSpPr>
        <p:spPr>
          <a:xfrm>
            <a:off x="612648" y="1972225"/>
            <a:ext cx="8153400" cy="4495800"/>
          </a:xfrm>
        </p:spPr>
        <p:txBody>
          <a:bodyPr/>
          <a:lstStyle/>
          <a:p>
            <a:endParaRPr lang="en-US"/>
          </a:p>
        </p:txBody>
      </p:sp>
      <p:sp>
        <p:nvSpPr>
          <p:cNvPr id="6" name="AutoShape 8"/>
          <p:cNvSpPr>
            <a:spLocks noChangeArrowheads="1"/>
          </p:cNvSpPr>
          <p:nvPr/>
        </p:nvSpPr>
        <p:spPr bwMode="auto">
          <a:xfrm>
            <a:off x="414338" y="2134150"/>
            <a:ext cx="3997325" cy="4171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defRPr/>
            </a:pPr>
            <a:r>
              <a:rPr lang="en-US" sz="1600">
                <a:latin typeface="Lucida Sans Typewriter" pitchFamily="49" charset="0"/>
              </a:rPr>
              <a:t>CREATE TABLE</a:t>
            </a:r>
            <a:r>
              <a:rPr lang="en-US" sz="1600" b="0">
                <a:latin typeface="Lucida Sans Typewriter" pitchFamily="49" charset="0"/>
              </a:rPr>
              <a:t> May1998sales</a:t>
            </a:r>
          </a:p>
          <a:p>
            <a:pPr defTabSz="457200">
              <a:lnSpc>
                <a:spcPct val="90000"/>
              </a:lnSpc>
              <a:tabLst>
                <a:tab pos="457200" algn="l"/>
              </a:tabLst>
              <a:defRPr/>
            </a:pPr>
            <a:r>
              <a:rPr lang="en-US" sz="1600" b="0">
                <a:latin typeface="Lucida Sans Typewriter" pitchFamily="49" charset="0"/>
              </a:rPr>
              <a:t>(OrderID INT,</a:t>
            </a:r>
          </a:p>
          <a:p>
            <a:pPr defTabSz="457200">
              <a:lnSpc>
                <a:spcPct val="90000"/>
              </a:lnSpc>
              <a:tabLst>
                <a:tab pos="457200" algn="l"/>
              </a:tabLst>
              <a:defRPr/>
            </a:pPr>
            <a:r>
              <a:rPr lang="en-US" sz="1600" b="0">
                <a:latin typeface="Lucida Sans Typewriter" pitchFamily="49" charset="0"/>
              </a:rPr>
              <a:t> CustomerID INT NOT NULL,</a:t>
            </a:r>
          </a:p>
          <a:p>
            <a:pPr defTabSz="457200">
              <a:lnSpc>
                <a:spcPct val="90000"/>
              </a:lnSpc>
              <a:tabLst>
                <a:tab pos="457200" algn="l"/>
              </a:tabLst>
              <a:defRPr/>
            </a:pPr>
            <a:r>
              <a:rPr lang="en-US" sz="1600" b="0">
                <a:latin typeface="Lucida Sans Typewriter" pitchFamily="49" charset="0"/>
              </a:rPr>
              <a:t> OrderDate DATETIME NULL</a:t>
            </a:r>
          </a:p>
          <a:p>
            <a:pPr defTabSz="457200">
              <a:lnSpc>
                <a:spcPct val="90000"/>
              </a:lnSpc>
              <a:tabLst>
                <a:tab pos="457200" algn="l"/>
              </a:tabLst>
              <a:defRPr/>
            </a:pPr>
            <a:r>
              <a:rPr lang="en-US" sz="1600">
                <a:latin typeface="Lucida Sans Typewriter" pitchFamily="49" charset="0"/>
              </a:rPr>
              <a:t>CHECK</a:t>
            </a:r>
            <a:r>
              <a:rPr lang="en-US" sz="1600" b="0">
                <a:latin typeface="Lucida Sans Typewriter" pitchFamily="49" charset="0"/>
              </a:rPr>
              <a:t> (DATEPART(yy, OrderDate) = 1998),</a:t>
            </a:r>
          </a:p>
          <a:p>
            <a:pPr defTabSz="457200">
              <a:lnSpc>
                <a:spcPct val="90000"/>
              </a:lnSpc>
              <a:tabLst>
                <a:tab pos="457200" algn="l"/>
              </a:tabLst>
              <a:defRPr/>
            </a:pPr>
            <a:r>
              <a:rPr lang="en-US" sz="1600" b="0">
                <a:latin typeface="Lucida Sans Typewriter" pitchFamily="49" charset="0"/>
              </a:rPr>
              <a:t> OrderMonth INT</a:t>
            </a:r>
          </a:p>
          <a:p>
            <a:pPr defTabSz="457200">
              <a:lnSpc>
                <a:spcPct val="90000"/>
              </a:lnSpc>
              <a:tabLst>
                <a:tab pos="457200" algn="l"/>
              </a:tabLst>
              <a:defRPr/>
            </a:pPr>
            <a:r>
              <a:rPr lang="en-US" sz="1600">
                <a:latin typeface="Lucida Sans Typewriter" pitchFamily="49" charset="0"/>
              </a:rPr>
              <a:t>CHECK</a:t>
            </a:r>
            <a:r>
              <a:rPr lang="en-US" sz="1600" b="0">
                <a:latin typeface="Lucida Sans Typewriter" pitchFamily="49" charset="0"/>
              </a:rPr>
              <a:t> (OrderMonth = 5),</a:t>
            </a:r>
          </a:p>
          <a:p>
            <a:pPr defTabSz="457200">
              <a:lnSpc>
                <a:spcPct val="90000"/>
              </a:lnSpc>
              <a:tabLst>
                <a:tab pos="457200" algn="l"/>
              </a:tabLst>
              <a:defRPr/>
            </a:pPr>
            <a:r>
              <a:rPr lang="en-US" sz="1600" b="0">
                <a:latin typeface="Lucida Sans Typewriter" pitchFamily="49" charset="0"/>
              </a:rPr>
              <a:t> DeliveryDate DATETIME NULL</a:t>
            </a:r>
          </a:p>
          <a:p>
            <a:pPr defTabSz="457200">
              <a:lnSpc>
                <a:spcPct val="90000"/>
              </a:lnSpc>
              <a:tabLst>
                <a:tab pos="457200" algn="l"/>
              </a:tabLst>
              <a:defRPr/>
            </a:pPr>
            <a:r>
              <a:rPr lang="en-US" sz="1600">
                <a:latin typeface="Lucida Sans Typewriter" pitchFamily="49" charset="0"/>
              </a:rPr>
              <a:t>CONSTRAINT</a:t>
            </a:r>
            <a:r>
              <a:rPr lang="en-US" sz="1600" b="0">
                <a:latin typeface="Lucida Sans Typewriter" pitchFamily="49" charset="0"/>
              </a:rPr>
              <a:t> OrderIDMonth PRIMARY KEY(OrderID, OrderMonth)</a:t>
            </a:r>
          </a:p>
          <a:p>
            <a:pPr defTabSz="457200">
              <a:lnSpc>
                <a:spcPct val="90000"/>
              </a:lnSpc>
              <a:tabLst>
                <a:tab pos="457200" algn="l"/>
              </a:tabLst>
              <a:defRPr/>
            </a:pPr>
            <a:r>
              <a:rPr lang="en-US" sz="1600" b="0">
                <a:latin typeface="Lucida Sans Typewriter" pitchFamily="49" charset="0"/>
              </a:rPr>
              <a:t>)</a:t>
            </a:r>
          </a:p>
          <a:p>
            <a:pPr defTabSz="457200">
              <a:lnSpc>
                <a:spcPct val="90000"/>
              </a:lnSpc>
              <a:tabLst>
                <a:tab pos="457200" algn="l"/>
              </a:tabLst>
              <a:defRPr/>
            </a:pPr>
            <a:endParaRPr lang="en-US" sz="1600" b="0">
              <a:latin typeface="Lucida Sans Typewriter" pitchFamily="49" charset="0"/>
            </a:endParaRPr>
          </a:p>
        </p:txBody>
      </p:sp>
      <p:sp>
        <p:nvSpPr>
          <p:cNvPr id="2" name="AutoShape 8"/>
          <p:cNvSpPr>
            <a:spLocks noChangeArrowheads="1"/>
          </p:cNvSpPr>
          <p:nvPr/>
        </p:nvSpPr>
        <p:spPr bwMode="auto">
          <a:xfrm>
            <a:off x="4541838" y="2075413"/>
            <a:ext cx="4048125" cy="42338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a:latin typeface="Lucida Sans Typewriter" pitchFamily="49" charset="0"/>
              </a:rPr>
              <a:t>CREATE VIEW</a:t>
            </a:r>
            <a:r>
              <a:rPr lang="en-US" sz="1600" b="0">
                <a:latin typeface="Lucida Sans Typewriter" pitchFamily="49" charset="0"/>
              </a:rPr>
              <a:t> Year1998Sales</a:t>
            </a:r>
          </a:p>
          <a:p>
            <a:pPr defTabSz="457200">
              <a:lnSpc>
                <a:spcPct val="90000"/>
              </a:lnSpc>
              <a:tabLst>
                <a:tab pos="457200" algn="l"/>
              </a:tabLst>
              <a:defRPr/>
            </a:pPr>
            <a:r>
              <a:rPr lang="en-US" sz="1600" b="0">
                <a:latin typeface="Lucida Sans Typewriter" pitchFamily="49" charset="0"/>
              </a:rPr>
              <a:t>AS</a:t>
            </a:r>
          </a:p>
          <a:p>
            <a:pPr defTabSz="457200">
              <a:lnSpc>
                <a:spcPct val="90000"/>
              </a:lnSpc>
              <a:tabLst>
                <a:tab pos="457200" algn="l"/>
              </a:tabLst>
              <a:defRPr/>
            </a:pPr>
            <a:r>
              <a:rPr lang="en-US" sz="1600" b="0">
                <a:latin typeface="Lucida Sans Typewriter" pitchFamily="49" charset="0"/>
              </a:rPr>
              <a:t>SELECT * FROM Jan1998Sales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Feb1998Sales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Mar1998Sales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Apr1998Sales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May1998Sales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Jun1998Sales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Jul1998Sales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a:t>
            </a:r>
          </a:p>
          <a:p>
            <a:pPr defTabSz="457200">
              <a:lnSpc>
                <a:spcPct val="90000"/>
              </a:lnSpc>
              <a:tabLst>
                <a:tab pos="457200" algn="l"/>
              </a:tabLst>
              <a:defRPr/>
            </a:pPr>
            <a:endParaRPr lang="en-US" sz="1600" b="0">
              <a:latin typeface="Lucida Sans Typewriter"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600200" y="2438400"/>
            <a:ext cx="6705600" cy="685800"/>
          </a:xfrm>
        </p:spPr>
        <p:txBody>
          <a:bodyPr>
            <a:noAutofit/>
          </a:bodyPr>
          <a:lstStyle/>
          <a:p>
            <a:pPr algn="ctr" eaLnBrk="1" hangingPunct="1"/>
            <a:r>
              <a:rPr lang="en-US" sz="4400" dirty="0" smtClean="0"/>
              <a:t>Creating and Tuning Indexes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smtClean="0"/>
              <a:t>How SQL Server Accesses Data</a:t>
            </a:r>
          </a:p>
        </p:txBody>
      </p:sp>
      <p:sp>
        <p:nvSpPr>
          <p:cNvPr id="6147" name="Rounded Rectangle 827407"/>
          <p:cNvSpPr>
            <a:spLocks noChangeArrowheads="1"/>
          </p:cNvSpPr>
          <p:nvPr/>
        </p:nvSpPr>
        <p:spPr bwMode="auto">
          <a:xfrm>
            <a:off x="6457950" y="3100387"/>
            <a:ext cx="1785938" cy="7112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a:t>Index</a:t>
            </a:r>
          </a:p>
        </p:txBody>
      </p:sp>
      <p:sp>
        <p:nvSpPr>
          <p:cNvPr id="6148" name="Rounded Rectangle 812099"/>
          <p:cNvSpPr>
            <a:spLocks noChangeArrowheads="1"/>
          </p:cNvSpPr>
          <p:nvPr/>
        </p:nvSpPr>
        <p:spPr bwMode="auto">
          <a:xfrm>
            <a:off x="2738438" y="2078037"/>
            <a:ext cx="5484812" cy="512763"/>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b="0" dirty="0"/>
              <a:t> </a:t>
            </a:r>
            <a:r>
              <a:rPr lang="en-US" dirty="0"/>
              <a:t>SQL Server reads all table pages</a:t>
            </a:r>
          </a:p>
        </p:txBody>
      </p:sp>
      <p:sp>
        <p:nvSpPr>
          <p:cNvPr id="6149" name="Rounded Rectangle 812102"/>
          <p:cNvSpPr>
            <a:spLocks noChangeArrowheads="1"/>
          </p:cNvSpPr>
          <p:nvPr/>
        </p:nvSpPr>
        <p:spPr bwMode="auto">
          <a:xfrm>
            <a:off x="547688" y="4916487"/>
            <a:ext cx="5661025" cy="627063"/>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SQL Server uses index pages to find rows</a:t>
            </a:r>
          </a:p>
        </p:txBody>
      </p:sp>
      <p:sp>
        <p:nvSpPr>
          <p:cNvPr id="6150" name="Rounded Rectangle 827407"/>
          <p:cNvSpPr>
            <a:spLocks noChangeArrowheads="1"/>
          </p:cNvSpPr>
          <p:nvPr/>
        </p:nvSpPr>
        <p:spPr bwMode="auto">
          <a:xfrm>
            <a:off x="409575" y="1600200"/>
            <a:ext cx="1785938" cy="7112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a:t>Table Scan</a:t>
            </a:r>
          </a:p>
        </p:txBody>
      </p:sp>
      <p:pic>
        <p:nvPicPr>
          <p:cNvPr id="6151" name="Picture 3" descr="Table"/>
          <p:cNvPicPr>
            <a:picLocks noChangeAspect="1" noChangeArrowheads="1"/>
          </p:cNvPicPr>
          <p:nvPr/>
        </p:nvPicPr>
        <p:blipFill>
          <a:blip r:embed="rId3" cstate="print"/>
          <a:srcRect/>
          <a:stretch>
            <a:fillRect/>
          </a:stretch>
        </p:blipFill>
        <p:spPr bwMode="auto">
          <a:xfrm>
            <a:off x="1330325" y="2484438"/>
            <a:ext cx="1681163" cy="1858962"/>
          </a:xfrm>
          <a:prstGeom prst="rect">
            <a:avLst/>
          </a:prstGeom>
          <a:noFill/>
          <a:ln w="9525">
            <a:noFill/>
            <a:miter lim="800000"/>
            <a:headEnd/>
            <a:tailEnd/>
          </a:ln>
        </p:spPr>
      </p:pic>
      <p:pic>
        <p:nvPicPr>
          <p:cNvPr id="6152" name="Picture 4" descr="Table"/>
          <p:cNvPicPr>
            <a:picLocks noChangeAspect="1" noChangeArrowheads="1"/>
          </p:cNvPicPr>
          <p:nvPr/>
        </p:nvPicPr>
        <p:blipFill>
          <a:blip r:embed="rId3" cstate="print"/>
          <a:srcRect/>
          <a:stretch>
            <a:fillRect/>
          </a:stretch>
        </p:blipFill>
        <p:spPr bwMode="auto">
          <a:xfrm>
            <a:off x="6945313" y="3900487"/>
            <a:ext cx="1681162" cy="1858963"/>
          </a:xfrm>
          <a:prstGeom prst="rect">
            <a:avLst/>
          </a:prstGeom>
          <a:noFill/>
          <a:ln w="9525">
            <a:noFill/>
            <a:miter lim="800000"/>
            <a:headEnd/>
            <a:tailEnd/>
          </a:ln>
        </p:spPr>
      </p:pic>
      <p:sp>
        <p:nvSpPr>
          <p:cNvPr id="6153" name="Line 5"/>
          <p:cNvSpPr>
            <a:spLocks noChangeShapeType="1"/>
          </p:cNvSpPr>
          <p:nvPr/>
        </p:nvSpPr>
        <p:spPr bwMode="auto">
          <a:xfrm>
            <a:off x="6248400" y="3995737"/>
            <a:ext cx="338138" cy="461963"/>
          </a:xfrm>
          <a:prstGeom prst="line">
            <a:avLst/>
          </a:prstGeom>
          <a:noFill/>
          <a:ln w="38100">
            <a:solidFill>
              <a:srgbClr val="CC0000"/>
            </a:solidFill>
            <a:round/>
            <a:headEnd/>
            <a:tailEnd/>
          </a:ln>
        </p:spPr>
        <p:txBody>
          <a:bodyPr anchor="ctr"/>
          <a:lstStyle/>
          <a:p>
            <a:endParaRPr lang="en-US"/>
          </a:p>
        </p:txBody>
      </p:sp>
      <p:pic>
        <p:nvPicPr>
          <p:cNvPr id="6154" name="Picture 6" descr="Document_WritingB01"/>
          <p:cNvPicPr>
            <a:picLocks noChangeAspect="1" noChangeArrowheads="1"/>
          </p:cNvPicPr>
          <p:nvPr/>
        </p:nvPicPr>
        <p:blipFill>
          <a:blip r:embed="rId4" cstate="print"/>
          <a:srcRect/>
          <a:stretch>
            <a:fillRect/>
          </a:stretch>
        </p:blipFill>
        <p:spPr bwMode="auto">
          <a:xfrm>
            <a:off x="6421438" y="4364037"/>
            <a:ext cx="271462" cy="442913"/>
          </a:xfrm>
          <a:prstGeom prst="rect">
            <a:avLst/>
          </a:prstGeom>
          <a:noFill/>
          <a:ln w="9525">
            <a:noFill/>
            <a:miter lim="800000"/>
            <a:headEnd/>
            <a:tailEnd/>
          </a:ln>
        </p:spPr>
      </p:pic>
      <p:pic>
        <p:nvPicPr>
          <p:cNvPr id="6155" name="Picture 7" descr="Document_WritingB01"/>
          <p:cNvPicPr>
            <a:picLocks noChangeAspect="1" noChangeArrowheads="1"/>
          </p:cNvPicPr>
          <p:nvPr/>
        </p:nvPicPr>
        <p:blipFill>
          <a:blip r:embed="rId4" cstate="print"/>
          <a:srcRect/>
          <a:stretch>
            <a:fillRect/>
          </a:stretch>
        </p:blipFill>
        <p:spPr bwMode="auto">
          <a:xfrm>
            <a:off x="449263" y="2511425"/>
            <a:ext cx="271462" cy="442913"/>
          </a:xfrm>
          <a:prstGeom prst="rect">
            <a:avLst/>
          </a:prstGeom>
          <a:noFill/>
          <a:ln w="9525">
            <a:noFill/>
            <a:miter lim="800000"/>
            <a:headEnd/>
            <a:tailEnd/>
          </a:ln>
        </p:spPr>
      </p:pic>
      <p:pic>
        <p:nvPicPr>
          <p:cNvPr id="6156" name="Picture 8" descr="Document_WritingB01"/>
          <p:cNvPicPr>
            <a:picLocks noChangeAspect="1" noChangeArrowheads="1"/>
          </p:cNvPicPr>
          <p:nvPr/>
        </p:nvPicPr>
        <p:blipFill>
          <a:blip r:embed="rId4" cstate="print"/>
          <a:srcRect/>
          <a:stretch>
            <a:fillRect/>
          </a:stretch>
        </p:blipFill>
        <p:spPr bwMode="auto">
          <a:xfrm>
            <a:off x="449263" y="2976563"/>
            <a:ext cx="271462" cy="442912"/>
          </a:xfrm>
          <a:prstGeom prst="rect">
            <a:avLst/>
          </a:prstGeom>
          <a:noFill/>
          <a:ln w="9525">
            <a:noFill/>
            <a:miter lim="800000"/>
            <a:headEnd/>
            <a:tailEnd/>
          </a:ln>
        </p:spPr>
      </p:pic>
      <p:pic>
        <p:nvPicPr>
          <p:cNvPr id="6157" name="Picture 9" descr="Document_WritingB01"/>
          <p:cNvPicPr>
            <a:picLocks noChangeAspect="1" noChangeArrowheads="1"/>
          </p:cNvPicPr>
          <p:nvPr/>
        </p:nvPicPr>
        <p:blipFill>
          <a:blip r:embed="rId4" cstate="print"/>
          <a:srcRect/>
          <a:stretch>
            <a:fillRect/>
          </a:stretch>
        </p:blipFill>
        <p:spPr bwMode="auto">
          <a:xfrm>
            <a:off x="449263" y="3441700"/>
            <a:ext cx="271462" cy="442913"/>
          </a:xfrm>
          <a:prstGeom prst="rect">
            <a:avLst/>
          </a:prstGeom>
          <a:noFill/>
          <a:ln w="9525">
            <a:noFill/>
            <a:miter lim="800000"/>
            <a:headEnd/>
            <a:tailEnd/>
          </a:ln>
        </p:spPr>
      </p:pic>
      <p:sp>
        <p:nvSpPr>
          <p:cNvPr id="6158" name="Line 10"/>
          <p:cNvSpPr>
            <a:spLocks noChangeShapeType="1"/>
          </p:cNvSpPr>
          <p:nvPr/>
        </p:nvSpPr>
        <p:spPr bwMode="auto">
          <a:xfrm flipH="1">
            <a:off x="5795963" y="3995737"/>
            <a:ext cx="338137" cy="461963"/>
          </a:xfrm>
          <a:prstGeom prst="line">
            <a:avLst/>
          </a:prstGeom>
          <a:noFill/>
          <a:ln w="38100">
            <a:solidFill>
              <a:srgbClr val="CC0000"/>
            </a:solidFill>
            <a:round/>
            <a:headEnd/>
            <a:tailEnd/>
          </a:ln>
        </p:spPr>
        <p:txBody>
          <a:bodyPr anchor="ctr"/>
          <a:lstStyle/>
          <a:p>
            <a:endParaRPr lang="en-US"/>
          </a:p>
        </p:txBody>
      </p:sp>
      <p:pic>
        <p:nvPicPr>
          <p:cNvPr id="6159" name="Picture 11" descr="Document_WritingB01"/>
          <p:cNvPicPr>
            <a:picLocks noChangeAspect="1" noChangeArrowheads="1"/>
          </p:cNvPicPr>
          <p:nvPr/>
        </p:nvPicPr>
        <p:blipFill>
          <a:blip r:embed="rId4" cstate="print"/>
          <a:srcRect/>
          <a:stretch>
            <a:fillRect/>
          </a:stretch>
        </p:blipFill>
        <p:spPr bwMode="auto">
          <a:xfrm>
            <a:off x="6064250" y="3768725"/>
            <a:ext cx="271463" cy="442912"/>
          </a:xfrm>
          <a:prstGeom prst="rect">
            <a:avLst/>
          </a:prstGeom>
          <a:noFill/>
          <a:ln w="9525">
            <a:noFill/>
            <a:miter lim="800000"/>
            <a:headEnd/>
            <a:tailEnd/>
          </a:ln>
        </p:spPr>
      </p:pic>
      <p:pic>
        <p:nvPicPr>
          <p:cNvPr id="6160" name="Picture 12" descr="Document_WritingB01"/>
          <p:cNvPicPr>
            <a:picLocks noChangeAspect="1" noChangeArrowheads="1"/>
          </p:cNvPicPr>
          <p:nvPr/>
        </p:nvPicPr>
        <p:blipFill>
          <a:blip r:embed="rId4" cstate="print"/>
          <a:srcRect/>
          <a:stretch>
            <a:fillRect/>
          </a:stretch>
        </p:blipFill>
        <p:spPr bwMode="auto">
          <a:xfrm>
            <a:off x="5684838" y="4364037"/>
            <a:ext cx="271462" cy="442913"/>
          </a:xfrm>
          <a:prstGeom prst="rect">
            <a:avLst/>
          </a:prstGeom>
          <a:noFill/>
          <a:ln w="9525">
            <a:noFill/>
            <a:miter lim="800000"/>
            <a:headEnd/>
            <a:tailEnd/>
          </a:ln>
        </p:spPr>
      </p:pic>
      <p:sp>
        <p:nvSpPr>
          <p:cNvPr id="6161" name="Freeform 13"/>
          <p:cNvSpPr>
            <a:spLocks/>
          </p:cNvSpPr>
          <p:nvPr/>
        </p:nvSpPr>
        <p:spPr bwMode="auto">
          <a:xfrm rot="11042913" flipH="1">
            <a:off x="6289675" y="4821237"/>
            <a:ext cx="655638" cy="317500"/>
          </a:xfrm>
          <a:custGeom>
            <a:avLst/>
            <a:gdLst>
              <a:gd name="T0" fmla="*/ 2147483647 w 826"/>
              <a:gd name="T1" fmla="*/ 2147483647 h 401"/>
              <a:gd name="T2" fmla="*/ 2147483647 w 826"/>
              <a:gd name="T3" fmla="*/ 2147483647 h 401"/>
              <a:gd name="T4" fmla="*/ 2147483647 w 826"/>
              <a:gd name="T5" fmla="*/ 0 h 401"/>
              <a:gd name="T6" fmla="*/ 2147483647 w 826"/>
              <a:gd name="T7" fmla="*/ 2147483647 h 401"/>
              <a:gd name="T8" fmla="*/ 2147483647 w 826"/>
              <a:gd name="T9" fmla="*/ 2147483647 h 401"/>
              <a:gd name="T10" fmla="*/ 2147483647 w 826"/>
              <a:gd name="T11" fmla="*/ 2147483647 h 401"/>
              <a:gd name="T12" fmla="*/ 2147483647 w 826"/>
              <a:gd name="T13" fmla="*/ 2147483647 h 401"/>
              <a:gd name="T14" fmla="*/ 2147483647 w 826"/>
              <a:gd name="T15" fmla="*/ 2147483647 h 401"/>
              <a:gd name="T16" fmla="*/ 2147483647 w 826"/>
              <a:gd name="T17" fmla="*/ 2147483647 h 401"/>
              <a:gd name="T18" fmla="*/ 2147483647 w 826"/>
              <a:gd name="T19" fmla="*/ 2147483647 h 401"/>
              <a:gd name="T20" fmla="*/ 2147483647 w 826"/>
              <a:gd name="T21" fmla="*/ 2147483647 h 401"/>
              <a:gd name="T22" fmla="*/ 2147483647 w 826"/>
              <a:gd name="T23" fmla="*/ 2147483647 h 401"/>
              <a:gd name="T24" fmla="*/ 2147483647 w 826"/>
              <a:gd name="T25" fmla="*/ 2147483647 h 401"/>
              <a:gd name="T26" fmla="*/ 2147483647 w 826"/>
              <a:gd name="T27" fmla="*/ 2147483647 h 401"/>
              <a:gd name="T28" fmla="*/ 2147483647 w 826"/>
              <a:gd name="T29" fmla="*/ 2147483647 h 401"/>
              <a:gd name="T30" fmla="*/ 2147483647 w 826"/>
              <a:gd name="T31" fmla="*/ 2147483647 h 401"/>
              <a:gd name="T32" fmla="*/ 2147483647 w 826"/>
              <a:gd name="T33" fmla="*/ 2147483647 h 401"/>
              <a:gd name="T34" fmla="*/ 2147483647 w 826"/>
              <a:gd name="T35" fmla="*/ 2147483647 h 401"/>
              <a:gd name="T36" fmla="*/ 2147483647 w 826"/>
              <a:gd name="T37" fmla="*/ 2147483647 h 401"/>
              <a:gd name="T38" fmla="*/ 2147483647 w 826"/>
              <a:gd name="T39" fmla="*/ 2147483647 h 401"/>
              <a:gd name="T40" fmla="*/ 0 w 826"/>
              <a:gd name="T41" fmla="*/ 2147483647 h 401"/>
              <a:gd name="T42" fmla="*/ 2147483647 w 826"/>
              <a:gd name="T43" fmla="*/ 2147483647 h 401"/>
              <a:gd name="T44" fmla="*/ 2147483647 w 826"/>
              <a:gd name="T45" fmla="*/ 2147483647 h 401"/>
              <a:gd name="T46" fmla="*/ 2147483647 w 826"/>
              <a:gd name="T47" fmla="*/ 2147483647 h 401"/>
              <a:gd name="T48" fmla="*/ 2147483647 w 826"/>
              <a:gd name="T49" fmla="*/ 2147483647 h 401"/>
              <a:gd name="T50" fmla="*/ 2147483647 w 826"/>
              <a:gd name="T51" fmla="*/ 2147483647 h 401"/>
              <a:gd name="T52" fmla="*/ 2147483647 w 826"/>
              <a:gd name="T53" fmla="*/ 2147483647 h 401"/>
              <a:gd name="T54" fmla="*/ 2147483647 w 826"/>
              <a:gd name="T55" fmla="*/ 2147483647 h 401"/>
              <a:gd name="T56" fmla="*/ 2147483647 w 826"/>
              <a:gd name="T57" fmla="*/ 2147483647 h 401"/>
              <a:gd name="T58" fmla="*/ 2147483647 w 826"/>
              <a:gd name="T59" fmla="*/ 2147483647 h 401"/>
              <a:gd name="T60" fmla="*/ 2147483647 w 826"/>
              <a:gd name="T61" fmla="*/ 2147483647 h 401"/>
              <a:gd name="T62" fmla="*/ 2147483647 w 826"/>
              <a:gd name="T63" fmla="*/ 2147483647 h 401"/>
              <a:gd name="T64" fmla="*/ 2147483647 w 826"/>
              <a:gd name="T65" fmla="*/ 2147483647 h 401"/>
              <a:gd name="T66" fmla="*/ 2147483647 w 826"/>
              <a:gd name="T67" fmla="*/ 2147483647 h 401"/>
              <a:gd name="T68" fmla="*/ 2147483647 w 826"/>
              <a:gd name="T69" fmla="*/ 2147483647 h 401"/>
              <a:gd name="T70" fmla="*/ 2147483647 w 826"/>
              <a:gd name="T71" fmla="*/ 2147483647 h 4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6"/>
              <a:gd name="T109" fmla="*/ 0 h 401"/>
              <a:gd name="T110" fmla="*/ 826 w 826"/>
              <a:gd name="T111" fmla="*/ 401 h 4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6" h="401">
                <a:moveTo>
                  <a:pt x="586" y="150"/>
                </a:moveTo>
                <a:lnTo>
                  <a:pt x="583" y="164"/>
                </a:lnTo>
                <a:lnTo>
                  <a:pt x="580" y="182"/>
                </a:lnTo>
                <a:lnTo>
                  <a:pt x="577" y="203"/>
                </a:lnTo>
                <a:lnTo>
                  <a:pt x="826" y="98"/>
                </a:lnTo>
                <a:lnTo>
                  <a:pt x="577" y="0"/>
                </a:lnTo>
                <a:lnTo>
                  <a:pt x="580" y="19"/>
                </a:lnTo>
                <a:lnTo>
                  <a:pt x="583" y="37"/>
                </a:lnTo>
                <a:lnTo>
                  <a:pt x="586" y="53"/>
                </a:lnTo>
                <a:lnTo>
                  <a:pt x="564" y="56"/>
                </a:lnTo>
                <a:lnTo>
                  <a:pt x="538" y="58"/>
                </a:lnTo>
                <a:lnTo>
                  <a:pt x="503" y="63"/>
                </a:lnTo>
                <a:lnTo>
                  <a:pt x="462" y="70"/>
                </a:lnTo>
                <a:lnTo>
                  <a:pt x="417" y="79"/>
                </a:lnTo>
                <a:lnTo>
                  <a:pt x="393" y="85"/>
                </a:lnTo>
                <a:lnTo>
                  <a:pt x="368" y="92"/>
                </a:lnTo>
                <a:lnTo>
                  <a:pt x="342" y="99"/>
                </a:lnTo>
                <a:lnTo>
                  <a:pt x="317" y="108"/>
                </a:lnTo>
                <a:lnTo>
                  <a:pt x="291" y="116"/>
                </a:lnTo>
                <a:lnTo>
                  <a:pt x="265" y="128"/>
                </a:lnTo>
                <a:lnTo>
                  <a:pt x="239" y="138"/>
                </a:lnTo>
                <a:lnTo>
                  <a:pt x="213" y="151"/>
                </a:lnTo>
                <a:lnTo>
                  <a:pt x="188" y="164"/>
                </a:lnTo>
                <a:lnTo>
                  <a:pt x="164" y="179"/>
                </a:lnTo>
                <a:lnTo>
                  <a:pt x="141" y="195"/>
                </a:lnTo>
                <a:lnTo>
                  <a:pt x="119" y="212"/>
                </a:lnTo>
                <a:lnTo>
                  <a:pt x="107" y="221"/>
                </a:lnTo>
                <a:lnTo>
                  <a:pt x="97" y="231"/>
                </a:lnTo>
                <a:lnTo>
                  <a:pt x="87" y="241"/>
                </a:lnTo>
                <a:lnTo>
                  <a:pt x="78" y="251"/>
                </a:lnTo>
                <a:lnTo>
                  <a:pt x="68" y="261"/>
                </a:lnTo>
                <a:lnTo>
                  <a:pt x="59" y="272"/>
                </a:lnTo>
                <a:lnTo>
                  <a:pt x="52" y="283"/>
                </a:lnTo>
                <a:lnTo>
                  <a:pt x="43" y="295"/>
                </a:lnTo>
                <a:lnTo>
                  <a:pt x="36" y="306"/>
                </a:lnTo>
                <a:lnTo>
                  <a:pt x="29" y="318"/>
                </a:lnTo>
                <a:lnTo>
                  <a:pt x="23" y="331"/>
                </a:lnTo>
                <a:lnTo>
                  <a:pt x="17" y="344"/>
                </a:lnTo>
                <a:lnTo>
                  <a:pt x="13" y="357"/>
                </a:lnTo>
                <a:lnTo>
                  <a:pt x="7" y="372"/>
                </a:lnTo>
                <a:lnTo>
                  <a:pt x="4" y="386"/>
                </a:lnTo>
                <a:lnTo>
                  <a:pt x="0" y="401"/>
                </a:lnTo>
                <a:lnTo>
                  <a:pt x="7" y="387"/>
                </a:lnTo>
                <a:lnTo>
                  <a:pt x="15" y="374"/>
                </a:lnTo>
                <a:lnTo>
                  <a:pt x="22" y="361"/>
                </a:lnTo>
                <a:lnTo>
                  <a:pt x="29" y="350"/>
                </a:lnTo>
                <a:lnTo>
                  <a:pt x="45" y="327"/>
                </a:lnTo>
                <a:lnTo>
                  <a:pt x="64" y="306"/>
                </a:lnTo>
                <a:lnTo>
                  <a:pt x="74" y="296"/>
                </a:lnTo>
                <a:lnTo>
                  <a:pt x="83" y="287"/>
                </a:lnTo>
                <a:lnTo>
                  <a:pt x="93" y="277"/>
                </a:lnTo>
                <a:lnTo>
                  <a:pt x="104" y="269"/>
                </a:lnTo>
                <a:lnTo>
                  <a:pt x="115" y="261"/>
                </a:lnTo>
                <a:lnTo>
                  <a:pt x="125" y="253"/>
                </a:lnTo>
                <a:lnTo>
                  <a:pt x="136" y="245"/>
                </a:lnTo>
                <a:lnTo>
                  <a:pt x="148" y="238"/>
                </a:lnTo>
                <a:lnTo>
                  <a:pt x="171" y="225"/>
                </a:lnTo>
                <a:lnTo>
                  <a:pt x="194" y="214"/>
                </a:lnTo>
                <a:lnTo>
                  <a:pt x="219" y="202"/>
                </a:lnTo>
                <a:lnTo>
                  <a:pt x="244" y="193"/>
                </a:lnTo>
                <a:lnTo>
                  <a:pt x="268" y="185"/>
                </a:lnTo>
                <a:lnTo>
                  <a:pt x="293" y="177"/>
                </a:lnTo>
                <a:lnTo>
                  <a:pt x="317" y="172"/>
                </a:lnTo>
                <a:lnTo>
                  <a:pt x="342" y="166"/>
                </a:lnTo>
                <a:lnTo>
                  <a:pt x="367" y="161"/>
                </a:lnTo>
                <a:lnTo>
                  <a:pt x="390" y="157"/>
                </a:lnTo>
                <a:lnTo>
                  <a:pt x="435" y="153"/>
                </a:lnTo>
                <a:lnTo>
                  <a:pt x="477" y="150"/>
                </a:lnTo>
                <a:lnTo>
                  <a:pt x="513" y="148"/>
                </a:lnTo>
                <a:lnTo>
                  <a:pt x="542" y="148"/>
                </a:lnTo>
                <a:lnTo>
                  <a:pt x="565" y="148"/>
                </a:lnTo>
                <a:lnTo>
                  <a:pt x="586" y="150"/>
                </a:lnTo>
                <a:close/>
              </a:path>
            </a:pathLst>
          </a:custGeom>
          <a:solidFill>
            <a:srgbClr val="FF0000">
              <a:alpha val="74901"/>
            </a:srgbClr>
          </a:solidFill>
          <a:ln w="9525">
            <a:noFill/>
            <a:round/>
            <a:headEnd/>
            <a:tailEnd/>
          </a:ln>
        </p:spPr>
        <p:txBody>
          <a:bodyPr/>
          <a:lstStyle/>
          <a:p>
            <a:endParaRPr lang="en-US"/>
          </a:p>
        </p:txBody>
      </p:sp>
      <p:sp>
        <p:nvSpPr>
          <p:cNvPr id="6162" name="Freeform 14"/>
          <p:cNvSpPr>
            <a:spLocks/>
          </p:cNvSpPr>
          <p:nvPr/>
        </p:nvSpPr>
        <p:spPr bwMode="auto">
          <a:xfrm>
            <a:off x="982663" y="2454275"/>
            <a:ext cx="16351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6163" name="Picture 17" descr="H:\PPT Graphics\MSL_PNG_Object_Library\abstract_rectangle02_04_yellow.png"/>
          <p:cNvPicPr>
            <a:picLocks noChangeAspect="1" noChangeArrowheads="1"/>
          </p:cNvPicPr>
          <p:nvPr/>
        </p:nvPicPr>
        <p:blipFill>
          <a:blip r:embed="rId5" cstate="print"/>
          <a:srcRect/>
          <a:stretch>
            <a:fillRect/>
          </a:stretch>
        </p:blipFill>
        <p:spPr bwMode="auto">
          <a:xfrm>
            <a:off x="1722438" y="6067425"/>
            <a:ext cx="5638800" cy="714375"/>
          </a:xfrm>
          <a:prstGeom prst="rect">
            <a:avLst/>
          </a:prstGeom>
          <a:noFill/>
          <a:ln w="9525">
            <a:noFill/>
            <a:miter lim="800000"/>
            <a:headEnd/>
            <a:tailEnd/>
          </a:ln>
        </p:spPr>
      </p:pic>
      <p:sp>
        <p:nvSpPr>
          <p:cNvPr id="6164" name="TextBox 59"/>
          <p:cNvSpPr txBox="1">
            <a:spLocks noChangeArrowheads="1"/>
          </p:cNvSpPr>
          <p:nvPr/>
        </p:nvSpPr>
        <p:spPr bwMode="auto">
          <a:xfrm>
            <a:off x="2828925" y="6078537"/>
            <a:ext cx="3887788" cy="647700"/>
          </a:xfrm>
          <a:prstGeom prst="rect">
            <a:avLst/>
          </a:prstGeom>
          <a:noFill/>
          <a:ln w="9525">
            <a:noFill/>
            <a:miter lim="800000"/>
            <a:headEnd/>
            <a:tailEnd/>
          </a:ln>
        </p:spPr>
        <p:txBody>
          <a:bodyPr wrap="none">
            <a:spAutoFit/>
          </a:bodyPr>
          <a:lstStyle/>
          <a:p>
            <a:r>
              <a:rPr lang="en-US"/>
              <a:t>SQL Server 2008 introduces </a:t>
            </a:r>
            <a:br>
              <a:rPr lang="en-US"/>
            </a:br>
            <a:r>
              <a:rPr lang="en-US"/>
              <a:t>enhanced full-text indexing</a:t>
            </a:r>
          </a:p>
        </p:txBody>
      </p:sp>
      <p:pic>
        <p:nvPicPr>
          <p:cNvPr id="6165" name="Picture 19" descr="H:\PPT Graphics\MSL_PNG_Object_Library\Threat_Yellow.png"/>
          <p:cNvPicPr>
            <a:picLocks noChangeAspect="1" noChangeArrowheads="1"/>
          </p:cNvPicPr>
          <p:nvPr/>
        </p:nvPicPr>
        <p:blipFill>
          <a:blip r:embed="rId6" cstate="print"/>
          <a:srcRect/>
          <a:stretch>
            <a:fillRect/>
          </a:stretch>
        </p:blipFill>
        <p:spPr bwMode="auto">
          <a:xfrm>
            <a:off x="1917700" y="6100762"/>
            <a:ext cx="1011238" cy="592138"/>
          </a:xfrm>
          <a:prstGeom prst="rect">
            <a:avLst/>
          </a:prstGeom>
          <a:noFill/>
          <a:ln w="9525">
            <a:noFill/>
            <a:miter lim="800000"/>
            <a:headEnd/>
            <a:tailEnd/>
          </a:ln>
        </p:spPr>
      </p:pic>
      <p:pic>
        <p:nvPicPr>
          <p:cNvPr id="6166" name="Picture 18" descr="H:\PPT Graphics\MSL_PNG_Object_Library\LightBulb.png"/>
          <p:cNvPicPr>
            <a:picLocks noChangeAspect="1" noChangeArrowheads="1"/>
          </p:cNvPicPr>
          <p:nvPr/>
        </p:nvPicPr>
        <p:blipFill>
          <a:blip r:embed="rId7" cstate="print"/>
          <a:srcRect/>
          <a:stretch>
            <a:fillRect/>
          </a:stretch>
        </p:blipFill>
        <p:spPr bwMode="auto">
          <a:xfrm>
            <a:off x="2170113" y="6121400"/>
            <a:ext cx="352425"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Heap?</a:t>
            </a:r>
          </a:p>
        </p:txBody>
      </p:sp>
      <p:sp>
        <p:nvSpPr>
          <p:cNvPr id="7171" name="Rounded Rectangle 849923"/>
          <p:cNvSpPr>
            <a:spLocks noChangeArrowheads="1"/>
          </p:cNvSpPr>
          <p:nvPr/>
        </p:nvSpPr>
        <p:spPr bwMode="auto">
          <a:xfrm>
            <a:off x="304800" y="1558925"/>
            <a:ext cx="7961313" cy="14478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7172" name="Rounded Rectangle 844804"/>
          <p:cNvSpPr>
            <a:spLocks noChangeArrowheads="1"/>
          </p:cNvSpPr>
          <p:nvPr/>
        </p:nvSpPr>
        <p:spPr bwMode="auto">
          <a:xfrm>
            <a:off x="536575" y="16843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A table without a clustered index</a:t>
            </a:r>
          </a:p>
          <a:p>
            <a:pPr algn="l">
              <a:lnSpc>
                <a:spcPct val="90000"/>
              </a:lnSpc>
              <a:spcBef>
                <a:spcPct val="40000"/>
              </a:spcBef>
            </a:pPr>
            <a:endParaRPr lang="en-US"/>
          </a:p>
        </p:txBody>
      </p:sp>
      <p:sp>
        <p:nvSpPr>
          <p:cNvPr id="7173" name="Rounded Rectangle 844806"/>
          <p:cNvSpPr>
            <a:spLocks noChangeArrowheads="1"/>
          </p:cNvSpPr>
          <p:nvPr/>
        </p:nvSpPr>
        <p:spPr bwMode="auto">
          <a:xfrm>
            <a:off x="536575" y="23415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Pages stored in no particular order</a:t>
            </a:r>
          </a:p>
        </p:txBody>
      </p:sp>
      <p:pic>
        <p:nvPicPr>
          <p:cNvPr id="7174"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304800" y="3048000"/>
            <a:ext cx="7910512" cy="3317875"/>
          </a:xfrm>
          <a:prstGeom prst="rect">
            <a:avLst/>
          </a:prstGeom>
          <a:noFill/>
          <a:ln w="9525">
            <a:noFill/>
            <a:miter lim="800000"/>
            <a:headEnd/>
            <a:tailEnd/>
          </a:ln>
        </p:spPr>
      </p:pic>
      <p:sp>
        <p:nvSpPr>
          <p:cNvPr id="17" name="AutoShape 54"/>
          <p:cNvSpPr>
            <a:spLocks noChangeArrowheads="1"/>
          </p:cNvSpPr>
          <p:nvPr/>
        </p:nvSpPr>
        <p:spPr bwMode="auto">
          <a:xfrm>
            <a:off x="1293812" y="4854575"/>
            <a:ext cx="6494463" cy="1385888"/>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Heap</a:t>
            </a:r>
            <a:endParaRPr lang="en-US"/>
          </a:p>
        </p:txBody>
      </p:sp>
      <p:pic>
        <p:nvPicPr>
          <p:cNvPr id="8205" name="Picture 11" descr="Document_WritingB01"/>
          <p:cNvPicPr>
            <a:picLocks noChangeAspect="1" noChangeArrowheads="1"/>
          </p:cNvPicPr>
          <p:nvPr/>
        </p:nvPicPr>
        <p:blipFill>
          <a:blip r:embed="rId4" cstate="print"/>
          <a:srcRect/>
          <a:stretch>
            <a:fillRect/>
          </a:stretch>
        </p:blipFill>
        <p:spPr bwMode="auto">
          <a:xfrm>
            <a:off x="3860800" y="5030788"/>
            <a:ext cx="561975" cy="917575"/>
          </a:xfrm>
          <a:prstGeom prst="rect">
            <a:avLst/>
          </a:prstGeom>
          <a:noFill/>
          <a:ln w="9525">
            <a:noFill/>
            <a:miter lim="800000"/>
            <a:headEnd/>
            <a:tailEnd/>
          </a:ln>
        </p:spPr>
      </p:pic>
      <p:sp>
        <p:nvSpPr>
          <p:cNvPr id="8207" name="Freeform 14"/>
          <p:cNvSpPr>
            <a:spLocks/>
          </p:cNvSpPr>
          <p:nvPr/>
        </p:nvSpPr>
        <p:spPr bwMode="auto">
          <a:xfrm>
            <a:off x="5338762" y="34813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8208" name="Picture 11" descr="Document_WritingB01"/>
          <p:cNvPicPr>
            <a:picLocks noChangeAspect="1" noChangeArrowheads="1"/>
          </p:cNvPicPr>
          <p:nvPr/>
        </p:nvPicPr>
        <p:blipFill>
          <a:blip r:embed="rId4" cstate="print"/>
          <a:srcRect/>
          <a:stretch>
            <a:fillRect/>
          </a:stretch>
        </p:blipFill>
        <p:spPr bwMode="auto">
          <a:xfrm>
            <a:off x="5240337" y="5033963"/>
            <a:ext cx="561975" cy="917575"/>
          </a:xfrm>
          <a:prstGeom prst="rect">
            <a:avLst/>
          </a:prstGeom>
          <a:noFill/>
          <a:ln w="9525">
            <a:noFill/>
            <a:miter lim="800000"/>
            <a:headEnd/>
            <a:tailEnd/>
          </a:ln>
        </p:spPr>
      </p:pic>
      <p:pic>
        <p:nvPicPr>
          <p:cNvPr id="8209" name="Picture 11" descr="Document_WritingB01"/>
          <p:cNvPicPr>
            <a:picLocks noChangeAspect="1" noChangeArrowheads="1"/>
          </p:cNvPicPr>
          <p:nvPr/>
        </p:nvPicPr>
        <p:blipFill>
          <a:blip r:embed="rId4" cstate="print"/>
          <a:srcRect/>
          <a:stretch>
            <a:fillRect/>
          </a:stretch>
        </p:blipFill>
        <p:spPr bwMode="auto">
          <a:xfrm>
            <a:off x="6775450" y="5053013"/>
            <a:ext cx="561975" cy="917575"/>
          </a:xfrm>
          <a:prstGeom prst="rect">
            <a:avLst/>
          </a:prstGeom>
          <a:noFill/>
          <a:ln w="9525">
            <a:noFill/>
            <a:miter lim="800000"/>
            <a:headEnd/>
            <a:tailEnd/>
          </a:ln>
        </p:spPr>
      </p:pic>
      <p:pic>
        <p:nvPicPr>
          <p:cNvPr id="8210" name="Picture 11" descr="Document_WritingB01"/>
          <p:cNvPicPr>
            <a:picLocks noChangeAspect="1" noChangeArrowheads="1"/>
          </p:cNvPicPr>
          <p:nvPr/>
        </p:nvPicPr>
        <p:blipFill>
          <a:blip r:embed="rId4" cstate="print"/>
          <a:srcRect/>
          <a:stretch>
            <a:fillRect/>
          </a:stretch>
        </p:blipFill>
        <p:spPr bwMode="auto">
          <a:xfrm>
            <a:off x="5233987" y="3370263"/>
            <a:ext cx="561975" cy="917575"/>
          </a:xfrm>
          <a:prstGeom prst="rect">
            <a:avLst/>
          </a:prstGeom>
          <a:noFill/>
          <a:ln w="9525">
            <a:noFill/>
            <a:miter lim="800000"/>
            <a:headEnd/>
            <a:tailEnd/>
          </a:ln>
        </p:spPr>
      </p:pic>
      <p:sp>
        <p:nvSpPr>
          <p:cNvPr id="8211" name="Freeform 14"/>
          <p:cNvSpPr>
            <a:spLocks/>
          </p:cNvSpPr>
          <p:nvPr/>
        </p:nvSpPr>
        <p:spPr bwMode="auto">
          <a:xfrm rot="2095848">
            <a:off x="4597400" y="4081463"/>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8212" name="Freeform 14"/>
          <p:cNvSpPr>
            <a:spLocks/>
          </p:cNvSpPr>
          <p:nvPr/>
        </p:nvSpPr>
        <p:spPr bwMode="auto">
          <a:xfrm rot="-2730101">
            <a:off x="5992813" y="4129087"/>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8241" name="Group 49"/>
          <p:cNvGraphicFramePr>
            <a:graphicFrameLocks noGrp="1"/>
          </p:cNvGraphicFramePr>
          <p:nvPr/>
        </p:nvGraphicFramePr>
        <p:xfrm>
          <a:off x="566737" y="3260725"/>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index_id=0</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first_iam_page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grpSp>
        <p:nvGrpSpPr>
          <p:cNvPr id="2" name="Group 29"/>
          <p:cNvGrpSpPr>
            <a:grpSpLocks/>
          </p:cNvGrpSpPr>
          <p:nvPr/>
        </p:nvGrpSpPr>
        <p:grpSpPr bwMode="auto">
          <a:xfrm>
            <a:off x="8099425" y="6299200"/>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31"/>
            <p:cNvGrpSpPr>
              <a:grpSpLocks/>
            </p:cNvGrpSpPr>
            <p:nvPr/>
          </p:nvGrpSpPr>
          <p:grpSpPr bwMode="auto">
            <a:xfrm>
              <a:off x="480" y="3096"/>
              <a:ext cx="240" cy="192"/>
              <a:chOff x="480" y="3096"/>
              <a:chExt cx="240" cy="192"/>
            </a:xfrm>
          </p:grpSpPr>
          <p:sp>
            <p:nvSpPr>
              <p:cNvPr id="7203"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4"/>
          <p:cNvGrpSpPr>
            <a:grpSpLocks/>
          </p:cNvGrpSpPr>
          <p:nvPr/>
        </p:nvGrpSpPr>
        <p:grpSpPr bwMode="auto">
          <a:xfrm>
            <a:off x="8586788" y="6389688"/>
            <a:ext cx="304800" cy="244475"/>
            <a:chOff x="768" y="3096"/>
            <a:chExt cx="240" cy="192"/>
          </a:xfrm>
        </p:grpSpPr>
        <p:sp>
          <p:nvSpPr>
            <p:cNvPr id="7199"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7197" name="Rounded Rectangle 827407"/>
          <p:cNvSpPr>
            <a:spLocks noChangeArrowheads="1"/>
          </p:cNvSpPr>
          <p:nvPr/>
        </p:nvSpPr>
        <p:spPr bwMode="auto">
          <a:xfrm>
            <a:off x="5845175" y="3452813"/>
            <a:ext cx="1785937" cy="711200"/>
          </a:xfrm>
          <a:prstGeom prst="roundRect">
            <a:avLst>
              <a:gd name="adj" fmla="val 4167"/>
            </a:avLst>
          </a:prstGeom>
          <a:noFill/>
          <a:ln w="9525" algn="ctr">
            <a:noFill/>
            <a:round/>
            <a:headEnd/>
            <a:tailEnd/>
          </a:ln>
        </p:spPr>
        <p:txBody>
          <a:bodyPr anchor="ctr"/>
          <a:lstStyle/>
          <a:p>
            <a:pPr>
              <a:lnSpc>
                <a:spcPct val="80000"/>
              </a:lnSpc>
            </a:pPr>
            <a:r>
              <a:rPr lang="en-US" sz="1600"/>
              <a:t>IAM Page</a:t>
            </a:r>
          </a:p>
        </p:txBody>
      </p:sp>
      <p:sp>
        <p:nvSpPr>
          <p:cNvPr id="7198" name="Rounded Rectangle 827407"/>
          <p:cNvSpPr>
            <a:spLocks noChangeArrowheads="1"/>
          </p:cNvSpPr>
          <p:nvPr/>
        </p:nvSpPr>
        <p:spPr bwMode="auto">
          <a:xfrm>
            <a:off x="4656137" y="5875338"/>
            <a:ext cx="1785938" cy="360362"/>
          </a:xfrm>
          <a:prstGeom prst="roundRect">
            <a:avLst>
              <a:gd name="adj" fmla="val 4167"/>
            </a:avLst>
          </a:prstGeom>
          <a:noFill/>
          <a:ln w="9525" algn="ctr">
            <a:noFill/>
            <a:round/>
            <a:headEnd/>
            <a:tailEnd/>
          </a:ln>
        </p:spPr>
        <p:txBody>
          <a:bodyPr anchor="ctr"/>
          <a:lstStyle/>
          <a:p>
            <a:pPr>
              <a:lnSpc>
                <a:spcPct val="80000"/>
              </a:lnSpc>
            </a:pPr>
            <a:r>
              <a:rPr lang="en-US" sz="1600"/>
              <a:t>Data Pages</a:t>
            </a:r>
          </a:p>
        </p:txBody>
      </p:sp>
      <p:sp>
        <p:nvSpPr>
          <p:cNvPr id="26" name="TextBox 25"/>
          <p:cNvSpPr txBox="1"/>
          <p:nvPr/>
        </p:nvSpPr>
        <p:spPr>
          <a:xfrm>
            <a:off x="2362200" y="6248400"/>
            <a:ext cx="4267200" cy="646331"/>
          </a:xfrm>
          <a:prstGeom prst="rect">
            <a:avLst/>
          </a:prstGeom>
          <a:noFill/>
        </p:spPr>
        <p:txBody>
          <a:bodyPr wrap="square" rtlCol="0">
            <a:spAutoFit/>
          </a:bodyPr>
          <a:lstStyle/>
          <a:p>
            <a:pPr algn="ctr"/>
            <a:r>
              <a:rPr lang="en-US" sz="3600" dirty="0" smtClean="0">
                <a:hlinkClick r:id="rId5" action="ppaction://hlinkfile"/>
              </a:rPr>
              <a:t>index Video</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41"/>
                                        </p:tgtEl>
                                        <p:attrNameLst>
                                          <p:attrName>style.visibility</p:attrName>
                                        </p:attrNameLst>
                                      </p:cBhvr>
                                      <p:to>
                                        <p:strVal val="visible"/>
                                      </p:to>
                                    </p:set>
                                    <p:animEffect transition="in" filter="fade">
                                      <p:cBhvr>
                                        <p:cTn id="7" dur="500"/>
                                        <p:tgtEl>
                                          <p:spTgt spid="8241"/>
                                        </p:tgtEl>
                                      </p:cBhvr>
                                    </p:animEffect>
                                  </p:childTnLst>
                                </p:cTn>
                              </p:par>
                              <p:par>
                                <p:cTn id="8" presetID="10" presetClass="entr" presetSubtype="0" fill="hold" nodeType="withEffect">
                                  <p:stCondLst>
                                    <p:cond delay="0"/>
                                  </p:stCondLst>
                                  <p:childTnLst>
                                    <p:set>
                                      <p:cBhvr>
                                        <p:cTn id="9" dur="1" fill="hold">
                                          <p:stCondLst>
                                            <p:cond delay="0"/>
                                          </p:stCondLst>
                                        </p:cTn>
                                        <p:tgtEl>
                                          <p:spTgt spid="8210"/>
                                        </p:tgtEl>
                                        <p:attrNameLst>
                                          <p:attrName>style.visibility</p:attrName>
                                        </p:attrNameLst>
                                      </p:cBhvr>
                                      <p:to>
                                        <p:strVal val="visible"/>
                                      </p:to>
                                    </p:set>
                                    <p:animEffect transition="in" filter="fade">
                                      <p:cBhvr>
                                        <p:cTn id="10" dur="500"/>
                                        <p:tgtEl>
                                          <p:spTgt spid="82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211"/>
                                        </p:tgtEl>
                                        <p:attrNameLst>
                                          <p:attrName>style.visibility</p:attrName>
                                        </p:attrNameLst>
                                      </p:cBhvr>
                                      <p:to>
                                        <p:strVal val="visible"/>
                                      </p:to>
                                    </p:set>
                                    <p:animEffect transition="in" filter="wipe(up)">
                                      <p:cBhvr>
                                        <p:cTn id="15" dur="500"/>
                                        <p:tgtEl>
                                          <p:spTgt spid="82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197"/>
                                        </p:tgtEl>
                                        <p:attrNameLst>
                                          <p:attrName>style.visibility</p:attrName>
                                        </p:attrNameLst>
                                      </p:cBhvr>
                                      <p:to>
                                        <p:strVal val="visible"/>
                                      </p:to>
                                    </p:set>
                                    <p:animEffect transition="in" filter="wipe(down)">
                                      <p:cBhvr>
                                        <p:cTn id="18" dur="500"/>
                                        <p:tgtEl>
                                          <p:spTgt spid="719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207"/>
                                        </p:tgtEl>
                                        <p:attrNameLst>
                                          <p:attrName>style.visibility</p:attrName>
                                        </p:attrNameLst>
                                      </p:cBhvr>
                                      <p:to>
                                        <p:strVal val="visible"/>
                                      </p:to>
                                    </p:set>
                                    <p:animEffect transition="in" filter="wipe(up)">
                                      <p:cBhvr>
                                        <p:cTn id="21" dur="500"/>
                                        <p:tgtEl>
                                          <p:spTgt spid="820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212"/>
                                        </p:tgtEl>
                                        <p:attrNameLst>
                                          <p:attrName>style.visibility</p:attrName>
                                        </p:attrNameLst>
                                      </p:cBhvr>
                                      <p:to>
                                        <p:strVal val="visible"/>
                                      </p:to>
                                    </p:set>
                                    <p:animEffect transition="in" filter="wipe(up)">
                                      <p:cBhvr>
                                        <p:cTn id="24" dur="500"/>
                                        <p:tgtEl>
                                          <p:spTgt spid="82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205"/>
                                        </p:tgtEl>
                                        <p:attrNameLst>
                                          <p:attrName>style.visibility</p:attrName>
                                        </p:attrNameLst>
                                      </p:cBhvr>
                                      <p:to>
                                        <p:strVal val="visible"/>
                                      </p:to>
                                    </p:set>
                                    <p:animEffect transition="in" filter="fade">
                                      <p:cBhvr>
                                        <p:cTn id="29" dur="500"/>
                                        <p:tgtEl>
                                          <p:spTgt spid="8205"/>
                                        </p:tgtEl>
                                      </p:cBhvr>
                                    </p:animEffect>
                                  </p:childTnLst>
                                </p:cTn>
                              </p:par>
                              <p:par>
                                <p:cTn id="30" presetID="10" presetClass="entr" presetSubtype="0" fill="hold" nodeType="withEffect">
                                  <p:stCondLst>
                                    <p:cond delay="0"/>
                                  </p:stCondLst>
                                  <p:childTnLst>
                                    <p:set>
                                      <p:cBhvr>
                                        <p:cTn id="31" dur="1" fill="hold">
                                          <p:stCondLst>
                                            <p:cond delay="0"/>
                                          </p:stCondLst>
                                        </p:cTn>
                                        <p:tgtEl>
                                          <p:spTgt spid="8208"/>
                                        </p:tgtEl>
                                        <p:attrNameLst>
                                          <p:attrName>style.visibility</p:attrName>
                                        </p:attrNameLst>
                                      </p:cBhvr>
                                      <p:to>
                                        <p:strVal val="visible"/>
                                      </p:to>
                                    </p:set>
                                    <p:animEffect transition="in" filter="fade">
                                      <p:cBhvr>
                                        <p:cTn id="32" dur="500"/>
                                        <p:tgtEl>
                                          <p:spTgt spid="8208"/>
                                        </p:tgtEl>
                                      </p:cBhvr>
                                    </p:animEffect>
                                  </p:childTnLst>
                                </p:cTn>
                              </p:par>
                              <p:par>
                                <p:cTn id="33" presetID="10" presetClass="entr" presetSubtype="0" fill="hold" nodeType="withEffect">
                                  <p:stCondLst>
                                    <p:cond delay="0"/>
                                  </p:stCondLst>
                                  <p:childTnLst>
                                    <p:set>
                                      <p:cBhvr>
                                        <p:cTn id="34" dur="1" fill="hold">
                                          <p:stCondLst>
                                            <p:cond delay="0"/>
                                          </p:stCondLst>
                                        </p:cTn>
                                        <p:tgtEl>
                                          <p:spTgt spid="8209"/>
                                        </p:tgtEl>
                                        <p:attrNameLst>
                                          <p:attrName>style.visibility</p:attrName>
                                        </p:attrNameLst>
                                      </p:cBhvr>
                                      <p:to>
                                        <p:strVal val="visible"/>
                                      </p:to>
                                    </p:set>
                                    <p:animEffect transition="in" filter="fade">
                                      <p:cBhvr>
                                        <p:cTn id="35" dur="500"/>
                                        <p:tgtEl>
                                          <p:spTgt spid="8209"/>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22" presetClass="entr" presetSubtype="4" fill="hold" grpId="0" nodeType="withEffect">
                                  <p:stCondLst>
                                    <p:cond delay="0"/>
                                  </p:stCondLst>
                                  <p:childTnLst>
                                    <p:set>
                                      <p:cBhvr>
                                        <p:cTn id="44" dur="1" fill="hold">
                                          <p:stCondLst>
                                            <p:cond delay="0"/>
                                          </p:stCondLst>
                                        </p:cTn>
                                        <p:tgtEl>
                                          <p:spTgt spid="7198"/>
                                        </p:tgtEl>
                                        <p:attrNameLst>
                                          <p:attrName>style.visibility</p:attrName>
                                        </p:attrNameLst>
                                      </p:cBhvr>
                                      <p:to>
                                        <p:strVal val="visible"/>
                                      </p:to>
                                    </p:set>
                                    <p:animEffect transition="in" filter="wipe(down)">
                                      <p:cBhvr>
                                        <p:cTn id="45" dur="500"/>
                                        <p:tgtEl>
                                          <p:spTgt spid="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207" grpId="0" animBg="1"/>
      <p:bldP spid="8211" grpId="0" animBg="1"/>
      <p:bldP spid="8212" grpId="0" animBg="1"/>
      <p:bldP spid="7197" grpId="0"/>
      <p:bldP spid="71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What Is a Clustered Index?</a:t>
            </a:r>
          </a:p>
        </p:txBody>
      </p:sp>
      <p:sp>
        <p:nvSpPr>
          <p:cNvPr id="8195" name="Rounded Rectangle 849923"/>
          <p:cNvSpPr>
            <a:spLocks noChangeArrowheads="1"/>
          </p:cNvSpPr>
          <p:nvPr/>
        </p:nvSpPr>
        <p:spPr bwMode="auto">
          <a:xfrm>
            <a:off x="76200" y="1574800"/>
            <a:ext cx="7961313" cy="17907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196" name="Rounded Rectangle 844804"/>
          <p:cNvSpPr>
            <a:spLocks noChangeArrowheads="1"/>
          </p:cNvSpPr>
          <p:nvPr/>
        </p:nvSpPr>
        <p:spPr bwMode="auto">
          <a:xfrm>
            <a:off x="307975" y="18716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One clustered index per table</a:t>
            </a:r>
          </a:p>
          <a:p>
            <a:pPr algn="l">
              <a:lnSpc>
                <a:spcPct val="90000"/>
              </a:lnSpc>
              <a:spcBef>
                <a:spcPct val="40000"/>
              </a:spcBef>
            </a:pPr>
            <a:endParaRPr lang="en-US"/>
          </a:p>
        </p:txBody>
      </p:sp>
      <p:sp>
        <p:nvSpPr>
          <p:cNvPr id="8197" name="Rounded Rectangle 844806"/>
          <p:cNvSpPr>
            <a:spLocks noChangeArrowheads="1"/>
          </p:cNvSpPr>
          <p:nvPr/>
        </p:nvSpPr>
        <p:spPr bwMode="auto">
          <a:xfrm>
            <a:off x="307975" y="25288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B-tree stores data pages in order of index key</a:t>
            </a:r>
          </a:p>
        </p:txBody>
      </p:sp>
      <p:pic>
        <p:nvPicPr>
          <p:cNvPr id="8198"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07963" y="3387725"/>
            <a:ext cx="7910512" cy="3317875"/>
          </a:xfrm>
          <a:prstGeom prst="rect">
            <a:avLst/>
          </a:prstGeom>
          <a:noFill/>
          <a:ln w="9525">
            <a:noFill/>
            <a:miter lim="800000"/>
            <a:headEnd/>
            <a:tailEnd/>
          </a:ln>
        </p:spPr>
      </p:pic>
      <p:sp>
        <p:nvSpPr>
          <p:cNvPr id="17" name="AutoShape 54"/>
          <p:cNvSpPr>
            <a:spLocks noChangeArrowheads="1"/>
          </p:cNvSpPr>
          <p:nvPr/>
        </p:nvSpPr>
        <p:spPr bwMode="auto">
          <a:xfrm>
            <a:off x="1196975" y="5559425"/>
            <a:ext cx="6494463" cy="1020763"/>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Leaf Nodes</a:t>
            </a:r>
            <a:endParaRPr lang="en-US"/>
          </a:p>
        </p:txBody>
      </p:sp>
      <p:pic>
        <p:nvPicPr>
          <p:cNvPr id="7184" name="Picture 11" descr="Document_WritingB01"/>
          <p:cNvPicPr>
            <a:picLocks noChangeAspect="1" noChangeArrowheads="1"/>
          </p:cNvPicPr>
          <p:nvPr/>
        </p:nvPicPr>
        <p:blipFill>
          <a:blip r:embed="rId4" cstate="print"/>
          <a:srcRect/>
          <a:stretch>
            <a:fillRect/>
          </a:stretch>
        </p:blipFill>
        <p:spPr bwMode="auto">
          <a:xfrm>
            <a:off x="3684588" y="5592763"/>
            <a:ext cx="561975" cy="917575"/>
          </a:xfrm>
          <a:prstGeom prst="rect">
            <a:avLst/>
          </a:prstGeom>
          <a:noFill/>
          <a:ln w="9525">
            <a:noFill/>
            <a:miter lim="800000"/>
            <a:headEnd/>
            <a:tailEnd/>
          </a:ln>
        </p:spPr>
      </p:pic>
      <p:pic>
        <p:nvPicPr>
          <p:cNvPr id="7186" name="Picture 11" descr="Document_WritingB01"/>
          <p:cNvPicPr>
            <a:picLocks noChangeAspect="1" noChangeArrowheads="1"/>
          </p:cNvPicPr>
          <p:nvPr/>
        </p:nvPicPr>
        <p:blipFill>
          <a:blip r:embed="rId4" cstate="print"/>
          <a:srcRect/>
          <a:stretch>
            <a:fillRect/>
          </a:stretch>
        </p:blipFill>
        <p:spPr bwMode="auto">
          <a:xfrm>
            <a:off x="5143500" y="5595938"/>
            <a:ext cx="561975" cy="917575"/>
          </a:xfrm>
          <a:prstGeom prst="rect">
            <a:avLst/>
          </a:prstGeom>
          <a:noFill/>
          <a:ln w="9525">
            <a:noFill/>
            <a:miter lim="800000"/>
            <a:headEnd/>
            <a:tailEnd/>
          </a:ln>
        </p:spPr>
      </p:pic>
      <p:pic>
        <p:nvPicPr>
          <p:cNvPr id="7187" name="Picture 11" descr="Document_WritingB01"/>
          <p:cNvPicPr>
            <a:picLocks noChangeAspect="1" noChangeArrowheads="1"/>
          </p:cNvPicPr>
          <p:nvPr/>
        </p:nvPicPr>
        <p:blipFill>
          <a:blip r:embed="rId4" cstate="print"/>
          <a:srcRect/>
          <a:stretch>
            <a:fillRect/>
          </a:stretch>
        </p:blipFill>
        <p:spPr bwMode="auto">
          <a:xfrm>
            <a:off x="6694488" y="5614988"/>
            <a:ext cx="561975" cy="917575"/>
          </a:xfrm>
          <a:prstGeom prst="rect">
            <a:avLst/>
          </a:prstGeom>
          <a:noFill/>
          <a:ln w="9525">
            <a:noFill/>
            <a:miter lim="800000"/>
            <a:headEnd/>
            <a:tailEnd/>
          </a:ln>
        </p:spPr>
      </p:pic>
      <p:sp>
        <p:nvSpPr>
          <p:cNvPr id="7189" name="Freeform 14"/>
          <p:cNvSpPr>
            <a:spLocks/>
          </p:cNvSpPr>
          <p:nvPr/>
        </p:nvSpPr>
        <p:spPr bwMode="auto">
          <a:xfrm rot="2095848">
            <a:off x="4500563" y="4421188"/>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190" name="Freeform 14"/>
          <p:cNvSpPr>
            <a:spLocks/>
          </p:cNvSpPr>
          <p:nvPr/>
        </p:nvSpPr>
        <p:spPr bwMode="auto">
          <a:xfrm rot="-2730101">
            <a:off x="5895976" y="4468812"/>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7191" name="Group 23"/>
          <p:cNvGraphicFramePr>
            <a:graphicFrameLocks noGrp="1"/>
          </p:cNvGraphicFramePr>
          <p:nvPr/>
        </p:nvGraphicFramePr>
        <p:xfrm>
          <a:off x="469900" y="3600450"/>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index_id=1</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root_page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7204" name="Text Box 36"/>
          <p:cNvSpPr txBox="1">
            <a:spLocks noChangeArrowheads="1"/>
          </p:cNvSpPr>
          <p:nvPr/>
        </p:nvSpPr>
        <p:spPr bwMode="auto">
          <a:xfrm>
            <a:off x="4808538" y="6261100"/>
            <a:ext cx="1320800"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Data Pages</a:t>
            </a:r>
          </a:p>
        </p:txBody>
      </p:sp>
      <p:grpSp>
        <p:nvGrpSpPr>
          <p:cNvPr id="3" name="Group 29"/>
          <p:cNvGrpSpPr>
            <a:grpSpLocks/>
          </p:cNvGrpSpPr>
          <p:nvPr/>
        </p:nvGrpSpPr>
        <p:grpSpPr bwMode="auto">
          <a:xfrm>
            <a:off x="8099425" y="6275388"/>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31"/>
            <p:cNvGrpSpPr>
              <a:grpSpLocks/>
            </p:cNvGrpSpPr>
            <p:nvPr/>
          </p:nvGrpSpPr>
          <p:grpSpPr bwMode="auto">
            <a:xfrm>
              <a:off x="480" y="3096"/>
              <a:ext cx="240" cy="192"/>
              <a:chOff x="480" y="3096"/>
              <a:chExt cx="240" cy="192"/>
            </a:xfrm>
          </p:grpSpPr>
          <p:sp>
            <p:nvSpPr>
              <p:cNvPr id="8253"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4"/>
          <p:cNvGrpSpPr>
            <a:grpSpLocks/>
          </p:cNvGrpSpPr>
          <p:nvPr/>
        </p:nvGrpSpPr>
        <p:grpSpPr bwMode="auto">
          <a:xfrm>
            <a:off x="8586788" y="6365875"/>
            <a:ext cx="304800" cy="244475"/>
            <a:chOff x="768" y="3096"/>
            <a:chExt cx="240" cy="192"/>
          </a:xfrm>
        </p:grpSpPr>
        <p:sp>
          <p:nvSpPr>
            <p:cNvPr id="8249"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54"/>
          <p:cNvSpPr>
            <a:spLocks noChangeArrowheads="1"/>
          </p:cNvSpPr>
          <p:nvPr/>
        </p:nvSpPr>
        <p:spPr bwMode="auto">
          <a:xfrm>
            <a:off x="1196975" y="4508500"/>
            <a:ext cx="6494463" cy="1020763"/>
          </a:xfrm>
          <a:prstGeom prst="roundRect">
            <a:avLst>
              <a:gd name="adj" fmla="val 16667"/>
            </a:avLst>
          </a:prstGeom>
          <a:solidFill>
            <a:srgbClr val="33CCCC"/>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Intermediate</a:t>
            </a:r>
          </a:p>
          <a:p>
            <a:pPr algn="l">
              <a:lnSpc>
                <a:spcPct val="90000"/>
              </a:lnSpc>
              <a:spcBef>
                <a:spcPct val="40000"/>
              </a:spcBef>
              <a:defRPr/>
            </a:pPr>
            <a:r>
              <a:rPr lang="en-GB"/>
              <a:t>Level</a:t>
            </a:r>
            <a:endParaRPr lang="en-US"/>
          </a:p>
        </p:txBody>
      </p:sp>
      <p:pic>
        <p:nvPicPr>
          <p:cNvPr id="7214" name="Picture 11" descr="Document_WritingB01"/>
          <p:cNvPicPr>
            <a:picLocks noChangeAspect="1" noChangeArrowheads="1"/>
          </p:cNvPicPr>
          <p:nvPr/>
        </p:nvPicPr>
        <p:blipFill>
          <a:blip r:embed="rId4" cstate="print"/>
          <a:srcRect/>
          <a:stretch>
            <a:fillRect/>
          </a:stretch>
        </p:blipFill>
        <p:spPr bwMode="auto">
          <a:xfrm>
            <a:off x="3954463" y="4541838"/>
            <a:ext cx="561975" cy="917575"/>
          </a:xfrm>
          <a:prstGeom prst="rect">
            <a:avLst/>
          </a:prstGeom>
          <a:noFill/>
          <a:ln w="9525">
            <a:noFill/>
            <a:miter lim="800000"/>
            <a:headEnd/>
            <a:tailEnd/>
          </a:ln>
        </p:spPr>
      </p:pic>
      <p:pic>
        <p:nvPicPr>
          <p:cNvPr id="7215" name="Picture 11" descr="Document_WritingB01"/>
          <p:cNvPicPr>
            <a:picLocks noChangeAspect="1" noChangeArrowheads="1"/>
          </p:cNvPicPr>
          <p:nvPr/>
        </p:nvPicPr>
        <p:blipFill>
          <a:blip r:embed="rId4" cstate="print"/>
          <a:srcRect/>
          <a:stretch>
            <a:fillRect/>
          </a:stretch>
        </p:blipFill>
        <p:spPr bwMode="auto">
          <a:xfrm>
            <a:off x="5143500" y="4545013"/>
            <a:ext cx="561975" cy="917575"/>
          </a:xfrm>
          <a:prstGeom prst="rect">
            <a:avLst/>
          </a:prstGeom>
          <a:noFill/>
          <a:ln w="9525">
            <a:noFill/>
            <a:miter lim="800000"/>
            <a:headEnd/>
            <a:tailEnd/>
          </a:ln>
        </p:spPr>
      </p:pic>
      <p:pic>
        <p:nvPicPr>
          <p:cNvPr id="7216" name="Picture 11" descr="Document_WritingB01"/>
          <p:cNvPicPr>
            <a:picLocks noChangeAspect="1" noChangeArrowheads="1"/>
          </p:cNvPicPr>
          <p:nvPr/>
        </p:nvPicPr>
        <p:blipFill>
          <a:blip r:embed="rId4" cstate="print"/>
          <a:srcRect/>
          <a:stretch>
            <a:fillRect/>
          </a:stretch>
        </p:blipFill>
        <p:spPr bwMode="auto">
          <a:xfrm>
            <a:off x="6376988" y="4564063"/>
            <a:ext cx="561975" cy="917575"/>
          </a:xfrm>
          <a:prstGeom prst="rect">
            <a:avLst/>
          </a:prstGeom>
          <a:noFill/>
          <a:ln w="9525">
            <a:noFill/>
            <a:miter lim="800000"/>
            <a:headEnd/>
            <a:tailEnd/>
          </a:ln>
        </p:spPr>
      </p:pic>
      <p:sp>
        <p:nvSpPr>
          <p:cNvPr id="7217" name="Text Box 49"/>
          <p:cNvSpPr txBox="1">
            <a:spLocks noChangeArrowheads="1"/>
          </p:cNvSpPr>
          <p:nvPr/>
        </p:nvSpPr>
        <p:spPr bwMode="auto">
          <a:xfrm>
            <a:off x="4770438" y="5210175"/>
            <a:ext cx="1398587"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Index Pages</a:t>
            </a:r>
          </a:p>
        </p:txBody>
      </p:sp>
      <p:pic>
        <p:nvPicPr>
          <p:cNvPr id="7218" name="Picture 11" descr="Document_WritingB01"/>
          <p:cNvPicPr>
            <a:picLocks noChangeAspect="1" noChangeArrowheads="1"/>
          </p:cNvPicPr>
          <p:nvPr/>
        </p:nvPicPr>
        <p:blipFill>
          <a:blip r:embed="rId4" cstate="print"/>
          <a:srcRect/>
          <a:stretch>
            <a:fillRect/>
          </a:stretch>
        </p:blipFill>
        <p:spPr bwMode="auto">
          <a:xfrm>
            <a:off x="4419600" y="5607050"/>
            <a:ext cx="561975" cy="917575"/>
          </a:xfrm>
          <a:prstGeom prst="rect">
            <a:avLst/>
          </a:prstGeom>
          <a:noFill/>
          <a:ln w="9525">
            <a:noFill/>
            <a:miter lim="800000"/>
            <a:headEnd/>
            <a:tailEnd/>
          </a:ln>
        </p:spPr>
      </p:pic>
      <p:sp>
        <p:nvSpPr>
          <p:cNvPr id="7185" name="Freeform 14"/>
          <p:cNvSpPr>
            <a:spLocks/>
          </p:cNvSpPr>
          <p:nvPr/>
        </p:nvSpPr>
        <p:spPr bwMode="auto">
          <a:xfrm>
            <a:off x="5241925" y="34559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7219" name="Picture 11" descr="Document_WritingB01"/>
          <p:cNvPicPr>
            <a:picLocks noChangeAspect="1" noChangeArrowheads="1"/>
          </p:cNvPicPr>
          <p:nvPr/>
        </p:nvPicPr>
        <p:blipFill>
          <a:blip r:embed="rId4" cstate="print"/>
          <a:srcRect/>
          <a:stretch>
            <a:fillRect/>
          </a:stretch>
        </p:blipFill>
        <p:spPr bwMode="auto">
          <a:xfrm>
            <a:off x="5929313" y="5578475"/>
            <a:ext cx="561975" cy="917575"/>
          </a:xfrm>
          <a:prstGeom prst="rect">
            <a:avLst/>
          </a:prstGeom>
          <a:noFill/>
          <a:ln w="9525">
            <a:noFill/>
            <a:miter lim="800000"/>
            <a:headEnd/>
            <a:tailEnd/>
          </a:ln>
        </p:spPr>
      </p:pic>
      <p:pic>
        <p:nvPicPr>
          <p:cNvPr id="7188" name="Picture 11" descr="Document_WritingB01"/>
          <p:cNvPicPr>
            <a:picLocks noChangeAspect="1" noChangeArrowheads="1"/>
          </p:cNvPicPr>
          <p:nvPr/>
        </p:nvPicPr>
        <p:blipFill>
          <a:blip r:embed="rId4" cstate="print"/>
          <a:srcRect/>
          <a:stretch>
            <a:fillRect/>
          </a:stretch>
        </p:blipFill>
        <p:spPr bwMode="auto">
          <a:xfrm>
            <a:off x="5137150" y="3440113"/>
            <a:ext cx="561975" cy="917575"/>
          </a:xfrm>
          <a:prstGeom prst="rect">
            <a:avLst/>
          </a:prstGeom>
          <a:noFill/>
          <a:ln w="9525">
            <a:noFill/>
            <a:miter lim="800000"/>
            <a:headEnd/>
            <a:tailEnd/>
          </a:ln>
        </p:spPr>
      </p:pic>
      <p:sp>
        <p:nvSpPr>
          <p:cNvPr id="7220" name="Freeform 14"/>
          <p:cNvSpPr>
            <a:spLocks/>
          </p:cNvSpPr>
          <p:nvPr/>
        </p:nvSpPr>
        <p:spPr bwMode="auto">
          <a:xfrm rot="2095848">
            <a:off x="4454525" y="3897313"/>
            <a:ext cx="481013"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1" name="Freeform 14"/>
          <p:cNvSpPr>
            <a:spLocks/>
          </p:cNvSpPr>
          <p:nvPr/>
        </p:nvSpPr>
        <p:spPr bwMode="auto">
          <a:xfrm rot="-2730101">
            <a:off x="5895975" y="3883025"/>
            <a:ext cx="481013"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2" name="Freeform 14"/>
          <p:cNvSpPr>
            <a:spLocks/>
          </p:cNvSpPr>
          <p:nvPr/>
        </p:nvSpPr>
        <p:spPr bwMode="auto">
          <a:xfrm rot="-5400000">
            <a:off x="4547395" y="4485481"/>
            <a:ext cx="18256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3" name="Freeform 14"/>
          <p:cNvSpPr>
            <a:spLocks/>
          </p:cNvSpPr>
          <p:nvPr/>
        </p:nvSpPr>
        <p:spPr bwMode="auto">
          <a:xfrm rot="-5400000">
            <a:off x="5872956" y="4487069"/>
            <a:ext cx="18256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4" name="Freeform 14"/>
          <p:cNvSpPr>
            <a:spLocks/>
          </p:cNvSpPr>
          <p:nvPr/>
        </p:nvSpPr>
        <p:spPr bwMode="auto">
          <a:xfrm rot="5400000">
            <a:off x="6003131" y="4337844"/>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25" name="Freeform 14"/>
          <p:cNvSpPr>
            <a:spLocks/>
          </p:cNvSpPr>
          <p:nvPr/>
        </p:nvSpPr>
        <p:spPr bwMode="auto">
          <a:xfrm rot="5400000">
            <a:off x="4723606" y="4353719"/>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26" name="Freeform 14"/>
          <p:cNvSpPr>
            <a:spLocks/>
          </p:cNvSpPr>
          <p:nvPr/>
        </p:nvSpPr>
        <p:spPr bwMode="auto">
          <a:xfrm rot="2095848">
            <a:off x="3798888" y="52435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7" name="Freeform 14"/>
          <p:cNvSpPr>
            <a:spLocks/>
          </p:cNvSpPr>
          <p:nvPr/>
        </p:nvSpPr>
        <p:spPr bwMode="auto">
          <a:xfrm rot="2095848">
            <a:off x="6343650" y="51673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8" name="Freeform 14"/>
          <p:cNvSpPr>
            <a:spLocks/>
          </p:cNvSpPr>
          <p:nvPr/>
        </p:nvSpPr>
        <p:spPr bwMode="auto">
          <a:xfrm rot="2095848">
            <a:off x="4881563" y="5213350"/>
            <a:ext cx="190500" cy="642938"/>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0" name="Freeform 14"/>
          <p:cNvSpPr>
            <a:spLocks/>
          </p:cNvSpPr>
          <p:nvPr/>
        </p:nvSpPr>
        <p:spPr bwMode="auto">
          <a:xfrm>
            <a:off x="6750050" y="5268913"/>
            <a:ext cx="211138"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1" name="Freeform 14"/>
          <p:cNvSpPr>
            <a:spLocks/>
          </p:cNvSpPr>
          <p:nvPr/>
        </p:nvSpPr>
        <p:spPr bwMode="auto">
          <a:xfrm>
            <a:off x="5332413" y="5345113"/>
            <a:ext cx="211137"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2" name="Freeform 14"/>
          <p:cNvSpPr>
            <a:spLocks/>
          </p:cNvSpPr>
          <p:nvPr/>
        </p:nvSpPr>
        <p:spPr bwMode="auto">
          <a:xfrm rot="-5400000">
            <a:off x="4128294" y="5774531"/>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3" name="Freeform 14"/>
          <p:cNvSpPr>
            <a:spLocks/>
          </p:cNvSpPr>
          <p:nvPr/>
        </p:nvSpPr>
        <p:spPr bwMode="auto">
          <a:xfrm rot="-5400000">
            <a:off x="5028406" y="5790407"/>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4" name="Freeform 14"/>
          <p:cNvSpPr>
            <a:spLocks/>
          </p:cNvSpPr>
          <p:nvPr/>
        </p:nvSpPr>
        <p:spPr bwMode="auto">
          <a:xfrm rot="-5400000">
            <a:off x="5941219" y="5788819"/>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5" name="Freeform 14"/>
          <p:cNvSpPr>
            <a:spLocks/>
          </p:cNvSpPr>
          <p:nvPr/>
        </p:nvSpPr>
        <p:spPr bwMode="auto">
          <a:xfrm rot="-5400000">
            <a:off x="6704806" y="5818982"/>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7" name="Freeform 14"/>
          <p:cNvSpPr>
            <a:spLocks/>
          </p:cNvSpPr>
          <p:nvPr/>
        </p:nvSpPr>
        <p:spPr bwMode="auto">
          <a:xfrm rot="5400000">
            <a:off x="6430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38" name="Freeform 14"/>
          <p:cNvSpPr>
            <a:spLocks/>
          </p:cNvSpPr>
          <p:nvPr/>
        </p:nvSpPr>
        <p:spPr bwMode="auto">
          <a:xfrm rot="5400000">
            <a:off x="5668169" y="5634831"/>
            <a:ext cx="134938"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39" name="Freeform 14"/>
          <p:cNvSpPr>
            <a:spLocks/>
          </p:cNvSpPr>
          <p:nvPr/>
        </p:nvSpPr>
        <p:spPr bwMode="auto">
          <a:xfrm rot="5400000">
            <a:off x="4906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40" name="Freeform 14"/>
          <p:cNvSpPr>
            <a:spLocks/>
          </p:cNvSpPr>
          <p:nvPr/>
        </p:nvSpPr>
        <p:spPr bwMode="auto">
          <a:xfrm rot="5400000">
            <a:off x="4174332" y="5604669"/>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8248" name="Rounded Rectangle 827407"/>
          <p:cNvSpPr>
            <a:spLocks noChangeArrowheads="1"/>
          </p:cNvSpPr>
          <p:nvPr/>
        </p:nvSpPr>
        <p:spPr bwMode="auto">
          <a:xfrm>
            <a:off x="5794375" y="3617913"/>
            <a:ext cx="1785938" cy="711200"/>
          </a:xfrm>
          <a:prstGeom prst="roundRect">
            <a:avLst>
              <a:gd name="adj" fmla="val 4167"/>
            </a:avLst>
          </a:prstGeom>
          <a:noFill/>
          <a:ln w="9525" algn="ctr">
            <a:noFill/>
            <a:round/>
            <a:headEnd/>
            <a:tailEnd/>
          </a:ln>
        </p:spPr>
        <p:txBody>
          <a:bodyPr anchor="ctr"/>
          <a:lstStyle/>
          <a:p>
            <a:pPr>
              <a:lnSpc>
                <a:spcPct val="80000"/>
              </a:lnSpc>
            </a:pPr>
            <a:r>
              <a:rPr lang="en-US" sz="1600"/>
              <a:t>Root Index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91"/>
                                        </p:tgtEl>
                                        <p:attrNameLst>
                                          <p:attrName>style.visibility</p:attrName>
                                        </p:attrNameLst>
                                      </p:cBhvr>
                                      <p:to>
                                        <p:strVal val="visible"/>
                                      </p:to>
                                    </p:set>
                                    <p:animEffect transition="in" filter="fade">
                                      <p:cBhvr>
                                        <p:cTn id="7" dur="500"/>
                                        <p:tgtEl>
                                          <p:spTgt spid="7191"/>
                                        </p:tgtEl>
                                      </p:cBhvr>
                                    </p:animEffect>
                                  </p:childTnLst>
                                </p:cTn>
                              </p:par>
                              <p:par>
                                <p:cTn id="8" presetID="10" presetClass="entr" presetSubtype="0" fill="hold" nodeType="withEffect">
                                  <p:stCondLst>
                                    <p:cond delay="0"/>
                                  </p:stCondLst>
                                  <p:childTnLst>
                                    <p:set>
                                      <p:cBhvr>
                                        <p:cTn id="9" dur="1" fill="hold">
                                          <p:stCondLst>
                                            <p:cond delay="0"/>
                                          </p:stCondLst>
                                        </p:cTn>
                                        <p:tgtEl>
                                          <p:spTgt spid="7188"/>
                                        </p:tgtEl>
                                        <p:attrNameLst>
                                          <p:attrName>style.visibility</p:attrName>
                                        </p:attrNameLst>
                                      </p:cBhvr>
                                      <p:to>
                                        <p:strVal val="visible"/>
                                      </p:to>
                                    </p:set>
                                    <p:animEffect transition="in" filter="fade">
                                      <p:cBhvr>
                                        <p:cTn id="10" dur="500"/>
                                        <p:tgtEl>
                                          <p:spTgt spid="718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189"/>
                                        </p:tgtEl>
                                        <p:attrNameLst>
                                          <p:attrName>style.visibility</p:attrName>
                                        </p:attrNameLst>
                                      </p:cBhvr>
                                      <p:to>
                                        <p:strVal val="visible"/>
                                      </p:to>
                                    </p:set>
                                    <p:animEffect transition="in" filter="wipe(up)">
                                      <p:cBhvr>
                                        <p:cTn id="15" dur="500"/>
                                        <p:tgtEl>
                                          <p:spTgt spid="718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185"/>
                                        </p:tgtEl>
                                        <p:attrNameLst>
                                          <p:attrName>style.visibility</p:attrName>
                                        </p:attrNameLst>
                                      </p:cBhvr>
                                      <p:to>
                                        <p:strVal val="visible"/>
                                      </p:to>
                                    </p:set>
                                    <p:animEffect transition="in" filter="wipe(up)">
                                      <p:cBhvr>
                                        <p:cTn id="18" dur="500"/>
                                        <p:tgtEl>
                                          <p:spTgt spid="718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190"/>
                                        </p:tgtEl>
                                        <p:attrNameLst>
                                          <p:attrName>style.visibility</p:attrName>
                                        </p:attrNameLst>
                                      </p:cBhvr>
                                      <p:to>
                                        <p:strVal val="visible"/>
                                      </p:to>
                                    </p:set>
                                    <p:animEffect transition="in" filter="wipe(up)">
                                      <p:cBhvr>
                                        <p:cTn id="21" dur="500"/>
                                        <p:tgtEl>
                                          <p:spTgt spid="719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84"/>
                                        </p:tgtEl>
                                        <p:attrNameLst>
                                          <p:attrName>style.visibility</p:attrName>
                                        </p:attrNameLst>
                                      </p:cBhvr>
                                      <p:to>
                                        <p:strVal val="visible"/>
                                      </p:to>
                                    </p:set>
                                    <p:animEffect transition="in" filter="fade">
                                      <p:cBhvr>
                                        <p:cTn id="26" dur="500"/>
                                        <p:tgtEl>
                                          <p:spTgt spid="7184"/>
                                        </p:tgtEl>
                                      </p:cBhvr>
                                    </p:animEffect>
                                  </p:childTnLst>
                                </p:cTn>
                              </p:par>
                              <p:par>
                                <p:cTn id="27" presetID="10" presetClass="entr" presetSubtype="0" fill="hold" nodeType="withEffect">
                                  <p:stCondLst>
                                    <p:cond delay="0"/>
                                  </p:stCondLst>
                                  <p:childTnLst>
                                    <p:set>
                                      <p:cBhvr>
                                        <p:cTn id="28" dur="1" fill="hold">
                                          <p:stCondLst>
                                            <p:cond delay="0"/>
                                          </p:stCondLst>
                                        </p:cTn>
                                        <p:tgtEl>
                                          <p:spTgt spid="7186"/>
                                        </p:tgtEl>
                                        <p:attrNameLst>
                                          <p:attrName>style.visibility</p:attrName>
                                        </p:attrNameLst>
                                      </p:cBhvr>
                                      <p:to>
                                        <p:strVal val="visible"/>
                                      </p:to>
                                    </p:set>
                                    <p:animEffect transition="in" filter="fade">
                                      <p:cBhvr>
                                        <p:cTn id="29" dur="500"/>
                                        <p:tgtEl>
                                          <p:spTgt spid="7186"/>
                                        </p:tgtEl>
                                      </p:cBhvr>
                                    </p:animEffect>
                                  </p:childTnLst>
                                </p:cTn>
                              </p:par>
                              <p:par>
                                <p:cTn id="30" presetID="10" presetClass="entr" presetSubtype="0" fill="hold" nodeType="withEffect">
                                  <p:stCondLst>
                                    <p:cond delay="0"/>
                                  </p:stCondLst>
                                  <p:childTnLst>
                                    <p:set>
                                      <p:cBhvr>
                                        <p:cTn id="31" dur="1" fill="hold">
                                          <p:stCondLst>
                                            <p:cond delay="0"/>
                                          </p:stCondLst>
                                        </p:cTn>
                                        <p:tgtEl>
                                          <p:spTgt spid="7187"/>
                                        </p:tgtEl>
                                        <p:attrNameLst>
                                          <p:attrName>style.visibility</p:attrName>
                                        </p:attrNameLst>
                                      </p:cBhvr>
                                      <p:to>
                                        <p:strVal val="visible"/>
                                      </p:to>
                                    </p:set>
                                    <p:animEffect transition="in" filter="fade">
                                      <p:cBhvr>
                                        <p:cTn id="32" dur="500"/>
                                        <p:tgtEl>
                                          <p:spTgt spid="718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204"/>
                                        </p:tgtEl>
                                        <p:attrNameLst>
                                          <p:attrName>style.visibility</p:attrName>
                                        </p:attrNameLst>
                                      </p:cBhvr>
                                      <p:to>
                                        <p:strVal val="visible"/>
                                      </p:to>
                                    </p:set>
                                    <p:animEffect transition="in" filter="fade">
                                      <p:cBhvr>
                                        <p:cTn id="35" dur="500"/>
                                        <p:tgtEl>
                                          <p:spTgt spid="720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14"/>
                                        </p:tgtEl>
                                        <p:attrNameLst>
                                          <p:attrName>style.visibility</p:attrName>
                                        </p:attrNameLst>
                                      </p:cBhvr>
                                      <p:to>
                                        <p:strVal val="visible"/>
                                      </p:to>
                                    </p:set>
                                    <p:animEffect transition="in" filter="fade">
                                      <p:cBhvr>
                                        <p:cTn id="44" dur="500"/>
                                        <p:tgtEl>
                                          <p:spTgt spid="7214"/>
                                        </p:tgtEl>
                                      </p:cBhvr>
                                    </p:animEffect>
                                  </p:childTnLst>
                                </p:cTn>
                              </p:par>
                              <p:par>
                                <p:cTn id="45" presetID="10" presetClass="entr" presetSubtype="0" fill="hold" nodeType="withEffect">
                                  <p:stCondLst>
                                    <p:cond delay="0"/>
                                  </p:stCondLst>
                                  <p:childTnLst>
                                    <p:set>
                                      <p:cBhvr>
                                        <p:cTn id="46" dur="1" fill="hold">
                                          <p:stCondLst>
                                            <p:cond delay="0"/>
                                          </p:stCondLst>
                                        </p:cTn>
                                        <p:tgtEl>
                                          <p:spTgt spid="7215"/>
                                        </p:tgtEl>
                                        <p:attrNameLst>
                                          <p:attrName>style.visibility</p:attrName>
                                        </p:attrNameLst>
                                      </p:cBhvr>
                                      <p:to>
                                        <p:strVal val="visible"/>
                                      </p:to>
                                    </p:set>
                                    <p:animEffect transition="in" filter="fade">
                                      <p:cBhvr>
                                        <p:cTn id="47" dur="500"/>
                                        <p:tgtEl>
                                          <p:spTgt spid="7215"/>
                                        </p:tgtEl>
                                      </p:cBhvr>
                                    </p:animEffect>
                                  </p:childTnLst>
                                </p:cTn>
                              </p:par>
                              <p:par>
                                <p:cTn id="48" presetID="10" presetClass="entr" presetSubtype="0" fill="hold" nodeType="withEffect">
                                  <p:stCondLst>
                                    <p:cond delay="0"/>
                                  </p:stCondLst>
                                  <p:childTnLst>
                                    <p:set>
                                      <p:cBhvr>
                                        <p:cTn id="49" dur="1" fill="hold">
                                          <p:stCondLst>
                                            <p:cond delay="0"/>
                                          </p:stCondLst>
                                        </p:cTn>
                                        <p:tgtEl>
                                          <p:spTgt spid="7216"/>
                                        </p:tgtEl>
                                        <p:attrNameLst>
                                          <p:attrName>style.visibility</p:attrName>
                                        </p:attrNameLst>
                                      </p:cBhvr>
                                      <p:to>
                                        <p:strVal val="visible"/>
                                      </p:to>
                                    </p:set>
                                    <p:animEffect transition="in" filter="fade">
                                      <p:cBhvr>
                                        <p:cTn id="50" dur="500"/>
                                        <p:tgtEl>
                                          <p:spTgt spid="72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217"/>
                                        </p:tgtEl>
                                        <p:attrNameLst>
                                          <p:attrName>style.visibility</p:attrName>
                                        </p:attrNameLst>
                                      </p:cBhvr>
                                      <p:to>
                                        <p:strVal val="visible"/>
                                      </p:to>
                                    </p:set>
                                    <p:animEffect transition="in" filter="fade">
                                      <p:cBhvr>
                                        <p:cTn id="53" dur="500"/>
                                        <p:tgtEl>
                                          <p:spTgt spid="7217"/>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218"/>
                                        </p:tgtEl>
                                        <p:attrNameLst>
                                          <p:attrName>style.visibility</p:attrName>
                                        </p:attrNameLst>
                                      </p:cBhvr>
                                      <p:to>
                                        <p:strVal val="visible"/>
                                      </p:to>
                                    </p:set>
                                    <p:animEffect transition="in" filter="fade">
                                      <p:cBhvr>
                                        <p:cTn id="62" dur="500"/>
                                        <p:tgtEl>
                                          <p:spTgt spid="72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219"/>
                                        </p:tgtEl>
                                        <p:attrNameLst>
                                          <p:attrName>style.visibility</p:attrName>
                                        </p:attrNameLst>
                                      </p:cBhvr>
                                      <p:to>
                                        <p:strVal val="visible"/>
                                      </p:to>
                                    </p:set>
                                    <p:animEffect transition="in" filter="fade">
                                      <p:cBhvr>
                                        <p:cTn id="67" dur="500"/>
                                        <p:tgtEl>
                                          <p:spTgt spid="72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220"/>
                                        </p:tgtEl>
                                        <p:attrNameLst>
                                          <p:attrName>style.visibility</p:attrName>
                                        </p:attrNameLst>
                                      </p:cBhvr>
                                      <p:to>
                                        <p:strVal val="visible"/>
                                      </p:to>
                                    </p:set>
                                    <p:animEffect transition="in" filter="wipe(up)">
                                      <p:cBhvr>
                                        <p:cTn id="72" dur="500"/>
                                        <p:tgtEl>
                                          <p:spTgt spid="722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7221"/>
                                        </p:tgtEl>
                                        <p:attrNameLst>
                                          <p:attrName>style.visibility</p:attrName>
                                        </p:attrNameLst>
                                      </p:cBhvr>
                                      <p:to>
                                        <p:strVal val="visible"/>
                                      </p:to>
                                    </p:set>
                                    <p:animEffect transition="in" filter="wipe(up)">
                                      <p:cBhvr>
                                        <p:cTn id="75" dur="500"/>
                                        <p:tgtEl>
                                          <p:spTgt spid="722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7222"/>
                                        </p:tgtEl>
                                        <p:attrNameLst>
                                          <p:attrName>style.visibility</p:attrName>
                                        </p:attrNameLst>
                                      </p:cBhvr>
                                      <p:to>
                                        <p:strVal val="visible"/>
                                      </p:to>
                                    </p:set>
                                    <p:animEffect transition="in" filter="wipe(up)">
                                      <p:cBhvr>
                                        <p:cTn id="78" dur="500"/>
                                        <p:tgtEl>
                                          <p:spTgt spid="722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7223"/>
                                        </p:tgtEl>
                                        <p:attrNameLst>
                                          <p:attrName>style.visibility</p:attrName>
                                        </p:attrNameLst>
                                      </p:cBhvr>
                                      <p:to>
                                        <p:strVal val="visible"/>
                                      </p:to>
                                    </p:set>
                                    <p:animEffect transition="in" filter="wipe(up)">
                                      <p:cBhvr>
                                        <p:cTn id="81" dur="500"/>
                                        <p:tgtEl>
                                          <p:spTgt spid="722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7224"/>
                                        </p:tgtEl>
                                        <p:attrNameLst>
                                          <p:attrName>style.visibility</p:attrName>
                                        </p:attrNameLst>
                                      </p:cBhvr>
                                      <p:to>
                                        <p:strVal val="visible"/>
                                      </p:to>
                                    </p:set>
                                    <p:animEffect transition="in" filter="wipe(up)">
                                      <p:cBhvr>
                                        <p:cTn id="84" dur="500"/>
                                        <p:tgtEl>
                                          <p:spTgt spid="72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225"/>
                                        </p:tgtEl>
                                        <p:attrNameLst>
                                          <p:attrName>style.visibility</p:attrName>
                                        </p:attrNameLst>
                                      </p:cBhvr>
                                      <p:to>
                                        <p:strVal val="visible"/>
                                      </p:to>
                                    </p:set>
                                    <p:animEffect transition="in" filter="wipe(up)">
                                      <p:cBhvr>
                                        <p:cTn id="87" dur="500"/>
                                        <p:tgtEl>
                                          <p:spTgt spid="72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226"/>
                                        </p:tgtEl>
                                        <p:attrNameLst>
                                          <p:attrName>style.visibility</p:attrName>
                                        </p:attrNameLst>
                                      </p:cBhvr>
                                      <p:to>
                                        <p:strVal val="visible"/>
                                      </p:to>
                                    </p:set>
                                    <p:animEffect transition="in" filter="wipe(up)">
                                      <p:cBhvr>
                                        <p:cTn id="92" dur="500"/>
                                        <p:tgtEl>
                                          <p:spTgt spid="72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7227"/>
                                        </p:tgtEl>
                                        <p:attrNameLst>
                                          <p:attrName>style.visibility</p:attrName>
                                        </p:attrNameLst>
                                      </p:cBhvr>
                                      <p:to>
                                        <p:strVal val="visible"/>
                                      </p:to>
                                    </p:set>
                                    <p:animEffect transition="in" filter="wipe(up)">
                                      <p:cBhvr>
                                        <p:cTn id="97" dur="500"/>
                                        <p:tgtEl>
                                          <p:spTgt spid="722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228"/>
                                        </p:tgtEl>
                                        <p:attrNameLst>
                                          <p:attrName>style.visibility</p:attrName>
                                        </p:attrNameLst>
                                      </p:cBhvr>
                                      <p:to>
                                        <p:strVal val="visible"/>
                                      </p:to>
                                    </p:set>
                                    <p:animEffect transition="in" filter="wipe(up)">
                                      <p:cBhvr>
                                        <p:cTn id="102" dur="500"/>
                                        <p:tgtEl>
                                          <p:spTgt spid="7228"/>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7230"/>
                                        </p:tgtEl>
                                        <p:attrNameLst>
                                          <p:attrName>style.visibility</p:attrName>
                                        </p:attrNameLst>
                                      </p:cBhvr>
                                      <p:to>
                                        <p:strVal val="visible"/>
                                      </p:to>
                                    </p:set>
                                    <p:animEffect transition="in" filter="wipe(up)">
                                      <p:cBhvr>
                                        <p:cTn id="105" dur="500"/>
                                        <p:tgtEl>
                                          <p:spTgt spid="7230"/>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7231"/>
                                        </p:tgtEl>
                                        <p:attrNameLst>
                                          <p:attrName>style.visibility</p:attrName>
                                        </p:attrNameLst>
                                      </p:cBhvr>
                                      <p:to>
                                        <p:strVal val="visible"/>
                                      </p:to>
                                    </p:set>
                                    <p:animEffect transition="in" filter="wipe(up)">
                                      <p:cBhvr>
                                        <p:cTn id="108" dur="500"/>
                                        <p:tgtEl>
                                          <p:spTgt spid="7231"/>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7232"/>
                                        </p:tgtEl>
                                        <p:attrNameLst>
                                          <p:attrName>style.visibility</p:attrName>
                                        </p:attrNameLst>
                                      </p:cBhvr>
                                      <p:to>
                                        <p:strVal val="visible"/>
                                      </p:to>
                                    </p:set>
                                    <p:animEffect transition="in" filter="wipe(up)">
                                      <p:cBhvr>
                                        <p:cTn id="111" dur="500"/>
                                        <p:tgtEl>
                                          <p:spTgt spid="7232"/>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7233"/>
                                        </p:tgtEl>
                                        <p:attrNameLst>
                                          <p:attrName>style.visibility</p:attrName>
                                        </p:attrNameLst>
                                      </p:cBhvr>
                                      <p:to>
                                        <p:strVal val="visible"/>
                                      </p:to>
                                    </p:set>
                                    <p:animEffect transition="in" filter="wipe(up)">
                                      <p:cBhvr>
                                        <p:cTn id="114" dur="500"/>
                                        <p:tgtEl>
                                          <p:spTgt spid="7233"/>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7234"/>
                                        </p:tgtEl>
                                        <p:attrNameLst>
                                          <p:attrName>style.visibility</p:attrName>
                                        </p:attrNameLst>
                                      </p:cBhvr>
                                      <p:to>
                                        <p:strVal val="visible"/>
                                      </p:to>
                                    </p:set>
                                    <p:animEffect transition="in" filter="wipe(up)">
                                      <p:cBhvr>
                                        <p:cTn id="117" dur="500"/>
                                        <p:tgtEl>
                                          <p:spTgt spid="7234"/>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7235"/>
                                        </p:tgtEl>
                                        <p:attrNameLst>
                                          <p:attrName>style.visibility</p:attrName>
                                        </p:attrNameLst>
                                      </p:cBhvr>
                                      <p:to>
                                        <p:strVal val="visible"/>
                                      </p:to>
                                    </p:set>
                                    <p:animEffect transition="in" filter="wipe(up)">
                                      <p:cBhvr>
                                        <p:cTn id="120" dur="500"/>
                                        <p:tgtEl>
                                          <p:spTgt spid="7235"/>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7237"/>
                                        </p:tgtEl>
                                        <p:attrNameLst>
                                          <p:attrName>style.visibility</p:attrName>
                                        </p:attrNameLst>
                                      </p:cBhvr>
                                      <p:to>
                                        <p:strVal val="visible"/>
                                      </p:to>
                                    </p:set>
                                    <p:animEffect transition="in" filter="wipe(up)">
                                      <p:cBhvr>
                                        <p:cTn id="123" dur="500"/>
                                        <p:tgtEl>
                                          <p:spTgt spid="7237"/>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7238"/>
                                        </p:tgtEl>
                                        <p:attrNameLst>
                                          <p:attrName>style.visibility</p:attrName>
                                        </p:attrNameLst>
                                      </p:cBhvr>
                                      <p:to>
                                        <p:strVal val="visible"/>
                                      </p:to>
                                    </p:set>
                                    <p:animEffect transition="in" filter="wipe(up)">
                                      <p:cBhvr>
                                        <p:cTn id="126" dur="500"/>
                                        <p:tgtEl>
                                          <p:spTgt spid="7238"/>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7239"/>
                                        </p:tgtEl>
                                        <p:attrNameLst>
                                          <p:attrName>style.visibility</p:attrName>
                                        </p:attrNameLst>
                                      </p:cBhvr>
                                      <p:to>
                                        <p:strVal val="visible"/>
                                      </p:to>
                                    </p:set>
                                    <p:animEffect transition="in" filter="wipe(up)">
                                      <p:cBhvr>
                                        <p:cTn id="129" dur="500"/>
                                        <p:tgtEl>
                                          <p:spTgt spid="7239"/>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7240"/>
                                        </p:tgtEl>
                                        <p:attrNameLst>
                                          <p:attrName>style.visibility</p:attrName>
                                        </p:attrNameLst>
                                      </p:cBhvr>
                                      <p:to>
                                        <p:strVal val="visible"/>
                                      </p:to>
                                    </p:set>
                                    <p:animEffect transition="in" filter="wipe(up)">
                                      <p:cBhvr>
                                        <p:cTn id="132" dur="500"/>
                                        <p:tgtEl>
                                          <p:spTgt spid="7240"/>
                                        </p:tgtEl>
                                      </p:cBhvr>
                                    </p:animEffec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189" grpId="0" animBg="1"/>
      <p:bldP spid="7190" grpId="0" animBg="1"/>
      <p:bldP spid="7204" grpId="0"/>
      <p:bldP spid="2" grpId="0" animBg="1"/>
      <p:bldP spid="7217" grpId="0"/>
      <p:bldP spid="7185" grpId="0" animBg="1"/>
      <p:bldP spid="7220" grpId="0" animBg="1"/>
      <p:bldP spid="7221" grpId="0" animBg="1"/>
      <p:bldP spid="7222" grpId="0" animBg="1"/>
      <p:bldP spid="7223" grpId="0" animBg="1"/>
      <p:bldP spid="7224" grpId="0" animBg="1"/>
      <p:bldP spid="7225" grpId="0" animBg="1"/>
      <p:bldP spid="7226" grpId="0" animBg="1"/>
      <p:bldP spid="7227" grpId="0" animBg="1"/>
      <p:bldP spid="7228" grpId="0" animBg="1"/>
      <p:bldP spid="7230" grpId="0" animBg="1"/>
      <p:bldP spid="7231" grpId="0" animBg="1"/>
      <p:bldP spid="7232" grpId="0" animBg="1"/>
      <p:bldP spid="7233" grpId="0" animBg="1"/>
      <p:bldP spid="7234" grpId="0" animBg="1"/>
      <p:bldP spid="7235" grpId="0" animBg="1"/>
      <p:bldP spid="7237" grpId="0" animBg="1"/>
      <p:bldP spid="7238" grpId="0" animBg="1"/>
      <p:bldP spid="7239" grpId="0" animBg="1"/>
      <p:bldP spid="72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What Is a Nonclustered Index?</a:t>
            </a:r>
          </a:p>
        </p:txBody>
      </p:sp>
      <p:sp>
        <p:nvSpPr>
          <p:cNvPr id="9219" name="Rounded Rectangle 849923"/>
          <p:cNvSpPr>
            <a:spLocks noChangeArrowheads="1"/>
          </p:cNvSpPr>
          <p:nvPr/>
        </p:nvSpPr>
        <p:spPr bwMode="auto">
          <a:xfrm>
            <a:off x="76200" y="1574800"/>
            <a:ext cx="7961313" cy="17907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20" name="Rounded Rectangle 844804"/>
          <p:cNvSpPr>
            <a:spLocks noChangeArrowheads="1"/>
          </p:cNvSpPr>
          <p:nvPr/>
        </p:nvSpPr>
        <p:spPr bwMode="auto">
          <a:xfrm>
            <a:off x="307975" y="18716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B-tree references underlying heap or clustered index</a:t>
            </a:r>
          </a:p>
          <a:p>
            <a:pPr algn="l">
              <a:lnSpc>
                <a:spcPct val="90000"/>
              </a:lnSpc>
              <a:spcBef>
                <a:spcPct val="40000"/>
              </a:spcBef>
            </a:pPr>
            <a:endParaRPr lang="en-US"/>
          </a:p>
        </p:txBody>
      </p:sp>
      <p:sp>
        <p:nvSpPr>
          <p:cNvPr id="9221" name="Rounded Rectangle 844806"/>
          <p:cNvSpPr>
            <a:spLocks noChangeArrowheads="1"/>
          </p:cNvSpPr>
          <p:nvPr/>
        </p:nvSpPr>
        <p:spPr bwMode="auto">
          <a:xfrm>
            <a:off x="307975" y="25288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Up to 249 nonclustered indexes per table</a:t>
            </a:r>
          </a:p>
        </p:txBody>
      </p:sp>
      <p:pic>
        <p:nvPicPr>
          <p:cNvPr id="9222"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07963" y="3387725"/>
            <a:ext cx="7910512" cy="3317875"/>
          </a:xfrm>
          <a:prstGeom prst="rect">
            <a:avLst/>
          </a:prstGeom>
          <a:noFill/>
          <a:ln w="9525">
            <a:noFill/>
            <a:miter lim="800000"/>
            <a:headEnd/>
            <a:tailEnd/>
          </a:ln>
        </p:spPr>
      </p:pic>
      <p:sp>
        <p:nvSpPr>
          <p:cNvPr id="17" name="AutoShape 54"/>
          <p:cNvSpPr>
            <a:spLocks noChangeArrowheads="1"/>
          </p:cNvSpPr>
          <p:nvPr/>
        </p:nvSpPr>
        <p:spPr bwMode="auto">
          <a:xfrm>
            <a:off x="1196975" y="5559425"/>
            <a:ext cx="6494463" cy="1020763"/>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Heap or </a:t>
            </a:r>
          </a:p>
          <a:p>
            <a:pPr algn="l">
              <a:lnSpc>
                <a:spcPct val="90000"/>
              </a:lnSpc>
              <a:spcBef>
                <a:spcPct val="40000"/>
              </a:spcBef>
              <a:defRPr/>
            </a:pPr>
            <a:r>
              <a:rPr lang="en-GB"/>
              <a:t>Clustered Index</a:t>
            </a:r>
            <a:endParaRPr lang="en-US"/>
          </a:p>
        </p:txBody>
      </p:sp>
      <p:pic>
        <p:nvPicPr>
          <p:cNvPr id="9232" name="Picture 11" descr="Document_WritingB01"/>
          <p:cNvPicPr>
            <a:picLocks noChangeAspect="1" noChangeArrowheads="1"/>
          </p:cNvPicPr>
          <p:nvPr/>
        </p:nvPicPr>
        <p:blipFill>
          <a:blip r:embed="rId4" cstate="print"/>
          <a:srcRect/>
          <a:stretch>
            <a:fillRect/>
          </a:stretch>
        </p:blipFill>
        <p:spPr bwMode="auto">
          <a:xfrm>
            <a:off x="3684588" y="5592763"/>
            <a:ext cx="561975" cy="917575"/>
          </a:xfrm>
          <a:prstGeom prst="rect">
            <a:avLst/>
          </a:prstGeom>
          <a:noFill/>
          <a:ln w="9525">
            <a:noFill/>
            <a:miter lim="800000"/>
            <a:headEnd/>
            <a:tailEnd/>
          </a:ln>
        </p:spPr>
      </p:pic>
      <p:pic>
        <p:nvPicPr>
          <p:cNvPr id="9233" name="Picture 11" descr="Document_WritingB01"/>
          <p:cNvPicPr>
            <a:picLocks noChangeAspect="1" noChangeArrowheads="1"/>
          </p:cNvPicPr>
          <p:nvPr/>
        </p:nvPicPr>
        <p:blipFill>
          <a:blip r:embed="rId4" cstate="print"/>
          <a:srcRect/>
          <a:stretch>
            <a:fillRect/>
          </a:stretch>
        </p:blipFill>
        <p:spPr bwMode="auto">
          <a:xfrm>
            <a:off x="5143500" y="5595938"/>
            <a:ext cx="561975" cy="917575"/>
          </a:xfrm>
          <a:prstGeom prst="rect">
            <a:avLst/>
          </a:prstGeom>
          <a:noFill/>
          <a:ln w="9525">
            <a:noFill/>
            <a:miter lim="800000"/>
            <a:headEnd/>
            <a:tailEnd/>
          </a:ln>
        </p:spPr>
      </p:pic>
      <p:pic>
        <p:nvPicPr>
          <p:cNvPr id="9234" name="Picture 11" descr="Document_WritingB01"/>
          <p:cNvPicPr>
            <a:picLocks noChangeAspect="1" noChangeArrowheads="1"/>
          </p:cNvPicPr>
          <p:nvPr/>
        </p:nvPicPr>
        <p:blipFill>
          <a:blip r:embed="rId4" cstate="print"/>
          <a:srcRect/>
          <a:stretch>
            <a:fillRect/>
          </a:stretch>
        </p:blipFill>
        <p:spPr bwMode="auto">
          <a:xfrm>
            <a:off x="6694488" y="5614988"/>
            <a:ext cx="561975" cy="917575"/>
          </a:xfrm>
          <a:prstGeom prst="rect">
            <a:avLst/>
          </a:prstGeom>
          <a:noFill/>
          <a:ln w="9525">
            <a:noFill/>
            <a:miter lim="800000"/>
            <a:headEnd/>
            <a:tailEnd/>
          </a:ln>
        </p:spPr>
      </p:pic>
      <p:sp>
        <p:nvSpPr>
          <p:cNvPr id="9235" name="Freeform 14"/>
          <p:cNvSpPr>
            <a:spLocks/>
          </p:cNvSpPr>
          <p:nvPr/>
        </p:nvSpPr>
        <p:spPr bwMode="auto">
          <a:xfrm rot="2095848">
            <a:off x="4500563" y="4421188"/>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36" name="Freeform 14"/>
          <p:cNvSpPr>
            <a:spLocks/>
          </p:cNvSpPr>
          <p:nvPr/>
        </p:nvSpPr>
        <p:spPr bwMode="auto">
          <a:xfrm rot="-2730101">
            <a:off x="5895976" y="4468812"/>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9237" name="Group 21"/>
          <p:cNvGraphicFramePr>
            <a:graphicFrameLocks noGrp="1"/>
          </p:cNvGraphicFramePr>
          <p:nvPr/>
        </p:nvGraphicFramePr>
        <p:xfrm>
          <a:off x="469900" y="3600450"/>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index_id&gt;1</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root_page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9250" name="Text Box 34"/>
          <p:cNvSpPr txBox="1">
            <a:spLocks noChangeArrowheads="1"/>
          </p:cNvSpPr>
          <p:nvPr/>
        </p:nvSpPr>
        <p:spPr bwMode="auto">
          <a:xfrm>
            <a:off x="4808538" y="6261100"/>
            <a:ext cx="1320800"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Data Pages</a:t>
            </a:r>
          </a:p>
        </p:txBody>
      </p:sp>
      <p:grpSp>
        <p:nvGrpSpPr>
          <p:cNvPr id="3" name="Group 29"/>
          <p:cNvGrpSpPr>
            <a:grpSpLocks/>
          </p:cNvGrpSpPr>
          <p:nvPr/>
        </p:nvGrpSpPr>
        <p:grpSpPr bwMode="auto">
          <a:xfrm>
            <a:off x="8097838" y="6269038"/>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7" name="Group 31"/>
            <p:cNvGrpSpPr>
              <a:grpSpLocks/>
            </p:cNvGrpSpPr>
            <p:nvPr/>
          </p:nvGrpSpPr>
          <p:grpSpPr bwMode="auto">
            <a:xfrm>
              <a:off x="480" y="3096"/>
              <a:ext cx="240" cy="192"/>
              <a:chOff x="480" y="3096"/>
              <a:chExt cx="240" cy="192"/>
            </a:xfrm>
          </p:grpSpPr>
          <p:sp>
            <p:nvSpPr>
              <p:cNvPr id="4"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8" name="Group 34"/>
          <p:cNvGrpSpPr>
            <a:grpSpLocks/>
          </p:cNvGrpSpPr>
          <p:nvPr/>
        </p:nvGrpSpPr>
        <p:grpSpPr bwMode="auto">
          <a:xfrm>
            <a:off x="8585200" y="6359525"/>
            <a:ext cx="304800" cy="244475"/>
            <a:chOff x="768" y="3096"/>
            <a:chExt cx="240" cy="192"/>
          </a:xfrm>
        </p:grpSpPr>
        <p:sp>
          <p:nvSpPr>
            <p:cNvPr id="5"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0"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54"/>
          <p:cNvSpPr>
            <a:spLocks noChangeArrowheads="1"/>
          </p:cNvSpPr>
          <p:nvPr/>
        </p:nvSpPr>
        <p:spPr bwMode="auto">
          <a:xfrm>
            <a:off x="1196975" y="4508500"/>
            <a:ext cx="6494463" cy="1020763"/>
          </a:xfrm>
          <a:prstGeom prst="roundRect">
            <a:avLst>
              <a:gd name="adj" fmla="val 16667"/>
            </a:avLst>
          </a:prstGeom>
          <a:solidFill>
            <a:srgbClr val="33CCCC"/>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Leaf Nodes</a:t>
            </a:r>
            <a:endParaRPr lang="en-US"/>
          </a:p>
        </p:txBody>
      </p:sp>
      <p:pic>
        <p:nvPicPr>
          <p:cNvPr id="9260" name="Picture 11" descr="Document_WritingB01"/>
          <p:cNvPicPr>
            <a:picLocks noChangeAspect="1" noChangeArrowheads="1"/>
          </p:cNvPicPr>
          <p:nvPr/>
        </p:nvPicPr>
        <p:blipFill>
          <a:blip r:embed="rId4" cstate="print"/>
          <a:srcRect/>
          <a:stretch>
            <a:fillRect/>
          </a:stretch>
        </p:blipFill>
        <p:spPr bwMode="auto">
          <a:xfrm>
            <a:off x="3954463" y="4541838"/>
            <a:ext cx="561975" cy="917575"/>
          </a:xfrm>
          <a:prstGeom prst="rect">
            <a:avLst/>
          </a:prstGeom>
          <a:noFill/>
          <a:ln w="9525">
            <a:noFill/>
            <a:miter lim="800000"/>
            <a:headEnd/>
            <a:tailEnd/>
          </a:ln>
        </p:spPr>
      </p:pic>
      <p:pic>
        <p:nvPicPr>
          <p:cNvPr id="9261" name="Picture 11" descr="Document_WritingB01"/>
          <p:cNvPicPr>
            <a:picLocks noChangeAspect="1" noChangeArrowheads="1"/>
          </p:cNvPicPr>
          <p:nvPr/>
        </p:nvPicPr>
        <p:blipFill>
          <a:blip r:embed="rId4" cstate="print"/>
          <a:srcRect/>
          <a:stretch>
            <a:fillRect/>
          </a:stretch>
        </p:blipFill>
        <p:spPr bwMode="auto">
          <a:xfrm>
            <a:off x="5143500" y="4545013"/>
            <a:ext cx="561975" cy="917575"/>
          </a:xfrm>
          <a:prstGeom prst="rect">
            <a:avLst/>
          </a:prstGeom>
          <a:noFill/>
          <a:ln w="9525">
            <a:noFill/>
            <a:miter lim="800000"/>
            <a:headEnd/>
            <a:tailEnd/>
          </a:ln>
        </p:spPr>
      </p:pic>
      <p:pic>
        <p:nvPicPr>
          <p:cNvPr id="9262" name="Picture 11" descr="Document_WritingB01"/>
          <p:cNvPicPr>
            <a:picLocks noChangeAspect="1" noChangeArrowheads="1"/>
          </p:cNvPicPr>
          <p:nvPr/>
        </p:nvPicPr>
        <p:blipFill>
          <a:blip r:embed="rId4" cstate="print"/>
          <a:srcRect/>
          <a:stretch>
            <a:fillRect/>
          </a:stretch>
        </p:blipFill>
        <p:spPr bwMode="auto">
          <a:xfrm>
            <a:off x="6376988" y="4564063"/>
            <a:ext cx="561975" cy="917575"/>
          </a:xfrm>
          <a:prstGeom prst="rect">
            <a:avLst/>
          </a:prstGeom>
          <a:noFill/>
          <a:ln w="9525">
            <a:noFill/>
            <a:miter lim="800000"/>
            <a:headEnd/>
            <a:tailEnd/>
          </a:ln>
        </p:spPr>
      </p:pic>
      <p:sp>
        <p:nvSpPr>
          <p:cNvPr id="9263" name="Text Box 47"/>
          <p:cNvSpPr txBox="1">
            <a:spLocks noChangeArrowheads="1"/>
          </p:cNvSpPr>
          <p:nvPr/>
        </p:nvSpPr>
        <p:spPr bwMode="auto">
          <a:xfrm>
            <a:off x="4770438" y="5210175"/>
            <a:ext cx="1398587"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Index Pages</a:t>
            </a:r>
          </a:p>
        </p:txBody>
      </p:sp>
      <p:pic>
        <p:nvPicPr>
          <p:cNvPr id="9264" name="Picture 11" descr="Document_WritingB01"/>
          <p:cNvPicPr>
            <a:picLocks noChangeAspect="1" noChangeArrowheads="1"/>
          </p:cNvPicPr>
          <p:nvPr/>
        </p:nvPicPr>
        <p:blipFill>
          <a:blip r:embed="rId4" cstate="print"/>
          <a:srcRect/>
          <a:stretch>
            <a:fillRect/>
          </a:stretch>
        </p:blipFill>
        <p:spPr bwMode="auto">
          <a:xfrm>
            <a:off x="4419600" y="5607050"/>
            <a:ext cx="561975" cy="917575"/>
          </a:xfrm>
          <a:prstGeom prst="rect">
            <a:avLst/>
          </a:prstGeom>
          <a:noFill/>
          <a:ln w="9525">
            <a:noFill/>
            <a:miter lim="800000"/>
            <a:headEnd/>
            <a:tailEnd/>
          </a:ln>
        </p:spPr>
      </p:pic>
      <p:sp>
        <p:nvSpPr>
          <p:cNvPr id="9265" name="Freeform 14"/>
          <p:cNvSpPr>
            <a:spLocks/>
          </p:cNvSpPr>
          <p:nvPr/>
        </p:nvSpPr>
        <p:spPr bwMode="auto">
          <a:xfrm>
            <a:off x="5241925" y="34559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9266" name="Picture 11" descr="Document_WritingB01"/>
          <p:cNvPicPr>
            <a:picLocks noChangeAspect="1" noChangeArrowheads="1"/>
          </p:cNvPicPr>
          <p:nvPr/>
        </p:nvPicPr>
        <p:blipFill>
          <a:blip r:embed="rId4" cstate="print"/>
          <a:srcRect/>
          <a:stretch>
            <a:fillRect/>
          </a:stretch>
        </p:blipFill>
        <p:spPr bwMode="auto">
          <a:xfrm>
            <a:off x="5929313" y="5578475"/>
            <a:ext cx="561975" cy="917575"/>
          </a:xfrm>
          <a:prstGeom prst="rect">
            <a:avLst/>
          </a:prstGeom>
          <a:noFill/>
          <a:ln w="9525">
            <a:noFill/>
            <a:miter lim="800000"/>
            <a:headEnd/>
            <a:tailEnd/>
          </a:ln>
        </p:spPr>
      </p:pic>
      <p:pic>
        <p:nvPicPr>
          <p:cNvPr id="9267" name="Picture 11" descr="Document_WritingB01"/>
          <p:cNvPicPr>
            <a:picLocks noChangeAspect="1" noChangeArrowheads="1"/>
          </p:cNvPicPr>
          <p:nvPr/>
        </p:nvPicPr>
        <p:blipFill>
          <a:blip r:embed="rId4" cstate="print"/>
          <a:srcRect/>
          <a:stretch>
            <a:fillRect/>
          </a:stretch>
        </p:blipFill>
        <p:spPr bwMode="auto">
          <a:xfrm>
            <a:off x="5137150" y="3440113"/>
            <a:ext cx="561975" cy="917575"/>
          </a:xfrm>
          <a:prstGeom prst="rect">
            <a:avLst/>
          </a:prstGeom>
          <a:noFill/>
          <a:ln w="9525">
            <a:noFill/>
            <a:miter lim="800000"/>
            <a:headEnd/>
            <a:tailEnd/>
          </a:ln>
        </p:spPr>
      </p:pic>
      <p:sp>
        <p:nvSpPr>
          <p:cNvPr id="9268" name="Freeform 14"/>
          <p:cNvSpPr>
            <a:spLocks/>
          </p:cNvSpPr>
          <p:nvPr/>
        </p:nvSpPr>
        <p:spPr bwMode="auto">
          <a:xfrm rot="2095848">
            <a:off x="4454525" y="3897313"/>
            <a:ext cx="481013"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69" name="Freeform 14"/>
          <p:cNvSpPr>
            <a:spLocks/>
          </p:cNvSpPr>
          <p:nvPr/>
        </p:nvSpPr>
        <p:spPr bwMode="auto">
          <a:xfrm rot="-2730101">
            <a:off x="5895975" y="3883025"/>
            <a:ext cx="481013"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0" name="Freeform 14"/>
          <p:cNvSpPr>
            <a:spLocks/>
          </p:cNvSpPr>
          <p:nvPr/>
        </p:nvSpPr>
        <p:spPr bwMode="auto">
          <a:xfrm rot="-5400000">
            <a:off x="4547395" y="4485481"/>
            <a:ext cx="18256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1" name="Freeform 14"/>
          <p:cNvSpPr>
            <a:spLocks/>
          </p:cNvSpPr>
          <p:nvPr/>
        </p:nvSpPr>
        <p:spPr bwMode="auto">
          <a:xfrm rot="-5400000">
            <a:off x="5872956" y="4487069"/>
            <a:ext cx="18256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2" name="Freeform 14"/>
          <p:cNvSpPr>
            <a:spLocks/>
          </p:cNvSpPr>
          <p:nvPr/>
        </p:nvSpPr>
        <p:spPr bwMode="auto">
          <a:xfrm rot="5400000">
            <a:off x="6003131" y="4337844"/>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9273" name="Freeform 14"/>
          <p:cNvSpPr>
            <a:spLocks/>
          </p:cNvSpPr>
          <p:nvPr/>
        </p:nvSpPr>
        <p:spPr bwMode="auto">
          <a:xfrm rot="5400000">
            <a:off x="4723606" y="4353719"/>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9274" name="Freeform 14"/>
          <p:cNvSpPr>
            <a:spLocks/>
          </p:cNvSpPr>
          <p:nvPr/>
        </p:nvSpPr>
        <p:spPr bwMode="auto">
          <a:xfrm rot="2095848">
            <a:off x="3798888" y="52435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5" name="Freeform 14"/>
          <p:cNvSpPr>
            <a:spLocks/>
          </p:cNvSpPr>
          <p:nvPr/>
        </p:nvSpPr>
        <p:spPr bwMode="auto">
          <a:xfrm rot="2095848">
            <a:off x="6343650" y="51673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6" name="Freeform 14"/>
          <p:cNvSpPr>
            <a:spLocks/>
          </p:cNvSpPr>
          <p:nvPr/>
        </p:nvSpPr>
        <p:spPr bwMode="auto">
          <a:xfrm rot="2095848">
            <a:off x="4881563" y="5213350"/>
            <a:ext cx="190500" cy="642938"/>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7" name="Freeform 14"/>
          <p:cNvSpPr>
            <a:spLocks/>
          </p:cNvSpPr>
          <p:nvPr/>
        </p:nvSpPr>
        <p:spPr bwMode="auto">
          <a:xfrm>
            <a:off x="6750050" y="5268913"/>
            <a:ext cx="211138"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8" name="Freeform 14"/>
          <p:cNvSpPr>
            <a:spLocks/>
          </p:cNvSpPr>
          <p:nvPr/>
        </p:nvSpPr>
        <p:spPr bwMode="auto">
          <a:xfrm>
            <a:off x="5332413" y="5345113"/>
            <a:ext cx="211137"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9" name="Freeform 14"/>
          <p:cNvSpPr>
            <a:spLocks/>
          </p:cNvSpPr>
          <p:nvPr/>
        </p:nvSpPr>
        <p:spPr bwMode="auto">
          <a:xfrm rot="-5400000">
            <a:off x="4128294" y="5774531"/>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0" name="Freeform 14"/>
          <p:cNvSpPr>
            <a:spLocks/>
          </p:cNvSpPr>
          <p:nvPr/>
        </p:nvSpPr>
        <p:spPr bwMode="auto">
          <a:xfrm rot="-5400000">
            <a:off x="5028406" y="5790407"/>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1" name="Freeform 14"/>
          <p:cNvSpPr>
            <a:spLocks/>
          </p:cNvSpPr>
          <p:nvPr/>
        </p:nvSpPr>
        <p:spPr bwMode="auto">
          <a:xfrm rot="-5400000">
            <a:off x="5941219" y="5788819"/>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2" name="Freeform 14"/>
          <p:cNvSpPr>
            <a:spLocks/>
          </p:cNvSpPr>
          <p:nvPr/>
        </p:nvSpPr>
        <p:spPr bwMode="auto">
          <a:xfrm rot="-5400000">
            <a:off x="6704806" y="5818982"/>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3" name="Freeform 14"/>
          <p:cNvSpPr>
            <a:spLocks/>
          </p:cNvSpPr>
          <p:nvPr/>
        </p:nvSpPr>
        <p:spPr bwMode="auto">
          <a:xfrm rot="5400000">
            <a:off x="6430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4" name="Freeform 14"/>
          <p:cNvSpPr>
            <a:spLocks/>
          </p:cNvSpPr>
          <p:nvPr/>
        </p:nvSpPr>
        <p:spPr bwMode="auto">
          <a:xfrm rot="5400000">
            <a:off x="5668169" y="5634831"/>
            <a:ext cx="134938"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5" name="Freeform 14"/>
          <p:cNvSpPr>
            <a:spLocks/>
          </p:cNvSpPr>
          <p:nvPr/>
        </p:nvSpPr>
        <p:spPr bwMode="auto">
          <a:xfrm rot="5400000">
            <a:off x="4906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6" name="Freeform 14"/>
          <p:cNvSpPr>
            <a:spLocks/>
          </p:cNvSpPr>
          <p:nvPr/>
        </p:nvSpPr>
        <p:spPr bwMode="auto">
          <a:xfrm rot="5400000">
            <a:off x="4174332" y="5604669"/>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6" name="Rounded Rectangle 827407"/>
          <p:cNvSpPr>
            <a:spLocks noChangeArrowheads="1"/>
          </p:cNvSpPr>
          <p:nvPr/>
        </p:nvSpPr>
        <p:spPr bwMode="auto">
          <a:xfrm>
            <a:off x="5794375" y="3617913"/>
            <a:ext cx="1785938" cy="711200"/>
          </a:xfrm>
          <a:prstGeom prst="roundRect">
            <a:avLst>
              <a:gd name="adj" fmla="val 4167"/>
            </a:avLst>
          </a:prstGeom>
          <a:noFill/>
          <a:ln w="9525" algn="ctr">
            <a:noFill/>
            <a:round/>
            <a:headEnd/>
            <a:tailEnd/>
          </a:ln>
        </p:spPr>
        <p:txBody>
          <a:bodyPr anchor="ctr"/>
          <a:lstStyle/>
          <a:p>
            <a:pPr>
              <a:lnSpc>
                <a:spcPct val="80000"/>
              </a:lnSpc>
            </a:pPr>
            <a:r>
              <a:rPr lang="en-US" sz="1600"/>
              <a:t>Root Index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37"/>
                                        </p:tgtEl>
                                        <p:attrNameLst>
                                          <p:attrName>style.visibility</p:attrName>
                                        </p:attrNameLst>
                                      </p:cBhvr>
                                      <p:to>
                                        <p:strVal val="visible"/>
                                      </p:to>
                                    </p:set>
                                    <p:animEffect transition="in" filter="fade">
                                      <p:cBhvr>
                                        <p:cTn id="7" dur="500"/>
                                        <p:tgtEl>
                                          <p:spTgt spid="9237"/>
                                        </p:tgtEl>
                                      </p:cBhvr>
                                    </p:animEffect>
                                  </p:childTnLst>
                                </p:cTn>
                              </p:par>
                              <p:par>
                                <p:cTn id="8" presetID="10" presetClass="entr" presetSubtype="0" fill="hold" nodeType="withEffect">
                                  <p:stCondLst>
                                    <p:cond delay="0"/>
                                  </p:stCondLst>
                                  <p:childTnLst>
                                    <p:set>
                                      <p:cBhvr>
                                        <p:cTn id="9" dur="1" fill="hold">
                                          <p:stCondLst>
                                            <p:cond delay="0"/>
                                          </p:stCondLst>
                                        </p:cTn>
                                        <p:tgtEl>
                                          <p:spTgt spid="9267"/>
                                        </p:tgtEl>
                                        <p:attrNameLst>
                                          <p:attrName>style.visibility</p:attrName>
                                        </p:attrNameLst>
                                      </p:cBhvr>
                                      <p:to>
                                        <p:strVal val="visible"/>
                                      </p:to>
                                    </p:set>
                                    <p:animEffect transition="in" filter="fade">
                                      <p:cBhvr>
                                        <p:cTn id="10" dur="500"/>
                                        <p:tgtEl>
                                          <p:spTgt spid="926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wipe(up)">
                                      <p:cBhvr>
                                        <p:cTn id="15" dur="500"/>
                                        <p:tgtEl>
                                          <p:spTgt spid="923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265"/>
                                        </p:tgtEl>
                                        <p:attrNameLst>
                                          <p:attrName>style.visibility</p:attrName>
                                        </p:attrNameLst>
                                      </p:cBhvr>
                                      <p:to>
                                        <p:strVal val="visible"/>
                                      </p:to>
                                    </p:set>
                                    <p:animEffect transition="in" filter="wipe(up)">
                                      <p:cBhvr>
                                        <p:cTn id="18" dur="500"/>
                                        <p:tgtEl>
                                          <p:spTgt spid="926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236"/>
                                        </p:tgtEl>
                                        <p:attrNameLst>
                                          <p:attrName>style.visibility</p:attrName>
                                        </p:attrNameLst>
                                      </p:cBhvr>
                                      <p:to>
                                        <p:strVal val="visible"/>
                                      </p:to>
                                    </p:set>
                                    <p:animEffect transition="in" filter="wipe(up)">
                                      <p:cBhvr>
                                        <p:cTn id="21" dur="500"/>
                                        <p:tgtEl>
                                          <p:spTgt spid="92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32"/>
                                        </p:tgtEl>
                                        <p:attrNameLst>
                                          <p:attrName>style.visibility</p:attrName>
                                        </p:attrNameLst>
                                      </p:cBhvr>
                                      <p:to>
                                        <p:strVal val="visible"/>
                                      </p:to>
                                    </p:set>
                                    <p:animEffect transition="in" filter="fade">
                                      <p:cBhvr>
                                        <p:cTn id="26" dur="500"/>
                                        <p:tgtEl>
                                          <p:spTgt spid="9232"/>
                                        </p:tgtEl>
                                      </p:cBhvr>
                                    </p:animEffect>
                                  </p:childTnLst>
                                </p:cTn>
                              </p:par>
                              <p:par>
                                <p:cTn id="27" presetID="10" presetClass="entr" presetSubtype="0" fill="hold" nodeType="withEffect">
                                  <p:stCondLst>
                                    <p:cond delay="0"/>
                                  </p:stCondLst>
                                  <p:childTnLst>
                                    <p:set>
                                      <p:cBhvr>
                                        <p:cTn id="28" dur="1" fill="hold">
                                          <p:stCondLst>
                                            <p:cond delay="0"/>
                                          </p:stCondLst>
                                        </p:cTn>
                                        <p:tgtEl>
                                          <p:spTgt spid="9233"/>
                                        </p:tgtEl>
                                        <p:attrNameLst>
                                          <p:attrName>style.visibility</p:attrName>
                                        </p:attrNameLst>
                                      </p:cBhvr>
                                      <p:to>
                                        <p:strVal val="visible"/>
                                      </p:to>
                                    </p:set>
                                    <p:animEffect transition="in" filter="fade">
                                      <p:cBhvr>
                                        <p:cTn id="29" dur="500"/>
                                        <p:tgtEl>
                                          <p:spTgt spid="9233"/>
                                        </p:tgtEl>
                                      </p:cBhvr>
                                    </p:animEffect>
                                  </p:childTnLst>
                                </p:cTn>
                              </p:par>
                              <p:par>
                                <p:cTn id="30" presetID="10" presetClass="entr" presetSubtype="0" fill="hold" nodeType="withEffect">
                                  <p:stCondLst>
                                    <p:cond delay="0"/>
                                  </p:stCondLst>
                                  <p:childTnLst>
                                    <p:set>
                                      <p:cBhvr>
                                        <p:cTn id="31" dur="1" fill="hold">
                                          <p:stCondLst>
                                            <p:cond delay="0"/>
                                          </p:stCondLst>
                                        </p:cTn>
                                        <p:tgtEl>
                                          <p:spTgt spid="9234"/>
                                        </p:tgtEl>
                                        <p:attrNameLst>
                                          <p:attrName>style.visibility</p:attrName>
                                        </p:attrNameLst>
                                      </p:cBhvr>
                                      <p:to>
                                        <p:strVal val="visible"/>
                                      </p:to>
                                    </p:set>
                                    <p:animEffect transition="in" filter="fade">
                                      <p:cBhvr>
                                        <p:cTn id="32" dur="500"/>
                                        <p:tgtEl>
                                          <p:spTgt spid="923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250"/>
                                        </p:tgtEl>
                                        <p:attrNameLst>
                                          <p:attrName>style.visibility</p:attrName>
                                        </p:attrNameLst>
                                      </p:cBhvr>
                                      <p:to>
                                        <p:strVal val="visible"/>
                                      </p:to>
                                    </p:set>
                                    <p:animEffect transition="in" filter="fade">
                                      <p:cBhvr>
                                        <p:cTn id="35" dur="500"/>
                                        <p:tgtEl>
                                          <p:spTgt spid="925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260"/>
                                        </p:tgtEl>
                                        <p:attrNameLst>
                                          <p:attrName>style.visibility</p:attrName>
                                        </p:attrNameLst>
                                      </p:cBhvr>
                                      <p:to>
                                        <p:strVal val="visible"/>
                                      </p:to>
                                    </p:set>
                                    <p:animEffect transition="in" filter="fade">
                                      <p:cBhvr>
                                        <p:cTn id="44" dur="500"/>
                                        <p:tgtEl>
                                          <p:spTgt spid="9260"/>
                                        </p:tgtEl>
                                      </p:cBhvr>
                                    </p:animEffect>
                                  </p:childTnLst>
                                </p:cTn>
                              </p:par>
                              <p:par>
                                <p:cTn id="45" presetID="10" presetClass="entr" presetSubtype="0" fill="hold" nodeType="withEffect">
                                  <p:stCondLst>
                                    <p:cond delay="0"/>
                                  </p:stCondLst>
                                  <p:childTnLst>
                                    <p:set>
                                      <p:cBhvr>
                                        <p:cTn id="46" dur="1" fill="hold">
                                          <p:stCondLst>
                                            <p:cond delay="0"/>
                                          </p:stCondLst>
                                        </p:cTn>
                                        <p:tgtEl>
                                          <p:spTgt spid="9261"/>
                                        </p:tgtEl>
                                        <p:attrNameLst>
                                          <p:attrName>style.visibility</p:attrName>
                                        </p:attrNameLst>
                                      </p:cBhvr>
                                      <p:to>
                                        <p:strVal val="visible"/>
                                      </p:to>
                                    </p:set>
                                    <p:animEffect transition="in" filter="fade">
                                      <p:cBhvr>
                                        <p:cTn id="47" dur="500"/>
                                        <p:tgtEl>
                                          <p:spTgt spid="9261"/>
                                        </p:tgtEl>
                                      </p:cBhvr>
                                    </p:animEffect>
                                  </p:childTnLst>
                                </p:cTn>
                              </p:par>
                              <p:par>
                                <p:cTn id="48" presetID="10" presetClass="entr" presetSubtype="0" fill="hold" nodeType="withEffect">
                                  <p:stCondLst>
                                    <p:cond delay="0"/>
                                  </p:stCondLst>
                                  <p:childTnLst>
                                    <p:set>
                                      <p:cBhvr>
                                        <p:cTn id="49" dur="1" fill="hold">
                                          <p:stCondLst>
                                            <p:cond delay="0"/>
                                          </p:stCondLst>
                                        </p:cTn>
                                        <p:tgtEl>
                                          <p:spTgt spid="9262"/>
                                        </p:tgtEl>
                                        <p:attrNameLst>
                                          <p:attrName>style.visibility</p:attrName>
                                        </p:attrNameLst>
                                      </p:cBhvr>
                                      <p:to>
                                        <p:strVal val="visible"/>
                                      </p:to>
                                    </p:set>
                                    <p:animEffect transition="in" filter="fade">
                                      <p:cBhvr>
                                        <p:cTn id="50" dur="500"/>
                                        <p:tgtEl>
                                          <p:spTgt spid="926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263"/>
                                        </p:tgtEl>
                                        <p:attrNameLst>
                                          <p:attrName>style.visibility</p:attrName>
                                        </p:attrNameLst>
                                      </p:cBhvr>
                                      <p:to>
                                        <p:strVal val="visible"/>
                                      </p:to>
                                    </p:set>
                                    <p:animEffect transition="in" filter="fade">
                                      <p:cBhvr>
                                        <p:cTn id="53" dur="500"/>
                                        <p:tgtEl>
                                          <p:spTgt spid="9263"/>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264"/>
                                        </p:tgtEl>
                                        <p:attrNameLst>
                                          <p:attrName>style.visibility</p:attrName>
                                        </p:attrNameLst>
                                      </p:cBhvr>
                                      <p:to>
                                        <p:strVal val="visible"/>
                                      </p:to>
                                    </p:set>
                                    <p:animEffect transition="in" filter="fade">
                                      <p:cBhvr>
                                        <p:cTn id="62" dur="500"/>
                                        <p:tgtEl>
                                          <p:spTgt spid="926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266"/>
                                        </p:tgtEl>
                                        <p:attrNameLst>
                                          <p:attrName>style.visibility</p:attrName>
                                        </p:attrNameLst>
                                      </p:cBhvr>
                                      <p:to>
                                        <p:strVal val="visible"/>
                                      </p:to>
                                    </p:set>
                                    <p:animEffect transition="in" filter="fade">
                                      <p:cBhvr>
                                        <p:cTn id="67" dur="500"/>
                                        <p:tgtEl>
                                          <p:spTgt spid="926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268"/>
                                        </p:tgtEl>
                                        <p:attrNameLst>
                                          <p:attrName>style.visibility</p:attrName>
                                        </p:attrNameLst>
                                      </p:cBhvr>
                                      <p:to>
                                        <p:strVal val="visible"/>
                                      </p:to>
                                    </p:set>
                                    <p:animEffect transition="in" filter="wipe(up)">
                                      <p:cBhvr>
                                        <p:cTn id="72" dur="500"/>
                                        <p:tgtEl>
                                          <p:spTgt spid="926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9269"/>
                                        </p:tgtEl>
                                        <p:attrNameLst>
                                          <p:attrName>style.visibility</p:attrName>
                                        </p:attrNameLst>
                                      </p:cBhvr>
                                      <p:to>
                                        <p:strVal val="visible"/>
                                      </p:to>
                                    </p:set>
                                    <p:animEffect transition="in" filter="wipe(up)">
                                      <p:cBhvr>
                                        <p:cTn id="75" dur="500"/>
                                        <p:tgtEl>
                                          <p:spTgt spid="9269"/>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9270"/>
                                        </p:tgtEl>
                                        <p:attrNameLst>
                                          <p:attrName>style.visibility</p:attrName>
                                        </p:attrNameLst>
                                      </p:cBhvr>
                                      <p:to>
                                        <p:strVal val="visible"/>
                                      </p:to>
                                    </p:set>
                                    <p:animEffect transition="in" filter="wipe(up)">
                                      <p:cBhvr>
                                        <p:cTn id="78" dur="500"/>
                                        <p:tgtEl>
                                          <p:spTgt spid="927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9271"/>
                                        </p:tgtEl>
                                        <p:attrNameLst>
                                          <p:attrName>style.visibility</p:attrName>
                                        </p:attrNameLst>
                                      </p:cBhvr>
                                      <p:to>
                                        <p:strVal val="visible"/>
                                      </p:to>
                                    </p:set>
                                    <p:animEffect transition="in" filter="wipe(up)">
                                      <p:cBhvr>
                                        <p:cTn id="81" dur="500"/>
                                        <p:tgtEl>
                                          <p:spTgt spid="927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9272"/>
                                        </p:tgtEl>
                                        <p:attrNameLst>
                                          <p:attrName>style.visibility</p:attrName>
                                        </p:attrNameLst>
                                      </p:cBhvr>
                                      <p:to>
                                        <p:strVal val="visible"/>
                                      </p:to>
                                    </p:set>
                                    <p:animEffect transition="in" filter="wipe(up)">
                                      <p:cBhvr>
                                        <p:cTn id="84" dur="500"/>
                                        <p:tgtEl>
                                          <p:spTgt spid="927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9273"/>
                                        </p:tgtEl>
                                        <p:attrNameLst>
                                          <p:attrName>style.visibility</p:attrName>
                                        </p:attrNameLst>
                                      </p:cBhvr>
                                      <p:to>
                                        <p:strVal val="visible"/>
                                      </p:to>
                                    </p:set>
                                    <p:animEffect transition="in" filter="wipe(up)">
                                      <p:cBhvr>
                                        <p:cTn id="87" dur="500"/>
                                        <p:tgtEl>
                                          <p:spTgt spid="927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9274"/>
                                        </p:tgtEl>
                                        <p:attrNameLst>
                                          <p:attrName>style.visibility</p:attrName>
                                        </p:attrNameLst>
                                      </p:cBhvr>
                                      <p:to>
                                        <p:strVal val="visible"/>
                                      </p:to>
                                    </p:set>
                                    <p:animEffect transition="in" filter="wipe(up)">
                                      <p:cBhvr>
                                        <p:cTn id="92" dur="500"/>
                                        <p:tgtEl>
                                          <p:spTgt spid="92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75"/>
                                        </p:tgtEl>
                                        <p:attrNameLst>
                                          <p:attrName>style.visibility</p:attrName>
                                        </p:attrNameLst>
                                      </p:cBhvr>
                                      <p:to>
                                        <p:strVal val="visible"/>
                                      </p:to>
                                    </p:set>
                                    <p:animEffect transition="in" filter="wipe(up)">
                                      <p:cBhvr>
                                        <p:cTn id="97" dur="500"/>
                                        <p:tgtEl>
                                          <p:spTgt spid="927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9276"/>
                                        </p:tgtEl>
                                        <p:attrNameLst>
                                          <p:attrName>style.visibility</p:attrName>
                                        </p:attrNameLst>
                                      </p:cBhvr>
                                      <p:to>
                                        <p:strVal val="visible"/>
                                      </p:to>
                                    </p:set>
                                    <p:animEffect transition="in" filter="wipe(up)">
                                      <p:cBhvr>
                                        <p:cTn id="102" dur="500"/>
                                        <p:tgtEl>
                                          <p:spTgt spid="9276"/>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9277"/>
                                        </p:tgtEl>
                                        <p:attrNameLst>
                                          <p:attrName>style.visibility</p:attrName>
                                        </p:attrNameLst>
                                      </p:cBhvr>
                                      <p:to>
                                        <p:strVal val="visible"/>
                                      </p:to>
                                    </p:set>
                                    <p:animEffect transition="in" filter="wipe(up)">
                                      <p:cBhvr>
                                        <p:cTn id="105" dur="500"/>
                                        <p:tgtEl>
                                          <p:spTgt spid="9277"/>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9278"/>
                                        </p:tgtEl>
                                        <p:attrNameLst>
                                          <p:attrName>style.visibility</p:attrName>
                                        </p:attrNameLst>
                                      </p:cBhvr>
                                      <p:to>
                                        <p:strVal val="visible"/>
                                      </p:to>
                                    </p:set>
                                    <p:animEffect transition="in" filter="wipe(up)">
                                      <p:cBhvr>
                                        <p:cTn id="108" dur="500"/>
                                        <p:tgtEl>
                                          <p:spTgt spid="9278"/>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9279"/>
                                        </p:tgtEl>
                                        <p:attrNameLst>
                                          <p:attrName>style.visibility</p:attrName>
                                        </p:attrNameLst>
                                      </p:cBhvr>
                                      <p:to>
                                        <p:strVal val="visible"/>
                                      </p:to>
                                    </p:set>
                                    <p:animEffect transition="in" filter="wipe(up)">
                                      <p:cBhvr>
                                        <p:cTn id="111" dur="500"/>
                                        <p:tgtEl>
                                          <p:spTgt spid="927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9280"/>
                                        </p:tgtEl>
                                        <p:attrNameLst>
                                          <p:attrName>style.visibility</p:attrName>
                                        </p:attrNameLst>
                                      </p:cBhvr>
                                      <p:to>
                                        <p:strVal val="visible"/>
                                      </p:to>
                                    </p:set>
                                    <p:animEffect transition="in" filter="wipe(up)">
                                      <p:cBhvr>
                                        <p:cTn id="114" dur="500"/>
                                        <p:tgtEl>
                                          <p:spTgt spid="9280"/>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9281"/>
                                        </p:tgtEl>
                                        <p:attrNameLst>
                                          <p:attrName>style.visibility</p:attrName>
                                        </p:attrNameLst>
                                      </p:cBhvr>
                                      <p:to>
                                        <p:strVal val="visible"/>
                                      </p:to>
                                    </p:set>
                                    <p:animEffect transition="in" filter="wipe(up)">
                                      <p:cBhvr>
                                        <p:cTn id="117" dur="500"/>
                                        <p:tgtEl>
                                          <p:spTgt spid="9281"/>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9282"/>
                                        </p:tgtEl>
                                        <p:attrNameLst>
                                          <p:attrName>style.visibility</p:attrName>
                                        </p:attrNameLst>
                                      </p:cBhvr>
                                      <p:to>
                                        <p:strVal val="visible"/>
                                      </p:to>
                                    </p:set>
                                    <p:animEffect transition="in" filter="wipe(up)">
                                      <p:cBhvr>
                                        <p:cTn id="120" dur="500"/>
                                        <p:tgtEl>
                                          <p:spTgt spid="928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9283"/>
                                        </p:tgtEl>
                                        <p:attrNameLst>
                                          <p:attrName>style.visibility</p:attrName>
                                        </p:attrNameLst>
                                      </p:cBhvr>
                                      <p:to>
                                        <p:strVal val="visible"/>
                                      </p:to>
                                    </p:set>
                                    <p:animEffect transition="in" filter="wipe(up)">
                                      <p:cBhvr>
                                        <p:cTn id="123" dur="500"/>
                                        <p:tgtEl>
                                          <p:spTgt spid="9283"/>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9284"/>
                                        </p:tgtEl>
                                        <p:attrNameLst>
                                          <p:attrName>style.visibility</p:attrName>
                                        </p:attrNameLst>
                                      </p:cBhvr>
                                      <p:to>
                                        <p:strVal val="visible"/>
                                      </p:to>
                                    </p:set>
                                    <p:animEffect transition="in" filter="wipe(up)">
                                      <p:cBhvr>
                                        <p:cTn id="126" dur="500"/>
                                        <p:tgtEl>
                                          <p:spTgt spid="9284"/>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9285"/>
                                        </p:tgtEl>
                                        <p:attrNameLst>
                                          <p:attrName>style.visibility</p:attrName>
                                        </p:attrNameLst>
                                      </p:cBhvr>
                                      <p:to>
                                        <p:strVal val="visible"/>
                                      </p:to>
                                    </p:set>
                                    <p:animEffect transition="in" filter="wipe(up)">
                                      <p:cBhvr>
                                        <p:cTn id="129" dur="500"/>
                                        <p:tgtEl>
                                          <p:spTgt spid="9285"/>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9286"/>
                                        </p:tgtEl>
                                        <p:attrNameLst>
                                          <p:attrName>style.visibility</p:attrName>
                                        </p:attrNameLst>
                                      </p:cBhvr>
                                      <p:to>
                                        <p:strVal val="visible"/>
                                      </p:to>
                                    </p:set>
                                    <p:animEffect transition="in" filter="wipe(up)">
                                      <p:cBhvr>
                                        <p:cTn id="132" dur="500"/>
                                        <p:tgtEl>
                                          <p:spTgt spid="9286"/>
                                        </p:tgtEl>
                                      </p:cBhvr>
                                    </p:animEffec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235" grpId="0" animBg="1"/>
      <p:bldP spid="9236" grpId="0" animBg="1"/>
      <p:bldP spid="9250" grpId="0"/>
      <p:bldP spid="2" grpId="0" animBg="1"/>
      <p:bldP spid="9263" grpId="0"/>
      <p:bldP spid="9265" grpId="0" animBg="1"/>
      <p:bldP spid="9268" grpId="0" animBg="1"/>
      <p:bldP spid="9269" grpId="0" animBg="1"/>
      <p:bldP spid="9270" grpId="0" animBg="1"/>
      <p:bldP spid="9271" grpId="0" animBg="1"/>
      <p:bldP spid="9272" grpId="0" animBg="1"/>
      <p:bldP spid="9273" grpId="0" animBg="1"/>
      <p:bldP spid="9274" grpId="0" animBg="1"/>
      <p:bldP spid="9275" grpId="0" animBg="1"/>
      <p:bldP spid="9276" grpId="0" animBg="1"/>
      <p:bldP spid="9277" grpId="0" animBg="1"/>
      <p:bldP spid="9278" grpId="0" animBg="1"/>
      <p:bldP spid="9279" grpId="0" animBg="1"/>
      <p:bldP spid="9280" grpId="0" animBg="1"/>
      <p:bldP spid="9281" grpId="0" animBg="1"/>
      <p:bldP spid="9282" grpId="0" animBg="1"/>
      <p:bldP spid="9283" grpId="0" animBg="1"/>
      <p:bldP spid="9284" grpId="0" animBg="1"/>
      <p:bldP spid="9285" grpId="0" animBg="1"/>
      <p:bldP spid="928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Creating Indexes</a:t>
            </a:r>
          </a:p>
        </p:txBody>
      </p:sp>
      <p:sp>
        <p:nvSpPr>
          <p:cNvPr id="10243" name="Rectangle 3"/>
          <p:cNvSpPr>
            <a:spLocks noGrp="1" noChangeArrowheads="1"/>
          </p:cNvSpPr>
          <p:nvPr>
            <p:ph sz="quarter" idx="1"/>
          </p:nvPr>
        </p:nvSpPr>
        <p:spPr/>
        <p:txBody>
          <a:bodyPr>
            <a:normAutofit fontScale="92500"/>
          </a:bodyPr>
          <a:lstStyle/>
          <a:p>
            <a:pPr eaLnBrk="1" hangingPunct="1"/>
            <a:r>
              <a:rPr lang="en-US" smtClean="0"/>
              <a:t>Overview of Creating Indexes</a:t>
            </a:r>
          </a:p>
          <a:p>
            <a:pPr eaLnBrk="1" hangingPunct="1"/>
            <a:r>
              <a:rPr lang="en-US" smtClean="0"/>
              <a:t>What Are Unique Indexes?</a:t>
            </a:r>
          </a:p>
          <a:p>
            <a:pPr eaLnBrk="1" hangingPunct="1"/>
            <a:r>
              <a:rPr lang="en-US" smtClean="0"/>
              <a:t>Considerations for Creating Indexes with Multiple Columns</a:t>
            </a:r>
          </a:p>
          <a:p>
            <a:pPr eaLnBrk="1" hangingPunct="1"/>
            <a:r>
              <a:rPr lang="en-US" smtClean="0"/>
              <a:t>When to Create Indexes on Computed Columns</a:t>
            </a:r>
          </a:p>
          <a:p>
            <a:pPr eaLnBrk="1" hangingPunct="1"/>
            <a:r>
              <a:rPr lang="en-US" smtClean="0"/>
              <a:t>What Are Partitioned Indexes?</a:t>
            </a:r>
          </a:p>
          <a:p>
            <a:pPr eaLnBrk="1" hangingPunct="1"/>
            <a:r>
              <a:rPr lang="en-US" smtClean="0"/>
              <a:t>Options for Incorporating Free Space in Indexes</a:t>
            </a:r>
          </a:p>
          <a:p>
            <a:pPr eaLnBrk="1" hangingPunct="1"/>
            <a:r>
              <a:rPr lang="en-US" smtClean="0"/>
              <a:t>Methods for Obtaining Index Information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121"/>
          <p:cNvSpPr>
            <a:spLocks/>
          </p:cNvSpPr>
          <p:nvPr/>
        </p:nvSpPr>
        <p:spPr bwMode="auto">
          <a:xfrm>
            <a:off x="4910138" y="4438650"/>
            <a:ext cx="141287" cy="514350"/>
          </a:xfrm>
          <a:custGeom>
            <a:avLst/>
            <a:gdLst>
              <a:gd name="T0" fmla="*/ 2147483647 w 103"/>
              <a:gd name="T1" fmla="*/ 2147483647 h 426"/>
              <a:gd name="T2" fmla="*/ 2147483647 w 103"/>
              <a:gd name="T3" fmla="*/ 2147483647 h 426"/>
              <a:gd name="T4" fmla="*/ 2147483647 w 103"/>
              <a:gd name="T5" fmla="*/ 2147483647 h 426"/>
              <a:gd name="T6" fmla="*/ 2147483647 w 103"/>
              <a:gd name="T7" fmla="*/ 2147483647 h 426"/>
              <a:gd name="T8" fmla="*/ 2147483647 w 103"/>
              <a:gd name="T9" fmla="*/ 2147483647 h 426"/>
              <a:gd name="T10" fmla="*/ 2147483647 w 103"/>
              <a:gd name="T11" fmla="*/ 2147483647 h 426"/>
              <a:gd name="T12" fmla="*/ 2147483647 w 103"/>
              <a:gd name="T13" fmla="*/ 2147483647 h 426"/>
              <a:gd name="T14" fmla="*/ 2147483647 w 103"/>
              <a:gd name="T15" fmla="*/ 2147483647 h 426"/>
              <a:gd name="T16" fmla="*/ 2147483647 w 103"/>
              <a:gd name="T17" fmla="*/ 2147483647 h 426"/>
              <a:gd name="T18" fmla="*/ 0 w 103"/>
              <a:gd name="T19" fmla="*/ 2147483647 h 426"/>
              <a:gd name="T20" fmla="*/ 2147483647 w 103"/>
              <a:gd name="T21" fmla="*/ 2147483647 h 426"/>
              <a:gd name="T22" fmla="*/ 2147483647 w 103"/>
              <a:gd name="T23" fmla="*/ 0 h 426"/>
              <a:gd name="T24" fmla="*/ 2147483647 w 103"/>
              <a:gd name="T25" fmla="*/ 214748364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426"/>
              <a:gd name="T41" fmla="*/ 103 w 103"/>
              <a:gd name="T42" fmla="*/ 426 h 4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426">
                <a:moveTo>
                  <a:pt x="73" y="289"/>
                </a:moveTo>
                <a:lnTo>
                  <a:pt x="88" y="287"/>
                </a:lnTo>
                <a:lnTo>
                  <a:pt x="103" y="285"/>
                </a:lnTo>
                <a:lnTo>
                  <a:pt x="76" y="355"/>
                </a:lnTo>
                <a:lnTo>
                  <a:pt x="58" y="404"/>
                </a:lnTo>
                <a:lnTo>
                  <a:pt x="49" y="426"/>
                </a:lnTo>
                <a:lnTo>
                  <a:pt x="47" y="420"/>
                </a:lnTo>
                <a:lnTo>
                  <a:pt x="41" y="404"/>
                </a:lnTo>
                <a:lnTo>
                  <a:pt x="25" y="355"/>
                </a:lnTo>
                <a:lnTo>
                  <a:pt x="0" y="284"/>
                </a:lnTo>
                <a:lnTo>
                  <a:pt x="28" y="290"/>
                </a:lnTo>
                <a:lnTo>
                  <a:pt x="46" y="0"/>
                </a:lnTo>
                <a:lnTo>
                  <a:pt x="73" y="28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6147" name="Freeform 121"/>
          <p:cNvSpPr>
            <a:spLocks/>
          </p:cNvSpPr>
          <p:nvPr/>
        </p:nvSpPr>
        <p:spPr bwMode="auto">
          <a:xfrm>
            <a:off x="3206750" y="4430712"/>
            <a:ext cx="141288" cy="514350"/>
          </a:xfrm>
          <a:custGeom>
            <a:avLst/>
            <a:gdLst>
              <a:gd name="T0" fmla="*/ 2147483647 w 103"/>
              <a:gd name="T1" fmla="*/ 2147483647 h 426"/>
              <a:gd name="T2" fmla="*/ 2147483647 w 103"/>
              <a:gd name="T3" fmla="*/ 2147483647 h 426"/>
              <a:gd name="T4" fmla="*/ 2147483647 w 103"/>
              <a:gd name="T5" fmla="*/ 2147483647 h 426"/>
              <a:gd name="T6" fmla="*/ 2147483647 w 103"/>
              <a:gd name="T7" fmla="*/ 2147483647 h 426"/>
              <a:gd name="T8" fmla="*/ 2147483647 w 103"/>
              <a:gd name="T9" fmla="*/ 2147483647 h 426"/>
              <a:gd name="T10" fmla="*/ 2147483647 w 103"/>
              <a:gd name="T11" fmla="*/ 2147483647 h 426"/>
              <a:gd name="T12" fmla="*/ 2147483647 w 103"/>
              <a:gd name="T13" fmla="*/ 2147483647 h 426"/>
              <a:gd name="T14" fmla="*/ 2147483647 w 103"/>
              <a:gd name="T15" fmla="*/ 2147483647 h 426"/>
              <a:gd name="T16" fmla="*/ 2147483647 w 103"/>
              <a:gd name="T17" fmla="*/ 2147483647 h 426"/>
              <a:gd name="T18" fmla="*/ 0 w 103"/>
              <a:gd name="T19" fmla="*/ 2147483647 h 426"/>
              <a:gd name="T20" fmla="*/ 2147483647 w 103"/>
              <a:gd name="T21" fmla="*/ 2147483647 h 426"/>
              <a:gd name="T22" fmla="*/ 2147483647 w 103"/>
              <a:gd name="T23" fmla="*/ 0 h 426"/>
              <a:gd name="T24" fmla="*/ 2147483647 w 103"/>
              <a:gd name="T25" fmla="*/ 214748364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426"/>
              <a:gd name="T41" fmla="*/ 103 w 103"/>
              <a:gd name="T42" fmla="*/ 426 h 4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426">
                <a:moveTo>
                  <a:pt x="73" y="289"/>
                </a:moveTo>
                <a:lnTo>
                  <a:pt x="88" y="287"/>
                </a:lnTo>
                <a:lnTo>
                  <a:pt x="103" y="285"/>
                </a:lnTo>
                <a:lnTo>
                  <a:pt x="76" y="355"/>
                </a:lnTo>
                <a:lnTo>
                  <a:pt x="58" y="404"/>
                </a:lnTo>
                <a:lnTo>
                  <a:pt x="49" y="426"/>
                </a:lnTo>
                <a:lnTo>
                  <a:pt x="47" y="420"/>
                </a:lnTo>
                <a:lnTo>
                  <a:pt x="41" y="404"/>
                </a:lnTo>
                <a:lnTo>
                  <a:pt x="25" y="355"/>
                </a:lnTo>
                <a:lnTo>
                  <a:pt x="0" y="284"/>
                </a:lnTo>
                <a:lnTo>
                  <a:pt x="28" y="290"/>
                </a:lnTo>
                <a:lnTo>
                  <a:pt x="46" y="0"/>
                </a:lnTo>
                <a:lnTo>
                  <a:pt x="73" y="28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6148" name="Rectangle 2"/>
          <p:cNvSpPr>
            <a:spLocks noGrp="1" noChangeArrowheads="1"/>
          </p:cNvSpPr>
          <p:nvPr>
            <p:ph type="title"/>
          </p:nvPr>
        </p:nvSpPr>
        <p:spPr/>
        <p:txBody>
          <a:bodyPr/>
          <a:lstStyle/>
          <a:p>
            <a:pPr eaLnBrk="1" hangingPunct="1"/>
            <a:r>
              <a:rPr lang="en-US" smtClean="0"/>
              <a:t>What Is a View?</a:t>
            </a:r>
          </a:p>
        </p:txBody>
      </p:sp>
      <p:graphicFrame>
        <p:nvGraphicFramePr>
          <p:cNvPr id="5" name="Group 125"/>
          <p:cNvGraphicFramePr>
            <a:graphicFrameLocks noGrp="1"/>
          </p:cNvGraphicFramePr>
          <p:nvPr>
            <p:ph sz="quarter" idx="1"/>
          </p:nvPr>
        </p:nvGraphicFramePr>
        <p:xfrm>
          <a:off x="1054100" y="2612707"/>
          <a:ext cx="6942138" cy="2111693"/>
        </p:xfrm>
        <a:graphic>
          <a:graphicData uri="http://schemas.openxmlformats.org/drawingml/2006/table">
            <a:tbl>
              <a:tblPr/>
              <a:tblGrid>
                <a:gridCol w="1401763">
                  <a:extLst>
                    <a:ext uri="{9D8B030D-6E8A-4147-A177-3AD203B41FA5}">
                      <a16:colId xmlns:a16="http://schemas.microsoft.com/office/drawing/2014/main" val="20000"/>
                    </a:ext>
                  </a:extLst>
                </a:gridCol>
                <a:gridCol w="1544637">
                  <a:extLst>
                    <a:ext uri="{9D8B030D-6E8A-4147-A177-3AD203B41FA5}">
                      <a16:colId xmlns:a16="http://schemas.microsoft.com/office/drawing/2014/main" val="20001"/>
                    </a:ext>
                  </a:extLst>
                </a:gridCol>
                <a:gridCol w="1636713">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gridCol w="1054100">
                  <a:extLst>
                    <a:ext uri="{9D8B030D-6E8A-4147-A177-3AD203B41FA5}">
                      <a16:colId xmlns:a16="http://schemas.microsoft.com/office/drawing/2014/main" val="20004"/>
                    </a:ext>
                  </a:extLst>
                </a:gridCol>
              </a:tblGrid>
              <a:tr h="409575">
                <a:tc gridSpan="5">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Arial Narrow" pitchFamily="34" charset="0"/>
                        </a:rPr>
                        <a:t>Employee (table)</a:t>
                      </a:r>
                      <a:endParaRPr kumimoji="0" lang="en-US" sz="1800" b="1" i="0" u="none" strike="noStrike" cap="none" normalizeH="0" baseline="0" dirty="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973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EmployeeID</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LastName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FirstName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Title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1"/>
                  </a:ext>
                </a:extLst>
              </a:tr>
              <a:tr h="447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287</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Mensa-Annan</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Tete</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Mr.</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0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288</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Abbas</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Syed</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Mr.</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794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289</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Valdez</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Rachel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6" name="Group 118"/>
          <p:cNvGraphicFramePr>
            <a:graphicFrameLocks noGrp="1"/>
          </p:cNvGraphicFramePr>
          <p:nvPr/>
        </p:nvGraphicFramePr>
        <p:xfrm>
          <a:off x="2471738" y="4816157"/>
          <a:ext cx="3171825" cy="1965643"/>
        </p:xfrm>
        <a:graphic>
          <a:graphicData uri="http://schemas.openxmlformats.org/drawingml/2006/table">
            <a:tbl>
              <a:tblPr/>
              <a:tblGrid>
                <a:gridCol w="1522412">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tblGrid>
              <a:tr h="366713">
                <a:tc gridSpan="2">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err="1" smtClean="0">
                          <a:ln>
                            <a:noFill/>
                          </a:ln>
                          <a:solidFill>
                            <a:schemeClr val="tx1"/>
                          </a:solidFill>
                          <a:effectLst/>
                          <a:latin typeface="Arial Narrow" pitchFamily="34" charset="0"/>
                        </a:rPr>
                        <a:t>vEmployee</a:t>
                      </a:r>
                      <a:r>
                        <a:rPr kumimoji="0" lang="en-GB" sz="1800" b="1" i="0" u="none" strike="noStrike" cap="none" normalizeH="0" baseline="0" dirty="0" smtClean="0">
                          <a:ln>
                            <a:noFill/>
                          </a:ln>
                          <a:solidFill>
                            <a:schemeClr val="tx1"/>
                          </a:solidFill>
                          <a:effectLst/>
                          <a:latin typeface="Arial Narrow" pitchFamily="34" charset="0"/>
                        </a:rPr>
                        <a:t> (view)</a:t>
                      </a:r>
                      <a:endParaRPr kumimoji="0" lang="en-US" sz="1800" b="1" i="0" u="none" strike="noStrike" cap="none" normalizeH="0" baseline="0" dirty="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hMerge="1">
                  <a:txBody>
                    <a:bodyPr/>
                    <a:lstStyle/>
                    <a:p>
                      <a:endParaRPr lang="en-US"/>
                    </a:p>
                  </a:txBody>
                  <a:tcPr/>
                </a:tc>
                <a:extLst>
                  <a:ext uri="{0D108BD9-81ED-4DB2-BD59-A6C34878D82A}">
                    <a16:rowId xmlns:a16="http://schemas.microsoft.com/office/drawing/2014/main" val="10000"/>
                  </a:ext>
                </a:extLst>
              </a:tr>
              <a:tr h="33020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LastName</a:t>
                      </a:r>
                      <a:endParaRPr kumimoji="0" lang="en-US" sz="1600" b="1"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FirstName</a:t>
                      </a:r>
                      <a:endParaRPr kumimoji="0" lang="en-US" sz="1600" b="1"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Mensa-Annan</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Tete</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2"/>
                  </a:ext>
                </a:extLst>
              </a:tr>
              <a:tr h="330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Abbas</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Syed</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Valdez</a:t>
                      </a:r>
                      <a:endParaRPr kumimoji="0" lang="en-US" sz="1600" b="0" i="0" u="none" strike="noStrike" cap="none" normalizeH="0" baseline="0" dirty="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Rachel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4"/>
                  </a:ext>
                </a:extLst>
              </a:tr>
            </a:tbl>
          </a:graphicData>
        </a:graphic>
      </p:graphicFrame>
      <p:sp>
        <p:nvSpPr>
          <p:cNvPr id="7" name="AutoShape 7"/>
          <p:cNvSpPr>
            <a:spLocks noChangeArrowheads="1"/>
          </p:cNvSpPr>
          <p:nvPr/>
        </p:nvSpPr>
        <p:spPr bwMode="auto">
          <a:xfrm>
            <a:off x="379396" y="1612588"/>
            <a:ext cx="8403904" cy="978212"/>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eaLnBrk="0" hangingPunct="0">
              <a:lnSpc>
                <a:spcPct val="120000"/>
              </a:lnSpc>
              <a:buFont typeface="Arial" pitchFamily="34" charset="0"/>
              <a:buChar char="•"/>
              <a:defRPr/>
            </a:pPr>
            <a:r>
              <a:rPr lang="en-US" sz="2000" dirty="0">
                <a:solidFill>
                  <a:schemeClr val="tx1"/>
                </a:solidFill>
              </a:rPr>
              <a:t> A view is like a virtual table or a stored query</a:t>
            </a:r>
          </a:p>
          <a:p>
            <a:pPr eaLnBrk="0" hangingPunct="0">
              <a:lnSpc>
                <a:spcPct val="120000"/>
              </a:lnSpc>
              <a:buFont typeface="Arial" pitchFamily="34" charset="0"/>
              <a:buChar char="•"/>
              <a:defRPr/>
            </a:pPr>
            <a:r>
              <a:rPr lang="en-US" sz="2000" dirty="0">
                <a:solidFill>
                  <a:schemeClr val="tx1"/>
                </a:solidFill>
              </a:rPr>
              <a:t> A view is referenced the same way as a table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Overview of Creating Indexes</a:t>
            </a:r>
          </a:p>
        </p:txBody>
      </p:sp>
      <p:pic>
        <p:nvPicPr>
          <p:cNvPr id="11268"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71463" y="3238500"/>
            <a:ext cx="8585200" cy="3238500"/>
          </a:xfrm>
          <a:prstGeom prst="rect">
            <a:avLst/>
          </a:prstGeom>
          <a:noFill/>
          <a:ln w="9525">
            <a:noFill/>
            <a:miter lim="800000"/>
            <a:headEnd/>
            <a:tailEnd/>
          </a:ln>
        </p:spPr>
      </p:pic>
      <p:sp>
        <p:nvSpPr>
          <p:cNvPr id="11269" name="TextBox 32"/>
          <p:cNvSpPr txBox="1">
            <a:spLocks noChangeArrowheads="1"/>
          </p:cNvSpPr>
          <p:nvPr/>
        </p:nvSpPr>
        <p:spPr bwMode="auto">
          <a:xfrm>
            <a:off x="693738" y="3649663"/>
            <a:ext cx="7662862" cy="2289175"/>
          </a:xfrm>
          <a:prstGeom prst="rect">
            <a:avLst/>
          </a:prstGeom>
          <a:noFill/>
          <a:ln w="9525">
            <a:noFill/>
            <a:miter lim="800000"/>
            <a:headEnd/>
            <a:tailEnd/>
          </a:ln>
        </p:spPr>
        <p:txBody>
          <a:bodyPr>
            <a:spAutoFit/>
          </a:bodyPr>
          <a:lstStyle/>
          <a:p>
            <a:pPr algn="l"/>
            <a:r>
              <a:rPr lang="en-US" b="0">
                <a:latin typeface="Courier New" pitchFamily="49" charset="0"/>
              </a:rPr>
              <a:t>CREATE [UNIQUE] [CLUSTERED | NONCLUSTERED ]</a:t>
            </a:r>
          </a:p>
          <a:p>
            <a:pPr algn="l"/>
            <a:r>
              <a:rPr lang="en-US" b="0">
                <a:latin typeface="Courier New" pitchFamily="49" charset="0"/>
              </a:rPr>
              <a:t>   INDEX </a:t>
            </a:r>
            <a:r>
              <a:rPr lang="en-US" b="0" i="1">
                <a:latin typeface="Courier New" pitchFamily="49" charset="0"/>
              </a:rPr>
              <a:t>index_name</a:t>
            </a:r>
            <a:r>
              <a:rPr lang="en-US" b="0">
                <a:latin typeface="Courier New" pitchFamily="49" charset="0"/>
              </a:rPr>
              <a:t> ON { </a:t>
            </a:r>
            <a:r>
              <a:rPr lang="en-US" b="0" i="1">
                <a:latin typeface="Courier New" pitchFamily="49" charset="0"/>
              </a:rPr>
              <a:t>table </a:t>
            </a:r>
            <a:r>
              <a:rPr lang="en-US" b="0">
                <a:latin typeface="Courier New" pitchFamily="49" charset="0"/>
              </a:rPr>
              <a:t>| </a:t>
            </a:r>
            <a:r>
              <a:rPr lang="en-US" b="0" i="1">
                <a:latin typeface="Courier New" pitchFamily="49" charset="0"/>
              </a:rPr>
              <a:t>view </a:t>
            </a:r>
            <a:r>
              <a:rPr lang="en-US" b="0">
                <a:latin typeface="Courier New" pitchFamily="49" charset="0"/>
              </a:rPr>
              <a:t>} (</a:t>
            </a:r>
            <a:r>
              <a:rPr lang="en-US" b="0" i="1">
                <a:latin typeface="Courier New" pitchFamily="49" charset="0"/>
              </a:rPr>
              <a:t> column </a:t>
            </a:r>
            <a:r>
              <a:rPr lang="en-US" b="0">
                <a:latin typeface="Courier New" pitchFamily="49" charset="0"/>
              </a:rPr>
              <a:t>[ ASC | DESC]</a:t>
            </a:r>
          </a:p>
          <a:p>
            <a:pPr algn="l"/>
            <a:r>
              <a:rPr lang="en-US" b="0">
                <a:latin typeface="Courier New" pitchFamily="49" charset="0"/>
              </a:rPr>
              <a:t>   [ , . . . n ] )</a:t>
            </a:r>
          </a:p>
          <a:p>
            <a:pPr algn="l"/>
            <a:r>
              <a:rPr lang="en-US" b="0">
                <a:latin typeface="Courier New" pitchFamily="49" charset="0"/>
              </a:rPr>
              <a:t>   INCLUDE ( </a:t>
            </a:r>
            <a:r>
              <a:rPr lang="en-US" b="0" i="1">
                <a:latin typeface="Courier New" pitchFamily="49" charset="0"/>
              </a:rPr>
              <a:t>column</a:t>
            </a:r>
            <a:r>
              <a:rPr lang="en-US" b="0">
                <a:latin typeface="Courier New" pitchFamily="49" charset="0"/>
              </a:rPr>
              <a:t> [ , . . . n ] )</a:t>
            </a:r>
          </a:p>
          <a:p>
            <a:pPr algn="l"/>
            <a:r>
              <a:rPr lang="en-US" b="0">
                <a:latin typeface="Courier New" pitchFamily="49" charset="0"/>
              </a:rPr>
              <a:t>   [ WITH option [ , . . . n ] ]</a:t>
            </a:r>
          </a:p>
          <a:p>
            <a:pPr algn="l"/>
            <a:r>
              <a:rPr lang="en-US" b="0">
                <a:latin typeface="Courier New" pitchFamily="49" charset="0"/>
              </a:rPr>
              <a:t>   [ ON { </a:t>
            </a:r>
            <a:r>
              <a:rPr lang="en-US" b="0" i="1">
                <a:latin typeface="Courier New" pitchFamily="49" charset="0"/>
              </a:rPr>
              <a:t>partition_scheme (column)</a:t>
            </a:r>
            <a:r>
              <a:rPr lang="en-US" b="0">
                <a:latin typeface="Courier New" pitchFamily="49" charset="0"/>
              </a:rPr>
              <a:t> | </a:t>
            </a:r>
            <a:r>
              <a:rPr lang="en-US" b="0" i="1">
                <a:latin typeface="Courier New" pitchFamily="49" charset="0"/>
              </a:rPr>
              <a:t>filegroup </a:t>
            </a:r>
            <a:r>
              <a:rPr lang="en-US" b="0">
                <a:latin typeface="Courier New" pitchFamily="49" charset="0"/>
              </a:rPr>
              <a:t>| “default” } ]</a:t>
            </a:r>
          </a:p>
        </p:txBody>
      </p:sp>
      <p:sp>
        <p:nvSpPr>
          <p:cNvPr id="11286" name="Rounded Rectangle 849923"/>
          <p:cNvSpPr>
            <a:spLocks noChangeArrowheads="1"/>
          </p:cNvSpPr>
          <p:nvPr/>
        </p:nvSpPr>
        <p:spPr bwMode="auto">
          <a:xfrm>
            <a:off x="290513" y="1598613"/>
            <a:ext cx="7961312" cy="1250950"/>
          </a:xfrm>
          <a:prstGeom prst="roundRect">
            <a:avLst>
              <a:gd name="adj" fmla="val 4167"/>
            </a:avLst>
          </a:prstGeom>
          <a:solidFill>
            <a:srgbClr val="DEE7F1"/>
          </a:solidFill>
          <a:ln w="9525" algn="ctr">
            <a:solidFill>
              <a:srgbClr val="333333"/>
            </a:solidFill>
            <a:round/>
            <a:headEnd/>
            <a:tailEnd/>
          </a:ln>
        </p:spPr>
        <p:txBody>
          <a:bodyPr/>
          <a:lstStyle/>
          <a:p>
            <a:pPr algn="l">
              <a:lnSpc>
                <a:spcPct val="90000"/>
              </a:lnSpc>
              <a:spcBef>
                <a:spcPct val="40000"/>
              </a:spcBef>
              <a:buClr>
                <a:srgbClr val="006699"/>
              </a:buClr>
            </a:pPr>
            <a:r>
              <a:rPr lang="en-US"/>
              <a:t>Use SQL Server Management Studio</a:t>
            </a:r>
          </a:p>
          <a:p>
            <a:pPr algn="l">
              <a:lnSpc>
                <a:spcPct val="90000"/>
              </a:lnSpc>
              <a:spcBef>
                <a:spcPct val="40000"/>
              </a:spcBef>
              <a:buClr>
                <a:srgbClr val="006699"/>
              </a:buClr>
            </a:pPr>
            <a:r>
              <a:rPr lang="en-US"/>
              <a:t>   -OR-</a:t>
            </a:r>
          </a:p>
          <a:p>
            <a:pPr algn="l">
              <a:lnSpc>
                <a:spcPct val="90000"/>
              </a:lnSpc>
              <a:spcBef>
                <a:spcPct val="40000"/>
              </a:spcBef>
              <a:buClr>
                <a:srgbClr val="006699"/>
              </a:buClr>
            </a:pPr>
            <a:r>
              <a:rPr lang="en-US"/>
              <a:t>CREATE INDEX Transact-SQL statement</a:t>
            </a:r>
          </a:p>
          <a:p>
            <a:pPr algn="l"/>
            <a:endParaRPr 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What Are Unique Indexes?</a:t>
            </a:r>
          </a:p>
        </p:txBody>
      </p:sp>
      <p:graphicFrame>
        <p:nvGraphicFramePr>
          <p:cNvPr id="12" name="Group 5"/>
          <p:cNvGraphicFramePr>
            <a:graphicFrameLocks noGrp="1"/>
          </p:cNvGraphicFramePr>
          <p:nvPr>
            <p:ph sz="quarter" idx="1"/>
          </p:nvPr>
        </p:nvGraphicFramePr>
        <p:xfrm>
          <a:off x="1152525" y="3169856"/>
          <a:ext cx="6753225" cy="1624204"/>
        </p:xfrm>
        <a:graphic>
          <a:graphicData uri="http://schemas.openxmlformats.org/drawingml/2006/table">
            <a:tbl>
              <a:tblPr/>
              <a:tblGrid>
                <a:gridCol w="1379538">
                  <a:extLst>
                    <a:ext uri="{9D8B030D-6E8A-4147-A177-3AD203B41FA5}">
                      <a16:colId xmlns:a16="http://schemas.microsoft.com/office/drawing/2014/main" val="20000"/>
                    </a:ext>
                  </a:extLst>
                </a:gridCol>
                <a:gridCol w="113188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gridCol w="1411288">
                  <a:extLst>
                    <a:ext uri="{9D8B030D-6E8A-4147-A177-3AD203B41FA5}">
                      <a16:colId xmlns:a16="http://schemas.microsoft.com/office/drawing/2014/main" val="20003"/>
                    </a:ext>
                  </a:extLst>
                </a:gridCol>
                <a:gridCol w="1335087">
                  <a:extLst>
                    <a:ext uri="{9D8B030D-6E8A-4147-A177-3AD203B41FA5}">
                      <a16:colId xmlns:a16="http://schemas.microsoft.com/office/drawing/2014/main" val="20004"/>
                    </a:ext>
                  </a:extLst>
                </a:gridCol>
              </a:tblGrid>
              <a:tr h="33655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EmployeeID</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LoginID</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Gender</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MaritalStatus</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0"/>
                  </a:ext>
                </a:extLst>
              </a:tr>
              <a:tr h="458788">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216</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mike0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231</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fukiko0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242</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pat0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a:t>
                      </a:r>
                      <a:endParaRPr kumimoji="0" lang="en-GB"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pic>
        <p:nvPicPr>
          <p:cNvPr id="12291"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0" y="1636712"/>
            <a:ext cx="9144000" cy="954088"/>
          </a:xfrm>
          <a:prstGeom prst="rect">
            <a:avLst/>
          </a:prstGeom>
          <a:noFill/>
          <a:ln w="9525">
            <a:noFill/>
            <a:miter lim="800000"/>
            <a:headEnd/>
            <a:tailEnd/>
          </a:ln>
        </p:spPr>
      </p:pic>
      <p:sp>
        <p:nvSpPr>
          <p:cNvPr id="12292" name="TextBox 10"/>
          <p:cNvSpPr txBox="1">
            <a:spLocks noChangeArrowheads="1"/>
          </p:cNvSpPr>
          <p:nvPr/>
        </p:nvSpPr>
        <p:spPr bwMode="auto">
          <a:xfrm>
            <a:off x="736600" y="1923669"/>
            <a:ext cx="7556500" cy="641350"/>
          </a:xfrm>
          <a:prstGeom prst="rect">
            <a:avLst/>
          </a:prstGeom>
          <a:noFill/>
          <a:ln w="9525">
            <a:noFill/>
            <a:miter lim="800000"/>
            <a:headEnd/>
            <a:tailEnd/>
          </a:ln>
        </p:spPr>
        <p:txBody>
          <a:bodyPr wrap="none">
            <a:spAutoFit/>
          </a:bodyPr>
          <a:lstStyle/>
          <a:p>
            <a:pPr algn="l"/>
            <a:r>
              <a:rPr lang="en-US" b="0">
                <a:latin typeface="Courier New" pitchFamily="49" charset="0"/>
              </a:rPr>
              <a:t>CREATE UNIQUE NONCLUSTERED INDEX [AK_Employee_LoginID]</a:t>
            </a:r>
          </a:p>
          <a:p>
            <a:pPr algn="l"/>
            <a:r>
              <a:rPr lang="en-US" b="0">
                <a:latin typeface="Courier New" pitchFamily="49" charset="0"/>
              </a:rPr>
              <a:t>   ON [HumanResources].[Employee] ( [LoginID] ASC )</a:t>
            </a:r>
          </a:p>
        </p:txBody>
      </p:sp>
      <p:graphicFrame>
        <p:nvGraphicFramePr>
          <p:cNvPr id="13" name="Group 37"/>
          <p:cNvGraphicFramePr>
            <a:graphicFrameLocks noGrp="1"/>
          </p:cNvGraphicFramePr>
          <p:nvPr/>
        </p:nvGraphicFramePr>
        <p:xfrm>
          <a:off x="1152525" y="5174869"/>
          <a:ext cx="6753225" cy="493713"/>
        </p:xfrm>
        <a:graphic>
          <a:graphicData uri="http://schemas.openxmlformats.org/drawingml/2006/table">
            <a:tbl>
              <a:tblPr/>
              <a:tblGrid>
                <a:gridCol w="1376363">
                  <a:extLst>
                    <a:ext uri="{9D8B030D-6E8A-4147-A177-3AD203B41FA5}">
                      <a16:colId xmlns:a16="http://schemas.microsoft.com/office/drawing/2014/main" val="20000"/>
                    </a:ext>
                  </a:extLst>
                </a:gridCol>
                <a:gridCol w="1108075">
                  <a:extLst>
                    <a:ext uri="{9D8B030D-6E8A-4147-A177-3AD203B41FA5}">
                      <a16:colId xmlns:a16="http://schemas.microsoft.com/office/drawing/2014/main" val="20001"/>
                    </a:ext>
                  </a:extLst>
                </a:gridCol>
                <a:gridCol w="1477962">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95412">
                  <a:extLst>
                    <a:ext uri="{9D8B030D-6E8A-4147-A177-3AD203B41FA5}">
                      <a16:colId xmlns:a16="http://schemas.microsoft.com/office/drawing/2014/main" val="20004"/>
                    </a:ext>
                  </a:extLst>
                </a:gridCol>
              </a:tblGrid>
              <a:tr h="493713">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291</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pat0</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F</a:t>
                      </a:r>
                      <a:endParaRPr kumimoji="0" lang="en-GB"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extLst>
                  <a:ext uri="{0D108BD9-81ED-4DB2-BD59-A6C34878D82A}">
                    <a16:rowId xmlns:a16="http://schemas.microsoft.com/office/drawing/2014/main" val="10000"/>
                  </a:ext>
                </a:extLst>
              </a:tr>
            </a:tbl>
          </a:graphicData>
        </a:graphic>
      </p:graphicFrame>
      <p:sp>
        <p:nvSpPr>
          <p:cNvPr id="12339" name="Text Box 51"/>
          <p:cNvSpPr txBox="1">
            <a:spLocks noChangeArrowheads="1"/>
          </p:cNvSpPr>
          <p:nvPr/>
        </p:nvSpPr>
        <p:spPr bwMode="auto">
          <a:xfrm>
            <a:off x="1409700" y="4701794"/>
            <a:ext cx="490538" cy="420687"/>
          </a:xfrm>
          <a:prstGeom prst="rect">
            <a:avLst/>
          </a:prstGeom>
          <a:noFill/>
          <a:ln w="9525" algn="ctr">
            <a:noFill/>
            <a:miter lim="800000"/>
            <a:headEnd/>
            <a:tailEnd/>
          </a:ln>
        </p:spPr>
        <p:txBody>
          <a:bodyPr>
            <a:spAutoFit/>
          </a:bodyPr>
          <a:lstStyle/>
          <a:p>
            <a:pPr>
              <a:lnSpc>
                <a:spcPct val="90000"/>
              </a:lnSpc>
              <a:spcBef>
                <a:spcPct val="40000"/>
              </a:spcBef>
            </a:pPr>
            <a:r>
              <a:rPr lang="en-GB" sz="2400"/>
              <a:t>…</a:t>
            </a:r>
            <a:endParaRPr lang="en-US" sz="2400"/>
          </a:p>
        </p:txBody>
      </p:sp>
      <p:pic>
        <p:nvPicPr>
          <p:cNvPr id="12340" name="Picture 52" descr="Validate_XMark"/>
          <p:cNvPicPr>
            <a:picLocks noChangeAspect="1" noChangeArrowheads="1"/>
          </p:cNvPicPr>
          <p:nvPr/>
        </p:nvPicPr>
        <p:blipFill>
          <a:blip r:embed="rId4" cstate="print"/>
          <a:srcRect/>
          <a:stretch>
            <a:fillRect/>
          </a:stretch>
        </p:blipFill>
        <p:spPr bwMode="auto">
          <a:xfrm>
            <a:off x="928688" y="5103431"/>
            <a:ext cx="603250" cy="735013"/>
          </a:xfrm>
          <a:prstGeom prst="rect">
            <a:avLst/>
          </a:prstGeom>
          <a:noFill/>
          <a:ln w="9525">
            <a:noFill/>
            <a:miter lim="800000"/>
            <a:headEnd/>
            <a:tailEnd/>
          </a:ln>
        </p:spPr>
      </p:pic>
      <p:sp>
        <p:nvSpPr>
          <p:cNvPr id="12341" name="Freeform 53"/>
          <p:cNvSpPr>
            <a:spLocks/>
          </p:cNvSpPr>
          <p:nvPr/>
        </p:nvSpPr>
        <p:spPr bwMode="auto">
          <a:xfrm rot="9998670">
            <a:off x="3222625" y="5466969"/>
            <a:ext cx="1260475" cy="876300"/>
          </a:xfrm>
          <a:custGeom>
            <a:avLst/>
            <a:gdLst>
              <a:gd name="T0" fmla="*/ 2147483647 w 1587"/>
              <a:gd name="T1" fmla="*/ 2147483647 h 1104"/>
              <a:gd name="T2" fmla="*/ 2147483647 w 1587"/>
              <a:gd name="T3" fmla="*/ 2147483647 h 1104"/>
              <a:gd name="T4" fmla="*/ 2147483647 w 1587"/>
              <a:gd name="T5" fmla="*/ 2147483647 h 1104"/>
              <a:gd name="T6" fmla="*/ 2147483647 w 1587"/>
              <a:gd name="T7" fmla="*/ 2147483647 h 1104"/>
              <a:gd name="T8" fmla="*/ 2147483647 w 1587"/>
              <a:gd name="T9" fmla="*/ 2147483647 h 1104"/>
              <a:gd name="T10" fmla="*/ 2147483647 w 1587"/>
              <a:gd name="T11" fmla="*/ 2147483647 h 1104"/>
              <a:gd name="T12" fmla="*/ 2147483647 w 1587"/>
              <a:gd name="T13" fmla="*/ 2147483647 h 1104"/>
              <a:gd name="T14" fmla="*/ 2147483647 w 1587"/>
              <a:gd name="T15" fmla="*/ 2147483647 h 1104"/>
              <a:gd name="T16" fmla="*/ 2147483647 w 1587"/>
              <a:gd name="T17" fmla="*/ 2147483647 h 1104"/>
              <a:gd name="T18" fmla="*/ 2147483647 w 1587"/>
              <a:gd name="T19" fmla="*/ 2147483647 h 1104"/>
              <a:gd name="T20" fmla="*/ 2147483647 w 1587"/>
              <a:gd name="T21" fmla="*/ 2147483647 h 1104"/>
              <a:gd name="T22" fmla="*/ 2147483647 w 1587"/>
              <a:gd name="T23" fmla="*/ 2147483647 h 1104"/>
              <a:gd name="T24" fmla="*/ 2147483647 w 1587"/>
              <a:gd name="T25" fmla="*/ 2147483647 h 1104"/>
              <a:gd name="T26" fmla="*/ 2147483647 w 1587"/>
              <a:gd name="T27" fmla="*/ 2147483647 h 1104"/>
              <a:gd name="T28" fmla="*/ 2147483647 w 1587"/>
              <a:gd name="T29" fmla="*/ 2147483647 h 1104"/>
              <a:gd name="T30" fmla="*/ 2147483647 w 1587"/>
              <a:gd name="T31" fmla="*/ 2147483647 h 1104"/>
              <a:gd name="T32" fmla="*/ 2147483647 w 1587"/>
              <a:gd name="T33" fmla="*/ 2147483647 h 1104"/>
              <a:gd name="T34" fmla="*/ 2147483647 w 1587"/>
              <a:gd name="T35" fmla="*/ 2147483647 h 1104"/>
              <a:gd name="T36" fmla="*/ 2147483647 w 1587"/>
              <a:gd name="T37" fmla="*/ 2147483647 h 1104"/>
              <a:gd name="T38" fmla="*/ 2147483647 w 1587"/>
              <a:gd name="T39" fmla="*/ 2147483647 h 1104"/>
              <a:gd name="T40" fmla="*/ 2147483647 w 1587"/>
              <a:gd name="T41" fmla="*/ 2147483647 h 1104"/>
              <a:gd name="T42" fmla="*/ 2147483647 w 1587"/>
              <a:gd name="T43" fmla="*/ 2147483647 h 1104"/>
              <a:gd name="T44" fmla="*/ 2147483647 w 1587"/>
              <a:gd name="T45" fmla="*/ 2147483647 h 1104"/>
              <a:gd name="T46" fmla="*/ 2147483647 w 1587"/>
              <a:gd name="T47" fmla="*/ 2147483647 h 1104"/>
              <a:gd name="T48" fmla="*/ 2147483647 w 1587"/>
              <a:gd name="T49" fmla="*/ 2147483647 h 1104"/>
              <a:gd name="T50" fmla="*/ 2147483647 w 1587"/>
              <a:gd name="T51" fmla="*/ 2147483647 h 1104"/>
              <a:gd name="T52" fmla="*/ 2147483647 w 1587"/>
              <a:gd name="T53" fmla="*/ 2147483647 h 1104"/>
              <a:gd name="T54" fmla="*/ 2147483647 w 1587"/>
              <a:gd name="T55" fmla="*/ 2147483647 h 1104"/>
              <a:gd name="T56" fmla="*/ 2147483647 w 1587"/>
              <a:gd name="T57" fmla="*/ 2147483647 h 1104"/>
              <a:gd name="T58" fmla="*/ 2147483647 w 1587"/>
              <a:gd name="T59" fmla="*/ 2147483647 h 1104"/>
              <a:gd name="T60" fmla="*/ 2147483647 w 1587"/>
              <a:gd name="T61" fmla="*/ 2147483647 h 1104"/>
              <a:gd name="T62" fmla="*/ 2147483647 w 1587"/>
              <a:gd name="T63" fmla="*/ 2147483647 h 1104"/>
              <a:gd name="T64" fmla="*/ 2147483647 w 1587"/>
              <a:gd name="T65" fmla="*/ 2147483647 h 1104"/>
              <a:gd name="T66" fmla="*/ 2147483647 w 1587"/>
              <a:gd name="T67" fmla="*/ 2147483647 h 1104"/>
              <a:gd name="T68" fmla="*/ 2147483647 w 1587"/>
              <a:gd name="T69" fmla="*/ 2147483647 h 1104"/>
              <a:gd name="T70" fmla="*/ 2147483647 w 1587"/>
              <a:gd name="T71" fmla="*/ 2147483647 h 1104"/>
              <a:gd name="T72" fmla="*/ 2147483647 w 1587"/>
              <a:gd name="T73" fmla="*/ 2147483647 h 1104"/>
              <a:gd name="T74" fmla="*/ 2147483647 w 1587"/>
              <a:gd name="T75" fmla="*/ 2147483647 h 1104"/>
              <a:gd name="T76" fmla="*/ 2147483647 w 1587"/>
              <a:gd name="T77" fmla="*/ 2147483647 h 1104"/>
              <a:gd name="T78" fmla="*/ 2147483647 w 1587"/>
              <a:gd name="T79" fmla="*/ 2147483647 h 1104"/>
              <a:gd name="T80" fmla="*/ 2147483647 w 1587"/>
              <a:gd name="T81" fmla="*/ 2147483647 h 1104"/>
              <a:gd name="T82" fmla="*/ 2147483647 w 1587"/>
              <a:gd name="T83" fmla="*/ 2147483647 h 1104"/>
              <a:gd name="T84" fmla="*/ 2147483647 w 1587"/>
              <a:gd name="T85" fmla="*/ 2147483647 h 1104"/>
              <a:gd name="T86" fmla="*/ 2147483647 w 1587"/>
              <a:gd name="T87" fmla="*/ 2147483647 h 1104"/>
              <a:gd name="T88" fmla="*/ 0 w 1587"/>
              <a:gd name="T89" fmla="*/ 0 h 11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87"/>
              <a:gd name="T136" fmla="*/ 0 h 1104"/>
              <a:gd name="T137" fmla="*/ 1587 w 1587"/>
              <a:gd name="T138" fmla="*/ 1104 h 11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87" h="1104">
                <a:moveTo>
                  <a:pt x="0" y="0"/>
                </a:moveTo>
                <a:lnTo>
                  <a:pt x="22" y="3"/>
                </a:lnTo>
                <a:lnTo>
                  <a:pt x="44" y="6"/>
                </a:lnTo>
                <a:lnTo>
                  <a:pt x="67" y="8"/>
                </a:lnTo>
                <a:lnTo>
                  <a:pt x="90" y="13"/>
                </a:lnTo>
                <a:lnTo>
                  <a:pt x="140" y="24"/>
                </a:lnTo>
                <a:lnTo>
                  <a:pt x="164" y="30"/>
                </a:lnTo>
                <a:lnTo>
                  <a:pt x="189" y="37"/>
                </a:lnTo>
                <a:lnTo>
                  <a:pt x="215" y="45"/>
                </a:lnTo>
                <a:lnTo>
                  <a:pt x="240" y="53"/>
                </a:lnTo>
                <a:lnTo>
                  <a:pt x="293" y="71"/>
                </a:lnTo>
                <a:lnTo>
                  <a:pt x="347" y="91"/>
                </a:lnTo>
                <a:lnTo>
                  <a:pt x="400" y="114"/>
                </a:lnTo>
                <a:lnTo>
                  <a:pt x="455" y="137"/>
                </a:lnTo>
                <a:lnTo>
                  <a:pt x="512" y="164"/>
                </a:lnTo>
                <a:lnTo>
                  <a:pt x="567" y="191"/>
                </a:lnTo>
                <a:lnTo>
                  <a:pt x="624" y="220"/>
                </a:lnTo>
                <a:lnTo>
                  <a:pt x="680" y="250"/>
                </a:lnTo>
                <a:lnTo>
                  <a:pt x="735" y="281"/>
                </a:lnTo>
                <a:lnTo>
                  <a:pt x="790" y="313"/>
                </a:lnTo>
                <a:lnTo>
                  <a:pt x="845" y="346"/>
                </a:lnTo>
                <a:lnTo>
                  <a:pt x="899" y="379"/>
                </a:lnTo>
                <a:lnTo>
                  <a:pt x="951" y="414"/>
                </a:lnTo>
                <a:lnTo>
                  <a:pt x="1002" y="448"/>
                </a:lnTo>
                <a:lnTo>
                  <a:pt x="1053" y="482"/>
                </a:lnTo>
                <a:lnTo>
                  <a:pt x="1100" y="517"/>
                </a:lnTo>
                <a:lnTo>
                  <a:pt x="1147" y="552"/>
                </a:lnTo>
                <a:lnTo>
                  <a:pt x="1192" y="587"/>
                </a:lnTo>
                <a:lnTo>
                  <a:pt x="1234" y="622"/>
                </a:lnTo>
                <a:lnTo>
                  <a:pt x="1274" y="655"/>
                </a:lnTo>
                <a:lnTo>
                  <a:pt x="1312" y="688"/>
                </a:lnTo>
                <a:lnTo>
                  <a:pt x="1347" y="720"/>
                </a:lnTo>
                <a:lnTo>
                  <a:pt x="1379" y="752"/>
                </a:lnTo>
                <a:lnTo>
                  <a:pt x="1406" y="782"/>
                </a:lnTo>
                <a:lnTo>
                  <a:pt x="1432" y="811"/>
                </a:lnTo>
                <a:lnTo>
                  <a:pt x="1444" y="824"/>
                </a:lnTo>
                <a:lnTo>
                  <a:pt x="1454" y="839"/>
                </a:lnTo>
                <a:lnTo>
                  <a:pt x="1472" y="865"/>
                </a:lnTo>
                <a:lnTo>
                  <a:pt x="1473" y="862"/>
                </a:lnTo>
                <a:lnTo>
                  <a:pt x="1477" y="856"/>
                </a:lnTo>
                <a:lnTo>
                  <a:pt x="1492" y="842"/>
                </a:lnTo>
                <a:lnTo>
                  <a:pt x="1512" y="819"/>
                </a:lnTo>
                <a:lnTo>
                  <a:pt x="1550" y="962"/>
                </a:lnTo>
                <a:lnTo>
                  <a:pt x="1576" y="1061"/>
                </a:lnTo>
                <a:lnTo>
                  <a:pt x="1587" y="1104"/>
                </a:lnTo>
                <a:lnTo>
                  <a:pt x="1576" y="1098"/>
                </a:lnTo>
                <a:lnTo>
                  <a:pt x="1548" y="1078"/>
                </a:lnTo>
                <a:lnTo>
                  <a:pt x="1463" y="1020"/>
                </a:lnTo>
                <a:lnTo>
                  <a:pt x="1337" y="933"/>
                </a:lnTo>
                <a:lnTo>
                  <a:pt x="1369" y="924"/>
                </a:lnTo>
                <a:lnTo>
                  <a:pt x="1387" y="920"/>
                </a:lnTo>
                <a:lnTo>
                  <a:pt x="1396" y="917"/>
                </a:lnTo>
                <a:lnTo>
                  <a:pt x="1393" y="913"/>
                </a:lnTo>
                <a:lnTo>
                  <a:pt x="1390" y="907"/>
                </a:lnTo>
                <a:lnTo>
                  <a:pt x="1380" y="894"/>
                </a:lnTo>
                <a:lnTo>
                  <a:pt x="1367" y="878"/>
                </a:lnTo>
                <a:lnTo>
                  <a:pt x="1350" y="859"/>
                </a:lnTo>
                <a:lnTo>
                  <a:pt x="1329" y="838"/>
                </a:lnTo>
                <a:lnTo>
                  <a:pt x="1306" y="813"/>
                </a:lnTo>
                <a:lnTo>
                  <a:pt x="1251" y="758"/>
                </a:lnTo>
                <a:lnTo>
                  <a:pt x="1219" y="729"/>
                </a:lnTo>
                <a:lnTo>
                  <a:pt x="1185" y="697"/>
                </a:lnTo>
                <a:lnTo>
                  <a:pt x="1147" y="664"/>
                </a:lnTo>
                <a:lnTo>
                  <a:pt x="1108" y="629"/>
                </a:lnTo>
                <a:lnTo>
                  <a:pt x="1066" y="594"/>
                </a:lnTo>
                <a:lnTo>
                  <a:pt x="1021" y="558"/>
                </a:lnTo>
                <a:lnTo>
                  <a:pt x="974" y="520"/>
                </a:lnTo>
                <a:lnTo>
                  <a:pt x="927" y="482"/>
                </a:lnTo>
                <a:lnTo>
                  <a:pt x="877" y="446"/>
                </a:lnTo>
                <a:lnTo>
                  <a:pt x="825" y="408"/>
                </a:lnTo>
                <a:lnTo>
                  <a:pt x="771" y="371"/>
                </a:lnTo>
                <a:lnTo>
                  <a:pt x="718" y="335"/>
                </a:lnTo>
                <a:lnTo>
                  <a:pt x="661" y="298"/>
                </a:lnTo>
                <a:lnTo>
                  <a:pt x="605" y="262"/>
                </a:lnTo>
                <a:lnTo>
                  <a:pt x="547" y="229"/>
                </a:lnTo>
                <a:lnTo>
                  <a:pt x="487" y="195"/>
                </a:lnTo>
                <a:lnTo>
                  <a:pt x="458" y="179"/>
                </a:lnTo>
                <a:lnTo>
                  <a:pt x="428" y="164"/>
                </a:lnTo>
                <a:lnTo>
                  <a:pt x="369" y="133"/>
                </a:lnTo>
                <a:lnTo>
                  <a:pt x="308" y="106"/>
                </a:lnTo>
                <a:lnTo>
                  <a:pt x="277" y="93"/>
                </a:lnTo>
                <a:lnTo>
                  <a:pt x="245" y="79"/>
                </a:lnTo>
                <a:lnTo>
                  <a:pt x="215" y="68"/>
                </a:lnTo>
                <a:lnTo>
                  <a:pt x="184" y="56"/>
                </a:lnTo>
                <a:lnTo>
                  <a:pt x="154" y="45"/>
                </a:lnTo>
                <a:lnTo>
                  <a:pt x="122" y="35"/>
                </a:lnTo>
                <a:lnTo>
                  <a:pt x="92" y="24"/>
                </a:lnTo>
                <a:lnTo>
                  <a:pt x="61" y="16"/>
                </a:lnTo>
                <a:lnTo>
                  <a:pt x="31" y="7"/>
                </a:lnTo>
                <a:lnTo>
                  <a:pt x="0" y="0"/>
                </a:lnTo>
                <a:close/>
              </a:path>
            </a:pathLst>
          </a:custGeom>
          <a:solidFill>
            <a:srgbClr val="FF0000">
              <a:alpha val="74901"/>
            </a:srgbClr>
          </a:solidFill>
          <a:ln w="9525">
            <a:noFill/>
            <a:round/>
            <a:headEnd/>
            <a:tailEnd/>
          </a:ln>
        </p:spPr>
        <p:txBody>
          <a:bodyPr/>
          <a:lstStyle/>
          <a:p>
            <a:endParaRPr lang="en-US"/>
          </a:p>
        </p:txBody>
      </p:sp>
      <p:sp>
        <p:nvSpPr>
          <p:cNvPr id="17" name="AutoShape 54"/>
          <p:cNvSpPr>
            <a:spLocks noChangeArrowheads="1"/>
          </p:cNvSpPr>
          <p:nvPr/>
        </p:nvSpPr>
        <p:spPr bwMode="auto">
          <a:xfrm>
            <a:off x="4460875" y="5797169"/>
            <a:ext cx="2897188" cy="647700"/>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nSpc>
                <a:spcPct val="90000"/>
              </a:lnSpc>
              <a:spcBef>
                <a:spcPct val="40000"/>
              </a:spcBef>
              <a:defRPr/>
            </a:pPr>
            <a:r>
              <a:rPr lang="en-GB" dirty="0"/>
              <a:t>Duplicate key value </a:t>
            </a:r>
            <a:br>
              <a:rPr lang="en-GB" dirty="0"/>
            </a:br>
            <a:r>
              <a:rPr lang="en-GB" dirty="0"/>
              <a:t>not allowed</a:t>
            </a:r>
            <a:endParaRPr lang="en-US" dirty="0"/>
          </a:p>
        </p:txBody>
      </p:sp>
      <p:sp>
        <p:nvSpPr>
          <p:cNvPr id="12343" name="Freeform 55"/>
          <p:cNvSpPr>
            <a:spLocks/>
          </p:cNvSpPr>
          <p:nvPr/>
        </p:nvSpPr>
        <p:spPr bwMode="auto">
          <a:xfrm>
            <a:off x="3011488" y="2742819"/>
            <a:ext cx="165100" cy="487362"/>
          </a:xfrm>
          <a:custGeom>
            <a:avLst/>
            <a:gdLst>
              <a:gd name="T0" fmla="*/ 2147483647 w 104"/>
              <a:gd name="T1" fmla="*/ 2147483647 h 307"/>
              <a:gd name="T2" fmla="*/ 2147483647 w 104"/>
              <a:gd name="T3" fmla="*/ 2147483647 h 307"/>
              <a:gd name="T4" fmla="*/ 2147483647 w 104"/>
              <a:gd name="T5" fmla="*/ 2147483647 h 307"/>
              <a:gd name="T6" fmla="*/ 2147483647 w 104"/>
              <a:gd name="T7" fmla="*/ 2147483647 h 307"/>
              <a:gd name="T8" fmla="*/ 2147483647 w 104"/>
              <a:gd name="T9" fmla="*/ 2147483647 h 307"/>
              <a:gd name="T10" fmla="*/ 2147483647 w 104"/>
              <a:gd name="T11" fmla="*/ 2147483647 h 307"/>
              <a:gd name="T12" fmla="*/ 2147483647 w 104"/>
              <a:gd name="T13" fmla="*/ 2147483647 h 307"/>
              <a:gd name="T14" fmla="*/ 2147483647 w 104"/>
              <a:gd name="T15" fmla="*/ 2147483647 h 307"/>
              <a:gd name="T16" fmla="*/ 2147483647 w 104"/>
              <a:gd name="T17" fmla="*/ 2147483647 h 307"/>
              <a:gd name="T18" fmla="*/ 0 w 104"/>
              <a:gd name="T19" fmla="*/ 2147483647 h 307"/>
              <a:gd name="T20" fmla="*/ 2147483647 w 104"/>
              <a:gd name="T21" fmla="*/ 2147483647 h 307"/>
              <a:gd name="T22" fmla="*/ 2147483647 w 104"/>
              <a:gd name="T23" fmla="*/ 0 h 307"/>
              <a:gd name="T24" fmla="*/ 2147483647 w 104"/>
              <a:gd name="T25" fmla="*/ 2147483647 h 3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07"/>
              <a:gd name="T41" fmla="*/ 104 w 104"/>
              <a:gd name="T42" fmla="*/ 307 h 3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07">
                <a:moveTo>
                  <a:pt x="74" y="170"/>
                </a:moveTo>
                <a:lnTo>
                  <a:pt x="89" y="168"/>
                </a:lnTo>
                <a:lnTo>
                  <a:pt x="104" y="166"/>
                </a:lnTo>
                <a:lnTo>
                  <a:pt x="77" y="237"/>
                </a:lnTo>
                <a:lnTo>
                  <a:pt x="58" y="285"/>
                </a:lnTo>
                <a:lnTo>
                  <a:pt x="50" y="307"/>
                </a:lnTo>
                <a:lnTo>
                  <a:pt x="48" y="301"/>
                </a:lnTo>
                <a:lnTo>
                  <a:pt x="42" y="285"/>
                </a:lnTo>
                <a:lnTo>
                  <a:pt x="25" y="236"/>
                </a:lnTo>
                <a:lnTo>
                  <a:pt x="0" y="165"/>
                </a:lnTo>
                <a:lnTo>
                  <a:pt x="29" y="171"/>
                </a:lnTo>
                <a:lnTo>
                  <a:pt x="54" y="0"/>
                </a:lnTo>
                <a:lnTo>
                  <a:pt x="74" y="170"/>
                </a:lnTo>
                <a:close/>
              </a:path>
            </a:pathLst>
          </a:custGeom>
          <a:solidFill>
            <a:srgbClr val="FF0000">
              <a:alpha val="74901"/>
            </a:srgbClr>
          </a:solidFill>
          <a:ln w="9525">
            <a:no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en-US" dirty="0" smtClean="0"/>
              <a:t>Using Common Table Expressions</a:t>
            </a:r>
          </a:p>
        </p:txBody>
      </p:sp>
      <p:sp>
        <p:nvSpPr>
          <p:cNvPr id="22531" name="Rectangle 3"/>
          <p:cNvSpPr>
            <a:spLocks noGrp="1" noChangeArrowheads="1"/>
          </p:cNvSpPr>
          <p:nvPr>
            <p:ph sz="quarter" idx="1"/>
          </p:nvPr>
        </p:nvSpPr>
        <p:spPr/>
        <p:txBody>
          <a:bodyPr/>
          <a:lstStyle/>
          <a:p>
            <a:pPr eaLnBrk="1" hangingPunct="1"/>
            <a:r>
              <a:rPr lang="en-US" smtClean="0"/>
              <a:t>What Are Common Table Expressions?</a:t>
            </a:r>
          </a:p>
          <a:p>
            <a:pPr eaLnBrk="1" hangingPunct="1"/>
            <a:r>
              <a:rPr lang="en-US" smtClean="0"/>
              <a:t>Writing Common Table Expressions</a:t>
            </a:r>
          </a:p>
          <a:p>
            <a:pPr eaLnBrk="1" hangingPunct="1"/>
            <a:r>
              <a:rPr lang="en-US" smtClean="0"/>
              <a:t>Writing Recursive Queries by Using Common Table Expressions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mtClean="0"/>
              <a:t>What Are Common Table Expressions?</a:t>
            </a:r>
          </a:p>
        </p:txBody>
      </p:sp>
      <p:sp>
        <p:nvSpPr>
          <p:cNvPr id="23555" name="Rectangle 10"/>
          <p:cNvSpPr>
            <a:spLocks noGrp="1" noChangeArrowheads="1"/>
          </p:cNvSpPr>
          <p:nvPr>
            <p:ph sz="quarter" idx="1"/>
          </p:nvPr>
        </p:nvSpPr>
        <p:spPr>
          <a:xfrm>
            <a:off x="1179513" y="2671762"/>
            <a:ext cx="6958012" cy="1519238"/>
          </a:xfrm>
          <a:noFill/>
        </p:spPr>
        <p:txBody>
          <a:bodyPr>
            <a:normAutofit fontScale="70000" lnSpcReduction="20000"/>
          </a:bodyPr>
          <a:lstStyle/>
          <a:p>
            <a:pPr eaLnBrk="1" hangingPunct="1"/>
            <a:r>
              <a:rPr lang="en-US" dirty="0" smtClean="0"/>
              <a:t>Result set can be used in SELECT, INSERT, UPDATE, or DELETE</a:t>
            </a:r>
          </a:p>
          <a:p>
            <a:pPr eaLnBrk="1" hangingPunct="1"/>
            <a:r>
              <a:rPr lang="en-US" dirty="0" smtClean="0"/>
              <a:t>Advantages of common table expressions:</a:t>
            </a:r>
          </a:p>
          <a:p>
            <a:pPr lvl="1" eaLnBrk="1" hangingPunct="1"/>
            <a:r>
              <a:rPr lang="en-US" dirty="0" smtClean="0"/>
              <a:t>Queries with derived tables become more readable</a:t>
            </a:r>
          </a:p>
          <a:p>
            <a:pPr lvl="1" eaLnBrk="1" hangingPunct="1"/>
            <a:r>
              <a:rPr lang="en-US" dirty="0" smtClean="0"/>
              <a:t>Provide traversal of recursive hierarchies</a:t>
            </a:r>
          </a:p>
        </p:txBody>
      </p:sp>
      <p:sp>
        <p:nvSpPr>
          <p:cNvPr id="23556" name="AutoShape 11"/>
          <p:cNvSpPr>
            <a:spLocks noChangeArrowheads="1"/>
          </p:cNvSpPr>
          <p:nvPr/>
        </p:nvSpPr>
        <p:spPr bwMode="auto">
          <a:xfrm>
            <a:off x="1201738" y="4418013"/>
            <a:ext cx="6946900" cy="1636712"/>
          </a:xfrm>
          <a:prstGeom prst="roundRect">
            <a:avLst>
              <a:gd name="adj" fmla="val 7625"/>
            </a:avLst>
          </a:prstGeom>
          <a:solidFill>
            <a:srgbClr val="F6F7EB"/>
          </a:solidFill>
          <a:ln w="9525" algn="ctr">
            <a:solidFill>
              <a:srgbClr val="808080"/>
            </a:solidFill>
            <a:round/>
            <a:headEnd/>
            <a:tailEnd/>
          </a:ln>
        </p:spPr>
        <p:txBody>
          <a:bodyPr>
            <a:spAutoFit/>
          </a:bodyPr>
          <a:lstStyle/>
          <a:p>
            <a:pPr algn="l"/>
            <a:r>
              <a:rPr lang="en-US" sz="1600" b="0">
                <a:latin typeface="Lucida Sans Typewriter" pitchFamily="49" charset="0"/>
              </a:rPr>
              <a:t>WITH TopSales (SalesPersonID, NumSales) AS</a:t>
            </a:r>
          </a:p>
          <a:p>
            <a:pPr algn="l"/>
            <a:r>
              <a:rPr lang="en-US" sz="1600" b="0">
                <a:latin typeface="Lucida Sans Typewriter" pitchFamily="49" charset="0"/>
              </a:rPr>
              <a:t>( SELECT SalesPersonID, Count(*) </a:t>
            </a:r>
          </a:p>
          <a:p>
            <a:pPr algn="l"/>
            <a:r>
              <a:rPr lang="en-US" sz="1600" b="0">
                <a:latin typeface="Lucida Sans Typewriter" pitchFamily="49" charset="0"/>
              </a:rPr>
              <a:t>  FROM Sales.SalesOrderHeader GROUP BY SalesPersonId )</a:t>
            </a:r>
          </a:p>
          <a:p>
            <a:pPr algn="l"/>
            <a:r>
              <a:rPr lang="en-US" sz="1600" b="0">
                <a:latin typeface="Lucida Sans Typewriter" pitchFamily="49" charset="0"/>
              </a:rPr>
              <a:t>SELECT * FROM TopSales </a:t>
            </a:r>
          </a:p>
          <a:p>
            <a:pPr algn="l"/>
            <a:r>
              <a:rPr lang="en-US" sz="1600" b="0">
                <a:latin typeface="Lucida Sans Typewriter" pitchFamily="49" charset="0"/>
              </a:rPr>
              <a:t>WHERE SalesPersonID IS NOT NULL</a:t>
            </a:r>
          </a:p>
          <a:p>
            <a:pPr algn="l"/>
            <a:r>
              <a:rPr lang="en-US" sz="1600" b="0">
                <a:latin typeface="Lucida Sans Typewriter" pitchFamily="49" charset="0"/>
              </a:rPr>
              <a:t>ORDER BY NumSales DESC</a:t>
            </a:r>
          </a:p>
        </p:txBody>
      </p:sp>
      <p:grpSp>
        <p:nvGrpSpPr>
          <p:cNvPr id="2" name="Group 12"/>
          <p:cNvGrpSpPr>
            <a:grpSpLocks/>
          </p:cNvGrpSpPr>
          <p:nvPr/>
        </p:nvGrpSpPr>
        <p:grpSpPr bwMode="auto">
          <a:xfrm>
            <a:off x="1185863" y="1554162"/>
            <a:ext cx="6970712" cy="960438"/>
            <a:chOff x="654" y="890"/>
            <a:chExt cx="4391" cy="680"/>
          </a:xfrm>
        </p:grpSpPr>
        <p:sp>
          <p:nvSpPr>
            <p:cNvPr id="833549" name="AutoShape 13"/>
            <p:cNvSpPr>
              <a:spLocks noChangeArrowheads="1"/>
            </p:cNvSpPr>
            <p:nvPr/>
          </p:nvSpPr>
          <p:spPr bwMode="auto">
            <a:xfrm>
              <a:off x="654" y="890"/>
              <a:ext cx="4391" cy="68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737360" anchor="ctr"/>
            <a:lstStyle/>
            <a:p>
              <a:pPr marL="457200" algn="l">
                <a:lnSpc>
                  <a:spcPct val="90000"/>
                </a:lnSpc>
                <a:spcBef>
                  <a:spcPct val="40000"/>
                </a:spcBef>
                <a:defRPr/>
              </a:pPr>
              <a:r>
                <a:rPr lang="en-US" sz="2200" b="0">
                  <a:latin typeface="Arial Narrow" pitchFamily="34" charset="0"/>
                </a:rPr>
                <a:t>A named temporary result set based on a SELECT query</a:t>
              </a:r>
            </a:p>
          </p:txBody>
        </p:sp>
        <p:sp>
          <p:nvSpPr>
            <p:cNvPr id="23559" name="AutoShape 14"/>
            <p:cNvSpPr>
              <a:spLocks noChangeArrowheads="1"/>
            </p:cNvSpPr>
            <p:nvPr/>
          </p:nvSpPr>
          <p:spPr bwMode="auto">
            <a:xfrm>
              <a:off x="654" y="890"/>
              <a:ext cx="1225" cy="68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anchor="ctr"/>
            <a:lstStyle/>
            <a:p>
              <a:pPr>
                <a:lnSpc>
                  <a:spcPct val="90000"/>
                </a:lnSpc>
                <a:spcBef>
                  <a:spcPct val="40000"/>
                </a:spcBef>
              </a:pPr>
              <a:r>
                <a:rPr lang="en-US" sz="2200">
                  <a:latin typeface="Arial Narrow" pitchFamily="34" charset="0"/>
                </a:rPr>
                <a:t>Common Table Expression</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Writing Common Table Expressions</a:t>
            </a:r>
          </a:p>
        </p:txBody>
      </p:sp>
      <p:sp>
        <p:nvSpPr>
          <p:cNvPr id="837642" name="AutoShape 10"/>
          <p:cNvSpPr>
            <a:spLocks noChangeArrowheads="1"/>
          </p:cNvSpPr>
          <p:nvPr/>
        </p:nvSpPr>
        <p:spPr bwMode="auto">
          <a:xfrm>
            <a:off x="1011238" y="1570038"/>
            <a:ext cx="7234237" cy="4746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defRPr/>
            </a:pPr>
            <a:endParaRPr lang="en-US" sz="2400" b="0">
              <a:latin typeface="Arial Narrow" pitchFamily="34" charset="0"/>
            </a:endParaRPr>
          </a:p>
        </p:txBody>
      </p:sp>
      <p:grpSp>
        <p:nvGrpSpPr>
          <p:cNvPr id="2" name="Group 11"/>
          <p:cNvGrpSpPr>
            <a:grpSpLocks/>
          </p:cNvGrpSpPr>
          <p:nvPr/>
        </p:nvGrpSpPr>
        <p:grpSpPr bwMode="auto">
          <a:xfrm>
            <a:off x="1169988" y="1785938"/>
            <a:ext cx="6899275" cy="4248150"/>
            <a:chOff x="702" y="1026"/>
            <a:chExt cx="4346" cy="2676"/>
          </a:xfrm>
        </p:grpSpPr>
        <p:grpSp>
          <p:nvGrpSpPr>
            <p:cNvPr id="3" name="Group 12"/>
            <p:cNvGrpSpPr>
              <a:grpSpLocks/>
            </p:cNvGrpSpPr>
            <p:nvPr/>
          </p:nvGrpSpPr>
          <p:grpSpPr bwMode="auto">
            <a:xfrm>
              <a:off x="851" y="1026"/>
              <a:ext cx="3914" cy="317"/>
              <a:chOff x="871" y="1026"/>
              <a:chExt cx="3914" cy="384"/>
            </a:xfrm>
          </p:grpSpPr>
          <p:sp>
            <p:nvSpPr>
              <p:cNvPr id="837645" name="AutoShape 13"/>
              <p:cNvSpPr>
                <a:spLocks noChangeArrowheads="1"/>
              </p:cNvSpPr>
              <p:nvPr/>
            </p:nvSpPr>
            <p:spPr bwMode="auto">
              <a:xfrm>
                <a:off x="959" y="1026"/>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dirty="0">
                    <a:latin typeface="Arial Narrow" pitchFamily="34" charset="0"/>
                  </a:rPr>
                  <a:t>Choose a CTE name and column list</a:t>
                </a:r>
              </a:p>
            </p:txBody>
          </p:sp>
          <p:sp>
            <p:nvSpPr>
              <p:cNvPr id="837646" name="AutoShape 14"/>
              <p:cNvSpPr>
                <a:spLocks noChangeArrowheads="1"/>
              </p:cNvSpPr>
              <p:nvPr/>
            </p:nvSpPr>
            <p:spPr bwMode="auto">
              <a:xfrm>
                <a:off x="871" y="1083"/>
                <a:ext cx="247" cy="28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1</a:t>
                </a:r>
              </a:p>
            </p:txBody>
          </p:sp>
        </p:grpSp>
        <p:sp>
          <p:nvSpPr>
            <p:cNvPr id="24600" name="AutoShape 15"/>
            <p:cNvSpPr>
              <a:spLocks noChangeArrowheads="1"/>
            </p:cNvSpPr>
            <p:nvPr/>
          </p:nvSpPr>
          <p:spPr bwMode="auto">
            <a:xfrm>
              <a:off x="702" y="2296"/>
              <a:ext cx="4346" cy="1406"/>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WITH TopSales (SalesPersonID, NumSales) AS</a:t>
              </a:r>
            </a:p>
          </p:txBody>
        </p:sp>
      </p:grpSp>
      <p:grpSp>
        <p:nvGrpSpPr>
          <p:cNvPr id="4" name="Group 16"/>
          <p:cNvGrpSpPr>
            <a:grpSpLocks/>
          </p:cNvGrpSpPr>
          <p:nvPr/>
        </p:nvGrpSpPr>
        <p:grpSpPr bwMode="auto">
          <a:xfrm>
            <a:off x="1169988" y="2413000"/>
            <a:ext cx="6900862" cy="3621088"/>
            <a:chOff x="702" y="1421"/>
            <a:chExt cx="4347" cy="2281"/>
          </a:xfrm>
        </p:grpSpPr>
        <p:sp>
          <p:nvSpPr>
            <p:cNvPr id="24595" name="AutoShape 17"/>
            <p:cNvSpPr>
              <a:spLocks noChangeArrowheads="1"/>
            </p:cNvSpPr>
            <p:nvPr/>
          </p:nvSpPr>
          <p:spPr bwMode="auto">
            <a:xfrm>
              <a:off x="702" y="2296"/>
              <a:ext cx="4347" cy="1406"/>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WITH TopSales (SalesPersonID, NumSales) AS</a:t>
              </a:r>
            </a:p>
            <a:p>
              <a:pPr algn="l"/>
              <a:r>
                <a:rPr lang="en-US" sz="1600">
                  <a:latin typeface="Lucida Sans Typewriter" pitchFamily="49" charset="0"/>
                </a:rPr>
                <a:t>(SELECT SalesPersonID, Count(*) </a:t>
              </a:r>
            </a:p>
            <a:p>
              <a:pPr algn="l"/>
              <a:r>
                <a:rPr lang="en-US" sz="1600">
                  <a:latin typeface="Lucida Sans Typewriter" pitchFamily="49" charset="0"/>
                </a:rPr>
                <a:t> FROM Sales.SalesOrderHeader GROUP BY SalesPersonId)</a:t>
              </a:r>
            </a:p>
          </p:txBody>
        </p:sp>
        <p:grpSp>
          <p:nvGrpSpPr>
            <p:cNvPr id="5" name="Group 18"/>
            <p:cNvGrpSpPr>
              <a:grpSpLocks/>
            </p:cNvGrpSpPr>
            <p:nvPr/>
          </p:nvGrpSpPr>
          <p:grpSpPr bwMode="auto">
            <a:xfrm>
              <a:off x="850" y="1421"/>
              <a:ext cx="3914" cy="317"/>
              <a:chOff x="871" y="1979"/>
              <a:chExt cx="3914" cy="384"/>
            </a:xfrm>
          </p:grpSpPr>
          <p:sp>
            <p:nvSpPr>
              <p:cNvPr id="837651" name="AutoShape 19"/>
              <p:cNvSpPr>
                <a:spLocks noChangeArrowheads="1"/>
              </p:cNvSpPr>
              <p:nvPr/>
            </p:nvSpPr>
            <p:spPr bwMode="auto">
              <a:xfrm>
                <a:off x="959" y="1979"/>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a:latin typeface="Arial Narrow" pitchFamily="34" charset="0"/>
                  </a:rPr>
                  <a:t>Create the CTE SELECT query</a:t>
                </a:r>
              </a:p>
            </p:txBody>
          </p:sp>
          <p:sp>
            <p:nvSpPr>
              <p:cNvPr id="837652" name="AutoShape 20"/>
              <p:cNvSpPr>
                <a:spLocks noChangeArrowheads="1"/>
              </p:cNvSpPr>
              <p:nvPr/>
            </p:nvSpPr>
            <p:spPr bwMode="auto">
              <a:xfrm>
                <a:off x="871" y="2027"/>
                <a:ext cx="247" cy="287"/>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2</a:t>
                </a:r>
              </a:p>
            </p:txBody>
          </p:sp>
        </p:grpSp>
      </p:grpSp>
      <p:grpSp>
        <p:nvGrpSpPr>
          <p:cNvPr id="6" name="Group 21"/>
          <p:cNvGrpSpPr>
            <a:grpSpLocks/>
          </p:cNvGrpSpPr>
          <p:nvPr/>
        </p:nvGrpSpPr>
        <p:grpSpPr bwMode="auto">
          <a:xfrm>
            <a:off x="1169988" y="3070225"/>
            <a:ext cx="6900862" cy="2962275"/>
            <a:chOff x="702" y="1835"/>
            <a:chExt cx="4347" cy="1866"/>
          </a:xfrm>
        </p:grpSpPr>
        <p:grpSp>
          <p:nvGrpSpPr>
            <p:cNvPr id="7" name="Group 22"/>
            <p:cNvGrpSpPr>
              <a:grpSpLocks/>
            </p:cNvGrpSpPr>
            <p:nvPr/>
          </p:nvGrpSpPr>
          <p:grpSpPr bwMode="auto">
            <a:xfrm>
              <a:off x="849" y="1835"/>
              <a:ext cx="3907" cy="317"/>
              <a:chOff x="878" y="2840"/>
              <a:chExt cx="3907" cy="384"/>
            </a:xfrm>
          </p:grpSpPr>
          <p:sp>
            <p:nvSpPr>
              <p:cNvPr id="837655" name="AutoShape 23"/>
              <p:cNvSpPr>
                <a:spLocks noChangeArrowheads="1"/>
              </p:cNvSpPr>
              <p:nvPr/>
            </p:nvSpPr>
            <p:spPr bwMode="auto">
              <a:xfrm>
                <a:off x="959" y="2840"/>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a:latin typeface="Arial Narrow" pitchFamily="34" charset="0"/>
                  </a:rPr>
                  <a:t>Use the CTE in a query</a:t>
                </a:r>
              </a:p>
            </p:txBody>
          </p:sp>
          <p:sp>
            <p:nvSpPr>
              <p:cNvPr id="837656" name="AutoShape 24"/>
              <p:cNvSpPr>
                <a:spLocks noChangeArrowheads="1"/>
              </p:cNvSpPr>
              <p:nvPr/>
            </p:nvSpPr>
            <p:spPr bwMode="auto">
              <a:xfrm>
                <a:off x="878" y="2888"/>
                <a:ext cx="247" cy="287"/>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3</a:t>
                </a:r>
              </a:p>
            </p:txBody>
          </p:sp>
        </p:grpSp>
        <p:sp>
          <p:nvSpPr>
            <p:cNvPr id="24592" name="AutoShape 25"/>
            <p:cNvSpPr>
              <a:spLocks noChangeArrowheads="1"/>
            </p:cNvSpPr>
            <p:nvPr/>
          </p:nvSpPr>
          <p:spPr bwMode="auto">
            <a:xfrm>
              <a:off x="702" y="2295"/>
              <a:ext cx="4347" cy="1406"/>
            </a:xfrm>
            <a:prstGeom prst="roundRect">
              <a:avLst>
                <a:gd name="adj" fmla="val 16667"/>
              </a:avLst>
            </a:prstGeom>
            <a:solidFill>
              <a:srgbClr val="F6F7EB"/>
            </a:solidFill>
            <a:ln w="9525" algn="ctr">
              <a:solidFill>
                <a:srgbClr val="808080"/>
              </a:solidFill>
              <a:round/>
              <a:headEnd/>
              <a:tailEnd/>
            </a:ln>
          </p:spPr>
          <p:txBody>
            <a:bodyPr/>
            <a:lstStyle/>
            <a:p>
              <a:r>
                <a:rPr lang="en-US" sz="1600" dirty="0" smtClean="0"/>
                <a:t>with </a:t>
              </a:r>
              <a:r>
                <a:rPr lang="en-US" sz="1600" dirty="0" err="1" smtClean="0"/>
                <a:t>cte</a:t>
              </a:r>
              <a:r>
                <a:rPr lang="en-US" sz="1600" dirty="0" smtClean="0"/>
                <a:t> (</a:t>
              </a:r>
              <a:r>
                <a:rPr lang="en-US" sz="1600" dirty="0" err="1" smtClean="0"/>
                <a:t>did,cnt</a:t>
              </a:r>
              <a:r>
                <a:rPr lang="en-US" sz="1600" dirty="0" smtClean="0"/>
                <a:t>)as</a:t>
              </a:r>
            </a:p>
            <a:p>
              <a:r>
                <a:rPr lang="en-US" sz="1600" dirty="0" smtClean="0"/>
                <a:t>(</a:t>
              </a:r>
            </a:p>
            <a:p>
              <a:r>
                <a:rPr lang="en-US" sz="1600" dirty="0" smtClean="0"/>
                <a:t>select </a:t>
              </a:r>
              <a:r>
                <a:rPr lang="en-US" sz="1600" dirty="0" err="1" smtClean="0"/>
                <a:t>dept_id,COUNT</a:t>
              </a:r>
              <a:r>
                <a:rPr lang="en-US" sz="1600" dirty="0" smtClean="0"/>
                <a:t>(</a:t>
              </a:r>
              <a:r>
                <a:rPr lang="en-US" sz="1600" dirty="0" err="1" smtClean="0"/>
                <a:t>dept_id</a:t>
              </a:r>
              <a:r>
                <a:rPr lang="en-US" sz="1600" dirty="0" smtClean="0"/>
                <a:t>)</a:t>
              </a:r>
            </a:p>
            <a:p>
              <a:r>
                <a:rPr lang="en-US" sz="1600" dirty="0" smtClean="0"/>
                <a:t>from Student</a:t>
              </a:r>
            </a:p>
            <a:p>
              <a:r>
                <a:rPr lang="en-US" sz="1600" dirty="0" smtClean="0"/>
                <a:t>group by </a:t>
              </a:r>
              <a:r>
                <a:rPr lang="en-US" sz="1600" dirty="0" err="1" smtClean="0"/>
                <a:t>Dept_Id</a:t>
              </a:r>
              <a:endParaRPr lang="en-US" sz="1600" dirty="0" smtClean="0"/>
            </a:p>
            <a:p>
              <a:r>
                <a:rPr lang="en-US" sz="1600" dirty="0" smtClean="0"/>
                <a:t>)</a:t>
              </a:r>
            </a:p>
            <a:p>
              <a:r>
                <a:rPr lang="en-US" sz="1600" dirty="0" smtClean="0"/>
                <a:t>select *,(select COUNT(*) from </a:t>
              </a:r>
              <a:r>
                <a:rPr lang="en-US" sz="1600" dirty="0" err="1" smtClean="0"/>
                <a:t>cte</a:t>
              </a:r>
              <a:r>
                <a:rPr lang="en-US" sz="1600" dirty="0" smtClean="0"/>
                <a:t>) from  </a:t>
              </a:r>
              <a:r>
                <a:rPr lang="en-US" sz="1600" dirty="0" err="1" smtClean="0"/>
                <a:t>cte</a:t>
              </a:r>
              <a:endParaRPr lang="en-US" sz="1600" dirty="0" smtClean="0"/>
            </a:p>
          </p:txBody>
        </p:sp>
      </p:grpSp>
      <p:grpSp>
        <p:nvGrpSpPr>
          <p:cNvPr id="8"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9" name="Group 27"/>
            <p:cNvGrpSpPr>
              <a:grpSpLocks/>
            </p:cNvGrpSpPr>
            <p:nvPr/>
          </p:nvGrpSpPr>
          <p:grpSpPr bwMode="auto">
            <a:xfrm>
              <a:off x="480" y="3096"/>
              <a:ext cx="240" cy="192"/>
              <a:chOff x="480" y="3096"/>
              <a:chExt cx="240" cy="192"/>
            </a:xfrm>
          </p:grpSpPr>
          <p:sp>
            <p:nvSpPr>
              <p:cNvPr id="2458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0" name="Group 30"/>
          <p:cNvGrpSpPr>
            <a:grpSpLocks/>
          </p:cNvGrpSpPr>
          <p:nvPr/>
        </p:nvGrpSpPr>
        <p:grpSpPr bwMode="auto">
          <a:xfrm>
            <a:off x="8478838" y="6491287"/>
            <a:ext cx="304800" cy="244475"/>
            <a:chOff x="768" y="3096"/>
            <a:chExt cx="240" cy="192"/>
          </a:xfrm>
        </p:grpSpPr>
        <p:sp>
          <p:nvSpPr>
            <p:cNvPr id="2458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Writing Recursive Queries by Using Common Table Expressions</a:t>
            </a:r>
          </a:p>
        </p:txBody>
      </p:sp>
      <p:sp>
        <p:nvSpPr>
          <p:cNvPr id="835596" name="AutoShape 12"/>
          <p:cNvSpPr>
            <a:spLocks noChangeArrowheads="1"/>
          </p:cNvSpPr>
          <p:nvPr/>
        </p:nvSpPr>
        <p:spPr bwMode="auto">
          <a:xfrm>
            <a:off x="1025525" y="1641475"/>
            <a:ext cx="7129463" cy="4873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defRPr/>
            </a:pPr>
            <a:endParaRPr lang="en-US" sz="2400" b="0">
              <a:latin typeface="Arial Narrow" pitchFamily="34" charset="0"/>
            </a:endParaRPr>
          </a:p>
        </p:txBody>
      </p:sp>
      <p:sp>
        <p:nvSpPr>
          <p:cNvPr id="25604" name="AutoShape 13"/>
          <p:cNvSpPr>
            <a:spLocks noChangeArrowheads="1"/>
          </p:cNvSpPr>
          <p:nvPr/>
        </p:nvSpPr>
        <p:spPr bwMode="auto">
          <a:xfrm>
            <a:off x="1147763" y="1579562"/>
            <a:ext cx="6905625" cy="4910138"/>
          </a:xfrm>
          <a:prstGeom prst="roundRect">
            <a:avLst>
              <a:gd name="adj" fmla="val 4167"/>
            </a:avLst>
          </a:prstGeom>
          <a:noFill/>
          <a:ln w="9525">
            <a:noFill/>
            <a:round/>
            <a:headEnd/>
            <a:tailEnd/>
          </a:ln>
        </p:spPr>
        <p:txBody>
          <a:bodyPr/>
          <a:lstStyle/>
          <a:p>
            <a:pPr algn="l"/>
            <a:r>
              <a:rPr lang="en-US" sz="2000">
                <a:latin typeface="Arial Narrow" pitchFamily="34" charset="0"/>
              </a:rPr>
              <a:t>Modify CTE SELECT query when creating CTE:</a:t>
            </a:r>
          </a:p>
        </p:txBody>
      </p:sp>
      <p:grpSp>
        <p:nvGrpSpPr>
          <p:cNvPr id="2" name="Group 14"/>
          <p:cNvGrpSpPr>
            <a:grpSpLocks/>
          </p:cNvGrpSpPr>
          <p:nvPr/>
        </p:nvGrpSpPr>
        <p:grpSpPr bwMode="auto">
          <a:xfrm>
            <a:off x="1377950" y="2073275"/>
            <a:ext cx="6408738" cy="4292600"/>
            <a:chOff x="810" y="1117"/>
            <a:chExt cx="4037" cy="2704"/>
          </a:xfrm>
        </p:grpSpPr>
        <p:sp>
          <p:nvSpPr>
            <p:cNvPr id="835599" name="AutoShape 15"/>
            <p:cNvSpPr>
              <a:spLocks noChangeArrowheads="1"/>
            </p:cNvSpPr>
            <p:nvPr/>
          </p:nvSpPr>
          <p:spPr bwMode="auto">
            <a:xfrm>
              <a:off x="939" y="1117"/>
              <a:ext cx="3826" cy="27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Create the anchor member query (top of recursion tree)</a:t>
              </a:r>
            </a:p>
          </p:txBody>
        </p:sp>
        <p:sp>
          <p:nvSpPr>
            <p:cNvPr id="835600" name="AutoShape 16"/>
            <p:cNvSpPr>
              <a:spLocks noChangeArrowheads="1"/>
            </p:cNvSpPr>
            <p:nvPr/>
          </p:nvSpPr>
          <p:spPr bwMode="auto">
            <a:xfrm>
              <a:off x="858" y="1137"/>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1</a:t>
              </a:r>
            </a:p>
          </p:txBody>
        </p:sp>
        <p:sp>
          <p:nvSpPr>
            <p:cNvPr id="25624" name="AutoShape 17"/>
            <p:cNvSpPr>
              <a:spLocks noChangeArrowheads="1"/>
            </p:cNvSpPr>
            <p:nvPr/>
          </p:nvSpPr>
          <p:spPr bwMode="auto">
            <a:xfrm>
              <a:off x="810" y="2223"/>
              <a:ext cx="4037" cy="1598"/>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SELECT ManagerID, EmployeeID </a:t>
              </a:r>
            </a:p>
            <a:p>
              <a:pPr algn="l"/>
              <a:r>
                <a:rPr lang="en-US" sz="1600">
                  <a:latin typeface="Lucida Sans Typewriter" pitchFamily="49" charset="0"/>
                </a:rPr>
                <a:t>FROM HumanResources.Employee</a:t>
              </a:r>
            </a:p>
            <a:p>
              <a:pPr algn="l"/>
              <a:r>
                <a:rPr lang="en-US" sz="1600">
                  <a:latin typeface="Lucida Sans Typewriter" pitchFamily="49" charset="0"/>
                </a:rPr>
                <a:t>WHERE ManagerID IS NULL</a:t>
              </a:r>
            </a:p>
            <a:p>
              <a:pPr algn="l"/>
              <a:endParaRPr lang="en-US" sz="900">
                <a:latin typeface="Lucida Sans Typewriter" pitchFamily="49" charset="0"/>
              </a:endParaRPr>
            </a:p>
          </p:txBody>
        </p:sp>
      </p:grpSp>
      <p:grpSp>
        <p:nvGrpSpPr>
          <p:cNvPr id="3" name="Group 18"/>
          <p:cNvGrpSpPr>
            <a:grpSpLocks/>
          </p:cNvGrpSpPr>
          <p:nvPr/>
        </p:nvGrpSpPr>
        <p:grpSpPr bwMode="auto">
          <a:xfrm>
            <a:off x="1377950" y="2571750"/>
            <a:ext cx="6408738" cy="3794125"/>
            <a:chOff x="810" y="1431"/>
            <a:chExt cx="4037" cy="2390"/>
          </a:xfrm>
        </p:grpSpPr>
        <p:sp>
          <p:nvSpPr>
            <p:cNvPr id="835603" name="AutoShape 19"/>
            <p:cNvSpPr>
              <a:spLocks noChangeArrowheads="1"/>
            </p:cNvSpPr>
            <p:nvPr/>
          </p:nvSpPr>
          <p:spPr bwMode="auto">
            <a:xfrm>
              <a:off x="939" y="1431"/>
              <a:ext cx="3826" cy="27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Add the UNION ALL operator</a:t>
              </a:r>
            </a:p>
          </p:txBody>
        </p:sp>
        <p:sp>
          <p:nvSpPr>
            <p:cNvPr id="835604" name="AutoShape 20"/>
            <p:cNvSpPr>
              <a:spLocks noChangeArrowheads="1"/>
            </p:cNvSpPr>
            <p:nvPr/>
          </p:nvSpPr>
          <p:spPr bwMode="auto">
            <a:xfrm>
              <a:off x="858" y="1455"/>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2</a:t>
              </a:r>
            </a:p>
          </p:txBody>
        </p:sp>
        <p:sp>
          <p:nvSpPr>
            <p:cNvPr id="25621" name="AutoShape 21"/>
            <p:cNvSpPr>
              <a:spLocks noChangeArrowheads="1"/>
            </p:cNvSpPr>
            <p:nvPr/>
          </p:nvSpPr>
          <p:spPr bwMode="auto">
            <a:xfrm>
              <a:off x="810" y="2223"/>
              <a:ext cx="4037" cy="1598"/>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SELECT ManagerID, EmployeeID </a:t>
              </a:r>
            </a:p>
            <a:p>
              <a:pPr algn="l"/>
              <a:r>
                <a:rPr lang="en-US" sz="1600">
                  <a:latin typeface="Lucida Sans Typewriter" pitchFamily="49" charset="0"/>
                </a:rPr>
                <a:t>FROM HumanResources.Employee</a:t>
              </a:r>
            </a:p>
            <a:p>
              <a:pPr algn="l"/>
              <a:r>
                <a:rPr lang="en-US" sz="1600">
                  <a:latin typeface="Lucida Sans Typewriter" pitchFamily="49" charset="0"/>
                </a:rPr>
                <a:t>WHERE ManagerID IS NULL</a:t>
              </a:r>
            </a:p>
            <a:p>
              <a:pPr algn="l"/>
              <a:endParaRPr lang="en-US" sz="900">
                <a:latin typeface="Lucida Sans Typewriter" pitchFamily="49" charset="0"/>
              </a:endParaRPr>
            </a:p>
            <a:p>
              <a:pPr algn="l"/>
              <a:r>
                <a:rPr lang="en-US" sz="1600">
                  <a:latin typeface="Lucida Sans Typewriter" pitchFamily="49" charset="0"/>
                </a:rPr>
                <a:t>UNION ALL</a:t>
              </a:r>
            </a:p>
          </p:txBody>
        </p:sp>
      </p:grpSp>
      <p:grpSp>
        <p:nvGrpSpPr>
          <p:cNvPr id="4" name="Group 22"/>
          <p:cNvGrpSpPr>
            <a:grpSpLocks/>
          </p:cNvGrpSpPr>
          <p:nvPr/>
        </p:nvGrpSpPr>
        <p:grpSpPr bwMode="auto">
          <a:xfrm>
            <a:off x="1377950" y="3071812"/>
            <a:ext cx="6440488" cy="3294063"/>
            <a:chOff x="810" y="1746"/>
            <a:chExt cx="4057" cy="2075"/>
          </a:xfrm>
        </p:grpSpPr>
        <p:sp>
          <p:nvSpPr>
            <p:cNvPr id="835607" name="AutoShape 23"/>
            <p:cNvSpPr>
              <a:spLocks noChangeArrowheads="1"/>
            </p:cNvSpPr>
            <p:nvPr/>
          </p:nvSpPr>
          <p:spPr bwMode="auto">
            <a:xfrm>
              <a:off x="939" y="1746"/>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Create the recursive member query that self-references the CTE</a:t>
              </a:r>
            </a:p>
          </p:txBody>
        </p:sp>
        <p:sp>
          <p:nvSpPr>
            <p:cNvPr id="835608" name="AutoShape 24"/>
            <p:cNvSpPr>
              <a:spLocks noChangeArrowheads="1"/>
            </p:cNvSpPr>
            <p:nvPr/>
          </p:nvSpPr>
          <p:spPr bwMode="auto">
            <a:xfrm>
              <a:off x="858" y="1764"/>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3</a:t>
              </a:r>
            </a:p>
          </p:txBody>
        </p:sp>
        <p:sp>
          <p:nvSpPr>
            <p:cNvPr id="25618" name="AutoShape 25"/>
            <p:cNvSpPr>
              <a:spLocks noChangeArrowheads="1"/>
            </p:cNvSpPr>
            <p:nvPr/>
          </p:nvSpPr>
          <p:spPr bwMode="auto">
            <a:xfrm>
              <a:off x="810" y="2212"/>
              <a:ext cx="4057" cy="1609"/>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dirty="0">
                  <a:latin typeface="Lucida Sans Typewriter" pitchFamily="49" charset="0"/>
                </a:rPr>
                <a:t>SELECT </a:t>
              </a:r>
              <a:r>
                <a:rPr lang="en-US" sz="1600" dirty="0" err="1">
                  <a:latin typeface="Lucida Sans Typewriter" pitchFamily="49" charset="0"/>
                </a:rPr>
                <a:t>ManagerID</a:t>
              </a:r>
              <a:r>
                <a:rPr lang="en-US" sz="1600" dirty="0">
                  <a:latin typeface="Lucida Sans Typewriter" pitchFamily="49" charset="0"/>
                </a:rPr>
                <a:t>, </a:t>
              </a:r>
              <a:r>
                <a:rPr lang="en-US" sz="1600" dirty="0" err="1">
                  <a:latin typeface="Lucida Sans Typewriter" pitchFamily="49" charset="0"/>
                </a:rPr>
                <a:t>EmployeeID</a:t>
              </a:r>
              <a:r>
                <a:rPr lang="en-US" sz="1600" dirty="0">
                  <a:latin typeface="Lucida Sans Typewriter" pitchFamily="49" charset="0"/>
                </a:rPr>
                <a:t> </a:t>
              </a:r>
            </a:p>
            <a:p>
              <a:pPr algn="l"/>
              <a:r>
                <a:rPr lang="en-US" sz="1600" dirty="0">
                  <a:latin typeface="Lucida Sans Typewriter" pitchFamily="49" charset="0"/>
                </a:rPr>
                <a:t>FROM </a:t>
              </a:r>
              <a:r>
                <a:rPr lang="en-US" sz="1600" dirty="0" err="1">
                  <a:latin typeface="Lucida Sans Typewriter" pitchFamily="49" charset="0"/>
                </a:rPr>
                <a:t>HumanResources.Employee</a:t>
              </a:r>
              <a:endParaRPr lang="en-US" sz="1600" dirty="0">
                <a:latin typeface="Lucida Sans Typewriter" pitchFamily="49" charset="0"/>
              </a:endParaRPr>
            </a:p>
            <a:p>
              <a:pPr algn="l"/>
              <a:r>
                <a:rPr lang="en-US" sz="1600" dirty="0">
                  <a:latin typeface="Lucida Sans Typewriter" pitchFamily="49" charset="0"/>
                </a:rPr>
                <a:t>WHERE </a:t>
              </a:r>
              <a:r>
                <a:rPr lang="en-US" sz="1600" dirty="0" err="1">
                  <a:latin typeface="Lucida Sans Typewriter" pitchFamily="49" charset="0"/>
                </a:rPr>
                <a:t>ManagerID</a:t>
              </a:r>
              <a:r>
                <a:rPr lang="en-US" sz="1600" dirty="0">
                  <a:latin typeface="Lucida Sans Typewriter" pitchFamily="49" charset="0"/>
                </a:rPr>
                <a:t> IS NULL</a:t>
              </a:r>
            </a:p>
            <a:p>
              <a:pPr algn="l"/>
              <a:endParaRPr lang="en-US" sz="900" dirty="0">
                <a:latin typeface="Lucida Sans Typewriter" pitchFamily="49" charset="0"/>
              </a:endParaRPr>
            </a:p>
            <a:p>
              <a:pPr algn="l"/>
              <a:r>
                <a:rPr lang="en-US" sz="1600" dirty="0">
                  <a:latin typeface="Lucida Sans Typewriter" pitchFamily="49" charset="0"/>
                </a:rPr>
                <a:t>UNION ALL</a:t>
              </a:r>
            </a:p>
            <a:p>
              <a:pPr algn="l"/>
              <a:endParaRPr lang="en-US" sz="900" dirty="0">
                <a:latin typeface="Lucida Sans Typewriter" pitchFamily="49" charset="0"/>
              </a:endParaRPr>
            </a:p>
            <a:p>
              <a:pPr algn="l"/>
              <a:r>
                <a:rPr lang="en-US" sz="1600" dirty="0">
                  <a:latin typeface="Lucida Sans Typewriter" pitchFamily="49" charset="0"/>
                </a:rPr>
                <a:t>SELECT </a:t>
              </a:r>
              <a:r>
                <a:rPr lang="en-US" sz="1600" dirty="0" err="1">
                  <a:latin typeface="Lucida Sans Typewriter" pitchFamily="49" charset="0"/>
                </a:rPr>
                <a:t>e.ManagerID</a:t>
              </a:r>
              <a:r>
                <a:rPr lang="en-US" sz="1600" dirty="0">
                  <a:latin typeface="Lucida Sans Typewriter" pitchFamily="49" charset="0"/>
                </a:rPr>
                <a:t>, </a:t>
              </a:r>
              <a:r>
                <a:rPr lang="en-US" sz="1600" dirty="0" err="1">
                  <a:latin typeface="Lucida Sans Typewriter" pitchFamily="49" charset="0"/>
                </a:rPr>
                <a:t>e.EmployeeID</a:t>
              </a:r>
              <a:endParaRPr lang="en-US" sz="1600" dirty="0">
                <a:latin typeface="Lucida Sans Typewriter" pitchFamily="49" charset="0"/>
              </a:endParaRPr>
            </a:p>
            <a:p>
              <a:pPr algn="l"/>
              <a:r>
                <a:rPr lang="en-US" sz="1600" dirty="0">
                  <a:latin typeface="Lucida Sans Typewriter" pitchFamily="49" charset="0"/>
                </a:rPr>
                <a:t>FROM </a:t>
              </a:r>
              <a:r>
                <a:rPr lang="en-US" sz="1600" dirty="0" err="1">
                  <a:latin typeface="Lucida Sans Typewriter" pitchFamily="49" charset="0"/>
                </a:rPr>
                <a:t>HumanResources.Employee</a:t>
              </a:r>
              <a:r>
                <a:rPr lang="en-US" sz="1600" dirty="0">
                  <a:latin typeface="Lucida Sans Typewriter" pitchFamily="49" charset="0"/>
                </a:rPr>
                <a:t> e </a:t>
              </a:r>
            </a:p>
            <a:p>
              <a:pPr algn="l"/>
              <a:r>
                <a:rPr lang="en-US" sz="1600" dirty="0">
                  <a:latin typeface="Lucida Sans Typewriter" pitchFamily="49" charset="0"/>
                </a:rPr>
                <a:t>INNER JOIN </a:t>
              </a:r>
              <a:r>
                <a:rPr lang="en-US" sz="1600" dirty="0" err="1">
                  <a:latin typeface="Lucida Sans Typewriter" pitchFamily="49" charset="0"/>
                </a:rPr>
                <a:t>HumanResources.Employee</a:t>
              </a:r>
              <a:r>
                <a:rPr lang="en-US" sz="1600" dirty="0">
                  <a:latin typeface="Lucida Sans Typewriter" pitchFamily="49" charset="0"/>
                </a:rPr>
                <a:t> mgr</a:t>
              </a:r>
            </a:p>
            <a:p>
              <a:pPr algn="l"/>
              <a:r>
                <a:rPr lang="en-US" sz="1600" dirty="0">
                  <a:latin typeface="Lucida Sans Typewriter" pitchFamily="49" charset="0"/>
                </a:rPr>
                <a:t>ON </a:t>
              </a:r>
              <a:r>
                <a:rPr lang="en-US" sz="1600" dirty="0" err="1">
                  <a:latin typeface="Lucida Sans Typewriter" pitchFamily="49" charset="0"/>
                </a:rPr>
                <a:t>e.ManagerID</a:t>
              </a:r>
              <a:r>
                <a:rPr lang="en-US" sz="1600" dirty="0">
                  <a:latin typeface="Lucida Sans Typewriter" pitchFamily="49" charset="0"/>
                </a:rPr>
                <a:t> = </a:t>
              </a:r>
              <a:r>
                <a:rPr lang="en-US" sz="1600" dirty="0" err="1">
                  <a:latin typeface="Lucida Sans Typewriter" pitchFamily="49" charset="0"/>
                </a:rPr>
                <a:t>mgr.EmployeeID</a:t>
              </a:r>
              <a:endParaRPr lang="en-US" sz="1600" dirty="0">
                <a:latin typeface="Lucida Sans Typewriter" pitchFamily="49" charset="0"/>
              </a:endParaRPr>
            </a:p>
          </p:txBody>
        </p:sp>
      </p:grpSp>
      <p:grpSp>
        <p:nvGrpSpPr>
          <p:cNvPr id="5" name="Group 25"/>
          <p:cNvGrpSpPr>
            <a:grpSpLocks/>
          </p:cNvGrpSpPr>
          <p:nvPr/>
        </p:nvGrpSpPr>
        <p:grpSpPr bwMode="auto">
          <a:xfrm>
            <a:off x="8153400"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256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640763" y="6491287"/>
            <a:ext cx="304800" cy="244475"/>
            <a:chOff x="768" y="3096"/>
            <a:chExt cx="240" cy="192"/>
          </a:xfrm>
        </p:grpSpPr>
        <p:sp>
          <p:nvSpPr>
            <p:cNvPr id="25610"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What is the MERGE Statement?</a:t>
            </a:r>
          </a:p>
        </p:txBody>
      </p:sp>
      <p:grpSp>
        <p:nvGrpSpPr>
          <p:cNvPr id="2" name="Group 60"/>
          <p:cNvGrpSpPr>
            <a:grpSpLocks/>
          </p:cNvGrpSpPr>
          <p:nvPr/>
        </p:nvGrpSpPr>
        <p:grpSpPr bwMode="auto">
          <a:xfrm>
            <a:off x="211138" y="1611312"/>
            <a:ext cx="8721725" cy="598488"/>
            <a:chOff x="-99" y="714"/>
            <a:chExt cx="5494" cy="377"/>
          </a:xfrm>
        </p:grpSpPr>
        <p:sp>
          <p:nvSpPr>
            <p:cNvPr id="7" name="AutoShape 3"/>
            <p:cNvSpPr>
              <a:spLocks noChangeArrowheads="1"/>
            </p:cNvSpPr>
            <p:nvPr/>
          </p:nvSpPr>
          <p:spPr bwMode="auto">
            <a:xfrm>
              <a:off x="-99" y="714"/>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8" name="Rectangle 13"/>
            <p:cNvSpPr>
              <a:spLocks noChangeArrowheads="1"/>
            </p:cNvSpPr>
            <p:nvPr/>
          </p:nvSpPr>
          <p:spPr bwMode="auto">
            <a:xfrm>
              <a:off x="10" y="807"/>
              <a:ext cx="3953"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Transact-SQL command</a:t>
              </a:r>
            </a:p>
          </p:txBody>
        </p:sp>
      </p:grpSp>
      <p:grpSp>
        <p:nvGrpSpPr>
          <p:cNvPr id="3" name="Group 60"/>
          <p:cNvGrpSpPr>
            <a:grpSpLocks/>
          </p:cNvGrpSpPr>
          <p:nvPr/>
        </p:nvGrpSpPr>
        <p:grpSpPr bwMode="auto">
          <a:xfrm>
            <a:off x="211138" y="2297112"/>
            <a:ext cx="8721725" cy="598488"/>
            <a:chOff x="-147" y="666"/>
            <a:chExt cx="5494" cy="377"/>
          </a:xfrm>
        </p:grpSpPr>
        <p:sp>
          <p:nvSpPr>
            <p:cNvPr id="11" name="AutoShape 3"/>
            <p:cNvSpPr>
              <a:spLocks noChangeArrowheads="1"/>
            </p:cNvSpPr>
            <p:nvPr/>
          </p:nvSpPr>
          <p:spPr bwMode="auto">
            <a:xfrm>
              <a:off x="-147" y="666"/>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12" name="Rectangle 13"/>
            <p:cNvSpPr>
              <a:spLocks noChangeArrowheads="1"/>
            </p:cNvSpPr>
            <p:nvPr/>
          </p:nvSpPr>
          <p:spPr bwMode="auto">
            <a:xfrm>
              <a:off x="10" y="769"/>
              <a:ext cx="4997"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Joins a data source with a target table or view</a:t>
              </a:r>
            </a:p>
          </p:txBody>
        </p:sp>
      </p:grpSp>
      <p:grpSp>
        <p:nvGrpSpPr>
          <p:cNvPr id="4" name="Group 60"/>
          <p:cNvGrpSpPr>
            <a:grpSpLocks/>
          </p:cNvGrpSpPr>
          <p:nvPr/>
        </p:nvGrpSpPr>
        <p:grpSpPr bwMode="auto">
          <a:xfrm>
            <a:off x="211138" y="2982912"/>
            <a:ext cx="8721725" cy="598488"/>
            <a:chOff x="-195" y="1315"/>
            <a:chExt cx="5494" cy="377"/>
          </a:xfrm>
        </p:grpSpPr>
        <p:sp>
          <p:nvSpPr>
            <p:cNvPr id="14" name="AutoShape 3"/>
            <p:cNvSpPr>
              <a:spLocks noChangeArrowheads="1"/>
            </p:cNvSpPr>
            <p:nvPr/>
          </p:nvSpPr>
          <p:spPr bwMode="auto">
            <a:xfrm>
              <a:off x="-195" y="1315"/>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15" name="Rectangle 13"/>
            <p:cNvSpPr>
              <a:spLocks noChangeArrowheads="1"/>
            </p:cNvSpPr>
            <p:nvPr/>
          </p:nvSpPr>
          <p:spPr bwMode="auto">
            <a:xfrm>
              <a:off x="10" y="1385"/>
              <a:ext cx="5289"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Performs multiple actions based on the results of the join</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marL="342900" indent="-342900"/>
            <a:r>
              <a:rPr lang="en-GB" smtClean="0"/>
              <a:t>How to Use the MERGE Statement</a:t>
            </a:r>
            <a:endParaRPr lang="en-US" smtClean="0"/>
          </a:p>
        </p:txBody>
      </p:sp>
      <p:sp>
        <p:nvSpPr>
          <p:cNvPr id="5" name="AutoShape 3"/>
          <p:cNvSpPr>
            <a:spLocks noChangeArrowheads="1"/>
          </p:cNvSpPr>
          <p:nvPr/>
        </p:nvSpPr>
        <p:spPr bwMode="auto">
          <a:xfrm>
            <a:off x="646113" y="1793875"/>
            <a:ext cx="8274050" cy="49879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a:defRPr/>
            </a:pPr>
            <a:r>
              <a:rPr lang="en-US" sz="1700" b="0" dirty="0">
                <a:latin typeface="Lucida Sans Typewriter" pitchFamily="49" charset="0"/>
              </a:rPr>
              <a:t>MERGE </a:t>
            </a:r>
            <a:r>
              <a:rPr lang="en-US" sz="1700" b="0" dirty="0" err="1">
                <a:latin typeface="Lucida Sans Typewriter" pitchFamily="49" charset="0"/>
              </a:rPr>
              <a:t>Production.ProductInventory</a:t>
            </a:r>
            <a:r>
              <a:rPr lang="en-US" sz="1700" b="0" dirty="0">
                <a:latin typeface="Lucida Sans Typewriter" pitchFamily="49" charset="0"/>
              </a:rPr>
              <a:t> AS pi</a:t>
            </a: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USING (SELECT </a:t>
            </a:r>
            <a:r>
              <a:rPr lang="en-US" sz="1700" b="0" dirty="0" err="1">
                <a:latin typeface="Lucida Sans Typewriter" pitchFamily="49" charset="0"/>
              </a:rPr>
              <a:t>ProductID</a:t>
            </a:r>
            <a:r>
              <a:rPr lang="en-US" sz="1700" b="0" dirty="0">
                <a:latin typeface="Lucida Sans Typewriter" pitchFamily="49" charset="0"/>
              </a:rPr>
              <a:t>, SUM(</a:t>
            </a:r>
            <a:r>
              <a:rPr lang="en-US" sz="1700" b="0" dirty="0" err="1">
                <a:latin typeface="Lucida Sans Typewriter" pitchFamily="49" charset="0"/>
              </a:rPr>
              <a:t>OrderQty</a:t>
            </a:r>
            <a:r>
              <a:rPr lang="en-US" sz="1700" b="0" dirty="0">
                <a:latin typeface="Lucida Sans Typewriter" pitchFamily="49" charset="0"/>
              </a:rPr>
              <a:t>) FROM</a:t>
            </a:r>
          </a:p>
          <a:p>
            <a:pPr algn="l">
              <a:defRPr/>
            </a:pPr>
            <a:r>
              <a:rPr lang="en-US" sz="1700" b="0" dirty="0">
                <a:latin typeface="Lucida Sans Typewriter" pitchFamily="49" charset="0"/>
              </a:rPr>
              <a:t>    </a:t>
            </a:r>
            <a:r>
              <a:rPr lang="en-US" sz="1700" b="0" dirty="0" err="1">
                <a:latin typeface="Lucida Sans Typewriter" pitchFamily="49" charset="0"/>
              </a:rPr>
              <a:t>Sales.SalesOrderDetail</a:t>
            </a:r>
            <a:r>
              <a:rPr lang="en-US" sz="1700" b="0" dirty="0">
                <a:latin typeface="Lucida Sans Typewriter" pitchFamily="49" charset="0"/>
              </a:rPr>
              <a:t> sod</a:t>
            </a:r>
          </a:p>
          <a:p>
            <a:pPr algn="l">
              <a:defRPr/>
            </a:pPr>
            <a:r>
              <a:rPr lang="en-US" sz="1700" b="0" dirty="0">
                <a:latin typeface="Lucida Sans Typewriter" pitchFamily="49" charset="0"/>
              </a:rPr>
              <a:t>    JOIN </a:t>
            </a:r>
            <a:r>
              <a:rPr lang="en-US" sz="1700" b="0" dirty="0" err="1">
                <a:latin typeface="Lucida Sans Typewriter" pitchFamily="49" charset="0"/>
              </a:rPr>
              <a:t>Sales.SalesOrderHeader</a:t>
            </a:r>
            <a:r>
              <a:rPr lang="en-US" sz="1700" b="0" dirty="0">
                <a:latin typeface="Lucida Sans Typewriter" pitchFamily="49" charset="0"/>
              </a:rPr>
              <a:t> </a:t>
            </a:r>
            <a:r>
              <a:rPr lang="en-US" sz="1700" b="0" dirty="0" err="1">
                <a:latin typeface="Lucida Sans Typewriter" pitchFamily="49" charset="0"/>
              </a:rPr>
              <a:t>soh</a:t>
            </a:r>
            <a:endParaRPr lang="en-US" sz="1700" b="0" dirty="0">
              <a:latin typeface="Lucida Sans Typewriter" pitchFamily="49" charset="0"/>
            </a:endParaRPr>
          </a:p>
          <a:p>
            <a:pPr algn="l">
              <a:defRPr/>
            </a:pPr>
            <a:r>
              <a:rPr lang="en-US" sz="1700" b="0" dirty="0">
                <a:latin typeface="Lucida Sans Typewriter" pitchFamily="49" charset="0"/>
              </a:rPr>
              <a:t>    ON </a:t>
            </a:r>
            <a:r>
              <a:rPr lang="en-US" sz="1700" b="0" dirty="0" err="1">
                <a:latin typeface="Lucida Sans Typewriter" pitchFamily="49" charset="0"/>
              </a:rPr>
              <a:t>sod.SalesOrderID</a:t>
            </a:r>
            <a:r>
              <a:rPr lang="en-US" sz="1700" b="0" dirty="0">
                <a:latin typeface="Lucida Sans Typewriter" pitchFamily="49" charset="0"/>
              </a:rPr>
              <a:t> = </a:t>
            </a:r>
            <a:r>
              <a:rPr lang="en-US" sz="1700" b="0" dirty="0" err="1">
                <a:latin typeface="Lucida Sans Typewriter" pitchFamily="49" charset="0"/>
              </a:rPr>
              <a:t>soh.SalesOrderID</a:t>
            </a:r>
            <a:endParaRPr lang="en-US" sz="1700" dirty="0">
              <a:solidFill>
                <a:srgbClr val="C00000"/>
              </a:solidFill>
              <a:latin typeface="Lucida Sans Typewriter" pitchFamily="49" charset="0"/>
            </a:endParaRPr>
          </a:p>
          <a:p>
            <a:pPr algn="l">
              <a:defRPr/>
            </a:pPr>
            <a:r>
              <a:rPr lang="en-US" sz="1700" b="0" dirty="0">
                <a:latin typeface="Lucida Sans Typewriter" pitchFamily="49" charset="0"/>
              </a:rPr>
              <a:t>    AND </a:t>
            </a:r>
            <a:r>
              <a:rPr lang="en-US" sz="1700" b="0" dirty="0" err="1">
                <a:latin typeface="Lucida Sans Typewriter" pitchFamily="49" charset="0"/>
              </a:rPr>
              <a:t>soh.OrderDate</a:t>
            </a:r>
            <a:r>
              <a:rPr lang="en-US" sz="1700" b="0" dirty="0">
                <a:latin typeface="Lucida Sans Typewriter" pitchFamily="49" charset="0"/>
              </a:rPr>
              <a:t> = GETDATE()</a:t>
            </a:r>
            <a:endParaRPr lang="en-US" sz="1700" b="0" dirty="0">
              <a:solidFill>
                <a:srgbClr val="C00000"/>
              </a:solidFill>
              <a:latin typeface="Lucida Sans Typewriter" pitchFamily="49" charset="0"/>
            </a:endParaRPr>
          </a:p>
          <a:p>
            <a:pPr algn="l">
              <a:defRPr/>
            </a:pPr>
            <a:r>
              <a:rPr lang="en-US" sz="1700" b="0" dirty="0">
                <a:latin typeface="Lucida Sans Typewriter" pitchFamily="49" charset="0"/>
              </a:rPr>
              <a:t>    GROUP BY </a:t>
            </a:r>
            <a:r>
              <a:rPr lang="en-US" sz="1700" b="0" dirty="0" err="1">
                <a:latin typeface="Lucida Sans Typewriter" pitchFamily="49" charset="0"/>
              </a:rPr>
              <a:t>ProductID</a:t>
            </a:r>
            <a:r>
              <a:rPr lang="en-US" sz="1700" b="0" dirty="0">
                <a:latin typeface="Lucida Sans Typewriter" pitchFamily="49" charset="0"/>
              </a:rPr>
              <a:t>) AS </a:t>
            </a:r>
            <a:r>
              <a:rPr lang="en-US" sz="1700" b="0" dirty="0" err="1">
                <a:latin typeface="Lucida Sans Typewriter" pitchFamily="49" charset="0"/>
              </a:rPr>
              <a:t>src</a:t>
            </a:r>
            <a:r>
              <a:rPr lang="en-US" sz="1700" b="0" dirty="0">
                <a:latin typeface="Lucida Sans Typewriter" pitchFamily="49" charset="0"/>
              </a:rPr>
              <a:t> (</a:t>
            </a:r>
            <a:r>
              <a:rPr lang="en-US" sz="1700" b="0" dirty="0" err="1">
                <a:latin typeface="Lucida Sans Typewriter" pitchFamily="49" charset="0"/>
              </a:rPr>
              <a:t>ProductID</a:t>
            </a:r>
            <a:r>
              <a:rPr lang="en-US" sz="1700" b="0" dirty="0">
                <a:latin typeface="Lucida Sans Typewriter" pitchFamily="49" charset="0"/>
              </a:rPr>
              <a:t>, </a:t>
            </a:r>
            <a:r>
              <a:rPr lang="en-US" sz="1700" b="0" dirty="0" err="1">
                <a:latin typeface="Lucida Sans Typewriter" pitchFamily="49" charset="0"/>
              </a:rPr>
              <a:t>OrderQty</a:t>
            </a:r>
            <a:r>
              <a:rPr lang="en-US" sz="1700" b="0" dirty="0">
                <a:latin typeface="Lucida Sans Typewriter" pitchFamily="49" charset="0"/>
              </a:rPr>
              <a:t>)</a:t>
            </a: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ON (</a:t>
            </a:r>
            <a:r>
              <a:rPr lang="en-US" sz="1700" b="0" dirty="0" err="1">
                <a:latin typeface="Lucida Sans Typewriter" pitchFamily="49" charset="0"/>
              </a:rPr>
              <a:t>pi.ProductID</a:t>
            </a:r>
            <a:r>
              <a:rPr lang="en-US" sz="1700" b="0" dirty="0">
                <a:latin typeface="Lucida Sans Typewriter" pitchFamily="49" charset="0"/>
              </a:rPr>
              <a:t> = </a:t>
            </a:r>
            <a:r>
              <a:rPr lang="en-US" sz="1700" b="0" dirty="0" err="1">
                <a:latin typeface="Lucida Sans Typewriter" pitchFamily="49" charset="0"/>
              </a:rPr>
              <a:t>src.ProductID</a:t>
            </a:r>
            <a:r>
              <a:rPr lang="en-US" sz="1700" b="0" dirty="0">
                <a:latin typeface="Lucida Sans Typewriter" pitchFamily="49" charset="0"/>
              </a:rPr>
              <a:t>)</a:t>
            </a:r>
            <a:endParaRPr lang="en-US" sz="1700" b="0" dirty="0">
              <a:solidFill>
                <a:srgbClr val="C00000"/>
              </a:solidFill>
              <a:latin typeface="Lucida Sans Typewriter" pitchFamily="49" charset="0"/>
            </a:endParaRP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WHEN MATCHED AND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r>
              <a:rPr lang="en-US" sz="1700" b="0" dirty="0">
                <a:latin typeface="Lucida Sans Typewriter" pitchFamily="49" charset="0"/>
              </a:rPr>
              <a:t> &lt;&gt; 0 </a:t>
            </a:r>
          </a:p>
          <a:p>
            <a:pPr algn="l">
              <a:defRPr/>
            </a:pPr>
            <a:r>
              <a:rPr lang="en-US" sz="1700" b="0" dirty="0">
                <a:latin typeface="Lucida Sans Typewriter" pitchFamily="49" charset="0"/>
              </a:rPr>
              <a:t>    THEN UPDATE SET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endParaRPr lang="en-US" sz="1700" b="0" dirty="0">
              <a:latin typeface="Lucida Sans Typewriter" pitchFamily="49" charset="0"/>
            </a:endParaRPr>
          </a:p>
          <a:p>
            <a:pPr algn="l">
              <a:defRPr/>
            </a:pPr>
            <a:r>
              <a:rPr lang="en-US" sz="1700" b="0" dirty="0">
                <a:latin typeface="Lucida Sans Typewriter" pitchFamily="49" charset="0"/>
              </a:rPr>
              <a:t>WHEN MATCHED AND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r>
              <a:rPr lang="en-US" sz="1700" b="0" dirty="0">
                <a:latin typeface="Lucida Sans Typewriter" pitchFamily="49" charset="0"/>
              </a:rPr>
              <a:t> = 0 </a:t>
            </a:r>
          </a:p>
          <a:p>
            <a:pPr algn="l">
              <a:defRPr/>
            </a:pPr>
            <a:r>
              <a:rPr lang="en-US" sz="1700" b="0" dirty="0">
                <a:latin typeface="Lucida Sans Typewriter" pitchFamily="49" charset="0"/>
              </a:rPr>
              <a:t>    THEN DELETE;</a:t>
            </a:r>
            <a:r>
              <a:rPr lang="en-US" sz="1700" dirty="0">
                <a:latin typeface="Lucida Sans Typewriter" pitchFamily="49" charset="0"/>
              </a:rPr>
              <a:t> </a:t>
            </a:r>
            <a:r>
              <a:rPr lang="en-US" sz="1700" dirty="0">
                <a:solidFill>
                  <a:srgbClr val="C00000"/>
                </a:solidFill>
                <a:latin typeface="Lucida Sans Typewriter" pitchFamily="49" charset="0"/>
              </a:rPr>
              <a:t>--Update qty or delete product when qty = 0</a:t>
            </a:r>
          </a:p>
        </p:txBody>
      </p:sp>
      <p:sp>
        <p:nvSpPr>
          <p:cNvPr id="9220" name="Rounded Rectangular Callout 5"/>
          <p:cNvSpPr>
            <a:spLocks noChangeArrowheads="1"/>
          </p:cNvSpPr>
          <p:nvPr/>
        </p:nvSpPr>
        <p:spPr bwMode="auto">
          <a:xfrm>
            <a:off x="546100" y="1404938"/>
            <a:ext cx="3895725" cy="328612"/>
          </a:xfrm>
          <a:prstGeom prst="wedgeRoundRectCallout">
            <a:avLst>
              <a:gd name="adj1" fmla="val -34125"/>
              <a:gd name="adj2" fmla="val 100648"/>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target table</a:t>
            </a:r>
            <a:endParaRPr lang="en-US" sz="1400"/>
          </a:p>
        </p:txBody>
      </p:sp>
      <p:sp>
        <p:nvSpPr>
          <p:cNvPr id="9221" name="Rounded Rectangular Callout 6"/>
          <p:cNvSpPr>
            <a:spLocks noChangeArrowheads="1"/>
          </p:cNvSpPr>
          <p:nvPr/>
        </p:nvSpPr>
        <p:spPr bwMode="auto">
          <a:xfrm>
            <a:off x="0" y="2257425"/>
            <a:ext cx="2774950" cy="352425"/>
          </a:xfrm>
          <a:prstGeom prst="wedgeRoundRectCallout">
            <a:avLst>
              <a:gd name="adj1" fmla="val -2532"/>
              <a:gd name="adj2" fmla="val 84634"/>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data source</a:t>
            </a:r>
            <a:endParaRPr lang="en-US" sz="1400"/>
          </a:p>
        </p:txBody>
      </p:sp>
      <p:sp>
        <p:nvSpPr>
          <p:cNvPr id="9222" name="Rounded Rectangular Callout 7"/>
          <p:cNvSpPr>
            <a:spLocks noChangeArrowheads="1"/>
          </p:cNvSpPr>
          <p:nvPr/>
        </p:nvSpPr>
        <p:spPr bwMode="auto">
          <a:xfrm>
            <a:off x="1941513" y="4371975"/>
            <a:ext cx="4030662" cy="347663"/>
          </a:xfrm>
          <a:prstGeom prst="wedgeRoundRectCallout">
            <a:avLst>
              <a:gd name="adj1" fmla="val -73361"/>
              <a:gd name="adj2" fmla="val 75505"/>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value used to match rows</a:t>
            </a:r>
            <a:endParaRPr lang="en-US" sz="1400"/>
          </a:p>
        </p:txBody>
      </p:sp>
      <p:sp>
        <p:nvSpPr>
          <p:cNvPr id="9223" name="Rounded Rectangular Callout 8"/>
          <p:cNvSpPr>
            <a:spLocks noChangeArrowheads="1"/>
          </p:cNvSpPr>
          <p:nvPr/>
        </p:nvSpPr>
        <p:spPr bwMode="auto">
          <a:xfrm>
            <a:off x="1039813" y="5160963"/>
            <a:ext cx="7278687" cy="241300"/>
          </a:xfrm>
          <a:prstGeom prst="wedgeRoundRectCallout">
            <a:avLst>
              <a:gd name="adj1" fmla="val -48528"/>
              <a:gd name="adj2" fmla="val 130546"/>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action to take based on the results from the ON clause</a:t>
            </a:r>
            <a:endParaRPr lang="en-US" sz="1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Temporary Tables</a:t>
            </a:r>
          </a:p>
        </p:txBody>
      </p:sp>
      <p:sp>
        <p:nvSpPr>
          <p:cNvPr id="20483" name="Rounded Rectangle 5"/>
          <p:cNvSpPr>
            <a:spLocks noChangeArrowheads="1"/>
          </p:cNvSpPr>
          <p:nvPr/>
        </p:nvSpPr>
        <p:spPr bwMode="auto">
          <a:xfrm>
            <a:off x="223838" y="1600200"/>
            <a:ext cx="5105400" cy="2058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Local Temporary Tables:</a:t>
            </a:r>
          </a:p>
          <a:p>
            <a:pPr marL="742950" lvl="1" indent="-285750" algn="l">
              <a:lnSpc>
                <a:spcPct val="90000"/>
              </a:lnSpc>
              <a:spcBef>
                <a:spcPct val="40000"/>
              </a:spcBef>
              <a:buClr>
                <a:srgbClr val="006699"/>
              </a:buClr>
              <a:buFontTx/>
              <a:buChar char="•"/>
            </a:pPr>
            <a:r>
              <a:rPr lang="en-US" sz="1600"/>
              <a:t>Have a single number sign (#) as the first character of their names</a:t>
            </a:r>
          </a:p>
          <a:p>
            <a:pPr marL="742950" lvl="1" indent="-285750" algn="l">
              <a:lnSpc>
                <a:spcPct val="90000"/>
              </a:lnSpc>
              <a:spcBef>
                <a:spcPct val="40000"/>
              </a:spcBef>
              <a:buClr>
                <a:srgbClr val="006699"/>
              </a:buClr>
              <a:buFontTx/>
              <a:buChar char="•"/>
            </a:pPr>
            <a:r>
              <a:rPr lang="en-US" sz="1600"/>
              <a:t>Visible only to the current connection for the user</a:t>
            </a:r>
          </a:p>
          <a:p>
            <a:pPr marL="742950" lvl="1" indent="-285750" algn="l">
              <a:lnSpc>
                <a:spcPct val="90000"/>
              </a:lnSpc>
              <a:spcBef>
                <a:spcPct val="40000"/>
              </a:spcBef>
              <a:buClr>
                <a:srgbClr val="006699"/>
              </a:buClr>
              <a:buFontTx/>
              <a:buChar char="•"/>
            </a:pPr>
            <a:r>
              <a:rPr lang="en-US" sz="1600"/>
              <a:t>Deleted when the user disconnects from SQL Server</a:t>
            </a:r>
          </a:p>
        </p:txBody>
      </p:sp>
      <p:sp>
        <p:nvSpPr>
          <p:cNvPr id="20487" name="Rounded Rectangle 5"/>
          <p:cNvSpPr>
            <a:spLocks noChangeArrowheads="1"/>
          </p:cNvSpPr>
          <p:nvPr/>
        </p:nvSpPr>
        <p:spPr bwMode="auto">
          <a:xfrm>
            <a:off x="219075" y="4037012"/>
            <a:ext cx="5110163" cy="18954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Global Temporary Tables:</a:t>
            </a:r>
          </a:p>
          <a:p>
            <a:pPr marL="742950" lvl="1" indent="-285750" algn="l">
              <a:lnSpc>
                <a:spcPct val="90000"/>
              </a:lnSpc>
              <a:spcBef>
                <a:spcPct val="40000"/>
              </a:spcBef>
              <a:buClr>
                <a:srgbClr val="006699"/>
              </a:buClr>
              <a:buFontTx/>
              <a:buChar char="•"/>
            </a:pPr>
            <a:r>
              <a:rPr lang="en-US" sz="1600"/>
              <a:t>Have a double number sign (##) as the first character of their names</a:t>
            </a:r>
          </a:p>
          <a:p>
            <a:pPr marL="742950" lvl="1" indent="-285750" algn="l">
              <a:lnSpc>
                <a:spcPct val="90000"/>
              </a:lnSpc>
              <a:spcBef>
                <a:spcPct val="40000"/>
              </a:spcBef>
              <a:buClr>
                <a:srgbClr val="006699"/>
              </a:buClr>
              <a:buFontTx/>
              <a:buChar char="•"/>
            </a:pPr>
            <a:r>
              <a:rPr lang="en-US" sz="1600"/>
              <a:t>Visible to any user once created</a:t>
            </a:r>
          </a:p>
          <a:p>
            <a:pPr marL="742950" lvl="1" indent="-285750" algn="l">
              <a:lnSpc>
                <a:spcPct val="90000"/>
              </a:lnSpc>
              <a:spcBef>
                <a:spcPct val="40000"/>
              </a:spcBef>
              <a:buClr>
                <a:srgbClr val="006699"/>
              </a:buClr>
              <a:buFontTx/>
              <a:buChar char="•"/>
            </a:pPr>
            <a:r>
              <a:rPr lang="en-US" sz="1600"/>
              <a:t>Deleted when all users referencing them disconnect</a:t>
            </a:r>
          </a:p>
        </p:txBody>
      </p:sp>
      <p:sp>
        <p:nvSpPr>
          <p:cNvPr id="819206" name="AutoShape 6"/>
          <p:cNvSpPr>
            <a:spLocks noChangeArrowheads="1"/>
          </p:cNvSpPr>
          <p:nvPr/>
        </p:nvSpPr>
        <p:spPr bwMode="auto">
          <a:xfrm>
            <a:off x="5708650" y="1892300"/>
            <a:ext cx="31988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CREATE TABLE #StoreInfo </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   EmployeeID int,</a:t>
            </a:r>
          </a:p>
          <a:p>
            <a:pPr algn="l" defTabSz="457200" eaLnBrk="1" hangingPunct="1">
              <a:lnSpc>
                <a:spcPct val="90000"/>
              </a:lnSpc>
              <a:tabLst>
                <a:tab pos="457200" algn="l"/>
              </a:tabLst>
              <a:defRPr/>
            </a:pPr>
            <a:r>
              <a:rPr lang="en-US" sz="1600" b="0">
                <a:latin typeface="Lucida Sans Typewriter" pitchFamily="49" charset="0"/>
              </a:rPr>
              <a:t>   ManagerID int,</a:t>
            </a:r>
          </a:p>
          <a:p>
            <a:pPr algn="l" defTabSz="457200" eaLnBrk="1" hangingPunct="1">
              <a:lnSpc>
                <a:spcPct val="90000"/>
              </a:lnSpc>
              <a:tabLst>
                <a:tab pos="457200" algn="l"/>
              </a:tabLst>
              <a:defRPr/>
            </a:pPr>
            <a:r>
              <a:rPr lang="en-US" sz="1600" b="0">
                <a:latin typeface="Lucida Sans Typewriter" pitchFamily="49" charset="0"/>
              </a:rPr>
              <a:t>   Num int</a:t>
            </a:r>
          </a:p>
          <a:p>
            <a:pPr algn="l" defTabSz="457200" eaLnBrk="1" hangingPunct="1">
              <a:lnSpc>
                <a:spcPct val="90000"/>
              </a:lnSpc>
              <a:tabLst>
                <a:tab pos="457200" algn="l"/>
              </a:tabLst>
              <a:defRPr/>
            </a:pPr>
            <a:r>
              <a:rPr lang="en-US" sz="1600" b="0">
                <a:latin typeface="Lucida Sans Typewriter" pitchFamily="49" charset="0"/>
              </a:rPr>
              <a:t>)</a:t>
            </a:r>
          </a:p>
        </p:txBody>
      </p:sp>
      <p:sp>
        <p:nvSpPr>
          <p:cNvPr id="2" name="AutoShape 6"/>
          <p:cNvSpPr>
            <a:spLocks noChangeArrowheads="1"/>
          </p:cNvSpPr>
          <p:nvPr/>
        </p:nvSpPr>
        <p:spPr bwMode="auto">
          <a:xfrm>
            <a:off x="5713413" y="4241800"/>
            <a:ext cx="3198812"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CREATE TABLE ##StoreInfo </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   EmployeeID int,</a:t>
            </a:r>
          </a:p>
          <a:p>
            <a:pPr algn="l" defTabSz="457200" eaLnBrk="1" hangingPunct="1">
              <a:lnSpc>
                <a:spcPct val="90000"/>
              </a:lnSpc>
              <a:tabLst>
                <a:tab pos="457200" algn="l"/>
              </a:tabLst>
              <a:defRPr/>
            </a:pPr>
            <a:r>
              <a:rPr lang="en-US" sz="1600" b="0">
                <a:latin typeface="Lucida Sans Typewriter" pitchFamily="49" charset="0"/>
              </a:rPr>
              <a:t>   ManagerID int,</a:t>
            </a:r>
          </a:p>
          <a:p>
            <a:pPr algn="l" defTabSz="457200" eaLnBrk="1" hangingPunct="1">
              <a:lnSpc>
                <a:spcPct val="90000"/>
              </a:lnSpc>
              <a:tabLst>
                <a:tab pos="457200" algn="l"/>
              </a:tabLst>
              <a:defRPr/>
            </a:pPr>
            <a:r>
              <a:rPr lang="en-US" sz="1600" b="0">
                <a:latin typeface="Lucida Sans Typewriter" pitchFamily="49" charset="0"/>
              </a:rPr>
              <a:t>   Num int</a:t>
            </a:r>
          </a:p>
          <a:p>
            <a:pPr algn="l" defTabSz="457200" eaLnBrk="1" hangingPunct="1">
              <a:lnSpc>
                <a:spcPct val="90000"/>
              </a:lnSpc>
              <a:tabLst>
                <a:tab pos="457200" algn="l"/>
              </a:tabLst>
              <a:defRPr/>
            </a:pPr>
            <a:r>
              <a:rPr lang="en-US" sz="1600" b="0">
                <a:latin typeface="Lucida Sans Typewriter" pitchFamily="49" charset="0"/>
              </a:rPr>
              <a:t>)</a:t>
            </a:r>
          </a:p>
        </p:txBody>
      </p:sp>
      <p:pic>
        <p:nvPicPr>
          <p:cNvPr id="829450" name="Picture 10" descr="arrow03"/>
          <p:cNvPicPr>
            <a:picLocks noChangeAspect="1" noChangeArrowheads="1"/>
          </p:cNvPicPr>
          <p:nvPr/>
        </p:nvPicPr>
        <p:blipFill>
          <a:blip r:embed="rId3" cstate="print"/>
          <a:srcRect/>
          <a:stretch>
            <a:fillRect/>
          </a:stretch>
        </p:blipFill>
        <p:spPr bwMode="auto">
          <a:xfrm>
            <a:off x="4792663" y="2578100"/>
            <a:ext cx="1136650" cy="280987"/>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883150" y="4862512"/>
            <a:ext cx="1062038" cy="282575"/>
          </a:xfrm>
          <a:prstGeom prst="rect">
            <a:avLst/>
          </a:prstGeom>
          <a:noFill/>
          <a:ln w="9525">
            <a:noFill/>
            <a:miter lim="800000"/>
            <a:headEnd/>
            <a:tailEnd/>
          </a:ln>
        </p:spPr>
      </p:pic>
      <p:grpSp>
        <p:nvGrpSpPr>
          <p:cNvPr id="3"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27"/>
            <p:cNvGrpSpPr>
              <a:grpSpLocks/>
            </p:cNvGrpSpPr>
            <p:nvPr/>
          </p:nvGrpSpPr>
          <p:grpSpPr bwMode="auto">
            <a:xfrm>
              <a:off x="480" y="3096"/>
              <a:ext cx="240" cy="192"/>
              <a:chOff x="480" y="3096"/>
              <a:chExt cx="240" cy="192"/>
            </a:xfrm>
          </p:grpSpPr>
          <p:sp>
            <p:nvSpPr>
              <p:cNvPr id="2049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0"/>
          <p:cNvGrpSpPr>
            <a:grpSpLocks/>
          </p:cNvGrpSpPr>
          <p:nvPr/>
        </p:nvGrpSpPr>
        <p:grpSpPr bwMode="auto">
          <a:xfrm>
            <a:off x="8478838" y="6400800"/>
            <a:ext cx="304800" cy="244475"/>
            <a:chOff x="768" y="3096"/>
            <a:chExt cx="240" cy="192"/>
          </a:xfrm>
        </p:grpSpPr>
        <p:sp>
          <p:nvSpPr>
            <p:cNvPr id="2049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206"/>
                                        </p:tgtEl>
                                        <p:attrNameLst>
                                          <p:attrName>style.visibility</p:attrName>
                                        </p:attrNameLst>
                                      </p:cBhvr>
                                      <p:to>
                                        <p:strVal val="visible"/>
                                      </p:to>
                                    </p:set>
                                    <p:animEffect transition="in" filter="wipe(left)">
                                      <p:cBhvr>
                                        <p:cTn id="11" dur="500"/>
                                        <p:tgtEl>
                                          <p:spTgt spid="8192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wipe(left)">
                                      <p:cBhvr>
                                        <p:cTn id="16" dur="500"/>
                                        <p:tgtEl>
                                          <p:spTgt spid="204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29451"/>
                                        </p:tgtEl>
                                        <p:attrNameLst>
                                          <p:attrName>style.visibility</p:attrName>
                                        </p:attrNameLst>
                                      </p:cBhvr>
                                      <p:to>
                                        <p:strVal val="visible"/>
                                      </p:to>
                                    </p:set>
                                    <p:animEffect transition="in" filter="wipe(left)">
                                      <p:cBhvr>
                                        <p:cTn id="21" dur="500"/>
                                        <p:tgtEl>
                                          <p:spTgt spid="82945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000"/>
                            </p:stCondLst>
                            <p:childTnLst>
                              <p:par>
                                <p:cTn id="27" presetID="1"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P spid="819206" grpId="0" animBg="1"/>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Uses for Temporary Tables</a:t>
            </a:r>
            <a:endParaRPr lang="en-US" b="0"/>
          </a:p>
        </p:txBody>
      </p:sp>
      <p:sp>
        <p:nvSpPr>
          <p:cNvPr id="13315" name="Rectangle 3"/>
          <p:cNvSpPr>
            <a:spLocks noGrp="1" noChangeArrowheads="1"/>
          </p:cNvSpPr>
          <p:nvPr>
            <p:ph sz="quarter" idx="1"/>
          </p:nvPr>
        </p:nvSpPr>
        <p:spPr/>
        <p:txBody>
          <a:bodyPr/>
          <a:lstStyle/>
          <a:p>
            <a:pPr>
              <a:spcBef>
                <a:spcPts val="600"/>
              </a:spcBef>
            </a:pPr>
            <a:r>
              <a:rPr lang="en-US"/>
              <a:t>Uses for temporary tables:</a:t>
            </a:r>
          </a:p>
          <a:p>
            <a:pPr lvl="1">
              <a:spcBef>
                <a:spcPts val="200"/>
              </a:spcBef>
            </a:pPr>
            <a:r>
              <a:rPr lang="en-US">
                <a:solidFill>
                  <a:schemeClr val="tx1"/>
                </a:solidFill>
              </a:rPr>
              <a:t>By a user:</a:t>
            </a:r>
          </a:p>
          <a:p>
            <a:pPr lvl="2">
              <a:spcBef>
                <a:spcPts val="200"/>
              </a:spcBef>
            </a:pPr>
            <a:r>
              <a:rPr lang="en-US"/>
              <a:t>Hold the results of queries that are too complex for a single query</a:t>
            </a:r>
          </a:p>
          <a:p>
            <a:pPr lvl="2">
              <a:spcBef>
                <a:spcPts val="200"/>
              </a:spcBef>
            </a:pPr>
            <a:r>
              <a:rPr lang="en-US"/>
              <a:t>Hold the intermediate work of a stored procedure</a:t>
            </a:r>
          </a:p>
          <a:p>
            <a:pPr lvl="1">
              <a:spcBef>
                <a:spcPts val="200"/>
              </a:spcBef>
            </a:pPr>
            <a:r>
              <a:rPr lang="en-US">
                <a:solidFill>
                  <a:schemeClr val="tx1"/>
                </a:solidFill>
              </a:rPr>
              <a:t>By the system:</a:t>
            </a:r>
          </a:p>
          <a:p>
            <a:pPr lvl="2">
              <a:spcBef>
                <a:spcPts val="200"/>
              </a:spcBef>
            </a:pPr>
            <a:r>
              <a:rPr lang="en-US"/>
              <a:t>Hold the intermediate results of a query that requires ordering or elimination of nondistinct values</a:t>
            </a:r>
          </a:p>
          <a:p>
            <a:pPr lvl="2">
              <a:spcBef>
                <a:spcPts val="200"/>
              </a:spcBef>
            </a:pPr>
            <a:r>
              <a:rPr lang="en-US"/>
              <a:t>Hold the intermediate results of a query that has an aggregate or </a:t>
            </a:r>
            <a:r>
              <a:rPr lang="en-US" b="1"/>
              <a:t>compute</a:t>
            </a:r>
            <a:r>
              <a:rPr lang="en-US"/>
              <a:t> clause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View</a:t>
            </a:r>
            <a:endParaRPr lang="en-US" b="0"/>
          </a:p>
        </p:txBody>
      </p:sp>
      <p:sp>
        <p:nvSpPr>
          <p:cNvPr id="12291" name="Rectangle 3"/>
          <p:cNvSpPr>
            <a:spLocks noGrp="1" noChangeArrowheads="1"/>
          </p:cNvSpPr>
          <p:nvPr>
            <p:ph sz="quarter" idx="1"/>
          </p:nvPr>
        </p:nvSpPr>
        <p:spPr/>
        <p:txBody>
          <a:bodyPr/>
          <a:lstStyle/>
          <a:p>
            <a:pPr>
              <a:spcAft>
                <a:spcPts val="300"/>
              </a:spcAft>
            </a:pPr>
            <a:r>
              <a:rPr lang="en-US" dirty="0"/>
              <a:t>A view is a database object that consists of a stored </a:t>
            </a:r>
            <a:r>
              <a:rPr lang="en-US" b="1" dirty="0"/>
              <a:t>select</a:t>
            </a:r>
            <a:r>
              <a:rPr lang="en-US" dirty="0"/>
              <a:t> statement</a:t>
            </a:r>
            <a:endParaRPr lang="en-US" b="1" dirty="0"/>
          </a:p>
          <a:p>
            <a:pPr>
              <a:spcBef>
                <a:spcPts val="600"/>
              </a:spcBef>
            </a:pPr>
            <a:r>
              <a:rPr lang="en-US" dirty="0"/>
              <a:t>Used to:</a:t>
            </a:r>
            <a:endParaRPr lang="en-US" sz="2000" b="1" dirty="0"/>
          </a:p>
          <a:p>
            <a:pPr lvl="1">
              <a:spcBef>
                <a:spcPts val="200"/>
              </a:spcBef>
            </a:pPr>
            <a:r>
              <a:rPr lang="en-US" sz="2000" dirty="0">
                <a:solidFill>
                  <a:schemeClr val="tx1"/>
                </a:solidFill>
              </a:rPr>
              <a:t>Simplify construction of complex queries</a:t>
            </a:r>
            <a:endParaRPr lang="en-US" sz="2000" b="1" dirty="0">
              <a:solidFill>
                <a:schemeClr val="tx1"/>
              </a:solidFill>
            </a:endParaRPr>
          </a:p>
          <a:p>
            <a:pPr lvl="1">
              <a:spcBef>
                <a:spcPts val="200"/>
              </a:spcBef>
            </a:pPr>
            <a:r>
              <a:rPr lang="en-US" sz="2000" dirty="0">
                <a:solidFill>
                  <a:schemeClr val="tx1"/>
                </a:solidFill>
              </a:rPr>
              <a:t>Simplify user perceptions of the database</a:t>
            </a:r>
            <a:endParaRPr lang="en-US" sz="2000" b="1" dirty="0">
              <a:solidFill>
                <a:schemeClr val="tx1"/>
              </a:solidFill>
            </a:endParaRPr>
          </a:p>
          <a:p>
            <a:pPr lvl="1">
              <a:spcBef>
                <a:spcPts val="200"/>
              </a:spcBef>
            </a:pPr>
            <a:r>
              <a:rPr lang="en-US" sz="2000" dirty="0">
                <a:solidFill>
                  <a:schemeClr val="tx1"/>
                </a:solidFill>
              </a:rPr>
              <a:t>Limit access to </a:t>
            </a:r>
            <a:r>
              <a:rPr lang="en-US" sz="2000" dirty="0" smtClean="0">
                <a:solidFill>
                  <a:schemeClr val="tx1"/>
                </a:solidFill>
              </a:rPr>
              <a:t>data</a:t>
            </a:r>
          </a:p>
          <a:p>
            <a:pPr lvl="1">
              <a:spcBef>
                <a:spcPts val="200"/>
              </a:spcBef>
            </a:pPr>
            <a:r>
              <a:rPr lang="en-US" sz="2000" dirty="0" smtClean="0"/>
              <a:t>Hide DB Objects</a:t>
            </a:r>
            <a:endParaRPr lang="en-US" sz="2000" dirty="0">
              <a:solidFill>
                <a:schemeClr val="tx1"/>
              </a:solidFill>
            </a:endParaRPr>
          </a:p>
          <a:p>
            <a:pPr lvl="1">
              <a:spcBef>
                <a:spcPts val="200"/>
              </a:spcBef>
            </a:pPr>
            <a:endParaRPr lang="en-US" dirty="0">
              <a:solidFill>
                <a:schemeClr val="tx1"/>
              </a:solidFill>
            </a:endParaRPr>
          </a:p>
          <a:p>
            <a:pPr>
              <a:buFont typeface="Monotype Sorts" pitchFamily="2" charset="2"/>
              <a:buNone/>
            </a:pPr>
            <a:endParaRPr lang="en-US" dirty="0"/>
          </a:p>
        </p:txBody>
      </p:sp>
      <p:pic>
        <p:nvPicPr>
          <p:cNvPr id="12292" name="Picture 4" descr="05_06"/>
          <p:cNvPicPr>
            <a:picLocks noChangeAspect="1" noChangeArrowheads="1"/>
          </p:cNvPicPr>
          <p:nvPr/>
        </p:nvPicPr>
        <p:blipFill>
          <a:blip r:embed="rId2" cstate="print"/>
          <a:srcRect/>
          <a:stretch>
            <a:fillRect/>
          </a:stretch>
        </p:blipFill>
        <p:spPr bwMode="auto">
          <a:xfrm>
            <a:off x="3048000" y="4354512"/>
            <a:ext cx="5715000" cy="242728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Shareable Temporary Tables</a:t>
            </a:r>
            <a:endParaRPr lang="en-US" b="0"/>
          </a:p>
        </p:txBody>
      </p:sp>
      <p:sp>
        <p:nvSpPr>
          <p:cNvPr id="14339" name="Rectangle 3"/>
          <p:cNvSpPr>
            <a:spLocks noGrp="1" noChangeArrowheads="1"/>
          </p:cNvSpPr>
          <p:nvPr>
            <p:ph sz="quarter" idx="1"/>
          </p:nvPr>
        </p:nvSpPr>
        <p:spPr/>
        <p:txBody>
          <a:bodyPr>
            <a:normAutofit fontScale="92500" lnSpcReduction="20000"/>
          </a:bodyPr>
          <a:lstStyle/>
          <a:p>
            <a:pPr>
              <a:spcBef>
                <a:spcPts val="600"/>
              </a:spcBef>
            </a:pPr>
            <a:r>
              <a:rPr lang="en-US"/>
              <a:t>Created explicitly in </a:t>
            </a:r>
            <a:r>
              <a:rPr lang="en-US" i="1"/>
              <a:t>tempdb</a:t>
            </a:r>
            <a:endParaRPr lang="en-US"/>
          </a:p>
          <a:p>
            <a:pPr lvl="1">
              <a:spcBef>
                <a:spcPts val="200"/>
              </a:spcBef>
            </a:pPr>
            <a:r>
              <a:rPr lang="en-US">
                <a:solidFill>
                  <a:schemeClr val="tx1"/>
                </a:solidFill>
              </a:rPr>
              <a:t>Example 1:</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use tempdb</a:t>
            </a:r>
          </a:p>
          <a:p>
            <a:pPr>
              <a:spcBef>
                <a:spcPct val="0"/>
              </a:spcBef>
              <a:buFont typeface="Monotype Sorts" pitchFamily="2" charset="2"/>
              <a:buNone/>
            </a:pPr>
            <a:r>
              <a:rPr lang="en-US" sz="1800" b="1">
                <a:solidFill>
                  <a:srgbClr val="3333FF"/>
                </a:solidFill>
                <a:latin typeface="Courier New" pitchFamily="49" charset="0"/>
              </a:rPr>
              <a:t>		go</a:t>
            </a:r>
          </a:p>
          <a:p>
            <a:pPr>
              <a:spcBef>
                <a:spcPct val="0"/>
              </a:spcBef>
              <a:buFont typeface="Monotype Sorts" pitchFamily="2" charset="2"/>
              <a:buNone/>
            </a:pPr>
            <a:r>
              <a:rPr lang="en-US" sz="1800" b="1">
                <a:solidFill>
                  <a:srgbClr val="3333FF"/>
                </a:solidFill>
                <a:latin typeface="Courier New" pitchFamily="49" charset="0"/>
              </a:rPr>
              <a:t>		create table 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 (30)	NULL)</a:t>
            </a:r>
          </a:p>
          <a:p>
            <a:pPr lvl="1">
              <a:spcBef>
                <a:spcPts val="200"/>
              </a:spcBef>
            </a:pPr>
            <a:r>
              <a:rPr lang="en-US">
                <a:solidFill>
                  <a:schemeClr val="tx1"/>
                </a:solidFill>
              </a:rPr>
              <a:t>Example 2:</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tempdb..temp_table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varchar(30)	NULL)</a:t>
            </a:r>
          </a:p>
          <a:p>
            <a:pPr>
              <a:spcBef>
                <a:spcPts val="600"/>
              </a:spcBef>
            </a:pPr>
            <a:r>
              <a:rPr lang="en-US"/>
              <a:t>Accessible to any user</a:t>
            </a:r>
          </a:p>
          <a:p>
            <a:pPr>
              <a:spcBef>
                <a:spcPts val="600"/>
              </a:spcBef>
            </a:pPr>
            <a:r>
              <a:rPr lang="en-US"/>
              <a:t>Exist in </a:t>
            </a:r>
            <a:r>
              <a:rPr lang="en-US" i="1"/>
              <a:t>tempdb</a:t>
            </a:r>
            <a:r>
              <a:rPr lang="en-US"/>
              <a:t> until one of the following occurs:</a:t>
            </a:r>
          </a:p>
          <a:p>
            <a:pPr lvl="1">
              <a:spcBef>
                <a:spcPts val="200"/>
              </a:spcBef>
            </a:pPr>
            <a:r>
              <a:rPr lang="en-US">
                <a:solidFill>
                  <a:schemeClr val="tx1"/>
                </a:solidFill>
              </a:rPr>
              <a:t>The table is explicitly dropped via </a:t>
            </a:r>
            <a:r>
              <a:rPr lang="en-US" b="1">
                <a:solidFill>
                  <a:schemeClr val="tx1"/>
                </a:solidFill>
              </a:rPr>
              <a:t>drop table</a:t>
            </a:r>
            <a:endParaRPr lang="en-US">
              <a:solidFill>
                <a:schemeClr val="tx1"/>
              </a:solidFill>
            </a:endParaRPr>
          </a:p>
          <a:p>
            <a:pPr lvl="1">
              <a:spcBef>
                <a:spcPts val="200"/>
              </a:spcBef>
            </a:pPr>
            <a:r>
              <a:rPr lang="en-US">
                <a:solidFill>
                  <a:schemeClr val="tx1"/>
                </a:solidFill>
              </a:rPr>
              <a:t>The server is rebooted</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Session-Specific Temporary Tables</a:t>
            </a:r>
            <a:endParaRPr lang="en-US" b="0"/>
          </a:p>
        </p:txBody>
      </p:sp>
      <p:sp>
        <p:nvSpPr>
          <p:cNvPr id="15363" name="Rectangle 3"/>
          <p:cNvSpPr>
            <a:spLocks noGrp="1" noChangeArrowheads="1"/>
          </p:cNvSpPr>
          <p:nvPr>
            <p:ph sz="quarter" idx="1"/>
          </p:nvPr>
        </p:nvSpPr>
        <p:spPr/>
        <p:txBody>
          <a:bodyPr>
            <a:normAutofit lnSpcReduction="10000"/>
          </a:bodyPr>
          <a:lstStyle/>
          <a:p>
            <a:pPr>
              <a:spcBef>
                <a:spcPts val="600"/>
              </a:spcBef>
            </a:pPr>
            <a:r>
              <a:rPr lang="en-US"/>
              <a:t>Created by prefixing a table name with a #</a:t>
            </a:r>
          </a:p>
          <a:p>
            <a:pPr lvl="1">
              <a:spcBef>
                <a:spcPts val="200"/>
              </a:spcBef>
            </a:pPr>
            <a:r>
              <a:rPr lang="en-US">
                <a:solidFill>
                  <a:schemeClr val="tx1"/>
                </a:solidFill>
              </a:rPr>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varchar(30)	NULL)</a:t>
            </a:r>
          </a:p>
          <a:p>
            <a:pPr>
              <a:spcBef>
                <a:spcPts val="600"/>
              </a:spcBef>
            </a:pPr>
            <a:r>
              <a:rPr lang="en-US"/>
              <a:t>Accessible only by the session (user) that created the table</a:t>
            </a:r>
          </a:p>
          <a:p>
            <a:pPr>
              <a:spcBef>
                <a:spcPts val="600"/>
              </a:spcBef>
            </a:pPr>
            <a:r>
              <a:rPr lang="en-US"/>
              <a:t>Exist in </a:t>
            </a:r>
            <a:r>
              <a:rPr lang="en-US" i="1"/>
              <a:t>tempdb</a:t>
            </a:r>
            <a:r>
              <a:rPr lang="en-US"/>
              <a:t> until one of the following occurs:</a:t>
            </a:r>
          </a:p>
          <a:p>
            <a:pPr lvl="1">
              <a:spcBef>
                <a:spcPts val="200"/>
              </a:spcBef>
            </a:pPr>
            <a:r>
              <a:rPr lang="en-US">
                <a:solidFill>
                  <a:schemeClr val="tx1"/>
                </a:solidFill>
              </a:rPr>
              <a:t>The table is explicitly dropped via </a:t>
            </a:r>
            <a:r>
              <a:rPr lang="en-US" b="1">
                <a:solidFill>
                  <a:schemeClr val="tx1"/>
                </a:solidFill>
              </a:rPr>
              <a:t>drop table</a:t>
            </a:r>
            <a:endParaRPr lang="en-US">
              <a:solidFill>
                <a:schemeClr val="tx1"/>
              </a:solidFill>
            </a:endParaRPr>
          </a:p>
          <a:p>
            <a:pPr lvl="1">
              <a:spcBef>
                <a:spcPts val="200"/>
              </a:spcBef>
            </a:pPr>
            <a:r>
              <a:rPr lang="en-US">
                <a:solidFill>
                  <a:schemeClr val="tx1"/>
                </a:solidFill>
              </a:rPr>
              <a:t>The session ends (the user is disconnected from the server)</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Temporary Tables: Summary</a:t>
            </a:r>
            <a:endParaRPr lang="en-US" b="0"/>
          </a:p>
        </p:txBody>
      </p:sp>
      <p:sp>
        <p:nvSpPr>
          <p:cNvPr id="16387" name="Rectangle 3"/>
          <p:cNvSpPr>
            <a:spLocks noGrp="1" noChangeArrowheads="1"/>
          </p:cNvSpPr>
          <p:nvPr>
            <p:ph sz="quarter" idx="1"/>
          </p:nvPr>
        </p:nvSpPr>
        <p:spPr/>
        <p:txBody>
          <a:bodyPr/>
          <a:lstStyle/>
          <a:p>
            <a:pPr>
              <a:buFont typeface="Monotype Sorts" pitchFamily="2" charset="2"/>
              <a:buNone/>
            </a:pPr>
            <a:r>
              <a:rPr lang="en-US"/>
              <a:t> </a:t>
            </a:r>
          </a:p>
        </p:txBody>
      </p:sp>
      <p:graphicFrame>
        <p:nvGraphicFramePr>
          <p:cNvPr id="27648" name="Object 0"/>
          <p:cNvGraphicFramePr>
            <a:graphicFrameLocks noChangeAspect="1"/>
          </p:cNvGraphicFramePr>
          <p:nvPr/>
        </p:nvGraphicFramePr>
        <p:xfrm>
          <a:off x="457200" y="1600200"/>
          <a:ext cx="9296400" cy="3503613"/>
        </p:xfrm>
        <a:graphic>
          <a:graphicData uri="http://schemas.openxmlformats.org/presentationml/2006/ole">
            <mc:AlternateContent xmlns:mc="http://schemas.openxmlformats.org/markup-compatibility/2006">
              <mc:Choice xmlns:v="urn:schemas-microsoft-com:vml" Requires="v">
                <p:oleObj spid="_x0000_s1032" name="Document" r:id="rId4" imgW="7238880" imgH="2728080" progId="Word.Document.8">
                  <p:embed/>
                </p:oleObj>
              </mc:Choice>
              <mc:Fallback>
                <p:oleObj name="Document" r:id="rId4" imgW="7238880" imgH="2728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9296400"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546100" y="1441450"/>
            <a:ext cx="8108950" cy="30099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7" name="Rectangle 2"/>
          <p:cNvSpPr>
            <a:spLocks noGrp="1" noChangeArrowheads="1"/>
          </p:cNvSpPr>
          <p:nvPr>
            <p:ph type="title"/>
          </p:nvPr>
        </p:nvSpPr>
        <p:spPr/>
        <p:txBody>
          <a:bodyPr>
            <a:normAutofit fontScale="90000"/>
          </a:bodyPr>
          <a:lstStyle/>
          <a:p>
            <a:pPr eaLnBrk="1" hangingPunct="1"/>
            <a:r>
              <a:rPr lang="en-US" smtClean="0"/>
              <a:t>Subqueries versus Temporary Tables</a:t>
            </a:r>
          </a:p>
        </p:txBody>
      </p:sp>
      <p:sp>
        <p:nvSpPr>
          <p:cNvPr id="21508" name="Rounded Rectangle 5"/>
          <p:cNvSpPr>
            <a:spLocks noChangeArrowheads="1"/>
          </p:cNvSpPr>
          <p:nvPr/>
        </p:nvSpPr>
        <p:spPr bwMode="auto">
          <a:xfrm>
            <a:off x="858838" y="1717675"/>
            <a:ext cx="7450137" cy="6334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As subqueries get more complex their performance may decrease </a:t>
            </a:r>
          </a:p>
        </p:txBody>
      </p:sp>
      <p:sp>
        <p:nvSpPr>
          <p:cNvPr id="21509" name="Rounded Rectangle 5"/>
          <p:cNvSpPr>
            <a:spLocks noChangeArrowheads="1"/>
          </p:cNvSpPr>
          <p:nvPr/>
        </p:nvSpPr>
        <p:spPr bwMode="auto">
          <a:xfrm>
            <a:off x="854075" y="2487613"/>
            <a:ext cx="7450138" cy="6921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Maintainability can be easier with subqueries in some situations, and easier with temporary tables in others</a:t>
            </a:r>
          </a:p>
        </p:txBody>
      </p:sp>
      <p:sp>
        <p:nvSpPr>
          <p:cNvPr id="21510" name="Rounded Rectangle 5"/>
          <p:cNvSpPr>
            <a:spLocks noChangeArrowheads="1"/>
          </p:cNvSpPr>
          <p:nvPr/>
        </p:nvSpPr>
        <p:spPr bwMode="auto">
          <a:xfrm>
            <a:off x="863600" y="3311525"/>
            <a:ext cx="7450138" cy="6921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Temporary tables can be easier for some to debug while others prefer to work with a single subquery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a:t>System Table</a:t>
            </a:r>
            <a:r>
              <a:rPr lang="en-US" b="0"/>
              <a:t/>
            </a:r>
            <a:br>
              <a:rPr lang="en-US" b="0"/>
            </a:br>
            <a:endParaRPr lang="en-US" b="0"/>
          </a:p>
        </p:txBody>
      </p:sp>
      <p:sp>
        <p:nvSpPr>
          <p:cNvPr id="20483" name="Rectangle 3"/>
          <p:cNvSpPr>
            <a:spLocks noGrp="1" noChangeArrowheads="1"/>
          </p:cNvSpPr>
          <p:nvPr>
            <p:ph sz="quarter" idx="1"/>
          </p:nvPr>
        </p:nvSpPr>
        <p:spPr>
          <a:xfrm>
            <a:off x="609600" y="1295400"/>
            <a:ext cx="8153400" cy="3962400"/>
          </a:xfrm>
        </p:spPr>
        <p:txBody>
          <a:bodyPr>
            <a:normAutofit fontScale="92500" lnSpcReduction="20000"/>
          </a:bodyPr>
          <a:lstStyle/>
          <a:p>
            <a:pPr>
              <a:spcBef>
                <a:spcPts val="700"/>
              </a:spcBef>
            </a:pPr>
            <a:endParaRPr lang="en-US" dirty="0"/>
          </a:p>
          <a:p>
            <a:pPr>
              <a:spcBef>
                <a:spcPts val="700"/>
              </a:spcBef>
            </a:pPr>
            <a:r>
              <a:rPr lang="en-US" dirty="0" smtClean="0"/>
              <a:t>A </a:t>
            </a:r>
            <a:r>
              <a:rPr lang="en-US" dirty="0"/>
              <a:t>system table is a table created and maintained by the server that stores information about the server or one of its databases</a:t>
            </a:r>
          </a:p>
          <a:p>
            <a:pPr>
              <a:spcBef>
                <a:spcPts val="700"/>
              </a:spcBef>
            </a:pPr>
            <a:r>
              <a:rPr lang="en-US" dirty="0"/>
              <a:t>Examples of system tables:</a:t>
            </a:r>
          </a:p>
          <a:p>
            <a:pPr lvl="1">
              <a:spcBef>
                <a:spcPts val="200"/>
              </a:spcBef>
            </a:pPr>
            <a:r>
              <a:rPr lang="en-US" b="1" i="1" dirty="0" err="1">
                <a:solidFill>
                  <a:schemeClr val="tx1"/>
                </a:solidFill>
              </a:rPr>
              <a:t>sysobjects</a:t>
            </a:r>
            <a:endParaRPr lang="en-US" dirty="0">
              <a:solidFill>
                <a:schemeClr val="tx1"/>
              </a:solidFill>
            </a:endParaRPr>
          </a:p>
          <a:p>
            <a:pPr lvl="2">
              <a:spcBef>
                <a:spcPts val="200"/>
              </a:spcBef>
            </a:pPr>
            <a:r>
              <a:rPr lang="en-US" dirty="0"/>
              <a:t>One row for each table, view, rule, default, procedure, trigger, log, and (in </a:t>
            </a:r>
            <a:r>
              <a:rPr lang="en-US" i="1" dirty="0" err="1"/>
              <a:t>tempdb</a:t>
            </a:r>
            <a:r>
              <a:rPr lang="en-US" dirty="0"/>
              <a:t> only) temporary object in the given database</a:t>
            </a:r>
            <a:endParaRPr lang="en-US" dirty="0">
              <a:latin typeface="Helvetica" pitchFamily="34" charset="0"/>
            </a:endParaRPr>
          </a:p>
          <a:p>
            <a:pPr lvl="1">
              <a:spcBef>
                <a:spcPts val="200"/>
              </a:spcBef>
            </a:pPr>
            <a:r>
              <a:rPr lang="en-US" b="1" i="1" dirty="0" err="1">
                <a:solidFill>
                  <a:schemeClr val="tx1"/>
                </a:solidFill>
              </a:rPr>
              <a:t>sysmessages</a:t>
            </a:r>
            <a:endParaRPr lang="en-US" dirty="0">
              <a:solidFill>
                <a:schemeClr val="tx1"/>
              </a:solidFill>
            </a:endParaRPr>
          </a:p>
          <a:p>
            <a:pPr lvl="2">
              <a:spcBef>
                <a:spcPts val="200"/>
              </a:spcBef>
            </a:pPr>
            <a:r>
              <a:rPr lang="en-US" dirty="0"/>
              <a:t>One row for each message used by the server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Querying System Tables</a:t>
            </a:r>
            <a:endParaRPr lang="en-US" b="0"/>
          </a:p>
        </p:txBody>
      </p:sp>
      <p:sp>
        <p:nvSpPr>
          <p:cNvPr id="21507" name="Rectangle 3"/>
          <p:cNvSpPr>
            <a:spLocks noGrp="1" noChangeArrowheads="1"/>
          </p:cNvSpPr>
          <p:nvPr>
            <p:ph sz="quarter" idx="1"/>
          </p:nvPr>
        </p:nvSpPr>
        <p:spPr/>
        <p:txBody>
          <a:bodyPr/>
          <a:lstStyle/>
          <a:p>
            <a:pPr>
              <a:spcBef>
                <a:spcPts val="600"/>
              </a:spcBef>
            </a:pPr>
            <a:r>
              <a:rPr lang="en-US" dirty="0"/>
              <a:t>Use the </a:t>
            </a:r>
            <a:r>
              <a:rPr lang="en-US" b="1" dirty="0"/>
              <a:t>select</a:t>
            </a:r>
            <a:r>
              <a:rPr lang="en-US" dirty="0"/>
              <a:t> statement as if the system table were a user table</a:t>
            </a:r>
          </a:p>
          <a:p>
            <a:pPr>
              <a:spcBef>
                <a:spcPts val="600"/>
              </a:spcBef>
            </a:pPr>
            <a:r>
              <a:rPr lang="en-US" dirty="0"/>
              <a:t>Example that lists information on all views in a database:</a:t>
            </a:r>
          </a:p>
          <a:p>
            <a:pPr>
              <a:spcBef>
                <a:spcPct val="0"/>
              </a:spcBef>
              <a:buFont typeface="Monotype Sorts" pitchFamily="2" charset="2"/>
              <a:buNone/>
            </a:pPr>
            <a:r>
              <a:rPr lang="en-US" sz="1800" b="1" dirty="0">
                <a:solidFill>
                  <a:srgbClr val="3333FF"/>
                </a:solidFill>
                <a:latin typeface="Courier New" pitchFamily="49" charset="0"/>
              </a:rPr>
              <a:t>	select * from </a:t>
            </a:r>
            <a:r>
              <a:rPr lang="en-US" sz="1800" b="1" dirty="0" err="1">
                <a:solidFill>
                  <a:srgbClr val="3333FF"/>
                </a:solidFill>
                <a:latin typeface="Courier New" pitchFamily="49" charset="0"/>
              </a:rPr>
              <a:t>sysobjects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where type = "V"</a:t>
            </a:r>
            <a:endParaRPr lang="en-US" dirty="0">
              <a:solidFill>
                <a:srgbClr val="3333FF"/>
              </a:solidFill>
              <a:latin typeface="Courier New" pitchFamily="49" charset="0"/>
            </a:endParaRPr>
          </a:p>
          <a:p>
            <a:pPr>
              <a:spcBef>
                <a:spcPts val="600"/>
              </a:spcBef>
            </a:pPr>
            <a:r>
              <a:rPr lang="en-US" dirty="0"/>
              <a:t>Example that lists all users in a database:</a:t>
            </a:r>
          </a:p>
          <a:p>
            <a:pPr>
              <a:spcBef>
                <a:spcPct val="0"/>
              </a:spcBef>
              <a:buFont typeface="Monotype Sorts" pitchFamily="2" charset="2"/>
              <a:buNone/>
            </a:pPr>
            <a:r>
              <a:rPr lang="en-US" sz="1800" dirty="0">
                <a:solidFill>
                  <a:schemeClr val="tx1"/>
                </a:solidFill>
              </a:rPr>
              <a:t>	</a:t>
            </a:r>
            <a:r>
              <a:rPr lang="en-US" sz="1800" b="1" dirty="0">
                <a:solidFill>
                  <a:srgbClr val="3333FF"/>
                </a:solidFill>
                <a:latin typeface="Courier New" pitchFamily="49" charset="0"/>
              </a:rPr>
              <a:t>select name from </a:t>
            </a:r>
            <a:r>
              <a:rPr lang="en-US" sz="1800" b="1" dirty="0" err="1">
                <a:solidFill>
                  <a:srgbClr val="3333FF"/>
                </a:solidFill>
                <a:latin typeface="Courier New" pitchFamily="49" charset="0"/>
              </a:rPr>
              <a:t>sysusers</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How the PIVOT and UNPIVOT Operators Work</a:t>
            </a:r>
          </a:p>
        </p:txBody>
      </p:sp>
      <p:sp>
        <p:nvSpPr>
          <p:cNvPr id="6" name="AutoShape 539"/>
          <p:cNvSpPr>
            <a:spLocks noChangeArrowheads="1"/>
          </p:cNvSpPr>
          <p:nvPr/>
        </p:nvSpPr>
        <p:spPr bwMode="auto">
          <a:xfrm>
            <a:off x="742950" y="4456112"/>
            <a:ext cx="7543800" cy="2020888"/>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sp>
        <p:nvSpPr>
          <p:cNvPr id="7" name="AutoShape 259"/>
          <p:cNvSpPr>
            <a:spLocks noChangeArrowheads="1"/>
          </p:cNvSpPr>
          <p:nvPr/>
        </p:nvSpPr>
        <p:spPr bwMode="auto">
          <a:xfrm>
            <a:off x="742950" y="1568450"/>
            <a:ext cx="7543800" cy="2706687"/>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8" name="Group 495"/>
          <p:cNvGraphicFramePr>
            <a:graphicFrameLocks noGrp="1"/>
          </p:cNvGraphicFramePr>
          <p:nvPr/>
        </p:nvGraphicFramePr>
        <p:xfrm>
          <a:off x="6378575" y="2549525"/>
          <a:ext cx="1833563" cy="932688"/>
        </p:xfrm>
        <a:graphic>
          <a:graphicData uri="http://schemas.openxmlformats.org/drawingml/2006/table">
            <a:tbl>
              <a:tblPr/>
              <a:tblGrid>
                <a:gridCol w="690563">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623888">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9719" name="Freeform 460"/>
          <p:cNvSpPr>
            <a:spLocks/>
          </p:cNvSpPr>
          <p:nvPr/>
        </p:nvSpPr>
        <p:spPr bwMode="auto">
          <a:xfrm rot="-5400000">
            <a:off x="4305301" y="1446212"/>
            <a:ext cx="201612" cy="3182937"/>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10" name="Rectangle 148"/>
          <p:cNvSpPr txBox="1">
            <a:spLocks noChangeArrowheads="1"/>
          </p:cNvSpPr>
          <p:nvPr/>
        </p:nvSpPr>
        <p:spPr bwMode="auto">
          <a:xfrm>
            <a:off x="1041400" y="1604962"/>
            <a:ext cx="6958013" cy="419100"/>
          </a:xfrm>
          <a:prstGeom prst="rect">
            <a:avLst/>
          </a:prstGeom>
          <a:noFill/>
          <a:ln w="9525">
            <a:noFill/>
            <a:miter lim="800000"/>
            <a:headEnd/>
            <a:tailEnd/>
          </a:ln>
        </p:spPr>
        <p:txBody>
          <a:bodyPr lIns="0" tIns="0" rIns="0" bIns="0"/>
          <a:lstStyle/>
          <a:p>
            <a:pPr marL="174625" indent="-174625" algn="l">
              <a:lnSpc>
                <a:spcPct val="90000"/>
              </a:lnSpc>
              <a:spcBef>
                <a:spcPct val="70000"/>
              </a:spcBef>
              <a:buClr>
                <a:schemeClr val="hlink"/>
              </a:buClr>
              <a:buSzPct val="90000"/>
              <a:buFontTx/>
              <a:buChar char="•"/>
              <a:defRPr/>
            </a:pPr>
            <a:r>
              <a:rPr lang="en-US" sz="2000" b="0" kern="0" dirty="0">
                <a:latin typeface="+mn-lt"/>
              </a:rPr>
              <a:t>PIVOT – converts values to columns</a:t>
            </a:r>
          </a:p>
        </p:txBody>
      </p:sp>
      <p:graphicFrame>
        <p:nvGraphicFramePr>
          <p:cNvPr id="11" name="Group 406"/>
          <p:cNvGraphicFramePr>
            <a:graphicFrameLocks noGrp="1"/>
          </p:cNvGraphicFramePr>
          <p:nvPr/>
        </p:nvGraphicFramePr>
        <p:xfrm>
          <a:off x="6456363" y="4835525"/>
          <a:ext cx="1760537" cy="1554480"/>
        </p:xfrm>
        <a:graphic>
          <a:graphicData uri="http://schemas.openxmlformats.org/drawingml/2006/table">
            <a:tbl>
              <a:tblPr/>
              <a:tblGrid>
                <a:gridCol w="642937">
                  <a:extLst>
                    <a:ext uri="{9D8B030D-6E8A-4147-A177-3AD203B41FA5}">
                      <a16:colId xmlns:a16="http://schemas.microsoft.com/office/drawing/2014/main" val="20000"/>
                    </a:ext>
                  </a:extLst>
                </a:gridCol>
                <a:gridCol w="661988">
                  <a:extLst>
                    <a:ext uri="{9D8B030D-6E8A-4147-A177-3AD203B41FA5}">
                      <a16:colId xmlns:a16="http://schemas.microsoft.com/office/drawing/2014/main" val="20001"/>
                    </a:ext>
                  </a:extLst>
                </a:gridCol>
                <a:gridCol w="455612">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66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16" name="Group 472"/>
          <p:cNvGraphicFramePr>
            <a:graphicFrameLocks noGrp="1"/>
          </p:cNvGraphicFramePr>
          <p:nvPr/>
        </p:nvGraphicFramePr>
        <p:xfrm>
          <a:off x="827088" y="5154612"/>
          <a:ext cx="1833562" cy="932688"/>
        </p:xfrm>
        <a:graphic>
          <a:graphicData uri="http://schemas.openxmlformats.org/drawingml/2006/table">
            <a:tbl>
              <a:tblPr/>
              <a:tblGrid>
                <a:gridCol w="69056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Arial Narrow" pitchFamily="34" charset="0"/>
                        </a:rPr>
                        <a:t>Cust</a:t>
                      </a:r>
                      <a:endParaRPr kumimoji="0" lang="en-US" sz="1600" b="0" i="0" u="none" strike="noStrike" cap="none" normalizeH="0" baseline="0" dirty="0" smtClean="0">
                        <a:ln>
                          <a:noFill/>
                        </a:ln>
                        <a:solidFill>
                          <a:schemeClr val="tx1"/>
                        </a:solidFill>
                        <a:effectLst/>
                        <a:latin typeface="Arial Narrow" pitchFamily="34" charset="0"/>
                      </a:endParaRP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18" name="Group 541"/>
          <p:cNvGraphicFramePr>
            <a:graphicFrameLocks noGrp="1"/>
          </p:cNvGraphicFramePr>
          <p:nvPr/>
        </p:nvGraphicFramePr>
        <p:xfrm>
          <a:off x="828675" y="1998662"/>
          <a:ext cx="1757363" cy="2176272"/>
        </p:xfrm>
        <a:graphic>
          <a:graphicData uri="http://schemas.openxmlformats.org/drawingml/2006/table">
            <a:tbl>
              <a:tblPr/>
              <a:tblGrid>
                <a:gridCol w="661988">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5</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4</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
        <p:nvSpPr>
          <p:cNvPr id="29799" name="Rectangle 462"/>
          <p:cNvSpPr>
            <a:spLocks noChangeArrowheads="1"/>
          </p:cNvSpPr>
          <p:nvPr/>
        </p:nvSpPr>
        <p:spPr bwMode="auto">
          <a:xfrm>
            <a:off x="1036638" y="4502150"/>
            <a:ext cx="6958012" cy="419100"/>
          </a:xfrm>
          <a:prstGeom prst="rect">
            <a:avLst/>
          </a:prstGeom>
          <a:noFill/>
          <a:ln w="9525">
            <a:noFill/>
            <a:miter lim="800000"/>
            <a:headEnd/>
            <a:tailEnd/>
          </a:ln>
        </p:spPr>
        <p:txBody>
          <a:bodyPr lIns="0" tIns="0" rIns="0" bIns="0"/>
          <a:lstStyle/>
          <a:p>
            <a:pPr marL="228600" indent="-228600" algn="l">
              <a:lnSpc>
                <a:spcPct val="90000"/>
              </a:lnSpc>
              <a:spcBef>
                <a:spcPct val="40000"/>
              </a:spcBef>
              <a:buClr>
                <a:srgbClr val="8DACD0"/>
              </a:buClr>
              <a:buSzPct val="70000"/>
              <a:buFont typeface="Wingdings" pitchFamily="2" charset="2"/>
              <a:buBlip>
                <a:blip r:embed="rId3"/>
              </a:buBlip>
            </a:pPr>
            <a:r>
              <a:rPr lang="en-US" sz="2000" b="0"/>
              <a:t>UNPIVOT – converts columns to values</a:t>
            </a:r>
          </a:p>
        </p:txBody>
      </p:sp>
      <p:sp>
        <p:nvSpPr>
          <p:cNvPr id="29800" name="Freeform 460"/>
          <p:cNvSpPr>
            <a:spLocks/>
          </p:cNvSpPr>
          <p:nvPr/>
        </p:nvSpPr>
        <p:spPr bwMode="auto">
          <a:xfrm rot="-5400000">
            <a:off x="4445001" y="4056062"/>
            <a:ext cx="201612" cy="3182937"/>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Tree>
    <p:extLst>
      <p:ext uri="{BB962C8B-B14F-4D97-AF65-F5344CB8AC3E}">
        <p14:creationId xmlns:p14="http://schemas.microsoft.com/office/powerpoint/2010/main" val="2958965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2648" y="228600"/>
            <a:ext cx="8153400" cy="990600"/>
          </a:xfrm>
        </p:spPr>
        <p:txBody>
          <a:bodyPr/>
          <a:lstStyle/>
          <a:p>
            <a:pPr eaLnBrk="1" hangingPunct="1"/>
            <a:r>
              <a:rPr lang="en-US" smtClean="0"/>
              <a:t>Using the PIVOT Operator</a:t>
            </a:r>
          </a:p>
        </p:txBody>
      </p:sp>
      <p:sp>
        <p:nvSpPr>
          <p:cNvPr id="19" name="AutoShape 259"/>
          <p:cNvSpPr>
            <a:spLocks noChangeArrowheads="1"/>
          </p:cNvSpPr>
          <p:nvPr/>
        </p:nvSpPr>
        <p:spPr bwMode="auto">
          <a:xfrm>
            <a:off x="742950" y="1636712"/>
            <a:ext cx="7543800" cy="2706688"/>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20" name="Group 495"/>
          <p:cNvGraphicFramePr>
            <a:graphicFrameLocks noGrp="1"/>
          </p:cNvGraphicFramePr>
          <p:nvPr/>
        </p:nvGraphicFramePr>
        <p:xfrm>
          <a:off x="6378575" y="2617787"/>
          <a:ext cx="1833563" cy="932688"/>
        </p:xfrm>
        <a:graphic>
          <a:graphicData uri="http://schemas.openxmlformats.org/drawingml/2006/table">
            <a:tbl>
              <a:tblPr/>
              <a:tblGrid>
                <a:gridCol w="690563">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623888">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30742" name="Freeform 460"/>
          <p:cNvSpPr>
            <a:spLocks/>
          </p:cNvSpPr>
          <p:nvPr/>
        </p:nvSpPr>
        <p:spPr bwMode="auto">
          <a:xfrm rot="-5400000">
            <a:off x="6084888" y="27733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22" name="Rectangle 148"/>
          <p:cNvSpPr txBox="1">
            <a:spLocks noChangeArrowheads="1"/>
          </p:cNvSpPr>
          <p:nvPr/>
        </p:nvSpPr>
        <p:spPr bwMode="auto">
          <a:xfrm>
            <a:off x="1041400" y="1673225"/>
            <a:ext cx="6958013" cy="419100"/>
          </a:xfrm>
          <a:prstGeom prst="rect">
            <a:avLst/>
          </a:prstGeom>
          <a:noFill/>
          <a:ln w="9525">
            <a:noFill/>
            <a:miter lim="800000"/>
            <a:headEnd/>
            <a:tailEnd/>
          </a:ln>
        </p:spPr>
        <p:txBody>
          <a:bodyPr lIns="0" tIns="0" rIns="0" bIns="0"/>
          <a:lstStyle/>
          <a:p>
            <a:pPr marL="174625" indent="-174625" algn="l">
              <a:lnSpc>
                <a:spcPct val="90000"/>
              </a:lnSpc>
              <a:spcBef>
                <a:spcPct val="70000"/>
              </a:spcBef>
              <a:buClr>
                <a:schemeClr val="hlink"/>
              </a:buClr>
              <a:buSzPct val="90000"/>
              <a:buFontTx/>
              <a:buChar char="•"/>
              <a:defRPr/>
            </a:pPr>
            <a:r>
              <a:rPr lang="en-US" sz="2000" b="0" kern="0" dirty="0">
                <a:latin typeface="+mn-lt"/>
              </a:rPr>
              <a:t>PIVOT – converts values to columns</a:t>
            </a:r>
          </a:p>
        </p:txBody>
      </p:sp>
      <p:sp>
        <p:nvSpPr>
          <p:cNvPr id="23" name="AutoShape 254"/>
          <p:cNvSpPr>
            <a:spLocks noChangeArrowheads="1"/>
          </p:cNvSpPr>
          <p:nvPr/>
        </p:nvSpPr>
        <p:spPr bwMode="auto">
          <a:xfrm>
            <a:off x="2859088" y="2487612"/>
            <a:ext cx="3324225" cy="1185863"/>
          </a:xfrm>
          <a:prstGeom prst="roundRect">
            <a:avLst>
              <a:gd name="adj" fmla="val 16667"/>
            </a:avLst>
          </a:prstGeom>
          <a:solidFill>
            <a:srgbClr val="F6F7EB"/>
          </a:solidFill>
          <a:ln w="9525" algn="ctr">
            <a:solidFill>
              <a:srgbClr val="808080"/>
            </a:solidFill>
            <a:round/>
            <a:headEnd/>
            <a:tailEnd/>
          </a:ln>
          <a:effectLst>
            <a:outerShdw dist="63500" dir="3187806" algn="ctr" rotWithShape="0">
              <a:srgbClr val="AFAFAF">
                <a:alpha val="50000"/>
              </a:srgbClr>
            </a:outerShdw>
          </a:effectLst>
        </p:spPr>
        <p:txBody>
          <a:bodyPr>
            <a:spAutoFit/>
          </a:bodyPr>
          <a:lstStyle/>
          <a:p>
            <a:pPr algn="l">
              <a:defRPr/>
            </a:pPr>
            <a:r>
              <a:rPr lang="en-US" sz="1600" b="0" dirty="0">
                <a:latin typeface="Lucida Sans Typewriter" pitchFamily="49" charset="0"/>
              </a:rPr>
              <a:t>SELECT * FROM </a:t>
            </a:r>
            <a:r>
              <a:rPr lang="en-US" sz="1600" b="0" dirty="0" err="1">
                <a:latin typeface="Lucida Sans Typewriter" pitchFamily="49" charset="0"/>
              </a:rPr>
              <a:t>Sales.Order</a:t>
            </a:r>
            <a:r>
              <a:rPr lang="en-US" sz="1600" b="0" dirty="0">
                <a:latin typeface="Lucida Sans Typewriter" pitchFamily="49" charset="0"/>
              </a:rPr>
              <a:t> </a:t>
            </a:r>
          </a:p>
          <a:p>
            <a:pPr algn="l">
              <a:defRPr/>
            </a:pPr>
            <a:r>
              <a:rPr lang="en-US" sz="1600" b="0" dirty="0">
                <a:latin typeface="Lucida Sans Typewriter" pitchFamily="49" charset="0"/>
              </a:rPr>
              <a:t>PIVOT (SUM(Qty) FOR Prod IN ([Bike],[Chain])) PVT</a:t>
            </a:r>
          </a:p>
        </p:txBody>
      </p:sp>
      <p:sp>
        <p:nvSpPr>
          <p:cNvPr id="30745" name="Freeform 461"/>
          <p:cNvSpPr>
            <a:spLocks/>
          </p:cNvSpPr>
          <p:nvPr/>
        </p:nvSpPr>
        <p:spPr bwMode="auto">
          <a:xfrm rot="-5400000">
            <a:off x="2520951" y="27733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graphicFrame>
        <p:nvGraphicFramePr>
          <p:cNvPr id="25" name="Group 541"/>
          <p:cNvGraphicFramePr>
            <a:graphicFrameLocks noGrp="1"/>
          </p:cNvGraphicFramePr>
          <p:nvPr/>
        </p:nvGraphicFramePr>
        <p:xfrm>
          <a:off x="828675" y="2066925"/>
          <a:ext cx="1757363" cy="2176272"/>
        </p:xfrm>
        <a:graphic>
          <a:graphicData uri="http://schemas.openxmlformats.org/drawingml/2006/table">
            <a:tbl>
              <a:tblPr/>
              <a:tblGrid>
                <a:gridCol w="661988">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Arial Narrow" pitchFamily="34" charset="0"/>
                        </a:rPr>
                        <a:t>Cust</a:t>
                      </a:r>
                      <a:endParaRPr kumimoji="0" lang="en-US" sz="1600" b="0" i="0" u="none" strike="noStrike" cap="none" normalizeH="0" baseline="0" dirty="0" smtClean="0">
                        <a:ln>
                          <a:noFill/>
                        </a:ln>
                        <a:solidFill>
                          <a:schemeClr val="tx1"/>
                        </a:solidFill>
                        <a:effectLst/>
                        <a:latin typeface="Arial Narrow" pitchFamily="34" charset="0"/>
                      </a:endParaRP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5</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4</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809430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2648" y="304800"/>
            <a:ext cx="8153400" cy="990600"/>
          </a:xfrm>
        </p:spPr>
        <p:txBody>
          <a:bodyPr/>
          <a:lstStyle/>
          <a:p>
            <a:pPr eaLnBrk="1" hangingPunct="1"/>
            <a:r>
              <a:rPr lang="en-US" smtClean="0"/>
              <a:t>Using the UNPIVOT Operator</a:t>
            </a:r>
          </a:p>
        </p:txBody>
      </p:sp>
      <p:sp>
        <p:nvSpPr>
          <p:cNvPr id="4" name="AutoShape 539"/>
          <p:cNvSpPr>
            <a:spLocks noChangeArrowheads="1"/>
          </p:cNvSpPr>
          <p:nvPr/>
        </p:nvSpPr>
        <p:spPr bwMode="auto">
          <a:xfrm>
            <a:off x="790575" y="1636713"/>
            <a:ext cx="7543800" cy="2020887"/>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5" name="Group 406"/>
          <p:cNvGraphicFramePr>
            <a:graphicFrameLocks noGrp="1"/>
          </p:cNvGraphicFramePr>
          <p:nvPr/>
        </p:nvGraphicFramePr>
        <p:xfrm>
          <a:off x="6503988" y="2016125"/>
          <a:ext cx="1760537" cy="1554480"/>
        </p:xfrm>
        <a:graphic>
          <a:graphicData uri="http://schemas.openxmlformats.org/drawingml/2006/table">
            <a:tbl>
              <a:tblPr/>
              <a:tblGrid>
                <a:gridCol w="642937">
                  <a:extLst>
                    <a:ext uri="{9D8B030D-6E8A-4147-A177-3AD203B41FA5}">
                      <a16:colId xmlns:a16="http://schemas.microsoft.com/office/drawing/2014/main" val="20000"/>
                    </a:ext>
                  </a:extLst>
                </a:gridCol>
                <a:gridCol w="661988">
                  <a:extLst>
                    <a:ext uri="{9D8B030D-6E8A-4147-A177-3AD203B41FA5}">
                      <a16:colId xmlns:a16="http://schemas.microsoft.com/office/drawing/2014/main" val="20001"/>
                    </a:ext>
                  </a:extLst>
                </a:gridCol>
                <a:gridCol w="455612">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66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31774" name="Freeform 459"/>
          <p:cNvSpPr>
            <a:spLocks/>
          </p:cNvSpPr>
          <p:nvPr/>
        </p:nvSpPr>
        <p:spPr bwMode="auto">
          <a:xfrm rot="-5400000">
            <a:off x="6172201" y="2492375"/>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7" name="AutoShape 201"/>
          <p:cNvSpPr>
            <a:spLocks noChangeArrowheads="1"/>
          </p:cNvSpPr>
          <p:nvPr/>
        </p:nvSpPr>
        <p:spPr bwMode="auto">
          <a:xfrm>
            <a:off x="2971800" y="2235200"/>
            <a:ext cx="3251200" cy="1185863"/>
          </a:xfrm>
          <a:prstGeom prst="roundRect">
            <a:avLst>
              <a:gd name="adj" fmla="val 16667"/>
            </a:avLst>
          </a:prstGeom>
          <a:solidFill>
            <a:srgbClr val="F6F7EB"/>
          </a:solidFill>
          <a:ln w="9525" algn="ctr">
            <a:solidFill>
              <a:srgbClr val="808080"/>
            </a:solidFill>
            <a:round/>
            <a:headEnd/>
            <a:tailEnd/>
          </a:ln>
          <a:effectLst>
            <a:outerShdw dist="63500" dir="3187806" algn="ctr" rotWithShape="0">
              <a:srgbClr val="AFAFAF">
                <a:alpha val="50000"/>
              </a:srgbClr>
            </a:outerShdw>
          </a:effectLst>
        </p:spPr>
        <p:txBody>
          <a:bodyPr>
            <a:spAutoFit/>
          </a:bodyPr>
          <a:lstStyle/>
          <a:p>
            <a:pPr algn="l">
              <a:defRPr/>
            </a:pPr>
            <a:r>
              <a:rPr lang="en-US" sz="1600" b="0" dirty="0">
                <a:latin typeface="Lucida Sans Typewriter" pitchFamily="49" charset="0"/>
              </a:rPr>
              <a:t>SELECT </a:t>
            </a:r>
            <a:r>
              <a:rPr lang="en-US" sz="1600" b="0" dirty="0" err="1">
                <a:latin typeface="Lucida Sans Typewriter" pitchFamily="49" charset="0"/>
              </a:rPr>
              <a:t>Cust</a:t>
            </a:r>
            <a:r>
              <a:rPr lang="en-US" sz="1600" b="0" dirty="0">
                <a:latin typeface="Lucida Sans Typewriter" pitchFamily="49" charset="0"/>
              </a:rPr>
              <a:t>, Prod, Qty</a:t>
            </a:r>
          </a:p>
          <a:p>
            <a:pPr algn="l">
              <a:defRPr/>
            </a:pPr>
            <a:r>
              <a:rPr lang="en-US" sz="1600" b="0" dirty="0">
                <a:latin typeface="Lucida Sans Typewriter" pitchFamily="49" charset="0"/>
              </a:rPr>
              <a:t>FROM </a:t>
            </a:r>
            <a:r>
              <a:rPr lang="en-US" sz="1600" b="0" dirty="0" err="1">
                <a:latin typeface="Lucida Sans Typewriter" pitchFamily="49" charset="0"/>
              </a:rPr>
              <a:t>Sales.PivotedOrder</a:t>
            </a:r>
            <a:r>
              <a:rPr lang="en-US" sz="1600" b="0" dirty="0">
                <a:latin typeface="Lucida Sans Typewriter" pitchFamily="49" charset="0"/>
              </a:rPr>
              <a:t> </a:t>
            </a:r>
          </a:p>
          <a:p>
            <a:pPr algn="l">
              <a:defRPr/>
            </a:pPr>
            <a:r>
              <a:rPr lang="en-US" sz="1600" b="0" dirty="0">
                <a:latin typeface="Lucida Sans Typewriter" pitchFamily="49" charset="0"/>
              </a:rPr>
              <a:t>UNPIVOT (Qty FOR Prod IN ([Bike],[Chain])) </a:t>
            </a:r>
            <a:r>
              <a:rPr lang="en-US" sz="1600" b="0" dirty="0" err="1">
                <a:latin typeface="Lucida Sans Typewriter" pitchFamily="49" charset="0"/>
              </a:rPr>
              <a:t>UnPVT</a:t>
            </a:r>
            <a:endParaRPr lang="en-US" sz="1600" b="0" dirty="0">
              <a:latin typeface="Lucida Sans Typewriter" pitchFamily="49" charset="0"/>
            </a:endParaRPr>
          </a:p>
        </p:txBody>
      </p:sp>
      <p:sp>
        <p:nvSpPr>
          <p:cNvPr id="31776" name="Freeform 458"/>
          <p:cNvSpPr>
            <a:spLocks/>
          </p:cNvSpPr>
          <p:nvPr/>
        </p:nvSpPr>
        <p:spPr bwMode="auto">
          <a:xfrm rot="-5400000">
            <a:off x="2684463" y="24939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graphicFrame>
        <p:nvGraphicFramePr>
          <p:cNvPr id="9" name="Group 472"/>
          <p:cNvGraphicFramePr>
            <a:graphicFrameLocks noGrp="1"/>
          </p:cNvGraphicFramePr>
          <p:nvPr/>
        </p:nvGraphicFramePr>
        <p:xfrm>
          <a:off x="874713" y="2335213"/>
          <a:ext cx="1833562" cy="932688"/>
        </p:xfrm>
        <a:graphic>
          <a:graphicData uri="http://schemas.openxmlformats.org/drawingml/2006/table">
            <a:tbl>
              <a:tblPr/>
              <a:tblGrid>
                <a:gridCol w="69056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31795" name="Rectangle 462"/>
          <p:cNvSpPr>
            <a:spLocks noChangeArrowheads="1"/>
          </p:cNvSpPr>
          <p:nvPr/>
        </p:nvSpPr>
        <p:spPr bwMode="auto">
          <a:xfrm>
            <a:off x="1084263" y="1682750"/>
            <a:ext cx="6958012" cy="419100"/>
          </a:xfrm>
          <a:prstGeom prst="rect">
            <a:avLst/>
          </a:prstGeom>
          <a:noFill/>
          <a:ln w="9525">
            <a:noFill/>
            <a:miter lim="800000"/>
            <a:headEnd/>
            <a:tailEnd/>
          </a:ln>
        </p:spPr>
        <p:txBody>
          <a:bodyPr lIns="0" tIns="0" rIns="0" bIns="0"/>
          <a:lstStyle/>
          <a:p>
            <a:pPr marL="228600" indent="-228600" algn="l">
              <a:lnSpc>
                <a:spcPct val="90000"/>
              </a:lnSpc>
              <a:spcBef>
                <a:spcPct val="40000"/>
              </a:spcBef>
              <a:buClr>
                <a:srgbClr val="8DACD0"/>
              </a:buClr>
              <a:buSzPct val="70000"/>
              <a:buFont typeface="Wingdings" pitchFamily="2" charset="2"/>
              <a:buBlip>
                <a:blip r:embed="rId3"/>
              </a:buBlip>
            </a:pPr>
            <a:r>
              <a:rPr lang="en-US" sz="2000" b="0"/>
              <a:t>UNPIVOT – converts columns to values</a:t>
            </a:r>
          </a:p>
        </p:txBody>
      </p:sp>
    </p:spTree>
    <p:extLst>
      <p:ext uri="{BB962C8B-B14F-4D97-AF65-F5344CB8AC3E}">
        <p14:creationId xmlns:p14="http://schemas.microsoft.com/office/powerpoint/2010/main" val="6322523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smtClean="0"/>
              <a:t>Creating Partitioned Tables</a:t>
            </a:r>
          </a:p>
        </p:txBody>
      </p:sp>
      <p:sp>
        <p:nvSpPr>
          <p:cNvPr id="18435" name="Rectangle 3"/>
          <p:cNvSpPr>
            <a:spLocks noGrp="1" noChangeArrowheads="1"/>
          </p:cNvSpPr>
          <p:nvPr>
            <p:ph sz="quarter" idx="1"/>
          </p:nvPr>
        </p:nvSpPr>
        <p:spPr/>
        <p:txBody>
          <a:bodyPr/>
          <a:lstStyle/>
          <a:p>
            <a:pPr eaLnBrk="1" hangingPunct="1"/>
            <a:r>
              <a:rPr lang="en-US" smtClean="0"/>
              <a:t>What Are Partitioned Tables?</a:t>
            </a:r>
          </a:p>
          <a:p>
            <a:pPr eaLnBrk="1" hangingPunct="1"/>
            <a:r>
              <a:rPr lang="en-US" smtClean="0"/>
              <a:t>What Are Partition Functions?</a:t>
            </a:r>
          </a:p>
          <a:p>
            <a:pPr eaLnBrk="1" hangingPunct="1"/>
            <a:r>
              <a:rPr lang="en-US" smtClean="0"/>
              <a:t>What Is a Partition Scheme?</a:t>
            </a:r>
          </a:p>
          <a:p>
            <a:pPr eaLnBrk="1" hangingPunct="1"/>
            <a:r>
              <a:rPr lang="en-US" smtClean="0"/>
              <a:t>What Operations Can Be Performed on Partitioned Data?</a:t>
            </a:r>
          </a:p>
        </p:txBody>
      </p:sp>
    </p:spTree>
    <p:extLst>
      <p:ext uri="{BB962C8B-B14F-4D97-AF65-F5344CB8AC3E}">
        <p14:creationId xmlns:p14="http://schemas.microsoft.com/office/powerpoint/2010/main" val="151568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Advantages of Views</a:t>
            </a:r>
          </a:p>
        </p:txBody>
      </p:sp>
      <p:sp>
        <p:nvSpPr>
          <p:cNvPr id="807940" name="Rounded Rectangle 844803"/>
          <p:cNvSpPr>
            <a:spLocks noChangeArrowheads="1"/>
          </p:cNvSpPr>
          <p:nvPr/>
        </p:nvSpPr>
        <p:spPr bwMode="auto">
          <a:xfrm>
            <a:off x="208487" y="1600200"/>
            <a:ext cx="8721725" cy="449721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07941" name="Rounded Rectangle 844806"/>
          <p:cNvSpPr>
            <a:spLocks noChangeArrowheads="1"/>
          </p:cNvSpPr>
          <p:nvPr/>
        </p:nvSpPr>
        <p:spPr bwMode="auto">
          <a:xfrm>
            <a:off x="487887" y="2672376"/>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Mask database complexity</a:t>
            </a:r>
          </a:p>
        </p:txBody>
      </p:sp>
      <p:sp>
        <p:nvSpPr>
          <p:cNvPr id="807942" name="Rounded Rectangle 844812"/>
          <p:cNvSpPr>
            <a:spLocks noChangeArrowheads="1"/>
          </p:cNvSpPr>
          <p:nvPr/>
        </p:nvSpPr>
        <p:spPr bwMode="auto">
          <a:xfrm>
            <a:off x="487887" y="3516158"/>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Simplify management of user permissions</a:t>
            </a:r>
          </a:p>
        </p:txBody>
      </p:sp>
      <p:sp>
        <p:nvSpPr>
          <p:cNvPr id="7" name="Rounded Rectangle 844806"/>
          <p:cNvSpPr>
            <a:spLocks noChangeArrowheads="1"/>
          </p:cNvSpPr>
          <p:nvPr/>
        </p:nvSpPr>
        <p:spPr bwMode="auto">
          <a:xfrm>
            <a:off x="487887" y="4348776"/>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Improve performance</a:t>
            </a:r>
          </a:p>
        </p:txBody>
      </p:sp>
      <p:sp>
        <p:nvSpPr>
          <p:cNvPr id="8" name="Rounded Rectangle 844812"/>
          <p:cNvSpPr>
            <a:spLocks noChangeArrowheads="1"/>
          </p:cNvSpPr>
          <p:nvPr/>
        </p:nvSpPr>
        <p:spPr bwMode="auto">
          <a:xfrm>
            <a:off x="487887" y="5192558"/>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Organize data for export to other applications</a:t>
            </a:r>
          </a:p>
        </p:txBody>
      </p:sp>
      <p:sp>
        <p:nvSpPr>
          <p:cNvPr id="9" name="Rounded Rectangle 844806"/>
          <p:cNvSpPr>
            <a:spLocks noChangeArrowheads="1"/>
          </p:cNvSpPr>
          <p:nvPr/>
        </p:nvSpPr>
        <p:spPr bwMode="auto">
          <a:xfrm>
            <a:off x="494513" y="1844115"/>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Focus the data for a user</a:t>
            </a:r>
          </a:p>
        </p:txBody>
      </p:sp>
      <p:grpSp>
        <p:nvGrpSpPr>
          <p:cNvPr id="2" name="Group 21"/>
          <p:cNvGrpSpPr>
            <a:grpSpLocks/>
          </p:cNvGrpSpPr>
          <p:nvPr/>
        </p:nvGrpSpPr>
        <p:grpSpPr bwMode="auto">
          <a:xfrm>
            <a:off x="8039100" y="6254750"/>
            <a:ext cx="914400" cy="425450"/>
            <a:chOff x="384" y="3024"/>
            <a:chExt cx="720" cy="336"/>
          </a:xfrm>
        </p:grpSpPr>
        <p:sp>
          <p:nvSpPr>
            <p:cNvPr id="11"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821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4"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821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7"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7940"/>
                                        </p:tgtEl>
                                        <p:attrNameLst>
                                          <p:attrName>style.visibility</p:attrName>
                                        </p:attrNameLst>
                                      </p:cBhvr>
                                      <p:to>
                                        <p:strVal val="visible"/>
                                      </p:to>
                                    </p:set>
                                    <p:animEffect transition="in" filter="fade">
                                      <p:cBhvr>
                                        <p:cTn id="7" dur="1000"/>
                                        <p:tgtEl>
                                          <p:spTgt spid="80794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07941"/>
                                        </p:tgtEl>
                                        <p:attrNameLst>
                                          <p:attrName>style.visibility</p:attrName>
                                        </p:attrNameLst>
                                      </p:cBhvr>
                                      <p:to>
                                        <p:strVal val="visible"/>
                                      </p:to>
                                    </p:set>
                                    <p:animEffect transition="in" filter="wipe(left)">
                                      <p:cBhvr>
                                        <p:cTn id="16" dur="1000"/>
                                        <p:tgtEl>
                                          <p:spTgt spid="807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7942"/>
                                        </p:tgtEl>
                                        <p:attrNameLst>
                                          <p:attrName>style.visibility</p:attrName>
                                        </p:attrNameLst>
                                      </p:cBhvr>
                                      <p:to>
                                        <p:strVal val="visible"/>
                                      </p:to>
                                    </p:set>
                                    <p:animEffect transition="in" filter="wipe(left)">
                                      <p:cBhvr>
                                        <p:cTn id="21" dur="1000"/>
                                        <p:tgtEl>
                                          <p:spTgt spid="8079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What Are Partitioned Tables?</a:t>
            </a:r>
          </a:p>
        </p:txBody>
      </p:sp>
      <p:sp>
        <p:nvSpPr>
          <p:cNvPr id="72708" name="AutoShape 4"/>
          <p:cNvSpPr>
            <a:spLocks noChangeArrowheads="1"/>
          </p:cNvSpPr>
          <p:nvPr/>
        </p:nvSpPr>
        <p:spPr bwMode="auto">
          <a:xfrm flipV="1">
            <a:off x="1095375" y="3767138"/>
            <a:ext cx="6940550" cy="1571625"/>
          </a:xfrm>
          <a:prstGeom prst="triangle">
            <a:avLst>
              <a:gd name="adj" fmla="val 50000"/>
            </a:avLst>
          </a:prstGeom>
          <a:gradFill rotWithShape="1">
            <a:gsLst>
              <a:gs pos="0">
                <a:srgbClr val="DFE8F2">
                  <a:alpha val="50000"/>
                </a:srgbClr>
              </a:gs>
              <a:gs pos="100000">
                <a:srgbClr val="BBCDE3"/>
              </a:gs>
            </a:gsLst>
            <a:lin ang="5400000" scaled="1"/>
          </a:gradFill>
          <a:ln w="9525" algn="ctr">
            <a:noFill/>
            <a:miter lim="800000"/>
            <a:headEnd/>
            <a:tailEnd/>
          </a:ln>
          <a:effectLst/>
        </p:spPr>
        <p:txBody>
          <a:bodyPr rot="10800000" anchor="ctr"/>
          <a:lstStyle/>
          <a:p>
            <a:pPr>
              <a:lnSpc>
                <a:spcPct val="90000"/>
              </a:lnSpc>
              <a:spcBef>
                <a:spcPct val="40000"/>
              </a:spcBef>
            </a:pPr>
            <a:endParaRPr lang="en-US">
              <a:latin typeface="Arial Narrow" pitchFamily="34" charset="0"/>
            </a:endParaRPr>
          </a:p>
        </p:txBody>
      </p:sp>
      <p:sp>
        <p:nvSpPr>
          <p:cNvPr id="72709" name="AutoShape 5"/>
          <p:cNvSpPr>
            <a:spLocks noChangeArrowheads="1"/>
          </p:cNvSpPr>
          <p:nvPr/>
        </p:nvSpPr>
        <p:spPr bwMode="auto">
          <a:xfrm>
            <a:off x="1012825" y="2239963"/>
            <a:ext cx="7108825" cy="1550987"/>
          </a:xfrm>
          <a:prstGeom prst="roundRect">
            <a:avLst>
              <a:gd name="adj" fmla="val 5083"/>
            </a:avLst>
          </a:prstGeom>
          <a:solidFill>
            <a:srgbClr val="BBCDE3"/>
          </a:solidFill>
          <a:ln w="9525" algn="ctr">
            <a:noFill/>
            <a:round/>
            <a:headEnd/>
            <a:tailEnd/>
          </a:ln>
          <a:effectLst/>
        </p:spPr>
        <p:txBody>
          <a:bodyPr anchor="ctr"/>
          <a:lstStyle/>
          <a:p>
            <a:endParaRPr lang="en-US"/>
          </a:p>
        </p:txBody>
      </p:sp>
      <p:sp>
        <p:nvSpPr>
          <p:cNvPr id="72710" name="AutoShape 6"/>
          <p:cNvSpPr>
            <a:spLocks noChangeArrowheads="1"/>
          </p:cNvSpPr>
          <p:nvPr/>
        </p:nvSpPr>
        <p:spPr bwMode="auto">
          <a:xfrm>
            <a:off x="6505575"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1" name="AutoShape 7"/>
          <p:cNvSpPr>
            <a:spLocks noChangeArrowheads="1"/>
          </p:cNvSpPr>
          <p:nvPr/>
        </p:nvSpPr>
        <p:spPr bwMode="auto">
          <a:xfrm>
            <a:off x="4705350"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2" name="AutoShape 8"/>
          <p:cNvSpPr>
            <a:spLocks noChangeArrowheads="1"/>
          </p:cNvSpPr>
          <p:nvPr/>
        </p:nvSpPr>
        <p:spPr bwMode="auto">
          <a:xfrm>
            <a:off x="2917825"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3" name="AutoShape 9"/>
          <p:cNvSpPr>
            <a:spLocks noChangeArrowheads="1"/>
          </p:cNvSpPr>
          <p:nvPr/>
        </p:nvSpPr>
        <p:spPr bwMode="auto">
          <a:xfrm>
            <a:off x="1117600"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pic>
        <p:nvPicPr>
          <p:cNvPr id="72714" name="Picture 10" descr="Table"/>
          <p:cNvPicPr>
            <a:picLocks noChangeAspect="1" noChangeArrowheads="1"/>
          </p:cNvPicPr>
          <p:nvPr/>
        </p:nvPicPr>
        <p:blipFill>
          <a:blip r:embed="rId3" cstate="print"/>
          <a:srcRect/>
          <a:stretch>
            <a:fillRect/>
          </a:stretch>
        </p:blipFill>
        <p:spPr bwMode="auto">
          <a:xfrm>
            <a:off x="3798888" y="4216400"/>
            <a:ext cx="1533525" cy="1695450"/>
          </a:xfrm>
          <a:prstGeom prst="rect">
            <a:avLst/>
          </a:prstGeom>
          <a:noFill/>
        </p:spPr>
      </p:pic>
      <p:sp>
        <p:nvSpPr>
          <p:cNvPr id="72715" name="Text Box 11"/>
          <p:cNvSpPr txBox="1">
            <a:spLocks noChangeArrowheads="1"/>
          </p:cNvSpPr>
          <p:nvPr/>
        </p:nvSpPr>
        <p:spPr bwMode="auto">
          <a:xfrm>
            <a:off x="1030288" y="3309938"/>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pic>
        <p:nvPicPr>
          <p:cNvPr id="72716" name="Picture 12" descr="Record"/>
          <p:cNvPicPr>
            <a:picLocks noChangeAspect="1" noChangeArrowheads="1"/>
          </p:cNvPicPr>
          <p:nvPr/>
        </p:nvPicPr>
        <p:blipFill>
          <a:blip r:embed="rId4" cstate="print"/>
          <a:srcRect/>
          <a:stretch>
            <a:fillRect/>
          </a:stretch>
        </p:blipFill>
        <p:spPr bwMode="auto">
          <a:xfrm>
            <a:off x="1455738" y="2419350"/>
            <a:ext cx="868362" cy="952500"/>
          </a:xfrm>
          <a:prstGeom prst="rect">
            <a:avLst/>
          </a:prstGeom>
          <a:noFill/>
        </p:spPr>
      </p:pic>
      <p:sp>
        <p:nvSpPr>
          <p:cNvPr id="72717" name="Text Box 13"/>
          <p:cNvSpPr txBox="1">
            <a:spLocks noChangeArrowheads="1"/>
          </p:cNvSpPr>
          <p:nvPr/>
        </p:nvSpPr>
        <p:spPr bwMode="auto">
          <a:xfrm>
            <a:off x="2835275" y="33210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pic>
        <p:nvPicPr>
          <p:cNvPr id="72718" name="Picture 14" descr="Record"/>
          <p:cNvPicPr>
            <a:picLocks noChangeAspect="1" noChangeArrowheads="1"/>
          </p:cNvPicPr>
          <p:nvPr/>
        </p:nvPicPr>
        <p:blipFill>
          <a:blip r:embed="rId4" cstate="print"/>
          <a:srcRect/>
          <a:stretch>
            <a:fillRect/>
          </a:stretch>
        </p:blipFill>
        <p:spPr bwMode="auto">
          <a:xfrm>
            <a:off x="3238500" y="2430463"/>
            <a:ext cx="868363" cy="952500"/>
          </a:xfrm>
          <a:prstGeom prst="rect">
            <a:avLst/>
          </a:prstGeom>
          <a:noFill/>
        </p:spPr>
      </p:pic>
      <p:sp>
        <p:nvSpPr>
          <p:cNvPr id="72719" name="Text Box 15"/>
          <p:cNvSpPr txBox="1">
            <a:spLocks noChangeArrowheads="1"/>
          </p:cNvSpPr>
          <p:nvPr/>
        </p:nvSpPr>
        <p:spPr bwMode="auto">
          <a:xfrm>
            <a:off x="4622800" y="33083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pic>
        <p:nvPicPr>
          <p:cNvPr id="72720" name="Picture 16" descr="Record"/>
          <p:cNvPicPr>
            <a:picLocks noChangeAspect="1" noChangeArrowheads="1"/>
          </p:cNvPicPr>
          <p:nvPr/>
        </p:nvPicPr>
        <p:blipFill>
          <a:blip r:embed="rId4" cstate="print"/>
          <a:srcRect/>
          <a:stretch>
            <a:fillRect/>
          </a:stretch>
        </p:blipFill>
        <p:spPr bwMode="auto">
          <a:xfrm>
            <a:off x="5026025" y="2417763"/>
            <a:ext cx="868363" cy="952500"/>
          </a:xfrm>
          <a:prstGeom prst="rect">
            <a:avLst/>
          </a:prstGeom>
          <a:noFill/>
        </p:spPr>
      </p:pic>
      <p:sp>
        <p:nvSpPr>
          <p:cNvPr id="72721" name="Text Box 17"/>
          <p:cNvSpPr txBox="1">
            <a:spLocks noChangeArrowheads="1"/>
          </p:cNvSpPr>
          <p:nvPr/>
        </p:nvSpPr>
        <p:spPr bwMode="auto">
          <a:xfrm>
            <a:off x="6437313" y="3305175"/>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pic>
        <p:nvPicPr>
          <p:cNvPr id="72722" name="Picture 18" descr="Record"/>
          <p:cNvPicPr>
            <a:picLocks noChangeAspect="1" noChangeArrowheads="1"/>
          </p:cNvPicPr>
          <p:nvPr/>
        </p:nvPicPr>
        <p:blipFill>
          <a:blip r:embed="rId4" cstate="print"/>
          <a:srcRect/>
          <a:stretch>
            <a:fillRect/>
          </a:stretch>
        </p:blipFill>
        <p:spPr bwMode="auto">
          <a:xfrm>
            <a:off x="6838950" y="2414588"/>
            <a:ext cx="868363" cy="952500"/>
          </a:xfrm>
          <a:prstGeom prst="rect">
            <a:avLst/>
          </a:prstGeom>
          <a:noFill/>
        </p:spPr>
      </p:pic>
      <p:sp>
        <p:nvSpPr>
          <p:cNvPr id="72723" name="AutoShape 19"/>
          <p:cNvSpPr>
            <a:spLocks noChangeArrowheads="1"/>
          </p:cNvSpPr>
          <p:nvPr/>
        </p:nvSpPr>
        <p:spPr bwMode="auto">
          <a:xfrm>
            <a:off x="3916363" y="5986463"/>
            <a:ext cx="1300162" cy="357187"/>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lstStyle/>
          <a:p>
            <a:pPr>
              <a:lnSpc>
                <a:spcPct val="90000"/>
              </a:lnSpc>
              <a:spcBef>
                <a:spcPct val="40000"/>
              </a:spcBef>
            </a:pPr>
            <a:r>
              <a:rPr lang="en-US" sz="1600">
                <a:latin typeface="Arial Narrow" pitchFamily="34" charset="0"/>
              </a:rPr>
              <a:t>Sales.Orders</a:t>
            </a:r>
          </a:p>
        </p:txBody>
      </p:sp>
      <p:sp>
        <p:nvSpPr>
          <p:cNvPr id="72724" name="AutoShape 20"/>
          <p:cNvSpPr>
            <a:spLocks noChangeArrowheads="1"/>
          </p:cNvSpPr>
          <p:nvPr/>
        </p:nvSpPr>
        <p:spPr bwMode="auto">
          <a:xfrm>
            <a:off x="1095375" y="1600200"/>
            <a:ext cx="6940550" cy="558800"/>
          </a:xfrm>
          <a:prstGeom prst="roundRect">
            <a:avLst>
              <a:gd name="adj" fmla="val 4167"/>
            </a:avLst>
          </a:prstGeom>
          <a:solidFill>
            <a:srgbClr val="F2E7CE"/>
          </a:solidFill>
          <a:ln w="9525" algn="ctr">
            <a:solidFill>
              <a:srgbClr val="4D4D4D"/>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pPr>
            <a:r>
              <a:rPr lang="en-GB"/>
              <a:t>Data is partitioned horizontally by range</a:t>
            </a:r>
            <a:endParaRPr lang="en-US"/>
          </a:p>
        </p:txBody>
      </p:sp>
    </p:spTree>
    <p:extLst>
      <p:ext uri="{BB962C8B-B14F-4D97-AF65-F5344CB8AC3E}">
        <p14:creationId xmlns:p14="http://schemas.microsoft.com/office/powerpoint/2010/main" val="4250961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AutoShape 3"/>
          <p:cNvSpPr>
            <a:spLocks noChangeArrowheads="1"/>
          </p:cNvSpPr>
          <p:nvPr/>
        </p:nvSpPr>
        <p:spPr bwMode="auto">
          <a:xfrm>
            <a:off x="1122363" y="3094038"/>
            <a:ext cx="6937375" cy="205422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algn="l"/>
            <a:endParaRPr lang="en-US" sz="2400">
              <a:latin typeface="Arial Narrow" pitchFamily="34" charset="0"/>
            </a:endParaRPr>
          </a:p>
          <a:p>
            <a:pPr marL="58738" algn="l"/>
            <a:endParaRPr lang="en-US" sz="2400" b="0">
              <a:latin typeface="Arial Narrow" pitchFamily="34" charset="0"/>
            </a:endParaRPr>
          </a:p>
        </p:txBody>
      </p:sp>
      <p:sp>
        <p:nvSpPr>
          <p:cNvPr id="74757" name="AutoShape 5"/>
          <p:cNvSpPr>
            <a:spLocks noChangeArrowheads="1"/>
          </p:cNvSpPr>
          <p:nvPr/>
        </p:nvSpPr>
        <p:spPr bwMode="auto">
          <a:xfrm>
            <a:off x="6367463"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58" name="AutoShape 6"/>
          <p:cNvSpPr>
            <a:spLocks noChangeArrowheads="1"/>
          </p:cNvSpPr>
          <p:nvPr/>
        </p:nvSpPr>
        <p:spPr bwMode="auto">
          <a:xfrm>
            <a:off x="4675188"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59" name="AutoShape 7"/>
          <p:cNvSpPr>
            <a:spLocks noChangeArrowheads="1"/>
          </p:cNvSpPr>
          <p:nvPr/>
        </p:nvSpPr>
        <p:spPr bwMode="auto">
          <a:xfrm>
            <a:off x="2984500"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60" name="AutoShape 8"/>
          <p:cNvSpPr>
            <a:spLocks noChangeArrowheads="1"/>
          </p:cNvSpPr>
          <p:nvPr/>
        </p:nvSpPr>
        <p:spPr bwMode="auto">
          <a:xfrm>
            <a:off x="1293813"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61" name="Text Box 9"/>
          <p:cNvSpPr txBox="1">
            <a:spLocks noChangeArrowheads="1"/>
          </p:cNvSpPr>
          <p:nvPr/>
        </p:nvSpPr>
        <p:spPr bwMode="auto">
          <a:xfrm>
            <a:off x="1211263"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pic>
        <p:nvPicPr>
          <p:cNvPr id="74762" name="Picture 10" descr="Record"/>
          <p:cNvPicPr>
            <a:picLocks noChangeAspect="1" noChangeArrowheads="1"/>
          </p:cNvPicPr>
          <p:nvPr/>
        </p:nvPicPr>
        <p:blipFill>
          <a:blip r:embed="rId3" cstate="print"/>
          <a:srcRect/>
          <a:stretch>
            <a:fillRect/>
          </a:stretch>
        </p:blipFill>
        <p:spPr bwMode="auto">
          <a:xfrm>
            <a:off x="1614488" y="3332163"/>
            <a:ext cx="868362" cy="952500"/>
          </a:xfrm>
          <a:prstGeom prst="rect">
            <a:avLst/>
          </a:prstGeom>
          <a:noFill/>
        </p:spPr>
      </p:pic>
      <p:sp>
        <p:nvSpPr>
          <p:cNvPr id="74763" name="Text Box 11"/>
          <p:cNvSpPr txBox="1">
            <a:spLocks noChangeArrowheads="1"/>
          </p:cNvSpPr>
          <p:nvPr/>
        </p:nvSpPr>
        <p:spPr bwMode="auto">
          <a:xfrm>
            <a:off x="2903538"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pic>
        <p:nvPicPr>
          <p:cNvPr id="74764" name="Picture 12" descr="Record"/>
          <p:cNvPicPr>
            <a:picLocks noChangeAspect="1" noChangeArrowheads="1"/>
          </p:cNvPicPr>
          <p:nvPr/>
        </p:nvPicPr>
        <p:blipFill>
          <a:blip r:embed="rId3" cstate="print"/>
          <a:srcRect/>
          <a:stretch>
            <a:fillRect/>
          </a:stretch>
        </p:blipFill>
        <p:spPr bwMode="auto">
          <a:xfrm>
            <a:off x="3306763" y="3332163"/>
            <a:ext cx="868362" cy="952500"/>
          </a:xfrm>
          <a:prstGeom prst="rect">
            <a:avLst/>
          </a:prstGeom>
          <a:noFill/>
        </p:spPr>
      </p:pic>
      <p:sp>
        <p:nvSpPr>
          <p:cNvPr id="74765" name="Text Box 13"/>
          <p:cNvSpPr txBox="1">
            <a:spLocks noChangeArrowheads="1"/>
          </p:cNvSpPr>
          <p:nvPr/>
        </p:nvSpPr>
        <p:spPr bwMode="auto">
          <a:xfrm>
            <a:off x="4598988"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pic>
        <p:nvPicPr>
          <p:cNvPr id="74766" name="Picture 14" descr="Record"/>
          <p:cNvPicPr>
            <a:picLocks noChangeAspect="1" noChangeArrowheads="1"/>
          </p:cNvPicPr>
          <p:nvPr/>
        </p:nvPicPr>
        <p:blipFill>
          <a:blip r:embed="rId3" cstate="print"/>
          <a:srcRect/>
          <a:stretch>
            <a:fillRect/>
          </a:stretch>
        </p:blipFill>
        <p:spPr bwMode="auto">
          <a:xfrm>
            <a:off x="5002213" y="3332163"/>
            <a:ext cx="868362" cy="952500"/>
          </a:xfrm>
          <a:prstGeom prst="rect">
            <a:avLst/>
          </a:prstGeom>
          <a:noFill/>
        </p:spPr>
      </p:pic>
      <p:sp>
        <p:nvSpPr>
          <p:cNvPr id="74767" name="Text Box 15"/>
          <p:cNvSpPr txBox="1">
            <a:spLocks noChangeArrowheads="1"/>
          </p:cNvSpPr>
          <p:nvPr/>
        </p:nvSpPr>
        <p:spPr bwMode="auto">
          <a:xfrm>
            <a:off x="6284913"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pic>
        <p:nvPicPr>
          <p:cNvPr id="74768" name="Picture 16" descr="Record"/>
          <p:cNvPicPr>
            <a:picLocks noChangeAspect="1" noChangeArrowheads="1"/>
          </p:cNvPicPr>
          <p:nvPr/>
        </p:nvPicPr>
        <p:blipFill>
          <a:blip r:embed="rId3" cstate="print"/>
          <a:srcRect/>
          <a:stretch>
            <a:fillRect/>
          </a:stretch>
        </p:blipFill>
        <p:spPr bwMode="auto">
          <a:xfrm>
            <a:off x="6686550" y="3332163"/>
            <a:ext cx="868363" cy="952500"/>
          </a:xfrm>
          <a:prstGeom prst="rect">
            <a:avLst/>
          </a:prstGeom>
          <a:noFill/>
        </p:spPr>
      </p:pic>
      <p:sp>
        <p:nvSpPr>
          <p:cNvPr id="74769" name="AutoShape 17"/>
          <p:cNvSpPr>
            <a:spLocks noChangeArrowheads="1"/>
          </p:cNvSpPr>
          <p:nvPr/>
        </p:nvSpPr>
        <p:spPr bwMode="auto">
          <a:xfrm>
            <a:off x="865188" y="4929188"/>
            <a:ext cx="7416800" cy="890587"/>
          </a:xfrm>
          <a:prstGeom prst="roundRect">
            <a:avLst>
              <a:gd name="adj" fmla="val 11764"/>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0" bIns="0" anchor="ctr"/>
          <a:lstStyle/>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CREATE PARTITION FUNCTION pf_OrderDate (datetime)</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AS RANGE RIGHT</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FOR VALUES ('01/01/2003', '01/01/2004', 01/01/2005')</a:t>
            </a:r>
          </a:p>
        </p:txBody>
      </p:sp>
      <p:sp>
        <p:nvSpPr>
          <p:cNvPr id="74771"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eaLnBrk="1" hangingPunct="1">
              <a:lnSpc>
                <a:spcPct val="85000"/>
              </a:lnSpc>
              <a:buClr>
                <a:srgbClr val="DC0081"/>
              </a:buClr>
              <a:buFont typeface="Wingdings" pitchFamily="2" charset="2"/>
              <a:buNone/>
            </a:pPr>
            <a:r>
              <a:rPr lang="en-US" sz="2400" b="0"/>
              <a:t>What Are Partition Functions?</a:t>
            </a:r>
          </a:p>
        </p:txBody>
      </p:sp>
      <p:sp>
        <p:nvSpPr>
          <p:cNvPr id="74772" name="Rounded Rectangle 7"/>
          <p:cNvSpPr>
            <a:spLocks noChangeArrowheads="1"/>
          </p:cNvSpPr>
          <p:nvPr/>
        </p:nvSpPr>
        <p:spPr bwMode="auto">
          <a:xfrm>
            <a:off x="862013" y="160020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4"/>
              </a:buBlip>
            </a:pPr>
            <a:r>
              <a:rPr lang="en-US"/>
              <a:t>Partition functions define partition boundaries</a:t>
            </a:r>
          </a:p>
        </p:txBody>
      </p:sp>
      <p:sp>
        <p:nvSpPr>
          <p:cNvPr id="74773" name="Rounded Rectangle 7"/>
          <p:cNvSpPr>
            <a:spLocks noChangeArrowheads="1"/>
          </p:cNvSpPr>
          <p:nvPr/>
        </p:nvSpPr>
        <p:spPr bwMode="auto">
          <a:xfrm>
            <a:off x="857250" y="2224088"/>
            <a:ext cx="7450138"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4"/>
              </a:buBlip>
            </a:pPr>
            <a:r>
              <a:rPr lang="en-US"/>
              <a:t>Boundary values can be assigned to LEFT or RIGHT</a:t>
            </a:r>
          </a:p>
        </p:txBody>
      </p:sp>
    </p:spTree>
    <p:extLst>
      <p:ext uri="{BB962C8B-B14F-4D97-AF65-F5344CB8AC3E}">
        <p14:creationId xmlns:p14="http://schemas.microsoft.com/office/powerpoint/2010/main" val="1303081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1108075" y="2919412"/>
            <a:ext cx="6937375" cy="2447925"/>
          </a:xfrm>
          <a:prstGeom prst="roundRect">
            <a:avLst>
              <a:gd name="adj" fmla="val 3111"/>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algn="l"/>
            <a:endParaRPr lang="en-US" sz="2400">
              <a:latin typeface="Arial Narrow" pitchFamily="34" charset="0"/>
            </a:endParaRPr>
          </a:p>
          <a:p>
            <a:pPr marL="58738" algn="l"/>
            <a:endParaRPr lang="en-US" sz="2400" b="0">
              <a:latin typeface="Arial Narrow" pitchFamily="34" charset="0"/>
            </a:endParaRPr>
          </a:p>
        </p:txBody>
      </p:sp>
      <p:sp>
        <p:nvSpPr>
          <p:cNvPr id="75781" name="AutoShape 5"/>
          <p:cNvSpPr>
            <a:spLocks noChangeArrowheads="1"/>
          </p:cNvSpPr>
          <p:nvPr/>
        </p:nvSpPr>
        <p:spPr bwMode="auto">
          <a:xfrm>
            <a:off x="6353175"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2" name="AutoShape 6"/>
          <p:cNvSpPr>
            <a:spLocks noChangeArrowheads="1"/>
          </p:cNvSpPr>
          <p:nvPr/>
        </p:nvSpPr>
        <p:spPr bwMode="auto">
          <a:xfrm>
            <a:off x="4660900"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3" name="AutoShape 7"/>
          <p:cNvSpPr>
            <a:spLocks noChangeArrowheads="1"/>
          </p:cNvSpPr>
          <p:nvPr/>
        </p:nvSpPr>
        <p:spPr bwMode="auto">
          <a:xfrm>
            <a:off x="2970213"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4" name="AutoShape 8"/>
          <p:cNvSpPr>
            <a:spLocks noChangeArrowheads="1"/>
          </p:cNvSpPr>
          <p:nvPr/>
        </p:nvSpPr>
        <p:spPr bwMode="auto">
          <a:xfrm>
            <a:off x="1279525"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pic>
        <p:nvPicPr>
          <p:cNvPr id="75785" name="Picture 9" descr="Record"/>
          <p:cNvPicPr>
            <a:picLocks noChangeAspect="1" noChangeArrowheads="1"/>
          </p:cNvPicPr>
          <p:nvPr/>
        </p:nvPicPr>
        <p:blipFill>
          <a:blip r:embed="rId3" cstate="print"/>
          <a:srcRect/>
          <a:stretch>
            <a:fillRect/>
          </a:stretch>
        </p:blipFill>
        <p:spPr bwMode="auto">
          <a:xfrm>
            <a:off x="1600200" y="3157537"/>
            <a:ext cx="868363" cy="952500"/>
          </a:xfrm>
          <a:prstGeom prst="rect">
            <a:avLst/>
          </a:prstGeom>
          <a:noFill/>
        </p:spPr>
      </p:pic>
      <p:pic>
        <p:nvPicPr>
          <p:cNvPr id="75786" name="Picture 10" descr="Record"/>
          <p:cNvPicPr>
            <a:picLocks noChangeAspect="1" noChangeArrowheads="1"/>
          </p:cNvPicPr>
          <p:nvPr/>
        </p:nvPicPr>
        <p:blipFill>
          <a:blip r:embed="rId3" cstate="print"/>
          <a:srcRect/>
          <a:stretch>
            <a:fillRect/>
          </a:stretch>
        </p:blipFill>
        <p:spPr bwMode="auto">
          <a:xfrm>
            <a:off x="3292475" y="3157537"/>
            <a:ext cx="868363" cy="952500"/>
          </a:xfrm>
          <a:prstGeom prst="rect">
            <a:avLst/>
          </a:prstGeom>
          <a:noFill/>
        </p:spPr>
      </p:pic>
      <p:pic>
        <p:nvPicPr>
          <p:cNvPr id="75787" name="Picture 11" descr="Record"/>
          <p:cNvPicPr>
            <a:picLocks noChangeAspect="1" noChangeArrowheads="1"/>
          </p:cNvPicPr>
          <p:nvPr/>
        </p:nvPicPr>
        <p:blipFill>
          <a:blip r:embed="rId3" cstate="print"/>
          <a:srcRect/>
          <a:stretch>
            <a:fillRect/>
          </a:stretch>
        </p:blipFill>
        <p:spPr bwMode="auto">
          <a:xfrm>
            <a:off x="4987925" y="3157537"/>
            <a:ext cx="868363" cy="952500"/>
          </a:xfrm>
          <a:prstGeom prst="rect">
            <a:avLst/>
          </a:prstGeom>
          <a:noFill/>
        </p:spPr>
      </p:pic>
      <p:pic>
        <p:nvPicPr>
          <p:cNvPr id="75788" name="Picture 12" descr="Record"/>
          <p:cNvPicPr>
            <a:picLocks noChangeAspect="1" noChangeArrowheads="1"/>
          </p:cNvPicPr>
          <p:nvPr/>
        </p:nvPicPr>
        <p:blipFill>
          <a:blip r:embed="rId3" cstate="print"/>
          <a:srcRect/>
          <a:stretch>
            <a:fillRect/>
          </a:stretch>
        </p:blipFill>
        <p:spPr bwMode="auto">
          <a:xfrm>
            <a:off x="6672263" y="3157537"/>
            <a:ext cx="868362" cy="952500"/>
          </a:xfrm>
          <a:prstGeom prst="rect">
            <a:avLst/>
          </a:prstGeom>
          <a:noFill/>
        </p:spPr>
      </p:pic>
      <p:sp>
        <p:nvSpPr>
          <p:cNvPr id="75789" name="AutoShape 13"/>
          <p:cNvSpPr>
            <a:spLocks noChangeArrowheads="1"/>
          </p:cNvSpPr>
          <p:nvPr/>
        </p:nvSpPr>
        <p:spPr bwMode="auto">
          <a:xfrm>
            <a:off x="1293813" y="5294312"/>
            <a:ext cx="6572250" cy="801688"/>
          </a:xfrm>
          <a:prstGeom prst="roundRect">
            <a:avLst>
              <a:gd name="adj" fmla="val 11486"/>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0" bIns="0" anchor="ctr"/>
          <a:lstStyle/>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CREATE PARTITION SCHEME ps_OrderDate</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AS PARTITION pf_OrderDate </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TO (fg1, fg2, fg3, fg4, fg5)</a:t>
            </a:r>
          </a:p>
        </p:txBody>
      </p:sp>
      <p:pic>
        <p:nvPicPr>
          <p:cNvPr id="75790" name="Picture 14" descr="Document_Document"/>
          <p:cNvPicPr>
            <a:picLocks noChangeAspect="1" noChangeArrowheads="1"/>
          </p:cNvPicPr>
          <p:nvPr/>
        </p:nvPicPr>
        <p:blipFill>
          <a:blip r:embed="rId4" cstate="print"/>
          <a:srcRect/>
          <a:stretch>
            <a:fillRect/>
          </a:stretch>
        </p:blipFill>
        <p:spPr bwMode="auto">
          <a:xfrm>
            <a:off x="2309813" y="4491037"/>
            <a:ext cx="457200" cy="744538"/>
          </a:xfrm>
          <a:prstGeom prst="rect">
            <a:avLst/>
          </a:prstGeom>
          <a:noFill/>
        </p:spPr>
      </p:pic>
      <p:pic>
        <p:nvPicPr>
          <p:cNvPr id="75791" name="Picture 15" descr="Database01"/>
          <p:cNvPicPr>
            <a:picLocks noChangeAspect="1" noChangeArrowheads="1"/>
          </p:cNvPicPr>
          <p:nvPr/>
        </p:nvPicPr>
        <p:blipFill>
          <a:blip r:embed="rId5" cstate="print"/>
          <a:srcRect/>
          <a:stretch>
            <a:fillRect/>
          </a:stretch>
        </p:blipFill>
        <p:spPr bwMode="auto">
          <a:xfrm>
            <a:off x="1708150" y="4662487"/>
            <a:ext cx="722313" cy="582613"/>
          </a:xfrm>
          <a:prstGeom prst="rect">
            <a:avLst/>
          </a:prstGeom>
          <a:noFill/>
        </p:spPr>
      </p:pic>
      <p:pic>
        <p:nvPicPr>
          <p:cNvPr id="75792" name="Picture 16" descr="Document_Document"/>
          <p:cNvPicPr>
            <a:picLocks noChangeAspect="1" noChangeArrowheads="1"/>
          </p:cNvPicPr>
          <p:nvPr/>
        </p:nvPicPr>
        <p:blipFill>
          <a:blip r:embed="rId4" cstate="print"/>
          <a:srcRect/>
          <a:stretch>
            <a:fillRect/>
          </a:stretch>
        </p:blipFill>
        <p:spPr bwMode="auto">
          <a:xfrm>
            <a:off x="3998913" y="4491037"/>
            <a:ext cx="457200" cy="744538"/>
          </a:xfrm>
          <a:prstGeom prst="rect">
            <a:avLst/>
          </a:prstGeom>
          <a:noFill/>
        </p:spPr>
      </p:pic>
      <p:pic>
        <p:nvPicPr>
          <p:cNvPr id="75793" name="Picture 17" descr="Database01"/>
          <p:cNvPicPr>
            <a:picLocks noChangeAspect="1" noChangeArrowheads="1"/>
          </p:cNvPicPr>
          <p:nvPr/>
        </p:nvPicPr>
        <p:blipFill>
          <a:blip r:embed="rId5" cstate="print"/>
          <a:srcRect/>
          <a:stretch>
            <a:fillRect/>
          </a:stretch>
        </p:blipFill>
        <p:spPr bwMode="auto">
          <a:xfrm>
            <a:off x="3397250" y="4662487"/>
            <a:ext cx="722313" cy="582613"/>
          </a:xfrm>
          <a:prstGeom prst="rect">
            <a:avLst/>
          </a:prstGeom>
          <a:noFill/>
        </p:spPr>
      </p:pic>
      <p:pic>
        <p:nvPicPr>
          <p:cNvPr id="75794" name="Picture 18" descr="Document_Document"/>
          <p:cNvPicPr>
            <a:picLocks noChangeAspect="1" noChangeArrowheads="1"/>
          </p:cNvPicPr>
          <p:nvPr/>
        </p:nvPicPr>
        <p:blipFill>
          <a:blip r:embed="rId4" cstate="print"/>
          <a:srcRect/>
          <a:stretch>
            <a:fillRect/>
          </a:stretch>
        </p:blipFill>
        <p:spPr bwMode="auto">
          <a:xfrm>
            <a:off x="5662613" y="4491037"/>
            <a:ext cx="457200" cy="744538"/>
          </a:xfrm>
          <a:prstGeom prst="rect">
            <a:avLst/>
          </a:prstGeom>
          <a:noFill/>
        </p:spPr>
      </p:pic>
      <p:pic>
        <p:nvPicPr>
          <p:cNvPr id="75795" name="Picture 19" descr="Database01"/>
          <p:cNvPicPr>
            <a:picLocks noChangeAspect="1" noChangeArrowheads="1"/>
          </p:cNvPicPr>
          <p:nvPr/>
        </p:nvPicPr>
        <p:blipFill>
          <a:blip r:embed="rId5" cstate="print"/>
          <a:srcRect/>
          <a:stretch>
            <a:fillRect/>
          </a:stretch>
        </p:blipFill>
        <p:spPr bwMode="auto">
          <a:xfrm>
            <a:off x="5060950" y="4662487"/>
            <a:ext cx="722313" cy="582613"/>
          </a:xfrm>
          <a:prstGeom prst="rect">
            <a:avLst/>
          </a:prstGeom>
          <a:noFill/>
        </p:spPr>
      </p:pic>
      <p:pic>
        <p:nvPicPr>
          <p:cNvPr id="75796" name="Picture 20" descr="Document_Document"/>
          <p:cNvPicPr>
            <a:picLocks noChangeAspect="1" noChangeArrowheads="1"/>
          </p:cNvPicPr>
          <p:nvPr/>
        </p:nvPicPr>
        <p:blipFill>
          <a:blip r:embed="rId4" cstate="print"/>
          <a:srcRect/>
          <a:stretch>
            <a:fillRect/>
          </a:stretch>
        </p:blipFill>
        <p:spPr bwMode="auto">
          <a:xfrm>
            <a:off x="7288213" y="4491037"/>
            <a:ext cx="457200" cy="744538"/>
          </a:xfrm>
          <a:prstGeom prst="rect">
            <a:avLst/>
          </a:prstGeom>
          <a:noFill/>
        </p:spPr>
      </p:pic>
      <p:pic>
        <p:nvPicPr>
          <p:cNvPr id="75797" name="Picture 21" descr="Database01"/>
          <p:cNvPicPr>
            <a:picLocks noChangeAspect="1" noChangeArrowheads="1"/>
          </p:cNvPicPr>
          <p:nvPr/>
        </p:nvPicPr>
        <p:blipFill>
          <a:blip r:embed="rId5" cstate="print"/>
          <a:srcRect/>
          <a:stretch>
            <a:fillRect/>
          </a:stretch>
        </p:blipFill>
        <p:spPr bwMode="auto">
          <a:xfrm>
            <a:off x="6686550" y="4662487"/>
            <a:ext cx="722313" cy="582613"/>
          </a:xfrm>
          <a:prstGeom prst="rect">
            <a:avLst/>
          </a:prstGeom>
          <a:noFill/>
        </p:spPr>
      </p:pic>
      <p:sp>
        <p:nvSpPr>
          <p:cNvPr id="75798" name="Freeform 22"/>
          <p:cNvSpPr>
            <a:spLocks/>
          </p:cNvSpPr>
          <p:nvPr/>
        </p:nvSpPr>
        <p:spPr bwMode="auto">
          <a:xfrm>
            <a:off x="6934200"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799" name="Freeform 23"/>
          <p:cNvSpPr>
            <a:spLocks/>
          </p:cNvSpPr>
          <p:nvPr/>
        </p:nvSpPr>
        <p:spPr bwMode="auto">
          <a:xfrm>
            <a:off x="5340350"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0" name="Freeform 24"/>
          <p:cNvSpPr>
            <a:spLocks/>
          </p:cNvSpPr>
          <p:nvPr/>
        </p:nvSpPr>
        <p:spPr bwMode="auto">
          <a:xfrm>
            <a:off x="3675063"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1" name="Freeform 25"/>
          <p:cNvSpPr>
            <a:spLocks/>
          </p:cNvSpPr>
          <p:nvPr/>
        </p:nvSpPr>
        <p:spPr bwMode="auto">
          <a:xfrm>
            <a:off x="1985963"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2" name="Text Box 26"/>
          <p:cNvSpPr txBox="1">
            <a:spLocks noChangeArrowheads="1"/>
          </p:cNvSpPr>
          <p:nvPr/>
        </p:nvSpPr>
        <p:spPr bwMode="auto">
          <a:xfrm>
            <a:off x="1196975"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sp>
        <p:nvSpPr>
          <p:cNvPr id="75803" name="Text Box 27"/>
          <p:cNvSpPr txBox="1">
            <a:spLocks noChangeArrowheads="1"/>
          </p:cNvSpPr>
          <p:nvPr/>
        </p:nvSpPr>
        <p:spPr bwMode="auto">
          <a:xfrm>
            <a:off x="2889250"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sp>
        <p:nvSpPr>
          <p:cNvPr id="75804" name="Text Box 28"/>
          <p:cNvSpPr txBox="1">
            <a:spLocks noChangeArrowheads="1"/>
          </p:cNvSpPr>
          <p:nvPr/>
        </p:nvSpPr>
        <p:spPr bwMode="auto">
          <a:xfrm>
            <a:off x="4584700"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sp>
        <p:nvSpPr>
          <p:cNvPr id="75805" name="Text Box 29"/>
          <p:cNvSpPr txBox="1">
            <a:spLocks noChangeArrowheads="1"/>
          </p:cNvSpPr>
          <p:nvPr/>
        </p:nvSpPr>
        <p:spPr bwMode="auto">
          <a:xfrm>
            <a:off x="6270625"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sp>
        <p:nvSpPr>
          <p:cNvPr id="75807" name="Rounded Rectangle 4"/>
          <p:cNvSpPr>
            <a:spLocks noChangeArrowheads="1"/>
          </p:cNvSpPr>
          <p:nvPr/>
        </p:nvSpPr>
        <p:spPr bwMode="auto">
          <a:xfrm>
            <a:off x="823913" y="1554162"/>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6"/>
              </a:buBlip>
            </a:pPr>
            <a:r>
              <a:rPr lang="en-US"/>
              <a:t>A partition scheme assigns partitions to filegroups</a:t>
            </a:r>
          </a:p>
        </p:txBody>
      </p:sp>
      <p:sp>
        <p:nvSpPr>
          <p:cNvPr id="75808" name="Rounded Rectangle 4"/>
          <p:cNvSpPr>
            <a:spLocks noChangeArrowheads="1"/>
          </p:cNvSpPr>
          <p:nvPr/>
        </p:nvSpPr>
        <p:spPr bwMode="auto">
          <a:xfrm>
            <a:off x="819150" y="2192337"/>
            <a:ext cx="7450138"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6"/>
              </a:buBlip>
            </a:pPr>
            <a:r>
              <a:rPr lang="en-GB"/>
              <a:t>The “next” filegroup can also be defined</a:t>
            </a:r>
            <a:endParaRPr lang="en-US"/>
          </a:p>
        </p:txBody>
      </p:sp>
      <p:sp>
        <p:nvSpPr>
          <p:cNvPr id="75809"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eaLnBrk="1" hangingPunct="1">
              <a:lnSpc>
                <a:spcPct val="85000"/>
              </a:lnSpc>
              <a:buClr>
                <a:srgbClr val="DC0081"/>
              </a:buClr>
              <a:buFont typeface="Wingdings" pitchFamily="2" charset="2"/>
              <a:buNone/>
            </a:pPr>
            <a:r>
              <a:rPr lang="en-US" sz="2400" b="0"/>
              <a:t>What Is a Partition Scheme?</a:t>
            </a:r>
          </a:p>
        </p:txBody>
      </p:sp>
    </p:spTree>
    <p:extLst>
      <p:ext uri="{BB962C8B-B14F-4D97-AF65-F5344CB8AC3E}">
        <p14:creationId xmlns:p14="http://schemas.microsoft.com/office/powerpoint/2010/main" val="1921712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28600" y="1605516"/>
            <a:ext cx="8570244" cy="479528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173" name="Rectangle 2"/>
          <p:cNvSpPr>
            <a:spLocks noGrp="1" noChangeArrowheads="1"/>
          </p:cNvSpPr>
          <p:nvPr>
            <p:ph type="title"/>
          </p:nvPr>
        </p:nvSpPr>
        <p:spPr/>
        <p:txBody>
          <a:bodyPr/>
          <a:lstStyle/>
          <a:p>
            <a:pPr eaLnBrk="1" hangingPunct="1"/>
            <a:r>
              <a:rPr lang="en-US" smtClean="0"/>
              <a:t>Types of Views	</a:t>
            </a:r>
          </a:p>
        </p:txBody>
      </p:sp>
      <p:sp>
        <p:nvSpPr>
          <p:cNvPr id="5123" name="Rectangle 3"/>
          <p:cNvSpPr>
            <a:spLocks noGrp="1" noChangeArrowheads="1"/>
          </p:cNvSpPr>
          <p:nvPr>
            <p:ph sz="quarter" idx="1"/>
          </p:nvPr>
        </p:nvSpPr>
        <p:spPr>
          <a:xfrm>
            <a:off x="435861" y="1826179"/>
            <a:ext cx="8145463" cy="4437062"/>
          </a:xfrm>
        </p:spPr>
        <p:txBody>
          <a:bodyPr>
            <a:normAutofit fontScale="85000" lnSpcReduction="20000"/>
          </a:bodyPr>
          <a:lstStyle/>
          <a:p>
            <a:pPr eaLnBrk="1" hangingPunct="1"/>
            <a:r>
              <a:rPr lang="en-US" b="1" dirty="0" smtClean="0"/>
              <a:t>Standard views</a:t>
            </a:r>
          </a:p>
          <a:p>
            <a:pPr eaLnBrk="1" hangingPunct="1">
              <a:lnSpc>
                <a:spcPct val="120000"/>
              </a:lnSpc>
              <a:spcBef>
                <a:spcPts val="500"/>
              </a:spcBef>
              <a:buFontTx/>
              <a:buNone/>
            </a:pPr>
            <a:r>
              <a:rPr lang="en-US" dirty="0" smtClean="0"/>
              <a:t>Combine data from one or more base tables into a new virtual table</a:t>
            </a:r>
          </a:p>
          <a:p>
            <a:pPr eaLnBrk="1" hangingPunct="1">
              <a:spcBef>
                <a:spcPts val="500"/>
              </a:spcBef>
              <a:buFontTx/>
              <a:buNone/>
            </a:pPr>
            <a:endParaRPr lang="en-US" dirty="0" smtClean="0"/>
          </a:p>
          <a:p>
            <a:pPr eaLnBrk="1" hangingPunct="1"/>
            <a:r>
              <a:rPr lang="en-US" b="1" dirty="0" smtClean="0"/>
              <a:t>Indexed views</a:t>
            </a:r>
          </a:p>
          <a:p>
            <a:pPr eaLnBrk="1" hangingPunct="1">
              <a:lnSpc>
                <a:spcPct val="120000"/>
              </a:lnSpc>
              <a:spcBef>
                <a:spcPts val="500"/>
              </a:spcBef>
              <a:buFontTx/>
              <a:buNone/>
            </a:pPr>
            <a:r>
              <a:rPr lang="en-US" dirty="0" smtClean="0"/>
              <a:t>An indexed view has been computed and stored. You index a view by creating a unique clustered index on it</a:t>
            </a:r>
          </a:p>
          <a:p>
            <a:pPr eaLnBrk="1" hangingPunct="1">
              <a:spcBef>
                <a:spcPts val="500"/>
              </a:spcBef>
              <a:buFontTx/>
              <a:buNone/>
            </a:pPr>
            <a:endParaRPr lang="en-US" dirty="0" smtClean="0"/>
          </a:p>
          <a:p>
            <a:pPr eaLnBrk="1" hangingPunct="1"/>
            <a:r>
              <a:rPr lang="en-US" b="1" dirty="0" smtClean="0"/>
              <a:t>Partitioned views</a:t>
            </a:r>
          </a:p>
          <a:p>
            <a:pPr eaLnBrk="1" hangingPunct="1">
              <a:lnSpc>
                <a:spcPct val="120000"/>
              </a:lnSpc>
              <a:spcBef>
                <a:spcPts val="500"/>
              </a:spcBef>
              <a:buFontTx/>
              <a:buNone/>
            </a:pPr>
            <a:r>
              <a:rPr lang="en-US" dirty="0" smtClean="0"/>
              <a:t>A partitioned view joins horizontally partitioned data from a set of tables across one or more servers</a:t>
            </a:r>
          </a:p>
        </p:txBody>
      </p:sp>
      <p:grpSp>
        <p:nvGrpSpPr>
          <p:cNvPr id="2"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718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717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500"/>
                                        <p:tgtEl>
                                          <p:spTgt spid="5123">
                                            <p:txEl>
                                              <p:pRg st="0" end="0"/>
                                            </p:txEl>
                                          </p:spTgt>
                                        </p:tgtEl>
                                      </p:cBhvr>
                                    </p:animEffect>
                                  </p:childTnLst>
                                </p:cTn>
                              </p:par>
                            </p:childTnLst>
                          </p:cTn>
                        </p:par>
                        <p:par>
                          <p:cTn id="12" fill="hold">
                            <p:stCondLst>
                              <p:cond delay="1500"/>
                            </p:stCondLst>
                            <p:childTnLst>
                              <p:par>
                                <p:cTn id="13" presetID="12" presetClass="entr" presetSubtype="8" fill="hold" nodeType="after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animEffect transition="in" filter="slide(fromLeft)">
                                      <p:cBhvr>
                                        <p:cTn id="15" dur="1000"/>
                                        <p:tgtEl>
                                          <p:spTgt spid="51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123">
                                            <p:txEl>
                                              <p:pRg st="3" end="3"/>
                                            </p:txEl>
                                          </p:spTgt>
                                        </p:tgtEl>
                                        <p:attrNameLst>
                                          <p:attrName>style.visibility</p:attrName>
                                        </p:attrNameLst>
                                      </p:cBhvr>
                                      <p:to>
                                        <p:strVal val="visible"/>
                                      </p:to>
                                    </p:set>
                                    <p:animEffect transition="in" filter="slide(fromLeft)">
                                      <p:cBhvr>
                                        <p:cTn id="20" dur="500"/>
                                        <p:tgtEl>
                                          <p:spTgt spid="5123">
                                            <p:txEl>
                                              <p:pRg st="3" end="3"/>
                                            </p:txEl>
                                          </p:spTgt>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Effect transition="in" filter="slide(fromLeft)">
                                      <p:cBhvr>
                                        <p:cTn id="24" dur="1000"/>
                                        <p:tgtEl>
                                          <p:spTgt spid="512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Effect transition="in" filter="slide(fromLeft)">
                                      <p:cBhvr>
                                        <p:cTn id="29" dur="500"/>
                                        <p:tgtEl>
                                          <p:spTgt spid="5123">
                                            <p:txEl>
                                              <p:pRg st="6" end="6"/>
                                            </p:txEl>
                                          </p:spTgt>
                                        </p:tgtEl>
                                      </p:cBhvr>
                                    </p:animEffect>
                                  </p:childTnLst>
                                </p:cTn>
                              </p:par>
                            </p:childTnLst>
                          </p:cTn>
                        </p:par>
                        <p:par>
                          <p:cTn id="30" fill="hold">
                            <p:stCondLst>
                              <p:cond delay="500"/>
                            </p:stCondLst>
                            <p:childTnLst>
                              <p:par>
                                <p:cTn id="31" presetID="12" presetClass="entr" presetSubtype="8" fill="hold" nodeType="after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Effect transition="in" filter="slide(fromLeft)">
                                      <p:cBhvr>
                                        <p:cTn id="33" dur="10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849923"/>
          <p:cNvSpPr>
            <a:spLocks noChangeArrowheads="1"/>
          </p:cNvSpPr>
          <p:nvPr/>
        </p:nvSpPr>
        <p:spPr bwMode="auto">
          <a:xfrm>
            <a:off x="234696" y="4303776"/>
            <a:ext cx="8681114" cy="247802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1" name="Rounded Rectangle 849923"/>
          <p:cNvSpPr>
            <a:spLocks noChangeArrowheads="1"/>
          </p:cNvSpPr>
          <p:nvPr/>
        </p:nvSpPr>
        <p:spPr bwMode="auto">
          <a:xfrm>
            <a:off x="228600" y="1624218"/>
            <a:ext cx="8681114" cy="2313798"/>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248" name="Rectangle 2"/>
          <p:cNvSpPr>
            <a:spLocks noGrp="1" noChangeArrowheads="1"/>
          </p:cNvSpPr>
          <p:nvPr>
            <p:ph type="title"/>
          </p:nvPr>
        </p:nvSpPr>
        <p:spPr/>
        <p:txBody>
          <a:bodyPr/>
          <a:lstStyle/>
          <a:p>
            <a:pPr eaLnBrk="1" hangingPunct="1"/>
            <a:r>
              <a:rPr lang="en-US" smtClean="0"/>
              <a:t>Syntax for Creating Views	</a:t>
            </a:r>
          </a:p>
        </p:txBody>
      </p:sp>
      <p:sp>
        <p:nvSpPr>
          <p:cNvPr id="5123" name="Rectangle 3"/>
          <p:cNvSpPr>
            <a:spLocks noGrp="1" noChangeArrowheads="1"/>
          </p:cNvSpPr>
          <p:nvPr>
            <p:ph sz="quarter" idx="1"/>
          </p:nvPr>
        </p:nvSpPr>
        <p:spPr>
          <a:xfrm>
            <a:off x="533400" y="1676400"/>
            <a:ext cx="7751763" cy="5181600"/>
          </a:xfrm>
        </p:spPr>
        <p:txBody>
          <a:bodyPr>
            <a:normAutofit fontScale="77500" lnSpcReduction="20000"/>
          </a:bodyPr>
          <a:lstStyle/>
          <a:p>
            <a:pPr eaLnBrk="1" hangingPunct="1"/>
            <a:r>
              <a:rPr lang="en-US" b="1" dirty="0" smtClean="0"/>
              <a:t>Use the CREATE VIEW Transact-SQL statement:</a:t>
            </a:r>
          </a:p>
          <a:p>
            <a:pPr eaLnBrk="1" hangingPunct="1"/>
            <a:endParaRPr lang="en-US" b="1"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r>
              <a:rPr lang="en-US" b="1" dirty="0" smtClean="0"/>
              <a:t>Restrictions on creating views:</a:t>
            </a:r>
          </a:p>
          <a:p>
            <a:pPr eaLnBrk="1" hangingPunct="1">
              <a:spcBef>
                <a:spcPts val="1200"/>
              </a:spcBef>
              <a:spcAft>
                <a:spcPts val="500"/>
              </a:spcAft>
              <a:buFontTx/>
              <a:buNone/>
            </a:pPr>
            <a:r>
              <a:rPr lang="en-US" dirty="0" smtClean="0"/>
              <a:t>Cannot nest more than 32 levels deep</a:t>
            </a:r>
          </a:p>
          <a:p>
            <a:pPr eaLnBrk="1" hangingPunct="1">
              <a:spcBef>
                <a:spcPts val="1200"/>
              </a:spcBef>
              <a:spcAft>
                <a:spcPts val="500"/>
              </a:spcAft>
              <a:buFontTx/>
              <a:buNone/>
            </a:pPr>
            <a:r>
              <a:rPr lang="en-US" dirty="0" smtClean="0"/>
              <a:t>Cannot contain more than 1,024 columns</a:t>
            </a:r>
          </a:p>
          <a:p>
            <a:pPr eaLnBrk="1" hangingPunct="1">
              <a:spcBef>
                <a:spcPts val="1200"/>
              </a:spcBef>
              <a:spcAft>
                <a:spcPts val="500"/>
              </a:spcAft>
              <a:buFontTx/>
              <a:buNone/>
            </a:pPr>
            <a:r>
              <a:rPr lang="en-US" dirty="0" smtClean="0"/>
              <a:t>Cannot use COMPUTE, COMPUTE BY, or INTO</a:t>
            </a:r>
          </a:p>
          <a:p>
            <a:pPr eaLnBrk="1" hangingPunct="1">
              <a:spcBef>
                <a:spcPts val="1200"/>
              </a:spcBef>
              <a:spcAft>
                <a:spcPts val="500"/>
              </a:spcAft>
              <a:buFontTx/>
              <a:buNone/>
            </a:pPr>
            <a:r>
              <a:rPr lang="en-US" dirty="0" smtClean="0"/>
              <a:t>Cannot use ORDER BY without TOP</a:t>
            </a:r>
          </a:p>
        </p:txBody>
      </p:sp>
      <p:sp>
        <p:nvSpPr>
          <p:cNvPr id="10" name="AutoShape 26"/>
          <p:cNvSpPr>
            <a:spLocks noChangeArrowheads="1"/>
          </p:cNvSpPr>
          <p:nvPr/>
        </p:nvSpPr>
        <p:spPr bwMode="auto">
          <a:xfrm>
            <a:off x="533400" y="2133600"/>
            <a:ext cx="8104187" cy="14097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120000"/>
              </a:lnSpc>
              <a:buClr>
                <a:srgbClr val="DC0081"/>
              </a:buClr>
              <a:defRPr/>
            </a:pPr>
            <a:r>
              <a:rPr lang="en-US" sz="1600" dirty="0">
                <a:solidFill>
                  <a:schemeClr val="tx2"/>
                </a:solidFill>
                <a:latin typeface="Lucida Sans Typewriter" pitchFamily="49" charset="0"/>
              </a:rPr>
              <a:t>CREATE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(column [ ,...n ]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[WITH [ENCRYPTION] [SCHEMABINDING] [VIEW_METADATA]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AS </a:t>
            </a:r>
            <a:r>
              <a:rPr lang="en-US" sz="1600" dirty="0" err="1">
                <a:solidFill>
                  <a:schemeClr val="tx2"/>
                </a:solidFill>
                <a:latin typeface="Lucida Sans Typewriter" pitchFamily="49" charset="0"/>
              </a:rPr>
              <a:t>select_statement</a:t>
            </a:r>
            <a:r>
              <a:rPr lang="en-US" sz="1600" dirty="0">
                <a:solidFill>
                  <a:schemeClr val="tx2"/>
                </a:solidFill>
                <a:latin typeface="Lucida Sans Typewriter" pitchFamily="49" charset="0"/>
              </a:rPr>
              <a:t>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WITH CHECK OPTION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Considerations When Creating Views</a:t>
            </a:r>
          </a:p>
        </p:txBody>
      </p:sp>
      <p:graphicFrame>
        <p:nvGraphicFramePr>
          <p:cNvPr id="4" name="Group 3"/>
          <p:cNvGraphicFramePr>
            <a:graphicFrameLocks noGrp="1"/>
          </p:cNvGraphicFramePr>
          <p:nvPr>
            <p:extLst>
              <p:ext uri="{D42A27DB-BD31-4B8C-83A1-F6EECF244321}">
                <p14:modId xmlns:p14="http://schemas.microsoft.com/office/powerpoint/2010/main" val="1055242623"/>
              </p:ext>
            </p:extLst>
          </p:nvPr>
        </p:nvGraphicFramePr>
        <p:xfrm>
          <a:off x="228600" y="1606549"/>
          <a:ext cx="8662988" cy="3832643"/>
        </p:xfrm>
        <a:graphic>
          <a:graphicData uri="http://schemas.openxmlformats.org/drawingml/2006/table">
            <a:tbl>
              <a:tblPr/>
              <a:tblGrid>
                <a:gridCol w="2117725">
                  <a:extLst>
                    <a:ext uri="{9D8B030D-6E8A-4147-A177-3AD203B41FA5}">
                      <a16:colId xmlns:a16="http://schemas.microsoft.com/office/drawing/2014/main" val="20000"/>
                    </a:ext>
                  </a:extLst>
                </a:gridCol>
                <a:gridCol w="6545263">
                  <a:extLst>
                    <a:ext uri="{9D8B030D-6E8A-4147-A177-3AD203B41FA5}">
                      <a16:colId xmlns:a16="http://schemas.microsoft.com/office/drawing/2014/main" val="20001"/>
                    </a:ext>
                  </a:extLst>
                </a:gridCol>
              </a:tblGrid>
              <a:tr h="47612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Restriction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Verdana" pitchFamily="34" charset="0"/>
                        </a:rPr>
                        <a:t>Column Limit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Total number of columns referenced in the view cannot exceed 1024</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INTO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Cannot be used with the SELECT statement in a view definition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Temporary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Cannot be referenced in a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GO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CREATE VIEW must be alone in a single batch</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SELECT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 be used in a view definition if the SCHEMABINDING clause is not specified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849923"/>
          <p:cNvSpPr>
            <a:spLocks noChangeArrowheads="1"/>
          </p:cNvSpPr>
          <p:nvPr/>
        </p:nvSpPr>
        <p:spPr bwMode="auto">
          <a:xfrm>
            <a:off x="228600" y="1597575"/>
            <a:ext cx="8670396" cy="373642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3317" name="Rectangle 2"/>
          <p:cNvSpPr>
            <a:spLocks noGrp="1" noChangeArrowheads="1"/>
          </p:cNvSpPr>
          <p:nvPr>
            <p:ph type="title"/>
          </p:nvPr>
        </p:nvSpPr>
        <p:spPr/>
        <p:txBody>
          <a:bodyPr>
            <a:normAutofit fontScale="90000"/>
          </a:bodyPr>
          <a:lstStyle/>
          <a:p>
            <a:pPr eaLnBrk="1" hangingPunct="1"/>
            <a:r>
              <a:rPr lang="en-US" smtClean="0"/>
              <a:t>Syntax for Altering and Dropping Views	</a:t>
            </a:r>
          </a:p>
        </p:txBody>
      </p:sp>
      <p:sp>
        <p:nvSpPr>
          <p:cNvPr id="5123" name="Rectangle 3"/>
          <p:cNvSpPr>
            <a:spLocks noGrp="1" noChangeArrowheads="1"/>
          </p:cNvSpPr>
          <p:nvPr>
            <p:ph sz="quarter" idx="1"/>
          </p:nvPr>
        </p:nvSpPr>
        <p:spPr>
          <a:xfrm>
            <a:off x="361950" y="1932008"/>
            <a:ext cx="8375650" cy="2741613"/>
          </a:xfrm>
        </p:spPr>
        <p:txBody>
          <a:bodyPr>
            <a:normAutofit fontScale="77500" lnSpcReduction="20000"/>
          </a:bodyPr>
          <a:lstStyle/>
          <a:p>
            <a:pPr eaLnBrk="1" hangingPunct="1"/>
            <a:r>
              <a:rPr lang="en-US" b="1" smtClean="0"/>
              <a:t>Alter by using the ALTER VIEW Transact-SQL statement:</a:t>
            </a:r>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endParaRPr lang="en-US" b="1" smtClean="0"/>
          </a:p>
          <a:p>
            <a:pPr eaLnBrk="1" hangingPunct="1"/>
            <a:r>
              <a:rPr lang="en-US" b="1" smtClean="0"/>
              <a:t>Drop by using the DROP VIEW Transact-SQL statement:</a:t>
            </a:r>
          </a:p>
          <a:p>
            <a:pPr eaLnBrk="1" hangingPunct="1">
              <a:buFontTx/>
              <a:buNone/>
            </a:pPr>
            <a:endParaRPr lang="en-US" smtClean="0"/>
          </a:p>
        </p:txBody>
      </p:sp>
      <p:sp>
        <p:nvSpPr>
          <p:cNvPr id="10" name="AutoShape 26"/>
          <p:cNvSpPr>
            <a:spLocks noChangeArrowheads="1"/>
          </p:cNvSpPr>
          <p:nvPr/>
        </p:nvSpPr>
        <p:spPr bwMode="auto">
          <a:xfrm>
            <a:off x="457200" y="2268558"/>
            <a:ext cx="8129588" cy="14097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120000"/>
              </a:lnSpc>
              <a:buClr>
                <a:srgbClr val="DC0081"/>
              </a:buClr>
              <a:buFont typeface="Wingdings" pitchFamily="2" charset="2"/>
              <a:buNone/>
              <a:defRPr/>
            </a:pPr>
            <a:r>
              <a:rPr lang="en-US" sz="1600" dirty="0">
                <a:solidFill>
                  <a:schemeClr val="tx2"/>
                </a:solidFill>
                <a:latin typeface="Lucida Sans Typewriter" pitchFamily="49" charset="0"/>
              </a:rPr>
              <a:t>ALTER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(column [ ,...n ]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[WITH [ENCRYPTION] [SCHEMABINDING] [VIEW_METADATA]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AS </a:t>
            </a:r>
            <a:r>
              <a:rPr lang="en-US" sz="1600" dirty="0" err="1">
                <a:solidFill>
                  <a:schemeClr val="tx2"/>
                </a:solidFill>
                <a:latin typeface="Lucida Sans Typewriter" pitchFamily="49" charset="0"/>
              </a:rPr>
              <a:t>select_statement</a:t>
            </a:r>
            <a:r>
              <a:rPr lang="en-US" sz="1600" dirty="0">
                <a:solidFill>
                  <a:schemeClr val="tx2"/>
                </a:solidFill>
                <a:latin typeface="Lucida Sans Typewriter" pitchFamily="49" charset="0"/>
              </a:rPr>
              <a:t>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WITH CHECK OPTION ] </a:t>
            </a:r>
          </a:p>
        </p:txBody>
      </p:sp>
      <p:sp>
        <p:nvSpPr>
          <p:cNvPr id="6" name="AutoShape 26"/>
          <p:cNvSpPr>
            <a:spLocks noChangeArrowheads="1"/>
          </p:cNvSpPr>
          <p:nvPr/>
        </p:nvSpPr>
        <p:spPr bwMode="auto">
          <a:xfrm>
            <a:off x="438150" y="4622821"/>
            <a:ext cx="8175625" cy="3476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90000"/>
              </a:lnSpc>
              <a:buClr>
                <a:srgbClr val="DC0081"/>
              </a:buClr>
              <a:defRPr/>
            </a:pPr>
            <a:r>
              <a:rPr lang="en-US" sz="1600" dirty="0">
                <a:solidFill>
                  <a:schemeClr val="tx2"/>
                </a:solidFill>
                <a:latin typeface="Lucida Sans Typewriter" pitchFamily="49" charset="0"/>
              </a:rPr>
              <a:t>DROP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...,n ] [ ; ] </a:t>
            </a:r>
          </a:p>
        </p:txBody>
      </p:sp>
      <p:grpSp>
        <p:nvGrpSpPr>
          <p:cNvPr id="2" name="Group 21"/>
          <p:cNvGrpSpPr>
            <a:grpSpLocks/>
          </p:cNvGrpSpPr>
          <p:nvPr/>
        </p:nvGrpSpPr>
        <p:grpSpPr bwMode="auto">
          <a:xfrm>
            <a:off x="8039100" y="6254750"/>
            <a:ext cx="914400" cy="425450"/>
            <a:chOff x="384" y="3024"/>
            <a:chExt cx="720" cy="336"/>
          </a:xfrm>
        </p:grpSpPr>
        <p:sp>
          <p:nvSpPr>
            <p:cNvPr id="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2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3323"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6"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1000"/>
                                        <p:tgtEl>
                                          <p:spTgt spid="5123">
                                            <p:txEl>
                                              <p:pRg st="0" end="0"/>
                                            </p:txEl>
                                          </p:spTgt>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Top)">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123">
                                            <p:txEl>
                                              <p:pRg st="6" end="6"/>
                                            </p:txEl>
                                          </p:spTgt>
                                        </p:tgtEl>
                                        <p:attrNameLst>
                                          <p:attrName>style.visibility</p:attrName>
                                        </p:attrNameLst>
                                      </p:cBhvr>
                                      <p:to>
                                        <p:strVal val="visible"/>
                                      </p:to>
                                    </p:set>
                                    <p:animEffect transition="in" filter="slide(fromLeft)">
                                      <p:cBhvr>
                                        <p:cTn id="20" dur="1000"/>
                                        <p:tgtEl>
                                          <p:spTgt spid="5123">
                                            <p:txEl>
                                              <p:pRg st="6" end="6"/>
                                            </p:txEl>
                                          </p:spTgt>
                                        </p:tgtEl>
                                      </p:cBhvr>
                                    </p:animEffect>
                                  </p:childTnLst>
                                </p:cTn>
                              </p:par>
                            </p:childTnLst>
                          </p:cTn>
                        </p:par>
                        <p:par>
                          <p:cTn id="21" fill="hold">
                            <p:stCondLst>
                              <p:cond delay="1000"/>
                            </p:stCondLst>
                            <p:childTnLst>
                              <p:par>
                                <p:cTn id="22" presetID="1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Top)">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D5279F4772A34F93637D16F023B3B5" ma:contentTypeVersion="12" ma:contentTypeDescription="Create a new document." ma:contentTypeScope="" ma:versionID="99ac3b1f7d4dc366831a0719a783183d">
  <xsd:schema xmlns:xsd="http://www.w3.org/2001/XMLSchema" xmlns:xs="http://www.w3.org/2001/XMLSchema" xmlns:p="http://schemas.microsoft.com/office/2006/metadata/properties" xmlns:ns2="49afd065-790f-441e-8401-44c87111eb43" xmlns:ns3="6d74cda5-db49-4210-8af3-ab81dc982e16" targetNamespace="http://schemas.microsoft.com/office/2006/metadata/properties" ma:root="true" ma:fieldsID="f3daf2634db5fef6f6741e5f7cbf79b6" ns2:_="" ns3:_="">
    <xsd:import namespace="49afd065-790f-441e-8401-44c87111eb43"/>
    <xsd:import namespace="6d74cda5-db49-4210-8af3-ab81dc982e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fd065-790f-441e-8401-44c87111eb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74cda5-db49-4210-8af3-ab81dc982e1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57A9EB-02D7-429B-9D53-ACB03F1D610F}"/>
</file>

<file path=customXml/itemProps2.xml><?xml version="1.0" encoding="utf-8"?>
<ds:datastoreItem xmlns:ds="http://schemas.openxmlformats.org/officeDocument/2006/customXml" ds:itemID="{1833C670-4DFB-4B85-8B90-D26ED78ECE29}"/>
</file>

<file path=customXml/itemProps3.xml><?xml version="1.0" encoding="utf-8"?>
<ds:datastoreItem xmlns:ds="http://schemas.openxmlformats.org/officeDocument/2006/customXml" ds:itemID="{5D1DD488-5BE8-4C67-BD70-033DE5BD29AE}"/>
</file>

<file path=docProps/app.xml><?xml version="1.0" encoding="utf-8"?>
<Properties xmlns="http://schemas.openxmlformats.org/officeDocument/2006/extended-properties" xmlns:vt="http://schemas.openxmlformats.org/officeDocument/2006/docPropsVTypes">
  <Template>Median</Template>
  <TotalTime>348</TotalTime>
  <Words>11315</Words>
  <Application>Microsoft Office PowerPoint</Application>
  <PresentationFormat>On-screen Show (4:3)</PresentationFormat>
  <Paragraphs>1345</Paragraphs>
  <Slides>52</Slides>
  <Notes>43</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8" baseType="lpstr">
      <vt:lpstr>宋体</vt:lpstr>
      <vt:lpstr>Arial</vt:lpstr>
      <vt:lpstr>Arial Narrow</vt:lpstr>
      <vt:lpstr>BatangChe</vt:lpstr>
      <vt:lpstr>Calibri</vt:lpstr>
      <vt:lpstr>Courier New</vt:lpstr>
      <vt:lpstr>굴림</vt:lpstr>
      <vt:lpstr>Helvetica</vt:lpstr>
      <vt:lpstr>Lucida Sans Typewriter</vt:lpstr>
      <vt:lpstr>Monotype Sorts</vt:lpstr>
      <vt:lpstr>Tw Cen MT</vt:lpstr>
      <vt:lpstr>Verdana</vt:lpstr>
      <vt:lpstr>Wingdings</vt:lpstr>
      <vt:lpstr>Wingdings 2</vt:lpstr>
      <vt:lpstr>Median</vt:lpstr>
      <vt:lpstr>Document</vt:lpstr>
      <vt:lpstr>  Views  </vt:lpstr>
      <vt:lpstr>Implementing Views </vt:lpstr>
      <vt:lpstr>What Is a View?</vt:lpstr>
      <vt:lpstr>View</vt:lpstr>
      <vt:lpstr>Advantages of Views</vt:lpstr>
      <vt:lpstr>Types of Views </vt:lpstr>
      <vt:lpstr>Syntax for Creating Views </vt:lpstr>
      <vt:lpstr>Considerations When Creating Views</vt:lpstr>
      <vt:lpstr>Syntax for Altering and Dropping Views </vt:lpstr>
      <vt:lpstr>View Encryption </vt:lpstr>
      <vt:lpstr>Using with check option</vt:lpstr>
      <vt:lpstr>Views and Permissions</vt:lpstr>
      <vt:lpstr>How Ownership Chains Affect Views</vt:lpstr>
      <vt:lpstr>Modifying Data in a View </vt:lpstr>
      <vt:lpstr>System Procedures for Views</vt:lpstr>
      <vt:lpstr>Optimizing Performance by Using Views</vt:lpstr>
      <vt:lpstr>Performance Considerations for Views </vt:lpstr>
      <vt:lpstr>Indexed Views</vt:lpstr>
      <vt:lpstr>Indexed View Example</vt:lpstr>
      <vt:lpstr>Performance Considerations for Indexed Views </vt:lpstr>
      <vt:lpstr>Partitioned Views</vt:lpstr>
      <vt:lpstr>What Is a Partitioned View?</vt:lpstr>
      <vt:lpstr>Partitioned View Example</vt:lpstr>
      <vt:lpstr>PowerPoint Presentation</vt:lpstr>
      <vt:lpstr>How SQL Server Accesses Data</vt:lpstr>
      <vt:lpstr>What Is a Heap?</vt:lpstr>
      <vt:lpstr>What Is a Clustered Index?</vt:lpstr>
      <vt:lpstr>What Is a Nonclustered Index?</vt:lpstr>
      <vt:lpstr>Creating Indexes</vt:lpstr>
      <vt:lpstr>Overview of Creating Indexes</vt:lpstr>
      <vt:lpstr>What Are Unique Indexes?</vt:lpstr>
      <vt:lpstr>Using Common Table Expressions</vt:lpstr>
      <vt:lpstr>What Are Common Table Expressions?</vt:lpstr>
      <vt:lpstr>Writing Common Table Expressions</vt:lpstr>
      <vt:lpstr>Writing Recursive Queries by Using Common Table Expressions</vt:lpstr>
      <vt:lpstr>What is the MERGE Statement?</vt:lpstr>
      <vt:lpstr>How to Use the MERGE Statement</vt:lpstr>
      <vt:lpstr>Temporary Tables</vt:lpstr>
      <vt:lpstr>Uses for Temporary Tables</vt:lpstr>
      <vt:lpstr>Shareable Temporary Tables</vt:lpstr>
      <vt:lpstr>Session-Specific Temporary Tables</vt:lpstr>
      <vt:lpstr>Temporary Tables: Summary</vt:lpstr>
      <vt:lpstr>Subqueries versus Temporary Tables</vt:lpstr>
      <vt:lpstr>System Table </vt:lpstr>
      <vt:lpstr>Querying System Tables</vt:lpstr>
      <vt:lpstr>How the PIVOT and UNPIVOT Operators Work</vt:lpstr>
      <vt:lpstr>Using the PIVOT Operator</vt:lpstr>
      <vt:lpstr>Using the UNPIVOT Operator</vt:lpstr>
      <vt:lpstr>Creating Partitioned Tables</vt:lpstr>
      <vt:lpstr>What Are Partitioned Tables?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Partitioned Tables</dc:title>
  <dc:creator>Rami</dc:creator>
  <cp:lastModifiedBy>Windows User</cp:lastModifiedBy>
  <cp:revision>8</cp:revision>
  <dcterms:created xsi:type="dcterms:W3CDTF">2006-08-16T00:00:00Z</dcterms:created>
  <dcterms:modified xsi:type="dcterms:W3CDTF">2020-11-26T12:11:14Z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0x01010083D5279F4772A34F93637D16F023B3B5</vt:lpwstr>
  </property>
</Properties>
</file>