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78" r:id="rId7"/>
    <p:sldId id="286" r:id="rId8"/>
    <p:sldId id="287" r:id="rId9"/>
    <p:sldId id="258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84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655" autoAdjust="0"/>
  </p:normalViewPr>
  <p:slideViewPr>
    <p:cSldViewPr snapToGrid="0">
      <p:cViewPr varScale="1">
        <p:scale>
          <a:sx n="110" d="100"/>
          <a:sy n="110" d="100"/>
        </p:scale>
        <p:origin x="936" y="7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6D33-06AE-49BF-97B2-93AC377A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567D-516E-46B0-32BF-3D02AD4BB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AB9A7-E0B3-A8E4-DB1F-2929B651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537BE-FC96-3632-B560-4789BFB1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1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783B0-BFF2-C11A-2E2A-1411E1EE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259C24-7120-CB0C-15BB-9451216A1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8023E-F467-D3D3-277C-84ECB14B7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26BB7-ACEC-F9D9-80A2-F91BAA4FF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2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6398D-81FC-07AE-E9BE-65390D18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A94EEA-3930-0388-D2AA-A3502CE31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AA639-276B-A97F-772A-EE867B06C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B3FD7-D297-4CA3-F51F-D4FAA3147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9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84786-8108-8335-6B12-D72450EEC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7F14E-6C19-EF0C-2E19-77019220F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1C8C9-CD5A-F464-4822-E82260E96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C5B87-A063-CABE-A9C8-9B8C70D39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99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E6E1-0477-F372-B68E-C530CC110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E9CC3-E9E5-E073-5E75-5D673DD53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7993E9-5F82-0D0F-3496-370A870A6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63F95-B8EC-EBBC-A743-2864F34A6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7BE3-FC2F-F1D5-72DD-49DC590F6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DA101-50A7-E039-180B-5B9DFDFEC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A4359-4F74-86A0-62C9-D432A8CF3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65A8A-286A-2C7C-178F-452D5992C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B7845-BC2F-C021-A8AF-FEEA1922E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D5B7E-36B9-23E5-54DA-2E5CFFA22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5BCF1-9CFE-151E-7971-3A0789C3E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C4CD-389F-7A36-397E-EAF8663CC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45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D8FD-FAC1-E386-A612-A9DA8B129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2B6D0-8323-C552-87DC-D11D9D6B8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21E6A-D84A-4232-9DB9-DBB5014DE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E6ED-7CCC-877D-6F70-42511087F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26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6FCEE-01F3-002E-3B1B-9A11345E5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19FA1-F254-F161-15BA-6197927E4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2B6F2-BD0E-ABEE-BF7B-72A65E6FB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4AAD8-264C-18E3-BB40-8E3FF7BEE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4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E702E-7C4A-18EA-B17B-E0F7B1850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72514-0CBD-DE46-ACF2-E122AE564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A061B-6986-89C9-259E-5F272365B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1217-7632-20DD-F89E-F61D3CF38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7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5310-ACFE-4C60-D8DA-6F41DE472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4E55A-C641-6DAF-66FE-0679FA1FE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B38AB-1E13-C8F3-AB6D-7CE8E17F7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C75DB-0292-58A3-D414-4E3DBC49D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D28E-2F88-D626-7FCE-5E667E913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AAC40-3A44-2F98-5B6E-7FD78BD2A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451F3-A1B0-2C42-AEC2-D7EA91855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EB6FC-8C35-91D7-39F8-DB265562B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CC6B-9D8E-974D-D1D6-4B45F25F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30433-6604-1997-4E39-5A614E7C2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FE158-0B83-55C5-37A0-5DE9E6CA6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48568-8667-955A-DC73-C13D5E140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6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CAC5-C84E-8865-3CB0-CB56FBD3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1E6CF-19E2-8797-DADB-27419C41E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CB3B7-18F6-475A-7A3A-8D880F77C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A7234-BE0B-4D85-0E34-EB79014BE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0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38ED-4696-24F5-4B83-ACB50693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A6A5B5-7AE5-3C58-4DEC-FE12987E7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8E377-8FED-A944-747E-5F6C630C3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2EDB-F10B-DB30-3CAC-D4743D0B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40" y="4724400"/>
            <a:ext cx="6229798" cy="1593274"/>
          </a:xfrm>
        </p:spPr>
        <p:txBody>
          <a:bodyPr anchor="ctr"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/>
              <a:t>Deep Learning-Image Classification with CNN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F73201-F73A-5DE7-88BC-07196FFA1C9B}"/>
              </a:ext>
            </a:extLst>
          </p:cNvPr>
          <p:cNvSpPr txBox="1">
            <a:spLocks/>
          </p:cNvSpPr>
          <p:nvPr/>
        </p:nvSpPr>
        <p:spPr>
          <a:xfrm>
            <a:off x="5338743" y="3283527"/>
            <a:ext cx="6513817" cy="1593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Team</a:t>
            </a:r>
          </a:p>
          <a:p>
            <a:pPr algn="ctr"/>
            <a:r>
              <a:rPr lang="en-US" sz="2800" dirty="0"/>
              <a:t>Neu Falcons</a:t>
            </a:r>
          </a:p>
          <a:p>
            <a:pPr algn="ctr"/>
            <a:r>
              <a:rPr lang="en-US" sz="1400" dirty="0"/>
              <a:t>Mohammed Almatrafi – Yazeed Alghamdi – Yasser Alshehri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BB78-A2AA-D962-C560-4F9D03DCC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67B7-6DD5-EBB5-278E-EEF2D33E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87412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369E-D3FC-6456-6AC8-EDA1428D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9DD3-3AF5-8058-E0AF-1632B852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Model Building (first </a:t>
            </a:r>
            <a:r>
              <a:rPr lang="en-US" dirty="0" err="1"/>
              <a:t>cnn</a:t>
            </a:r>
            <a:r>
              <a:rPr lang="en-US" dirty="0"/>
              <a:t> 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D5FC6-BA3A-0352-764A-D51F3A81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2270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Total params: 722,006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Training Accuracy: 78% - Validation Accuracy: 65%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EE16C5-65A3-73BF-8CD4-E2976141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526FA383-4B80-FBE6-34AD-DCEB7C8F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4127096"/>
            <a:ext cx="6295337" cy="2594378"/>
          </a:xfrm>
          <a:prstGeom prst="rect">
            <a:avLst/>
          </a:prstGeom>
        </p:spPr>
      </p:pic>
      <p:pic>
        <p:nvPicPr>
          <p:cNvPr id="9" name="Picture 8" descr="A graph with blue squares&#10;&#10;AI-generated content may be incorrect.">
            <a:extLst>
              <a:ext uri="{FF2B5EF4-FFF2-40B4-BE49-F238E27FC236}">
                <a16:creationId xmlns:a16="http://schemas.microsoft.com/office/drawing/2014/main" id="{B4DDDCB3-5A69-E6E1-CA53-721700C22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1" y="3011918"/>
            <a:ext cx="3840618" cy="34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9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49579-723E-4E81-9E1C-2A1BA6ADD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66FD-EB57-768F-07ED-BA0636F2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Model Building (Second </a:t>
            </a:r>
            <a:r>
              <a:rPr lang="en-US" dirty="0" err="1"/>
              <a:t>cnn</a:t>
            </a:r>
            <a:r>
              <a:rPr lang="en-US" dirty="0"/>
              <a:t> 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237C6-7981-152E-8715-CA9C2F84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2270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Total params: 5,058,954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Training Accuracy: 89% - Validation Accuracy: 74%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F7F21B-6350-12DB-9D65-DE799143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graph of a person and person&#10;&#10;AI-generated content may be incorrect.">
            <a:extLst>
              <a:ext uri="{FF2B5EF4-FFF2-40B4-BE49-F238E27FC236}">
                <a16:creationId xmlns:a16="http://schemas.microsoft.com/office/drawing/2014/main" id="{0723A20C-DF56-275D-F6A8-75644628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71" y="3931752"/>
            <a:ext cx="7100629" cy="2926248"/>
          </a:xfrm>
          <a:prstGeom prst="rect">
            <a:avLst/>
          </a:prstGeom>
        </p:spPr>
      </p:pic>
      <p:pic>
        <p:nvPicPr>
          <p:cNvPr id="8" name="Picture 7" descr="A graph with numbers and a chart&#10;&#10;AI-generated content may be incorrect.">
            <a:extLst>
              <a:ext uri="{FF2B5EF4-FFF2-40B4-BE49-F238E27FC236}">
                <a16:creationId xmlns:a16="http://schemas.microsoft.com/office/drawing/2014/main" id="{75786F91-EB28-5A70-D5C4-F22D0D7B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27" y="3005835"/>
            <a:ext cx="3606060" cy="32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9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E78A-423B-388E-1592-68184BF17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7364-D0F3-4D63-8801-9334D09A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Model Building (Transfer learning model)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B6C89-371F-C851-BB8E-D84ED3AC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2270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Pre-trained 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Total params: 15,905,866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Training Accuracy: 94% - Validation Accuracy: 91%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BC9766-9C1B-2DAD-BF70-FC6F6C4F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063BC518-8C87-EEDE-A80F-45350877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75"/>
          <a:stretch/>
        </p:blipFill>
        <p:spPr>
          <a:xfrm>
            <a:off x="4537237" y="3990109"/>
            <a:ext cx="3657728" cy="2867891"/>
          </a:xfrm>
          <a:prstGeom prst="rect">
            <a:avLst/>
          </a:prstGeom>
        </p:spPr>
      </p:pic>
      <p:pic>
        <p:nvPicPr>
          <p:cNvPr id="7" name="Picture 6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A41A8565-A69D-A336-4242-4CAE301F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515" r="-945"/>
          <a:stretch/>
        </p:blipFill>
        <p:spPr>
          <a:xfrm>
            <a:off x="831098" y="3990109"/>
            <a:ext cx="3775539" cy="2867891"/>
          </a:xfrm>
          <a:prstGeom prst="rect">
            <a:avLst/>
          </a:prstGeom>
        </p:spPr>
      </p:pic>
      <p:pic>
        <p:nvPicPr>
          <p:cNvPr id="9" name="Picture 8" descr="A graph with blue squares&#10;&#10;AI-generated content may be incorrect.">
            <a:extLst>
              <a:ext uri="{FF2B5EF4-FFF2-40B4-BE49-F238E27FC236}">
                <a16:creationId xmlns:a16="http://schemas.microsoft.com/office/drawing/2014/main" id="{7B811B02-42B1-67E2-7C2D-8CC3ACD0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041" y="2874346"/>
            <a:ext cx="3775539" cy="33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1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7AE7-CEC1-BDEE-B50A-E7E8BF6C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8430-E6DB-E892-8D1E-8D301FAC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Teamwork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16508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869E4-6ABE-F1CD-8633-C3B87D0C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A187-2D15-C25A-8B7A-102E57F6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Teamwork &amp; Project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7ED3-A649-8436-54AA-BC76AD70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12270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Linear app to assign &amp; track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Each task has its own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Daily Stand-ups.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DC1285-6767-BBFC-EFAD-69A84D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8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61B0-8333-06FF-D679-B7C6D8965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7CCF-874C-91F1-01AE-A55344C1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Major Obstacle</a:t>
            </a:r>
          </a:p>
        </p:txBody>
      </p:sp>
    </p:spTree>
    <p:extLst>
      <p:ext uri="{BB962C8B-B14F-4D97-AF65-F5344CB8AC3E}">
        <p14:creationId xmlns:p14="http://schemas.microsoft.com/office/powerpoint/2010/main" val="13162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165D-08CD-9BE4-4ED4-C7999589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16C1-1FBA-F7E7-050E-14AC882A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Major Obstacle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7644-96D8-AB2B-F1CF-C6447CA6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27995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Training large models takes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CPU -&gt; GPU utilizing CUDA.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Around 6x times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Saving and loading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Transfer model file corrupted.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We must do everything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00FD127-FE1F-290B-D6D4-EB56C59F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3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E6C8B-1CB9-A07A-15FE-4BF0717C1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816-BD17-11FE-4E3D-93601081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Conclusion and Insights</a:t>
            </a:r>
          </a:p>
        </p:txBody>
      </p:sp>
    </p:spTree>
    <p:extLst>
      <p:ext uri="{BB962C8B-B14F-4D97-AF65-F5344CB8AC3E}">
        <p14:creationId xmlns:p14="http://schemas.microsoft.com/office/powerpoint/2010/main" val="408626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23F56-173E-3D05-8702-57DE8D54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4BA-4BB8-B40D-506C-F8BD8417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Conclusion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A3F2-D55C-F126-6C26-6ACBB31F8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27995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Convolutional Neural Networks are significantly better at recognizing patterns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Data augmentation can be using to help the model to generalize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We must find better ways to handle model saving and loading and ensure it works every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2320F3-1744-37DC-F0EE-333DC10F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26" y="1041227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26" y="2625522"/>
            <a:ext cx="3626428" cy="3269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Wrangling and Cleaning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Teamwork &amp; Project Management</a:t>
            </a:r>
          </a:p>
          <a:p>
            <a:r>
              <a:rPr lang="en-US" dirty="0"/>
              <a:t>Major Obstacle</a:t>
            </a:r>
          </a:p>
          <a:p>
            <a:r>
              <a:rPr lang="en-US" dirty="0"/>
              <a:t>Conclusion and Insights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401" y="3171569"/>
            <a:ext cx="5655197" cy="624576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Questions?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3136846"/>
            <a:ext cx="4179570" cy="58430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0" y="190645"/>
            <a:ext cx="3491346" cy="2850181"/>
          </a:xfrm>
        </p:spPr>
        <p:txBody>
          <a:bodyPr>
            <a:noAutofit/>
          </a:bodyPr>
          <a:lstStyle/>
          <a:p>
            <a:r>
              <a:rPr lang="en-US" sz="3200" b="1" dirty="0"/>
              <a:t>Team NeuFalcons</a:t>
            </a:r>
          </a:p>
          <a:p>
            <a:r>
              <a:rPr lang="en-US" dirty="0"/>
              <a:t>Mohammed Almatrafi</a:t>
            </a:r>
          </a:p>
          <a:p>
            <a:r>
              <a:rPr lang="en-US" dirty="0"/>
              <a:t>Yazeed Alghamdi</a:t>
            </a:r>
          </a:p>
          <a:p>
            <a:r>
              <a:rPr lang="en-US" dirty="0"/>
              <a:t>Yasser Alshehri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4EAD-DA00-7675-FB6E-46AAA814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1CAF-7995-1E04-DE85-6B206B1F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4DCA-C6F3-61B2-C1F1-5F8398BD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b="0" dirty="0"/>
              <a:t>The </a:t>
            </a:r>
            <a:r>
              <a:rPr lang="en-US" dirty="0"/>
              <a:t>CIFAR-10 dataset </a:t>
            </a:r>
            <a:r>
              <a:rPr lang="en-US" b="0" dirty="0"/>
              <a:t>was used for this project, which consists of 60,000 32x32 color images categorized into 10 distinct classes: airplanes, automobiles, birds, cats, deer, dogs, frogs, horses, ships, and trucks.</a:t>
            </a:r>
          </a:p>
          <a:p>
            <a:r>
              <a:rPr lang="en-US" b="0" dirty="0"/>
              <a:t>Our hypothesis was that a well-structured Convolutional Neural Network (CNN) could effectively classify these images with high accuracy, outperforming traditional machine learning approaches.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CD89CC-C3A2-AA93-2BA1-F2CB2B1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1B389-27CF-9FDA-C4DC-78EAA255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B5BE-A65C-0136-1A4B-D27F3370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Data Wrangling and Cleaning</a:t>
            </a:r>
          </a:p>
        </p:txBody>
      </p:sp>
    </p:spTree>
    <p:extLst>
      <p:ext uri="{BB962C8B-B14F-4D97-AF65-F5344CB8AC3E}">
        <p14:creationId xmlns:p14="http://schemas.microsoft.com/office/powerpoint/2010/main" val="20735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Wrangling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340705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CIFAR-10 dataset can be loaded from the </a:t>
            </a:r>
            <a:r>
              <a:rPr lang="en-US" b="0" dirty="0" err="1"/>
              <a:t>keras</a:t>
            </a:r>
            <a:r>
              <a:rPr lang="en-US" b="0" dirty="0"/>
              <a:t>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Inter"/>
              </a:rPr>
              <a:t>It’s cleaned and requires no action to process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(missing data, duplicates, formatting issues,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Loading and Splitting</a:t>
            </a:r>
            <a:r>
              <a:rPr lang="en-US" b="0" dirty="0"/>
              <a:t>: 50K training images, 10K testing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Normalization:</a:t>
            </a:r>
            <a:r>
              <a:rPr lang="en-US" dirty="0"/>
              <a:t> </a:t>
            </a:r>
            <a:r>
              <a:rPr lang="en-US" b="0" dirty="0"/>
              <a:t>Pixel values were scaled to a range of 0 to 1 to improve model convergence and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One-Hot Encoding:</a:t>
            </a:r>
            <a:r>
              <a:rPr lang="en-US" dirty="0"/>
              <a:t> </a:t>
            </a:r>
            <a:r>
              <a:rPr lang="en-US" b="0" dirty="0"/>
              <a:t>The categorical class labels were converted into one-hot encoded vectors to align with the neural network’s output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Augmentation:</a:t>
            </a:r>
            <a:r>
              <a:rPr lang="en-US" dirty="0"/>
              <a:t> </a:t>
            </a:r>
            <a:r>
              <a:rPr lang="en-US" b="0" dirty="0"/>
              <a:t>Applied transformations such as random cropping, horizontal flipping, and rotation to enhance model generalization and reduce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2A985-310A-5E2C-ABFB-79131FB21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911-E92A-026B-CBCD-22FE4412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2B305D7-4280-A477-0A97-0E1C7217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data augmentation techniques">
            <a:extLst>
              <a:ext uri="{FF2B5EF4-FFF2-40B4-BE49-F238E27FC236}">
                <a16:creationId xmlns:a16="http://schemas.microsoft.com/office/drawing/2014/main" id="{7DEA0A42-EA12-4B74-8A40-B2C791F7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8" y="2549081"/>
            <a:ext cx="7183217" cy="4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1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382A9-77C1-63C3-A483-2BB3FEE7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4093-0A13-848F-E8DF-9B05A3D1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921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B3361-C6BE-8AFF-37D3-8FD53EA8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8F9B-D9C1-AEE4-640A-27EC7814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C6FA9-5A48-EE7A-97B3-D017D42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680594" cy="8321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6000 images per class. 60K images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Visualized the images and different classes.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C7D9F3-63E6-D737-2ABC-18E90830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E46A5-72C2-0737-9D8F-1EF06B8F24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3" r="90101" b="83939"/>
          <a:stretch/>
        </p:blipFill>
        <p:spPr>
          <a:xfrm>
            <a:off x="1932709" y="3831153"/>
            <a:ext cx="1018307" cy="1007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9DF1F-CE31-F4D3-3743-2E97AD97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859" r="90101" b="74343"/>
          <a:stretch/>
        </p:blipFill>
        <p:spPr>
          <a:xfrm>
            <a:off x="2951016" y="3831153"/>
            <a:ext cx="1018307" cy="1007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74F981-15EA-A9BB-BA8D-A04B7074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253" r="90101" b="64949"/>
          <a:stretch/>
        </p:blipFill>
        <p:spPr>
          <a:xfrm>
            <a:off x="3900057" y="3818660"/>
            <a:ext cx="1018307" cy="1007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3DBB5-000A-1ED3-A5E7-4D04AD19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243" r="90101" b="55959"/>
          <a:stretch/>
        </p:blipFill>
        <p:spPr>
          <a:xfrm>
            <a:off x="4901049" y="3818659"/>
            <a:ext cx="1018307" cy="1007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6F7CD8-4400-9ECB-0692-B3E7ABAC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839" r="90101" b="46363"/>
          <a:stretch/>
        </p:blipFill>
        <p:spPr>
          <a:xfrm>
            <a:off x="5874331" y="3831152"/>
            <a:ext cx="1018307" cy="1007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88304E-3D39-7C22-2BAA-88EE009D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368" r="90101" b="36834"/>
          <a:stretch/>
        </p:blipFill>
        <p:spPr>
          <a:xfrm>
            <a:off x="1932708" y="4855768"/>
            <a:ext cx="1018307" cy="1007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484EE-A025-6849-083E-753CC517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74" r="90101" b="27528"/>
          <a:stretch/>
        </p:blipFill>
        <p:spPr>
          <a:xfrm>
            <a:off x="5905498" y="4851563"/>
            <a:ext cx="1018307" cy="1007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82F9E0-3FC0-1368-6C95-5EE512D4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664" r="90101" b="18538"/>
          <a:stretch/>
        </p:blipFill>
        <p:spPr>
          <a:xfrm>
            <a:off x="2919842" y="4855768"/>
            <a:ext cx="1018307" cy="1007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CE45FE-FD02-64CC-D42A-8E04B99E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159" r="90101" b="9043"/>
          <a:stretch/>
        </p:blipFill>
        <p:spPr>
          <a:xfrm>
            <a:off x="3906976" y="4851563"/>
            <a:ext cx="1018307" cy="1007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63563E-95C8-EA41-DE36-0C01C206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202" r="90101"/>
          <a:stretch/>
        </p:blipFill>
        <p:spPr>
          <a:xfrm>
            <a:off x="4862937" y="4826576"/>
            <a:ext cx="1018307" cy="10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{1A5D007B-1FC7-4BA9-A160-BF29F3599080}tf67328976_win32</Template>
  <TotalTime>143</TotalTime>
  <Words>481</Words>
  <Application>Microsoft Office PowerPoint</Application>
  <PresentationFormat>Widescreen</PresentationFormat>
  <Paragraphs>101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Inter</vt:lpstr>
      <vt:lpstr>Tenorite</vt:lpstr>
      <vt:lpstr>Custom</vt:lpstr>
      <vt:lpstr>Project 1: Deep Learning-Image Classification with CNN</vt:lpstr>
      <vt:lpstr>AGENDA</vt:lpstr>
      <vt:lpstr>Project Overview</vt:lpstr>
      <vt:lpstr>Project Overview</vt:lpstr>
      <vt:lpstr>Data Wrangling and Cleaning</vt:lpstr>
      <vt:lpstr>Data Wrangling and Cleaning</vt:lpstr>
      <vt:lpstr>Data Augmentation</vt:lpstr>
      <vt:lpstr>Exploratory Data Analysis</vt:lpstr>
      <vt:lpstr>Exploratory Data Analysis</vt:lpstr>
      <vt:lpstr>Model Building</vt:lpstr>
      <vt:lpstr>Model Building (first cnn model)</vt:lpstr>
      <vt:lpstr>Model Building (Second cnn model)</vt:lpstr>
      <vt:lpstr>Model Building (Transfer learning model)</vt:lpstr>
      <vt:lpstr>Teamwork &amp; Project Management</vt:lpstr>
      <vt:lpstr>Teamwork &amp; Project Management</vt:lpstr>
      <vt:lpstr>Major Obstacle</vt:lpstr>
      <vt:lpstr>Major Obstacle</vt:lpstr>
      <vt:lpstr>Conclusion and Insights</vt:lpstr>
      <vt:lpstr>Conclusion and Insights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عامر ناحي المطرفي</dc:creator>
  <cp:lastModifiedBy>محمد عامر ناحي المطرفي</cp:lastModifiedBy>
  <cp:revision>6</cp:revision>
  <dcterms:created xsi:type="dcterms:W3CDTF">2025-03-10T08:05:54Z</dcterms:created>
  <dcterms:modified xsi:type="dcterms:W3CDTF">2025-03-10T10:29:15Z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