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8"/>
  </p:notesMasterIdLst>
  <p:sldIdLst>
    <p:sldId id="256"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7772400" cy="10058400"/>
  <p:notesSz cx="6858000" cy="9144000"/>
  <p:embeddedFontLst>
    <p:embeddedFont>
      <p:font typeface="Helvetica Neue"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Light" panose="020B0306030504020204" pitchFamily="34" charset="0"/>
      <p:regular r:id="rId37"/>
      <p:bold r:id="rId38"/>
      <p:italic r:id="rId39"/>
      <p:boldItalic r:id="rId40"/>
    </p:embeddedFont>
    <p:embeddedFont>
      <p:font typeface="Source Code Pro" panose="020B050903040302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DC8B4F-3957-4364-8E6F-94C17237022A}">
  <a:tblStyle styleId="{E5DC8B4F-3957-4364-8E6F-94C17237022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22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da7220471_0_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da7220471_0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da72204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a7220471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a72204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a7220471_0_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a72204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da7220471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da722047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da7220471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da72204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da7220471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da72204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da7220471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da72204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da7220471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da72204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16b351b3f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16b351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35417ed62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35417e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sp>
        <p:nvSpPr>
          <p:cNvPr id="178" name="Google Shape;178;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Udajuicer</a:t>
            </a:r>
            <a:r>
              <a:rPr lang="en" sz="4000">
                <a:solidFill>
                  <a:srgbClr val="FFFFFF"/>
                </a:solidFill>
              </a:rPr>
              <a:t>: </a:t>
            </a:r>
            <a:endParaRPr sz="4000">
              <a:solidFill>
                <a:srgbClr val="FFFFFF"/>
              </a:solidFill>
            </a:endParaRPr>
          </a:p>
          <a:p>
            <a:pPr marL="0" lvl="0" indent="0" algn="ctr" rtl="0">
              <a:lnSpc>
                <a:spcPct val="115000"/>
              </a:lnSpc>
              <a:spcBef>
                <a:spcPts val="0"/>
              </a:spcBef>
              <a:spcAft>
                <a:spcPts val="0"/>
              </a:spcAft>
              <a:buNone/>
            </a:pPr>
            <a:r>
              <a:rPr lang="en" sz="4000">
                <a:solidFill>
                  <a:srgbClr val="FFFFFF"/>
                </a:solidFill>
              </a:rPr>
              <a:t>Threat Report</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l="30564" t="13547" r="30179" b="14161"/>
          <a:stretch/>
        </p:blipFill>
        <p:spPr>
          <a:xfrm>
            <a:off x="2437075" y="2167125"/>
            <a:ext cx="2914650" cy="5367400"/>
          </a:xfrm>
          <a:prstGeom prst="rect">
            <a:avLst/>
          </a:prstGeom>
          <a:noFill/>
          <a:ln>
            <a:noFill/>
          </a:ln>
        </p:spPr>
      </p:pic>
      <p:pic>
        <p:nvPicPr>
          <p:cNvPr id="180" name="Google Shape;180;p51"/>
          <p:cNvPicPr preferRelativeResize="0"/>
          <p:nvPr/>
        </p:nvPicPr>
        <p:blipFill>
          <a:blip r:embed="rId3">
            <a:alphaModFix/>
          </a:blip>
          <a:stretch>
            <a:fillRect/>
          </a:stretch>
        </p:blipFill>
        <p:spPr>
          <a:xfrm>
            <a:off x="3198650" y="4189200"/>
            <a:ext cx="1375200" cy="1375200"/>
          </a:xfrm>
          <a:prstGeom prst="rect">
            <a:avLst/>
          </a:prstGeom>
          <a:noFill/>
          <a:ln>
            <a:noFill/>
          </a:ln>
        </p:spPr>
      </p:pic>
      <p:pic>
        <p:nvPicPr>
          <p:cNvPr id="181" name="Google Shape;181;p51"/>
          <p:cNvPicPr preferRelativeResize="0"/>
          <p:nvPr/>
        </p:nvPicPr>
        <p:blipFill>
          <a:blip r:embed="rId3">
            <a:alphaModFix/>
          </a:blip>
          <a:stretch>
            <a:fillRect/>
          </a:stretch>
        </p:blipFill>
        <p:spPr>
          <a:xfrm rot="4953431">
            <a:off x="3987420" y="2479171"/>
            <a:ext cx="219010" cy="219010"/>
          </a:xfrm>
          <a:prstGeom prst="rect">
            <a:avLst/>
          </a:prstGeom>
          <a:noFill/>
          <a:ln>
            <a:noFill/>
          </a:ln>
        </p:spPr>
      </p:pic>
      <p:pic>
        <p:nvPicPr>
          <p:cNvPr id="182" name="Google Shape;182;p51"/>
          <p:cNvPicPr preferRelativeResize="0"/>
          <p:nvPr/>
        </p:nvPicPr>
        <p:blipFill>
          <a:blip r:embed="rId3">
            <a:alphaModFix/>
          </a:blip>
          <a:stretch>
            <a:fillRect/>
          </a:stretch>
        </p:blipFill>
        <p:spPr>
          <a:xfrm rot="4953431">
            <a:off x="4283345" y="2446071"/>
            <a:ext cx="219010" cy="219010"/>
          </a:xfrm>
          <a:prstGeom prst="rect">
            <a:avLst/>
          </a:prstGeom>
          <a:noFill/>
          <a:ln>
            <a:noFill/>
          </a:ln>
        </p:spPr>
      </p:pic>
      <p:pic>
        <p:nvPicPr>
          <p:cNvPr id="183" name="Google Shape;183;p51"/>
          <p:cNvPicPr preferRelativeResize="0"/>
          <p:nvPr/>
        </p:nvPicPr>
        <p:blipFill>
          <a:blip r:embed="rId3">
            <a:alphaModFix/>
          </a:blip>
          <a:stretch>
            <a:fillRect/>
          </a:stretch>
        </p:blipFill>
        <p:spPr>
          <a:xfrm rot="4953431">
            <a:off x="4579270" y="2391946"/>
            <a:ext cx="219010" cy="219010"/>
          </a:xfrm>
          <a:prstGeom prst="rect">
            <a:avLst/>
          </a:prstGeom>
          <a:noFill/>
          <a:ln>
            <a:noFill/>
          </a:ln>
        </p:spPr>
      </p:pic>
      <p:pic>
        <p:nvPicPr>
          <p:cNvPr id="184" name="Google Shape;184;p51"/>
          <p:cNvPicPr preferRelativeResize="0"/>
          <p:nvPr/>
        </p:nvPicPr>
        <p:blipFill>
          <a:blip r:embed="rId3">
            <a:alphaModFix/>
          </a:blip>
          <a:stretch>
            <a:fillRect/>
          </a:stretch>
        </p:blipFill>
        <p:spPr>
          <a:xfrm rot="4953431">
            <a:off x="4875195" y="2351346"/>
            <a:ext cx="219010" cy="219010"/>
          </a:xfrm>
          <a:prstGeom prst="rect">
            <a:avLst/>
          </a:prstGeom>
          <a:noFill/>
          <a:ln>
            <a:noFill/>
          </a:ln>
        </p:spPr>
      </p:pic>
      <p:pic>
        <p:nvPicPr>
          <p:cNvPr id="185" name="Google Shape;185;p51"/>
          <p:cNvPicPr preferRelativeResize="0"/>
          <p:nvPr/>
        </p:nvPicPr>
        <p:blipFill>
          <a:blip r:embed="rId3">
            <a:alphaModFix/>
          </a:blip>
          <a:stretch>
            <a:fillRect/>
          </a:stretch>
        </p:blipFill>
        <p:spPr>
          <a:xfrm>
            <a:off x="3770695" y="2711446"/>
            <a:ext cx="219010" cy="219010"/>
          </a:xfrm>
          <a:prstGeom prst="rect">
            <a:avLst/>
          </a:prstGeom>
          <a:noFill/>
          <a:ln>
            <a:noFill/>
          </a:ln>
        </p:spPr>
      </p:pic>
      <p:pic>
        <p:nvPicPr>
          <p:cNvPr id="186" name="Google Shape;186;p51"/>
          <p:cNvPicPr preferRelativeResize="0"/>
          <p:nvPr/>
        </p:nvPicPr>
        <p:blipFill>
          <a:blip r:embed="rId3">
            <a:alphaModFix/>
          </a:blip>
          <a:stretch>
            <a:fillRect/>
          </a:stretch>
        </p:blipFill>
        <p:spPr>
          <a:xfrm>
            <a:off x="3770695" y="3016246"/>
            <a:ext cx="219010" cy="219010"/>
          </a:xfrm>
          <a:prstGeom prst="rect">
            <a:avLst/>
          </a:prstGeom>
          <a:noFill/>
          <a:ln>
            <a:noFill/>
          </a:ln>
        </p:spPr>
      </p:pic>
      <p:sp>
        <p:nvSpPr>
          <p:cNvPr id="187" name="Google Shape;187;p51"/>
          <p:cNvSpPr txBox="1">
            <a:spLocks noGrp="1"/>
          </p:cNvSpPr>
          <p:nvPr>
            <p:ph type="title" idx="4294967295"/>
          </p:nvPr>
        </p:nvSpPr>
        <p:spPr>
          <a:xfrm>
            <a:off x="-262751" y="73673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solidFill>
                  <a:srgbClr val="FFFFFF"/>
                </a:solidFill>
              </a:rPr>
              <a:t>YOUR NAME</a:t>
            </a:r>
            <a:r>
              <a:rPr lang="en" dirty="0">
                <a:solidFill>
                  <a:srgbClr val="FFFFFF"/>
                </a:solidFill>
              </a:rPr>
              <a:t>: </a:t>
            </a:r>
            <a:r>
              <a:rPr lang="en" b="1" dirty="0">
                <a:solidFill>
                  <a:srgbClr val="FFFFFF"/>
                </a:solidFill>
              </a:rPr>
              <a:t>Mohammed Alnajrani</a:t>
            </a:r>
            <a:endParaRPr sz="4000" b="1" dirty="0">
              <a:solidFill>
                <a:srgbClr val="FFFFFF"/>
              </a:solidFill>
            </a:endParaRPr>
          </a:p>
          <a:p>
            <a:pPr marL="0" lvl="0" indent="0" algn="ctr" rtl="0">
              <a:lnSpc>
                <a:spcPct val="115000"/>
              </a:lnSpc>
              <a:spcBef>
                <a:spcPts val="0"/>
              </a:spcBef>
              <a:spcAft>
                <a:spcPts val="0"/>
              </a:spcAft>
              <a:buNone/>
            </a:pPr>
            <a:r>
              <a:rPr lang="en-US" sz="4000" i="1" dirty="0">
                <a:solidFill>
                  <a:srgbClr val="FFFFFF"/>
                </a:solidFill>
              </a:rPr>
              <a:t>	8/31/2023</a:t>
            </a:r>
            <a:endParaRPr sz="4000" i="1" dirty="0">
              <a:solidFill>
                <a:srgbClr val="FFFFFF"/>
              </a:solidFill>
            </a:endParaRPr>
          </a:p>
          <a:p>
            <a:pPr marL="0" lvl="0" indent="0" algn="l" rtl="0">
              <a:spcBef>
                <a:spcPts val="0"/>
              </a:spcBef>
              <a:spcAft>
                <a:spcPts val="0"/>
              </a:spcAft>
              <a:buNone/>
            </a:pP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Vulnerability Analysis</a:t>
            </a:r>
            <a:endParaRPr sz="3000">
              <a:solidFill>
                <a:srgbClr val="FFFFFF"/>
              </a:solidFill>
              <a:latin typeface="Open Sans"/>
              <a:ea typeface="Open Sans"/>
              <a:cs typeface="Open Sans"/>
              <a:sym typeface="Open Sans"/>
            </a:endParaRPr>
          </a:p>
        </p:txBody>
      </p:sp>
      <p:sp>
        <p:nvSpPr>
          <p:cNvPr id="258" name="Google Shape;258;p6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2.1 SQL Injection</a:t>
            </a:r>
            <a:endParaRPr/>
          </a:p>
        </p:txBody>
      </p:sp>
      <p:sp>
        <p:nvSpPr>
          <p:cNvPr id="264" name="Google Shape;264;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Screenshot of Your Commands Here:</a:t>
            </a:r>
            <a:endParaRPr sz="1900" b="1" dirty="0">
              <a:latin typeface="Open Sans"/>
              <a:ea typeface="Open Sans"/>
              <a:cs typeface="Open Sans"/>
              <a:sym typeface="Open Sans"/>
            </a:endParaRPr>
          </a:p>
        </p:txBody>
      </p:sp>
      <p:pic>
        <p:nvPicPr>
          <p:cNvPr id="5" name="Picture 4">
            <a:extLst>
              <a:ext uri="{FF2B5EF4-FFF2-40B4-BE49-F238E27FC236}">
                <a16:creationId xmlns:a16="http://schemas.microsoft.com/office/drawing/2014/main" id="{329D80DC-92EC-479B-7FEE-07A2AD95C820}"/>
              </a:ext>
            </a:extLst>
          </p:cNvPr>
          <p:cNvPicPr>
            <a:picLocks noChangeAspect="1"/>
          </p:cNvPicPr>
          <p:nvPr/>
        </p:nvPicPr>
        <p:blipFill>
          <a:blip r:embed="rId3"/>
          <a:stretch>
            <a:fillRect/>
          </a:stretch>
        </p:blipFill>
        <p:spPr>
          <a:xfrm>
            <a:off x="415269" y="2894510"/>
            <a:ext cx="5241460" cy="57665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2.1 SQL Injection</a:t>
            </a:r>
            <a:endParaRPr/>
          </a:p>
        </p:txBody>
      </p:sp>
      <p:sp>
        <p:nvSpPr>
          <p:cNvPr id="270" name="Google Shape;27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Insert Screenshot of Account Settings Showing You as Admin Here:</a:t>
            </a: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2" name="Picture 1">
            <a:extLst>
              <a:ext uri="{FF2B5EF4-FFF2-40B4-BE49-F238E27FC236}">
                <a16:creationId xmlns:a16="http://schemas.microsoft.com/office/drawing/2014/main" id="{CD769AC6-A128-0BEA-B8F1-567A79F7471A}"/>
              </a:ext>
            </a:extLst>
          </p:cNvPr>
          <p:cNvPicPr>
            <a:picLocks noChangeAspect="1"/>
          </p:cNvPicPr>
          <p:nvPr/>
        </p:nvPicPr>
        <p:blipFill>
          <a:blip r:embed="rId3"/>
          <a:stretch>
            <a:fillRect/>
          </a:stretch>
        </p:blipFill>
        <p:spPr>
          <a:xfrm>
            <a:off x="404885" y="3324635"/>
            <a:ext cx="6490260" cy="41877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2.2 XSS</a:t>
            </a:r>
            <a:endParaRPr/>
          </a:p>
        </p:txBody>
      </p:sp>
      <p:sp>
        <p:nvSpPr>
          <p:cNvPr id="276" name="Google Shape;276;p6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Screenshot of Your Commands Here:</a:t>
            </a: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949F9878-0DA1-191D-924D-2E7DEFF2ABC5}"/>
              </a:ext>
            </a:extLst>
          </p:cNvPr>
          <p:cNvPicPr>
            <a:picLocks noChangeAspect="1"/>
          </p:cNvPicPr>
          <p:nvPr/>
        </p:nvPicPr>
        <p:blipFill>
          <a:blip r:embed="rId3"/>
          <a:stretch>
            <a:fillRect/>
          </a:stretch>
        </p:blipFill>
        <p:spPr>
          <a:xfrm>
            <a:off x="413678" y="2827999"/>
            <a:ext cx="5665500" cy="5249201"/>
          </a:xfrm>
          <a:prstGeom prst="rect">
            <a:avLst/>
          </a:prstGeom>
        </p:spPr>
      </p:pic>
      <p:sp>
        <p:nvSpPr>
          <p:cNvPr id="4" name="Rectangle 3">
            <a:extLst>
              <a:ext uri="{FF2B5EF4-FFF2-40B4-BE49-F238E27FC236}">
                <a16:creationId xmlns:a16="http://schemas.microsoft.com/office/drawing/2014/main" id="{50D70B01-3D5E-20D6-92E7-9AFEFDAC0640}"/>
              </a:ext>
            </a:extLst>
          </p:cNvPr>
          <p:cNvSpPr/>
          <p:nvPr/>
        </p:nvSpPr>
        <p:spPr>
          <a:xfrm>
            <a:off x="413678" y="7794594"/>
            <a:ext cx="3306066" cy="2826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2.2 XSS</a:t>
            </a:r>
            <a:endParaRPr/>
          </a:p>
        </p:txBody>
      </p:sp>
      <p:sp>
        <p:nvSpPr>
          <p:cNvPr id="282" name="Google Shape;282;p6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Screenshot of </a:t>
            </a:r>
            <a:r>
              <a:rPr lang="en" sz="1900" b="1" dirty="0">
                <a:latin typeface="Source Code Pro"/>
                <a:ea typeface="Source Code Pro"/>
                <a:cs typeface="Source Code Pro"/>
                <a:sym typeface="Source Code Pro"/>
              </a:rPr>
              <a:t>alert()</a:t>
            </a:r>
            <a:r>
              <a:rPr lang="en" sz="1900" b="1" dirty="0">
                <a:latin typeface="Open Sans"/>
                <a:ea typeface="Open Sans"/>
                <a:cs typeface="Open Sans"/>
                <a:sym typeface="Open Sans"/>
              </a:rPr>
              <a:t> popup saying "Hacked!" Here:</a:t>
            </a: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D91A853-77B8-66F8-117B-4F175D8039D0}"/>
              </a:ext>
            </a:extLst>
          </p:cNvPr>
          <p:cNvPicPr>
            <a:picLocks noChangeAspect="1"/>
          </p:cNvPicPr>
          <p:nvPr/>
        </p:nvPicPr>
        <p:blipFill>
          <a:blip r:embed="rId3"/>
          <a:stretch>
            <a:fillRect/>
          </a:stretch>
        </p:blipFill>
        <p:spPr>
          <a:xfrm>
            <a:off x="264850" y="3159089"/>
            <a:ext cx="6113929" cy="43977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Optional Task:</a:t>
            </a:r>
            <a:endParaRPr/>
          </a:p>
        </p:txBody>
      </p:sp>
      <p:sp>
        <p:nvSpPr>
          <p:cNvPr id="288" name="Google Shape;28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Extra Vulnerabilities</a:t>
            </a:r>
            <a:endParaRPr sz="1900" b="1" dirty="0">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US" sz="1900" i="1" dirty="0">
                <a:latin typeface="Open Sans"/>
                <a:ea typeface="Open Sans"/>
                <a:cs typeface="Open Sans"/>
                <a:sym typeface="Open Sans"/>
              </a:rPr>
              <a:t>Insecure Design</a:t>
            </a:r>
          </a:p>
          <a:p>
            <a:pPr marL="457200" lvl="0" indent="-349250" algn="l" rtl="0">
              <a:lnSpc>
                <a:spcPct val="200000"/>
              </a:lnSpc>
              <a:spcBef>
                <a:spcPts val="1600"/>
              </a:spcBef>
              <a:spcAft>
                <a:spcPts val="0"/>
              </a:spcAft>
              <a:buSzPts val="1900"/>
              <a:buFont typeface="Open Sans"/>
              <a:buChar char="●"/>
            </a:pPr>
            <a:r>
              <a:rPr lang="en-US" sz="1900" i="1" dirty="0">
                <a:latin typeface="Open Sans"/>
                <a:ea typeface="Open Sans"/>
                <a:cs typeface="Open Sans"/>
                <a:sym typeface="Open Sans"/>
              </a:rPr>
              <a:t>Sensitive Data Exposure</a:t>
            </a:r>
          </a:p>
          <a:p>
            <a:pPr marL="457200" lvl="0" indent="-349250" algn="l" rtl="0">
              <a:lnSpc>
                <a:spcPct val="200000"/>
              </a:lnSpc>
              <a:spcBef>
                <a:spcPts val="1600"/>
              </a:spcBef>
              <a:spcAft>
                <a:spcPts val="0"/>
              </a:spcAft>
              <a:buSzPts val="1900"/>
              <a:buFont typeface="Open Sans"/>
              <a:buChar char="●"/>
            </a:pPr>
            <a:r>
              <a:rPr lang="en-US" sz="1900" i="1" dirty="0">
                <a:latin typeface="Open Sans"/>
                <a:ea typeface="Open Sans"/>
                <a:cs typeface="Open Sans"/>
                <a:sym typeface="Open Sans"/>
              </a:rPr>
              <a:t>Cryptographic Failures</a:t>
            </a:r>
            <a:endParaRPr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2"/>
        <p:cNvGrpSpPr/>
        <p:nvPr/>
      </p:nvGrpSpPr>
      <p:grpSpPr>
        <a:xfrm>
          <a:off x="0" y="0"/>
          <a:ext cx="0" cy="0"/>
          <a:chOff x="0" y="0"/>
          <a:chExt cx="0" cy="0"/>
        </a:xfrm>
      </p:grpSpPr>
      <p:sp>
        <p:nvSpPr>
          <p:cNvPr id="293" name="Google Shape;293;p6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Risk Analysis</a:t>
            </a:r>
            <a:endParaRPr sz="3000">
              <a:solidFill>
                <a:srgbClr val="FFFFFF"/>
              </a:solidFill>
              <a:latin typeface="Open Sans"/>
              <a:ea typeface="Open Sans"/>
              <a:cs typeface="Open Sans"/>
              <a:sym typeface="Open Sans"/>
            </a:endParaRPr>
          </a:p>
        </p:txBody>
      </p:sp>
      <p:sp>
        <p:nvSpPr>
          <p:cNvPr id="294" name="Google Shape;294;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3.1 Scoring Risks</a:t>
            </a:r>
            <a:endParaRPr/>
          </a:p>
        </p:txBody>
      </p:sp>
      <p:sp>
        <p:nvSpPr>
          <p:cNvPr id="300" name="Google Shape;300;p69"/>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a:solidFill>
                  <a:srgbClr val="FFFFFF"/>
                </a:solidFill>
                <a:latin typeface="Open Sans"/>
                <a:ea typeface="Open Sans"/>
                <a:cs typeface="Open Sans"/>
                <a:sym typeface="Open Sans"/>
              </a:rPr>
              <a:t>Remove this slide</a:t>
            </a:r>
            <a:endParaRPr sz="4500" dirty="0">
              <a:solidFill>
                <a:srgbClr val="FFFFFF"/>
              </a:solidFill>
              <a:latin typeface="Open Sans"/>
              <a:ea typeface="Open Sans"/>
              <a:cs typeface="Open Sans"/>
              <a:sym typeface="Open Sans"/>
            </a:endParaRPr>
          </a:p>
        </p:txBody>
      </p:sp>
      <p:graphicFrame>
        <p:nvGraphicFramePr>
          <p:cNvPr id="301" name="Google Shape;301;p69"/>
          <p:cNvGraphicFramePr/>
          <p:nvPr>
            <p:extLst>
              <p:ext uri="{D42A27DB-BD31-4B8C-83A1-F6EECF244321}">
                <p14:modId xmlns:p14="http://schemas.microsoft.com/office/powerpoint/2010/main" val="1810120914"/>
              </p:ext>
            </p:extLst>
          </p:nvPr>
        </p:nvGraphicFramePr>
        <p:xfrm>
          <a:off x="493550" y="2491475"/>
          <a:ext cx="6733125" cy="3834375"/>
        </p:xfrm>
        <a:graphic>
          <a:graphicData uri="http://schemas.openxmlformats.org/drawingml/2006/table">
            <a:tbl>
              <a:tblPr>
                <a:noFill/>
                <a:tableStyleId>{E5DC8B4F-3957-4364-8E6F-94C17237022A}</a:tableStyleId>
              </a:tblPr>
              <a:tblGrid>
                <a:gridCol w="2460175">
                  <a:extLst>
                    <a:ext uri="{9D8B030D-6E8A-4147-A177-3AD203B41FA5}">
                      <a16:colId xmlns:a16="http://schemas.microsoft.com/office/drawing/2014/main" val="20000"/>
                    </a:ext>
                  </a:extLst>
                </a:gridCol>
                <a:gridCol w="4272950">
                  <a:extLst>
                    <a:ext uri="{9D8B030D-6E8A-4147-A177-3AD203B41FA5}">
                      <a16:colId xmlns:a16="http://schemas.microsoft.com/office/drawing/2014/main" val="20001"/>
                    </a:ext>
                  </a:extLst>
                </a:gridCol>
              </a:tblGrid>
              <a:tr h="756550">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Risk</a:t>
                      </a:r>
                      <a:endParaRPr sz="1800" b="1">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Score </a:t>
                      </a:r>
                      <a:endParaRPr sz="1800" b="1">
                        <a:solidFill>
                          <a:schemeClr val="dk2"/>
                        </a:solidFill>
                        <a:latin typeface="Open Sans"/>
                        <a:ea typeface="Open Sans"/>
                        <a:cs typeface="Open Sans"/>
                        <a:sym typeface="Open Sans"/>
                      </a:endParaRPr>
                    </a:p>
                    <a:p>
                      <a:pPr marL="0" lvl="0" indent="0" algn="l" rtl="0">
                        <a:spcBef>
                          <a:spcPts val="0"/>
                        </a:spcBef>
                        <a:spcAft>
                          <a:spcPts val="0"/>
                        </a:spcAft>
                        <a:buNone/>
                      </a:pPr>
                      <a:r>
                        <a:rPr lang="en" sz="1600" b="1" i="1">
                          <a:solidFill>
                            <a:schemeClr val="dk2"/>
                          </a:solidFill>
                          <a:latin typeface="Open Sans"/>
                          <a:ea typeface="Open Sans"/>
                          <a:cs typeface="Open Sans"/>
                          <a:sym typeface="Open Sans"/>
                        </a:rPr>
                        <a:t>(1 is most dangerous, 4 is least dangerous)</a:t>
                      </a:r>
                      <a:endParaRPr sz="1600" b="1" i="1">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0"/>
                  </a:ext>
                </a:extLst>
              </a:tr>
              <a:tr h="1060850">
                <a:tc>
                  <a:txBody>
                    <a:bodyPr/>
                    <a:lstStyle/>
                    <a:p>
                      <a:pPr marL="0" lvl="0" indent="0" algn="l" rtl="0">
                        <a:spcBef>
                          <a:spcPts val="0"/>
                        </a:spcBef>
                        <a:spcAft>
                          <a:spcPts val="0"/>
                        </a:spcAft>
                        <a:buNone/>
                      </a:pPr>
                      <a:r>
                        <a:rPr lang="en-US" sz="1800" i="1" dirty="0">
                          <a:solidFill>
                            <a:schemeClr val="dk2"/>
                          </a:solidFill>
                          <a:latin typeface="Open Sans"/>
                          <a:ea typeface="Open Sans"/>
                          <a:cs typeface="Open Sans"/>
                          <a:sym typeface="Open Sans"/>
                        </a:rPr>
                        <a:t>Denial of Service (DoS) </a:t>
                      </a:r>
                      <a:endParaRPr sz="1800" i="1"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1</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672325">
                <a:tc>
                  <a:txBody>
                    <a:bodyPr/>
                    <a:lstStyle/>
                    <a:p>
                      <a:pPr marL="0" lvl="0" indent="0" algn="l" rtl="0">
                        <a:spcBef>
                          <a:spcPts val="0"/>
                        </a:spcBef>
                        <a:spcAft>
                          <a:spcPts val="0"/>
                        </a:spcAft>
                        <a:buNone/>
                      </a:pPr>
                      <a:r>
                        <a:rPr lang="en" sz="1800" dirty="0">
                          <a:solidFill>
                            <a:schemeClr val="dk2"/>
                          </a:solidFill>
                          <a:latin typeface="Open Sans"/>
                          <a:ea typeface="Open Sans"/>
                          <a:cs typeface="Open Sans"/>
                          <a:sym typeface="Open Sans"/>
                        </a:rPr>
                        <a:t>Insecure Architecture</a:t>
                      </a:r>
                      <a:endParaRPr sz="1800"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2</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672325">
                <a:tc>
                  <a:txBody>
                    <a:bodyPr/>
                    <a:lstStyle/>
                    <a:p>
                      <a:pPr marL="0" lvl="0" indent="0" algn="l" rtl="0">
                        <a:spcBef>
                          <a:spcPts val="0"/>
                        </a:spcBef>
                        <a:spcAft>
                          <a:spcPts val="0"/>
                        </a:spcAft>
                        <a:buNone/>
                      </a:pPr>
                      <a:r>
                        <a:rPr lang="en" sz="1800" dirty="0">
                          <a:solidFill>
                            <a:schemeClr val="dk2"/>
                          </a:solidFill>
                          <a:latin typeface="Open Sans"/>
                          <a:ea typeface="Open Sans"/>
                          <a:cs typeface="Open Sans"/>
                          <a:sym typeface="Open Sans"/>
                        </a:rPr>
                        <a:t>SQL Injection</a:t>
                      </a:r>
                      <a:endParaRPr sz="1800"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1</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672325">
                <a:tc>
                  <a:txBody>
                    <a:bodyPr/>
                    <a:lstStyle/>
                    <a:p>
                      <a:pPr marL="0" lvl="0" indent="0" algn="l" rtl="0">
                        <a:spcBef>
                          <a:spcPts val="0"/>
                        </a:spcBef>
                        <a:spcAft>
                          <a:spcPts val="0"/>
                        </a:spcAft>
                        <a:buNone/>
                      </a:pPr>
                      <a:r>
                        <a:rPr lang="en" sz="1800" dirty="0">
                          <a:solidFill>
                            <a:schemeClr val="dk2"/>
                          </a:solidFill>
                          <a:latin typeface="Open Sans"/>
                          <a:ea typeface="Open Sans"/>
                          <a:cs typeface="Open Sans"/>
                          <a:sym typeface="Open Sans"/>
                        </a:rPr>
                        <a:t>XSS Vulnerability</a:t>
                      </a:r>
                      <a:endParaRPr sz="1800"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3</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3.2 Risk Rationale</a:t>
            </a:r>
            <a:endParaRPr/>
          </a:p>
        </p:txBody>
      </p:sp>
      <p:sp>
        <p:nvSpPr>
          <p:cNvPr id="307" name="Google Shape;307;p7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Why Did You Choose That Ranking?</a:t>
            </a:r>
            <a:endParaRPr sz="1900" b="1" dirty="0">
              <a:latin typeface="Open Sans"/>
              <a:ea typeface="Open Sans"/>
              <a:cs typeface="Open Sans"/>
              <a:sym typeface="Open Sans"/>
            </a:endParaRPr>
          </a:p>
          <a:p>
            <a:pPr marL="342900" indent="-342900">
              <a:spcBef>
                <a:spcPts val="1600"/>
              </a:spcBef>
            </a:pPr>
            <a:r>
              <a:rPr lang="en-US" sz="2000" b="1" dirty="0">
                <a:solidFill>
                  <a:schemeClr val="dk2"/>
                </a:solidFill>
                <a:latin typeface="Open Sans"/>
                <a:ea typeface="Open Sans"/>
                <a:cs typeface="Open Sans"/>
                <a:sym typeface="Open Sans"/>
              </a:rPr>
              <a:t>Denial of Service (DoS) </a:t>
            </a:r>
            <a:r>
              <a:rPr lang="en-US" sz="2000" dirty="0">
                <a:solidFill>
                  <a:schemeClr val="dk2"/>
                </a:solidFill>
                <a:latin typeface="Open Sans"/>
                <a:ea typeface="Open Sans"/>
                <a:cs typeface="Open Sans"/>
                <a:sym typeface="Open Sans"/>
              </a:rPr>
              <a:t>Score is 1 because an amateur hacker may do it and making a resource unavailable has a strong impact in terms of reputational and financial loss.</a:t>
            </a:r>
          </a:p>
          <a:p>
            <a:pPr marL="342900" indent="-342900">
              <a:spcBef>
                <a:spcPts val="1600"/>
              </a:spcBef>
            </a:pPr>
            <a:r>
              <a:rPr lang="en-US" sz="2000" b="1" i="1" dirty="0">
                <a:latin typeface="Open Sans"/>
                <a:ea typeface="Open Sans"/>
                <a:cs typeface="Open Sans"/>
                <a:sym typeface="Open Sans"/>
              </a:rPr>
              <a:t>Insecure Architecture</a:t>
            </a:r>
            <a:r>
              <a:rPr lang="en-US" sz="2000" i="1" dirty="0">
                <a:solidFill>
                  <a:schemeClr val="dk2"/>
                </a:solidFill>
                <a:latin typeface="Open Sans"/>
                <a:ea typeface="Open Sans"/>
                <a:cs typeface="Open Sans"/>
                <a:sym typeface="Open Sans"/>
              </a:rPr>
              <a:t> </a:t>
            </a:r>
            <a:r>
              <a:rPr lang="en-US" sz="2000" dirty="0">
                <a:solidFill>
                  <a:schemeClr val="dk2"/>
                </a:solidFill>
                <a:latin typeface="Open Sans"/>
                <a:ea typeface="Open Sans"/>
                <a:cs typeface="Open Sans"/>
                <a:sym typeface="Open Sans"/>
              </a:rPr>
              <a:t>Score is 2 since it may lead to other attacks such as DoS, SQL injection, and data breach.</a:t>
            </a:r>
            <a:endParaRPr lang="en-US" sz="2000" b="1" dirty="0">
              <a:latin typeface="Open Sans"/>
              <a:ea typeface="Open Sans"/>
              <a:cs typeface="Open Sans"/>
              <a:sym typeface="Open Sans"/>
            </a:endParaRPr>
          </a:p>
          <a:p>
            <a:pPr marL="342900" indent="-342900">
              <a:spcBef>
                <a:spcPts val="1600"/>
              </a:spcBef>
            </a:pPr>
            <a:r>
              <a:rPr lang="en-US" sz="2000" b="1" i="1" dirty="0">
                <a:latin typeface="Open Sans"/>
                <a:ea typeface="Open Sans"/>
                <a:cs typeface="Open Sans"/>
                <a:sym typeface="Open Sans"/>
              </a:rPr>
              <a:t>SQL Injection </a:t>
            </a:r>
            <a:r>
              <a:rPr lang="en-US" sz="2000" dirty="0">
                <a:solidFill>
                  <a:schemeClr val="dk2"/>
                </a:solidFill>
                <a:latin typeface="Open Sans"/>
                <a:ea typeface="Open Sans"/>
                <a:cs typeface="Open Sans"/>
                <a:sym typeface="Open Sans"/>
              </a:rPr>
              <a:t>Score is 1 because it causes severe damage to the company’s reputation by leaking data or spoofing identity and tampering with existing data.</a:t>
            </a:r>
            <a:endParaRPr lang="en-US" sz="2000" b="1" i="1" dirty="0">
              <a:latin typeface="Open Sans"/>
              <a:ea typeface="Open Sans"/>
              <a:cs typeface="Open Sans"/>
              <a:sym typeface="Open Sans"/>
            </a:endParaRPr>
          </a:p>
          <a:p>
            <a:pPr marL="342900" indent="-342900">
              <a:spcBef>
                <a:spcPts val="1600"/>
              </a:spcBef>
            </a:pPr>
            <a:r>
              <a:rPr lang="en-US" sz="2000" b="1" i="1" dirty="0">
                <a:latin typeface="Open Sans"/>
                <a:ea typeface="Open Sans"/>
                <a:cs typeface="Open Sans"/>
                <a:sym typeface="Open Sans"/>
              </a:rPr>
              <a:t>XSS Vulnerability </a:t>
            </a:r>
            <a:r>
              <a:rPr lang="en-US" sz="2000" dirty="0">
                <a:latin typeface="Open Sans"/>
                <a:ea typeface="Open Sans"/>
                <a:cs typeface="Open Sans"/>
                <a:sym typeface="Open Sans"/>
              </a:rPr>
              <a:t>The score is 3 because it is easy to avoid by either users or website owners and needs a professional hacker.</a:t>
            </a:r>
            <a:endParaRPr lang="en-US" sz="1900" i="1" dirty="0">
              <a:solidFill>
                <a:schemeClr val="dk2"/>
              </a:solidFill>
              <a:latin typeface="Open Sans"/>
              <a:ea typeface="Open Sans"/>
              <a:cs typeface="Open Sans"/>
              <a:sym typeface="Open Sans"/>
            </a:endParaRPr>
          </a:p>
          <a:p>
            <a:pPr marL="0" indent="0">
              <a:spcBef>
                <a:spcPts val="1600"/>
              </a:spcBef>
              <a:buNone/>
            </a:pPr>
            <a:endParaRPr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11"/>
        <p:cNvGrpSpPr/>
        <p:nvPr/>
      </p:nvGrpSpPr>
      <p:grpSpPr>
        <a:xfrm>
          <a:off x="0" y="0"/>
          <a:ext cx="0" cy="0"/>
          <a:chOff x="0" y="0"/>
          <a:chExt cx="0" cy="0"/>
        </a:xfrm>
      </p:grpSpPr>
      <p:sp>
        <p:nvSpPr>
          <p:cNvPr id="312" name="Google Shape;312;p7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Mitigation Plan</a:t>
            </a:r>
            <a:endParaRPr sz="3000">
              <a:solidFill>
                <a:srgbClr val="FFFFFF"/>
              </a:solidFill>
              <a:latin typeface="Open Sans"/>
              <a:ea typeface="Open Sans"/>
              <a:cs typeface="Open Sans"/>
              <a:sym typeface="Open Sans"/>
            </a:endParaRPr>
          </a:p>
        </p:txBody>
      </p:sp>
      <p:sp>
        <p:nvSpPr>
          <p:cNvPr id="313" name="Google Shape;313;p7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Purpose of this Report:</a:t>
            </a:r>
            <a:endParaRPr/>
          </a:p>
        </p:txBody>
      </p:sp>
      <p:sp>
        <p:nvSpPr>
          <p:cNvPr id="201" name="Google Shape;201;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000000"/>
                </a:solidFill>
                <a:latin typeface="Open Sans"/>
                <a:ea typeface="Open Sans"/>
                <a:cs typeface="Open Sans"/>
                <a:sym typeface="Open Sans"/>
              </a:rPr>
              <a:t>This is a threat model report for </a:t>
            </a:r>
            <a:r>
              <a:rPr lang="en" sz="1800" b="1" dirty="0">
                <a:solidFill>
                  <a:srgbClr val="02B4E5"/>
                </a:solidFill>
                <a:latin typeface="Open Sans"/>
                <a:ea typeface="Open Sans"/>
                <a:cs typeface="Open Sans"/>
                <a:sym typeface="Open Sans"/>
              </a:rPr>
              <a:t>Udajuicer</a:t>
            </a:r>
            <a:r>
              <a:rPr lang="en" sz="1800" dirty="0">
                <a:solidFill>
                  <a:srgbClr val="000000"/>
                </a:solidFill>
                <a:latin typeface="Open Sans"/>
                <a:ea typeface="Open Sans"/>
                <a:cs typeface="Open Sans"/>
                <a:sym typeface="Open Sans"/>
              </a:rPr>
              <a:t>. The report will describe the threats facing Udajuicer. The model will cover the following:</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Threat Assessment</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Scoping out Asset Inventory</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Architecture Audit</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Threat Model Diagram</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Threats to the Organization</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Identifying Threat Actors</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Vulnerability Analysis</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Risk Analysis</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Mitigation Plan</a:t>
            </a:r>
            <a:endParaRPr sz="1800" dirty="0">
              <a:solidFill>
                <a:srgbClr val="000000"/>
              </a:solidFill>
            </a:endParaRPr>
          </a:p>
        </p:txBody>
      </p:sp>
      <p:sp>
        <p:nvSpPr>
          <p:cNvPr id="202" name="Google Shape;202;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a:solidFill>
                  <a:srgbClr val="FFFFFF"/>
                </a:solidFill>
                <a:latin typeface="Open Sans"/>
                <a:ea typeface="Open Sans"/>
                <a:cs typeface="Open Sans"/>
                <a:sym typeface="Open Sans"/>
              </a:rPr>
              <a:t>Remove this slide</a:t>
            </a:r>
            <a:endParaRPr sz="4500" dirty="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4.1 Secure Architecture</a:t>
            </a:r>
            <a:endParaRPr/>
          </a:p>
        </p:txBody>
      </p:sp>
      <p:sp>
        <p:nvSpPr>
          <p:cNvPr id="319" name="Google Shape;319;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Image of Your Secure Architecture Here:</a:t>
            </a: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9" name="Picture 8">
            <a:extLst>
              <a:ext uri="{FF2B5EF4-FFF2-40B4-BE49-F238E27FC236}">
                <a16:creationId xmlns:a16="http://schemas.microsoft.com/office/drawing/2014/main" id="{D6EE2ADE-E67F-FB63-4088-140812E357B5}"/>
              </a:ext>
            </a:extLst>
          </p:cNvPr>
          <p:cNvPicPr>
            <a:picLocks noChangeAspect="1"/>
          </p:cNvPicPr>
          <p:nvPr/>
        </p:nvPicPr>
        <p:blipFill rotWithShape="1">
          <a:blip r:embed="rId3"/>
          <a:srcRect l="1153" r="1"/>
          <a:stretch/>
        </p:blipFill>
        <p:spPr>
          <a:xfrm>
            <a:off x="0" y="2952289"/>
            <a:ext cx="7772399" cy="331349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4.2 Mystery Attack Mitigation</a:t>
            </a:r>
            <a:endParaRPr/>
          </a:p>
        </p:txBody>
      </p:sp>
      <p:sp>
        <p:nvSpPr>
          <p:cNvPr id="325" name="Google Shape;325;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We can mitigate Denial of service (DoS) by implementing a secure architecture by using</a:t>
            </a:r>
          </a:p>
          <a:p>
            <a:pPr marL="342900" indent="-342900">
              <a:spcBef>
                <a:spcPts val="1600"/>
              </a:spcBef>
            </a:pPr>
            <a:r>
              <a:rPr lang="en-US" sz="1900" b="1" dirty="0"/>
              <a:t>Content Delivery Network (CDN) </a:t>
            </a:r>
            <a:r>
              <a:rPr lang="en-US" sz="1900" dirty="0"/>
              <a:t>which provides a group of edge servers that serve cached content from the origin.</a:t>
            </a:r>
          </a:p>
          <a:p>
            <a:pPr marL="342900" indent="-342900">
              <a:spcBef>
                <a:spcPts val="1600"/>
              </a:spcBef>
            </a:pPr>
            <a:r>
              <a:rPr lang="en-US" sz="1900" b="1" dirty="0"/>
              <a:t> Load balancers</a:t>
            </a:r>
            <a:r>
              <a:rPr lang="en-US" sz="1900" dirty="0"/>
              <a:t> to distribute incoming traffic evenly from client devices to servers </a:t>
            </a:r>
          </a:p>
          <a:p>
            <a:pPr marL="342900" indent="-342900">
              <a:spcBef>
                <a:spcPts val="1600"/>
              </a:spcBef>
            </a:pPr>
            <a:r>
              <a:rPr lang="en-US" sz="1900" b="1" dirty="0"/>
              <a:t> Firewalls</a:t>
            </a:r>
            <a:r>
              <a:rPr lang="en-US" sz="1900" dirty="0"/>
              <a:t> to filter requests upstream long before they reach the target network.</a:t>
            </a:r>
          </a:p>
          <a:p>
            <a:pPr marL="342900" indent="-342900">
              <a:spcBef>
                <a:spcPts val="1600"/>
              </a:spcBef>
            </a:pPr>
            <a:r>
              <a:rPr lang="en-US" sz="1900" b="1" dirty="0"/>
              <a:t>Network segmentation</a:t>
            </a:r>
            <a:r>
              <a:rPr lang="en-US" sz="1900" dirty="0"/>
              <a:t> technic to mitigate the attack.</a:t>
            </a: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4.3 SQL Injection Mitigation</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We can mitigate SQL Injection attacks by using </a:t>
            </a:r>
          </a:p>
          <a:p>
            <a:pPr marL="342900" indent="-342900">
              <a:spcBef>
                <a:spcPts val="1600"/>
              </a:spcBef>
            </a:pPr>
            <a:r>
              <a:rPr lang="en-US" sz="1900" b="1" dirty="0"/>
              <a:t>Input Sanitization</a:t>
            </a:r>
            <a:r>
              <a:rPr lang="en-US" sz="1900" dirty="0"/>
              <a:t> to clean </a:t>
            </a:r>
            <a:r>
              <a:rPr lang="en-US" sz="1800" dirty="0">
                <a:effectLst/>
                <a:latin typeface="Open Sans Light" panose="020B0306030504020204" pitchFamily="34" charset="0"/>
                <a:ea typeface="Open Sans Light" panose="020B0306030504020204" pitchFamily="34" charset="0"/>
                <a:cs typeface="Open Sans Light" panose="020B0306030504020204" pitchFamily="34" charset="0"/>
              </a:rPr>
              <a:t>user </a:t>
            </a:r>
            <a:r>
              <a:rPr lang="en-US" sz="1900" dirty="0">
                <a:effectLst/>
                <a:latin typeface="Open Sans Light" panose="020B0306030504020204" pitchFamily="34" charset="0"/>
                <a:ea typeface="Open Sans Light" panose="020B0306030504020204" pitchFamily="34" charset="0"/>
                <a:cs typeface="Open Sans Light" panose="020B0306030504020204" pitchFamily="34" charset="0"/>
              </a:rPr>
              <a:t>input</a:t>
            </a:r>
            <a:r>
              <a:rPr lang="en-US" sz="1900" dirty="0"/>
              <a:t>,</a:t>
            </a:r>
          </a:p>
          <a:p>
            <a:pPr marL="342900" indent="-342900">
              <a:spcBef>
                <a:spcPts val="1600"/>
              </a:spcBef>
            </a:pPr>
            <a:r>
              <a:rPr lang="en-US" sz="1900" b="1" dirty="0"/>
              <a:t>Input Validation</a:t>
            </a:r>
            <a:r>
              <a:rPr lang="en-US" sz="1900" dirty="0"/>
              <a:t> to match user input against expected input, </a:t>
            </a:r>
          </a:p>
          <a:p>
            <a:pPr marL="342900" indent="-342900">
              <a:spcBef>
                <a:spcPts val="1600"/>
              </a:spcBef>
            </a:pPr>
            <a:r>
              <a:rPr lang="en-US" sz="1900" dirty="0"/>
              <a:t>Use Prepared Statements with </a:t>
            </a:r>
            <a:r>
              <a:rPr lang="en-US" sz="1900" b="1" dirty="0"/>
              <a:t>Parameterized Queries</a:t>
            </a:r>
            <a:r>
              <a:rPr lang="en-US" sz="1900" dirty="0"/>
              <a:t> which will be waiting for parameters in the form of user input.</a:t>
            </a:r>
          </a:p>
          <a:p>
            <a:pPr marL="342900" indent="-342900">
              <a:spcBef>
                <a:spcPts val="1600"/>
              </a:spcBef>
            </a:pPr>
            <a:r>
              <a:rPr lang="en-US" sz="1900" b="1" dirty="0"/>
              <a:t>Escaping process</a:t>
            </a:r>
            <a:r>
              <a:rPr lang="en-US" sz="1900" dirty="0"/>
              <a:t> which will convert characters in code, so they don't get interpreted.</a:t>
            </a:r>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4.4 XSS Mitigation</a:t>
            </a:r>
            <a:endParaRPr dirty="0"/>
          </a:p>
        </p:txBody>
      </p:sp>
      <p:sp>
        <p:nvSpPr>
          <p:cNvPr id="337" name="Google Shape;337;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We can mitigate XSS attacks by using </a:t>
            </a:r>
          </a:p>
          <a:p>
            <a:pPr marL="342900" indent="-342900">
              <a:spcBef>
                <a:spcPts val="1600"/>
              </a:spcBef>
            </a:pPr>
            <a:r>
              <a:rPr lang="en-US" sz="1900" b="1" dirty="0"/>
              <a:t>Input Sanitization</a:t>
            </a:r>
            <a:r>
              <a:rPr lang="en-US" sz="1900" dirty="0"/>
              <a:t> to clean </a:t>
            </a:r>
            <a:r>
              <a:rPr lang="en-US" sz="1800" dirty="0">
                <a:effectLst/>
                <a:latin typeface="Open Sans Light" panose="020B0306030504020204" pitchFamily="34" charset="0"/>
                <a:ea typeface="Open Sans Light" panose="020B0306030504020204" pitchFamily="34" charset="0"/>
                <a:cs typeface="Open Sans Light" panose="020B0306030504020204" pitchFamily="34" charset="0"/>
              </a:rPr>
              <a:t>user </a:t>
            </a:r>
            <a:r>
              <a:rPr lang="en-US" sz="1900" dirty="0">
                <a:effectLst/>
                <a:latin typeface="Open Sans Light" panose="020B0306030504020204" pitchFamily="34" charset="0"/>
                <a:ea typeface="Open Sans Light" panose="020B0306030504020204" pitchFamily="34" charset="0"/>
                <a:cs typeface="Open Sans Light" panose="020B0306030504020204" pitchFamily="34" charset="0"/>
              </a:rPr>
              <a:t>input</a:t>
            </a:r>
            <a:r>
              <a:rPr lang="en-US" sz="1900" dirty="0"/>
              <a:t>, </a:t>
            </a:r>
          </a:p>
          <a:p>
            <a:pPr marL="342900" indent="-342900">
              <a:spcBef>
                <a:spcPts val="1600"/>
              </a:spcBef>
            </a:pPr>
            <a:r>
              <a:rPr lang="en-US" sz="1900" b="1" dirty="0"/>
              <a:t>Input Validation </a:t>
            </a:r>
            <a:r>
              <a:rPr lang="en-US" sz="1900" dirty="0"/>
              <a:t>to match user input against expected input</a:t>
            </a:r>
          </a:p>
          <a:p>
            <a:pPr marL="342900" indent="-342900">
              <a:spcBef>
                <a:spcPts val="1600"/>
              </a:spcBef>
            </a:pPr>
            <a:r>
              <a:rPr lang="en-US" sz="1900" b="1" dirty="0"/>
              <a:t>Escaping process</a:t>
            </a:r>
            <a:r>
              <a:rPr lang="en-US" sz="1900" dirty="0"/>
              <a:t> which will convert characters in code, so they don't get interpreted.</a:t>
            </a: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06"/>
        <p:cNvGrpSpPr/>
        <p:nvPr/>
      </p:nvGrpSpPr>
      <p:grpSpPr>
        <a:xfrm>
          <a:off x="0" y="0"/>
          <a:ext cx="0" cy="0"/>
          <a:chOff x="0" y="0"/>
          <a:chExt cx="0" cy="0"/>
        </a:xfrm>
      </p:grpSpPr>
      <p:sp>
        <p:nvSpPr>
          <p:cNvPr id="207" name="Google Shape;20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8" name="Google Shape;20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9" name="Google Shape;209;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Threat Assessment</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 Asset Inventory</a:t>
            </a:r>
            <a:endParaRPr dirty="0"/>
          </a:p>
        </p:txBody>
      </p:sp>
      <p:sp>
        <p:nvSpPr>
          <p:cNvPr id="215" name="Google Shape;21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Components and Functions</a:t>
            </a:r>
            <a:endParaRPr sz="1900" b="1" dirty="0">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 sz="1900" b="1" i="1" dirty="0">
                <a:latin typeface="Open Sans"/>
                <a:ea typeface="Open Sans"/>
                <a:cs typeface="Open Sans"/>
                <a:sym typeface="Open Sans"/>
              </a:rPr>
              <a:t>Web server:</a:t>
            </a:r>
            <a:r>
              <a:rPr lang="en" sz="1900" i="1" dirty="0">
                <a:latin typeface="Open Sans"/>
                <a:ea typeface="Open Sans"/>
                <a:cs typeface="Open Sans"/>
                <a:sym typeface="Open Sans"/>
              </a:rPr>
              <a:t> </a:t>
            </a:r>
            <a:r>
              <a:rPr lang="en-US" sz="1900" dirty="0">
                <a:latin typeface="Open Sans"/>
                <a:ea typeface="Open Sans"/>
                <a:cs typeface="Open Sans"/>
                <a:sym typeface="Open Sans"/>
              </a:rPr>
              <a:t>is used to respond to client requests made over the World Wide Web. And the main job of it is to display website content to users by storing, processing, and delivering data</a:t>
            </a:r>
            <a:endParaRPr sz="1900"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i="1" dirty="0">
                <a:latin typeface="Open Sans"/>
                <a:ea typeface="Open Sans"/>
                <a:cs typeface="Open Sans"/>
                <a:sym typeface="Open Sans"/>
              </a:rPr>
              <a:t>Application server:</a:t>
            </a:r>
            <a:r>
              <a:rPr lang="en" sz="1900" i="1" dirty="0">
                <a:latin typeface="Open Sans"/>
                <a:ea typeface="Open Sans"/>
                <a:cs typeface="Open Sans"/>
                <a:sym typeface="Open Sans"/>
              </a:rPr>
              <a:t> </a:t>
            </a:r>
            <a:r>
              <a:rPr lang="en" sz="1900" dirty="0">
                <a:latin typeface="Open Sans"/>
                <a:ea typeface="Open Sans"/>
                <a:cs typeface="Open Sans"/>
                <a:sym typeface="Open Sans"/>
              </a:rPr>
              <a:t>is used to </a:t>
            </a:r>
            <a:r>
              <a:rPr lang="en-US" sz="1900" dirty="0">
                <a:latin typeface="Open Sans"/>
                <a:ea typeface="Open Sans"/>
                <a:cs typeface="Open Sans"/>
                <a:sym typeface="Open Sans"/>
              </a:rPr>
              <a:t>deliver  a dynamic, customized response to a client’s requests</a:t>
            </a:r>
            <a:endParaRPr lang="en" sz="1900" dirty="0">
              <a:latin typeface="Open Sans"/>
              <a:ea typeface="Open Sans"/>
              <a:cs typeface="Open Sans"/>
              <a:sym typeface="Open Sans"/>
            </a:endParaRPr>
          </a:p>
          <a:p>
            <a:pPr indent="-349250">
              <a:lnSpc>
                <a:spcPct val="200000"/>
              </a:lnSpc>
              <a:buSzPts val="1900"/>
              <a:buFont typeface="Open Sans"/>
              <a:buChar char="●"/>
            </a:pPr>
            <a:r>
              <a:rPr lang="en-US" sz="1900" b="1" i="1" dirty="0">
                <a:latin typeface="Open Sans"/>
                <a:ea typeface="Open Sans"/>
                <a:cs typeface="Open Sans"/>
                <a:sym typeface="Open Sans"/>
              </a:rPr>
              <a:t>Database:</a:t>
            </a:r>
            <a:r>
              <a:rPr lang="en-US" sz="1900" i="1" dirty="0">
                <a:latin typeface="Open Sans"/>
                <a:ea typeface="Open Sans"/>
                <a:cs typeface="Open Sans"/>
                <a:sym typeface="Open Sans"/>
              </a:rPr>
              <a:t> </a:t>
            </a:r>
            <a:r>
              <a:rPr lang="en-US" sz="1900" dirty="0">
                <a:latin typeface="Open Sans"/>
                <a:ea typeface="Open Sans"/>
                <a:cs typeface="Open Sans"/>
                <a:sym typeface="Open Sans"/>
              </a:rPr>
              <a:t>is used to create, edit, and maintain database files and records</a:t>
            </a:r>
            <a:endParaRPr sz="1900" dirty="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1.2 Architecture Audit</a:t>
            </a:r>
            <a:endParaRPr/>
          </a:p>
        </p:txBody>
      </p:sp>
      <p:sp>
        <p:nvSpPr>
          <p:cNvPr id="228" name="Google Shape;22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Flaws</a:t>
            </a:r>
            <a:endParaRPr sz="1900" b="1" dirty="0">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US" sz="1900" i="1" dirty="0">
                <a:latin typeface="Open Sans"/>
                <a:ea typeface="Open Sans"/>
                <a:cs typeface="Open Sans"/>
                <a:sym typeface="Open Sans"/>
              </a:rPr>
              <a:t>Lack of Demilitarized Zone (DMZ)</a:t>
            </a:r>
          </a:p>
          <a:p>
            <a:pPr marL="457200" lvl="0" indent="-349250" algn="l" rtl="0">
              <a:lnSpc>
                <a:spcPct val="200000"/>
              </a:lnSpc>
              <a:spcBef>
                <a:spcPts val="0"/>
              </a:spcBef>
              <a:spcAft>
                <a:spcPts val="0"/>
              </a:spcAft>
              <a:buSzPts val="1900"/>
              <a:buFont typeface="Open Sans"/>
              <a:buChar char="●"/>
            </a:pPr>
            <a:r>
              <a:rPr lang="ar-SA" sz="1900" i="1" dirty="0">
                <a:latin typeface="Open Sans"/>
                <a:ea typeface="Open Sans"/>
                <a:cs typeface="Open Sans"/>
                <a:sym typeface="Open Sans"/>
              </a:rPr>
              <a:t> </a:t>
            </a:r>
            <a:r>
              <a:rPr lang="en-US" sz="1900" i="1" dirty="0">
                <a:latin typeface="Open Sans"/>
                <a:ea typeface="Open Sans"/>
                <a:cs typeface="Open Sans"/>
                <a:sym typeface="Open Sans"/>
              </a:rPr>
              <a:t>A firewall has not been used </a:t>
            </a:r>
          </a:p>
          <a:p>
            <a:pPr marL="457200" lvl="0" indent="-349250" algn="l" rtl="0">
              <a:lnSpc>
                <a:spcPct val="200000"/>
              </a:lnSpc>
              <a:spcBef>
                <a:spcPts val="0"/>
              </a:spcBef>
              <a:spcAft>
                <a:spcPts val="0"/>
              </a:spcAft>
              <a:buSzPts val="1900"/>
              <a:buFont typeface="Open Sans"/>
              <a:buChar char="●"/>
            </a:pPr>
            <a:r>
              <a:rPr lang="en-US" sz="1900" i="1" dirty="0">
                <a:latin typeface="Open Sans"/>
                <a:ea typeface="Open Sans"/>
                <a:cs typeface="Open Sans"/>
                <a:sym typeface="Open Sans"/>
              </a:rPr>
              <a:t>Lack of Content Delivery Network (CDN)</a:t>
            </a:r>
          </a:p>
          <a:p>
            <a:pPr marL="457200" lvl="0" indent="-349250" algn="l" rtl="0">
              <a:lnSpc>
                <a:spcPct val="200000"/>
              </a:lnSpc>
              <a:spcBef>
                <a:spcPts val="0"/>
              </a:spcBef>
              <a:spcAft>
                <a:spcPts val="0"/>
              </a:spcAft>
              <a:buSzPts val="1900"/>
              <a:buFont typeface="Open Sans"/>
              <a:buChar char="●"/>
            </a:pPr>
            <a:r>
              <a:rPr lang="en-US" sz="1900" i="1" dirty="0">
                <a:latin typeface="Open Sans"/>
                <a:ea typeface="Open Sans"/>
                <a:cs typeface="Open Sans"/>
                <a:sym typeface="Open Sans"/>
              </a:rPr>
              <a:t>Lack of Web Application Firewall (WAF)</a:t>
            </a:r>
          </a:p>
          <a:p>
            <a:pPr marL="457200" lvl="0" indent="-349250" algn="l" rtl="0">
              <a:lnSpc>
                <a:spcPct val="200000"/>
              </a:lnSpc>
              <a:spcBef>
                <a:spcPts val="0"/>
              </a:spcBef>
              <a:spcAft>
                <a:spcPts val="0"/>
              </a:spcAft>
              <a:buSzPts val="1900"/>
              <a:buFont typeface="Open Sans"/>
              <a:buChar char="●"/>
            </a:pPr>
            <a:r>
              <a:rPr lang="en-US" sz="1900" dirty="0">
                <a:latin typeface="Open Sans"/>
                <a:ea typeface="Open Sans"/>
                <a:cs typeface="Open Sans"/>
                <a:sym typeface="Open Sans"/>
              </a:rPr>
              <a:t>Load Balancing is not been used</a:t>
            </a:r>
          </a:p>
          <a:p>
            <a:pPr marL="457200" lvl="0" indent="0" algn="l" rtl="0">
              <a:spcBef>
                <a:spcPts val="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 Threat Model Diagram</a:t>
            </a:r>
            <a:endParaRPr/>
          </a:p>
        </p:txBody>
      </p:sp>
      <p:sp>
        <p:nvSpPr>
          <p:cNvPr id="234" name="Google Shape;234;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900" b="1" dirty="0">
                <a:latin typeface="Open Sans"/>
                <a:ea typeface="Open Sans"/>
                <a:cs typeface="Open Sans"/>
                <a:sym typeface="Open Sans"/>
              </a:rPr>
              <a:t>Using OWASP Threat Dragon, build a diagram showing the flow of data in the Juice Shop application and identify 3 possible threats to the Juice Shop. Make sure to include the following components:</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Client </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Web Server</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Application Server</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Database</a:t>
            </a:r>
            <a:endParaRPr sz="1900" b="1" dirty="0">
              <a:latin typeface="Open Sans"/>
              <a:ea typeface="Open Sans"/>
              <a:cs typeface="Open Sans"/>
              <a:sym typeface="Open Sans"/>
            </a:endParaRPr>
          </a:p>
          <a:p>
            <a:pPr marL="0" lvl="0" indent="0" algn="l" rtl="0">
              <a:spcBef>
                <a:spcPts val="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 Threat Model Diagram</a:t>
            </a:r>
            <a:endParaRPr/>
          </a:p>
        </p:txBody>
      </p:sp>
      <p:sp>
        <p:nvSpPr>
          <p:cNvPr id="240" name="Google Shape;240;p59"/>
          <p:cNvSpPr txBox="1">
            <a:spLocks noGrp="1"/>
          </p:cNvSpPr>
          <p:nvPr>
            <p:ph type="body" idx="1"/>
          </p:nvPr>
        </p:nvSpPr>
        <p:spPr>
          <a:xfrm>
            <a:off x="264950" y="2253724"/>
            <a:ext cx="7242600" cy="3771691"/>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900" b="1" dirty="0">
                <a:latin typeface="Open Sans"/>
                <a:ea typeface="Open Sans"/>
                <a:cs typeface="Open Sans"/>
                <a:sym typeface="Open Sans"/>
              </a:rPr>
              <a:t>Insert the threat Model Diagram Here:</a:t>
            </a:r>
            <a:endParaRPr sz="1900" b="1" dirty="0">
              <a:latin typeface="Open Sans"/>
              <a:ea typeface="Open Sans"/>
              <a:cs typeface="Open Sans"/>
              <a:sym typeface="Open Sans"/>
            </a:endParaRPr>
          </a:p>
          <a:p>
            <a:pPr marL="457200" lvl="1" indent="0" algn="r" rtl="1">
              <a:spcBef>
                <a:spcPts val="0"/>
              </a:spcBef>
              <a:spcAft>
                <a:spcPts val="1600"/>
              </a:spcAft>
              <a:buNone/>
            </a:pPr>
            <a:endParaRPr lang="en-US" sz="1300" dirty="0"/>
          </a:p>
        </p:txBody>
      </p:sp>
      <p:sp>
        <p:nvSpPr>
          <p:cNvPr id="2" name="Google Shape;240;p59">
            <a:extLst>
              <a:ext uri="{FF2B5EF4-FFF2-40B4-BE49-F238E27FC236}">
                <a16:creationId xmlns:a16="http://schemas.microsoft.com/office/drawing/2014/main" id="{B6FD8C83-B46A-78C5-AED2-57716D7E2DF0}"/>
              </a:ext>
            </a:extLst>
          </p:cNvPr>
          <p:cNvSpPr txBox="1">
            <a:spLocks/>
          </p:cNvSpPr>
          <p:nvPr/>
        </p:nvSpPr>
        <p:spPr>
          <a:xfrm>
            <a:off x="264945" y="6727867"/>
            <a:ext cx="7242600" cy="296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lvl="0" indent="0" algn="l" rtl="0">
              <a:spcBef>
                <a:spcPts val="0"/>
              </a:spcBef>
              <a:spcAft>
                <a:spcPts val="0"/>
              </a:spcAft>
              <a:buNone/>
            </a:pPr>
            <a:r>
              <a:rPr lang="en-US" sz="1900" b="1" dirty="0">
                <a:latin typeface="Open Sans"/>
                <a:ea typeface="Open Sans"/>
                <a:cs typeface="Open Sans"/>
                <a:sym typeface="Open Sans"/>
              </a:rPr>
              <a:t>Identified threats:</a:t>
            </a:r>
          </a:p>
          <a:p>
            <a:pPr marL="457200" lvl="0" indent="-349250" algn="l" rtl="0">
              <a:lnSpc>
                <a:spcPct val="200000"/>
              </a:lnSpc>
              <a:spcBef>
                <a:spcPts val="1600"/>
              </a:spcBef>
              <a:spcAft>
                <a:spcPts val="0"/>
              </a:spcAft>
              <a:buSzPts val="1900"/>
              <a:buFont typeface="Open Sans"/>
              <a:buChar char="●"/>
            </a:pPr>
            <a:r>
              <a:rPr lang="en-US" sz="1900" i="1" dirty="0">
                <a:latin typeface="Open Sans"/>
                <a:ea typeface="Open Sans"/>
                <a:cs typeface="Open Sans"/>
                <a:sym typeface="Open Sans"/>
              </a:rPr>
              <a:t>SQL Injection</a:t>
            </a:r>
          </a:p>
          <a:p>
            <a:pPr marL="457200" lvl="0" indent="-349250" algn="l" rtl="0">
              <a:lnSpc>
                <a:spcPct val="200000"/>
              </a:lnSpc>
              <a:spcBef>
                <a:spcPts val="0"/>
              </a:spcBef>
              <a:spcAft>
                <a:spcPts val="0"/>
              </a:spcAft>
              <a:buSzPts val="1900"/>
              <a:buFont typeface="Open Sans"/>
              <a:buChar char="●"/>
            </a:pPr>
            <a:r>
              <a:rPr lang="en-US" sz="1900" i="1" dirty="0">
                <a:latin typeface="Open Sans"/>
                <a:ea typeface="Open Sans"/>
                <a:cs typeface="Open Sans"/>
                <a:sym typeface="Open Sans"/>
              </a:rPr>
              <a:t>Cross Site Scripting (XSS)</a:t>
            </a:r>
          </a:p>
          <a:p>
            <a:pPr marL="457200" lvl="0" indent="-349250" algn="l" rtl="0">
              <a:lnSpc>
                <a:spcPct val="200000"/>
              </a:lnSpc>
              <a:spcBef>
                <a:spcPts val="0"/>
              </a:spcBef>
              <a:spcAft>
                <a:spcPts val="0"/>
              </a:spcAft>
              <a:buSzPts val="1900"/>
              <a:buFont typeface="Open Sans"/>
              <a:buChar char="●"/>
            </a:pPr>
            <a:r>
              <a:rPr lang="en-US" sz="1900" i="1" dirty="0">
                <a:latin typeface="Open Sans"/>
                <a:ea typeface="Open Sans"/>
                <a:cs typeface="Open Sans"/>
                <a:sym typeface="Open Sans"/>
              </a:rPr>
              <a:t>Broken Authentication</a:t>
            </a:r>
          </a:p>
        </p:txBody>
      </p:sp>
      <p:pic>
        <p:nvPicPr>
          <p:cNvPr id="6" name="Picture 5">
            <a:extLst>
              <a:ext uri="{FF2B5EF4-FFF2-40B4-BE49-F238E27FC236}">
                <a16:creationId xmlns:a16="http://schemas.microsoft.com/office/drawing/2014/main" id="{1E979DD3-C652-787F-CBE0-7757B93E4AA8}"/>
              </a:ext>
            </a:extLst>
          </p:cNvPr>
          <p:cNvPicPr>
            <a:picLocks noChangeAspect="1"/>
          </p:cNvPicPr>
          <p:nvPr/>
        </p:nvPicPr>
        <p:blipFill>
          <a:blip r:embed="rId3"/>
          <a:stretch>
            <a:fillRect/>
          </a:stretch>
        </p:blipFill>
        <p:spPr>
          <a:xfrm>
            <a:off x="0" y="2917433"/>
            <a:ext cx="7772400" cy="42235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1.4 Threat Analysis</a:t>
            </a:r>
            <a:endParaRPr/>
          </a:p>
        </p:txBody>
      </p:sp>
      <p:sp>
        <p:nvSpPr>
          <p:cNvPr id="246" name="Google Shape;246;p6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Type of Attack Caused the Crash?</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Denial of Service (DoS) </a:t>
            </a:r>
          </a:p>
          <a:p>
            <a:pPr marL="0" lvl="0" indent="0" algn="l" rtl="0">
              <a:spcBef>
                <a:spcPts val="1600"/>
              </a:spcBef>
              <a:spcAft>
                <a:spcPts val="0"/>
              </a:spcAft>
              <a:buNone/>
            </a:pPr>
            <a:r>
              <a:rPr lang="en" sz="1900" b="1" dirty="0">
                <a:latin typeface="Open Sans"/>
                <a:ea typeface="Open Sans"/>
                <a:cs typeface="Open Sans"/>
                <a:sym typeface="Open Sans"/>
              </a:rPr>
              <a:t>What in the Logs Proves Your Theory?</a:t>
            </a:r>
            <a:endParaRPr sz="1900" b="1" dirty="0">
              <a:latin typeface="Open Sans"/>
              <a:ea typeface="Open Sans"/>
              <a:cs typeface="Open Sans"/>
              <a:sym typeface="Open Sans"/>
            </a:endParaRPr>
          </a:p>
          <a:p>
            <a:pPr marL="0" lvl="0" indent="0" algn="l" rtl="0">
              <a:spcBef>
                <a:spcPts val="1600"/>
              </a:spcBef>
              <a:spcAft>
                <a:spcPts val="1600"/>
              </a:spcAft>
              <a:buNone/>
            </a:pPr>
            <a:r>
              <a:rPr lang="en-US" sz="1900" dirty="0"/>
              <a:t>There are huge amounts of requests sent at the same time from different IPs to overwhelming the site and causing it to crash</a:t>
            </a:r>
            <a:endParaRPr sz="1900" dirty="0"/>
          </a:p>
        </p:txBody>
      </p:sp>
      <p:pic>
        <p:nvPicPr>
          <p:cNvPr id="3" name="Picture 2">
            <a:extLst>
              <a:ext uri="{FF2B5EF4-FFF2-40B4-BE49-F238E27FC236}">
                <a16:creationId xmlns:a16="http://schemas.microsoft.com/office/drawing/2014/main" id="{E65EA1E3-AD8E-5780-C4D7-757683236130}"/>
              </a:ext>
            </a:extLst>
          </p:cNvPr>
          <p:cNvPicPr>
            <a:picLocks noChangeAspect="1"/>
          </p:cNvPicPr>
          <p:nvPr/>
        </p:nvPicPr>
        <p:blipFill rotWithShape="1">
          <a:blip r:embed="rId3"/>
          <a:srcRect t="20808"/>
          <a:stretch/>
        </p:blipFill>
        <p:spPr>
          <a:xfrm>
            <a:off x="336567" y="4629150"/>
            <a:ext cx="4573850" cy="52364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1.5 Threat Actor Analysis</a:t>
            </a:r>
            <a:endParaRPr dirty="0"/>
          </a:p>
        </p:txBody>
      </p:sp>
      <p:sp>
        <p:nvSpPr>
          <p:cNvPr id="252" name="Google Shape;25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Who is the Most Likely Threat Actor?</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Script Kiddies</a:t>
            </a:r>
            <a:endParaRPr sz="1900" dirty="0"/>
          </a:p>
          <a:p>
            <a:pPr marL="0" lvl="0" indent="0" algn="l" rtl="0">
              <a:spcBef>
                <a:spcPts val="1600"/>
              </a:spcBef>
              <a:spcAft>
                <a:spcPts val="0"/>
              </a:spcAft>
              <a:buNone/>
            </a:pPr>
            <a:r>
              <a:rPr lang="en" sz="1900" b="1" dirty="0">
                <a:latin typeface="Open Sans"/>
                <a:ea typeface="Open Sans"/>
                <a:cs typeface="Open Sans"/>
                <a:sym typeface="Open Sans"/>
              </a:rPr>
              <a:t>What Proves Your Theory?</a:t>
            </a:r>
            <a:endParaRPr sz="1900" b="1" dirty="0">
              <a:latin typeface="Open Sans"/>
              <a:ea typeface="Open Sans"/>
              <a:cs typeface="Open Sans"/>
              <a:sym typeface="Open Sans"/>
            </a:endParaRPr>
          </a:p>
          <a:p>
            <a:pPr marL="0" indent="0">
              <a:spcBef>
                <a:spcPts val="1600"/>
              </a:spcBef>
              <a:spcAft>
                <a:spcPts val="1600"/>
              </a:spcAft>
              <a:buNone/>
            </a:pPr>
            <a:r>
              <a:rPr lang="en-US" sz="1900" dirty="0"/>
              <a:t>At first glance, it comes to mind that the threat actor responsible for the attack is Hacktivists, but Since the attack does not carry any political motives or ideological goals, because the attack targeted a site that sells juices, which is not related to any political or ideological goals. So, the threat actor should be Script Kiddies which </a:t>
            </a:r>
            <a:r>
              <a:rPr lang="en-US" sz="1900"/>
              <a:t>are amateur </a:t>
            </a:r>
            <a:r>
              <a:rPr lang="en-US" sz="1900" dirty="0"/>
              <a:t>attackers but there are prebuilt scripts that help in DoS attacks, and they use prebuilt scripts to perform this attack.</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Custom</PresentationFormat>
  <Paragraphs>113</Paragraphs>
  <Slides>23</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23</vt:i4>
      </vt:variant>
    </vt:vector>
  </HeadingPairs>
  <TitlesOfParts>
    <vt:vector size="32" baseType="lpstr">
      <vt:lpstr>Open Sans Light</vt:lpstr>
      <vt:lpstr>Arial</vt:lpstr>
      <vt:lpstr>Source Code Pro</vt:lpstr>
      <vt:lpstr>Open Sans</vt:lpstr>
      <vt:lpstr>Helvetica Neue</vt:lpstr>
      <vt:lpstr>Simple Light</vt:lpstr>
      <vt:lpstr>Simple Light</vt:lpstr>
      <vt:lpstr>Simple Light</vt:lpstr>
      <vt:lpstr>White</vt:lpstr>
      <vt:lpstr>Udajuicer:  Threat Report </vt:lpstr>
      <vt:lpstr>Purpose of this Report:</vt:lpstr>
      <vt:lpstr>PowerPoint Presentation</vt:lpstr>
      <vt:lpstr>1.1: Asset Inventory</vt:lpstr>
      <vt:lpstr>1.2 Architecture Audit</vt:lpstr>
      <vt:lpstr>1.3 Threat Model Diagram</vt:lpstr>
      <vt:lpstr>1.3 Threat Model Diagram</vt:lpstr>
      <vt:lpstr>1.4 Threat Analysis</vt:lpstr>
      <vt:lpstr>1.5 Threat Actor Analysis</vt:lpstr>
      <vt:lpstr>PowerPoint Presentation</vt:lpstr>
      <vt:lpstr>2.1 SQL Injection</vt:lpstr>
      <vt:lpstr>2.1 SQL Injection</vt:lpstr>
      <vt:lpstr>2.2 XSS</vt:lpstr>
      <vt:lpstr>2.2 XSS</vt:lpstr>
      <vt:lpstr>Optional Task:</vt:lpstr>
      <vt:lpstr>PowerPoint Presentation</vt:lpstr>
      <vt:lpstr>3.1 Scoring Risks</vt:lpstr>
      <vt:lpstr>3.2 Risk Rationale</vt:lpstr>
      <vt:lpstr>PowerPoint Presentation</vt:lpstr>
      <vt:lpstr>4.1 Secure Architecture</vt:lpstr>
      <vt:lpstr>4.2 Mystery Attack Mitigation</vt:lpstr>
      <vt:lpstr>4.3 SQL Injection Mitigation</vt:lpstr>
      <vt:lpstr>4.4 XSS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Udajuicer:  Threat Report</dc:title>
  <dc:creator>Daniel Hadhazi</dc:creator>
  <cp:lastModifiedBy>Mohammed Alnajrani</cp:lastModifiedBy>
  <cp:revision>22</cp:revision>
  <dcterms:modified xsi:type="dcterms:W3CDTF">2023-09-04T13:38:15Z</dcterms:modified>
</cp:coreProperties>
</file>