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59" r:id="rId6"/>
    <p:sldId id="266" r:id="rId7"/>
    <p:sldId id="264" r:id="rId8"/>
    <p:sldId id="267" r:id="rId9"/>
    <p:sldId id="260" r:id="rId10"/>
    <p:sldId id="268" r:id="rId11"/>
    <p:sldId id="269" r:id="rId12"/>
    <p:sldId id="270" r:id="rId13"/>
    <p:sldId id="261" r:id="rId14"/>
    <p:sldId id="271" r:id="rId15"/>
    <p:sldId id="262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35C6-EEB8-4628-B722-A22C0E4F4C8A}" type="datetimeFigureOut">
              <a:rPr lang="en-CA" smtClean="0"/>
              <a:t>2017-04-16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E89E1-FD8E-4AF6-87D6-E38DCB49E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7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E89E1-FD8E-4AF6-87D6-E38DCB49E00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12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E89E1-FD8E-4AF6-87D6-E38DCB49E00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15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4/16/2017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ronto.ca/health/dinesafe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620688"/>
            <a:ext cx="6694512" cy="4397874"/>
          </a:xfrm>
        </p:spPr>
        <p:txBody>
          <a:bodyPr anchor="t"/>
          <a:lstStyle/>
          <a:p>
            <a:pPr algn="ctr"/>
            <a:r>
              <a:rPr lang="en-US" sz="3200" dirty="0"/>
              <a:t>Food Establishment </a:t>
            </a:r>
            <a:r>
              <a:rPr lang="en-US" sz="3200" dirty="0" smtClean="0"/>
              <a:t>Prediction &amp; Recommender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5003322"/>
            <a:ext cx="6912768" cy="1371600"/>
          </a:xfrm>
        </p:spPr>
        <p:txBody>
          <a:bodyPr>
            <a:normAutofit fontScale="25000" lnSpcReduction="20000"/>
          </a:bodyPr>
          <a:lstStyle/>
          <a:p>
            <a:r>
              <a:rPr lang="en-CA" sz="5600" dirty="0"/>
              <a:t>CKME136 - Capstone </a:t>
            </a:r>
            <a:r>
              <a:rPr lang="en-CA" sz="5600" dirty="0" smtClean="0"/>
              <a:t>report</a:t>
            </a:r>
          </a:p>
          <a:p>
            <a:r>
              <a:rPr lang="en-CA" sz="5600" dirty="0"/>
              <a:t>Certificate in big data and predictive analytics</a:t>
            </a:r>
          </a:p>
          <a:p>
            <a:r>
              <a:rPr lang="en-CA" sz="5600" dirty="0" smtClean="0"/>
              <a:t>Presented </a:t>
            </a:r>
            <a:r>
              <a:rPr lang="en-CA" sz="5600" dirty="0"/>
              <a:t>By - Mohammed Amir</a:t>
            </a:r>
          </a:p>
          <a:p>
            <a:r>
              <a:rPr lang="en-CA" sz="5600" dirty="0"/>
              <a:t>Supervised By – Dr. Tamer </a:t>
            </a:r>
            <a:r>
              <a:rPr lang="en-CA" sz="5600" dirty="0" err="1" smtClean="0"/>
              <a:t>Abdou</a:t>
            </a:r>
            <a:endParaRPr lang="en-CA" sz="5600" dirty="0" smtClean="0"/>
          </a:p>
          <a:p>
            <a:r>
              <a:rPr lang="en-CA" sz="5600" dirty="0" smtClean="0"/>
              <a:t>Ryerson </a:t>
            </a:r>
            <a:r>
              <a:rPr lang="en-CA" sz="5600" dirty="0"/>
              <a:t>University School of Continuing </a:t>
            </a:r>
            <a:r>
              <a:rPr lang="en-CA" sz="5600" dirty="0" smtClean="0"/>
              <a:t>Education</a:t>
            </a:r>
            <a:endParaRPr lang="en-CA" sz="5600" dirty="0"/>
          </a:p>
          <a:p>
            <a:r>
              <a:rPr lang="en-CA" sz="5600" dirty="0"/>
              <a:t>April </a:t>
            </a:r>
            <a:r>
              <a:rPr lang="en-CA" sz="5600" dirty="0" smtClean="0"/>
              <a:t>17, </a:t>
            </a:r>
            <a:r>
              <a:rPr lang="en-CA" sz="5600" dirty="0"/>
              <a:t>2017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072" y="174076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6850" y="274638"/>
            <a:ext cx="7467600" cy="634082"/>
          </a:xfrm>
        </p:spPr>
        <p:txBody>
          <a:bodyPr>
            <a:normAutofit/>
          </a:bodyPr>
          <a:lstStyle/>
          <a:p>
            <a:r>
              <a:rPr lang="en-US" b="1" dirty="0" smtClean="0"/>
              <a:t>Bivariate</a:t>
            </a:r>
            <a:r>
              <a:rPr lang="en-US" sz="3200" dirty="0" smtClean="0"/>
              <a:t> </a:t>
            </a:r>
            <a:r>
              <a:rPr lang="en-CA" b="1" dirty="0" smtClean="0"/>
              <a:t>Data Analysis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67194" y="953433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gency FB" pitchFamily="34" charset="0"/>
              </a:rPr>
              <a:t>Two variable data analysis (categorical &amp; numerical) with graph plot  </a:t>
            </a:r>
            <a:endParaRPr lang="en-CA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577449"/>
            <a:ext cx="3312368" cy="223224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4293096"/>
            <a:ext cx="4032448" cy="23206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032" y="1412776"/>
            <a:ext cx="3312368" cy="2396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9752" y="6597352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Relationship between Review &amp; Value with scatter plot</a:t>
            </a:r>
            <a:endParaRPr lang="en-CA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3820730"/>
            <a:ext cx="54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Relationship between Review &amp; Value with box plot &amp; </a:t>
            </a:r>
            <a:r>
              <a:rPr lang="en-CA" sz="1200" b="1" dirty="0" err="1" smtClean="0"/>
              <a:t>qplot</a:t>
            </a:r>
            <a:r>
              <a:rPr lang="en-CA" sz="1200" b="1" dirty="0" smtClean="0"/>
              <a:t> plot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62091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US" sz="3200" b="1"/>
              <a:t>Multivariate </a:t>
            </a:r>
            <a:r>
              <a:rPr lang="en-US" sz="3200" b="1" dirty="0" smtClean="0"/>
              <a:t>data </a:t>
            </a:r>
            <a:r>
              <a:rPr lang="en-CA" b="1" dirty="0" smtClean="0"/>
              <a:t>Analysis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953433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gency FB" pitchFamily="34" charset="0"/>
              </a:rPr>
              <a:t>More than two variables data analysis using simple scattered matrix and aggregated values</a:t>
            </a:r>
            <a:endParaRPr lang="en-CA" sz="2000" dirty="0">
              <a:latin typeface="Agency FB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4032448" cy="29831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4323928"/>
            <a:ext cx="6048672" cy="23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CA" sz="3200" b="1" dirty="0" smtClean="0"/>
              <a:t>Data Transformation </a:t>
            </a:r>
            <a:endParaRPr lang="en-CA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850702"/>
            <a:ext cx="7467600" cy="63408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 smtClean="0"/>
              <a:t> 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67544" y="836712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Select variables to create a feature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Filter a unique rows in dataset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Convert “cuisine type” variable from categorical value to numerical non ordinal index value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Convert “cuisine type” index to binary value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Normalize “</a:t>
            </a:r>
            <a:r>
              <a:rPr lang="en-US" sz="2000" dirty="0">
                <a:latin typeface="Agency FB" pitchFamily="34" charset="0"/>
              </a:rPr>
              <a:t>cuisine type</a:t>
            </a:r>
            <a:r>
              <a:rPr lang="en-US" sz="2000" dirty="0" smtClean="0">
                <a:latin typeface="Agency FB" pitchFamily="34" charset="0"/>
              </a:rPr>
              <a:t>”, “Review” &amp; “Value” variables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Randomly split the dataset to training and testing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>
              <a:latin typeface="Agency FB" pitchFamily="34" charset="0"/>
            </a:endParaRPr>
          </a:p>
          <a:p>
            <a:pPr algn="just"/>
            <a:endParaRPr lang="en-CA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653136"/>
            <a:ext cx="3493509" cy="189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368025"/>
            <a:ext cx="7776864" cy="11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CA" b="1" dirty="0" smtClean="0"/>
              <a:t>Predictive Analysis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53433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gency FB" pitchFamily="34" charset="0"/>
              </a:rPr>
              <a:t>In these </a:t>
            </a:r>
            <a:r>
              <a:rPr lang="en-US" sz="2000" dirty="0">
                <a:latin typeface="Agency FB" pitchFamily="34" charset="0"/>
              </a:rPr>
              <a:t>capstone project a city of Toronto </a:t>
            </a:r>
            <a:r>
              <a:rPr lang="en-US" sz="2000" dirty="0" err="1">
                <a:latin typeface="Agency FB" pitchFamily="34" charset="0"/>
              </a:rPr>
              <a:t>Dinesafe</a:t>
            </a:r>
            <a:r>
              <a:rPr lang="en-US" sz="2000" dirty="0">
                <a:latin typeface="Agency FB" pitchFamily="34" charset="0"/>
              </a:rPr>
              <a:t> </a:t>
            </a:r>
            <a:r>
              <a:rPr lang="en-US" sz="2000" dirty="0" smtClean="0">
                <a:latin typeface="Agency FB" pitchFamily="34" charset="0"/>
              </a:rPr>
              <a:t>food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Algorithm Selection: Supervised Learning Algorithm with KNN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Model Building: 10 fold cross validation to identify most optimized K value with least RMSE error value  </a:t>
            </a:r>
            <a:endParaRPr lang="en-CA" sz="2000" dirty="0">
              <a:latin typeface="Agency FB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4320480" cy="29523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2204864"/>
            <a:ext cx="3813820" cy="31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CA" b="1" dirty="0" smtClean="0"/>
              <a:t>Predictive Analysis</a:t>
            </a:r>
            <a:endParaRPr lang="en-CA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953433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Prediction:</a:t>
            </a:r>
          </a:p>
          <a:p>
            <a:pPr lvl="1" algn="just"/>
            <a:r>
              <a:rPr lang="en-US" sz="2000" dirty="0">
                <a:latin typeface="Agency FB" pitchFamily="34" charset="0"/>
              </a:rPr>
              <a:t>model &lt;- </a:t>
            </a:r>
            <a:r>
              <a:rPr lang="en-US" sz="2000" dirty="0" err="1">
                <a:latin typeface="Agency FB" pitchFamily="34" charset="0"/>
              </a:rPr>
              <a:t>knn</a:t>
            </a:r>
            <a:r>
              <a:rPr lang="en-US" sz="2000" dirty="0">
                <a:latin typeface="Agency FB" pitchFamily="34" charset="0"/>
              </a:rPr>
              <a:t>(train = </a:t>
            </a:r>
            <a:r>
              <a:rPr lang="en-US" sz="2000" dirty="0" err="1">
                <a:latin typeface="Agency FB" pitchFamily="34" charset="0"/>
              </a:rPr>
              <a:t>Dine_train</a:t>
            </a:r>
            <a:r>
              <a:rPr lang="en-US" sz="2000" dirty="0">
                <a:latin typeface="Agency FB" pitchFamily="34" charset="0"/>
              </a:rPr>
              <a:t>, test = </a:t>
            </a:r>
            <a:r>
              <a:rPr lang="en-US" sz="2000" dirty="0" err="1">
                <a:latin typeface="Agency FB" pitchFamily="34" charset="0"/>
              </a:rPr>
              <a:t>Dine_test</a:t>
            </a:r>
            <a:r>
              <a:rPr lang="en-US" sz="2000" dirty="0">
                <a:latin typeface="Agency FB" pitchFamily="34" charset="0"/>
              </a:rPr>
              <a:t>, cl = </a:t>
            </a:r>
            <a:r>
              <a:rPr lang="en-US" sz="2000" dirty="0" err="1">
                <a:latin typeface="Agency FB" pitchFamily="34" charset="0"/>
              </a:rPr>
              <a:t>Dine_trainLabel</a:t>
            </a:r>
            <a:r>
              <a:rPr lang="en-US" sz="2000" dirty="0">
                <a:latin typeface="Agency FB" pitchFamily="34" charset="0"/>
              </a:rPr>
              <a:t>, k = 5)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Validation with confusion matrix with 100% accuracy  </a:t>
            </a:r>
            <a:endParaRPr lang="en-CA" sz="2000" dirty="0">
              <a:latin typeface="Agency FB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21" y="2030104"/>
            <a:ext cx="7513895" cy="2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61568" y="4606900"/>
            <a:ext cx="3332832" cy="19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4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634082"/>
          </a:xfrm>
        </p:spPr>
        <p:txBody>
          <a:bodyPr>
            <a:normAutofit/>
          </a:bodyPr>
          <a:lstStyle/>
          <a:p>
            <a:r>
              <a:rPr lang="en-CA" b="1" dirty="0" smtClean="0"/>
              <a:t>Recommender System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53433"/>
            <a:ext cx="77048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gency FB" pitchFamily="34" charset="0"/>
              </a:rPr>
              <a:t>The most common technique used in a recommender system </a:t>
            </a:r>
            <a:r>
              <a:rPr lang="en-US" sz="2000" dirty="0" smtClean="0">
                <a:latin typeface="Agency FB" pitchFamily="34" charset="0"/>
              </a:rPr>
              <a:t>is identifying similarity </a:t>
            </a:r>
            <a:r>
              <a:rPr lang="en-US" sz="2000" dirty="0">
                <a:latin typeface="Agency FB" pitchFamily="34" charset="0"/>
              </a:rPr>
              <a:t>between two items feature </a:t>
            </a:r>
            <a:r>
              <a:rPr lang="en-US" sz="2000" dirty="0" smtClean="0">
                <a:latin typeface="Agency FB" pitchFamily="34" charset="0"/>
              </a:rPr>
              <a:t>vectors based on how close it is distance. The smaller the distance implies a higher similarity.</a:t>
            </a:r>
          </a:p>
          <a:p>
            <a:endParaRPr lang="en-US" sz="2000" dirty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The distance between two items is calculated using the </a:t>
            </a:r>
            <a:r>
              <a:rPr lang="en-US" sz="2000" dirty="0" err="1" smtClean="0">
                <a:latin typeface="Agency FB" pitchFamily="34" charset="0"/>
              </a:rPr>
              <a:t>euclidean</a:t>
            </a:r>
            <a:r>
              <a:rPr lang="en-US" sz="2000" dirty="0" smtClean="0">
                <a:latin typeface="Agency FB" pitchFamily="34" charset="0"/>
              </a:rPr>
              <a:t> distance formula</a:t>
            </a:r>
          </a:p>
          <a:p>
            <a:endParaRPr lang="en-US" sz="2000" dirty="0"/>
          </a:p>
          <a:p>
            <a:pPr algn="ctr"/>
            <a:endParaRPr lang="en-CA" dirty="0" smtClean="0"/>
          </a:p>
          <a:p>
            <a:pPr algn="ctr"/>
            <a:r>
              <a:rPr lang="en-CA" sz="2000" dirty="0" smtClean="0">
                <a:latin typeface="Agency FB" pitchFamily="34" charset="0"/>
              </a:rPr>
              <a:t>distances </a:t>
            </a:r>
            <a:r>
              <a:rPr lang="en-CA" sz="2000" dirty="0">
                <a:latin typeface="Agency FB" pitchFamily="34" charset="0"/>
              </a:rPr>
              <a:t>&lt;- </a:t>
            </a:r>
            <a:r>
              <a:rPr lang="en-CA" sz="2000" dirty="0" err="1">
                <a:latin typeface="Agency FB" pitchFamily="34" charset="0"/>
              </a:rPr>
              <a:t>as.matrix</a:t>
            </a:r>
            <a:r>
              <a:rPr lang="en-CA" sz="2000" dirty="0">
                <a:latin typeface="Agency FB" pitchFamily="34" charset="0"/>
              </a:rPr>
              <a:t>(</a:t>
            </a:r>
            <a:r>
              <a:rPr lang="en-CA" sz="2000" dirty="0" err="1">
                <a:latin typeface="Agency FB" pitchFamily="34" charset="0"/>
              </a:rPr>
              <a:t>dist</a:t>
            </a:r>
            <a:r>
              <a:rPr lang="en-CA" sz="2000" dirty="0">
                <a:latin typeface="Agency FB" pitchFamily="34" charset="0"/>
              </a:rPr>
              <a:t>(recommender , method="</a:t>
            </a:r>
            <a:r>
              <a:rPr lang="en-CA" sz="2000" dirty="0" err="1">
                <a:latin typeface="Agency FB" pitchFamily="34" charset="0"/>
              </a:rPr>
              <a:t>euclidean</a:t>
            </a:r>
            <a:r>
              <a:rPr lang="en-CA" sz="2000" dirty="0">
                <a:latin typeface="Agency FB" pitchFamily="34" charset="0"/>
              </a:rPr>
              <a:t>")) </a:t>
            </a:r>
            <a:endParaRPr lang="en-CA" sz="2000" dirty="0" smtClean="0">
              <a:latin typeface="Agency FB" pitchFamily="34" charset="0"/>
            </a:endParaRPr>
          </a:p>
          <a:p>
            <a:pPr algn="just"/>
            <a:endParaRPr lang="en-CA" dirty="0"/>
          </a:p>
          <a:p>
            <a:pPr algn="just"/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32212"/>
            <a:ext cx="50101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0549"/>
            <a:ext cx="4763244" cy="36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4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60648"/>
            <a:ext cx="7467600" cy="63408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 smtClean="0"/>
              <a:t>Recommender System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611560" y="1052736"/>
            <a:ext cx="77048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gency FB" pitchFamily="34" charset="0"/>
              </a:rPr>
              <a:t>Recommend three restaurants with African cuisine based on the recommender matrix and Euclidian distance between each items. The recommender output are restaurant id “12970”, “12996” &amp; “13057”</a:t>
            </a:r>
            <a:endParaRPr lang="en-CA" sz="2000" dirty="0">
              <a:latin typeface="Agency FB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184276"/>
            <a:ext cx="4955629" cy="1316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3401705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Agency FB" pitchFamily="34" charset="0"/>
            </a:endParaRPr>
          </a:p>
          <a:p>
            <a:pPr algn="just"/>
            <a:r>
              <a:rPr lang="en-US" sz="2000" dirty="0" smtClean="0">
                <a:latin typeface="Agency FB" pitchFamily="34" charset="0"/>
              </a:rPr>
              <a:t>This is a good example of content based recommender system where similarities are defined by item attributes in the absence of user profile. This recommender type is used to overcome cold start.</a:t>
            </a:r>
          </a:p>
        </p:txBody>
      </p:sp>
    </p:spTree>
    <p:extLst>
      <p:ext uri="{BB962C8B-B14F-4D97-AF65-F5344CB8AC3E}">
        <p14:creationId xmlns:p14="http://schemas.microsoft.com/office/powerpoint/2010/main" val="300399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CA" b="1" dirty="0" smtClean="0"/>
              <a:t>Conclusion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53433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gency FB" pitchFamily="34" charset="0"/>
              </a:rPr>
              <a:t>In these exercise the following tasks were accomplished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Data exploration &amp; preparation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Data analysis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Predictive analytics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Recommendation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Agency FB" pitchFamily="34" charset="0"/>
            </a:endParaRPr>
          </a:p>
          <a:p>
            <a:pPr algn="just"/>
            <a:r>
              <a:rPr lang="en-US" sz="2000" dirty="0" smtClean="0">
                <a:latin typeface="Agency FB" pitchFamily="34" charset="0"/>
              </a:rPr>
              <a:t>Next Step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Improve the recommendation accuracy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smtClean="0">
                <a:latin typeface="Agency FB" pitchFamily="34" charset="0"/>
              </a:rPr>
              <a:t>Implement </a:t>
            </a:r>
            <a:r>
              <a:rPr lang="en-US" sz="2000" dirty="0" smtClean="0">
                <a:latin typeface="Agency FB" pitchFamily="34" charset="0"/>
              </a:rPr>
              <a:t>alternative supervised algorithm for recommender system</a:t>
            </a:r>
          </a:p>
          <a:p>
            <a:pPr algn="just"/>
            <a:endParaRPr lang="en-US" sz="2000" dirty="0">
              <a:latin typeface="Agency FB" pitchFamily="34" charset="0"/>
            </a:endParaRPr>
          </a:p>
          <a:p>
            <a:pPr algn="just"/>
            <a:endParaRPr lang="en-US" sz="2000" dirty="0">
              <a:latin typeface="Agency FB" pitchFamily="34" charset="0"/>
            </a:endParaRPr>
          </a:p>
          <a:p>
            <a:pPr algn="just"/>
            <a:endParaRPr lang="en-CA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5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CA" b="1" dirty="0" smtClean="0"/>
              <a:t>Introduction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itchFamily="34" charset="0"/>
              </a:rPr>
              <a:t>The common theme among technology based service providers is the reliance of a historical data &amp; information in order to provide customer focused product and service</a:t>
            </a:r>
          </a:p>
          <a:p>
            <a:pPr algn="just"/>
            <a:endParaRPr lang="en-US" sz="2800" dirty="0">
              <a:latin typeface="Agency FB" pitchFamily="34" charset="0"/>
            </a:endParaRPr>
          </a:p>
          <a:p>
            <a:pPr algn="just"/>
            <a:r>
              <a:rPr lang="en-US" sz="2800" dirty="0" smtClean="0">
                <a:latin typeface="Agency FB" pitchFamily="34" charset="0"/>
              </a:rPr>
              <a:t>In these </a:t>
            </a:r>
            <a:r>
              <a:rPr lang="en-US" sz="2800" dirty="0">
                <a:latin typeface="Agency FB" pitchFamily="34" charset="0"/>
              </a:rPr>
              <a:t>capstone project a </a:t>
            </a:r>
            <a:r>
              <a:rPr lang="en-US" sz="2800" dirty="0" smtClean="0">
                <a:latin typeface="Agency FB" pitchFamily="34" charset="0"/>
              </a:rPr>
              <a:t>subset of city </a:t>
            </a:r>
            <a:r>
              <a:rPr lang="en-US" sz="2800" dirty="0">
                <a:latin typeface="Agency FB" pitchFamily="34" charset="0"/>
              </a:rPr>
              <a:t>of Toronto </a:t>
            </a:r>
            <a:r>
              <a:rPr lang="en-US" sz="2800" dirty="0" err="1">
                <a:latin typeface="Agency FB" pitchFamily="34" charset="0"/>
              </a:rPr>
              <a:t>Dinesafe</a:t>
            </a:r>
            <a:r>
              <a:rPr lang="en-US" sz="2800" dirty="0">
                <a:latin typeface="Agency FB" pitchFamily="34" charset="0"/>
              </a:rPr>
              <a:t> food hygiene </a:t>
            </a:r>
            <a:r>
              <a:rPr lang="en-US" sz="2800" dirty="0" smtClean="0">
                <a:latin typeface="Agency FB" pitchFamily="34" charset="0"/>
              </a:rPr>
              <a:t>inspection dataset was used to build a </a:t>
            </a:r>
            <a:r>
              <a:rPr lang="en-US" sz="2800" dirty="0">
                <a:latin typeface="Agency FB" pitchFamily="34" charset="0"/>
              </a:rPr>
              <a:t>predictive and recommender system.</a:t>
            </a:r>
            <a:endParaRPr lang="en-CA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CA" b="1" dirty="0" smtClean="0"/>
              <a:t>Dataset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53433"/>
            <a:ext cx="77048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itchFamily="34" charset="0"/>
              </a:rPr>
              <a:t>T</a:t>
            </a:r>
            <a:r>
              <a:rPr lang="en-US" sz="2400" dirty="0" smtClean="0">
                <a:latin typeface="Agency FB" pitchFamily="34" charset="0"/>
              </a:rPr>
              <a:t>he </a:t>
            </a:r>
            <a:r>
              <a:rPr lang="en-US" sz="2400" b="1" dirty="0" err="1">
                <a:latin typeface="Agency FB" pitchFamily="34" charset="0"/>
              </a:rPr>
              <a:t>dinesafe</a:t>
            </a:r>
            <a:r>
              <a:rPr lang="en-US" sz="2400" dirty="0">
                <a:latin typeface="Agency FB" pitchFamily="34" charset="0"/>
              </a:rPr>
              <a:t> dataset </a:t>
            </a:r>
            <a:r>
              <a:rPr lang="en-US" sz="2400" dirty="0" smtClean="0">
                <a:latin typeface="Agency FB" pitchFamily="34" charset="0"/>
              </a:rPr>
              <a:t>with over </a:t>
            </a:r>
            <a:r>
              <a:rPr lang="en-US" sz="2400" dirty="0">
                <a:latin typeface="Agency FB" pitchFamily="34" charset="0"/>
              </a:rPr>
              <a:t>16,199 rows of </a:t>
            </a:r>
            <a:r>
              <a:rPr lang="en-US" sz="2400" dirty="0" smtClean="0">
                <a:latin typeface="Agency FB" pitchFamily="34" charset="0"/>
              </a:rPr>
              <a:t>historical food </a:t>
            </a:r>
            <a:r>
              <a:rPr lang="en-US" sz="2400" dirty="0">
                <a:latin typeface="Agency FB" pitchFamily="34" charset="0"/>
              </a:rPr>
              <a:t>inspection </a:t>
            </a:r>
            <a:r>
              <a:rPr lang="en-US" sz="2400" dirty="0" smtClean="0">
                <a:latin typeface="Agency FB" pitchFamily="34" charset="0"/>
              </a:rPr>
              <a:t>result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smtClean="0">
                <a:latin typeface="Agency FB" pitchFamily="34" charset="0"/>
              </a:rPr>
              <a:t>of </a:t>
            </a:r>
            <a:r>
              <a:rPr lang="en-US" sz="2400" dirty="0">
                <a:latin typeface="Agency FB" pitchFamily="34" charset="0"/>
              </a:rPr>
              <a:t>2,715 food </a:t>
            </a:r>
            <a:r>
              <a:rPr lang="en-US" sz="2400" dirty="0" smtClean="0">
                <a:latin typeface="Agency FB" pitchFamily="34" charset="0"/>
              </a:rPr>
              <a:t>premises.</a:t>
            </a:r>
          </a:p>
          <a:p>
            <a:endParaRPr lang="en-US" sz="2400" dirty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The data was </a:t>
            </a:r>
            <a:r>
              <a:rPr lang="en-US" sz="2400" dirty="0">
                <a:latin typeface="Agency FB" pitchFamily="34" charset="0"/>
              </a:rPr>
              <a:t>for the year 2015 and </a:t>
            </a:r>
            <a:r>
              <a:rPr lang="en-US" sz="2400" dirty="0" smtClean="0">
                <a:latin typeface="Agency FB" pitchFamily="34" charset="0"/>
              </a:rPr>
              <a:t>2016 inspection year. 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The dataset had no customer profile or customer review and rating, </a:t>
            </a:r>
          </a:p>
          <a:p>
            <a:endParaRPr lang="en-US" sz="2400" dirty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Rating &amp; cuisine type data was collected from yelp and travel advisor sites manually and augmented to </a:t>
            </a:r>
            <a:r>
              <a:rPr lang="en-US" sz="2400" dirty="0" err="1" smtClean="0">
                <a:latin typeface="Agency FB" pitchFamily="34" charset="0"/>
              </a:rPr>
              <a:t>dinesafe</a:t>
            </a:r>
            <a:r>
              <a:rPr lang="en-US" sz="2400" dirty="0" smtClean="0">
                <a:latin typeface="Agency FB" pitchFamily="34" charset="0"/>
              </a:rPr>
              <a:t> dataset.</a:t>
            </a:r>
          </a:p>
          <a:p>
            <a:endParaRPr lang="en-US" sz="2400" dirty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District and postal code was also missing from the dataset, these information was retrieved from </a:t>
            </a:r>
            <a:r>
              <a:rPr lang="en-US" sz="2400" dirty="0">
                <a:latin typeface="Agency FB" pitchFamily="34" charset="0"/>
              </a:rPr>
              <a:t>G</a:t>
            </a:r>
            <a:r>
              <a:rPr lang="en-US" sz="2400" dirty="0" smtClean="0">
                <a:latin typeface="Agency FB" pitchFamily="34" charset="0"/>
              </a:rPr>
              <a:t>oogle </a:t>
            </a:r>
            <a:r>
              <a:rPr lang="en-US" sz="2400" dirty="0" smtClean="0">
                <a:latin typeface="Agency FB" pitchFamily="34" charset="0"/>
              </a:rPr>
              <a:t>using </a:t>
            </a:r>
            <a:r>
              <a:rPr lang="en-US" sz="2400" dirty="0">
                <a:latin typeface="Agency FB" pitchFamily="34" charset="0"/>
              </a:rPr>
              <a:t>G</a:t>
            </a:r>
            <a:r>
              <a:rPr lang="en-US" sz="2400" dirty="0" smtClean="0">
                <a:latin typeface="Agency FB" pitchFamily="34" charset="0"/>
              </a:rPr>
              <a:t>oogle geocoding</a:t>
            </a:r>
            <a:endParaRPr lang="en-CA" sz="2400" dirty="0">
              <a:latin typeface="Agency FB" pitchFamily="34" charset="0"/>
            </a:endParaRPr>
          </a:p>
          <a:p>
            <a:pPr algn="just"/>
            <a:endParaRPr lang="en-CA" sz="2000" dirty="0" smtClean="0"/>
          </a:p>
          <a:p>
            <a:pPr algn="just"/>
            <a:r>
              <a:rPr lang="en-US" sz="2000" u="sng" dirty="0">
                <a:hlinkClick r:id="rId2"/>
              </a:rPr>
              <a:t>http://www.toronto.ca/health/dinesafe/index.htm</a:t>
            </a:r>
            <a:endParaRPr lang="en-CA" sz="2000" dirty="0"/>
          </a:p>
          <a:p>
            <a:pPr algn="just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844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79649"/>
              </p:ext>
            </p:extLst>
          </p:nvPr>
        </p:nvGraphicFramePr>
        <p:xfrm>
          <a:off x="539552" y="332656"/>
          <a:ext cx="7511165" cy="6351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4774861"/>
              </a:tblGrid>
              <a:tr h="288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ATTRIBUTE NAME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CA" sz="1200" b="1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 anchor="b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ROW_ID  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Represents the Row Number</a:t>
                      </a:r>
                      <a:endParaRPr lang="en-CA" sz="1000" dirty="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ESTABLISHMENT_ID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identifier for an establishment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INSPECTION_ID  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 identifier for each Inspection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ESTABLISHMENT_NAME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Business name of the establishment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REVIEW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Customer satisfaction rating (1-5), 1 low, 5 high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</a:rPr>
                        <a:t>Value for money (1 - 5), 1 cheap , 5 expensive </a:t>
                      </a:r>
                      <a:endParaRPr lang="en-CA" sz="100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96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CUISINE TYPE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Cuisine Type such as North American, European, African, Latin American, South Asian, Far Eastern etc…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ESTABLISHMENTTYPE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Establishment type ie restaurant, mobile cart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969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ESTABLISHMENT_ADDRESS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Municipal address of the establishment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316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ESTABLISHMENT_STATUS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Pass, Conditional Pass, Closed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7571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MINIMUM_INSPECTIONS_PER_YEAR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Every eating and drinking establishment in the City of Toronto receives a minimum of 1, 2, or 3 inspections each year depending on the specific type of establishment, the food preparation processes, volume and type of food served and other related criteria</a:t>
                      </a:r>
                      <a:endParaRPr lang="en-CA" sz="1000" dirty="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INFRACTION_DETAILS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 of the Infraction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1577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INSPECTION_DATE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Calendar date the inspection was conducted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96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SEVERITY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 of the infraction, i.e. S – Significant, M – Minor, C – Crucial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967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Enforcement activity based on the infractions noted during a food safety inspection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4502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COURT_OUTCOME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registered court decision resulting from the issuance of a ticket or summons for outstanding infractions to the Health Protection and Promotion Act</a:t>
                      </a:r>
                      <a:endParaRPr lang="en-CA" sz="100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84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AMOUNT_FINED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Fine determined in a court outcome</a:t>
                      </a:r>
                      <a:endParaRPr lang="en-CA" sz="1000" dirty="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84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Full premises address</a:t>
                      </a:r>
                      <a:endParaRPr lang="en-CA" sz="1000" dirty="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407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DISTRICT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Toronto district (Metro Toronto, York, North York, East York,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Etobicoke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, Scarborough)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84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CA" sz="1000" dirty="0">
                        <a:solidFill>
                          <a:schemeClr val="tx1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Toronto</a:t>
                      </a:r>
                      <a:endParaRPr lang="en-CA" sz="1000" dirty="0"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  <a:tr h="284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POSTAL CODE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Toronto postal codes</a:t>
                      </a:r>
                      <a:endParaRPr lang="en-CA" sz="1000" dirty="0">
                        <a:solidFill>
                          <a:srgbClr val="FF0000"/>
                        </a:solidFill>
                        <a:effectLst/>
                        <a:latin typeface="Corbel"/>
                        <a:ea typeface="Corbel"/>
                        <a:cs typeface="Times New Roman"/>
                      </a:endParaRPr>
                    </a:p>
                  </a:txBody>
                  <a:tcPr marL="51880" marR="518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CA" b="1" dirty="0" smtClean="0"/>
              <a:t>Methodology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53433"/>
            <a:ext cx="770485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Define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Prepare and explore data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Data Cleaning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Missingness</a:t>
            </a:r>
            <a:r>
              <a:rPr lang="en-US" sz="2000" dirty="0" smtClean="0">
                <a:latin typeface="Agency FB" pitchFamily="34" charset="0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Data </a:t>
            </a:r>
            <a:r>
              <a:rPr lang="en-US" sz="2000" dirty="0" err="1" smtClean="0">
                <a:latin typeface="Agency FB" pitchFamily="34" charset="0"/>
              </a:rPr>
              <a:t>Munging</a:t>
            </a:r>
            <a:endParaRPr lang="en-US" sz="2000" dirty="0" smtClean="0">
              <a:latin typeface="Agency FB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Explorative Data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Univariant</a:t>
            </a:r>
            <a:r>
              <a:rPr lang="en-US" sz="2000" dirty="0" smtClean="0">
                <a:latin typeface="Agency FB" pitchFamily="34" charset="0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Bivariant</a:t>
            </a:r>
            <a:endParaRPr lang="en-US" sz="2000" dirty="0" smtClean="0">
              <a:latin typeface="Agency FB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Multivariant</a:t>
            </a:r>
            <a:endParaRPr lang="en-US" sz="2000" dirty="0" smtClean="0">
              <a:latin typeface="Agency FB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Data Transformation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Data Normalization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Convert categorical to numerical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Develop Predictive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gency FB" pitchFamily="34" charset="0"/>
              </a:rPr>
              <a:t>Create Recommendation</a:t>
            </a:r>
          </a:p>
          <a:p>
            <a:endParaRPr lang="en-US" sz="2000" dirty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R </a:t>
            </a:r>
            <a:r>
              <a:rPr lang="en-US" sz="2000" dirty="0">
                <a:latin typeface="Agency FB" pitchFamily="34" charset="0"/>
              </a:rPr>
              <a:t>language on </a:t>
            </a:r>
            <a:r>
              <a:rPr lang="en-US" sz="2000" dirty="0" err="1" smtClean="0">
                <a:latin typeface="Agency FB" pitchFamily="34" charset="0"/>
              </a:rPr>
              <a:t>RStudio</a:t>
            </a:r>
            <a:endParaRPr lang="en-CA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61" y="231775"/>
            <a:ext cx="5892943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CA" b="1" dirty="0" smtClean="0"/>
              <a:t>Data Exploration &amp; </a:t>
            </a:r>
            <a:r>
              <a:rPr lang="en-CA" b="1" dirty="0" err="1" smtClean="0"/>
              <a:t>Munging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83671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itchFamily="34" charset="0"/>
              </a:rPr>
              <a:t>Dataset Description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340769"/>
            <a:ext cx="7076256" cy="25922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0688" y="3938989"/>
            <a:ext cx="5943600" cy="25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94608" y="908720"/>
            <a:ext cx="4749800" cy="33718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CA" b="1" dirty="0" smtClean="0"/>
              <a:t>Data Exploration &amp; </a:t>
            </a:r>
            <a:r>
              <a:rPr lang="en-CA" b="1" dirty="0" err="1" smtClean="0"/>
              <a:t>Munging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4573577"/>
            <a:ext cx="770485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smtClean="0">
                <a:latin typeface="Agency FB" pitchFamily="34" charset="0"/>
              </a:rPr>
              <a:t>IMPUTATION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gency FB" pitchFamily="34" charset="0"/>
              </a:rPr>
              <a:t>Update missing “Review” &amp; “Value” variables with mean </a:t>
            </a:r>
            <a:r>
              <a:rPr lang="en-US" dirty="0" smtClean="0">
                <a:latin typeface="Agency FB" pitchFamily="34" charset="0"/>
              </a:rPr>
              <a:t>value</a:t>
            </a:r>
          </a:p>
          <a:p>
            <a:pPr lvl="1"/>
            <a:r>
              <a:rPr lang="en-US" sz="1400" dirty="0" err="1">
                <a:latin typeface="Agency FB" pitchFamily="34" charset="0"/>
              </a:rPr>
              <a:t>Dinesafe$REVIEW</a:t>
            </a:r>
            <a:r>
              <a:rPr lang="en-US" sz="1400" dirty="0">
                <a:latin typeface="Agency FB" pitchFamily="34" charset="0"/>
              </a:rPr>
              <a:t>[is.na(</a:t>
            </a:r>
            <a:r>
              <a:rPr lang="en-US" sz="1400" dirty="0" err="1">
                <a:latin typeface="Agency FB" pitchFamily="34" charset="0"/>
              </a:rPr>
              <a:t>Dinesafe$REVIEW</a:t>
            </a:r>
            <a:r>
              <a:rPr lang="en-US" sz="1400" dirty="0">
                <a:latin typeface="Agency FB" pitchFamily="34" charset="0"/>
              </a:rPr>
              <a:t>) </a:t>
            </a:r>
            <a:r>
              <a:rPr lang="en-US" sz="1400" dirty="0" smtClean="0">
                <a:latin typeface="Agency FB" pitchFamily="34" charset="0"/>
              </a:rPr>
              <a:t>&amp; </a:t>
            </a:r>
            <a:r>
              <a:rPr lang="en-US" sz="1400" dirty="0" err="1" smtClean="0">
                <a:latin typeface="Agency FB" pitchFamily="34" charset="0"/>
              </a:rPr>
              <a:t>Dinesafe$CUISINE_TYPE</a:t>
            </a:r>
            <a:r>
              <a:rPr lang="en-US" sz="1400" dirty="0">
                <a:latin typeface="Agency FB" pitchFamily="34" charset="0"/>
              </a:rPr>
              <a:t>=="African"] = mean(</a:t>
            </a:r>
            <a:r>
              <a:rPr lang="en-US" sz="1400" dirty="0" err="1">
                <a:latin typeface="Agency FB" pitchFamily="34" charset="0"/>
              </a:rPr>
              <a:t>Dinesafe$REVIEW</a:t>
            </a:r>
            <a:r>
              <a:rPr lang="en-US" sz="1400" dirty="0">
                <a:latin typeface="Agency FB" pitchFamily="34" charset="0"/>
              </a:rPr>
              <a:t>[</a:t>
            </a:r>
            <a:r>
              <a:rPr lang="en-US" sz="1400" dirty="0" err="1">
                <a:latin typeface="Agency FB" pitchFamily="34" charset="0"/>
              </a:rPr>
              <a:t>Dinesafe$CUISINE_TYPE</a:t>
            </a:r>
            <a:r>
              <a:rPr lang="en-US" sz="1400" dirty="0">
                <a:latin typeface="Agency FB" pitchFamily="34" charset="0"/>
              </a:rPr>
              <a:t>=="African"], na.rm=TRUE</a:t>
            </a:r>
            <a:r>
              <a:rPr lang="en-US" sz="1400" dirty="0" smtClean="0">
                <a:latin typeface="Agency FB" pitchFamily="34" charset="0"/>
              </a:rPr>
              <a:t>)</a:t>
            </a:r>
          </a:p>
          <a:p>
            <a:pPr lvl="1"/>
            <a:endParaRPr lang="en-US" sz="1400" dirty="0" smtClean="0">
              <a:latin typeface="Agency FB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latin typeface="Agency FB" pitchFamily="34" charset="0"/>
              </a:rPr>
              <a:t>Update  missing “Action” &amp; “Severity” variables based on “Inspection Status</a:t>
            </a:r>
            <a:r>
              <a:rPr lang="en-US" dirty="0" smtClean="0">
                <a:latin typeface="Agency FB" pitchFamily="34" charset="0"/>
              </a:rPr>
              <a:t>”</a:t>
            </a:r>
          </a:p>
          <a:p>
            <a:pPr lvl="1" algn="just"/>
            <a:r>
              <a:rPr lang="en-CA" sz="1400" dirty="0" err="1">
                <a:latin typeface="Agency FB" pitchFamily="34" charset="0"/>
              </a:rPr>
              <a:t>Dinesafe$SEVERITY</a:t>
            </a:r>
            <a:r>
              <a:rPr lang="en-CA" sz="1400" dirty="0">
                <a:latin typeface="Agency FB" pitchFamily="34" charset="0"/>
              </a:rPr>
              <a:t>[is.na(</a:t>
            </a:r>
            <a:r>
              <a:rPr lang="en-CA" sz="1400" dirty="0" err="1">
                <a:latin typeface="Agency FB" pitchFamily="34" charset="0"/>
              </a:rPr>
              <a:t>Dinesafe$SEVERITY</a:t>
            </a:r>
            <a:r>
              <a:rPr lang="en-CA" sz="1400" dirty="0">
                <a:latin typeface="Agency FB" pitchFamily="34" charset="0"/>
              </a:rPr>
              <a:t>) &amp; </a:t>
            </a:r>
            <a:r>
              <a:rPr lang="en-CA" sz="1400" dirty="0" err="1">
                <a:latin typeface="Agency FB" pitchFamily="34" charset="0"/>
              </a:rPr>
              <a:t>Dinesafe$ESTABLISHMENT_STATUS</a:t>
            </a:r>
            <a:r>
              <a:rPr lang="en-CA" sz="1400" dirty="0">
                <a:latin typeface="Agency FB" pitchFamily="34" charset="0"/>
              </a:rPr>
              <a:t> == "Pass"] = "NA - Not Applicable"</a:t>
            </a:r>
            <a:endParaRPr lang="en-CA" sz="1400" dirty="0"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124744"/>
            <a:ext cx="2727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smtClean="0">
                <a:latin typeface="Agency FB" pitchFamily="34" charset="0"/>
              </a:rPr>
              <a:t>MISSINGNESS</a:t>
            </a:r>
          </a:p>
          <a:p>
            <a:pPr algn="just"/>
            <a:endParaRPr lang="en-CA" dirty="0">
              <a:latin typeface="Agency FB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4296578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err="1" smtClean="0"/>
              <a:t>Missmap</a:t>
            </a:r>
            <a:r>
              <a:rPr lang="en-CA" sz="1200" b="1" dirty="0" smtClean="0"/>
              <a:t> using </a:t>
            </a:r>
            <a:r>
              <a:rPr lang="en-CA" sz="1200" b="1" dirty="0"/>
              <a:t>A</a:t>
            </a:r>
            <a:r>
              <a:rPr lang="en-CA" sz="1200" b="1" dirty="0" smtClean="0"/>
              <a:t>melia </a:t>
            </a:r>
            <a:r>
              <a:rPr lang="en-CA" sz="1200" b="1" dirty="0" smtClean="0"/>
              <a:t>package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5321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63408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Univariate</a:t>
            </a:r>
            <a:r>
              <a:rPr lang="en-US" sz="3200" b="1" dirty="0" smtClean="0"/>
              <a:t> </a:t>
            </a:r>
            <a:r>
              <a:rPr lang="en-CA" b="1" dirty="0" smtClean="0"/>
              <a:t>Data Analysis</a:t>
            </a:r>
            <a:endParaRPr lang="en-CA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39443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gency FB" pitchFamily="34" charset="0"/>
              </a:rPr>
              <a:t>Single variable data analysis</a:t>
            </a:r>
            <a:endParaRPr lang="en-CA" sz="20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4480" y="1556792"/>
            <a:ext cx="3365500" cy="20980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30117" y="1291700"/>
            <a:ext cx="3758307" cy="21373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38920" y="4221088"/>
            <a:ext cx="3356620" cy="19309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4295170" y="4068534"/>
            <a:ext cx="4152900" cy="2096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3645024"/>
            <a:ext cx="2896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Histogram frequency distribution</a:t>
            </a:r>
            <a:endParaRPr lang="en-CA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1821" y="3501008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Density distribution</a:t>
            </a:r>
            <a:endParaRPr lang="en-CA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6176337"/>
            <a:ext cx="2896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Histogram frequency distribution</a:t>
            </a:r>
            <a:endParaRPr lang="en-CA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6176337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Box &amp; Whisker </a:t>
            </a:r>
            <a:r>
              <a:rPr lang="en-CA" sz="1200" b="1" dirty="0" smtClean="0"/>
              <a:t>plot graph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219974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2272</TotalTime>
  <Words>890</Words>
  <Application>Microsoft Office PowerPoint</Application>
  <PresentationFormat>On-screen Show (4:3)</PresentationFormat>
  <Paragraphs>150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Food Establishment Prediction &amp; Recommender </vt:lpstr>
      <vt:lpstr>Introduction</vt:lpstr>
      <vt:lpstr>Dataset</vt:lpstr>
      <vt:lpstr>PowerPoint Presentation</vt:lpstr>
      <vt:lpstr>Methodology</vt:lpstr>
      <vt:lpstr>PowerPoint Presentation</vt:lpstr>
      <vt:lpstr>Data Exploration &amp; Munging</vt:lpstr>
      <vt:lpstr>Data Exploration &amp; Munging</vt:lpstr>
      <vt:lpstr>Univariate Data Analysis</vt:lpstr>
      <vt:lpstr>Bivariate Data Analysis</vt:lpstr>
      <vt:lpstr>Multivariate data Analysis</vt:lpstr>
      <vt:lpstr>Data Transformation </vt:lpstr>
      <vt:lpstr>Predictive Analysis</vt:lpstr>
      <vt:lpstr>Predictive Analysis</vt:lpstr>
      <vt:lpstr>Recommender System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Establishment Prediction &amp; Recommender </dc:title>
  <dc:creator>ME</dc:creator>
  <cp:lastModifiedBy>ME</cp:lastModifiedBy>
  <cp:revision>82</cp:revision>
  <dcterms:created xsi:type="dcterms:W3CDTF">2017-04-15T01:51:50Z</dcterms:created>
  <dcterms:modified xsi:type="dcterms:W3CDTF">2017-04-17T02:37:20Z</dcterms:modified>
</cp:coreProperties>
</file>