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F55"/>
    <a:srgbClr val="BDDB7E"/>
    <a:srgbClr val="595959"/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4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1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364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3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12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7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5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1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57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8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8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99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3F00-0848-4059-BA7A-611C52AB00AA}" type="datetimeFigureOut">
              <a:rPr lang="en-IN" smtClean="0"/>
              <a:t>02-11-2024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FB93A4-EBBF-4933-8DF8-027FFBDB5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9715" y="1"/>
            <a:ext cx="8150470" cy="305972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b="1" i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Data Spark</a:t>
            </a:r>
            <a:r>
              <a:rPr lang="en-US" b="1" i="1" dirty="0">
                <a:solidFill>
                  <a:srgbClr val="C00000"/>
                </a:solidFill>
                <a:latin typeface="Agency FB" panose="020B0503020202020204" pitchFamily="34" charset="0"/>
              </a:rPr>
              <a:t>: Illuminating Insights for </a:t>
            </a:r>
            <a:r>
              <a:rPr lang="en-US" b="1" i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/>
            </a:r>
            <a:br>
              <a:rPr lang="en-US" b="1" i="1" dirty="0" smtClean="0">
                <a:solidFill>
                  <a:srgbClr val="C00000"/>
                </a:solidFill>
                <a:latin typeface="Agency FB" panose="020B0503020202020204" pitchFamily="34" charset="0"/>
              </a:rPr>
            </a:br>
            <a:r>
              <a:rPr lang="en-US" b="1" i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Global </a:t>
            </a:r>
            <a:r>
              <a:rPr lang="en-US" b="1" i="1" dirty="0">
                <a:solidFill>
                  <a:srgbClr val="C00000"/>
                </a:solidFill>
                <a:latin typeface="Agency FB" panose="020B0503020202020204" pitchFamily="34" charset="0"/>
              </a:rPr>
              <a:t>Electronics</a:t>
            </a:r>
            <a:endParaRPr lang="en-IN" i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98867" y="3631223"/>
            <a:ext cx="8632165" cy="43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623249" y="4525618"/>
            <a:ext cx="7766936" cy="1096899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Bahnschrift SemiBold SemiConden" panose="020B0502040204020203" pitchFamily="34" charset="0"/>
              </a:rPr>
              <a:t>By .. Mohammed </a:t>
            </a:r>
            <a:r>
              <a:rPr lang="en-IN" sz="3200" dirty="0" err="1" smtClean="0">
                <a:latin typeface="Bahnschrift SemiBold SemiConden" panose="020B0502040204020203" pitchFamily="34" charset="0"/>
              </a:rPr>
              <a:t>Asik</a:t>
            </a:r>
            <a:r>
              <a:rPr lang="en-IN" sz="3200" dirty="0" smtClean="0">
                <a:latin typeface="Bahnschrift SemiBold SemiConden" panose="020B0502040204020203" pitchFamily="34" charset="0"/>
              </a:rPr>
              <a:t> Hussain.</a:t>
            </a:r>
            <a:endParaRPr lang="en-IN" sz="3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0631"/>
            <a:ext cx="8596668" cy="5390731"/>
          </a:xfrm>
        </p:spPr>
        <p:txBody>
          <a:bodyPr>
            <a:normAutofit/>
          </a:bodyPr>
          <a:lstStyle/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stores, such as those with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Storekeys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54, 9, 50, and 55, contribute smaller but still notable profits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A8CF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900" dirty="0">
                <a:solidFill>
                  <a:srgbClr val="A8CF55"/>
                </a:solidFill>
              </a:rPr>
              <a:t>Sales by Individual </a:t>
            </a:r>
            <a:r>
              <a:rPr lang="en-IN" sz="1900" dirty="0" smtClean="0">
                <a:solidFill>
                  <a:srgbClr val="A8CF55"/>
                </a:solidFill>
              </a:rPr>
              <a:t>Store: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stores (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keys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54, 50, 55, 45, 9, 61, 59) generate similar levels of total sales, all above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 million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uniformity in sales among the top-performing stores indicates 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well-distributed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among the top tier of stores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38754" y="4545623"/>
            <a:ext cx="5732584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88" y="187568"/>
            <a:ext cx="6804920" cy="1069731"/>
          </a:xfrm>
        </p:spPr>
        <p:txBody>
          <a:bodyPr>
            <a:normAutofit/>
          </a:bodyPr>
          <a:lstStyle/>
          <a:p>
            <a:r>
              <a:rPr lang="en-IN" sz="4800" b="1" i="1" u="sng" dirty="0" smtClean="0">
                <a:solidFill>
                  <a:srgbClr val="00B050"/>
                </a:solidFill>
                <a:latin typeface="Algerian" panose="04020705040A02060702" pitchFamily="82" charset="0"/>
              </a:rPr>
              <a:t>customer </a:t>
            </a:r>
            <a:r>
              <a:rPr lang="en-IN" sz="48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Analysis:</a:t>
            </a:r>
            <a:endParaRPr lang="en-IN" sz="4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62" y="1177094"/>
            <a:ext cx="10669029" cy="50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657" y="240324"/>
            <a:ext cx="1890020" cy="788377"/>
          </a:xfrm>
        </p:spPr>
        <p:txBody>
          <a:bodyPr/>
          <a:lstStyle/>
          <a:p>
            <a:r>
              <a:rPr lang="en-IN" u="sng" dirty="0"/>
              <a:t>Insights: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662" y="1028701"/>
            <a:ext cx="8201340" cy="5012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1. Gender Breakdown: 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gender split is relatively balanced, with 50.19% male (3.1K) and 49.81% female (3.08K). This suggests that the customer base is almost equally distributed by gender, indicating that marketing and products appeal broadly across genders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9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2. Customer by Country: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dominates the customer base with 46.46%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Australia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28.74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16.19%,.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Canada, France, and the Netherlands have smaller shares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U.S. and Australia are key markets, and focusing on targeted campaigns in these countries could enhance revenue.</a:t>
            </a:r>
            <a:endParaRPr lang="en-IN" sz="1800" dirty="0" smtClean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9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95655"/>
            <a:ext cx="8596668" cy="5645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>
                <a:solidFill>
                  <a:srgbClr val="A8CF55"/>
                </a:solidFill>
              </a:rPr>
              <a:t>3. Age </a:t>
            </a:r>
            <a:r>
              <a:rPr lang="en-IN" sz="1900" dirty="0" smtClean="0">
                <a:solidFill>
                  <a:srgbClr val="A8CF55"/>
                </a:solidFill>
              </a:rPr>
              <a:t>Distribution: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customers fall into the Senior 50+ category, comprising 59.22% (2.69M), followed by Middle Aged (31-50) at 30.3% (1.38M), and a smaller proportion of adults aged 18-30 at 10.48% (0.48M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).\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may also be growth opportunities in the younger segments through targeted marketing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A8CF55"/>
                </a:solidFill>
              </a:rPr>
              <a:t>4. Gender by </a:t>
            </a:r>
            <a:r>
              <a:rPr lang="en-IN" sz="1900" dirty="0" smtClean="0">
                <a:solidFill>
                  <a:srgbClr val="A8CF55"/>
                </a:solidFill>
              </a:rPr>
              <a:t>Sales: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similarly distributed across genders, with females generating slightly higher total sales at 2.3M compared to 2.2M for males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900" dirty="0" smtClean="0">
              <a:solidFill>
                <a:srgbClr val="A8CF55"/>
              </a:solidFill>
            </a:endParaRPr>
          </a:p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5</a:t>
            </a:r>
            <a:r>
              <a:rPr lang="en-IN" sz="1900" dirty="0">
                <a:solidFill>
                  <a:srgbClr val="A8CF55"/>
                </a:solidFill>
              </a:rPr>
              <a:t>. Geographic </a:t>
            </a:r>
            <a:r>
              <a:rPr lang="en-IN" sz="1900" dirty="0" smtClean="0">
                <a:solidFill>
                  <a:srgbClr val="A8CF55"/>
                </a:solidFill>
              </a:rPr>
              <a:t>Insights: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geographic map highlights key regions where customers are located, with notable engagement in North America, Europe, and Australia.</a:t>
            </a:r>
            <a:endParaRPr lang="en-IN" sz="17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70872" y="5635870"/>
            <a:ext cx="6409592" cy="1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1531" y="127733"/>
            <a:ext cx="5553808" cy="1325563"/>
          </a:xfrm>
        </p:spPr>
        <p:txBody>
          <a:bodyPr>
            <a:normAutofit/>
          </a:bodyPr>
          <a:lstStyle/>
          <a:p>
            <a:r>
              <a:rPr lang="en-IN" sz="4800" b="1" i="1" u="sng" dirty="0" smtClean="0">
                <a:solidFill>
                  <a:srgbClr val="00B050"/>
                </a:solidFill>
                <a:latin typeface="Algerian" panose="04020705040A02060702" pitchFamily="82" charset="0"/>
              </a:rPr>
              <a:t>Sales Analysis:</a:t>
            </a:r>
            <a:endParaRPr lang="en-IN" sz="4800" b="1" i="1" u="sng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21" y="1153347"/>
            <a:ext cx="10553963" cy="5115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47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189" y="492369"/>
            <a:ext cx="2039488" cy="676418"/>
          </a:xfrm>
        </p:spPr>
        <p:txBody>
          <a:bodyPr>
            <a:normAutofit fontScale="90000"/>
          </a:bodyPr>
          <a:lstStyle/>
          <a:p>
            <a:r>
              <a:rPr lang="en-IN" u="sng" dirty="0" smtClean="0"/>
              <a:t>Insights:</a:t>
            </a:r>
            <a:endParaRPr lang="en-IN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73" y="1265501"/>
            <a:ext cx="8334781" cy="5284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A8CF55"/>
                </a:solidFill>
              </a:rPr>
              <a:t>1</a:t>
            </a:r>
            <a:r>
              <a:rPr lang="en-US" b="1" dirty="0" smtClean="0">
                <a:solidFill>
                  <a:srgbClr val="A8CF55"/>
                </a:solidFill>
              </a:rPr>
              <a:t>. Sales Trends </a:t>
            </a:r>
            <a:r>
              <a:rPr lang="en-US" b="1" dirty="0">
                <a:solidFill>
                  <a:srgbClr val="A8CF55"/>
                </a:solidFill>
              </a:rPr>
              <a:t>Over </a:t>
            </a:r>
            <a:r>
              <a:rPr lang="en-US" b="1" dirty="0" smtClean="0">
                <a:solidFill>
                  <a:srgbClr val="A8CF55"/>
                </a:solidFill>
              </a:rPr>
              <a:t>Time: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 </a:t>
            </a:r>
            <a:r>
              <a:rPr lang="en-US" sz="1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the highest revenue at </a:t>
            </a: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$15.21M (33.36%)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significant increase compared to previous years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2016 to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2019,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there’s a clear upward trend, showing successful year-on-year growth. The sales drop in 2020 might be due to market disruptions, potentially caused by the global pandemic, which affected many industries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IN" dirty="0" smtClean="0">
                <a:solidFill>
                  <a:srgbClr val="A8CF55"/>
                </a:solidFill>
              </a:rPr>
              <a:t>2. </a:t>
            </a:r>
            <a:r>
              <a:rPr lang="en-IN" b="1" dirty="0" smtClean="0">
                <a:solidFill>
                  <a:srgbClr val="A8CF55"/>
                </a:solidFill>
              </a:rPr>
              <a:t>Regional Sales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generates over </a:t>
            </a: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53% of total sales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To maintain this strong presence, marketing in this region can focus on customer retention strategies, such as loyalty programs or exclusive offers for repeat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Kingdom, Germany, and Canada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collectively contribute a substantial portion of revenue.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b="1" dirty="0" smtClean="0">
              <a:solidFill>
                <a:srgbClr val="A8CF55"/>
              </a:solidFill>
            </a:endParaRPr>
          </a:p>
          <a:p>
            <a:endParaRPr lang="en-US" dirty="0">
              <a:solidFill>
                <a:srgbClr val="595959"/>
              </a:solidFill>
            </a:endParaRPr>
          </a:p>
          <a:p>
            <a:r>
              <a:rPr lang="en-IN" b="1" dirty="0" smtClean="0">
                <a:solidFill>
                  <a:srgbClr val="A8CF55"/>
                </a:solidFill>
              </a:rPr>
              <a:t>                   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192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03" y="624255"/>
            <a:ext cx="8596668" cy="4133431"/>
          </a:xfrm>
        </p:spPr>
        <p:txBody>
          <a:bodyPr/>
          <a:lstStyle/>
          <a:p>
            <a:pPr marL="0" indent="0">
              <a:buNone/>
            </a:pPr>
            <a:r>
              <a:rPr lang="en-IN" sz="1900" b="1" dirty="0" smtClean="0">
                <a:solidFill>
                  <a:srgbClr val="A8CF55"/>
                </a:solidFill>
              </a:rPr>
              <a:t>3.  Major </a:t>
            </a:r>
            <a:r>
              <a:rPr lang="en-IN" sz="1900" b="1" dirty="0">
                <a:solidFill>
                  <a:srgbClr val="A8CF55"/>
                </a:solidFill>
              </a:rPr>
              <a:t>Currency </a:t>
            </a:r>
            <a:r>
              <a:rPr lang="en-IN" sz="1900" b="1" dirty="0" smtClean="0">
                <a:solidFill>
                  <a:srgbClr val="A8CF55"/>
                </a:solidFill>
              </a:rPr>
              <a:t>Analysis:</a:t>
            </a:r>
            <a:endParaRPr lang="en-US" sz="1900" b="1" dirty="0">
              <a:solidFill>
                <a:srgbClr val="A8CF55"/>
              </a:solidFill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USD account for 53.71%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revenue, highlighting that most of the company’s sales are centered in the U.S. or dollar-based economies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also occur in other major currencies,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 (20.28%)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GBP (8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  <a:endPara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4</a:t>
            </a:r>
            <a:r>
              <a:rPr lang="en-IN" sz="1900" dirty="0">
                <a:solidFill>
                  <a:srgbClr val="A8CF55"/>
                </a:solidFill>
              </a:rPr>
              <a:t>. </a:t>
            </a:r>
            <a:r>
              <a:rPr lang="en-IN" sz="1900" b="1" dirty="0">
                <a:solidFill>
                  <a:srgbClr val="A8CF55"/>
                </a:solidFill>
              </a:rPr>
              <a:t>Product Sales </a:t>
            </a:r>
            <a:r>
              <a:rPr lang="en-IN" sz="1900" b="1" dirty="0" smtClean="0">
                <a:solidFill>
                  <a:srgbClr val="A8CF55"/>
                </a:solidFill>
              </a:rPr>
              <a:t>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product-wise sales chart shows a range of best-selling items, with multiple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WWI and Adventure-themed products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products appear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Electronics might consider reducing stock for these items, offering them in bundles, or running discount promotions to clear inventory. </a:t>
            </a:r>
            <a:endParaRPr lang="en-US" sz="1700" b="1" dirty="0" smtClean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58462" y="5398477"/>
            <a:ext cx="6005146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5303" y="152399"/>
            <a:ext cx="6057574" cy="876300"/>
          </a:xfrm>
        </p:spPr>
        <p:txBody>
          <a:bodyPr>
            <a:normAutofit/>
          </a:bodyPr>
          <a:lstStyle/>
          <a:p>
            <a:r>
              <a:rPr lang="en-IN" sz="4800" b="1" i="1" u="sng" dirty="0" smtClean="0">
                <a:solidFill>
                  <a:srgbClr val="00B050"/>
                </a:solidFill>
                <a:latin typeface="Algerian" panose="04020705040A02060702" pitchFamily="82" charset="0"/>
              </a:rPr>
              <a:t>Product Analysis</a:t>
            </a:r>
            <a:r>
              <a:rPr lang="en-IN" sz="48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:</a:t>
            </a:r>
            <a:endParaRPr lang="en-IN" sz="4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1" y="1212844"/>
            <a:ext cx="10640468" cy="50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658" y="310662"/>
            <a:ext cx="2004320" cy="742097"/>
          </a:xfrm>
        </p:spPr>
        <p:txBody>
          <a:bodyPr/>
          <a:lstStyle/>
          <a:p>
            <a:r>
              <a:rPr lang="en-IN" u="sng" dirty="0"/>
              <a:t>Insights: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48834" y="1052759"/>
            <a:ext cx="8009466" cy="5075480"/>
          </a:xfrm>
        </p:spPr>
        <p:txBody>
          <a:bodyPr/>
          <a:lstStyle/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1. Product popularity: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 smtClean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categories in terms of sales volume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(14K units)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Phones (10K units)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demand suggests that technology products are highly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(6K units)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 and Toys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(7K units)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sales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volumes.</a:t>
            </a:r>
          </a:p>
          <a:p>
            <a:pPr marL="457200" lvl="1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sz="1900" dirty="0" smtClean="0">
                <a:solidFill>
                  <a:srgbClr val="A8CF55"/>
                </a:solidFill>
                <a:latin typeface="+mj-lt"/>
                <a:cs typeface="Times New Roman" panose="02020603050405020304" pitchFamily="18" charset="0"/>
              </a:rPr>
              <a:t>2.</a:t>
            </a:r>
            <a:r>
              <a:rPr lang="en-IN" sz="1900" dirty="0">
                <a:solidFill>
                  <a:srgbClr val="A8CF55"/>
                </a:solidFill>
                <a:latin typeface="+mj-lt"/>
              </a:rPr>
              <a:t> Sales by </a:t>
            </a:r>
            <a:r>
              <a:rPr lang="en-IN" sz="1900" dirty="0" smtClean="0">
                <a:solidFill>
                  <a:srgbClr val="A8CF55"/>
                </a:solidFill>
                <a:latin typeface="+mj-lt"/>
              </a:rPr>
              <a:t>Category: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generates 34.86%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(approximately $15.9M) of total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(15.42%)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Appliances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(13.56%) contribute less revenue but still have substantial shares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1" y="703386"/>
            <a:ext cx="8596668" cy="5707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3. Profit Margins: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profit margins are observed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(7.9M)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Phones (3.5M)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aligning with their strong sales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contributions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(1.8M)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Music, Movies, and Games (1.9M)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lower margins. Exploring cost efficiencies, renegotiating supplier terms, or adjusting pricing in these areas could enhance overall profitability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" indent="0">
              <a:buNone/>
            </a:pPr>
            <a:endParaRPr lang="en-US" sz="20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4. Sales </a:t>
            </a:r>
            <a:r>
              <a:rPr lang="en-IN" sz="1900" dirty="0">
                <a:solidFill>
                  <a:srgbClr val="A8CF55"/>
                </a:solidFill>
              </a:rPr>
              <a:t>by </a:t>
            </a:r>
            <a:r>
              <a:rPr lang="en-IN" sz="1900" dirty="0" smtClean="0">
                <a:solidFill>
                  <a:srgbClr val="A8CF55"/>
                </a:solidFill>
              </a:rPr>
              <a:t>Subcategory: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DVDs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subcategory sales with around 10K units, reflecting sustained demand in affordable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Televisions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lower unit sales. Targeted marketing and improved product visibility for these subcategories may help capture additional demand and broaden the consumer base.</a:t>
            </a:r>
            <a:endParaRPr lang="en-IN" sz="17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77208" y="5635869"/>
            <a:ext cx="5319346" cy="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03" y="178777"/>
            <a:ext cx="5380566" cy="1008185"/>
          </a:xfrm>
        </p:spPr>
        <p:txBody>
          <a:bodyPr>
            <a:normAutofit/>
          </a:bodyPr>
          <a:lstStyle/>
          <a:p>
            <a:r>
              <a:rPr lang="en-IN" sz="4800" b="1" i="1" u="sng" dirty="0" smtClean="0">
                <a:solidFill>
                  <a:srgbClr val="00B050"/>
                </a:solidFill>
                <a:latin typeface="Algerian" panose="04020705040A02060702" pitchFamily="82" charset="0"/>
              </a:rPr>
              <a:t>Store </a:t>
            </a:r>
            <a:r>
              <a:rPr lang="en-IN" sz="4800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Analysis</a:t>
            </a:r>
            <a:r>
              <a:rPr lang="en-IN" b="1" i="1" u="sng" dirty="0">
                <a:solidFill>
                  <a:srgbClr val="00B050"/>
                </a:solidFill>
                <a:latin typeface="Algerian" panose="04020705040A02060702" pitchFamily="82" charset="0"/>
              </a:rPr>
              <a:t>:</a:t>
            </a: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27" y="3413758"/>
            <a:ext cx="53345" cy="3048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9" y="1084189"/>
            <a:ext cx="10920838" cy="522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034" y="249116"/>
            <a:ext cx="1925189" cy="805962"/>
          </a:xfrm>
        </p:spPr>
        <p:txBody>
          <a:bodyPr/>
          <a:lstStyle/>
          <a:p>
            <a:r>
              <a:rPr lang="en-IN" u="sng" dirty="0"/>
              <a:t>Insights: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76" y="1125415"/>
            <a:ext cx="7990325" cy="4915947"/>
          </a:xfrm>
        </p:spPr>
        <p:txBody>
          <a:bodyPr/>
          <a:lstStyle/>
          <a:p>
            <a:pPr marL="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1. Store </a:t>
            </a:r>
            <a:r>
              <a:rPr lang="en-IN" sz="1900" dirty="0">
                <a:solidFill>
                  <a:srgbClr val="A8CF55"/>
                </a:solidFill>
              </a:rPr>
              <a:t>Performance by </a:t>
            </a:r>
            <a:r>
              <a:rPr lang="en-IN" sz="1900" dirty="0" smtClean="0">
                <a:solidFill>
                  <a:srgbClr val="A8CF55"/>
                </a:solidFill>
              </a:rPr>
              <a:t>Country: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dominates in sales, with approximately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$19.4 million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revenue. This is significantly higher than other countries, suggesting a high market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strong demand in the U.S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like Canada ($3M), Australia ($1.7M), Italy ($1.7M), and the Netherlands show lower sales volumes. These regions may benefit from market analysis to understand customer needs and implement strategies to boost sales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 smtClean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IN" sz="2000" dirty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IN" sz="1900" dirty="0" smtClean="0">
                <a:solidFill>
                  <a:srgbClr val="A8CF55"/>
                </a:solidFill>
              </a:rPr>
              <a:t>2. Store Profit: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portion of profit, approximately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67.91% ($4.64 million)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comes from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Storekey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This indicates a high-performing store with a substantial impact on overall profitability.</a:t>
            </a:r>
            <a:endParaRPr lang="en-US" sz="1700" dirty="0" smtClean="0">
              <a:solidFill>
                <a:srgbClr val="A8CF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10181</TotalTime>
  <Words>928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Algerian</vt:lpstr>
      <vt:lpstr>Arial</vt:lpstr>
      <vt:lpstr>Bahnschrift SemiBold SemiConden</vt:lpstr>
      <vt:lpstr>Times New Roman</vt:lpstr>
      <vt:lpstr>Trebuchet MS</vt:lpstr>
      <vt:lpstr>Wingdings 3</vt:lpstr>
      <vt:lpstr>Facet</vt:lpstr>
      <vt:lpstr>Data Spark: Illuminating Insights for  Global Electronics</vt:lpstr>
      <vt:lpstr>Sales Analysis:</vt:lpstr>
      <vt:lpstr>Insights:</vt:lpstr>
      <vt:lpstr>PowerPoint Presentation</vt:lpstr>
      <vt:lpstr>Product Analysis:</vt:lpstr>
      <vt:lpstr>Insights:</vt:lpstr>
      <vt:lpstr>PowerPoint Presentation</vt:lpstr>
      <vt:lpstr>Store Analysis:</vt:lpstr>
      <vt:lpstr>Insights:</vt:lpstr>
      <vt:lpstr>PowerPoint Presentation</vt:lpstr>
      <vt:lpstr>customer Analysis:</vt:lpstr>
      <vt:lpstr>Insights: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Spark: Illuminating Insights for  Global Electronics</dc:title>
  <dc:creator>DELL</dc:creator>
  <cp:lastModifiedBy>DELL</cp:lastModifiedBy>
  <cp:revision>20</cp:revision>
  <dcterms:created xsi:type="dcterms:W3CDTF">2024-11-02T18:24:53Z</dcterms:created>
  <dcterms:modified xsi:type="dcterms:W3CDTF">2024-11-09T20:05:55Z</dcterms:modified>
</cp:coreProperties>
</file>