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12"/>
  </p:notesMasterIdLst>
  <p:handoutMasterIdLst>
    <p:handoutMasterId r:id="rId13"/>
  </p:handoutMasterIdLst>
  <p:sldIdLst>
    <p:sldId id="265" r:id="rId2"/>
    <p:sldId id="266" r:id="rId3"/>
    <p:sldId id="283" r:id="rId4"/>
    <p:sldId id="285" r:id="rId5"/>
    <p:sldId id="286" r:id="rId6"/>
    <p:sldId id="289" r:id="rId7"/>
    <p:sldId id="287" r:id="rId8"/>
    <p:sldId id="288" r:id="rId9"/>
    <p:sldId id="284" r:id="rId10"/>
    <p:sldId id="282" r:id="rId11"/>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4F45D0-C5B2-4955-99C1-5D0985A70020}" v="23" dt="2025-04-18T19:51:02.9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8" d="100"/>
          <a:sy n="58" d="100"/>
        </p:scale>
        <p:origin x="77" y="8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PARVEEZ" userId="6d9e6f5e9121c0e0" providerId="LiveId" clId="{5A4F45D0-C5B2-4955-99C1-5D0985A70020}"/>
    <pc:docChg chg="undo redo custSel modSld">
      <pc:chgData name="MOHAMMED PARVEEZ" userId="6d9e6f5e9121c0e0" providerId="LiveId" clId="{5A4F45D0-C5B2-4955-99C1-5D0985A70020}" dt="2025-04-18T19:51:02.941" v="231" actId="1035"/>
      <pc:docMkLst>
        <pc:docMk/>
      </pc:docMkLst>
      <pc:sldChg chg="modSp">
        <pc:chgData name="MOHAMMED PARVEEZ" userId="6d9e6f5e9121c0e0" providerId="LiveId" clId="{5A4F45D0-C5B2-4955-99C1-5D0985A70020}" dt="2025-04-18T19:51:02.941" v="231" actId="1035"/>
        <pc:sldMkLst>
          <pc:docMk/>
          <pc:sldMk cId="3251026887" sldId="283"/>
        </pc:sldMkLst>
        <pc:picChg chg="mod">
          <ac:chgData name="MOHAMMED PARVEEZ" userId="6d9e6f5e9121c0e0" providerId="LiveId" clId="{5A4F45D0-C5B2-4955-99C1-5D0985A70020}" dt="2025-04-18T19:51:02.941" v="231" actId="1035"/>
          <ac:picMkLst>
            <pc:docMk/>
            <pc:sldMk cId="3251026887" sldId="283"/>
            <ac:picMk id="1028" creationId="{53AA9895-D6FB-D3A3-9091-6DFBF1CDF325}"/>
          </ac:picMkLst>
        </pc:picChg>
      </pc:sldChg>
      <pc:sldChg chg="modSp mod">
        <pc:chgData name="MOHAMMED PARVEEZ" userId="6d9e6f5e9121c0e0" providerId="LiveId" clId="{5A4F45D0-C5B2-4955-99C1-5D0985A70020}" dt="2025-04-18T18:59:08.258" v="7" actId="12"/>
        <pc:sldMkLst>
          <pc:docMk/>
          <pc:sldMk cId="4234628538" sldId="285"/>
        </pc:sldMkLst>
        <pc:graphicFrameChg chg="modGraphic">
          <ac:chgData name="MOHAMMED PARVEEZ" userId="6d9e6f5e9121c0e0" providerId="LiveId" clId="{5A4F45D0-C5B2-4955-99C1-5D0985A70020}" dt="2025-04-18T18:59:08.258" v="7" actId="12"/>
          <ac:graphicFrameMkLst>
            <pc:docMk/>
            <pc:sldMk cId="4234628538" sldId="285"/>
            <ac:graphicFrameMk id="10" creationId="{DFD23BB9-3645-85F5-EAC6-41A6EAB8940C}"/>
          </ac:graphicFrameMkLst>
        </pc:graphicFrameChg>
      </pc:sldChg>
      <pc:sldChg chg="addSp delSp modSp mod">
        <pc:chgData name="MOHAMMED PARVEEZ" userId="6d9e6f5e9121c0e0" providerId="LiveId" clId="{5A4F45D0-C5B2-4955-99C1-5D0985A70020}" dt="2025-04-18T19:33:50.202" v="88" actId="1076"/>
        <pc:sldMkLst>
          <pc:docMk/>
          <pc:sldMk cId="2453333329" sldId="286"/>
        </pc:sldMkLst>
        <pc:picChg chg="add mod">
          <ac:chgData name="MOHAMMED PARVEEZ" userId="6d9e6f5e9121c0e0" providerId="LiveId" clId="{5A4F45D0-C5B2-4955-99C1-5D0985A70020}" dt="2025-04-18T19:33:50.202" v="88" actId="1076"/>
          <ac:picMkLst>
            <pc:docMk/>
            <pc:sldMk cId="2453333329" sldId="286"/>
            <ac:picMk id="6" creationId="{8D9BF928-3A9E-1830-7C75-B806E15B8741}"/>
          </ac:picMkLst>
        </pc:picChg>
        <pc:picChg chg="del mod">
          <ac:chgData name="MOHAMMED PARVEEZ" userId="6d9e6f5e9121c0e0" providerId="LiveId" clId="{5A4F45D0-C5B2-4955-99C1-5D0985A70020}" dt="2025-04-18T19:31:58.461" v="78" actId="478"/>
          <ac:picMkLst>
            <pc:docMk/>
            <pc:sldMk cId="2453333329" sldId="286"/>
            <ac:picMk id="15" creationId="{3A1D718A-31BC-3283-C6E4-443A1006E72B}"/>
          </ac:picMkLst>
        </pc:picChg>
      </pc:sldChg>
      <pc:sldChg chg="delSp modSp mod">
        <pc:chgData name="MOHAMMED PARVEEZ" userId="6d9e6f5e9121c0e0" providerId="LiveId" clId="{5A4F45D0-C5B2-4955-99C1-5D0985A70020}" dt="2025-04-18T19:23:24.725" v="72" actId="12"/>
        <pc:sldMkLst>
          <pc:docMk/>
          <pc:sldMk cId="776113602" sldId="287"/>
        </pc:sldMkLst>
        <pc:spChg chg="mod">
          <ac:chgData name="MOHAMMED PARVEEZ" userId="6d9e6f5e9121c0e0" providerId="LiveId" clId="{5A4F45D0-C5B2-4955-99C1-5D0985A70020}" dt="2025-04-18T19:23:24.725" v="72" actId="12"/>
          <ac:spMkLst>
            <pc:docMk/>
            <pc:sldMk cId="776113602" sldId="287"/>
            <ac:spMk id="6" creationId="{147EB003-91D2-F5BB-1DF4-70D50F0E5E16}"/>
          </ac:spMkLst>
        </pc:spChg>
        <pc:spChg chg="mod">
          <ac:chgData name="MOHAMMED PARVEEZ" userId="6d9e6f5e9121c0e0" providerId="LiveId" clId="{5A4F45D0-C5B2-4955-99C1-5D0985A70020}" dt="2025-04-18T19:22:46.328" v="66" actId="313"/>
          <ac:spMkLst>
            <pc:docMk/>
            <pc:sldMk cId="776113602" sldId="287"/>
            <ac:spMk id="14" creationId="{5C5A361B-CFB9-AEE2-02D8-E76C22566C90}"/>
          </ac:spMkLst>
        </pc:spChg>
        <pc:picChg chg="del mod">
          <ac:chgData name="MOHAMMED PARVEEZ" userId="6d9e6f5e9121c0e0" providerId="LiveId" clId="{5A4F45D0-C5B2-4955-99C1-5D0985A70020}" dt="2025-04-18T19:21:37.244" v="56" actId="478"/>
          <ac:picMkLst>
            <pc:docMk/>
            <pc:sldMk cId="776113602" sldId="287"/>
            <ac:picMk id="5122" creationId="{A50CC552-7618-53DF-9171-09C7ED0D544B}"/>
          </ac:picMkLst>
        </pc:picChg>
        <pc:picChg chg="del">
          <ac:chgData name="MOHAMMED PARVEEZ" userId="6d9e6f5e9121c0e0" providerId="LiveId" clId="{5A4F45D0-C5B2-4955-99C1-5D0985A70020}" dt="2025-04-18T19:21:42.533" v="57" actId="478"/>
          <ac:picMkLst>
            <pc:docMk/>
            <pc:sldMk cId="776113602" sldId="287"/>
            <ac:picMk id="5124" creationId="{C704BCC2-CCEE-07D4-53F4-968A85B4487C}"/>
          </ac:picMkLst>
        </pc:picChg>
      </pc:sldChg>
      <pc:sldChg chg="modSp mod">
        <pc:chgData name="MOHAMMED PARVEEZ" userId="6d9e6f5e9121c0e0" providerId="LiveId" clId="{5A4F45D0-C5B2-4955-99C1-5D0985A70020}" dt="2025-04-18T19:49:15.164" v="227" actId="14100"/>
        <pc:sldMkLst>
          <pc:docMk/>
          <pc:sldMk cId="1409794988" sldId="288"/>
        </pc:sldMkLst>
        <pc:spChg chg="mod">
          <ac:chgData name="MOHAMMED PARVEEZ" userId="6d9e6f5e9121c0e0" providerId="LiveId" clId="{5A4F45D0-C5B2-4955-99C1-5D0985A70020}" dt="2025-04-18T19:49:15.164" v="227" actId="14100"/>
          <ac:spMkLst>
            <pc:docMk/>
            <pc:sldMk cId="1409794988" sldId="288"/>
            <ac:spMk id="6" creationId="{9F482E87-62E0-AC65-82B0-0A69E809692D}"/>
          </ac:spMkLst>
        </pc:spChg>
      </pc:sldChg>
      <pc:sldChg chg="delSp modSp mod">
        <pc:chgData name="MOHAMMED PARVEEZ" userId="6d9e6f5e9121c0e0" providerId="LiveId" clId="{5A4F45D0-C5B2-4955-99C1-5D0985A70020}" dt="2025-04-18T19:48:28.792" v="216" actId="1076"/>
        <pc:sldMkLst>
          <pc:docMk/>
          <pc:sldMk cId="3726737907" sldId="289"/>
        </pc:sldMkLst>
        <pc:spChg chg="mod">
          <ac:chgData name="MOHAMMED PARVEEZ" userId="6d9e6f5e9121c0e0" providerId="LiveId" clId="{5A4F45D0-C5B2-4955-99C1-5D0985A70020}" dt="2025-04-18T19:48:28.792" v="216" actId="1076"/>
          <ac:spMkLst>
            <pc:docMk/>
            <pc:sldMk cId="3726737907" sldId="289"/>
            <ac:spMk id="6" creationId="{C875A8FE-6CD2-2F44-9CFA-552C8A874ACF}"/>
          </ac:spMkLst>
        </pc:spChg>
        <pc:picChg chg="del mod">
          <ac:chgData name="MOHAMMED PARVEEZ" userId="6d9e6f5e9121c0e0" providerId="LiveId" clId="{5A4F45D0-C5B2-4955-99C1-5D0985A70020}" dt="2025-04-18T19:35:00.484" v="89" actId="478"/>
          <ac:picMkLst>
            <pc:docMk/>
            <pc:sldMk cId="3726737907" sldId="289"/>
            <ac:picMk id="4098" creationId="{CCF41FFB-8A7E-F022-246A-2FF8E8367C9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53D9668C-C8EB-4996-98EA-EF3D79B1B6ED}" type="datetimeFigureOut">
              <a:rPr lang="en-US" smtClean="0"/>
              <a:t>4/18/2025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82DC1550-86E2-433D-BF90-B404324E0674}" type="slidenum">
              <a:rPr lang="en-US" smtClean="0"/>
              <a:t>‹#›</a:t>
            </a:fld>
            <a:endParaRPr lang="en-US"/>
          </a:p>
        </p:txBody>
      </p:sp>
    </p:spTree>
    <p:extLst>
      <p:ext uri="{BB962C8B-B14F-4D97-AF65-F5344CB8AC3E}">
        <p14:creationId xmlns:p14="http://schemas.microsoft.com/office/powerpoint/2010/main" val="83305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BF6D5A6-7269-41EE-A005-E866FB0DAE63}" type="datetimeFigureOut">
              <a:rPr lang="en-IN" smtClean="0"/>
              <a:t>18-04-2025</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6D4E6C61-8134-4367-8EE8-BA2D05C136CF}" type="slidenum">
              <a:rPr lang="en-IN" smtClean="0"/>
              <a:t>‹#›</a:t>
            </a:fld>
            <a:endParaRPr lang="en-IN"/>
          </a:p>
        </p:txBody>
      </p:sp>
    </p:spTree>
    <p:extLst>
      <p:ext uri="{BB962C8B-B14F-4D97-AF65-F5344CB8AC3E}">
        <p14:creationId xmlns:p14="http://schemas.microsoft.com/office/powerpoint/2010/main" val="3218341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F14F0C-07E7-4622-A5AB-CC7262629CDA}" type="datetime1">
              <a:rPr lang="en-IN" smtClean="0"/>
              <a:t>18-04-2025</a:t>
            </a:fld>
            <a:endParaRPr lang="en-IN"/>
          </a:p>
        </p:txBody>
      </p:sp>
      <p:sp>
        <p:nvSpPr>
          <p:cNvPr id="5" name="Footer Placeholder 4"/>
          <p:cNvSpPr>
            <a:spLocks noGrp="1"/>
          </p:cNvSpPr>
          <p:nvPr>
            <p:ph type="ftr" sz="quarter" idx="11"/>
          </p:nvPr>
        </p:nvSpPr>
        <p:spPr/>
        <p:txBody>
          <a:bodyPr/>
          <a:lstStyle/>
          <a:p>
            <a:r>
              <a:rPr lang="en-IN"/>
              <a:t>Dept. of ISE, SVCE</a:t>
            </a:r>
          </a:p>
        </p:txBody>
      </p:sp>
      <p:sp>
        <p:nvSpPr>
          <p:cNvPr id="6" name="Slide Number Placeholder 5"/>
          <p:cNvSpPr>
            <a:spLocks noGrp="1"/>
          </p:cNvSpPr>
          <p:nvPr>
            <p:ph type="sldNum" sz="quarter" idx="12"/>
          </p:nvPr>
        </p:nvSpPr>
        <p:spPr/>
        <p:txBody>
          <a:bodyPr/>
          <a:lstStyle/>
          <a:p>
            <a:fld id="{DCD16395-2DCB-4871-A33F-E29D55AB716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161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051B7-A012-4C5E-A59E-32F22821E00B}" type="datetime1">
              <a:rPr lang="en-IN" smtClean="0"/>
              <a:t>18-04-2025</a:t>
            </a:fld>
            <a:endParaRPr lang="en-IN"/>
          </a:p>
        </p:txBody>
      </p:sp>
      <p:sp>
        <p:nvSpPr>
          <p:cNvPr id="5" name="Footer Placeholder 4"/>
          <p:cNvSpPr>
            <a:spLocks noGrp="1"/>
          </p:cNvSpPr>
          <p:nvPr>
            <p:ph type="ftr" sz="quarter" idx="11"/>
          </p:nvPr>
        </p:nvSpPr>
        <p:spPr/>
        <p:txBody>
          <a:bodyPr/>
          <a:lstStyle/>
          <a:p>
            <a:r>
              <a:rPr lang="en-IN"/>
              <a:t>Dept. of ISE, SVCE</a:t>
            </a:r>
          </a:p>
        </p:txBody>
      </p:sp>
      <p:sp>
        <p:nvSpPr>
          <p:cNvPr id="6" name="Slide Number Placeholder 5"/>
          <p:cNvSpPr>
            <a:spLocks noGrp="1"/>
          </p:cNvSpPr>
          <p:nvPr>
            <p:ph type="sldNum" sz="quarter" idx="12"/>
          </p:nvPr>
        </p:nvSpPr>
        <p:spPr/>
        <p:txBody>
          <a:bodyPr/>
          <a:lstStyle/>
          <a:p>
            <a:fld id="{DCD16395-2DCB-4871-A33F-E29D55AB7162}" type="slidenum">
              <a:rPr lang="en-IN" smtClean="0"/>
              <a:t>‹#›</a:t>
            </a:fld>
            <a:endParaRPr lang="en-IN"/>
          </a:p>
        </p:txBody>
      </p:sp>
    </p:spTree>
    <p:extLst>
      <p:ext uri="{BB962C8B-B14F-4D97-AF65-F5344CB8AC3E}">
        <p14:creationId xmlns:p14="http://schemas.microsoft.com/office/powerpoint/2010/main" val="146607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5D8EBA-38A3-4CC9-BA0F-E71FB746F57A}" type="datetime1">
              <a:rPr lang="en-IN" smtClean="0"/>
              <a:t>18-04-2025</a:t>
            </a:fld>
            <a:endParaRPr lang="en-IN"/>
          </a:p>
        </p:txBody>
      </p:sp>
      <p:sp>
        <p:nvSpPr>
          <p:cNvPr id="5" name="Footer Placeholder 4"/>
          <p:cNvSpPr>
            <a:spLocks noGrp="1"/>
          </p:cNvSpPr>
          <p:nvPr>
            <p:ph type="ftr" sz="quarter" idx="11"/>
          </p:nvPr>
        </p:nvSpPr>
        <p:spPr/>
        <p:txBody>
          <a:bodyPr/>
          <a:lstStyle/>
          <a:p>
            <a:r>
              <a:rPr lang="en-IN"/>
              <a:t>Dept. of ISE, SVCE</a:t>
            </a:r>
          </a:p>
        </p:txBody>
      </p:sp>
      <p:sp>
        <p:nvSpPr>
          <p:cNvPr id="6" name="Slide Number Placeholder 5"/>
          <p:cNvSpPr>
            <a:spLocks noGrp="1"/>
          </p:cNvSpPr>
          <p:nvPr>
            <p:ph type="sldNum" sz="quarter" idx="12"/>
          </p:nvPr>
        </p:nvSpPr>
        <p:spPr/>
        <p:txBody>
          <a:bodyPr/>
          <a:lstStyle/>
          <a:p>
            <a:fld id="{DCD16395-2DCB-4871-A33F-E29D55AB7162}" type="slidenum">
              <a:rPr lang="en-IN" smtClean="0"/>
              <a:t>‹#›</a:t>
            </a:fld>
            <a:endParaRPr lang="en-IN"/>
          </a:p>
        </p:txBody>
      </p:sp>
    </p:spTree>
    <p:extLst>
      <p:ext uri="{BB962C8B-B14F-4D97-AF65-F5344CB8AC3E}">
        <p14:creationId xmlns:p14="http://schemas.microsoft.com/office/powerpoint/2010/main" val="4145538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7185B0-2804-4DD2-B2E7-815DDCEA0E7A}" type="datetime1">
              <a:rPr lang="en-IN" smtClean="0"/>
              <a:t>18-04-2025</a:t>
            </a:fld>
            <a:endParaRPr lang="en-IN"/>
          </a:p>
        </p:txBody>
      </p:sp>
      <p:sp>
        <p:nvSpPr>
          <p:cNvPr id="5" name="Footer Placeholder 4"/>
          <p:cNvSpPr>
            <a:spLocks noGrp="1"/>
          </p:cNvSpPr>
          <p:nvPr>
            <p:ph type="ftr" sz="quarter" idx="11"/>
          </p:nvPr>
        </p:nvSpPr>
        <p:spPr/>
        <p:txBody>
          <a:bodyPr/>
          <a:lstStyle/>
          <a:p>
            <a:r>
              <a:rPr lang="en-IN"/>
              <a:t>Dept. of ISE, SVCE</a:t>
            </a:r>
          </a:p>
        </p:txBody>
      </p:sp>
      <p:sp>
        <p:nvSpPr>
          <p:cNvPr id="6" name="Slide Number Placeholder 5"/>
          <p:cNvSpPr>
            <a:spLocks noGrp="1"/>
          </p:cNvSpPr>
          <p:nvPr>
            <p:ph type="sldNum" sz="quarter" idx="12"/>
          </p:nvPr>
        </p:nvSpPr>
        <p:spPr/>
        <p:txBody>
          <a:bodyPr/>
          <a:lstStyle/>
          <a:p>
            <a:fld id="{DCD16395-2DCB-4871-A33F-E29D55AB7162}" type="slidenum">
              <a:rPr lang="en-IN" smtClean="0"/>
              <a:t>‹#›</a:t>
            </a:fld>
            <a:endParaRPr lang="en-IN"/>
          </a:p>
        </p:txBody>
      </p:sp>
    </p:spTree>
    <p:extLst>
      <p:ext uri="{BB962C8B-B14F-4D97-AF65-F5344CB8AC3E}">
        <p14:creationId xmlns:p14="http://schemas.microsoft.com/office/powerpoint/2010/main" val="106653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A461DE-F44D-474A-A39D-AEACE822D9D9}" type="datetime1">
              <a:rPr lang="en-IN" smtClean="0"/>
              <a:t>18-04-2025</a:t>
            </a:fld>
            <a:endParaRPr lang="en-IN"/>
          </a:p>
        </p:txBody>
      </p:sp>
      <p:sp>
        <p:nvSpPr>
          <p:cNvPr id="5" name="Footer Placeholder 4"/>
          <p:cNvSpPr>
            <a:spLocks noGrp="1"/>
          </p:cNvSpPr>
          <p:nvPr>
            <p:ph type="ftr" sz="quarter" idx="11"/>
          </p:nvPr>
        </p:nvSpPr>
        <p:spPr/>
        <p:txBody>
          <a:bodyPr/>
          <a:lstStyle/>
          <a:p>
            <a:r>
              <a:rPr lang="en-IN"/>
              <a:t>Dept. of ISE, SVCE</a:t>
            </a:r>
          </a:p>
        </p:txBody>
      </p:sp>
      <p:sp>
        <p:nvSpPr>
          <p:cNvPr id="6" name="Slide Number Placeholder 5"/>
          <p:cNvSpPr>
            <a:spLocks noGrp="1"/>
          </p:cNvSpPr>
          <p:nvPr>
            <p:ph type="sldNum" sz="quarter" idx="12"/>
          </p:nvPr>
        </p:nvSpPr>
        <p:spPr/>
        <p:txBody>
          <a:bodyPr/>
          <a:lstStyle/>
          <a:p>
            <a:fld id="{DCD16395-2DCB-4871-A33F-E29D55AB716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7439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14E50B-AB6E-4A96-B1C6-F77B5994754F}" type="datetime1">
              <a:rPr lang="en-IN" smtClean="0"/>
              <a:t>18-04-2025</a:t>
            </a:fld>
            <a:endParaRPr lang="en-IN"/>
          </a:p>
        </p:txBody>
      </p:sp>
      <p:sp>
        <p:nvSpPr>
          <p:cNvPr id="6" name="Footer Placeholder 5"/>
          <p:cNvSpPr>
            <a:spLocks noGrp="1"/>
          </p:cNvSpPr>
          <p:nvPr>
            <p:ph type="ftr" sz="quarter" idx="11"/>
          </p:nvPr>
        </p:nvSpPr>
        <p:spPr/>
        <p:txBody>
          <a:bodyPr/>
          <a:lstStyle/>
          <a:p>
            <a:r>
              <a:rPr lang="en-IN"/>
              <a:t>Dept. of ISE, SVCE</a:t>
            </a:r>
          </a:p>
        </p:txBody>
      </p:sp>
      <p:sp>
        <p:nvSpPr>
          <p:cNvPr id="7" name="Slide Number Placeholder 6"/>
          <p:cNvSpPr>
            <a:spLocks noGrp="1"/>
          </p:cNvSpPr>
          <p:nvPr>
            <p:ph type="sldNum" sz="quarter" idx="12"/>
          </p:nvPr>
        </p:nvSpPr>
        <p:spPr/>
        <p:txBody>
          <a:bodyPr/>
          <a:lstStyle/>
          <a:p>
            <a:fld id="{DCD16395-2DCB-4871-A33F-E29D55AB7162}" type="slidenum">
              <a:rPr lang="en-IN" smtClean="0"/>
              <a:t>‹#›</a:t>
            </a:fld>
            <a:endParaRPr lang="en-IN"/>
          </a:p>
        </p:txBody>
      </p:sp>
    </p:spTree>
    <p:extLst>
      <p:ext uri="{BB962C8B-B14F-4D97-AF65-F5344CB8AC3E}">
        <p14:creationId xmlns:p14="http://schemas.microsoft.com/office/powerpoint/2010/main" val="3701889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2A7D67-493B-4D9C-8179-2836CB85BF16}" type="datetime1">
              <a:rPr lang="en-IN" smtClean="0"/>
              <a:t>18-04-2025</a:t>
            </a:fld>
            <a:endParaRPr lang="en-IN"/>
          </a:p>
        </p:txBody>
      </p:sp>
      <p:sp>
        <p:nvSpPr>
          <p:cNvPr id="8" name="Footer Placeholder 7"/>
          <p:cNvSpPr>
            <a:spLocks noGrp="1"/>
          </p:cNvSpPr>
          <p:nvPr>
            <p:ph type="ftr" sz="quarter" idx="11"/>
          </p:nvPr>
        </p:nvSpPr>
        <p:spPr/>
        <p:txBody>
          <a:bodyPr/>
          <a:lstStyle/>
          <a:p>
            <a:r>
              <a:rPr lang="en-IN"/>
              <a:t>Dept. of ISE, SVCE</a:t>
            </a:r>
          </a:p>
        </p:txBody>
      </p:sp>
      <p:sp>
        <p:nvSpPr>
          <p:cNvPr id="9" name="Slide Number Placeholder 8"/>
          <p:cNvSpPr>
            <a:spLocks noGrp="1"/>
          </p:cNvSpPr>
          <p:nvPr>
            <p:ph type="sldNum" sz="quarter" idx="12"/>
          </p:nvPr>
        </p:nvSpPr>
        <p:spPr/>
        <p:txBody>
          <a:bodyPr/>
          <a:lstStyle/>
          <a:p>
            <a:fld id="{DCD16395-2DCB-4871-A33F-E29D55AB7162}" type="slidenum">
              <a:rPr lang="en-IN" smtClean="0"/>
              <a:t>‹#›</a:t>
            </a:fld>
            <a:endParaRPr lang="en-IN"/>
          </a:p>
        </p:txBody>
      </p:sp>
    </p:spTree>
    <p:extLst>
      <p:ext uri="{BB962C8B-B14F-4D97-AF65-F5344CB8AC3E}">
        <p14:creationId xmlns:p14="http://schemas.microsoft.com/office/powerpoint/2010/main" val="3509466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31B3B0-AB47-4ECE-8AA3-AB85DE9E10BD}" type="datetime1">
              <a:rPr lang="en-IN" smtClean="0"/>
              <a:t>18-04-2025</a:t>
            </a:fld>
            <a:endParaRPr lang="en-IN"/>
          </a:p>
        </p:txBody>
      </p:sp>
      <p:sp>
        <p:nvSpPr>
          <p:cNvPr id="4" name="Footer Placeholder 3"/>
          <p:cNvSpPr>
            <a:spLocks noGrp="1"/>
          </p:cNvSpPr>
          <p:nvPr>
            <p:ph type="ftr" sz="quarter" idx="11"/>
          </p:nvPr>
        </p:nvSpPr>
        <p:spPr/>
        <p:txBody>
          <a:bodyPr/>
          <a:lstStyle/>
          <a:p>
            <a:r>
              <a:rPr lang="en-IN"/>
              <a:t>Dept. of ISE, SVCE</a:t>
            </a:r>
          </a:p>
        </p:txBody>
      </p:sp>
      <p:sp>
        <p:nvSpPr>
          <p:cNvPr id="5" name="Slide Number Placeholder 4"/>
          <p:cNvSpPr>
            <a:spLocks noGrp="1"/>
          </p:cNvSpPr>
          <p:nvPr>
            <p:ph type="sldNum" sz="quarter" idx="12"/>
          </p:nvPr>
        </p:nvSpPr>
        <p:spPr/>
        <p:txBody>
          <a:bodyPr/>
          <a:lstStyle/>
          <a:p>
            <a:fld id="{DCD16395-2DCB-4871-A33F-E29D55AB7162}" type="slidenum">
              <a:rPr lang="en-IN" smtClean="0"/>
              <a:t>‹#›</a:t>
            </a:fld>
            <a:endParaRPr lang="en-IN"/>
          </a:p>
        </p:txBody>
      </p:sp>
    </p:spTree>
    <p:extLst>
      <p:ext uri="{BB962C8B-B14F-4D97-AF65-F5344CB8AC3E}">
        <p14:creationId xmlns:p14="http://schemas.microsoft.com/office/powerpoint/2010/main" val="2268994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192C700-F3AC-4A14-8893-717B7E4A787E}" type="datetime1">
              <a:rPr lang="en-IN" smtClean="0"/>
              <a:t>18-04-2025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Dept. of ISE, SVCE</a:t>
            </a:r>
          </a:p>
        </p:txBody>
      </p:sp>
      <p:sp>
        <p:nvSpPr>
          <p:cNvPr id="9" name="Slide Number Placeholder 8"/>
          <p:cNvSpPr>
            <a:spLocks noGrp="1"/>
          </p:cNvSpPr>
          <p:nvPr>
            <p:ph type="sldNum" sz="quarter" idx="12"/>
          </p:nvPr>
        </p:nvSpPr>
        <p:spPr/>
        <p:txBody>
          <a:bodyPr/>
          <a:lstStyle/>
          <a:p>
            <a:fld id="{DCD16395-2DCB-4871-A33F-E29D55AB7162}" type="slidenum">
              <a:rPr lang="en-IN" smtClean="0"/>
              <a:t>‹#›</a:t>
            </a:fld>
            <a:endParaRPr lang="en-IN"/>
          </a:p>
        </p:txBody>
      </p:sp>
    </p:spTree>
    <p:extLst>
      <p:ext uri="{BB962C8B-B14F-4D97-AF65-F5344CB8AC3E}">
        <p14:creationId xmlns:p14="http://schemas.microsoft.com/office/powerpoint/2010/main" val="2341126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CCE85E7-CE80-4A6A-BA06-535021BF29C8}" type="datetime1">
              <a:rPr lang="en-IN" smtClean="0"/>
              <a:t>18-04-2025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Dept. of ISE, SVCE</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CD16395-2DCB-4871-A33F-E29D55AB7162}" type="slidenum">
              <a:rPr lang="en-IN" smtClean="0"/>
              <a:t>‹#›</a:t>
            </a:fld>
            <a:endParaRPr lang="en-IN"/>
          </a:p>
        </p:txBody>
      </p:sp>
    </p:spTree>
    <p:extLst>
      <p:ext uri="{BB962C8B-B14F-4D97-AF65-F5344CB8AC3E}">
        <p14:creationId xmlns:p14="http://schemas.microsoft.com/office/powerpoint/2010/main" val="2146561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83A165-7AA1-440E-8F60-CD91AFEA42F8}" type="datetime1">
              <a:rPr lang="en-IN" smtClean="0"/>
              <a:t>18-04-2025</a:t>
            </a:fld>
            <a:endParaRPr lang="en-IN"/>
          </a:p>
        </p:txBody>
      </p:sp>
      <p:sp>
        <p:nvSpPr>
          <p:cNvPr id="6" name="Footer Placeholder 5"/>
          <p:cNvSpPr>
            <a:spLocks noGrp="1"/>
          </p:cNvSpPr>
          <p:nvPr>
            <p:ph type="ftr" sz="quarter" idx="11"/>
          </p:nvPr>
        </p:nvSpPr>
        <p:spPr/>
        <p:txBody>
          <a:bodyPr/>
          <a:lstStyle/>
          <a:p>
            <a:r>
              <a:rPr lang="en-IN"/>
              <a:t>Dept. of ISE, SVCE</a:t>
            </a:r>
          </a:p>
        </p:txBody>
      </p:sp>
      <p:sp>
        <p:nvSpPr>
          <p:cNvPr id="7" name="Slide Number Placeholder 6"/>
          <p:cNvSpPr>
            <a:spLocks noGrp="1"/>
          </p:cNvSpPr>
          <p:nvPr>
            <p:ph type="sldNum" sz="quarter" idx="12"/>
          </p:nvPr>
        </p:nvSpPr>
        <p:spPr/>
        <p:txBody>
          <a:bodyPr/>
          <a:lstStyle/>
          <a:p>
            <a:fld id="{DCD16395-2DCB-4871-A33F-E29D55AB7162}" type="slidenum">
              <a:rPr lang="en-IN" smtClean="0"/>
              <a:t>‹#›</a:t>
            </a:fld>
            <a:endParaRPr lang="en-IN"/>
          </a:p>
        </p:txBody>
      </p:sp>
    </p:spTree>
    <p:extLst>
      <p:ext uri="{BB962C8B-B14F-4D97-AF65-F5344CB8AC3E}">
        <p14:creationId xmlns:p14="http://schemas.microsoft.com/office/powerpoint/2010/main" val="4057928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C7FA5C8-8970-46A4-9F66-378270DA7D90}" type="datetime1">
              <a:rPr lang="en-IN" smtClean="0"/>
              <a:t>18-04-2025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Dept. of ISE, SVCE</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CD16395-2DCB-4871-A33F-E29D55AB716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67233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173F19-04DE-40A2-8090-1F5C3662C8D3}"/>
              </a:ext>
            </a:extLst>
          </p:cNvPr>
          <p:cNvSpPr txBox="1"/>
          <p:nvPr/>
        </p:nvSpPr>
        <p:spPr>
          <a:xfrm>
            <a:off x="127685" y="1808494"/>
            <a:ext cx="11936627" cy="4770537"/>
          </a:xfrm>
          <a:prstGeom prst="rect">
            <a:avLst/>
          </a:prstGeom>
          <a:noFill/>
        </p:spPr>
        <p:txBody>
          <a:bodyPr wrap="square" rtlCol="0">
            <a:spAutoFit/>
          </a:bodyPr>
          <a:lstStyle/>
          <a:p>
            <a:pPr marL="384048" lvl="2" indent="0" algn="ctr">
              <a:buNone/>
            </a:pPr>
            <a:r>
              <a:rPr lang="en-IN" sz="2400" b="1" dirty="0">
                <a:latin typeface="Times New Roman" panose="02020603050405020304" pitchFamily="18" charset="0"/>
                <a:cs typeface="Times New Roman" panose="02020603050405020304" pitchFamily="18" charset="0"/>
              </a:rPr>
              <a:t>DEPARTMENT OF INFORMATION SCIENCE AND ENGINEERING</a:t>
            </a:r>
          </a:p>
          <a:p>
            <a:pPr marL="384048" lvl="2" indent="0" algn="ctr">
              <a:buNone/>
            </a:pPr>
            <a:endParaRPr lang="en-IN" sz="2400" b="1" dirty="0">
              <a:latin typeface="Times New Roman" panose="02020603050405020304" pitchFamily="18" charset="0"/>
              <a:cs typeface="Times New Roman" panose="02020603050405020304" pitchFamily="18" charset="0"/>
            </a:endParaRPr>
          </a:p>
          <a:p>
            <a:pPr marL="384048" lvl="2" indent="0" algn="ctr">
              <a:buNone/>
            </a:pPr>
            <a:r>
              <a:rPr lang="en-IN" sz="2400" dirty="0">
                <a:latin typeface="Times New Roman" panose="02020603050405020304" pitchFamily="18" charset="0"/>
                <a:cs typeface="Times New Roman" panose="02020603050405020304" pitchFamily="18" charset="0"/>
              </a:rPr>
              <a:t>TECHNICAL SEMINAR </a:t>
            </a:r>
          </a:p>
          <a:p>
            <a:pPr marL="384048" lvl="2" indent="0" algn="ctr">
              <a:buNone/>
            </a:pPr>
            <a:r>
              <a:rPr lang="en-IN" dirty="0">
                <a:latin typeface="Times New Roman" panose="02020603050405020304" pitchFamily="18" charset="0"/>
                <a:cs typeface="Times New Roman" panose="02020603050405020304" pitchFamily="18" charset="0"/>
              </a:rPr>
              <a:t>On</a:t>
            </a:r>
          </a:p>
          <a:p>
            <a:pPr algn="ctr"/>
            <a:r>
              <a:rPr lang="en-IN" sz="2800" dirty="0">
                <a:solidFill>
                  <a:srgbClr val="FF0000"/>
                </a:solidFill>
                <a:latin typeface="Times New Roman" panose="02020603050405020304" pitchFamily="18" charset="0"/>
                <a:cs typeface="Times New Roman" panose="02020603050405020304" pitchFamily="18" charset="0"/>
              </a:rPr>
              <a:t>   “</a:t>
            </a:r>
            <a:r>
              <a:rPr lang="en-IN" sz="2800" dirty="0">
                <a:solidFill>
                  <a:srgbClr val="FF0000"/>
                </a:solidFill>
              </a:rPr>
              <a:t>Explainable AI Revolutionizing Kidney Transplants: Seeing Clearly to Save Lives</a:t>
            </a:r>
            <a:r>
              <a:rPr lang="en-IN" sz="2800" b="1" dirty="0">
                <a:solidFill>
                  <a:srgbClr val="FF0000"/>
                </a:solidFill>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marL="384048" lvl="2" indent="0" algn="just">
              <a:buNone/>
            </a:pPr>
            <a:endParaRPr lang="en-IN" sz="2800" dirty="0">
              <a:solidFill>
                <a:srgbClr val="FF0000"/>
              </a:solidFill>
              <a:latin typeface="Times New Roman" panose="02020603050405020304" pitchFamily="18" charset="0"/>
              <a:cs typeface="Times New Roman" panose="02020603050405020304" pitchFamily="18" charset="0"/>
            </a:endParaRPr>
          </a:p>
          <a:p>
            <a:pPr marL="384048" lvl="2" algn="just"/>
            <a:r>
              <a:rPr lang="en-IN" sz="2800" dirty="0">
                <a:solidFill>
                  <a:srgbClr val="FF0000"/>
                </a:solidFill>
                <a:latin typeface="Times New Roman" panose="02020603050405020304" pitchFamily="18" charset="0"/>
                <a:cs typeface="Times New Roman" panose="02020603050405020304" pitchFamily="18" charset="0"/>
              </a:rPr>
              <a:t> Presented by:                                                                Under the guidance of: </a:t>
            </a:r>
          </a:p>
          <a:p>
            <a:pPr marL="384048" lvl="2" indent="0" algn="just">
              <a:buNone/>
            </a:pPr>
            <a:r>
              <a:rPr lang="en-IN" sz="2800" dirty="0">
                <a:latin typeface="Times New Roman" panose="02020603050405020304" pitchFamily="18" charset="0"/>
                <a:cs typeface="Times New Roman" panose="02020603050405020304" pitchFamily="18" charset="0"/>
              </a:rPr>
              <a:t>	Mr. Mohammed </a:t>
            </a:r>
            <a:r>
              <a:rPr lang="en-IN" sz="2800" dirty="0" err="1">
                <a:latin typeface="Times New Roman" panose="02020603050405020304" pitchFamily="18" charset="0"/>
                <a:cs typeface="Times New Roman" panose="02020603050405020304" pitchFamily="18" charset="0"/>
              </a:rPr>
              <a:t>Parveez</a:t>
            </a:r>
            <a:r>
              <a:rPr lang="en-IN" sz="2800" dirty="0">
                <a:latin typeface="Times New Roman" panose="02020603050405020304" pitchFamily="18" charset="0"/>
                <a:cs typeface="Times New Roman" panose="02020603050405020304" pitchFamily="18" charset="0"/>
              </a:rPr>
              <a:t>					  					     Amrutha C</a:t>
            </a:r>
          </a:p>
          <a:p>
            <a:pPr marL="384048" lvl="2" indent="0" algn="just">
              <a:buNone/>
            </a:pPr>
            <a:r>
              <a:rPr lang="en-IN" sz="2800" dirty="0">
                <a:latin typeface="Times New Roman" panose="02020603050405020304" pitchFamily="18" charset="0"/>
                <a:cs typeface="Times New Roman" panose="02020603050405020304" pitchFamily="18" charset="0"/>
              </a:rPr>
              <a:t>	[1VE21IS034]                                                             Assistant Professor</a:t>
            </a:r>
          </a:p>
          <a:p>
            <a:pPr marL="384048" lvl="2" indent="0" algn="just">
              <a:buNone/>
            </a:pPr>
            <a:r>
              <a:rPr lang="en-IN" sz="2800" dirty="0">
                <a:latin typeface="Times New Roman" panose="02020603050405020304" pitchFamily="18" charset="0"/>
                <a:cs typeface="Times New Roman" panose="02020603050405020304" pitchFamily="18" charset="0"/>
              </a:rPr>
              <a:t>                                                                                             </a:t>
            </a:r>
            <a:r>
              <a:rPr lang="en-IN" sz="2800" dirty="0" err="1">
                <a:latin typeface="Times New Roman" panose="02020603050405020304" pitchFamily="18" charset="0"/>
                <a:cs typeface="Times New Roman" panose="02020603050405020304" pitchFamily="18" charset="0"/>
              </a:rPr>
              <a:t>Dept</a:t>
            </a:r>
            <a:r>
              <a:rPr lang="en-IN" sz="2800" dirty="0">
                <a:latin typeface="Times New Roman" panose="02020603050405020304" pitchFamily="18" charset="0"/>
                <a:cs typeface="Times New Roman" panose="02020603050405020304" pitchFamily="18" charset="0"/>
              </a:rPr>
              <a:t> of ISE</a:t>
            </a:r>
          </a:p>
          <a:p>
            <a:endParaRPr lang="en-IN" dirty="0"/>
          </a:p>
        </p:txBody>
      </p:sp>
      <p:sp>
        <p:nvSpPr>
          <p:cNvPr id="2" name="TextBox 1">
            <a:extLst>
              <a:ext uri="{FF2B5EF4-FFF2-40B4-BE49-F238E27FC236}">
                <a16:creationId xmlns:a16="http://schemas.microsoft.com/office/drawing/2014/main" id="{6C7ED5D7-4A37-4CB1-A3CC-9673186E9866}"/>
              </a:ext>
            </a:extLst>
          </p:cNvPr>
          <p:cNvSpPr txBox="1"/>
          <p:nvPr/>
        </p:nvSpPr>
        <p:spPr>
          <a:xfrm>
            <a:off x="463826" y="5963478"/>
            <a:ext cx="938253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t>
            </a:r>
          </a:p>
        </p:txBody>
      </p:sp>
      <p:sp>
        <p:nvSpPr>
          <p:cNvPr id="4" name="Footer Placeholder 3">
            <a:extLst>
              <a:ext uri="{FF2B5EF4-FFF2-40B4-BE49-F238E27FC236}">
                <a16:creationId xmlns:a16="http://schemas.microsoft.com/office/drawing/2014/main" id="{C893FBD0-5E14-415D-98E2-AAC98723B0BA}"/>
              </a:ext>
            </a:extLst>
          </p:cNvPr>
          <p:cNvSpPr>
            <a:spLocks noGrp="1"/>
          </p:cNvSpPr>
          <p:nvPr>
            <p:ph type="ftr" sz="quarter" idx="11"/>
          </p:nvPr>
        </p:nvSpPr>
        <p:spPr>
          <a:xfrm>
            <a:off x="0" y="6387353"/>
            <a:ext cx="3377184" cy="365125"/>
          </a:xfrm>
        </p:spPr>
        <p:txBody>
          <a:bodyPr/>
          <a:lstStyle/>
          <a:p>
            <a:r>
              <a:rPr lang="en-IN" sz="1800" b="1" dirty="0">
                <a:solidFill>
                  <a:schemeClr val="tx1"/>
                </a:solidFill>
                <a:latin typeface="Times New Roman" panose="02020603050405020304" pitchFamily="18" charset="0"/>
                <a:cs typeface="Times New Roman" panose="02020603050405020304" pitchFamily="18" charset="0"/>
              </a:rPr>
              <a:t>A.Y 2024-25</a:t>
            </a:r>
          </a:p>
        </p:txBody>
      </p:sp>
      <p:sp>
        <p:nvSpPr>
          <p:cNvPr id="6" name="Slide Number Placeholder 5">
            <a:extLst>
              <a:ext uri="{FF2B5EF4-FFF2-40B4-BE49-F238E27FC236}">
                <a16:creationId xmlns:a16="http://schemas.microsoft.com/office/drawing/2014/main" id="{7A1171DE-8130-475A-8F1E-B81C9CE7964F}"/>
              </a:ext>
            </a:extLst>
          </p:cNvPr>
          <p:cNvSpPr>
            <a:spLocks noGrp="1"/>
          </p:cNvSpPr>
          <p:nvPr>
            <p:ph type="sldNum" sz="quarter" idx="12"/>
          </p:nvPr>
        </p:nvSpPr>
        <p:spPr>
          <a:xfrm>
            <a:off x="10558272" y="6459785"/>
            <a:ext cx="1146048" cy="365125"/>
          </a:xfrm>
        </p:spPr>
        <p:txBody>
          <a:bodyPr/>
          <a:lstStyle/>
          <a:p>
            <a:pPr algn="ctr"/>
            <a:fld id="{DCD16395-2DCB-4871-A33F-E29D55AB7162}" type="slidenum">
              <a:rPr lang="en-IN" sz="1800" b="1" smtClean="0">
                <a:solidFill>
                  <a:schemeClr val="tx1"/>
                </a:solidFill>
              </a:rPr>
              <a:pPr algn="ctr"/>
              <a:t>1</a:t>
            </a:fld>
            <a:endParaRPr lang="en-IN" sz="1800" b="1" dirty="0">
              <a:solidFill>
                <a:schemeClr val="tx1"/>
              </a:solidFill>
            </a:endParaRPr>
          </a:p>
        </p:txBody>
      </p:sp>
      <p:sp>
        <p:nvSpPr>
          <p:cNvPr id="7" name="Footer Placeholder 3">
            <a:extLst>
              <a:ext uri="{FF2B5EF4-FFF2-40B4-BE49-F238E27FC236}">
                <a16:creationId xmlns:a16="http://schemas.microsoft.com/office/drawing/2014/main" id="{C893FBD0-5E14-415D-98E2-AAC98723B0BA}"/>
              </a:ext>
            </a:extLst>
          </p:cNvPr>
          <p:cNvSpPr txBox="1">
            <a:spLocks/>
          </p:cNvSpPr>
          <p:nvPr/>
        </p:nvSpPr>
        <p:spPr>
          <a:xfrm>
            <a:off x="4511305" y="6357190"/>
            <a:ext cx="3377184" cy="500810"/>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800" b="1" dirty="0">
                <a:solidFill>
                  <a:schemeClr val="tx1"/>
                </a:solidFill>
                <a:latin typeface="Times New Roman" panose="02020603050405020304" pitchFamily="18" charset="0"/>
                <a:cs typeface="Times New Roman" panose="02020603050405020304" pitchFamily="18" charset="0"/>
              </a:rPr>
              <a:t>Dept. of ISE, SVCE</a:t>
            </a:r>
          </a:p>
        </p:txBody>
      </p:sp>
      <p:pic>
        <p:nvPicPr>
          <p:cNvPr id="3" name="Picture 2" descr="G:\SVCE\FINAL SVCE LOGO.jp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514" y="135925"/>
            <a:ext cx="8167816" cy="1569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510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D2E995-19CA-4C67-956A-9664370D54D2}"/>
              </a:ext>
            </a:extLst>
          </p:cNvPr>
          <p:cNvSpPr txBox="1"/>
          <p:nvPr/>
        </p:nvSpPr>
        <p:spPr>
          <a:xfrm>
            <a:off x="2462576" y="2019520"/>
            <a:ext cx="7513983" cy="1446550"/>
          </a:xfrm>
          <a:prstGeom prst="rect">
            <a:avLst/>
          </a:prstGeom>
          <a:noFill/>
        </p:spPr>
        <p:txBody>
          <a:bodyPr wrap="square" rtlCol="0">
            <a:spAutoFit/>
          </a:bodyPr>
          <a:lstStyle/>
          <a:p>
            <a:r>
              <a:rPr lang="en-IN" sz="8800"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
        <p:nvSpPr>
          <p:cNvPr id="3" name="Footer Placeholder 2">
            <a:extLst>
              <a:ext uri="{FF2B5EF4-FFF2-40B4-BE49-F238E27FC236}">
                <a16:creationId xmlns:a16="http://schemas.microsoft.com/office/drawing/2014/main" id="{8023E7FF-66C4-46E9-BF5B-71164379D392}"/>
              </a:ext>
            </a:extLst>
          </p:cNvPr>
          <p:cNvSpPr>
            <a:spLocks noGrp="1"/>
          </p:cNvSpPr>
          <p:nvPr>
            <p:ph type="ftr" sz="quarter" idx="11"/>
          </p:nvPr>
        </p:nvSpPr>
        <p:spPr/>
        <p:txBody>
          <a:bodyPr/>
          <a:lstStyle/>
          <a:p>
            <a:r>
              <a:rPr lang="en-IN" sz="1800" b="1" dirty="0">
                <a:solidFill>
                  <a:schemeClr val="tx1"/>
                </a:solidFill>
                <a:latin typeface="Times New Roman" panose="02020603050405020304" pitchFamily="18" charset="0"/>
                <a:cs typeface="Times New Roman" panose="02020603050405020304" pitchFamily="18" charset="0"/>
              </a:rPr>
              <a:t>Dept. of ISE, SVCE</a:t>
            </a:r>
          </a:p>
        </p:txBody>
      </p:sp>
      <p:sp>
        <p:nvSpPr>
          <p:cNvPr id="4" name="Slide Number Placeholder 3">
            <a:extLst>
              <a:ext uri="{FF2B5EF4-FFF2-40B4-BE49-F238E27FC236}">
                <a16:creationId xmlns:a16="http://schemas.microsoft.com/office/drawing/2014/main" id="{F56B2B4F-AE63-4B86-BACE-2A3F96B644B6}"/>
              </a:ext>
            </a:extLst>
          </p:cNvPr>
          <p:cNvSpPr>
            <a:spLocks noGrp="1"/>
          </p:cNvSpPr>
          <p:nvPr>
            <p:ph type="sldNum" sz="quarter" idx="12"/>
          </p:nvPr>
        </p:nvSpPr>
        <p:spPr>
          <a:xfrm>
            <a:off x="10802112" y="6459785"/>
            <a:ext cx="543550" cy="365125"/>
          </a:xfrm>
        </p:spPr>
        <p:txBody>
          <a:bodyPr/>
          <a:lstStyle/>
          <a:p>
            <a:fld id="{DCD16395-2DCB-4871-A33F-E29D55AB7162}" type="slidenum">
              <a:rPr lang="en-IN" sz="1800" b="1" smtClean="0">
                <a:solidFill>
                  <a:schemeClr val="tx1"/>
                </a:solidFill>
                <a:latin typeface="Times New Roman" panose="02020603050405020304" pitchFamily="18" charset="0"/>
                <a:cs typeface="Times New Roman" panose="02020603050405020304" pitchFamily="18" charset="0"/>
              </a:rPr>
              <a:t>10</a:t>
            </a:fld>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C893FBD0-5E14-415D-98E2-AAC98723B0BA}"/>
              </a:ext>
            </a:extLst>
          </p:cNvPr>
          <p:cNvSpPr txBox="1">
            <a:spLocks/>
          </p:cNvSpPr>
          <p:nvPr/>
        </p:nvSpPr>
        <p:spPr>
          <a:xfrm>
            <a:off x="95250" y="6388609"/>
            <a:ext cx="4822825" cy="469391"/>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800" b="1" dirty="0">
                <a:solidFill>
                  <a:schemeClr val="tx1"/>
                </a:solidFill>
                <a:latin typeface="Times New Roman" panose="02020603050405020304" pitchFamily="18" charset="0"/>
                <a:cs typeface="Times New Roman" panose="02020603050405020304" pitchFamily="18" charset="0"/>
              </a:rPr>
              <a:t>A.Y 2024-25</a:t>
            </a:r>
          </a:p>
        </p:txBody>
      </p:sp>
      <p:pic>
        <p:nvPicPr>
          <p:cNvPr id="7" name="Picture 2" descr="G:\SVCE\New FINAL SVCE LOGO.jp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75093" y="0"/>
            <a:ext cx="1317453" cy="1173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291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50C4-7448-486E-B349-6753EFF5E48D}"/>
              </a:ext>
            </a:extLst>
          </p:cNvPr>
          <p:cNvSpPr txBox="1">
            <a:spLocks/>
          </p:cNvSpPr>
          <p:nvPr/>
        </p:nvSpPr>
        <p:spPr>
          <a:xfrm>
            <a:off x="107077" y="257092"/>
            <a:ext cx="10426811" cy="742652"/>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3600" dirty="0">
                <a:solidFill>
                  <a:schemeClr val="tx1"/>
                </a:solidFill>
                <a:latin typeface="Arial" panose="020B0604020202020204" pitchFamily="34" charset="0"/>
                <a:cs typeface="Arial" panose="020B0604020202020204" pitchFamily="34" charset="0"/>
              </a:rPr>
              <a:t>  </a:t>
            </a:r>
            <a:r>
              <a:rPr lang="en-IN" sz="3600" b="1" u="sng" dirty="0">
                <a:solidFill>
                  <a:schemeClr val="tx1"/>
                </a:solidFill>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2B8FF1D7-E149-47EA-9DB0-72CA1BCA2289}"/>
              </a:ext>
            </a:extLst>
          </p:cNvPr>
          <p:cNvSpPr txBox="1">
            <a:spLocks/>
          </p:cNvSpPr>
          <p:nvPr/>
        </p:nvSpPr>
        <p:spPr>
          <a:xfrm>
            <a:off x="268224" y="999744"/>
            <a:ext cx="11486453" cy="516914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Introduction</a:t>
            </a:r>
          </a:p>
          <a:p>
            <a:pPr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Related Background</a:t>
            </a:r>
          </a:p>
          <a:p>
            <a:pPr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Working/Implementation</a:t>
            </a:r>
          </a:p>
          <a:p>
            <a:pPr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Applications &amp; Future Enhancement</a:t>
            </a:r>
          </a:p>
          <a:p>
            <a:pPr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Conclusion</a:t>
            </a:r>
          </a:p>
          <a:p>
            <a:pPr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References</a:t>
            </a:r>
          </a:p>
        </p:txBody>
      </p:sp>
      <p:sp>
        <p:nvSpPr>
          <p:cNvPr id="5" name="Slide Number Placeholder 4">
            <a:extLst>
              <a:ext uri="{FF2B5EF4-FFF2-40B4-BE49-F238E27FC236}">
                <a16:creationId xmlns:a16="http://schemas.microsoft.com/office/drawing/2014/main" id="{229EBB7F-BCFF-42D5-85F7-23100B654609}"/>
              </a:ext>
            </a:extLst>
          </p:cNvPr>
          <p:cNvSpPr>
            <a:spLocks noGrp="1"/>
          </p:cNvSpPr>
          <p:nvPr>
            <p:ph type="sldNum" sz="quarter" idx="12"/>
          </p:nvPr>
        </p:nvSpPr>
        <p:spPr>
          <a:xfrm>
            <a:off x="10924032" y="6459785"/>
            <a:ext cx="288451" cy="365125"/>
          </a:xfrm>
        </p:spPr>
        <p:txBody>
          <a:bodyPr/>
          <a:lstStyle/>
          <a:p>
            <a:fld id="{DCD16395-2DCB-4871-A33F-E29D55AB7162}" type="slidenum">
              <a:rPr lang="en-IN" sz="1800" b="1" smtClean="0">
                <a:solidFill>
                  <a:schemeClr val="tx1"/>
                </a:solidFill>
                <a:latin typeface="Times New Roman" panose="02020603050405020304" pitchFamily="18" charset="0"/>
                <a:cs typeface="Times New Roman" panose="02020603050405020304" pitchFamily="18" charset="0"/>
              </a:rPr>
              <a:t>2</a:t>
            </a:fld>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C893FBD0-5E14-415D-98E2-AAC98723B0BA}"/>
              </a:ext>
            </a:extLst>
          </p:cNvPr>
          <p:cNvSpPr>
            <a:spLocks noGrp="1"/>
          </p:cNvSpPr>
          <p:nvPr>
            <p:ph type="ftr" sz="quarter" idx="11"/>
          </p:nvPr>
        </p:nvSpPr>
        <p:spPr>
          <a:xfrm>
            <a:off x="95250" y="6388609"/>
            <a:ext cx="4822825" cy="469391"/>
          </a:xfrm>
        </p:spPr>
        <p:txBody>
          <a:bodyPr/>
          <a:lstStyle/>
          <a:p>
            <a:r>
              <a:rPr lang="en-IN" sz="1800" b="1" dirty="0">
                <a:solidFill>
                  <a:schemeClr val="tx1"/>
                </a:solidFill>
                <a:latin typeface="Times New Roman" panose="02020603050405020304" pitchFamily="18" charset="0"/>
                <a:cs typeface="Times New Roman" panose="02020603050405020304" pitchFamily="18" charset="0"/>
              </a:rPr>
              <a:t>A.Y 2024-25</a:t>
            </a:r>
          </a:p>
        </p:txBody>
      </p:sp>
      <p:sp>
        <p:nvSpPr>
          <p:cNvPr id="8" name="Footer Placeholder 3">
            <a:extLst>
              <a:ext uri="{FF2B5EF4-FFF2-40B4-BE49-F238E27FC236}">
                <a16:creationId xmlns:a16="http://schemas.microsoft.com/office/drawing/2014/main" id="{C893FBD0-5E14-415D-98E2-AAC98723B0BA}"/>
              </a:ext>
            </a:extLst>
          </p:cNvPr>
          <p:cNvSpPr txBox="1">
            <a:spLocks/>
          </p:cNvSpPr>
          <p:nvPr/>
        </p:nvSpPr>
        <p:spPr>
          <a:xfrm>
            <a:off x="4511305" y="6461760"/>
            <a:ext cx="3377184" cy="396240"/>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800" b="1" dirty="0">
                <a:solidFill>
                  <a:schemeClr val="tx1"/>
                </a:solidFill>
                <a:latin typeface="Times New Roman" panose="02020603050405020304" pitchFamily="18" charset="0"/>
                <a:cs typeface="Times New Roman" panose="02020603050405020304" pitchFamily="18" charset="0"/>
              </a:rPr>
              <a:t>Dept. of ISE, SVCE</a:t>
            </a:r>
          </a:p>
        </p:txBody>
      </p:sp>
      <p:pic>
        <p:nvPicPr>
          <p:cNvPr id="2050" name="Picture 2" descr="G:\SVCE\New FINAL SVCE LOGO.jp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75093" y="0"/>
            <a:ext cx="1317453" cy="1210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266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50C4-7448-486E-B349-6753EFF5E48D}"/>
              </a:ext>
            </a:extLst>
          </p:cNvPr>
          <p:cNvSpPr txBox="1">
            <a:spLocks/>
          </p:cNvSpPr>
          <p:nvPr/>
        </p:nvSpPr>
        <p:spPr>
          <a:xfrm>
            <a:off x="128166" y="0"/>
            <a:ext cx="10426811" cy="562232"/>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3600" b="1" dirty="0">
                <a:latin typeface="Times New Roman" panose="02020603050405020304" pitchFamily="18" charset="0"/>
                <a:cs typeface="Times New Roman" panose="02020603050405020304" pitchFamily="18" charset="0"/>
              </a:rPr>
              <a:t>INTRODUCTION</a:t>
            </a:r>
            <a:endParaRPr lang="en-IN" sz="3600" b="1" u="sng"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8FF1D7-E149-47EA-9DB0-72CA1BCA2289}"/>
              </a:ext>
            </a:extLst>
          </p:cNvPr>
          <p:cNvSpPr txBox="1">
            <a:spLocks/>
          </p:cNvSpPr>
          <p:nvPr/>
        </p:nvSpPr>
        <p:spPr>
          <a:xfrm>
            <a:off x="268224" y="1473063"/>
            <a:ext cx="11754900" cy="469582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buFont typeface="Wingdings" panose="05000000000000000000" pitchFamily="2" charset="2"/>
              <a:buChar char="q"/>
            </a:pPr>
            <a:endParaRPr lang="en-IN" sz="2800" dirty="0">
              <a:latin typeface="Cambria" pitchFamily="18" charset="0"/>
              <a:ea typeface="Cambria"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29EBB7F-BCFF-42D5-85F7-23100B654609}"/>
              </a:ext>
            </a:extLst>
          </p:cNvPr>
          <p:cNvSpPr>
            <a:spLocks noGrp="1"/>
          </p:cNvSpPr>
          <p:nvPr>
            <p:ph type="sldNum" sz="quarter" idx="12"/>
          </p:nvPr>
        </p:nvSpPr>
        <p:spPr>
          <a:xfrm>
            <a:off x="10924032" y="6459785"/>
            <a:ext cx="288451" cy="365125"/>
          </a:xfrm>
        </p:spPr>
        <p:txBody>
          <a:bodyPr/>
          <a:lstStyle/>
          <a:p>
            <a:fld id="{DCD16395-2DCB-4871-A33F-E29D55AB7162}" type="slidenum">
              <a:rPr lang="en-IN" sz="1800" b="1" smtClean="0">
                <a:solidFill>
                  <a:schemeClr val="tx1"/>
                </a:solidFill>
                <a:latin typeface="Times New Roman" panose="02020603050405020304" pitchFamily="18" charset="0"/>
                <a:cs typeface="Times New Roman" panose="02020603050405020304" pitchFamily="18" charset="0"/>
              </a:rPr>
              <a:t>3</a:t>
            </a:fld>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C893FBD0-5E14-415D-98E2-AAC98723B0BA}"/>
              </a:ext>
            </a:extLst>
          </p:cNvPr>
          <p:cNvSpPr>
            <a:spLocks noGrp="1"/>
          </p:cNvSpPr>
          <p:nvPr>
            <p:ph type="ftr" sz="quarter" idx="11"/>
          </p:nvPr>
        </p:nvSpPr>
        <p:spPr>
          <a:xfrm>
            <a:off x="95250" y="6388609"/>
            <a:ext cx="4822825" cy="469391"/>
          </a:xfrm>
        </p:spPr>
        <p:txBody>
          <a:bodyPr/>
          <a:lstStyle/>
          <a:p>
            <a:r>
              <a:rPr lang="en-IN" sz="1800" b="1" dirty="0">
                <a:solidFill>
                  <a:schemeClr val="tx1"/>
                </a:solidFill>
                <a:latin typeface="Times New Roman" panose="02020603050405020304" pitchFamily="18" charset="0"/>
                <a:cs typeface="Times New Roman" panose="02020603050405020304" pitchFamily="18" charset="0"/>
              </a:rPr>
              <a:t>A.Y 2024-25</a:t>
            </a:r>
          </a:p>
        </p:txBody>
      </p:sp>
      <p:sp>
        <p:nvSpPr>
          <p:cNvPr id="8" name="Footer Placeholder 3">
            <a:extLst>
              <a:ext uri="{FF2B5EF4-FFF2-40B4-BE49-F238E27FC236}">
                <a16:creationId xmlns:a16="http://schemas.microsoft.com/office/drawing/2014/main" id="{C893FBD0-5E14-415D-98E2-AAC98723B0BA}"/>
              </a:ext>
            </a:extLst>
          </p:cNvPr>
          <p:cNvSpPr txBox="1">
            <a:spLocks/>
          </p:cNvSpPr>
          <p:nvPr/>
        </p:nvSpPr>
        <p:spPr>
          <a:xfrm>
            <a:off x="4511305" y="6461760"/>
            <a:ext cx="3377184" cy="396240"/>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800" b="1" dirty="0">
                <a:solidFill>
                  <a:schemeClr val="tx1"/>
                </a:solidFill>
                <a:latin typeface="Times New Roman" panose="02020603050405020304" pitchFamily="18" charset="0"/>
                <a:cs typeface="Times New Roman" panose="02020603050405020304" pitchFamily="18" charset="0"/>
              </a:rPr>
              <a:t>Dept. of ISE, SVCE</a:t>
            </a:r>
          </a:p>
        </p:txBody>
      </p:sp>
      <p:pic>
        <p:nvPicPr>
          <p:cNvPr id="9" name="Picture 2" descr="G:\SVCE\New FINAL SVCE LOGO.jp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75093" y="0"/>
            <a:ext cx="1317453" cy="1124465"/>
          </a:xfrm>
          <a:prstGeom prst="rect">
            <a:avLst/>
          </a:prstGeom>
          <a:noFill/>
          <a:extLst>
            <a:ext uri="{909E8E84-426E-40DD-AFC4-6F175D3DCCD1}">
              <a14:hiddenFill xmlns:a14="http://schemas.microsoft.com/office/drawing/2010/main">
                <a:solidFill>
                  <a:srgbClr val="FFFFFF"/>
                </a:solidFill>
              </a14:hiddenFill>
            </a:ext>
          </a:extLst>
        </p:spPr>
      </p:pic>
      <p:sp>
        <p:nvSpPr>
          <p:cNvPr id="14" name="Title 1">
            <a:extLst>
              <a:ext uri="{FF2B5EF4-FFF2-40B4-BE49-F238E27FC236}">
                <a16:creationId xmlns:a16="http://schemas.microsoft.com/office/drawing/2014/main" id="{8CF250C4-7448-486E-B349-6753EFF5E48D}"/>
              </a:ext>
            </a:extLst>
          </p:cNvPr>
          <p:cNvSpPr txBox="1">
            <a:spLocks/>
          </p:cNvSpPr>
          <p:nvPr/>
        </p:nvSpPr>
        <p:spPr>
          <a:xfrm>
            <a:off x="128165" y="731108"/>
            <a:ext cx="12063835" cy="5546124"/>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571500" indent="-571500" algn="ctr">
              <a:buFont typeface="Arial" pitchFamily="34" charset="0"/>
              <a:buChar char="•"/>
            </a:pPr>
            <a:endParaRPr lang="en-IN" sz="3600" b="1" u="sng" dirty="0">
              <a:solidFill>
                <a:schemeClr val="accent3"/>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76F0359-3FDD-B129-A85F-0194F0FAA6A8}"/>
              </a:ext>
            </a:extLst>
          </p:cNvPr>
          <p:cNvSpPr txBox="1"/>
          <p:nvPr/>
        </p:nvSpPr>
        <p:spPr>
          <a:xfrm>
            <a:off x="471948" y="872376"/>
            <a:ext cx="11031794" cy="2585323"/>
          </a:xfrm>
          <a:prstGeom prst="rect">
            <a:avLst/>
          </a:prstGeom>
          <a:noFill/>
        </p:spPr>
        <p:txBody>
          <a:bodyPr wrap="square">
            <a:spAutoFit/>
          </a:bodyPr>
          <a:lstStyle/>
          <a:p>
            <a:pPr algn="l">
              <a:buNone/>
            </a:pPr>
            <a:r>
              <a:rPr lang="en-US" b="0" i="0" dirty="0">
                <a:solidFill>
                  <a:srgbClr val="0D0D0D"/>
                </a:solidFill>
                <a:effectLst/>
                <a:latin typeface="Times New Roman" panose="02020603050405020304" pitchFamily="18" charset="0"/>
                <a:cs typeface="Times New Roman" panose="02020603050405020304" pitchFamily="18" charset="0"/>
              </a:rPr>
              <a:t>Explainable AI (XAI) is a game-changing framework that brings clarity and trust to AI-powered predictions in healthcare—specifically in </a:t>
            </a:r>
            <a:r>
              <a:rPr lang="en-US" b="1" i="0" dirty="0">
                <a:solidFill>
                  <a:srgbClr val="0D0D0D"/>
                </a:solidFill>
                <a:effectLst/>
                <a:latin typeface="Times New Roman" panose="02020603050405020304" pitchFamily="18" charset="0"/>
                <a:cs typeface="Times New Roman" panose="02020603050405020304" pitchFamily="18" charset="0"/>
              </a:rPr>
              <a:t>kidney transplant decision-making</a:t>
            </a:r>
            <a:r>
              <a:rPr lang="en-US" b="0" i="0" dirty="0">
                <a:solidFill>
                  <a:srgbClr val="0D0D0D"/>
                </a:solidFill>
                <a:effectLst/>
                <a:latin typeface="Times New Roman" panose="02020603050405020304" pitchFamily="18" charset="0"/>
                <a:cs typeface="Times New Roman" panose="02020603050405020304" pitchFamily="18" charset="0"/>
              </a:rPr>
              <a:t>. It focuses on understanding not just </a:t>
            </a:r>
            <a:r>
              <a:rPr lang="en-US" b="0" i="1" dirty="0">
                <a:solidFill>
                  <a:srgbClr val="0D0D0D"/>
                </a:solidFill>
                <a:effectLst/>
                <a:latin typeface="Times New Roman" panose="02020603050405020304" pitchFamily="18" charset="0"/>
                <a:cs typeface="Times New Roman" panose="02020603050405020304" pitchFamily="18" charset="0"/>
              </a:rPr>
              <a:t>what</a:t>
            </a:r>
            <a:r>
              <a:rPr lang="en-US" b="0" i="0" dirty="0">
                <a:solidFill>
                  <a:srgbClr val="0D0D0D"/>
                </a:solidFill>
                <a:effectLst/>
                <a:latin typeface="Times New Roman" panose="02020603050405020304" pitchFamily="18" charset="0"/>
                <a:cs typeface="Times New Roman" panose="02020603050405020304" pitchFamily="18" charset="0"/>
              </a:rPr>
              <a:t> an AI model predicts, but </a:t>
            </a:r>
            <a:r>
              <a:rPr lang="en-US" b="0" i="1" dirty="0">
                <a:solidFill>
                  <a:srgbClr val="0D0D0D"/>
                </a:solidFill>
                <a:effectLst/>
                <a:latin typeface="Times New Roman" panose="02020603050405020304" pitchFamily="18" charset="0"/>
                <a:cs typeface="Times New Roman" panose="02020603050405020304" pitchFamily="18" charset="0"/>
              </a:rPr>
              <a:t>why</a:t>
            </a:r>
            <a:r>
              <a:rPr lang="en-US" b="0" i="0" dirty="0">
                <a:solidFill>
                  <a:srgbClr val="0D0D0D"/>
                </a:solidFill>
                <a:effectLst/>
                <a:latin typeface="Times New Roman" panose="02020603050405020304" pitchFamily="18" charset="0"/>
                <a:cs typeface="Times New Roman" panose="02020603050405020304" pitchFamily="18" charset="0"/>
              </a:rPr>
              <a:t>—ensuring transparency for doctors and patients alike.</a:t>
            </a:r>
          </a:p>
          <a:p>
            <a:pPr algn="l">
              <a:buNone/>
            </a:pPr>
            <a:endParaRPr lang="en-US" b="0" i="0" dirty="0">
              <a:solidFill>
                <a:srgbClr val="0D0D0D"/>
              </a:solidFill>
              <a:effectLst/>
              <a:latin typeface="Times New Roman" panose="02020603050405020304" pitchFamily="18" charset="0"/>
              <a:cs typeface="Times New Roman" panose="02020603050405020304" pitchFamily="18" charset="0"/>
            </a:endParaRPr>
          </a:p>
          <a:p>
            <a:pPr algn="l"/>
            <a:r>
              <a:rPr lang="en-US" b="0" i="0" dirty="0">
                <a:solidFill>
                  <a:srgbClr val="0D0D0D"/>
                </a:solidFill>
                <a:effectLst/>
                <a:latin typeface="Times New Roman" panose="02020603050405020304" pitchFamily="18" charset="0"/>
                <a:cs typeface="Times New Roman" panose="02020603050405020304" pitchFamily="18" charset="0"/>
              </a:rPr>
              <a:t>The increasing reliance on AI in medicine calls for systems that are not just accurate, but interpretable. In critical domains like organ transplants, </a:t>
            </a:r>
            <a:r>
              <a:rPr lang="en-US" b="1" i="0" dirty="0">
                <a:solidFill>
                  <a:srgbClr val="0D0D0D"/>
                </a:solidFill>
                <a:effectLst/>
                <a:latin typeface="Times New Roman" panose="02020603050405020304" pitchFamily="18" charset="0"/>
                <a:cs typeface="Times New Roman" panose="02020603050405020304" pitchFamily="18" charset="0"/>
              </a:rPr>
              <a:t>explainability</a:t>
            </a:r>
            <a:r>
              <a:rPr lang="en-US" b="0" i="0" dirty="0">
                <a:solidFill>
                  <a:srgbClr val="0D0D0D"/>
                </a:solidFill>
                <a:effectLst/>
                <a:latin typeface="Times New Roman" panose="02020603050405020304" pitchFamily="18" charset="0"/>
                <a:cs typeface="Times New Roman" panose="02020603050405020304" pitchFamily="18" charset="0"/>
              </a:rPr>
              <a:t> can literally mean the difference between life and death</a:t>
            </a:r>
            <a:r>
              <a:rPr lang="en-US" b="0" i="0" dirty="0">
                <a:solidFill>
                  <a:srgbClr val="0D0D0D"/>
                </a:solidFill>
                <a:effectLst/>
                <a:latin typeface="ui-sans-serif"/>
              </a:rPr>
              <a:t>.</a:t>
            </a:r>
          </a:p>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Key Contributions:</a:t>
            </a:r>
            <a:endParaRPr lang="en-IN" dirty="0">
              <a:latin typeface="Times New Roman" panose="02020603050405020304" pitchFamily="18" charset="0"/>
              <a:cs typeface="Times New Roman" panose="02020603050405020304" pitchFamily="18" charset="0"/>
            </a:endParaRPr>
          </a:p>
          <a:p>
            <a:pPr algn="l">
              <a:spcAft>
                <a:spcPts val="1200"/>
              </a:spcAft>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 Prediction analysis</a:t>
            </a:r>
            <a:r>
              <a:rPr lang="en-US" b="0" i="0" dirty="0">
                <a:solidFill>
                  <a:srgbClr val="0D0D0D"/>
                </a:solidFill>
                <a:effectLst/>
                <a:latin typeface="Times New Roman" panose="02020603050405020304" pitchFamily="18" charset="0"/>
                <a:cs typeface="Times New Roman" panose="02020603050405020304" pitchFamily="18" charset="0"/>
              </a:rPr>
              <a:t> of kidney transplant outcomes using clinical data</a:t>
            </a:r>
          </a:p>
        </p:txBody>
      </p:sp>
      <p:pic>
        <p:nvPicPr>
          <p:cNvPr id="1028" name="Picture 4">
            <a:extLst>
              <a:ext uri="{FF2B5EF4-FFF2-40B4-BE49-F238E27FC236}">
                <a16:creationId xmlns:a16="http://schemas.microsoft.com/office/drawing/2014/main" id="{53AA9895-D6FB-D3A3-9091-6DFBF1CDF3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25" t="1353" r="725" b="58068"/>
          <a:stretch/>
        </p:blipFill>
        <p:spPr bwMode="auto">
          <a:xfrm>
            <a:off x="5404575" y="3441267"/>
            <a:ext cx="6758608" cy="278295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3D58C3F-2A86-41CC-ED5F-36641623AFFF}"/>
              </a:ext>
            </a:extLst>
          </p:cNvPr>
          <p:cNvSpPr txBox="1"/>
          <p:nvPr/>
        </p:nvSpPr>
        <p:spPr>
          <a:xfrm>
            <a:off x="471948" y="3429000"/>
            <a:ext cx="5870713" cy="1785104"/>
          </a:xfrm>
          <a:prstGeom prst="rect">
            <a:avLst/>
          </a:prstGeom>
          <a:noFill/>
        </p:spPr>
        <p:txBody>
          <a:bodyPr wrap="square" rtlCol="0">
            <a:spAutoFit/>
          </a:bodyPr>
          <a:lstStyle/>
          <a:p>
            <a:pPr algn="l">
              <a:spcAft>
                <a:spcPts val="1200"/>
              </a:spcAft>
              <a:buFont typeface="Arial" panose="020B0604020202020204" pitchFamily="34" charset="0"/>
              <a:buChar char="•"/>
            </a:pPr>
            <a:r>
              <a:rPr lang="en-US" b="1" i="0" dirty="0">
                <a:solidFill>
                  <a:srgbClr val="0D0D0D"/>
                </a:solidFill>
                <a:effectLst/>
                <a:latin typeface="Times New Roman" panose="02020603050405020304" pitchFamily="18" charset="0"/>
                <a:cs typeface="Times New Roman" panose="02020603050405020304" pitchFamily="18" charset="0"/>
              </a:rPr>
              <a:t> SHAP-based explainability</a:t>
            </a:r>
            <a:r>
              <a:rPr lang="en-US" b="0" i="0" dirty="0">
                <a:solidFill>
                  <a:srgbClr val="0D0D0D"/>
                </a:solidFill>
                <a:effectLst/>
                <a:latin typeface="Times New Roman" panose="02020603050405020304" pitchFamily="18" charset="0"/>
                <a:cs typeface="Times New Roman" panose="02020603050405020304" pitchFamily="18" charset="0"/>
              </a:rPr>
              <a:t> of AI decisions for improved doctor trust</a:t>
            </a:r>
          </a:p>
          <a:p>
            <a:pPr algn="l">
              <a:spcAft>
                <a:spcPts val="1200"/>
              </a:spcAft>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a:t>
            </a:r>
            <a:r>
              <a:rPr lang="en-US" b="1" i="0" dirty="0">
                <a:solidFill>
                  <a:srgbClr val="0D0D0D"/>
                </a:solidFill>
                <a:effectLst/>
                <a:latin typeface="Times New Roman" panose="02020603050405020304" pitchFamily="18" charset="0"/>
                <a:cs typeface="Times New Roman" panose="02020603050405020304" pitchFamily="18" charset="0"/>
              </a:rPr>
              <a:t>Comparison of AI predictions vs traditional clinical methods</a:t>
            </a:r>
            <a:r>
              <a:rPr lang="en-US" b="0" i="0" dirty="0">
                <a:solidFill>
                  <a:srgbClr val="0D0D0D"/>
                </a:solidFill>
                <a:effectLst/>
                <a:latin typeface="Times New Roman" panose="02020603050405020304" pitchFamily="18" charset="0"/>
                <a:cs typeface="Times New Roman" panose="02020603050405020304" pitchFamily="18" charset="0"/>
              </a:rPr>
              <a:t> using interpretable techniques</a:t>
            </a:r>
          </a:p>
          <a:p>
            <a:endParaRPr lang="en-US" dirty="0"/>
          </a:p>
        </p:txBody>
      </p:sp>
    </p:spTree>
    <p:extLst>
      <p:ext uri="{BB962C8B-B14F-4D97-AF65-F5344CB8AC3E}">
        <p14:creationId xmlns:p14="http://schemas.microsoft.com/office/powerpoint/2010/main" val="325102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50C4-7448-486E-B349-6753EFF5E48D}"/>
              </a:ext>
            </a:extLst>
          </p:cNvPr>
          <p:cNvSpPr txBox="1">
            <a:spLocks/>
          </p:cNvSpPr>
          <p:nvPr/>
        </p:nvSpPr>
        <p:spPr>
          <a:xfrm>
            <a:off x="268223" y="-17422"/>
            <a:ext cx="10426811" cy="742652"/>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3600" b="1" dirty="0">
                <a:latin typeface="Times New Roman" panose="02020603050405020304" pitchFamily="18" charset="0"/>
                <a:cs typeface="Times New Roman" panose="02020603050405020304" pitchFamily="18" charset="0"/>
              </a:rPr>
              <a:t>RELATED BACKGROUND</a:t>
            </a:r>
            <a:endParaRPr lang="en-IN" sz="3600" b="1" u="sng"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8FF1D7-E149-47EA-9DB0-72CA1BCA2289}"/>
              </a:ext>
            </a:extLst>
          </p:cNvPr>
          <p:cNvSpPr txBox="1">
            <a:spLocks/>
          </p:cNvSpPr>
          <p:nvPr/>
        </p:nvSpPr>
        <p:spPr>
          <a:xfrm>
            <a:off x="268224" y="1473063"/>
            <a:ext cx="11754900" cy="469582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buFont typeface="Wingdings" panose="05000000000000000000" pitchFamily="2" charset="2"/>
              <a:buChar char="q"/>
            </a:pPr>
            <a:endParaRPr lang="en-IN" sz="2800" dirty="0">
              <a:latin typeface="Cambria" pitchFamily="18" charset="0"/>
              <a:ea typeface="Cambria"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29EBB7F-BCFF-42D5-85F7-23100B654609}"/>
              </a:ext>
            </a:extLst>
          </p:cNvPr>
          <p:cNvSpPr>
            <a:spLocks noGrp="1"/>
          </p:cNvSpPr>
          <p:nvPr>
            <p:ph type="sldNum" sz="quarter" idx="12"/>
          </p:nvPr>
        </p:nvSpPr>
        <p:spPr>
          <a:xfrm>
            <a:off x="10924032" y="6459785"/>
            <a:ext cx="288451" cy="365125"/>
          </a:xfrm>
        </p:spPr>
        <p:txBody>
          <a:bodyPr/>
          <a:lstStyle/>
          <a:p>
            <a:fld id="{DCD16395-2DCB-4871-A33F-E29D55AB7162}" type="slidenum">
              <a:rPr lang="en-IN" sz="1800" b="1" smtClean="0">
                <a:solidFill>
                  <a:schemeClr val="tx1"/>
                </a:solidFill>
                <a:latin typeface="Times New Roman" panose="02020603050405020304" pitchFamily="18" charset="0"/>
                <a:cs typeface="Times New Roman" panose="02020603050405020304" pitchFamily="18" charset="0"/>
              </a:rPr>
              <a:t>4</a:t>
            </a:fld>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C893FBD0-5E14-415D-98E2-AAC98723B0BA}"/>
              </a:ext>
            </a:extLst>
          </p:cNvPr>
          <p:cNvSpPr>
            <a:spLocks noGrp="1"/>
          </p:cNvSpPr>
          <p:nvPr>
            <p:ph type="ftr" sz="quarter" idx="11"/>
          </p:nvPr>
        </p:nvSpPr>
        <p:spPr>
          <a:xfrm>
            <a:off x="95250" y="6388609"/>
            <a:ext cx="4822825" cy="469391"/>
          </a:xfrm>
        </p:spPr>
        <p:txBody>
          <a:bodyPr/>
          <a:lstStyle/>
          <a:p>
            <a:r>
              <a:rPr lang="en-IN" sz="1800" b="1" dirty="0">
                <a:solidFill>
                  <a:schemeClr val="tx1"/>
                </a:solidFill>
                <a:latin typeface="Times New Roman" panose="02020603050405020304" pitchFamily="18" charset="0"/>
                <a:cs typeface="Times New Roman" panose="02020603050405020304" pitchFamily="18" charset="0"/>
              </a:rPr>
              <a:t>A.Y 2024-25</a:t>
            </a:r>
          </a:p>
        </p:txBody>
      </p:sp>
      <p:sp>
        <p:nvSpPr>
          <p:cNvPr id="8" name="Footer Placeholder 3">
            <a:extLst>
              <a:ext uri="{FF2B5EF4-FFF2-40B4-BE49-F238E27FC236}">
                <a16:creationId xmlns:a16="http://schemas.microsoft.com/office/drawing/2014/main" id="{C893FBD0-5E14-415D-98E2-AAC98723B0BA}"/>
              </a:ext>
            </a:extLst>
          </p:cNvPr>
          <p:cNvSpPr txBox="1">
            <a:spLocks/>
          </p:cNvSpPr>
          <p:nvPr/>
        </p:nvSpPr>
        <p:spPr>
          <a:xfrm>
            <a:off x="4511305" y="6461760"/>
            <a:ext cx="3377184" cy="396240"/>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800" b="1" dirty="0">
                <a:solidFill>
                  <a:schemeClr val="tx1"/>
                </a:solidFill>
                <a:latin typeface="Times New Roman" panose="02020603050405020304" pitchFamily="18" charset="0"/>
                <a:cs typeface="Times New Roman" panose="02020603050405020304" pitchFamily="18" charset="0"/>
              </a:rPr>
              <a:t>Dept. of ISE, SVCE</a:t>
            </a:r>
          </a:p>
        </p:txBody>
      </p:sp>
      <p:pic>
        <p:nvPicPr>
          <p:cNvPr id="9" name="Picture 2" descr="G:\SVCE\New FINAL SVCE LOGO.jp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75093" y="0"/>
            <a:ext cx="1317453" cy="134688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DFD23BB9-3645-85F5-EAC6-41A6EAB8940C}"/>
              </a:ext>
            </a:extLst>
          </p:cNvPr>
          <p:cNvGraphicFramePr>
            <a:graphicFrameLocks noGrp="1"/>
          </p:cNvGraphicFramePr>
          <p:nvPr>
            <p:extLst>
              <p:ext uri="{D42A27DB-BD31-4B8C-83A1-F6EECF244321}">
                <p14:modId xmlns:p14="http://schemas.microsoft.com/office/powerpoint/2010/main" val="1630272515"/>
              </p:ext>
            </p:extLst>
          </p:nvPr>
        </p:nvGraphicFramePr>
        <p:xfrm>
          <a:off x="497221" y="555404"/>
          <a:ext cx="10277872" cy="5560134"/>
        </p:xfrm>
        <a:graphic>
          <a:graphicData uri="http://schemas.openxmlformats.org/drawingml/2006/table">
            <a:tbl>
              <a:tblPr firstRow="1" bandRow="1">
                <a:tableStyleId>{21E4AEA4-8DFA-4A89-87EB-49C32662AFE0}</a:tableStyleId>
              </a:tblPr>
              <a:tblGrid>
                <a:gridCol w="2723057">
                  <a:extLst>
                    <a:ext uri="{9D8B030D-6E8A-4147-A177-3AD203B41FA5}">
                      <a16:colId xmlns:a16="http://schemas.microsoft.com/office/drawing/2014/main" val="4034874232"/>
                    </a:ext>
                  </a:extLst>
                </a:gridCol>
                <a:gridCol w="1192696">
                  <a:extLst>
                    <a:ext uri="{9D8B030D-6E8A-4147-A177-3AD203B41FA5}">
                      <a16:colId xmlns:a16="http://schemas.microsoft.com/office/drawing/2014/main" val="802542026"/>
                    </a:ext>
                  </a:extLst>
                </a:gridCol>
                <a:gridCol w="2531165">
                  <a:extLst>
                    <a:ext uri="{9D8B030D-6E8A-4147-A177-3AD203B41FA5}">
                      <a16:colId xmlns:a16="http://schemas.microsoft.com/office/drawing/2014/main" val="4144034716"/>
                    </a:ext>
                  </a:extLst>
                </a:gridCol>
                <a:gridCol w="3830954">
                  <a:extLst>
                    <a:ext uri="{9D8B030D-6E8A-4147-A177-3AD203B41FA5}">
                      <a16:colId xmlns:a16="http://schemas.microsoft.com/office/drawing/2014/main" val="1427241616"/>
                    </a:ext>
                  </a:extLst>
                </a:gridCol>
              </a:tblGrid>
              <a:tr h="469082">
                <a:tc>
                  <a:txBody>
                    <a:bodyPr/>
                    <a:lstStyle/>
                    <a:p>
                      <a:pPr algn="ct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Title</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Year</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Author(s)</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Relevance to Kidney Transplant AI</a:t>
                      </a:r>
                      <a:endParaRPr lang="en-IN"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81309965"/>
                  </a:ext>
                </a:extLst>
              </a:tr>
              <a:tr h="901095">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EmoXpt: Analyzing Emotional Variances in Human Comments and LLM-Generated Responses</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2025</a:t>
                      </a:r>
                    </a:p>
                  </a:txBody>
                  <a:tcPr/>
                </a:tc>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Shireesh Reddy Pyreddy, Tarannum Shaila Zaman</a:t>
                      </a:r>
                    </a:p>
                  </a:txBody>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Emphasizes the importance of transparency in AI outputs. Similarly, explainability (via SHAP) in kidney transplant models helps interpret predictions, increasing clinical trust</a:t>
                      </a:r>
                      <a:r>
                        <a:rPr lang="en-IN" sz="1400" dirty="0">
                          <a:solidFill>
                            <a:schemeClr val="tx1"/>
                          </a:solidFill>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03142630"/>
                  </a:ext>
                </a:extLst>
              </a:tr>
              <a:tr h="829626">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Sentiment Analysis of Social Media Data: A Review of Current Research</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2023</a:t>
                      </a:r>
                    </a:p>
                  </a:txBody>
                  <a:tcPr/>
                </a:tc>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Cambria, E., et al.</a:t>
                      </a:r>
                    </a:p>
                  </a:txBody>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Offers a landscape of sentiment analysis tools. Demonstrates the necessity of choosing the right model, parallel to selecting optimal interpretable models in clinical decision support</a:t>
                      </a:r>
                      <a:endParaRPr lang="en-IN"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3742075"/>
                  </a:ext>
                </a:extLst>
              </a:tr>
              <a:tr h="1061770">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Unsupervised Sentiment Analysis for Social Media Texts</a:t>
                      </a:r>
                    </a:p>
                  </a:txBody>
                  <a:tcPr/>
                </a:tc>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2022</a:t>
                      </a:r>
                    </a:p>
                  </a:txBody>
                  <a:tcPr/>
                </a:tc>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Balage, P.,et al.</a:t>
                      </a:r>
                    </a:p>
                  </a:txBody>
                  <a:tcPr/>
                </a:tc>
                <a:tc>
                  <a:txBody>
                    <a:bodyPr/>
                    <a:lstStyle/>
                    <a:p>
                      <a:pPr algn="ctr"/>
                      <a:r>
                        <a:rPr lang="en-US" sz="1400" dirty="0">
                          <a:solidFill>
                            <a:schemeClr val="tx1"/>
                          </a:solidFill>
                          <a:latin typeface="Times New Roman" panose="02020603050405020304" pitchFamily="18" charset="0"/>
                          <a:cs typeface="Times New Roman" panose="02020603050405020304" pitchFamily="18" charset="0"/>
                        </a:rPr>
                        <a:t>Introduces lightweight unsupervised techniques—highlighting the trade-off between accuracy and interpretability.</a:t>
                      </a:r>
                      <a:endParaRPr lang="en-IN" sz="140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163986550"/>
                  </a:ext>
                </a:extLst>
              </a:tr>
              <a:tr h="1135277">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Context-Aware Sentiment Analysis for Chatbots</a:t>
                      </a:r>
                    </a:p>
                  </a:txBody>
                  <a:tcPr/>
                </a:tc>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2024</a:t>
                      </a:r>
                    </a:p>
                  </a:txBody>
                  <a:tcPr/>
                </a:tc>
                <a:tc>
                  <a:txBody>
                    <a:bodyPr/>
                    <a:lstStyle/>
                    <a:p>
                      <a:pPr algn="ctr"/>
                      <a:r>
                        <a:rPr lang="en-IN" sz="1400" dirty="0">
                          <a:solidFill>
                            <a:schemeClr val="tx1"/>
                          </a:solidFill>
                          <a:latin typeface="Times New Roman" panose="02020603050405020304" pitchFamily="18" charset="0"/>
                          <a:cs typeface="Times New Roman" panose="02020603050405020304" pitchFamily="18" charset="0"/>
                        </a:rPr>
                        <a:t>Chen,l.,et al.</a:t>
                      </a:r>
                    </a:p>
                  </a:txBody>
                  <a:tcPr anchor="ctr"/>
                </a:tc>
                <a:tc>
                  <a:txBody>
                    <a:bodyPr/>
                    <a:lstStyle/>
                    <a:p>
                      <a:pPr algn="ct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Tackles contextual understanding in dynamic conversations. Similarly, kidney transplant decisions require context-aware predictions based on patient history and comorbidities</a:t>
                      </a:r>
                      <a:endParaRPr lang="en-IN"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61085069"/>
                  </a:ext>
                </a:extLst>
              </a:tr>
              <a:tr h="1004245">
                <a:tc>
                  <a:txBody>
                    <a:bodyPr/>
                    <a:lstStyle/>
                    <a:p>
                      <a:pPr algn="ct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Mitigating Bias in Sentiment Analysis: A Survey</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2023</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Friedman, J., et al.</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Underscores the issue of model bias, a critical concern in medical AI. Ensuring explainability helps detect and address potential biases in transplant predictions</a:t>
                      </a:r>
                      <a:endParaRPr lang="en-IN"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72722375"/>
                  </a:ext>
                </a:extLst>
              </a:tr>
            </a:tbl>
          </a:graphicData>
        </a:graphic>
      </p:graphicFrame>
    </p:spTree>
    <p:extLst>
      <p:ext uri="{BB962C8B-B14F-4D97-AF65-F5344CB8AC3E}">
        <p14:creationId xmlns:p14="http://schemas.microsoft.com/office/powerpoint/2010/main" val="4234628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50C4-7448-486E-B349-6753EFF5E48D}"/>
              </a:ext>
            </a:extLst>
          </p:cNvPr>
          <p:cNvSpPr txBox="1">
            <a:spLocks/>
          </p:cNvSpPr>
          <p:nvPr/>
        </p:nvSpPr>
        <p:spPr>
          <a:xfrm>
            <a:off x="107077" y="9957"/>
            <a:ext cx="10426811" cy="742652"/>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3600" b="1" dirty="0">
                <a:latin typeface="Times New Roman" panose="02020603050405020304" pitchFamily="18" charset="0"/>
                <a:cs typeface="Times New Roman" panose="02020603050405020304" pitchFamily="18" charset="0"/>
              </a:rPr>
              <a:t>WORKING / IMPLEMENTATION</a:t>
            </a:r>
            <a:endParaRPr lang="en-IN" sz="3600" b="1" u="sng"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8FF1D7-E149-47EA-9DB0-72CA1BCA2289}"/>
              </a:ext>
            </a:extLst>
          </p:cNvPr>
          <p:cNvSpPr txBox="1">
            <a:spLocks/>
          </p:cNvSpPr>
          <p:nvPr/>
        </p:nvSpPr>
        <p:spPr>
          <a:xfrm>
            <a:off x="268224" y="1473063"/>
            <a:ext cx="11754900" cy="469582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buFont typeface="Wingdings" panose="05000000000000000000" pitchFamily="2" charset="2"/>
              <a:buChar char="q"/>
            </a:pPr>
            <a:endParaRPr lang="en-IN" sz="2800" dirty="0">
              <a:latin typeface="Cambria" pitchFamily="18" charset="0"/>
              <a:ea typeface="Cambria"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29EBB7F-BCFF-42D5-85F7-23100B654609}"/>
              </a:ext>
            </a:extLst>
          </p:cNvPr>
          <p:cNvSpPr>
            <a:spLocks noGrp="1"/>
          </p:cNvSpPr>
          <p:nvPr>
            <p:ph type="sldNum" sz="quarter" idx="12"/>
          </p:nvPr>
        </p:nvSpPr>
        <p:spPr>
          <a:xfrm>
            <a:off x="10924032" y="6459785"/>
            <a:ext cx="288451" cy="365125"/>
          </a:xfrm>
        </p:spPr>
        <p:txBody>
          <a:bodyPr/>
          <a:lstStyle/>
          <a:p>
            <a:fld id="{DCD16395-2DCB-4871-A33F-E29D55AB7162}" type="slidenum">
              <a:rPr lang="en-IN" sz="1800" b="1" smtClean="0">
                <a:solidFill>
                  <a:schemeClr val="tx1"/>
                </a:solidFill>
                <a:latin typeface="Times New Roman" panose="02020603050405020304" pitchFamily="18" charset="0"/>
                <a:cs typeface="Times New Roman" panose="02020603050405020304" pitchFamily="18" charset="0"/>
              </a:rPr>
              <a:t>5</a:t>
            </a:fld>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C893FBD0-5E14-415D-98E2-AAC98723B0BA}"/>
              </a:ext>
            </a:extLst>
          </p:cNvPr>
          <p:cNvSpPr>
            <a:spLocks noGrp="1"/>
          </p:cNvSpPr>
          <p:nvPr>
            <p:ph type="ftr" sz="quarter" idx="11"/>
          </p:nvPr>
        </p:nvSpPr>
        <p:spPr>
          <a:xfrm>
            <a:off x="95250" y="6388609"/>
            <a:ext cx="4822825" cy="469391"/>
          </a:xfrm>
        </p:spPr>
        <p:txBody>
          <a:bodyPr/>
          <a:lstStyle/>
          <a:p>
            <a:r>
              <a:rPr lang="en-IN" sz="1800" b="1" dirty="0">
                <a:solidFill>
                  <a:schemeClr val="tx1"/>
                </a:solidFill>
                <a:latin typeface="Times New Roman" panose="02020603050405020304" pitchFamily="18" charset="0"/>
                <a:cs typeface="Times New Roman" panose="02020603050405020304" pitchFamily="18" charset="0"/>
              </a:rPr>
              <a:t>A.Y 2024-25</a:t>
            </a:r>
          </a:p>
        </p:txBody>
      </p:sp>
      <p:sp>
        <p:nvSpPr>
          <p:cNvPr id="8" name="Footer Placeholder 3">
            <a:extLst>
              <a:ext uri="{FF2B5EF4-FFF2-40B4-BE49-F238E27FC236}">
                <a16:creationId xmlns:a16="http://schemas.microsoft.com/office/drawing/2014/main" id="{C893FBD0-5E14-415D-98E2-AAC98723B0BA}"/>
              </a:ext>
            </a:extLst>
          </p:cNvPr>
          <p:cNvSpPr txBox="1">
            <a:spLocks/>
          </p:cNvSpPr>
          <p:nvPr/>
        </p:nvSpPr>
        <p:spPr>
          <a:xfrm>
            <a:off x="4511305" y="6461760"/>
            <a:ext cx="3377184" cy="396240"/>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800" b="1" dirty="0">
                <a:solidFill>
                  <a:schemeClr val="tx1"/>
                </a:solidFill>
                <a:latin typeface="Times New Roman" panose="02020603050405020304" pitchFamily="18" charset="0"/>
                <a:cs typeface="Times New Roman" panose="02020603050405020304" pitchFamily="18" charset="0"/>
              </a:rPr>
              <a:t>Dept. of ISE, SVCE</a:t>
            </a:r>
          </a:p>
        </p:txBody>
      </p:sp>
      <p:pic>
        <p:nvPicPr>
          <p:cNvPr id="9" name="Picture 2" descr="G:\SVCE\New FINAL SVCE LOGO.jp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75093" y="0"/>
            <a:ext cx="1317453" cy="14730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D9BF928-3A9E-1830-7C75-B806E15B87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502" y="825760"/>
            <a:ext cx="10056314" cy="4818869"/>
          </a:xfrm>
          <a:prstGeom prst="rect">
            <a:avLst/>
          </a:prstGeom>
        </p:spPr>
      </p:pic>
    </p:spTree>
    <p:extLst>
      <p:ext uri="{BB962C8B-B14F-4D97-AF65-F5344CB8AC3E}">
        <p14:creationId xmlns:p14="http://schemas.microsoft.com/office/powerpoint/2010/main" val="245333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50C4-7448-486E-B349-6753EFF5E48D}"/>
              </a:ext>
            </a:extLst>
          </p:cNvPr>
          <p:cNvSpPr txBox="1">
            <a:spLocks/>
          </p:cNvSpPr>
          <p:nvPr/>
        </p:nvSpPr>
        <p:spPr>
          <a:xfrm>
            <a:off x="152879" y="34670"/>
            <a:ext cx="10426811" cy="742652"/>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3600" b="1" dirty="0">
                <a:latin typeface="Times New Roman" panose="02020603050405020304" pitchFamily="18" charset="0"/>
                <a:cs typeface="Times New Roman" panose="02020603050405020304" pitchFamily="18" charset="0"/>
              </a:rPr>
              <a:t>WORKING / IMPLEMENTATION Contd..</a:t>
            </a:r>
            <a:endParaRPr lang="en-IN" sz="3600" b="1" u="sng"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8FF1D7-E149-47EA-9DB0-72CA1BCA2289}"/>
              </a:ext>
            </a:extLst>
          </p:cNvPr>
          <p:cNvSpPr txBox="1">
            <a:spLocks/>
          </p:cNvSpPr>
          <p:nvPr/>
        </p:nvSpPr>
        <p:spPr>
          <a:xfrm>
            <a:off x="268224" y="1473063"/>
            <a:ext cx="11754900" cy="469582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buFont typeface="Wingdings" panose="05000000000000000000" pitchFamily="2" charset="2"/>
              <a:buChar char="q"/>
            </a:pPr>
            <a:endParaRPr lang="en-IN" sz="2800" dirty="0">
              <a:latin typeface="Cambria" pitchFamily="18" charset="0"/>
              <a:ea typeface="Cambria"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29EBB7F-BCFF-42D5-85F7-23100B654609}"/>
              </a:ext>
            </a:extLst>
          </p:cNvPr>
          <p:cNvSpPr>
            <a:spLocks noGrp="1"/>
          </p:cNvSpPr>
          <p:nvPr>
            <p:ph type="sldNum" sz="quarter" idx="12"/>
          </p:nvPr>
        </p:nvSpPr>
        <p:spPr>
          <a:xfrm>
            <a:off x="10924032" y="6459785"/>
            <a:ext cx="288451" cy="365125"/>
          </a:xfrm>
        </p:spPr>
        <p:txBody>
          <a:bodyPr/>
          <a:lstStyle/>
          <a:p>
            <a:fld id="{DCD16395-2DCB-4871-A33F-E29D55AB7162}" type="slidenum">
              <a:rPr lang="en-IN" sz="1800" b="1" smtClean="0">
                <a:solidFill>
                  <a:schemeClr val="tx1"/>
                </a:solidFill>
                <a:latin typeface="Times New Roman" panose="02020603050405020304" pitchFamily="18" charset="0"/>
                <a:cs typeface="Times New Roman" panose="02020603050405020304" pitchFamily="18" charset="0"/>
              </a:rPr>
              <a:t>6</a:t>
            </a:fld>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C893FBD0-5E14-415D-98E2-AAC98723B0BA}"/>
              </a:ext>
            </a:extLst>
          </p:cNvPr>
          <p:cNvSpPr>
            <a:spLocks noGrp="1"/>
          </p:cNvSpPr>
          <p:nvPr>
            <p:ph type="ftr" sz="quarter" idx="11"/>
          </p:nvPr>
        </p:nvSpPr>
        <p:spPr>
          <a:xfrm>
            <a:off x="95250" y="6388609"/>
            <a:ext cx="4822825" cy="469391"/>
          </a:xfrm>
        </p:spPr>
        <p:txBody>
          <a:bodyPr/>
          <a:lstStyle/>
          <a:p>
            <a:r>
              <a:rPr lang="en-IN" sz="1800" b="1" dirty="0">
                <a:solidFill>
                  <a:schemeClr val="tx1"/>
                </a:solidFill>
                <a:latin typeface="Times New Roman" panose="02020603050405020304" pitchFamily="18" charset="0"/>
                <a:cs typeface="Times New Roman" panose="02020603050405020304" pitchFamily="18" charset="0"/>
              </a:rPr>
              <a:t>A.Y 2024-25</a:t>
            </a:r>
          </a:p>
        </p:txBody>
      </p:sp>
      <p:sp>
        <p:nvSpPr>
          <p:cNvPr id="8" name="Footer Placeholder 3">
            <a:extLst>
              <a:ext uri="{FF2B5EF4-FFF2-40B4-BE49-F238E27FC236}">
                <a16:creationId xmlns:a16="http://schemas.microsoft.com/office/drawing/2014/main" id="{C893FBD0-5E14-415D-98E2-AAC98723B0BA}"/>
              </a:ext>
            </a:extLst>
          </p:cNvPr>
          <p:cNvSpPr txBox="1">
            <a:spLocks/>
          </p:cNvSpPr>
          <p:nvPr/>
        </p:nvSpPr>
        <p:spPr>
          <a:xfrm>
            <a:off x="4511305" y="6461760"/>
            <a:ext cx="3377184" cy="396240"/>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800" b="1" dirty="0">
                <a:solidFill>
                  <a:schemeClr val="tx1"/>
                </a:solidFill>
                <a:latin typeface="Times New Roman" panose="02020603050405020304" pitchFamily="18" charset="0"/>
                <a:cs typeface="Times New Roman" panose="02020603050405020304" pitchFamily="18" charset="0"/>
              </a:rPr>
              <a:t>Dept. of ISE, SVCE</a:t>
            </a:r>
          </a:p>
        </p:txBody>
      </p:sp>
      <p:pic>
        <p:nvPicPr>
          <p:cNvPr id="9" name="Picture 2" descr="G:\SVCE\New FINAL SVCE LOGO.jp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75093" y="0"/>
            <a:ext cx="1317453" cy="14730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875A8FE-6CD2-2F44-9CFA-552C8A874ACF}"/>
              </a:ext>
            </a:extLst>
          </p:cNvPr>
          <p:cNvSpPr txBox="1"/>
          <p:nvPr/>
        </p:nvSpPr>
        <p:spPr>
          <a:xfrm>
            <a:off x="446732" y="736531"/>
            <a:ext cx="10230659" cy="5355312"/>
          </a:xfrm>
          <a:prstGeom prst="rect">
            <a:avLst/>
          </a:prstGeom>
          <a:noFill/>
        </p:spPr>
        <p:txBody>
          <a:bodyPr wrap="square">
            <a:spAutoFit/>
          </a:bodyPr>
          <a:lstStyle/>
          <a:p>
            <a:pPr marL="285750" indent="-285750" algn="just">
              <a:buFont typeface="Wingdings" panose="05000000000000000000" pitchFamily="2" charset="2"/>
              <a:buChar char="Ø"/>
            </a:pPr>
            <a:r>
              <a:rPr lang="en-IN" b="1" i="0" dirty="0">
                <a:effectLst/>
                <a:latin typeface="Times New Roman" panose="02020603050405020304" pitchFamily="18" charset="0"/>
                <a:cs typeface="Times New Roman" panose="02020603050405020304" pitchFamily="18" charset="0"/>
              </a:rPr>
              <a:t>Data Handling</a:t>
            </a:r>
          </a:p>
          <a:p>
            <a:pPr marL="742950" lvl="1" indent="-285750" algn="just">
              <a:buFont typeface="Courier New" panose="02070309020205020404" pitchFamily="49" charset="0"/>
              <a:buChar char="o"/>
            </a:pPr>
            <a:r>
              <a:rPr lang="en-IN" i="0" dirty="0">
                <a:effectLst/>
                <a:latin typeface="Times New Roman" panose="02020603050405020304" pitchFamily="18" charset="0"/>
                <a:cs typeface="Times New Roman" panose="02020603050405020304" pitchFamily="18" charset="0"/>
              </a:rPr>
              <a:t>Dataset: Artificially created, simulating transplant scenarios.</a:t>
            </a:r>
          </a:p>
          <a:p>
            <a:pPr marL="742950" lvl="1" indent="-285750" algn="just">
              <a:buFont typeface="Courier New" panose="02070309020205020404" pitchFamily="49" charset="0"/>
              <a:buChar char="o"/>
            </a:pPr>
            <a:r>
              <a:rPr lang="en-IN" i="0" dirty="0">
                <a:effectLst/>
                <a:latin typeface="Times New Roman" panose="02020603050405020304" pitchFamily="18" charset="0"/>
                <a:cs typeface="Times New Roman" panose="02020603050405020304" pitchFamily="18" charset="0"/>
              </a:rPr>
              <a:t>Features include: donor/recipient age, blood group, GFR, comorbidities, etc.</a:t>
            </a:r>
          </a:p>
          <a:p>
            <a:pPr marL="742950" lvl="1" indent="-285750" algn="just">
              <a:buFont typeface="Courier New" panose="02070309020205020404" pitchFamily="49" charset="0"/>
              <a:buChar char="o"/>
            </a:pPr>
            <a:endParaRPr lang="en-IN" b="1"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b="1" i="0" dirty="0">
                <a:effectLst/>
                <a:latin typeface="Times New Roman" panose="02020603050405020304" pitchFamily="18" charset="0"/>
                <a:cs typeface="Times New Roman" panose="02020603050405020304" pitchFamily="18" charset="0"/>
              </a:rPr>
              <a:t>Steps Involved</a:t>
            </a:r>
          </a:p>
          <a:p>
            <a:pPr marL="342900" indent="-342900" algn="just">
              <a:buFont typeface="+mj-lt"/>
              <a:buAutoNum type="arabicPeriod"/>
            </a:pPr>
            <a:r>
              <a:rPr lang="en-IN" b="1" i="0" dirty="0">
                <a:effectLst/>
                <a:latin typeface="Times New Roman" panose="02020603050405020304" pitchFamily="18" charset="0"/>
                <a:cs typeface="Times New Roman" panose="02020603050405020304" pitchFamily="18" charset="0"/>
              </a:rPr>
              <a:t>Data Preprocessing: </a:t>
            </a:r>
            <a:r>
              <a:rPr lang="en-IN" i="0" dirty="0">
                <a:effectLst/>
                <a:latin typeface="Times New Roman" panose="02020603050405020304" pitchFamily="18" charset="0"/>
                <a:cs typeface="Times New Roman" panose="02020603050405020304" pitchFamily="18" charset="0"/>
              </a:rPr>
              <a:t>Encoding, scaling, missing value imputation.</a:t>
            </a:r>
          </a:p>
          <a:p>
            <a:pPr marL="342900" indent="-342900" algn="just">
              <a:buFont typeface="+mj-lt"/>
              <a:buAutoNum type="arabicPeriod"/>
            </a:pPr>
            <a:r>
              <a:rPr lang="en-IN" b="1" i="0" dirty="0">
                <a:effectLst/>
                <a:latin typeface="Times New Roman" panose="02020603050405020304" pitchFamily="18" charset="0"/>
                <a:cs typeface="Times New Roman" panose="02020603050405020304" pitchFamily="18" charset="0"/>
              </a:rPr>
              <a:t>Feature Engineering: </a:t>
            </a:r>
            <a:r>
              <a:rPr lang="en-IN" i="0" dirty="0">
                <a:effectLst/>
                <a:latin typeface="Times New Roman" panose="02020603050405020304" pitchFamily="18" charset="0"/>
                <a:cs typeface="Times New Roman" panose="02020603050405020304" pitchFamily="18" charset="0"/>
              </a:rPr>
              <a:t>Added interaction terms and reduced dimensionality.</a:t>
            </a:r>
            <a:endParaRPr lang="en-IN" b="1" i="0"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b="1" i="0" dirty="0">
                <a:effectLst/>
                <a:latin typeface="Times New Roman" panose="02020603050405020304" pitchFamily="18" charset="0"/>
                <a:cs typeface="Times New Roman" panose="02020603050405020304" pitchFamily="18" charset="0"/>
              </a:rPr>
              <a:t>Model Training:</a:t>
            </a:r>
          </a:p>
          <a:p>
            <a:pPr marL="742950" lvl="1" indent="-285750" algn="just">
              <a:buFont typeface="Courier New" panose="02070309020205020404" pitchFamily="49" charset="0"/>
              <a:buChar char="o"/>
            </a:pPr>
            <a:r>
              <a:rPr lang="en-IN" i="0" dirty="0">
                <a:effectLst/>
                <a:latin typeface="Times New Roman" panose="02020603050405020304" pitchFamily="18" charset="0"/>
                <a:cs typeface="Times New Roman" panose="02020603050405020304" pitchFamily="18" charset="0"/>
              </a:rPr>
              <a:t>Random Forest Regressor</a:t>
            </a:r>
          </a:p>
          <a:p>
            <a:pPr marL="742950" lvl="1" indent="-285750" algn="just">
              <a:buFont typeface="Courier New" panose="02070309020205020404" pitchFamily="49" charset="0"/>
              <a:buChar char="o"/>
            </a:pPr>
            <a:r>
              <a:rPr lang="en-IN" i="0" dirty="0">
                <a:effectLst/>
                <a:latin typeface="Times New Roman" panose="02020603050405020304" pitchFamily="18" charset="0"/>
                <a:cs typeface="Times New Roman" panose="02020603050405020304" pitchFamily="18" charset="0"/>
              </a:rPr>
              <a:t>Gradient Boosting Regressor</a:t>
            </a:r>
          </a:p>
          <a:p>
            <a:pPr marL="742950" lvl="1" indent="-285750" algn="just">
              <a:buFont typeface="Courier New" panose="02070309020205020404" pitchFamily="49" charset="0"/>
              <a:buChar char="o"/>
            </a:pPr>
            <a:r>
              <a:rPr lang="en-IN" i="0" dirty="0">
                <a:effectLst/>
                <a:latin typeface="Times New Roman" panose="02020603050405020304" pitchFamily="18" charset="0"/>
                <a:cs typeface="Times New Roman" panose="02020603050405020304" pitchFamily="18" charset="0"/>
              </a:rPr>
              <a:t>Support Vector Regressor</a:t>
            </a:r>
            <a:endParaRPr lang="en-IN" b="1" i="0" dirty="0">
              <a:effectLst/>
              <a:latin typeface="Times New Roman" panose="02020603050405020304" pitchFamily="18" charset="0"/>
              <a:cs typeface="Times New Roman" panose="02020603050405020304" pitchFamily="18" charset="0"/>
            </a:endParaRPr>
          </a:p>
          <a:p>
            <a:pPr marL="342900" indent="-342900" algn="just">
              <a:buFont typeface="+mj-lt"/>
              <a:buAutoNum type="arabicPeriod" startAt="4"/>
            </a:pPr>
            <a:r>
              <a:rPr lang="en-IN" b="1" i="0" dirty="0">
                <a:effectLst/>
                <a:latin typeface="Times New Roman" panose="02020603050405020304" pitchFamily="18" charset="0"/>
                <a:cs typeface="Times New Roman" panose="02020603050405020304" pitchFamily="18" charset="0"/>
              </a:rPr>
              <a:t>Model Evaluation:</a:t>
            </a:r>
          </a:p>
          <a:p>
            <a:pPr marL="742950" lvl="1" indent="-285750">
              <a:buFont typeface="Courier New" panose="02070309020205020404" pitchFamily="49" charset="0"/>
              <a:buChar char="o"/>
            </a:pPr>
            <a:r>
              <a:rPr lang="en-IN" i="0" dirty="0">
                <a:effectLst/>
                <a:latin typeface="Times New Roman" panose="02020603050405020304" pitchFamily="18" charset="0"/>
                <a:cs typeface="Times New Roman" panose="02020603050405020304" pitchFamily="18" charset="0"/>
              </a:rPr>
              <a:t>Metrics: MSE &amp; R²</a:t>
            </a:r>
          </a:p>
          <a:p>
            <a:pPr marL="742950" lvl="1" indent="-285750">
              <a:buFont typeface="Courier New" panose="02070309020205020404" pitchFamily="49" charset="0"/>
              <a:buChar char="o"/>
            </a:pPr>
            <a:r>
              <a:rPr lang="en-IN" i="0" dirty="0">
                <a:effectLst/>
                <a:latin typeface="Times New Roman" panose="02020603050405020304" pitchFamily="18" charset="0"/>
                <a:cs typeface="Times New Roman" panose="02020603050405020304" pitchFamily="18" charset="0"/>
              </a:rPr>
              <a:t>Best results: Random Forest with SHAP (MSE = 0.089, R² = -0.125)</a:t>
            </a:r>
          </a:p>
          <a:p>
            <a:pPr marL="342900" indent="-342900" algn="just">
              <a:buFont typeface="+mj-lt"/>
              <a:buAutoNum type="arabicPeriod" startAt="5"/>
            </a:pPr>
            <a:r>
              <a:rPr lang="en-IN" b="1" i="0" dirty="0">
                <a:effectLst/>
                <a:latin typeface="Times New Roman" panose="02020603050405020304" pitchFamily="18" charset="0"/>
                <a:cs typeface="Times New Roman" panose="02020603050405020304" pitchFamily="18" charset="0"/>
              </a:rPr>
              <a:t>Clinical Validation:</a:t>
            </a:r>
          </a:p>
          <a:p>
            <a:pPr marL="742950" lvl="1" indent="-285750" algn="just">
              <a:buFont typeface="Courier New" panose="02070309020205020404" pitchFamily="49" charset="0"/>
              <a:buChar char="o"/>
            </a:pPr>
            <a:r>
              <a:rPr lang="en-IN" i="0" dirty="0">
                <a:effectLst/>
                <a:latin typeface="Times New Roman" panose="02020603050405020304" pitchFamily="18" charset="0"/>
                <a:cs typeface="Times New Roman" panose="02020603050405020304" pitchFamily="18" charset="0"/>
              </a:rPr>
              <a:t>Tested in simulated scenarios for practical integration.</a:t>
            </a:r>
          </a:p>
          <a:p>
            <a:pPr marL="742950" lvl="1" indent="-285750" algn="just">
              <a:buFont typeface="Courier New" panose="02070309020205020404" pitchFamily="49" charset="0"/>
              <a:buChar char="o"/>
            </a:pPr>
            <a:endParaRPr lang="en-IN" b="1" i="0" dirty="0">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b="1" i="0" dirty="0">
                <a:effectLst/>
                <a:latin typeface="Times New Roman" panose="02020603050405020304" pitchFamily="18" charset="0"/>
                <a:cs typeface="Times New Roman" panose="02020603050405020304" pitchFamily="18" charset="0"/>
              </a:rPr>
              <a:t>Technologies Used</a:t>
            </a:r>
            <a:endParaRPr lang="en-IN" i="0" dirty="0">
              <a:effectLst/>
              <a:latin typeface="Times New Roman" panose="02020603050405020304" pitchFamily="18" charset="0"/>
              <a:cs typeface="Times New Roman" panose="02020603050405020304" pitchFamily="18" charset="0"/>
            </a:endParaRPr>
          </a:p>
          <a:p>
            <a:pPr marL="742950" lvl="1" indent="-285750" algn="just">
              <a:buFont typeface="Courier New" panose="02070309020205020404" pitchFamily="49" charset="0"/>
              <a:buChar char="o"/>
            </a:pPr>
            <a:r>
              <a:rPr lang="en-IN" i="0" dirty="0">
                <a:effectLst/>
                <a:latin typeface="Times New Roman" panose="02020603050405020304" pitchFamily="18" charset="0"/>
                <a:cs typeface="Times New Roman" panose="02020603050405020304" pitchFamily="18" charset="0"/>
              </a:rPr>
              <a:t>Python libraries: pandas, NumPy, scikit-learn, SHAP, matplotlib, seaborn</a:t>
            </a:r>
          </a:p>
        </p:txBody>
      </p:sp>
    </p:spTree>
    <p:extLst>
      <p:ext uri="{BB962C8B-B14F-4D97-AF65-F5344CB8AC3E}">
        <p14:creationId xmlns:p14="http://schemas.microsoft.com/office/powerpoint/2010/main" val="3726737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50C4-7448-486E-B349-6753EFF5E48D}"/>
              </a:ext>
            </a:extLst>
          </p:cNvPr>
          <p:cNvSpPr txBox="1">
            <a:spLocks/>
          </p:cNvSpPr>
          <p:nvPr/>
        </p:nvSpPr>
        <p:spPr>
          <a:xfrm>
            <a:off x="264599" y="22314"/>
            <a:ext cx="10426811" cy="742652"/>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3600" b="1" dirty="0">
                <a:latin typeface="Times New Roman" panose="02020603050405020304" pitchFamily="18" charset="0"/>
                <a:cs typeface="Times New Roman" panose="02020603050405020304" pitchFamily="18" charset="0"/>
              </a:rPr>
              <a:t>APPLICATIONS &amp; FUTURE ENHANCEMENT</a:t>
            </a:r>
            <a:endParaRPr lang="en-IN" sz="3600" b="1" u="sng"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8FF1D7-E149-47EA-9DB0-72CA1BCA2289}"/>
              </a:ext>
            </a:extLst>
          </p:cNvPr>
          <p:cNvSpPr txBox="1">
            <a:spLocks/>
          </p:cNvSpPr>
          <p:nvPr/>
        </p:nvSpPr>
        <p:spPr>
          <a:xfrm>
            <a:off x="268224" y="1473063"/>
            <a:ext cx="11754900" cy="469582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buFont typeface="Wingdings" panose="05000000000000000000" pitchFamily="2" charset="2"/>
              <a:buChar char="q"/>
            </a:pPr>
            <a:endParaRPr lang="en-IN" sz="2800" dirty="0">
              <a:latin typeface="Cambria" pitchFamily="18" charset="0"/>
              <a:ea typeface="Cambria"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29EBB7F-BCFF-42D5-85F7-23100B654609}"/>
              </a:ext>
            </a:extLst>
          </p:cNvPr>
          <p:cNvSpPr>
            <a:spLocks noGrp="1"/>
          </p:cNvSpPr>
          <p:nvPr>
            <p:ph type="sldNum" sz="quarter" idx="12"/>
          </p:nvPr>
        </p:nvSpPr>
        <p:spPr>
          <a:xfrm>
            <a:off x="10924032" y="6459785"/>
            <a:ext cx="288451" cy="365125"/>
          </a:xfrm>
        </p:spPr>
        <p:txBody>
          <a:bodyPr/>
          <a:lstStyle/>
          <a:p>
            <a:fld id="{DCD16395-2DCB-4871-A33F-E29D55AB7162}" type="slidenum">
              <a:rPr lang="en-IN" sz="1800" b="1" smtClean="0">
                <a:solidFill>
                  <a:schemeClr val="tx1"/>
                </a:solidFill>
                <a:latin typeface="Times New Roman" panose="02020603050405020304" pitchFamily="18" charset="0"/>
                <a:cs typeface="Times New Roman" panose="02020603050405020304" pitchFamily="18" charset="0"/>
              </a:rPr>
              <a:t>7</a:t>
            </a:fld>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C893FBD0-5E14-415D-98E2-AAC98723B0BA}"/>
              </a:ext>
            </a:extLst>
          </p:cNvPr>
          <p:cNvSpPr>
            <a:spLocks noGrp="1"/>
          </p:cNvSpPr>
          <p:nvPr>
            <p:ph type="ftr" sz="quarter" idx="11"/>
          </p:nvPr>
        </p:nvSpPr>
        <p:spPr>
          <a:xfrm>
            <a:off x="95250" y="6388609"/>
            <a:ext cx="4822825" cy="469391"/>
          </a:xfrm>
        </p:spPr>
        <p:txBody>
          <a:bodyPr/>
          <a:lstStyle/>
          <a:p>
            <a:r>
              <a:rPr lang="en-IN" sz="1800" b="1" dirty="0">
                <a:solidFill>
                  <a:schemeClr val="tx1"/>
                </a:solidFill>
                <a:latin typeface="Times New Roman" panose="02020603050405020304" pitchFamily="18" charset="0"/>
                <a:cs typeface="Times New Roman" panose="02020603050405020304" pitchFamily="18" charset="0"/>
              </a:rPr>
              <a:t>A.Y 2024-25</a:t>
            </a:r>
          </a:p>
        </p:txBody>
      </p:sp>
      <p:sp>
        <p:nvSpPr>
          <p:cNvPr id="8" name="Footer Placeholder 3">
            <a:extLst>
              <a:ext uri="{FF2B5EF4-FFF2-40B4-BE49-F238E27FC236}">
                <a16:creationId xmlns:a16="http://schemas.microsoft.com/office/drawing/2014/main" id="{C893FBD0-5E14-415D-98E2-AAC98723B0BA}"/>
              </a:ext>
            </a:extLst>
          </p:cNvPr>
          <p:cNvSpPr txBox="1">
            <a:spLocks/>
          </p:cNvSpPr>
          <p:nvPr/>
        </p:nvSpPr>
        <p:spPr>
          <a:xfrm>
            <a:off x="4511305" y="6461760"/>
            <a:ext cx="3377184" cy="396240"/>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800" b="1" dirty="0">
                <a:solidFill>
                  <a:schemeClr val="tx1"/>
                </a:solidFill>
                <a:latin typeface="Times New Roman" panose="02020603050405020304" pitchFamily="18" charset="0"/>
                <a:cs typeface="Times New Roman" panose="02020603050405020304" pitchFamily="18" charset="0"/>
              </a:rPr>
              <a:t>Dept. of ISE, SVCE</a:t>
            </a:r>
          </a:p>
        </p:txBody>
      </p:sp>
      <p:pic>
        <p:nvPicPr>
          <p:cNvPr id="9" name="Picture 2" descr="G:\SVCE\New FINAL SVCE LOGO.jp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75093" y="0"/>
            <a:ext cx="1317453" cy="12480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47EB003-91D2-F5BB-1DF4-70D50F0E5E16}"/>
              </a:ext>
            </a:extLst>
          </p:cNvPr>
          <p:cNvSpPr txBox="1"/>
          <p:nvPr/>
        </p:nvSpPr>
        <p:spPr>
          <a:xfrm>
            <a:off x="344129" y="393640"/>
            <a:ext cx="5319252" cy="4524315"/>
          </a:xfrm>
          <a:prstGeom prst="rect">
            <a:avLst/>
          </a:prstGeom>
          <a:noFill/>
        </p:spPr>
        <p:txBody>
          <a:bodyPr wrap="square">
            <a:spAutoFit/>
          </a:bodyPr>
          <a:lstStyle/>
          <a:p>
            <a:pPr algn="just"/>
            <a:endParaRPr lang="en-IN"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Applications: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"XAI enhances the transparency of AI-driven tools used in kidney transplantation, fostering trust among clinicians and patients.“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"XAI facilitates a deeper understanding of the factors influencing transplant outcomes, leading to more informed decision-making.“</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Examples:</a:t>
            </a: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"XAI helps to explain why a particular donor-recipient match is considered high-risk."</a:t>
            </a: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"XAI provides insights into which factors (e.g., donor age, recipient comorbidities) are most critical in predicting graft survival."</a:t>
            </a:r>
            <a:endParaRPr lang="en-IN" dirty="0">
              <a:latin typeface="Times New Roman" panose="02020603050405020304" pitchFamily="18" charset="0"/>
              <a:cs typeface="Times New Roman" panose="02020603050405020304" pitchFamily="18" charset="0"/>
            </a:endParaRPr>
          </a:p>
        </p:txBody>
      </p:sp>
      <p:cxnSp>
        <p:nvCxnSpPr>
          <p:cNvPr id="11" name="Straight Connector 10">
            <a:extLst>
              <a:ext uri="{FF2B5EF4-FFF2-40B4-BE49-F238E27FC236}">
                <a16:creationId xmlns:a16="http://schemas.microsoft.com/office/drawing/2014/main" id="{90D222A6-0DDC-2CA0-2DA9-4F2A769B3A03}"/>
              </a:ext>
            </a:extLst>
          </p:cNvPr>
          <p:cNvCxnSpPr>
            <a:cxnSpLocks/>
          </p:cNvCxnSpPr>
          <p:nvPr/>
        </p:nvCxnSpPr>
        <p:spPr>
          <a:xfrm flipH="1">
            <a:off x="5807907" y="838117"/>
            <a:ext cx="27595" cy="4943251"/>
          </a:xfrm>
          <a:prstGeom prst="line">
            <a:avLst/>
          </a:prstGeom>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5C5A361B-CFB9-AEE2-02D8-E76C22566C90}"/>
              </a:ext>
            </a:extLst>
          </p:cNvPr>
          <p:cNvSpPr txBox="1"/>
          <p:nvPr/>
        </p:nvSpPr>
        <p:spPr>
          <a:xfrm>
            <a:off x="6008506" y="626217"/>
            <a:ext cx="5366679" cy="3970318"/>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Future Enhancement: </a:t>
            </a:r>
          </a:p>
          <a:p>
            <a:pPr algn="just"/>
            <a:r>
              <a:rPr lang="en-US" dirty="0">
                <a:latin typeface="Times New Roman" panose="02020603050405020304" pitchFamily="18" charset="0"/>
                <a:cs typeface="Times New Roman" panose="02020603050405020304" pitchFamily="18" charset="0"/>
              </a:rPr>
              <a:t>"Future research will focus on developing more robust and user-friendly XAI tools tailored to the specific needs of transplant centers.“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"There is a need for XAI methods that can handle complex, multimodal data (e.g., integrating genetic data with imaging data).“</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"Future work should explore the use of XAI to personalize immunosuppressant therapies based on individual patient characteristics."</a:t>
            </a:r>
          </a:p>
          <a:p>
            <a:pPr algn="just"/>
            <a:r>
              <a:rPr lang="en-US" dirty="0">
                <a:latin typeface="Times New Roman" panose="02020603050405020304" pitchFamily="18" charset="0"/>
                <a:cs typeface="Times New Roman" panose="02020603050405020304" pitchFamily="18" charset="0"/>
              </a:rPr>
              <a:t>"Investigating the ethical implications of XAI in transplant decisions is crucial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6113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50C4-7448-486E-B349-6753EFF5E48D}"/>
              </a:ext>
            </a:extLst>
          </p:cNvPr>
          <p:cNvSpPr txBox="1">
            <a:spLocks/>
          </p:cNvSpPr>
          <p:nvPr/>
        </p:nvSpPr>
        <p:spPr>
          <a:xfrm>
            <a:off x="268224" y="22314"/>
            <a:ext cx="10426811" cy="742652"/>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3600" b="1" dirty="0">
                <a:latin typeface="Times New Roman" panose="02020603050405020304" pitchFamily="18" charset="0"/>
                <a:cs typeface="Times New Roman" panose="02020603050405020304" pitchFamily="18" charset="0"/>
              </a:rPr>
              <a:t>CONCLUSION</a:t>
            </a:r>
            <a:endParaRPr lang="en-IN" sz="3600" b="1" u="sng"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8FF1D7-E149-47EA-9DB0-72CA1BCA2289}"/>
              </a:ext>
            </a:extLst>
          </p:cNvPr>
          <p:cNvSpPr txBox="1">
            <a:spLocks/>
          </p:cNvSpPr>
          <p:nvPr/>
        </p:nvSpPr>
        <p:spPr>
          <a:xfrm>
            <a:off x="268224" y="1473063"/>
            <a:ext cx="11754900" cy="469582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buFont typeface="Wingdings" panose="05000000000000000000" pitchFamily="2" charset="2"/>
              <a:buChar char="q"/>
            </a:pPr>
            <a:endParaRPr lang="en-IN" sz="2800" dirty="0">
              <a:latin typeface="Cambria" pitchFamily="18" charset="0"/>
              <a:ea typeface="Cambria"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29EBB7F-BCFF-42D5-85F7-23100B654609}"/>
              </a:ext>
            </a:extLst>
          </p:cNvPr>
          <p:cNvSpPr>
            <a:spLocks noGrp="1"/>
          </p:cNvSpPr>
          <p:nvPr>
            <p:ph type="sldNum" sz="quarter" idx="12"/>
          </p:nvPr>
        </p:nvSpPr>
        <p:spPr>
          <a:xfrm>
            <a:off x="10924032" y="6459785"/>
            <a:ext cx="288451" cy="365125"/>
          </a:xfrm>
        </p:spPr>
        <p:txBody>
          <a:bodyPr/>
          <a:lstStyle/>
          <a:p>
            <a:fld id="{DCD16395-2DCB-4871-A33F-E29D55AB7162}" type="slidenum">
              <a:rPr lang="en-IN" sz="1800" b="1" smtClean="0">
                <a:solidFill>
                  <a:schemeClr val="tx1"/>
                </a:solidFill>
                <a:latin typeface="Times New Roman" panose="02020603050405020304" pitchFamily="18" charset="0"/>
                <a:cs typeface="Times New Roman" panose="02020603050405020304" pitchFamily="18" charset="0"/>
              </a:rPr>
              <a:t>8</a:t>
            </a:fld>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C893FBD0-5E14-415D-98E2-AAC98723B0BA}"/>
              </a:ext>
            </a:extLst>
          </p:cNvPr>
          <p:cNvSpPr>
            <a:spLocks noGrp="1"/>
          </p:cNvSpPr>
          <p:nvPr>
            <p:ph type="ftr" sz="quarter" idx="11"/>
          </p:nvPr>
        </p:nvSpPr>
        <p:spPr>
          <a:xfrm>
            <a:off x="95250" y="6388609"/>
            <a:ext cx="4822825" cy="469391"/>
          </a:xfrm>
        </p:spPr>
        <p:txBody>
          <a:bodyPr/>
          <a:lstStyle/>
          <a:p>
            <a:r>
              <a:rPr lang="en-IN" sz="1800" b="1" dirty="0">
                <a:solidFill>
                  <a:schemeClr val="tx1"/>
                </a:solidFill>
                <a:latin typeface="Times New Roman" panose="02020603050405020304" pitchFamily="18" charset="0"/>
                <a:cs typeface="Times New Roman" panose="02020603050405020304" pitchFamily="18" charset="0"/>
              </a:rPr>
              <a:t>A.Y 2024-25</a:t>
            </a:r>
          </a:p>
        </p:txBody>
      </p:sp>
      <p:sp>
        <p:nvSpPr>
          <p:cNvPr id="8" name="Footer Placeholder 3">
            <a:extLst>
              <a:ext uri="{FF2B5EF4-FFF2-40B4-BE49-F238E27FC236}">
                <a16:creationId xmlns:a16="http://schemas.microsoft.com/office/drawing/2014/main" id="{C893FBD0-5E14-415D-98E2-AAC98723B0BA}"/>
              </a:ext>
            </a:extLst>
          </p:cNvPr>
          <p:cNvSpPr txBox="1">
            <a:spLocks/>
          </p:cNvSpPr>
          <p:nvPr/>
        </p:nvSpPr>
        <p:spPr>
          <a:xfrm>
            <a:off x="4511305" y="6461760"/>
            <a:ext cx="3377184" cy="396240"/>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800" b="1" dirty="0">
                <a:solidFill>
                  <a:schemeClr val="tx1"/>
                </a:solidFill>
                <a:latin typeface="Times New Roman" panose="02020603050405020304" pitchFamily="18" charset="0"/>
                <a:cs typeface="Times New Roman" panose="02020603050405020304" pitchFamily="18" charset="0"/>
              </a:rPr>
              <a:t>Dept. of ISE, SVCE</a:t>
            </a:r>
          </a:p>
        </p:txBody>
      </p:sp>
      <p:pic>
        <p:nvPicPr>
          <p:cNvPr id="9" name="Picture 2" descr="G:\SVCE\New FINAL SVCE LOGO.jp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75093" y="0"/>
            <a:ext cx="1317453" cy="12603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F482E87-62E0-AC65-82B0-0A69E809692D}"/>
              </a:ext>
            </a:extLst>
          </p:cNvPr>
          <p:cNvSpPr txBox="1"/>
          <p:nvPr/>
        </p:nvSpPr>
        <p:spPr>
          <a:xfrm>
            <a:off x="95250" y="914520"/>
            <a:ext cx="10599785" cy="5324535"/>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Explainable AI (XAI) offers a transformative leap in the field of kidney transplantation by bridging the gap between machine intelligence and clinical decision-making. By providing transparency in predictive models, XAI not only enhances the interpretability of complex algorithms but also fosters trust among medical professionals and patients alike.</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approach empowers clinicians to understand why a certain match or outcome is recommended, allowing for more confident and informed decisions regarding donor-recipient compatibility. Through improved accuracy in predicting graft survival and post-operative complications, XAI contributes to reducing transplant rejection rates and optimizing long-term patient care.</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Moreover, by streamlining the evaluation process, XAI can significantly reduce wait times for transplants, prioritizing patients more effectively and equitably. As healthcare increasingly embraces AI, the integration of explainability is essential to uphold ethical standards, ensure fairness, and maintain human oversight.</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essence, the adoption of XAI in kidney transplant systems marks a critical step toward a future where artificial intelligence enhances—not replaces—clinical judgment. It sets the stage for a more reliable, efficient, and patient-centered healthcare ecosystem.</a:t>
            </a: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794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50C4-7448-486E-B349-6753EFF5E48D}"/>
              </a:ext>
            </a:extLst>
          </p:cNvPr>
          <p:cNvSpPr txBox="1">
            <a:spLocks/>
          </p:cNvSpPr>
          <p:nvPr/>
        </p:nvSpPr>
        <p:spPr>
          <a:xfrm>
            <a:off x="140523" y="0"/>
            <a:ext cx="10426811" cy="742652"/>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3600" b="1" dirty="0">
                <a:latin typeface="Times New Roman" panose="02020603050405020304" pitchFamily="18" charset="0"/>
                <a:cs typeface="Times New Roman" panose="02020603050405020304" pitchFamily="18" charset="0"/>
              </a:rPr>
              <a:t>REFERENCES</a:t>
            </a:r>
            <a:endParaRPr lang="en-IN" sz="3600" b="1" u="sng"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8FF1D7-E149-47EA-9DB0-72CA1BCA2289}"/>
              </a:ext>
            </a:extLst>
          </p:cNvPr>
          <p:cNvSpPr txBox="1">
            <a:spLocks/>
          </p:cNvSpPr>
          <p:nvPr/>
        </p:nvSpPr>
        <p:spPr>
          <a:xfrm>
            <a:off x="268224" y="1473063"/>
            <a:ext cx="11754900" cy="4695824"/>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50000"/>
              </a:lnSpc>
              <a:buFont typeface="Wingdings" panose="05000000000000000000" pitchFamily="2" charset="2"/>
              <a:buChar char="q"/>
            </a:pPr>
            <a:endParaRPr lang="en-IN" sz="2800" dirty="0">
              <a:latin typeface="Cambria" pitchFamily="18" charset="0"/>
              <a:ea typeface="Cambria"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29EBB7F-BCFF-42D5-85F7-23100B654609}"/>
              </a:ext>
            </a:extLst>
          </p:cNvPr>
          <p:cNvSpPr>
            <a:spLocks noGrp="1"/>
          </p:cNvSpPr>
          <p:nvPr>
            <p:ph type="sldNum" sz="quarter" idx="12"/>
          </p:nvPr>
        </p:nvSpPr>
        <p:spPr>
          <a:xfrm>
            <a:off x="10924032" y="6459785"/>
            <a:ext cx="288451" cy="365125"/>
          </a:xfrm>
        </p:spPr>
        <p:txBody>
          <a:bodyPr/>
          <a:lstStyle/>
          <a:p>
            <a:fld id="{DCD16395-2DCB-4871-A33F-E29D55AB7162}" type="slidenum">
              <a:rPr lang="en-IN" sz="1800" b="1" smtClean="0">
                <a:solidFill>
                  <a:schemeClr val="tx1"/>
                </a:solidFill>
                <a:latin typeface="Times New Roman" panose="02020603050405020304" pitchFamily="18" charset="0"/>
                <a:cs typeface="Times New Roman" panose="02020603050405020304" pitchFamily="18" charset="0"/>
              </a:rPr>
              <a:t>9</a:t>
            </a:fld>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3">
            <a:extLst>
              <a:ext uri="{FF2B5EF4-FFF2-40B4-BE49-F238E27FC236}">
                <a16:creationId xmlns:a16="http://schemas.microsoft.com/office/drawing/2014/main" id="{C893FBD0-5E14-415D-98E2-AAC98723B0BA}"/>
              </a:ext>
            </a:extLst>
          </p:cNvPr>
          <p:cNvSpPr>
            <a:spLocks noGrp="1"/>
          </p:cNvSpPr>
          <p:nvPr>
            <p:ph type="ftr" sz="quarter" idx="11"/>
          </p:nvPr>
        </p:nvSpPr>
        <p:spPr>
          <a:xfrm>
            <a:off x="95250" y="6388609"/>
            <a:ext cx="4822825" cy="469391"/>
          </a:xfrm>
        </p:spPr>
        <p:txBody>
          <a:bodyPr/>
          <a:lstStyle/>
          <a:p>
            <a:r>
              <a:rPr lang="en-IN" sz="1800" b="1" dirty="0">
                <a:solidFill>
                  <a:schemeClr val="tx1"/>
                </a:solidFill>
                <a:latin typeface="Times New Roman" panose="02020603050405020304" pitchFamily="18" charset="0"/>
                <a:cs typeface="Times New Roman" panose="02020603050405020304" pitchFamily="18" charset="0"/>
              </a:rPr>
              <a:t>A.Y 2024-25</a:t>
            </a:r>
          </a:p>
        </p:txBody>
      </p:sp>
      <p:sp>
        <p:nvSpPr>
          <p:cNvPr id="8" name="Footer Placeholder 3">
            <a:extLst>
              <a:ext uri="{FF2B5EF4-FFF2-40B4-BE49-F238E27FC236}">
                <a16:creationId xmlns:a16="http://schemas.microsoft.com/office/drawing/2014/main" id="{C893FBD0-5E14-415D-98E2-AAC98723B0BA}"/>
              </a:ext>
            </a:extLst>
          </p:cNvPr>
          <p:cNvSpPr txBox="1">
            <a:spLocks/>
          </p:cNvSpPr>
          <p:nvPr/>
        </p:nvSpPr>
        <p:spPr>
          <a:xfrm>
            <a:off x="4511305" y="6461760"/>
            <a:ext cx="3377184" cy="396240"/>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1800" b="1" dirty="0">
                <a:solidFill>
                  <a:schemeClr val="tx1"/>
                </a:solidFill>
                <a:latin typeface="Times New Roman" panose="02020603050405020304" pitchFamily="18" charset="0"/>
                <a:cs typeface="Times New Roman" panose="02020603050405020304" pitchFamily="18" charset="0"/>
              </a:rPr>
              <a:t>Dept. of ISE, SVCE</a:t>
            </a:r>
          </a:p>
        </p:txBody>
      </p:sp>
      <p:sp>
        <p:nvSpPr>
          <p:cNvPr id="9" name="Content Placeholder 2">
            <a:extLst>
              <a:ext uri="{FF2B5EF4-FFF2-40B4-BE49-F238E27FC236}">
                <a16:creationId xmlns:a16="http://schemas.microsoft.com/office/drawing/2014/main" id="{2B8FF1D7-E149-47EA-9DB0-72CA1BCA2289}"/>
              </a:ext>
            </a:extLst>
          </p:cNvPr>
          <p:cNvSpPr txBox="1">
            <a:spLocks/>
          </p:cNvSpPr>
          <p:nvPr/>
        </p:nvSpPr>
        <p:spPr>
          <a:xfrm>
            <a:off x="268224" y="999744"/>
            <a:ext cx="11486453" cy="5169143"/>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lgn="just">
              <a:buFont typeface="+mj-lt"/>
              <a:buAutoNum type="arabicPeriod"/>
            </a:pPr>
            <a:endParaRPr lang="en-IN" sz="2800">
              <a:latin typeface="Times New Roman" panose="02020603050405020304" pitchFamily="18" charset="0"/>
              <a:cs typeface="Times New Roman" panose="02020603050405020304" pitchFamily="18" charset="0"/>
            </a:endParaRPr>
          </a:p>
        </p:txBody>
      </p:sp>
      <p:pic>
        <p:nvPicPr>
          <p:cNvPr id="10" name="Picture 2" descr="G:\SVCE\New FINAL SVCE LOGO.jp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75093" y="0"/>
            <a:ext cx="1317453" cy="127274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C0E1603-7538-D228-1A83-C8A65A7F8CBD}"/>
              </a:ext>
            </a:extLst>
          </p:cNvPr>
          <p:cNvSpPr txBox="1"/>
          <p:nvPr/>
        </p:nvSpPr>
        <p:spPr>
          <a:xfrm>
            <a:off x="621378" y="691057"/>
            <a:ext cx="10426810" cy="563231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[1] J. Devlin, M. W. Chang, K. Lee, and K. Toutanova, “BERT: Pre-training of Deep Bidirectional Transformers for Language Understanding,” in </a:t>
            </a:r>
            <a:r>
              <a:rPr lang="en-IN" i="1" dirty="0">
                <a:latin typeface="Times New Roman" panose="02020603050405020304" pitchFamily="18" charset="0"/>
                <a:cs typeface="Times New Roman" panose="02020603050405020304" pitchFamily="18" charset="0"/>
              </a:rPr>
              <a:t>Proc. 2019 Conf. of the North American Chapter of the Association for Computational Linguistics: Human Language Technologies (NAACL-HLT)</a:t>
            </a:r>
            <a:r>
              <a:rPr lang="en-IN" dirty="0">
                <a:latin typeface="Times New Roman" panose="02020603050405020304" pitchFamily="18" charset="0"/>
                <a:cs typeface="Times New Roman" panose="02020603050405020304" pitchFamily="18" charset="0"/>
              </a:rPr>
              <a:t>, vol. 1, pp. 1728–1743, 2019.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10.18653/v1/N19-1423.</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J. MacQueen, “Some methods for classification and analysis of multivariate observations,” in </a:t>
            </a:r>
            <a:r>
              <a:rPr lang="en-IN" i="1" dirty="0">
                <a:latin typeface="Times New Roman" panose="02020603050405020304" pitchFamily="18" charset="0"/>
                <a:cs typeface="Times New Roman" panose="02020603050405020304" pitchFamily="18" charset="0"/>
              </a:rPr>
              <a:t>Proc. 5th Berkeley </a:t>
            </a:r>
            <a:r>
              <a:rPr lang="en-IN" i="1" dirty="0" err="1">
                <a:latin typeface="Times New Roman" panose="02020603050405020304" pitchFamily="18" charset="0"/>
                <a:cs typeface="Times New Roman" panose="02020603050405020304" pitchFamily="18" charset="0"/>
              </a:rPr>
              <a:t>Symp</a:t>
            </a:r>
            <a:r>
              <a:rPr lang="en-IN" i="1" dirty="0">
                <a:latin typeface="Times New Roman" panose="02020603050405020304" pitchFamily="18" charset="0"/>
                <a:cs typeface="Times New Roman" panose="02020603050405020304" pitchFamily="18" charset="0"/>
              </a:rPr>
              <a:t>. on Mathematical Statistics and Probability</a:t>
            </a:r>
            <a:r>
              <a:rPr lang="en-IN" dirty="0">
                <a:latin typeface="Times New Roman" panose="02020603050405020304" pitchFamily="18" charset="0"/>
                <a:cs typeface="Times New Roman" panose="02020603050405020304" pitchFamily="18" charset="0"/>
              </a:rPr>
              <a:t>, vol. 1, pp. 281–297, 1967.</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 B. Liu, </a:t>
            </a:r>
            <a:r>
              <a:rPr lang="en-IN" i="1" dirty="0">
                <a:latin typeface="Times New Roman" panose="02020603050405020304" pitchFamily="18" charset="0"/>
                <a:cs typeface="Times New Roman" panose="02020603050405020304" pitchFamily="18" charset="0"/>
              </a:rPr>
              <a:t>Sentiment Analysis and Opinion Mining</a:t>
            </a:r>
            <a:r>
              <a:rPr lang="en-IN" dirty="0">
                <a:latin typeface="Times New Roman" panose="02020603050405020304" pitchFamily="18" charset="0"/>
                <a:cs typeface="Times New Roman" panose="02020603050405020304" pitchFamily="18" charset="0"/>
              </a:rPr>
              <a:t>, vol. 5, no. 1, Synthesis Lectures on Human Language Technologies, pp. 1–167, 2012.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10.2200/S00416ED1V01Y201204HLT016.</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[4] T. B. Brown </a:t>
            </a:r>
            <a:r>
              <a:rPr lang="en-IN" i="1" dirty="0">
                <a:latin typeface="Times New Roman" panose="02020603050405020304" pitchFamily="18" charset="0"/>
                <a:cs typeface="Times New Roman" panose="02020603050405020304" pitchFamily="18" charset="0"/>
              </a:rPr>
              <a:t>et al.</a:t>
            </a:r>
            <a:r>
              <a:rPr lang="en-IN" dirty="0">
                <a:latin typeface="Times New Roman" panose="02020603050405020304" pitchFamily="18" charset="0"/>
                <a:cs typeface="Times New Roman" panose="02020603050405020304" pitchFamily="18" charset="0"/>
              </a:rPr>
              <a:t>, “Language Models are Few-Shot Learners,” in </a:t>
            </a:r>
            <a:r>
              <a:rPr lang="en-IN" i="1" dirty="0">
                <a:latin typeface="Times New Roman" panose="02020603050405020304" pitchFamily="18" charset="0"/>
                <a:cs typeface="Times New Roman" panose="02020603050405020304" pitchFamily="18" charset="0"/>
              </a:rPr>
              <a:t>Advances in Neural Information Processing Systems (</a:t>
            </a:r>
            <a:r>
              <a:rPr lang="en-IN" i="1" dirty="0" err="1">
                <a:latin typeface="Times New Roman" panose="02020603050405020304" pitchFamily="18" charset="0"/>
                <a:cs typeface="Times New Roman" panose="02020603050405020304" pitchFamily="18" charset="0"/>
              </a:rPr>
              <a:t>NeurIPS</a:t>
            </a:r>
            <a:r>
              <a:rPr lang="en-IN" i="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vol. 33, pp. 1877–1901, 2020.</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[5] D. Goleman, </a:t>
            </a:r>
            <a:r>
              <a:rPr lang="en-IN" i="1" dirty="0">
                <a:latin typeface="Times New Roman" panose="02020603050405020304" pitchFamily="18" charset="0"/>
                <a:cs typeface="Times New Roman" panose="02020603050405020304" pitchFamily="18" charset="0"/>
              </a:rPr>
              <a:t>Emotional Intelligence: Why It Can Matter More Than IQ</a:t>
            </a:r>
            <a:r>
              <a:rPr lang="en-IN" dirty="0">
                <a:latin typeface="Times New Roman" panose="02020603050405020304" pitchFamily="18" charset="0"/>
                <a:cs typeface="Times New Roman" panose="02020603050405020304" pitchFamily="18" charset="0"/>
              </a:rPr>
              <a:t>, New York: Bantam Books, 1995. ISBN: 978-0553375806.</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[6] Y. Zhang and B. C. Wallace, “A Sensitivity Analysis of (and Practitioners’ Guide to) Convolutional Neural Networks for Sentence Classification,” in </a:t>
            </a:r>
            <a:r>
              <a:rPr lang="en-IN" i="1" dirty="0">
                <a:latin typeface="Times New Roman" panose="02020603050405020304" pitchFamily="18" charset="0"/>
                <a:cs typeface="Times New Roman" panose="02020603050405020304" pitchFamily="18" charset="0"/>
              </a:rPr>
              <a:t>Proc. 2015 Conf. on Empirical Methods in Natural Language Processing (EMNLP)</a:t>
            </a:r>
            <a:r>
              <a:rPr lang="en-IN" dirty="0">
                <a:latin typeface="Times New Roman" panose="02020603050405020304" pitchFamily="18" charset="0"/>
                <a:cs typeface="Times New Roman" panose="02020603050405020304" pitchFamily="18" charset="0"/>
              </a:rPr>
              <a:t>, pp. 2531–2541, 2015. </a:t>
            </a:r>
            <a:r>
              <a:rPr lang="en-IN" dirty="0" err="1">
                <a:latin typeface="Times New Roman" panose="02020603050405020304" pitchFamily="18" charset="0"/>
                <a:cs typeface="Times New Roman" panose="02020603050405020304" pitchFamily="18" charset="0"/>
              </a:rPr>
              <a:t>doi</a:t>
            </a:r>
            <a:r>
              <a:rPr lang="en-IN" dirty="0">
                <a:latin typeface="Times New Roman" panose="02020603050405020304" pitchFamily="18" charset="0"/>
                <a:cs typeface="Times New Roman" panose="02020603050405020304" pitchFamily="18" charset="0"/>
              </a:rPr>
              <a:t>: 10.18653/v1/D15-1307.</a:t>
            </a:r>
          </a:p>
        </p:txBody>
      </p:sp>
    </p:spTree>
    <p:extLst>
      <p:ext uri="{BB962C8B-B14F-4D97-AF65-F5344CB8AC3E}">
        <p14:creationId xmlns:p14="http://schemas.microsoft.com/office/powerpoint/2010/main" val="2646812055"/>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5423</TotalTime>
  <Words>1299</Words>
  <Application>Microsoft Office PowerPoint</Application>
  <PresentationFormat>Widescreen</PresentationFormat>
  <Paragraphs>138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Cambria</vt:lpstr>
      <vt:lpstr>Courier New</vt:lpstr>
      <vt:lpstr>Times New Roman</vt:lpstr>
      <vt:lpstr>ui-sans-serif</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vinutha sm</dc:creator>
  <cp:lastModifiedBy>MOHAMMED PARVEEZ</cp:lastModifiedBy>
  <cp:revision>171</cp:revision>
  <dcterms:created xsi:type="dcterms:W3CDTF">2020-03-01T07:28:48Z</dcterms:created>
  <dcterms:modified xsi:type="dcterms:W3CDTF">2025-04-18T19:51:10Z</dcterms:modified>
</cp:coreProperties>
</file>