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4630400" cy="8229600"/>
  <p:notesSz cx="8229600" cy="14630400"/>
  <p:embeddedFontLst>
    <p:embeddedFont>
      <p:font typeface="Calibri" panose="020F0502020204030204" pitchFamily="34" charset="0"/>
      <p:regular r:id="rId15"/>
      <p:bold r:id="rId16"/>
      <p:italic r:id="rId17"/>
      <p:boldItalic r:id="rId18"/>
    </p:embeddedFont>
    <p:embeddedFont>
      <p:font typeface="Kanit Light" panose="020B0604020202020204" charset="-34"/>
      <p:regular r:id="rId19"/>
    </p:embeddedFont>
    <p:embeddedFont>
      <p:font typeface="Martel San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3" d="100"/>
          <a:sy n="73" d="100"/>
        </p:scale>
        <p:origin x="48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419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1046038" y="93792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Telco Customer Churn Analysis Project</a:t>
            </a:r>
            <a:endParaRPr lang="en-US" sz="4450" dirty="0"/>
          </a:p>
        </p:txBody>
      </p:sp>
      <p:sp>
        <p:nvSpPr>
          <p:cNvPr id="4" name="Text 1"/>
          <p:cNvSpPr/>
          <p:nvPr/>
        </p:nvSpPr>
        <p:spPr>
          <a:xfrm>
            <a:off x="793790" y="4086344"/>
            <a:ext cx="7556421" cy="1814513"/>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5" name="TextBox 4"/>
          <p:cNvSpPr txBox="1"/>
          <p:nvPr/>
        </p:nvSpPr>
        <p:spPr>
          <a:xfrm>
            <a:off x="1046038" y="5065987"/>
            <a:ext cx="3397790" cy="1200329"/>
          </a:xfrm>
          <a:prstGeom prst="rect">
            <a:avLst/>
          </a:prstGeom>
          <a:noFill/>
        </p:spPr>
        <p:txBody>
          <a:bodyPr wrap="none" rtlCol="0">
            <a:spAutoFit/>
          </a:bodyPr>
          <a:lstStyle/>
          <a:p>
            <a:r>
              <a:rPr lang="en-US" dirty="0" smtClean="0"/>
              <a:t>📌 </a:t>
            </a:r>
            <a:r>
              <a:rPr lang="en-US" b="1" dirty="0" smtClean="0"/>
              <a:t>Team Members:</a:t>
            </a:r>
            <a:endParaRPr lang="en-US" dirty="0" smtClean="0"/>
          </a:p>
          <a:p>
            <a:pPr lvl="1"/>
            <a:r>
              <a:rPr lang="en-US" b="1" dirty="0" smtClean="0"/>
              <a:t>Mohammad Awad</a:t>
            </a:r>
            <a:r>
              <a:rPr lang="en-US" dirty="0" smtClean="0"/>
              <a:t> (ID: 8875)</a:t>
            </a:r>
          </a:p>
          <a:p>
            <a:pPr lvl="1"/>
            <a:r>
              <a:rPr lang="en-US" b="1" dirty="0" smtClean="0"/>
              <a:t>Mohammed Bilal</a:t>
            </a:r>
            <a:r>
              <a:rPr lang="en-US" dirty="0" smtClean="0"/>
              <a:t> (ID: 8971)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79239" y="455057"/>
            <a:ext cx="5164574" cy="517088"/>
          </a:xfrm>
          <a:prstGeom prst="rect">
            <a:avLst/>
          </a:prstGeom>
          <a:noFill/>
          <a:ln/>
        </p:spPr>
        <p:txBody>
          <a:bodyPr wrap="none" lIns="0" tIns="0" rIns="0" bIns="0" rtlCol="0" anchor="t"/>
          <a:lstStyle/>
          <a:p>
            <a:pPr marL="0" indent="0" algn="l">
              <a:lnSpc>
                <a:spcPts val="4050"/>
              </a:lnSpc>
              <a:buNone/>
            </a:pPr>
            <a:r>
              <a:rPr lang="en-US" sz="3250" dirty="0">
                <a:solidFill>
                  <a:srgbClr val="272D45"/>
                </a:solidFill>
                <a:latin typeface="Kanit Light" pitchFamily="34" charset="0"/>
                <a:ea typeface="Kanit Light" pitchFamily="34" charset="-122"/>
                <a:cs typeface="Kanit Light" pitchFamily="34" charset="-120"/>
              </a:rPr>
              <a:t>Feature Importance Analysis</a:t>
            </a:r>
            <a:endParaRPr lang="en-US" sz="3250" dirty="0"/>
          </a:p>
        </p:txBody>
      </p:sp>
      <p:pic>
        <p:nvPicPr>
          <p:cNvPr id="3" name="Image 0" descr="preencoded.png"/>
          <p:cNvPicPr>
            <a:picLocks noChangeAspect="1"/>
          </p:cNvPicPr>
          <p:nvPr/>
        </p:nvPicPr>
        <p:blipFill>
          <a:blip r:embed="rId3"/>
          <a:stretch>
            <a:fillRect/>
          </a:stretch>
        </p:blipFill>
        <p:spPr>
          <a:xfrm>
            <a:off x="2599968" y="3431738"/>
            <a:ext cx="9430345" cy="9430345"/>
          </a:xfrm>
          <a:prstGeom prst="rect">
            <a:avLst/>
          </a:prstGeom>
        </p:spPr>
      </p:pic>
      <p:pic>
        <p:nvPicPr>
          <p:cNvPr id="4" name="Image 1" descr="preencoded.png"/>
          <p:cNvPicPr>
            <a:picLocks noChangeAspect="1"/>
          </p:cNvPicPr>
          <p:nvPr/>
        </p:nvPicPr>
        <p:blipFill>
          <a:blip r:embed="rId4"/>
          <a:stretch>
            <a:fillRect/>
          </a:stretch>
        </p:blipFill>
        <p:spPr>
          <a:xfrm>
            <a:off x="3812203" y="6879372"/>
            <a:ext cx="279202" cy="349091"/>
          </a:xfrm>
          <a:prstGeom prst="rect">
            <a:avLst/>
          </a:prstGeom>
        </p:spPr>
      </p:pic>
      <p:pic>
        <p:nvPicPr>
          <p:cNvPr id="5" name="Image 2" descr="preencoded.png"/>
          <p:cNvPicPr>
            <a:picLocks noChangeAspect="1"/>
          </p:cNvPicPr>
          <p:nvPr/>
        </p:nvPicPr>
        <p:blipFill>
          <a:blip r:embed="rId5"/>
          <a:stretch>
            <a:fillRect/>
          </a:stretch>
        </p:blipFill>
        <p:spPr>
          <a:xfrm>
            <a:off x="2599968" y="3431738"/>
            <a:ext cx="9430345" cy="9430345"/>
          </a:xfrm>
          <a:prstGeom prst="rect">
            <a:avLst/>
          </a:prstGeom>
        </p:spPr>
      </p:pic>
      <p:pic>
        <p:nvPicPr>
          <p:cNvPr id="6" name="Image 3" descr="preencoded.png"/>
          <p:cNvPicPr>
            <a:picLocks noChangeAspect="1"/>
          </p:cNvPicPr>
          <p:nvPr/>
        </p:nvPicPr>
        <p:blipFill>
          <a:blip r:embed="rId6"/>
          <a:stretch>
            <a:fillRect/>
          </a:stretch>
        </p:blipFill>
        <p:spPr>
          <a:xfrm>
            <a:off x="5096768" y="5111175"/>
            <a:ext cx="279202" cy="349091"/>
          </a:xfrm>
          <a:prstGeom prst="rect">
            <a:avLst/>
          </a:prstGeom>
        </p:spPr>
      </p:pic>
      <p:pic>
        <p:nvPicPr>
          <p:cNvPr id="7" name="Image 4" descr="preencoded.png"/>
          <p:cNvPicPr>
            <a:picLocks noChangeAspect="1"/>
          </p:cNvPicPr>
          <p:nvPr/>
        </p:nvPicPr>
        <p:blipFill>
          <a:blip r:embed="rId7"/>
          <a:stretch>
            <a:fillRect/>
          </a:stretch>
        </p:blipFill>
        <p:spPr>
          <a:xfrm>
            <a:off x="2599968" y="3431738"/>
            <a:ext cx="9430345" cy="9430345"/>
          </a:xfrm>
          <a:prstGeom prst="rect">
            <a:avLst/>
          </a:prstGeom>
        </p:spPr>
      </p:pic>
      <p:pic>
        <p:nvPicPr>
          <p:cNvPr id="8" name="Image 5" descr="preencoded.png"/>
          <p:cNvPicPr>
            <a:picLocks noChangeAspect="1"/>
          </p:cNvPicPr>
          <p:nvPr/>
        </p:nvPicPr>
        <p:blipFill>
          <a:blip r:embed="rId8"/>
          <a:stretch>
            <a:fillRect/>
          </a:stretch>
        </p:blipFill>
        <p:spPr>
          <a:xfrm>
            <a:off x="7175480" y="4435852"/>
            <a:ext cx="279202" cy="349091"/>
          </a:xfrm>
          <a:prstGeom prst="rect">
            <a:avLst/>
          </a:prstGeom>
        </p:spPr>
      </p:pic>
      <p:pic>
        <p:nvPicPr>
          <p:cNvPr id="9" name="Image 6" descr="preencoded.png"/>
          <p:cNvPicPr>
            <a:picLocks noChangeAspect="1"/>
          </p:cNvPicPr>
          <p:nvPr/>
        </p:nvPicPr>
        <p:blipFill>
          <a:blip r:embed="rId9"/>
          <a:stretch>
            <a:fillRect/>
          </a:stretch>
        </p:blipFill>
        <p:spPr>
          <a:xfrm>
            <a:off x="2599968" y="3431738"/>
            <a:ext cx="9430345" cy="9430345"/>
          </a:xfrm>
          <a:prstGeom prst="rect">
            <a:avLst/>
          </a:prstGeom>
        </p:spPr>
      </p:pic>
      <p:pic>
        <p:nvPicPr>
          <p:cNvPr id="10" name="Image 7" descr="preencoded.png"/>
          <p:cNvPicPr>
            <a:picLocks noChangeAspect="1"/>
          </p:cNvPicPr>
          <p:nvPr/>
        </p:nvPicPr>
        <p:blipFill>
          <a:blip r:embed="rId10"/>
          <a:stretch>
            <a:fillRect/>
          </a:stretch>
        </p:blipFill>
        <p:spPr>
          <a:xfrm>
            <a:off x="9254073" y="5111175"/>
            <a:ext cx="279202" cy="349091"/>
          </a:xfrm>
          <a:prstGeom prst="rect">
            <a:avLst/>
          </a:prstGeom>
        </p:spPr>
      </p:pic>
      <p:pic>
        <p:nvPicPr>
          <p:cNvPr id="11" name="Image 8" descr="preencoded.png"/>
          <p:cNvPicPr>
            <a:picLocks noChangeAspect="1"/>
          </p:cNvPicPr>
          <p:nvPr/>
        </p:nvPicPr>
        <p:blipFill>
          <a:blip r:embed="rId11"/>
          <a:stretch>
            <a:fillRect/>
          </a:stretch>
        </p:blipFill>
        <p:spPr>
          <a:xfrm>
            <a:off x="2599968" y="3431738"/>
            <a:ext cx="9430345" cy="9430345"/>
          </a:xfrm>
          <a:prstGeom prst="rect">
            <a:avLst/>
          </a:prstGeom>
        </p:spPr>
      </p:pic>
      <p:pic>
        <p:nvPicPr>
          <p:cNvPr id="12" name="Image 9" descr="preencoded.png"/>
          <p:cNvPicPr>
            <a:picLocks noChangeAspect="1"/>
          </p:cNvPicPr>
          <p:nvPr/>
        </p:nvPicPr>
        <p:blipFill>
          <a:blip r:embed="rId12"/>
          <a:stretch>
            <a:fillRect/>
          </a:stretch>
        </p:blipFill>
        <p:spPr>
          <a:xfrm>
            <a:off x="10538639" y="6879372"/>
            <a:ext cx="279202" cy="349091"/>
          </a:xfrm>
          <a:prstGeom prst="rect">
            <a:avLst/>
          </a:prstGeom>
        </p:spPr>
      </p:pic>
      <p:sp>
        <p:nvSpPr>
          <p:cNvPr id="13" name="Text 1"/>
          <p:cNvSpPr/>
          <p:nvPr/>
        </p:nvSpPr>
        <p:spPr>
          <a:xfrm>
            <a:off x="792718" y="2728317"/>
            <a:ext cx="2068711" cy="258604"/>
          </a:xfrm>
          <a:prstGeom prst="rect">
            <a:avLst/>
          </a:prstGeom>
          <a:noFill/>
          <a:ln/>
        </p:spPr>
        <p:txBody>
          <a:bodyPr wrap="none" lIns="0" tIns="0" rIns="0" bIns="0" rtlCol="0" anchor="t"/>
          <a:lstStyle/>
          <a:p>
            <a:pPr marL="0" indent="0" algn="ctr">
              <a:lnSpc>
                <a:spcPts val="2000"/>
              </a:lnSpc>
              <a:buNone/>
            </a:pPr>
            <a:r>
              <a:rPr lang="en-US" sz="1600" dirty="0">
                <a:solidFill>
                  <a:srgbClr val="272D45"/>
                </a:solidFill>
                <a:latin typeface="Kanit Light" pitchFamily="34" charset="0"/>
                <a:ea typeface="Kanit Light" pitchFamily="34" charset="-122"/>
                <a:cs typeface="Kanit Light" pitchFamily="34" charset="-120"/>
              </a:rPr>
              <a:t>Contract type</a:t>
            </a:r>
            <a:endParaRPr lang="en-US" sz="1600" dirty="0"/>
          </a:p>
        </p:txBody>
      </p:sp>
      <p:sp>
        <p:nvSpPr>
          <p:cNvPr id="14" name="Text 2"/>
          <p:cNvSpPr/>
          <p:nvPr/>
        </p:nvSpPr>
        <p:spPr>
          <a:xfrm>
            <a:off x="579239" y="3086219"/>
            <a:ext cx="2495788" cy="26479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Most influential feature</a:t>
            </a:r>
            <a:endParaRPr lang="en-US" sz="1300" dirty="0"/>
          </a:p>
        </p:txBody>
      </p:sp>
      <p:sp>
        <p:nvSpPr>
          <p:cNvPr id="15" name="Text 3"/>
          <p:cNvSpPr/>
          <p:nvPr/>
        </p:nvSpPr>
        <p:spPr>
          <a:xfrm>
            <a:off x="579239" y="3408878"/>
            <a:ext cx="2495788" cy="794385"/>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Month-to-month contracts associated with higher churn probability</a:t>
            </a:r>
            <a:endParaRPr lang="en-US" sz="1300" dirty="0"/>
          </a:p>
        </p:txBody>
      </p:sp>
      <p:sp>
        <p:nvSpPr>
          <p:cNvPr id="16" name="Text 4"/>
          <p:cNvSpPr/>
          <p:nvPr/>
        </p:nvSpPr>
        <p:spPr>
          <a:xfrm>
            <a:off x="579239" y="4261128"/>
            <a:ext cx="2495788" cy="794385"/>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Two-year contracts strongly correlate with customer retention</a:t>
            </a:r>
            <a:endParaRPr lang="en-US" sz="1300" dirty="0"/>
          </a:p>
        </p:txBody>
      </p:sp>
      <p:sp>
        <p:nvSpPr>
          <p:cNvPr id="17" name="Text 5"/>
          <p:cNvSpPr/>
          <p:nvPr/>
        </p:nvSpPr>
        <p:spPr>
          <a:xfrm>
            <a:off x="3536752" y="1901190"/>
            <a:ext cx="2068711" cy="258604"/>
          </a:xfrm>
          <a:prstGeom prst="rect">
            <a:avLst/>
          </a:prstGeom>
          <a:noFill/>
          <a:ln/>
        </p:spPr>
        <p:txBody>
          <a:bodyPr wrap="none" lIns="0" tIns="0" rIns="0" bIns="0" rtlCol="0" anchor="t"/>
          <a:lstStyle/>
          <a:p>
            <a:pPr marL="0" indent="0" algn="ctr">
              <a:lnSpc>
                <a:spcPts val="2000"/>
              </a:lnSpc>
              <a:buNone/>
            </a:pPr>
            <a:r>
              <a:rPr lang="en-US" sz="1600" dirty="0">
                <a:solidFill>
                  <a:srgbClr val="272D45"/>
                </a:solidFill>
                <a:latin typeface="Kanit Light" pitchFamily="34" charset="0"/>
                <a:ea typeface="Kanit Light" pitchFamily="34" charset="-122"/>
                <a:cs typeface="Kanit Light" pitchFamily="34" charset="-120"/>
              </a:rPr>
              <a:t>Monthly charges</a:t>
            </a:r>
            <a:endParaRPr lang="en-US" sz="1600" dirty="0"/>
          </a:p>
        </p:txBody>
      </p:sp>
      <p:sp>
        <p:nvSpPr>
          <p:cNvPr id="18" name="Text 6"/>
          <p:cNvSpPr/>
          <p:nvPr/>
        </p:nvSpPr>
        <p:spPr>
          <a:xfrm>
            <a:off x="3323273" y="2259092"/>
            <a:ext cx="2495788" cy="529590"/>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Higher charges increase churn probability</a:t>
            </a:r>
            <a:endParaRPr lang="en-US" sz="1300" dirty="0"/>
          </a:p>
        </p:txBody>
      </p:sp>
      <p:sp>
        <p:nvSpPr>
          <p:cNvPr id="19" name="Text 7"/>
          <p:cNvSpPr/>
          <p:nvPr/>
        </p:nvSpPr>
        <p:spPr>
          <a:xfrm>
            <a:off x="3323273" y="2846546"/>
            <a:ext cx="2495788" cy="794385"/>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Threshold effect where impact becomes more pronounced</a:t>
            </a:r>
            <a:endParaRPr lang="en-US" sz="1300" dirty="0"/>
          </a:p>
        </p:txBody>
      </p:sp>
      <p:sp>
        <p:nvSpPr>
          <p:cNvPr id="20" name="Text 8"/>
          <p:cNvSpPr/>
          <p:nvPr/>
        </p:nvSpPr>
        <p:spPr>
          <a:xfrm>
            <a:off x="6280785" y="1303139"/>
            <a:ext cx="2068711" cy="258604"/>
          </a:xfrm>
          <a:prstGeom prst="rect">
            <a:avLst/>
          </a:prstGeom>
          <a:noFill/>
          <a:ln/>
        </p:spPr>
        <p:txBody>
          <a:bodyPr wrap="none" lIns="0" tIns="0" rIns="0" bIns="0" rtlCol="0" anchor="t"/>
          <a:lstStyle/>
          <a:p>
            <a:pPr marL="0" indent="0" algn="ctr">
              <a:lnSpc>
                <a:spcPts val="2000"/>
              </a:lnSpc>
              <a:buNone/>
            </a:pPr>
            <a:r>
              <a:rPr lang="en-US" sz="1600" dirty="0">
                <a:solidFill>
                  <a:srgbClr val="272D45"/>
                </a:solidFill>
                <a:latin typeface="Kanit Light" pitchFamily="34" charset="0"/>
                <a:ea typeface="Kanit Light" pitchFamily="34" charset="-122"/>
                <a:cs typeface="Kanit Light" pitchFamily="34" charset="-120"/>
              </a:rPr>
              <a:t>Tenure</a:t>
            </a:r>
            <a:endParaRPr lang="en-US" sz="1600" dirty="0"/>
          </a:p>
        </p:txBody>
      </p:sp>
      <p:sp>
        <p:nvSpPr>
          <p:cNvPr id="21" name="Text 9"/>
          <p:cNvSpPr/>
          <p:nvPr/>
        </p:nvSpPr>
        <p:spPr>
          <a:xfrm>
            <a:off x="6067306" y="1661041"/>
            <a:ext cx="2495788" cy="529590"/>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Negatively correlated with churn</a:t>
            </a:r>
            <a:endParaRPr lang="en-US" sz="1300" dirty="0"/>
          </a:p>
        </p:txBody>
      </p:sp>
      <p:sp>
        <p:nvSpPr>
          <p:cNvPr id="22" name="Text 10"/>
          <p:cNvSpPr/>
          <p:nvPr/>
        </p:nvSpPr>
        <p:spPr>
          <a:xfrm>
            <a:off x="6067306" y="2248495"/>
            <a:ext cx="2495788" cy="529590"/>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Longer-tenured customers less likely to churn</a:t>
            </a:r>
            <a:endParaRPr lang="en-US" sz="1300" dirty="0"/>
          </a:p>
        </p:txBody>
      </p:sp>
      <p:sp>
        <p:nvSpPr>
          <p:cNvPr id="23" name="Text 11"/>
          <p:cNvSpPr/>
          <p:nvPr/>
        </p:nvSpPr>
        <p:spPr>
          <a:xfrm>
            <a:off x="6067306" y="2835950"/>
            <a:ext cx="2495788" cy="264795"/>
          </a:xfrm>
          <a:prstGeom prst="rect">
            <a:avLst/>
          </a:prstGeom>
          <a:noFill/>
          <a:ln/>
        </p:spPr>
        <p:txBody>
          <a:bodyPr wrap="non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Effect is nearly linear</a:t>
            </a:r>
            <a:endParaRPr lang="en-US" sz="1300" dirty="0"/>
          </a:p>
        </p:txBody>
      </p:sp>
      <p:sp>
        <p:nvSpPr>
          <p:cNvPr id="24" name="Text 12"/>
          <p:cNvSpPr/>
          <p:nvPr/>
        </p:nvSpPr>
        <p:spPr>
          <a:xfrm>
            <a:off x="9024818" y="2753439"/>
            <a:ext cx="2068711" cy="258604"/>
          </a:xfrm>
          <a:prstGeom prst="rect">
            <a:avLst/>
          </a:prstGeom>
          <a:noFill/>
          <a:ln/>
        </p:spPr>
        <p:txBody>
          <a:bodyPr wrap="none" lIns="0" tIns="0" rIns="0" bIns="0" rtlCol="0" anchor="t"/>
          <a:lstStyle/>
          <a:p>
            <a:pPr marL="0" indent="0" algn="ctr">
              <a:lnSpc>
                <a:spcPts val="2000"/>
              </a:lnSpc>
              <a:buNone/>
            </a:pPr>
            <a:r>
              <a:rPr lang="en-US" sz="1600" dirty="0">
                <a:solidFill>
                  <a:srgbClr val="272D45"/>
                </a:solidFill>
                <a:latin typeface="Kanit Light" pitchFamily="34" charset="0"/>
                <a:ea typeface="Kanit Light" pitchFamily="34" charset="-122"/>
                <a:cs typeface="Kanit Light" pitchFamily="34" charset="-120"/>
              </a:rPr>
              <a:t>Internet service type</a:t>
            </a:r>
            <a:endParaRPr lang="en-US" sz="1600" dirty="0"/>
          </a:p>
        </p:txBody>
      </p:sp>
      <p:sp>
        <p:nvSpPr>
          <p:cNvPr id="25" name="Text 13"/>
          <p:cNvSpPr/>
          <p:nvPr/>
        </p:nvSpPr>
        <p:spPr>
          <a:xfrm>
            <a:off x="8811339" y="3111341"/>
            <a:ext cx="2495788" cy="529590"/>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Fiber optic customers show higher churn probability</a:t>
            </a:r>
            <a:endParaRPr lang="en-US" sz="1300" dirty="0"/>
          </a:p>
        </p:txBody>
      </p:sp>
      <p:sp>
        <p:nvSpPr>
          <p:cNvPr id="26" name="Text 14"/>
          <p:cNvSpPr/>
          <p:nvPr/>
        </p:nvSpPr>
        <p:spPr>
          <a:xfrm>
            <a:off x="11768852" y="3903226"/>
            <a:ext cx="2068711" cy="258604"/>
          </a:xfrm>
          <a:prstGeom prst="rect">
            <a:avLst/>
          </a:prstGeom>
          <a:noFill/>
          <a:ln/>
        </p:spPr>
        <p:txBody>
          <a:bodyPr wrap="none" lIns="0" tIns="0" rIns="0" bIns="0" rtlCol="0" anchor="t"/>
          <a:lstStyle/>
          <a:p>
            <a:pPr marL="0" indent="0" algn="ctr">
              <a:lnSpc>
                <a:spcPts val="2000"/>
              </a:lnSpc>
              <a:buNone/>
            </a:pPr>
            <a:r>
              <a:rPr lang="en-US" sz="1600" dirty="0">
                <a:solidFill>
                  <a:srgbClr val="272D45"/>
                </a:solidFill>
                <a:latin typeface="Kanit Light" pitchFamily="34" charset="0"/>
                <a:ea typeface="Kanit Light" pitchFamily="34" charset="-122"/>
                <a:cs typeface="Kanit Light" pitchFamily="34" charset="-120"/>
              </a:rPr>
              <a:t>Online security</a:t>
            </a:r>
            <a:endParaRPr lang="en-US" sz="1600" dirty="0"/>
          </a:p>
        </p:txBody>
      </p:sp>
      <p:sp>
        <p:nvSpPr>
          <p:cNvPr id="27" name="Text 15"/>
          <p:cNvSpPr/>
          <p:nvPr/>
        </p:nvSpPr>
        <p:spPr>
          <a:xfrm>
            <a:off x="11555373" y="4261128"/>
            <a:ext cx="2495788" cy="794385"/>
          </a:xfrm>
          <a:prstGeom prst="rect">
            <a:avLst/>
          </a:prstGeom>
          <a:noFill/>
          <a:ln/>
        </p:spPr>
        <p:txBody>
          <a:bodyPr wrap="square" lIns="0" tIns="0" rIns="0" bIns="0" rtlCol="0" anchor="t"/>
          <a:lstStyle/>
          <a:p>
            <a:pPr marL="342900" indent="-342900" algn="l">
              <a:lnSpc>
                <a:spcPts val="2050"/>
              </a:lnSpc>
              <a:buSzPct val="100000"/>
              <a:buChar char="•"/>
            </a:pPr>
            <a:r>
              <a:rPr lang="en-US" sz="1300" dirty="0">
                <a:solidFill>
                  <a:srgbClr val="2C3249"/>
                </a:solidFill>
                <a:latin typeface="Martel Sans" pitchFamily="34" charset="0"/>
                <a:ea typeface="Martel Sans" pitchFamily="34" charset="-122"/>
                <a:cs typeface="Martel Sans" pitchFamily="34" charset="-120"/>
              </a:rPr>
              <a:t>Customers without online security more likely to churn</a:t>
            </a:r>
            <a:endParaRPr lang="en-US" sz="1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43652" y="505658"/>
            <a:ext cx="7258288" cy="574715"/>
          </a:xfrm>
          <a:prstGeom prst="rect">
            <a:avLst/>
          </a:prstGeom>
          <a:noFill/>
          <a:ln/>
        </p:spPr>
        <p:txBody>
          <a:bodyPr wrap="none" lIns="0" tIns="0" rIns="0" bIns="0" rtlCol="0" anchor="t"/>
          <a:lstStyle/>
          <a:p>
            <a:pPr marL="0" indent="0" algn="l">
              <a:lnSpc>
                <a:spcPts val="4500"/>
              </a:lnSpc>
              <a:buNone/>
            </a:pPr>
            <a:r>
              <a:rPr lang="en-US" sz="3600" dirty="0">
                <a:solidFill>
                  <a:srgbClr val="272D45"/>
                </a:solidFill>
                <a:latin typeface="Kanit Light" pitchFamily="34" charset="0"/>
                <a:ea typeface="Kanit Light" pitchFamily="34" charset="-122"/>
                <a:cs typeface="Kanit Light" pitchFamily="34" charset="-120"/>
              </a:rPr>
              <a:t>Recommended Retention Strategies</a:t>
            </a:r>
            <a:endParaRPr lang="en-US" sz="3600" dirty="0"/>
          </a:p>
        </p:txBody>
      </p:sp>
      <p:pic>
        <p:nvPicPr>
          <p:cNvPr id="3" name="Image 0" descr="preencoded.png"/>
          <p:cNvPicPr>
            <a:picLocks noChangeAspect="1"/>
          </p:cNvPicPr>
          <p:nvPr/>
        </p:nvPicPr>
        <p:blipFill>
          <a:blip r:embed="rId3"/>
          <a:stretch>
            <a:fillRect/>
          </a:stretch>
        </p:blipFill>
        <p:spPr>
          <a:xfrm>
            <a:off x="3318867" y="1448157"/>
            <a:ext cx="1320879" cy="1059537"/>
          </a:xfrm>
          <a:prstGeom prst="rect">
            <a:avLst/>
          </a:prstGeom>
        </p:spPr>
      </p:pic>
      <p:pic>
        <p:nvPicPr>
          <p:cNvPr id="4" name="Image 1" descr="preencoded.png"/>
          <p:cNvPicPr>
            <a:picLocks noChangeAspect="1"/>
          </p:cNvPicPr>
          <p:nvPr/>
        </p:nvPicPr>
        <p:blipFill>
          <a:blip r:embed="rId4"/>
          <a:stretch>
            <a:fillRect/>
          </a:stretch>
        </p:blipFill>
        <p:spPr>
          <a:xfrm>
            <a:off x="3849886" y="1947624"/>
            <a:ext cx="258604" cy="323255"/>
          </a:xfrm>
          <a:prstGeom prst="rect">
            <a:avLst/>
          </a:prstGeom>
        </p:spPr>
      </p:pic>
      <p:sp>
        <p:nvSpPr>
          <p:cNvPr id="5" name="Text 1"/>
          <p:cNvSpPr/>
          <p:nvPr/>
        </p:nvSpPr>
        <p:spPr>
          <a:xfrm>
            <a:off x="4823579" y="1631990"/>
            <a:ext cx="2454712" cy="287298"/>
          </a:xfrm>
          <a:prstGeom prst="rect">
            <a:avLst/>
          </a:prstGeom>
          <a:noFill/>
          <a:ln/>
        </p:spPr>
        <p:txBody>
          <a:bodyPr wrap="none" lIns="0" tIns="0" rIns="0" bIns="0" rtlCol="0" anchor="t"/>
          <a:lstStyle/>
          <a:p>
            <a:pPr marL="0" indent="0" algn="l">
              <a:lnSpc>
                <a:spcPts val="2250"/>
              </a:lnSpc>
              <a:buNone/>
            </a:pPr>
            <a:r>
              <a:rPr lang="en-US" sz="1800" dirty="0">
                <a:solidFill>
                  <a:srgbClr val="2C3249"/>
                </a:solidFill>
                <a:latin typeface="Kanit Light" pitchFamily="34" charset="0"/>
                <a:ea typeface="Kanit Light" pitchFamily="34" charset="-122"/>
                <a:cs typeface="Kanit Light" pitchFamily="34" charset="-120"/>
              </a:rPr>
              <a:t>Customer Segmentation</a:t>
            </a:r>
            <a:endParaRPr lang="en-US" sz="1800" dirty="0"/>
          </a:p>
        </p:txBody>
      </p:sp>
      <p:sp>
        <p:nvSpPr>
          <p:cNvPr id="6" name="Text 2"/>
          <p:cNvSpPr/>
          <p:nvPr/>
        </p:nvSpPr>
        <p:spPr>
          <a:xfrm>
            <a:off x="4823579" y="2029539"/>
            <a:ext cx="5288161"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Personalized retention strategies based on churn probability</a:t>
            </a:r>
            <a:endParaRPr lang="en-US" sz="1400" dirty="0"/>
          </a:p>
        </p:txBody>
      </p:sp>
      <p:sp>
        <p:nvSpPr>
          <p:cNvPr id="7" name="Shape 3"/>
          <p:cNvSpPr/>
          <p:nvPr/>
        </p:nvSpPr>
        <p:spPr>
          <a:xfrm>
            <a:off x="4685705" y="2521148"/>
            <a:ext cx="9255085" cy="11430"/>
          </a:xfrm>
          <a:prstGeom prst="roundRect">
            <a:avLst>
              <a:gd name="adj" fmla="val 675802"/>
            </a:avLst>
          </a:prstGeom>
          <a:solidFill>
            <a:srgbClr val="C5D2CF"/>
          </a:solidFill>
          <a:ln/>
        </p:spPr>
      </p:sp>
      <p:pic>
        <p:nvPicPr>
          <p:cNvPr id="8" name="Image 2" descr="preencoded.png"/>
          <p:cNvPicPr>
            <a:picLocks noChangeAspect="1"/>
          </p:cNvPicPr>
          <p:nvPr/>
        </p:nvPicPr>
        <p:blipFill>
          <a:blip r:embed="rId5"/>
          <a:stretch>
            <a:fillRect/>
          </a:stretch>
        </p:blipFill>
        <p:spPr>
          <a:xfrm>
            <a:off x="2658428" y="2553652"/>
            <a:ext cx="2641878" cy="1059537"/>
          </a:xfrm>
          <a:prstGeom prst="rect">
            <a:avLst/>
          </a:prstGeom>
        </p:spPr>
      </p:pic>
      <p:pic>
        <p:nvPicPr>
          <p:cNvPr id="9" name="Image 3" descr="preencoded.png"/>
          <p:cNvPicPr>
            <a:picLocks noChangeAspect="1"/>
          </p:cNvPicPr>
          <p:nvPr/>
        </p:nvPicPr>
        <p:blipFill>
          <a:blip r:embed="rId6"/>
          <a:stretch>
            <a:fillRect/>
          </a:stretch>
        </p:blipFill>
        <p:spPr>
          <a:xfrm>
            <a:off x="3850005" y="2921794"/>
            <a:ext cx="258604" cy="323255"/>
          </a:xfrm>
          <a:prstGeom prst="rect">
            <a:avLst/>
          </a:prstGeom>
        </p:spPr>
      </p:pic>
      <p:sp>
        <p:nvSpPr>
          <p:cNvPr id="10" name="Text 4"/>
          <p:cNvSpPr/>
          <p:nvPr/>
        </p:nvSpPr>
        <p:spPr>
          <a:xfrm>
            <a:off x="5484138" y="2737485"/>
            <a:ext cx="2298859" cy="287298"/>
          </a:xfrm>
          <a:prstGeom prst="rect">
            <a:avLst/>
          </a:prstGeom>
          <a:noFill/>
          <a:ln/>
        </p:spPr>
        <p:txBody>
          <a:bodyPr wrap="none" lIns="0" tIns="0" rIns="0" bIns="0" rtlCol="0" anchor="t"/>
          <a:lstStyle/>
          <a:p>
            <a:pPr marL="0" indent="0" algn="l">
              <a:lnSpc>
                <a:spcPts val="2250"/>
              </a:lnSpc>
              <a:buNone/>
            </a:pPr>
            <a:r>
              <a:rPr lang="en-US" sz="1800" dirty="0">
                <a:solidFill>
                  <a:srgbClr val="2C3249"/>
                </a:solidFill>
                <a:latin typeface="Kanit Light" pitchFamily="34" charset="0"/>
                <a:ea typeface="Kanit Light" pitchFamily="34" charset="-122"/>
                <a:cs typeface="Kanit Light" pitchFamily="34" charset="-120"/>
              </a:rPr>
              <a:t>Service Improvements</a:t>
            </a:r>
            <a:endParaRPr lang="en-US" sz="1800" dirty="0"/>
          </a:p>
        </p:txBody>
      </p:sp>
      <p:sp>
        <p:nvSpPr>
          <p:cNvPr id="11" name="Text 5"/>
          <p:cNvSpPr/>
          <p:nvPr/>
        </p:nvSpPr>
        <p:spPr>
          <a:xfrm>
            <a:off x="5484138" y="3135035"/>
            <a:ext cx="4782145"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Address fiber optic issues and bundle security features</a:t>
            </a:r>
            <a:endParaRPr lang="en-US" sz="1400" dirty="0"/>
          </a:p>
        </p:txBody>
      </p:sp>
      <p:sp>
        <p:nvSpPr>
          <p:cNvPr id="12" name="Shape 6"/>
          <p:cNvSpPr/>
          <p:nvPr/>
        </p:nvSpPr>
        <p:spPr>
          <a:xfrm>
            <a:off x="5346263" y="3626644"/>
            <a:ext cx="8594527" cy="11430"/>
          </a:xfrm>
          <a:prstGeom prst="roundRect">
            <a:avLst>
              <a:gd name="adj" fmla="val 675802"/>
            </a:avLst>
          </a:prstGeom>
          <a:solidFill>
            <a:srgbClr val="C5D2CF"/>
          </a:solidFill>
          <a:ln/>
        </p:spPr>
      </p:sp>
      <p:pic>
        <p:nvPicPr>
          <p:cNvPr id="13" name="Image 4" descr="preencoded.png"/>
          <p:cNvPicPr>
            <a:picLocks noChangeAspect="1"/>
          </p:cNvPicPr>
          <p:nvPr/>
        </p:nvPicPr>
        <p:blipFill>
          <a:blip r:embed="rId7"/>
          <a:stretch>
            <a:fillRect/>
          </a:stretch>
        </p:blipFill>
        <p:spPr>
          <a:xfrm>
            <a:off x="1997869" y="3659148"/>
            <a:ext cx="3962876" cy="1059537"/>
          </a:xfrm>
          <a:prstGeom prst="rect">
            <a:avLst/>
          </a:prstGeom>
        </p:spPr>
      </p:pic>
      <p:pic>
        <p:nvPicPr>
          <p:cNvPr id="14" name="Image 5" descr="preencoded.png"/>
          <p:cNvPicPr>
            <a:picLocks noChangeAspect="1"/>
          </p:cNvPicPr>
          <p:nvPr/>
        </p:nvPicPr>
        <p:blipFill>
          <a:blip r:embed="rId8"/>
          <a:stretch>
            <a:fillRect/>
          </a:stretch>
        </p:blipFill>
        <p:spPr>
          <a:xfrm>
            <a:off x="3850005" y="4027289"/>
            <a:ext cx="258604" cy="323255"/>
          </a:xfrm>
          <a:prstGeom prst="rect">
            <a:avLst/>
          </a:prstGeom>
        </p:spPr>
      </p:pic>
      <p:sp>
        <p:nvSpPr>
          <p:cNvPr id="15" name="Text 7"/>
          <p:cNvSpPr/>
          <p:nvPr/>
        </p:nvSpPr>
        <p:spPr>
          <a:xfrm>
            <a:off x="6144578" y="3842980"/>
            <a:ext cx="2298859" cy="287298"/>
          </a:xfrm>
          <a:prstGeom prst="rect">
            <a:avLst/>
          </a:prstGeom>
          <a:noFill/>
          <a:ln/>
        </p:spPr>
        <p:txBody>
          <a:bodyPr wrap="none" lIns="0" tIns="0" rIns="0" bIns="0" rtlCol="0" anchor="t"/>
          <a:lstStyle/>
          <a:p>
            <a:pPr marL="0" indent="0" algn="l">
              <a:lnSpc>
                <a:spcPts val="2250"/>
              </a:lnSpc>
              <a:buNone/>
            </a:pPr>
            <a:r>
              <a:rPr lang="en-US" sz="1800" dirty="0">
                <a:solidFill>
                  <a:srgbClr val="2C3249"/>
                </a:solidFill>
                <a:latin typeface="Kanit Light" pitchFamily="34" charset="0"/>
                <a:ea typeface="Kanit Light" pitchFamily="34" charset="-122"/>
                <a:cs typeface="Kanit Light" pitchFamily="34" charset="-120"/>
              </a:rPr>
              <a:t>Tenure Rewards</a:t>
            </a:r>
            <a:endParaRPr lang="en-US" sz="1800" dirty="0"/>
          </a:p>
        </p:txBody>
      </p:sp>
      <p:sp>
        <p:nvSpPr>
          <p:cNvPr id="16" name="Text 8"/>
          <p:cNvSpPr/>
          <p:nvPr/>
        </p:nvSpPr>
        <p:spPr>
          <a:xfrm>
            <a:off x="6144578" y="4240530"/>
            <a:ext cx="3371969"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Loyalty bonuses at specific milestones</a:t>
            </a:r>
            <a:endParaRPr lang="en-US" sz="1400" dirty="0"/>
          </a:p>
        </p:txBody>
      </p:sp>
      <p:sp>
        <p:nvSpPr>
          <p:cNvPr id="17" name="Shape 9"/>
          <p:cNvSpPr/>
          <p:nvPr/>
        </p:nvSpPr>
        <p:spPr>
          <a:xfrm>
            <a:off x="6006703" y="4732139"/>
            <a:ext cx="7934087" cy="11430"/>
          </a:xfrm>
          <a:prstGeom prst="roundRect">
            <a:avLst>
              <a:gd name="adj" fmla="val 675802"/>
            </a:avLst>
          </a:prstGeom>
          <a:solidFill>
            <a:srgbClr val="C5D2CF"/>
          </a:solidFill>
          <a:ln/>
        </p:spPr>
      </p:sp>
      <p:pic>
        <p:nvPicPr>
          <p:cNvPr id="18" name="Image 6" descr="preencoded.png"/>
          <p:cNvPicPr>
            <a:picLocks noChangeAspect="1"/>
          </p:cNvPicPr>
          <p:nvPr/>
        </p:nvPicPr>
        <p:blipFill>
          <a:blip r:embed="rId9"/>
          <a:stretch>
            <a:fillRect/>
          </a:stretch>
        </p:blipFill>
        <p:spPr>
          <a:xfrm>
            <a:off x="1337429" y="4764643"/>
            <a:ext cx="5283756" cy="1059537"/>
          </a:xfrm>
          <a:prstGeom prst="rect">
            <a:avLst/>
          </a:prstGeom>
        </p:spPr>
      </p:pic>
      <p:pic>
        <p:nvPicPr>
          <p:cNvPr id="19" name="Image 7" descr="preencoded.png"/>
          <p:cNvPicPr>
            <a:picLocks noChangeAspect="1"/>
          </p:cNvPicPr>
          <p:nvPr/>
        </p:nvPicPr>
        <p:blipFill>
          <a:blip r:embed="rId10"/>
          <a:stretch>
            <a:fillRect/>
          </a:stretch>
        </p:blipFill>
        <p:spPr>
          <a:xfrm>
            <a:off x="3850005" y="5132784"/>
            <a:ext cx="258604" cy="323255"/>
          </a:xfrm>
          <a:prstGeom prst="rect">
            <a:avLst/>
          </a:prstGeom>
        </p:spPr>
      </p:pic>
      <p:sp>
        <p:nvSpPr>
          <p:cNvPr id="20" name="Text 10"/>
          <p:cNvSpPr/>
          <p:nvPr/>
        </p:nvSpPr>
        <p:spPr>
          <a:xfrm>
            <a:off x="6805017" y="4948476"/>
            <a:ext cx="2298859" cy="287298"/>
          </a:xfrm>
          <a:prstGeom prst="rect">
            <a:avLst/>
          </a:prstGeom>
          <a:noFill/>
          <a:ln/>
        </p:spPr>
        <p:txBody>
          <a:bodyPr wrap="none" lIns="0" tIns="0" rIns="0" bIns="0" rtlCol="0" anchor="t"/>
          <a:lstStyle/>
          <a:p>
            <a:pPr marL="0" indent="0" algn="l">
              <a:lnSpc>
                <a:spcPts val="2250"/>
              </a:lnSpc>
              <a:buNone/>
            </a:pPr>
            <a:r>
              <a:rPr lang="en-US" sz="1800" dirty="0">
                <a:solidFill>
                  <a:srgbClr val="2C3249"/>
                </a:solidFill>
                <a:latin typeface="Kanit Light" pitchFamily="34" charset="0"/>
                <a:ea typeface="Kanit Light" pitchFamily="34" charset="-122"/>
                <a:cs typeface="Kanit Light" pitchFamily="34" charset="-120"/>
              </a:rPr>
              <a:t>Pricing Strategies</a:t>
            </a:r>
            <a:endParaRPr lang="en-US" sz="1800" dirty="0"/>
          </a:p>
        </p:txBody>
      </p:sp>
      <p:sp>
        <p:nvSpPr>
          <p:cNvPr id="21" name="Text 11"/>
          <p:cNvSpPr/>
          <p:nvPr/>
        </p:nvSpPr>
        <p:spPr>
          <a:xfrm>
            <a:off x="6805017" y="5346025"/>
            <a:ext cx="3676174"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Targeted discounts for high-risk segments</a:t>
            </a:r>
            <a:endParaRPr lang="en-US" sz="1400" dirty="0"/>
          </a:p>
        </p:txBody>
      </p:sp>
      <p:sp>
        <p:nvSpPr>
          <p:cNvPr id="22" name="Shape 12"/>
          <p:cNvSpPr/>
          <p:nvPr/>
        </p:nvSpPr>
        <p:spPr>
          <a:xfrm>
            <a:off x="6667143" y="5837634"/>
            <a:ext cx="7273647" cy="11430"/>
          </a:xfrm>
          <a:prstGeom prst="roundRect">
            <a:avLst>
              <a:gd name="adj" fmla="val 675802"/>
            </a:avLst>
          </a:prstGeom>
          <a:solidFill>
            <a:srgbClr val="C5D2CF"/>
          </a:solidFill>
          <a:ln/>
        </p:spPr>
      </p:sp>
      <p:pic>
        <p:nvPicPr>
          <p:cNvPr id="23" name="Image 8" descr="preencoded.png"/>
          <p:cNvPicPr>
            <a:picLocks noChangeAspect="1"/>
          </p:cNvPicPr>
          <p:nvPr/>
        </p:nvPicPr>
        <p:blipFill>
          <a:blip r:embed="rId11"/>
          <a:stretch>
            <a:fillRect/>
          </a:stretch>
        </p:blipFill>
        <p:spPr>
          <a:xfrm>
            <a:off x="676989" y="5870138"/>
            <a:ext cx="6604754" cy="1059537"/>
          </a:xfrm>
          <a:prstGeom prst="rect">
            <a:avLst/>
          </a:prstGeom>
        </p:spPr>
      </p:pic>
      <p:pic>
        <p:nvPicPr>
          <p:cNvPr id="24" name="Image 9" descr="preencoded.png"/>
          <p:cNvPicPr>
            <a:picLocks noChangeAspect="1"/>
          </p:cNvPicPr>
          <p:nvPr/>
        </p:nvPicPr>
        <p:blipFill>
          <a:blip r:embed="rId12"/>
          <a:stretch>
            <a:fillRect/>
          </a:stretch>
        </p:blipFill>
        <p:spPr>
          <a:xfrm>
            <a:off x="3850005" y="6238280"/>
            <a:ext cx="258604" cy="323255"/>
          </a:xfrm>
          <a:prstGeom prst="rect">
            <a:avLst/>
          </a:prstGeom>
        </p:spPr>
      </p:pic>
      <p:sp>
        <p:nvSpPr>
          <p:cNvPr id="25" name="Text 13"/>
          <p:cNvSpPr/>
          <p:nvPr/>
        </p:nvSpPr>
        <p:spPr>
          <a:xfrm>
            <a:off x="7465576" y="6053971"/>
            <a:ext cx="2298859" cy="287298"/>
          </a:xfrm>
          <a:prstGeom prst="rect">
            <a:avLst/>
          </a:prstGeom>
          <a:noFill/>
          <a:ln/>
        </p:spPr>
        <p:txBody>
          <a:bodyPr wrap="none" lIns="0" tIns="0" rIns="0" bIns="0" rtlCol="0" anchor="t"/>
          <a:lstStyle/>
          <a:p>
            <a:pPr marL="0" indent="0" algn="l">
              <a:lnSpc>
                <a:spcPts val="2250"/>
              </a:lnSpc>
              <a:buNone/>
            </a:pPr>
            <a:r>
              <a:rPr lang="en-US" sz="1800" dirty="0">
                <a:solidFill>
                  <a:srgbClr val="2C3249"/>
                </a:solidFill>
                <a:latin typeface="Kanit Light" pitchFamily="34" charset="0"/>
                <a:ea typeface="Kanit Light" pitchFamily="34" charset="-122"/>
                <a:cs typeface="Kanit Light" pitchFamily="34" charset="-120"/>
              </a:rPr>
              <a:t>Contract Incentives</a:t>
            </a:r>
            <a:endParaRPr lang="en-US" sz="1800" dirty="0"/>
          </a:p>
        </p:txBody>
      </p:sp>
      <p:sp>
        <p:nvSpPr>
          <p:cNvPr id="26" name="Text 14"/>
          <p:cNvSpPr/>
          <p:nvPr/>
        </p:nvSpPr>
        <p:spPr>
          <a:xfrm>
            <a:off x="7465576" y="6451521"/>
            <a:ext cx="384345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Special offers for longer-term commitments</a:t>
            </a:r>
            <a:endParaRPr lang="en-US" sz="1400" dirty="0"/>
          </a:p>
        </p:txBody>
      </p:sp>
      <p:sp>
        <p:nvSpPr>
          <p:cNvPr id="27" name="Text 15"/>
          <p:cNvSpPr/>
          <p:nvPr/>
        </p:nvSpPr>
        <p:spPr>
          <a:xfrm>
            <a:off x="643652" y="7136487"/>
            <a:ext cx="13343096" cy="588645"/>
          </a:xfrm>
          <a:prstGeom prst="rect">
            <a:avLst/>
          </a:prstGeom>
          <a:noFill/>
          <a:ln/>
        </p:spPr>
        <p:txBody>
          <a:bodyPr wrap="squar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Based on the model findings, these actionable strategies are recommended to improve customer retention and reduce churn. Each approach targets specific factors identified in the feature importance analysis.</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38720" y="1877497"/>
            <a:ext cx="5008840" cy="4474607"/>
          </a:xfrm>
          <a:prstGeom prst="rect">
            <a:avLst/>
          </a:prstGeom>
        </p:spPr>
      </p:pic>
      <p:sp>
        <p:nvSpPr>
          <p:cNvPr id="4" name="Text 0"/>
          <p:cNvSpPr/>
          <p:nvPr/>
        </p:nvSpPr>
        <p:spPr>
          <a:xfrm>
            <a:off x="6154936" y="526852"/>
            <a:ext cx="4775597" cy="596860"/>
          </a:xfrm>
          <a:prstGeom prst="rect">
            <a:avLst/>
          </a:prstGeom>
          <a:noFill/>
          <a:ln/>
        </p:spPr>
        <p:txBody>
          <a:bodyPr wrap="none" lIns="0" tIns="0" rIns="0" bIns="0" rtlCol="0" anchor="t"/>
          <a:lstStyle/>
          <a:p>
            <a:pPr marL="0" indent="0" algn="l">
              <a:lnSpc>
                <a:spcPts val="4700"/>
              </a:lnSpc>
              <a:buNone/>
            </a:pPr>
            <a:r>
              <a:rPr lang="en-US" sz="3750" dirty="0">
                <a:solidFill>
                  <a:srgbClr val="272D45"/>
                </a:solidFill>
                <a:latin typeface="Kanit Light" pitchFamily="34" charset="0"/>
                <a:ea typeface="Kanit Light" pitchFamily="34" charset="-122"/>
                <a:cs typeface="Kanit Light" pitchFamily="34" charset="-120"/>
              </a:rPr>
              <a:t>Conclusion</a:t>
            </a:r>
            <a:endParaRPr lang="en-US" sz="3750" dirty="0"/>
          </a:p>
        </p:txBody>
      </p:sp>
      <p:sp>
        <p:nvSpPr>
          <p:cNvPr id="5" name="Text 1"/>
          <p:cNvSpPr/>
          <p:nvPr/>
        </p:nvSpPr>
        <p:spPr>
          <a:xfrm>
            <a:off x="6154936" y="1505664"/>
            <a:ext cx="3760232" cy="630317"/>
          </a:xfrm>
          <a:prstGeom prst="rect">
            <a:avLst/>
          </a:prstGeom>
          <a:noFill/>
          <a:ln/>
        </p:spPr>
        <p:txBody>
          <a:bodyPr wrap="none" lIns="0" tIns="0" rIns="0" bIns="0" rtlCol="0" anchor="t"/>
          <a:lstStyle/>
          <a:p>
            <a:pPr marL="0" indent="0" algn="ctr">
              <a:lnSpc>
                <a:spcPts val="4950"/>
              </a:lnSpc>
              <a:buNone/>
            </a:pPr>
            <a:r>
              <a:rPr lang="en-US" sz="4950" dirty="0">
                <a:solidFill>
                  <a:srgbClr val="2C3249"/>
                </a:solidFill>
                <a:latin typeface="Kanit Light" pitchFamily="34" charset="0"/>
                <a:ea typeface="Kanit Light" pitchFamily="34" charset="-122"/>
                <a:cs typeface="Kanit Light" pitchFamily="34" charset="-120"/>
              </a:rPr>
              <a:t>84%</a:t>
            </a:r>
            <a:endParaRPr lang="en-US" sz="4950" dirty="0"/>
          </a:p>
        </p:txBody>
      </p:sp>
      <p:sp>
        <p:nvSpPr>
          <p:cNvPr id="6" name="Text 2"/>
          <p:cNvSpPr/>
          <p:nvPr/>
        </p:nvSpPr>
        <p:spPr>
          <a:xfrm>
            <a:off x="6841093" y="2374702"/>
            <a:ext cx="2387798" cy="298490"/>
          </a:xfrm>
          <a:prstGeom prst="rect">
            <a:avLst/>
          </a:prstGeom>
          <a:noFill/>
          <a:ln/>
        </p:spPr>
        <p:txBody>
          <a:bodyPr wrap="none" lIns="0" tIns="0" rIns="0" bIns="0" rtlCol="0" anchor="t"/>
          <a:lstStyle/>
          <a:p>
            <a:pPr marL="0" indent="0" algn="ctr">
              <a:lnSpc>
                <a:spcPts val="2350"/>
              </a:lnSpc>
              <a:buNone/>
            </a:pPr>
            <a:r>
              <a:rPr lang="en-US" sz="1850" dirty="0">
                <a:solidFill>
                  <a:srgbClr val="2C3249"/>
                </a:solidFill>
                <a:latin typeface="Kanit Light" pitchFamily="34" charset="0"/>
                <a:ea typeface="Kanit Light" pitchFamily="34" charset="-122"/>
                <a:cs typeface="Kanit Light" pitchFamily="34" charset="-120"/>
              </a:rPr>
              <a:t>Churn Recall</a:t>
            </a:r>
            <a:endParaRPr lang="en-US" sz="1850" dirty="0"/>
          </a:p>
        </p:txBody>
      </p:sp>
      <p:sp>
        <p:nvSpPr>
          <p:cNvPr id="7" name="Text 3"/>
          <p:cNvSpPr/>
          <p:nvPr/>
        </p:nvSpPr>
        <p:spPr>
          <a:xfrm>
            <a:off x="6154936" y="2787729"/>
            <a:ext cx="3760232" cy="611029"/>
          </a:xfrm>
          <a:prstGeom prst="rect">
            <a:avLst/>
          </a:prstGeom>
          <a:noFill/>
          <a:ln/>
        </p:spPr>
        <p:txBody>
          <a:bodyPr wrap="square" lIns="0" tIns="0" rIns="0" bIns="0" rtlCol="0" anchor="t"/>
          <a:lstStyle/>
          <a:p>
            <a:pPr marL="0" indent="0" algn="ctr">
              <a:lnSpc>
                <a:spcPts val="2400"/>
              </a:lnSpc>
              <a:buNone/>
            </a:pPr>
            <a:r>
              <a:rPr lang="en-US" sz="1500" dirty="0">
                <a:solidFill>
                  <a:srgbClr val="2C3249"/>
                </a:solidFill>
                <a:latin typeface="Martel Sans" pitchFamily="34" charset="0"/>
                <a:ea typeface="Martel Sans" pitchFamily="34" charset="-122"/>
                <a:cs typeface="Martel Sans" pitchFamily="34" charset="-120"/>
              </a:rPr>
              <a:t>Success rate identifying at-risk customers</a:t>
            </a:r>
            <a:endParaRPr lang="en-US" sz="1500" dirty="0"/>
          </a:p>
        </p:txBody>
      </p:sp>
      <p:sp>
        <p:nvSpPr>
          <p:cNvPr id="8" name="Text 4"/>
          <p:cNvSpPr/>
          <p:nvPr/>
        </p:nvSpPr>
        <p:spPr>
          <a:xfrm>
            <a:off x="10201632" y="1505664"/>
            <a:ext cx="3760232" cy="630317"/>
          </a:xfrm>
          <a:prstGeom prst="rect">
            <a:avLst/>
          </a:prstGeom>
          <a:noFill/>
          <a:ln/>
        </p:spPr>
        <p:txBody>
          <a:bodyPr wrap="none" lIns="0" tIns="0" rIns="0" bIns="0" rtlCol="0" anchor="t"/>
          <a:lstStyle/>
          <a:p>
            <a:pPr marL="0" indent="0" algn="ctr">
              <a:lnSpc>
                <a:spcPts val="4950"/>
              </a:lnSpc>
              <a:buNone/>
            </a:pPr>
            <a:r>
              <a:rPr lang="en-US" sz="4950" dirty="0">
                <a:solidFill>
                  <a:srgbClr val="2C3249"/>
                </a:solidFill>
                <a:latin typeface="Kanit Light" pitchFamily="34" charset="0"/>
                <a:ea typeface="Kanit Light" pitchFamily="34" charset="-122"/>
                <a:cs typeface="Kanit Light" pitchFamily="34" charset="-120"/>
              </a:rPr>
              <a:t>76%</a:t>
            </a:r>
            <a:endParaRPr lang="en-US" sz="4950" dirty="0"/>
          </a:p>
        </p:txBody>
      </p:sp>
      <p:sp>
        <p:nvSpPr>
          <p:cNvPr id="9" name="Text 5"/>
          <p:cNvSpPr/>
          <p:nvPr/>
        </p:nvSpPr>
        <p:spPr>
          <a:xfrm>
            <a:off x="10887789" y="2374702"/>
            <a:ext cx="2387798" cy="298490"/>
          </a:xfrm>
          <a:prstGeom prst="rect">
            <a:avLst/>
          </a:prstGeom>
          <a:noFill/>
          <a:ln/>
        </p:spPr>
        <p:txBody>
          <a:bodyPr wrap="none" lIns="0" tIns="0" rIns="0" bIns="0" rtlCol="0" anchor="t"/>
          <a:lstStyle/>
          <a:p>
            <a:pPr marL="0" indent="0" algn="ctr">
              <a:lnSpc>
                <a:spcPts val="2350"/>
              </a:lnSpc>
              <a:buNone/>
            </a:pPr>
            <a:r>
              <a:rPr lang="en-US" sz="1850" dirty="0">
                <a:solidFill>
                  <a:srgbClr val="2C3249"/>
                </a:solidFill>
                <a:latin typeface="Kanit Light" pitchFamily="34" charset="0"/>
                <a:ea typeface="Kanit Light" pitchFamily="34" charset="-122"/>
                <a:cs typeface="Kanit Light" pitchFamily="34" charset="-120"/>
              </a:rPr>
              <a:t>Overall Accuracy</a:t>
            </a:r>
            <a:endParaRPr lang="en-US" sz="1850" dirty="0"/>
          </a:p>
        </p:txBody>
      </p:sp>
      <p:sp>
        <p:nvSpPr>
          <p:cNvPr id="10" name="Text 6"/>
          <p:cNvSpPr/>
          <p:nvPr/>
        </p:nvSpPr>
        <p:spPr>
          <a:xfrm>
            <a:off x="10201632" y="2787729"/>
            <a:ext cx="3760232" cy="305514"/>
          </a:xfrm>
          <a:prstGeom prst="rect">
            <a:avLst/>
          </a:prstGeom>
          <a:noFill/>
          <a:ln/>
        </p:spPr>
        <p:txBody>
          <a:bodyPr wrap="none" lIns="0" tIns="0" rIns="0" bIns="0" rtlCol="0" anchor="t"/>
          <a:lstStyle/>
          <a:p>
            <a:pPr marL="0" indent="0" algn="ctr">
              <a:lnSpc>
                <a:spcPts val="2400"/>
              </a:lnSpc>
              <a:buNone/>
            </a:pPr>
            <a:r>
              <a:rPr lang="en-US" sz="1500" dirty="0">
                <a:solidFill>
                  <a:srgbClr val="2C3249"/>
                </a:solidFill>
                <a:latin typeface="Martel Sans" pitchFamily="34" charset="0"/>
                <a:ea typeface="Martel Sans" pitchFamily="34" charset="-122"/>
                <a:cs typeface="Martel Sans" pitchFamily="34" charset="-120"/>
              </a:rPr>
              <a:t>Model prediction performance</a:t>
            </a:r>
            <a:endParaRPr lang="en-US" sz="1500" dirty="0"/>
          </a:p>
        </p:txBody>
      </p:sp>
      <p:sp>
        <p:nvSpPr>
          <p:cNvPr id="11" name="Text 7"/>
          <p:cNvSpPr/>
          <p:nvPr/>
        </p:nvSpPr>
        <p:spPr>
          <a:xfrm>
            <a:off x="8178284" y="4067294"/>
            <a:ext cx="3760232" cy="630317"/>
          </a:xfrm>
          <a:prstGeom prst="rect">
            <a:avLst/>
          </a:prstGeom>
          <a:noFill/>
          <a:ln/>
        </p:spPr>
        <p:txBody>
          <a:bodyPr wrap="none" lIns="0" tIns="0" rIns="0" bIns="0" rtlCol="0" anchor="t"/>
          <a:lstStyle/>
          <a:p>
            <a:pPr marL="0" indent="0" algn="ctr">
              <a:lnSpc>
                <a:spcPts val="4950"/>
              </a:lnSpc>
              <a:buNone/>
            </a:pPr>
            <a:r>
              <a:rPr lang="en-US" sz="4950" dirty="0">
                <a:solidFill>
                  <a:srgbClr val="2C3249"/>
                </a:solidFill>
                <a:latin typeface="Kanit Light" pitchFamily="34" charset="0"/>
                <a:ea typeface="Kanit Light" pitchFamily="34" charset="-122"/>
                <a:cs typeface="Kanit Light" pitchFamily="34" charset="-120"/>
              </a:rPr>
              <a:t>0.78</a:t>
            </a:r>
            <a:endParaRPr lang="en-US" sz="4950" dirty="0"/>
          </a:p>
        </p:txBody>
      </p:sp>
      <p:sp>
        <p:nvSpPr>
          <p:cNvPr id="12" name="Text 8"/>
          <p:cNvSpPr/>
          <p:nvPr/>
        </p:nvSpPr>
        <p:spPr>
          <a:xfrm>
            <a:off x="8864441" y="4936331"/>
            <a:ext cx="2387798" cy="298490"/>
          </a:xfrm>
          <a:prstGeom prst="rect">
            <a:avLst/>
          </a:prstGeom>
          <a:noFill/>
          <a:ln/>
        </p:spPr>
        <p:txBody>
          <a:bodyPr wrap="none" lIns="0" tIns="0" rIns="0" bIns="0" rtlCol="0" anchor="t"/>
          <a:lstStyle/>
          <a:p>
            <a:pPr marL="0" indent="0" algn="ctr">
              <a:lnSpc>
                <a:spcPts val="2350"/>
              </a:lnSpc>
              <a:buNone/>
            </a:pPr>
            <a:r>
              <a:rPr lang="en-US" sz="1850" dirty="0">
                <a:solidFill>
                  <a:srgbClr val="2C3249"/>
                </a:solidFill>
                <a:latin typeface="Kanit Light" pitchFamily="34" charset="0"/>
                <a:ea typeface="Kanit Light" pitchFamily="34" charset="-122"/>
                <a:cs typeface="Kanit Light" pitchFamily="34" charset="-120"/>
              </a:rPr>
              <a:t>F1-Score</a:t>
            </a:r>
            <a:endParaRPr lang="en-US" sz="1850" dirty="0"/>
          </a:p>
        </p:txBody>
      </p:sp>
      <p:sp>
        <p:nvSpPr>
          <p:cNvPr id="13" name="Text 9"/>
          <p:cNvSpPr/>
          <p:nvPr/>
        </p:nvSpPr>
        <p:spPr>
          <a:xfrm>
            <a:off x="8178284" y="5349359"/>
            <a:ext cx="3760232" cy="305514"/>
          </a:xfrm>
          <a:prstGeom prst="rect">
            <a:avLst/>
          </a:prstGeom>
          <a:noFill/>
          <a:ln/>
        </p:spPr>
        <p:txBody>
          <a:bodyPr wrap="none" lIns="0" tIns="0" rIns="0" bIns="0" rtlCol="0" anchor="t"/>
          <a:lstStyle/>
          <a:p>
            <a:pPr marL="0" indent="0" algn="ctr">
              <a:lnSpc>
                <a:spcPts val="2400"/>
              </a:lnSpc>
              <a:buNone/>
            </a:pPr>
            <a:r>
              <a:rPr lang="en-US" sz="1500" dirty="0">
                <a:solidFill>
                  <a:srgbClr val="2C3249"/>
                </a:solidFill>
                <a:latin typeface="Martel Sans" pitchFamily="34" charset="0"/>
                <a:ea typeface="Martel Sans" pitchFamily="34" charset="-122"/>
                <a:cs typeface="Martel Sans" pitchFamily="34" charset="-120"/>
              </a:rPr>
              <a:t>Balanced precision and recall metric</a:t>
            </a:r>
            <a:endParaRPr lang="en-US" sz="1500" dirty="0"/>
          </a:p>
        </p:txBody>
      </p:sp>
      <p:sp>
        <p:nvSpPr>
          <p:cNvPr id="14" name="Text 10"/>
          <p:cNvSpPr/>
          <p:nvPr/>
        </p:nvSpPr>
        <p:spPr>
          <a:xfrm>
            <a:off x="6154936" y="5869662"/>
            <a:ext cx="7806928" cy="1833086"/>
          </a:xfrm>
          <a:prstGeom prst="rect">
            <a:avLst/>
          </a:prstGeom>
          <a:noFill/>
          <a:ln/>
        </p:spPr>
        <p:txBody>
          <a:bodyPr wrap="square" lIns="0" tIns="0" rIns="0" bIns="0" rtlCol="0" anchor="t"/>
          <a:lstStyle/>
          <a:p>
            <a:pPr marL="0" indent="0" algn="l">
              <a:lnSpc>
                <a:spcPts val="2400"/>
              </a:lnSpc>
              <a:buNone/>
            </a:pPr>
            <a:r>
              <a:rPr lang="en-US" sz="1500" dirty="0">
                <a:solidFill>
                  <a:srgbClr val="2C3249"/>
                </a:solidFill>
                <a:latin typeface="Martel Sans" pitchFamily="34" charset="0"/>
                <a:ea typeface="Martel Sans" pitchFamily="34" charset="-122"/>
                <a:cs typeface="Martel Sans" pitchFamily="34" charset="-120"/>
              </a:rPr>
              <a:t>The stacked ensemble model successfully identifies customers at risk of churning with 84% recall while maintaining good overall performance metrics. The SHAP analysis provides valuable insights into the factors driving customer churn, enabling the development of targeted retention strategies. By implementing the recommended approaches, the telecommunications company can work proactively to improve customer retention and reduce churn.</a:t>
            </a:r>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7973" y="3822065"/>
            <a:ext cx="7315200" cy="1951816"/>
          </a:xfrm>
          <a:prstGeom prst="rect">
            <a:avLst/>
          </a:prstGeom>
        </p:spPr>
        <p:txBody>
          <a:bodyPr>
            <a:spAutoFit/>
          </a:bodyPr>
          <a:lstStyle/>
          <a:p>
            <a:pPr lvl="0">
              <a:lnSpc>
                <a:spcPts val="2850"/>
              </a:lnSpc>
            </a:pPr>
            <a:r>
              <a:rPr lang="en-US" sz="1750" dirty="0">
                <a:solidFill>
                  <a:srgbClr val="2C3249"/>
                </a:solidFill>
                <a:latin typeface="Martel Sans" pitchFamily="34" charset="0"/>
                <a:ea typeface="Martel Sans" pitchFamily="34" charset="-122"/>
                <a:cs typeface="Martel Sans" pitchFamily="34" charset="-120"/>
              </a:rPr>
              <a:t>This project focuses on analyzing and predicting customer churn for a telecommunications company using machine learning techniques. By identifying factors that contribute to customer churn, this analysis aims to help the company develop strategies to improve customer retention.</a:t>
            </a:r>
            <a:endParaRPr lang="en-US" sz="1750" dirty="0">
              <a:solidFill>
                <a:prstClr val="black"/>
              </a:solidFill>
            </a:endParaRPr>
          </a:p>
        </p:txBody>
      </p:sp>
      <p:sp>
        <p:nvSpPr>
          <p:cNvPr id="4" name="Rectangle 3"/>
          <p:cNvSpPr/>
          <p:nvPr/>
        </p:nvSpPr>
        <p:spPr>
          <a:xfrm>
            <a:off x="987973" y="909776"/>
            <a:ext cx="7315200" cy="1528624"/>
          </a:xfrm>
          <a:prstGeom prst="rect">
            <a:avLst/>
          </a:prstGeom>
        </p:spPr>
        <p:txBody>
          <a:bodyPr>
            <a:spAutoFit/>
          </a:bodyPr>
          <a:lstStyle/>
          <a:p>
            <a:pPr lvl="0">
              <a:lnSpc>
                <a:spcPts val="5550"/>
              </a:lnSpc>
            </a:pPr>
            <a:r>
              <a:rPr lang="en-US" sz="4450" dirty="0">
                <a:solidFill>
                  <a:srgbClr val="272D45"/>
                </a:solidFill>
                <a:latin typeface="Kanit Light" pitchFamily="34" charset="0"/>
                <a:ea typeface="Kanit Light" pitchFamily="34" charset="-122"/>
                <a:cs typeface="Kanit Light" pitchFamily="34" charset="-120"/>
              </a:rPr>
              <a:t>Telco Customer Churn Analysis Project</a:t>
            </a:r>
            <a:endParaRPr lang="en-US" sz="4450" dirty="0">
              <a:solidFill>
                <a:prstClr val="black"/>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6745" y="0"/>
            <a:ext cx="6253655" cy="8229600"/>
          </a:xfrm>
          <a:prstGeom prst="rect">
            <a:avLst/>
          </a:prstGeom>
        </p:spPr>
      </p:pic>
    </p:spTree>
    <p:extLst>
      <p:ext uri="{BB962C8B-B14F-4D97-AF65-F5344CB8AC3E}">
        <p14:creationId xmlns:p14="http://schemas.microsoft.com/office/powerpoint/2010/main" val="234458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083951"/>
          </a:xfrm>
          <a:prstGeom prst="rect">
            <a:avLst/>
          </a:prstGeom>
        </p:spPr>
      </p:pic>
      <p:sp>
        <p:nvSpPr>
          <p:cNvPr id="3" name="Text 0"/>
          <p:cNvSpPr/>
          <p:nvPr/>
        </p:nvSpPr>
        <p:spPr>
          <a:xfrm>
            <a:off x="583406" y="2542342"/>
            <a:ext cx="4167902" cy="521017"/>
          </a:xfrm>
          <a:prstGeom prst="rect">
            <a:avLst/>
          </a:prstGeom>
          <a:noFill/>
          <a:ln/>
        </p:spPr>
        <p:txBody>
          <a:bodyPr wrap="none" lIns="0" tIns="0" rIns="0" bIns="0" rtlCol="0" anchor="t"/>
          <a:lstStyle/>
          <a:p>
            <a:pPr marL="0" indent="0" algn="l">
              <a:lnSpc>
                <a:spcPts val="4100"/>
              </a:lnSpc>
              <a:buNone/>
            </a:pPr>
            <a:r>
              <a:rPr lang="en-US" sz="3250" dirty="0">
                <a:solidFill>
                  <a:srgbClr val="272D45"/>
                </a:solidFill>
                <a:latin typeface="Kanit Light" pitchFamily="34" charset="0"/>
                <a:ea typeface="Kanit Light" pitchFamily="34" charset="-122"/>
                <a:cs typeface="Kanit Light" pitchFamily="34" charset="-120"/>
              </a:rPr>
              <a:t>Dataset</a:t>
            </a:r>
            <a:endParaRPr lang="en-US" sz="3250" dirty="0"/>
          </a:p>
        </p:txBody>
      </p:sp>
      <p:sp>
        <p:nvSpPr>
          <p:cNvPr id="4" name="Shape 1"/>
          <p:cNvSpPr/>
          <p:nvPr/>
        </p:nvSpPr>
        <p:spPr>
          <a:xfrm>
            <a:off x="583406" y="3313390"/>
            <a:ext cx="6648450" cy="1950839"/>
          </a:xfrm>
          <a:prstGeom prst="roundRect">
            <a:avLst>
              <a:gd name="adj" fmla="val 3589"/>
            </a:avLst>
          </a:prstGeom>
          <a:solidFill>
            <a:srgbClr val="DFECE9"/>
          </a:solidFill>
          <a:ln w="7620">
            <a:solidFill>
              <a:srgbClr val="C5D2CF"/>
            </a:solidFill>
            <a:prstDash val="solid"/>
          </a:ln>
        </p:spPr>
      </p:sp>
      <p:sp>
        <p:nvSpPr>
          <p:cNvPr id="5" name="Text 2"/>
          <p:cNvSpPr/>
          <p:nvPr/>
        </p:nvSpPr>
        <p:spPr>
          <a:xfrm>
            <a:off x="757714" y="3487698"/>
            <a:ext cx="2240518" cy="260390"/>
          </a:xfrm>
          <a:prstGeom prst="rect">
            <a:avLst/>
          </a:prstGeom>
          <a:noFill/>
          <a:ln/>
        </p:spPr>
        <p:txBody>
          <a:bodyPr wrap="none" lIns="0" tIns="0" rIns="0" bIns="0" rtlCol="0" anchor="t"/>
          <a:lstStyle/>
          <a:p>
            <a:pPr marL="0" indent="0" algn="l">
              <a:lnSpc>
                <a:spcPts val="2050"/>
              </a:lnSpc>
              <a:buNone/>
            </a:pPr>
            <a:r>
              <a:rPr lang="en-US" sz="1600" dirty="0">
                <a:solidFill>
                  <a:srgbClr val="2C3249"/>
                </a:solidFill>
                <a:latin typeface="Kanit Light" pitchFamily="34" charset="0"/>
                <a:ea typeface="Kanit Light" pitchFamily="34" charset="-122"/>
                <a:cs typeface="Kanit Light" pitchFamily="34" charset="-120"/>
              </a:rPr>
              <a:t>Customer Demographics</a:t>
            </a:r>
            <a:endParaRPr lang="en-US" sz="1600" dirty="0"/>
          </a:p>
        </p:txBody>
      </p:sp>
      <p:sp>
        <p:nvSpPr>
          <p:cNvPr id="6" name="Text 3"/>
          <p:cNvSpPr/>
          <p:nvPr/>
        </p:nvSpPr>
        <p:spPr>
          <a:xfrm>
            <a:off x="757714" y="3848100"/>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Gender</a:t>
            </a:r>
            <a:endParaRPr lang="en-US" sz="1300" dirty="0"/>
          </a:p>
        </p:txBody>
      </p:sp>
      <p:sp>
        <p:nvSpPr>
          <p:cNvPr id="7" name="Text 4"/>
          <p:cNvSpPr/>
          <p:nvPr/>
        </p:nvSpPr>
        <p:spPr>
          <a:xfrm>
            <a:off x="757714" y="4173141"/>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Senior citizen status</a:t>
            </a:r>
            <a:endParaRPr lang="en-US" sz="1300" dirty="0"/>
          </a:p>
        </p:txBody>
      </p:sp>
      <p:sp>
        <p:nvSpPr>
          <p:cNvPr id="8" name="Text 5"/>
          <p:cNvSpPr/>
          <p:nvPr/>
        </p:nvSpPr>
        <p:spPr>
          <a:xfrm>
            <a:off x="757714" y="4498181"/>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Partner status</a:t>
            </a:r>
            <a:endParaRPr lang="en-US" sz="1300" dirty="0"/>
          </a:p>
        </p:txBody>
      </p:sp>
      <p:sp>
        <p:nvSpPr>
          <p:cNvPr id="9" name="Text 6"/>
          <p:cNvSpPr/>
          <p:nvPr/>
        </p:nvSpPr>
        <p:spPr>
          <a:xfrm>
            <a:off x="757714" y="4823222"/>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Dependents</a:t>
            </a:r>
            <a:endParaRPr lang="en-US" sz="1300" dirty="0"/>
          </a:p>
        </p:txBody>
      </p:sp>
      <p:sp>
        <p:nvSpPr>
          <p:cNvPr id="10" name="Shape 7"/>
          <p:cNvSpPr/>
          <p:nvPr/>
        </p:nvSpPr>
        <p:spPr>
          <a:xfrm>
            <a:off x="7398544" y="3313390"/>
            <a:ext cx="6648450" cy="1950839"/>
          </a:xfrm>
          <a:prstGeom prst="roundRect">
            <a:avLst>
              <a:gd name="adj" fmla="val 3589"/>
            </a:avLst>
          </a:prstGeom>
          <a:solidFill>
            <a:srgbClr val="DFECE9"/>
          </a:solidFill>
          <a:ln w="7620">
            <a:solidFill>
              <a:srgbClr val="C5D2CF"/>
            </a:solidFill>
            <a:prstDash val="solid"/>
          </a:ln>
        </p:spPr>
      </p:sp>
      <p:sp>
        <p:nvSpPr>
          <p:cNvPr id="11" name="Text 8"/>
          <p:cNvSpPr/>
          <p:nvPr/>
        </p:nvSpPr>
        <p:spPr>
          <a:xfrm>
            <a:off x="7572851" y="3487698"/>
            <a:ext cx="2083951" cy="260390"/>
          </a:xfrm>
          <a:prstGeom prst="rect">
            <a:avLst/>
          </a:prstGeom>
          <a:noFill/>
          <a:ln/>
        </p:spPr>
        <p:txBody>
          <a:bodyPr wrap="none" lIns="0" tIns="0" rIns="0" bIns="0" rtlCol="0" anchor="t"/>
          <a:lstStyle/>
          <a:p>
            <a:pPr marL="0" indent="0" algn="l">
              <a:lnSpc>
                <a:spcPts val="2050"/>
              </a:lnSpc>
              <a:buNone/>
            </a:pPr>
            <a:r>
              <a:rPr lang="en-US" sz="1600" dirty="0">
                <a:solidFill>
                  <a:srgbClr val="2C3249"/>
                </a:solidFill>
                <a:latin typeface="Kanit Light" pitchFamily="34" charset="0"/>
                <a:ea typeface="Kanit Light" pitchFamily="34" charset="-122"/>
                <a:cs typeface="Kanit Light" pitchFamily="34" charset="-120"/>
              </a:rPr>
              <a:t>Service Subscriptions</a:t>
            </a:r>
            <a:endParaRPr lang="en-US" sz="1600" dirty="0"/>
          </a:p>
        </p:txBody>
      </p:sp>
      <p:sp>
        <p:nvSpPr>
          <p:cNvPr id="12" name="Text 9"/>
          <p:cNvSpPr/>
          <p:nvPr/>
        </p:nvSpPr>
        <p:spPr>
          <a:xfrm>
            <a:off x="7572851" y="3848100"/>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Phone service</a:t>
            </a:r>
            <a:endParaRPr lang="en-US" sz="1300" dirty="0"/>
          </a:p>
        </p:txBody>
      </p:sp>
      <p:sp>
        <p:nvSpPr>
          <p:cNvPr id="13" name="Text 10"/>
          <p:cNvSpPr/>
          <p:nvPr/>
        </p:nvSpPr>
        <p:spPr>
          <a:xfrm>
            <a:off x="7572851" y="4173141"/>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Internet service</a:t>
            </a:r>
            <a:endParaRPr lang="en-US" sz="1300" dirty="0"/>
          </a:p>
        </p:txBody>
      </p:sp>
      <p:sp>
        <p:nvSpPr>
          <p:cNvPr id="14" name="Text 11"/>
          <p:cNvSpPr/>
          <p:nvPr/>
        </p:nvSpPr>
        <p:spPr>
          <a:xfrm>
            <a:off x="7572851" y="4498181"/>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Security features</a:t>
            </a:r>
            <a:endParaRPr lang="en-US" sz="1300" dirty="0"/>
          </a:p>
        </p:txBody>
      </p:sp>
      <p:sp>
        <p:nvSpPr>
          <p:cNvPr id="15" name="Text 12"/>
          <p:cNvSpPr/>
          <p:nvPr/>
        </p:nvSpPr>
        <p:spPr>
          <a:xfrm>
            <a:off x="7572851" y="4823222"/>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Streaming services</a:t>
            </a:r>
            <a:endParaRPr lang="en-US" sz="1300" dirty="0"/>
          </a:p>
        </p:txBody>
      </p:sp>
      <p:sp>
        <p:nvSpPr>
          <p:cNvPr id="16" name="Shape 13"/>
          <p:cNvSpPr/>
          <p:nvPr/>
        </p:nvSpPr>
        <p:spPr>
          <a:xfrm>
            <a:off x="583406" y="5430917"/>
            <a:ext cx="6648450" cy="1625798"/>
          </a:xfrm>
          <a:prstGeom prst="roundRect">
            <a:avLst>
              <a:gd name="adj" fmla="val 4307"/>
            </a:avLst>
          </a:prstGeom>
          <a:solidFill>
            <a:srgbClr val="DFECE9"/>
          </a:solidFill>
          <a:ln w="7620">
            <a:solidFill>
              <a:srgbClr val="C5D2CF"/>
            </a:solidFill>
            <a:prstDash val="solid"/>
          </a:ln>
        </p:spPr>
      </p:sp>
      <p:sp>
        <p:nvSpPr>
          <p:cNvPr id="17" name="Text 14"/>
          <p:cNvSpPr/>
          <p:nvPr/>
        </p:nvSpPr>
        <p:spPr>
          <a:xfrm>
            <a:off x="757714" y="5605224"/>
            <a:ext cx="2083951" cy="260390"/>
          </a:xfrm>
          <a:prstGeom prst="rect">
            <a:avLst/>
          </a:prstGeom>
          <a:noFill/>
          <a:ln/>
        </p:spPr>
        <p:txBody>
          <a:bodyPr wrap="none" lIns="0" tIns="0" rIns="0" bIns="0" rtlCol="0" anchor="t"/>
          <a:lstStyle/>
          <a:p>
            <a:pPr marL="0" indent="0" algn="l">
              <a:lnSpc>
                <a:spcPts val="2050"/>
              </a:lnSpc>
              <a:buNone/>
            </a:pPr>
            <a:r>
              <a:rPr lang="en-US" sz="1600" dirty="0">
                <a:solidFill>
                  <a:srgbClr val="2C3249"/>
                </a:solidFill>
                <a:latin typeface="Kanit Light" pitchFamily="34" charset="0"/>
                <a:ea typeface="Kanit Light" pitchFamily="34" charset="-122"/>
                <a:cs typeface="Kanit Light" pitchFamily="34" charset="-120"/>
              </a:rPr>
              <a:t>Account Information</a:t>
            </a:r>
            <a:endParaRPr lang="en-US" sz="1600" dirty="0"/>
          </a:p>
        </p:txBody>
      </p:sp>
      <p:sp>
        <p:nvSpPr>
          <p:cNvPr id="18" name="Text 15"/>
          <p:cNvSpPr/>
          <p:nvPr/>
        </p:nvSpPr>
        <p:spPr>
          <a:xfrm>
            <a:off x="757714" y="5965627"/>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Contract type</a:t>
            </a:r>
            <a:endParaRPr lang="en-US" sz="1300" dirty="0"/>
          </a:p>
        </p:txBody>
      </p:sp>
      <p:sp>
        <p:nvSpPr>
          <p:cNvPr id="19" name="Text 16"/>
          <p:cNvSpPr/>
          <p:nvPr/>
        </p:nvSpPr>
        <p:spPr>
          <a:xfrm>
            <a:off x="757714" y="6290667"/>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Billing method</a:t>
            </a:r>
            <a:endParaRPr lang="en-US" sz="1300" dirty="0"/>
          </a:p>
        </p:txBody>
      </p:sp>
      <p:sp>
        <p:nvSpPr>
          <p:cNvPr id="20" name="Text 17"/>
          <p:cNvSpPr/>
          <p:nvPr/>
        </p:nvSpPr>
        <p:spPr>
          <a:xfrm>
            <a:off x="757714" y="6615708"/>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Payment method</a:t>
            </a:r>
            <a:endParaRPr lang="en-US" sz="1300" dirty="0"/>
          </a:p>
        </p:txBody>
      </p:sp>
      <p:sp>
        <p:nvSpPr>
          <p:cNvPr id="21" name="Shape 18"/>
          <p:cNvSpPr/>
          <p:nvPr/>
        </p:nvSpPr>
        <p:spPr>
          <a:xfrm>
            <a:off x="7398544" y="5430917"/>
            <a:ext cx="6648450" cy="1625798"/>
          </a:xfrm>
          <a:prstGeom prst="roundRect">
            <a:avLst>
              <a:gd name="adj" fmla="val 4307"/>
            </a:avLst>
          </a:prstGeom>
          <a:solidFill>
            <a:srgbClr val="DFECE9"/>
          </a:solidFill>
          <a:ln w="7620">
            <a:solidFill>
              <a:srgbClr val="C5D2CF"/>
            </a:solidFill>
            <a:prstDash val="solid"/>
          </a:ln>
        </p:spPr>
      </p:sp>
      <p:sp>
        <p:nvSpPr>
          <p:cNvPr id="22" name="Text 19"/>
          <p:cNvSpPr/>
          <p:nvPr/>
        </p:nvSpPr>
        <p:spPr>
          <a:xfrm>
            <a:off x="7572851" y="5605224"/>
            <a:ext cx="2086213" cy="260390"/>
          </a:xfrm>
          <a:prstGeom prst="rect">
            <a:avLst/>
          </a:prstGeom>
          <a:noFill/>
          <a:ln/>
        </p:spPr>
        <p:txBody>
          <a:bodyPr wrap="none" lIns="0" tIns="0" rIns="0" bIns="0" rtlCol="0" anchor="t"/>
          <a:lstStyle/>
          <a:p>
            <a:pPr marL="0" indent="0" algn="l">
              <a:lnSpc>
                <a:spcPts val="2050"/>
              </a:lnSpc>
              <a:buNone/>
            </a:pPr>
            <a:r>
              <a:rPr lang="en-US" sz="1600" dirty="0">
                <a:solidFill>
                  <a:srgbClr val="2C3249"/>
                </a:solidFill>
                <a:latin typeface="Kanit Light" pitchFamily="34" charset="0"/>
                <a:ea typeface="Kanit Light" pitchFamily="34" charset="-122"/>
                <a:cs typeface="Kanit Light" pitchFamily="34" charset="-120"/>
              </a:rPr>
              <a:t>Financial &amp; Churn Data</a:t>
            </a:r>
            <a:endParaRPr lang="en-US" sz="1600" dirty="0"/>
          </a:p>
        </p:txBody>
      </p:sp>
      <p:sp>
        <p:nvSpPr>
          <p:cNvPr id="23" name="Text 20"/>
          <p:cNvSpPr/>
          <p:nvPr/>
        </p:nvSpPr>
        <p:spPr>
          <a:xfrm>
            <a:off x="7572851" y="5965627"/>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Monthly charges</a:t>
            </a:r>
            <a:endParaRPr lang="en-US" sz="1300" dirty="0"/>
          </a:p>
        </p:txBody>
      </p:sp>
      <p:sp>
        <p:nvSpPr>
          <p:cNvPr id="24" name="Text 21"/>
          <p:cNvSpPr/>
          <p:nvPr/>
        </p:nvSpPr>
        <p:spPr>
          <a:xfrm>
            <a:off x="7572851" y="6290667"/>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Total charges</a:t>
            </a:r>
            <a:endParaRPr lang="en-US" sz="1300" dirty="0"/>
          </a:p>
        </p:txBody>
      </p:sp>
      <p:sp>
        <p:nvSpPr>
          <p:cNvPr id="25" name="Text 22"/>
          <p:cNvSpPr/>
          <p:nvPr/>
        </p:nvSpPr>
        <p:spPr>
          <a:xfrm>
            <a:off x="7572851" y="6615708"/>
            <a:ext cx="6299835" cy="266700"/>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2C3249"/>
                </a:solidFill>
                <a:latin typeface="Martel Sans" pitchFamily="34" charset="0"/>
                <a:ea typeface="Martel Sans" pitchFamily="34" charset="-122"/>
                <a:cs typeface="Martel Sans" pitchFamily="34" charset="-120"/>
              </a:rPr>
              <a:t>Churn status (target variable)</a:t>
            </a:r>
            <a:endParaRPr lang="en-US" sz="1300" dirty="0"/>
          </a:p>
        </p:txBody>
      </p:sp>
      <p:sp>
        <p:nvSpPr>
          <p:cNvPr id="26" name="Text 23"/>
          <p:cNvSpPr/>
          <p:nvPr/>
        </p:nvSpPr>
        <p:spPr>
          <a:xfrm>
            <a:off x="583406" y="7244239"/>
            <a:ext cx="13463587" cy="533400"/>
          </a:xfrm>
          <a:prstGeom prst="rect">
            <a:avLst/>
          </a:prstGeom>
          <a:noFill/>
          <a:ln/>
        </p:spPr>
        <p:txBody>
          <a:bodyPr wrap="square" lIns="0" tIns="0" rIns="0" bIns="0" rtlCol="0" anchor="t"/>
          <a:lstStyle/>
          <a:p>
            <a:pPr marL="0" indent="0" algn="l">
              <a:lnSpc>
                <a:spcPts val="2100"/>
              </a:lnSpc>
              <a:buNone/>
            </a:pPr>
            <a:r>
              <a:rPr lang="en-US" sz="1300" dirty="0">
                <a:solidFill>
                  <a:srgbClr val="2C3249"/>
                </a:solidFill>
                <a:latin typeface="Martel Sans" pitchFamily="34" charset="0"/>
                <a:ea typeface="Martel Sans" pitchFamily="34" charset="-122"/>
                <a:cs typeface="Martel Sans" pitchFamily="34" charset="-120"/>
              </a:rPr>
              <a:t>The dataset used in this project is WA_Fn-UseC_-Telco-Customer-Churn.csv, which contains information about customer demographics, service subscriptions, account information, financial details, and churn status.</a:t>
            </a: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25647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Data Preprocessing</a:t>
            </a:r>
            <a:endParaRPr lang="en-US" sz="4450" dirty="0"/>
          </a:p>
        </p:txBody>
      </p:sp>
      <p:sp>
        <p:nvSpPr>
          <p:cNvPr id="3" name="Shape 1"/>
          <p:cNvSpPr/>
          <p:nvPr/>
        </p:nvSpPr>
        <p:spPr>
          <a:xfrm>
            <a:off x="793790" y="3645575"/>
            <a:ext cx="6351270" cy="226814"/>
          </a:xfrm>
          <a:prstGeom prst="roundRect">
            <a:avLst>
              <a:gd name="adj" fmla="val 42003"/>
            </a:avLst>
          </a:prstGeom>
          <a:solidFill>
            <a:srgbClr val="DFECE9"/>
          </a:solidFill>
          <a:ln w="7620">
            <a:solidFill>
              <a:srgbClr val="C5D2CF"/>
            </a:solidFill>
            <a:prstDash val="solid"/>
          </a:ln>
        </p:spPr>
      </p:sp>
      <p:sp>
        <p:nvSpPr>
          <p:cNvPr id="4" name="Text 2"/>
          <p:cNvSpPr/>
          <p:nvPr/>
        </p:nvSpPr>
        <p:spPr>
          <a:xfrm>
            <a:off x="793790" y="4212550"/>
            <a:ext cx="3817620"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Loading and initial exploration</a:t>
            </a:r>
            <a:endParaRPr lang="en-US" sz="2200" dirty="0"/>
          </a:p>
        </p:txBody>
      </p:sp>
      <p:sp>
        <p:nvSpPr>
          <p:cNvPr id="5" name="Text 3"/>
          <p:cNvSpPr/>
          <p:nvPr/>
        </p:nvSpPr>
        <p:spPr>
          <a:xfrm>
            <a:off x="793790" y="4702969"/>
            <a:ext cx="635127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Examining the dataset structure and contents</a:t>
            </a:r>
            <a:endParaRPr lang="en-US" sz="1750" dirty="0"/>
          </a:p>
        </p:txBody>
      </p:sp>
      <p:sp>
        <p:nvSpPr>
          <p:cNvPr id="6" name="Shape 4"/>
          <p:cNvSpPr/>
          <p:nvPr/>
        </p:nvSpPr>
        <p:spPr>
          <a:xfrm>
            <a:off x="7485221" y="3305413"/>
            <a:ext cx="6351389" cy="226814"/>
          </a:xfrm>
          <a:prstGeom prst="roundRect">
            <a:avLst>
              <a:gd name="adj" fmla="val 42003"/>
            </a:avLst>
          </a:prstGeom>
          <a:solidFill>
            <a:srgbClr val="DFECE9"/>
          </a:solidFill>
          <a:ln w="7620">
            <a:solidFill>
              <a:srgbClr val="C5D2CF"/>
            </a:solidFill>
            <a:prstDash val="solid"/>
          </a:ln>
        </p:spPr>
      </p:sp>
      <p:sp>
        <p:nvSpPr>
          <p:cNvPr id="7" name="Text 5"/>
          <p:cNvSpPr/>
          <p:nvPr/>
        </p:nvSpPr>
        <p:spPr>
          <a:xfrm>
            <a:off x="7485221" y="3872389"/>
            <a:ext cx="2998351"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Handling missing values</a:t>
            </a:r>
            <a:endParaRPr lang="en-US" sz="2200" dirty="0"/>
          </a:p>
        </p:txBody>
      </p:sp>
      <p:sp>
        <p:nvSpPr>
          <p:cNvPr id="8" name="Text 6"/>
          <p:cNvSpPr/>
          <p:nvPr/>
        </p:nvSpPr>
        <p:spPr>
          <a:xfrm>
            <a:off x="7485221" y="4362807"/>
            <a:ext cx="635138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Identified 11 missing values in the TotalCharges column</a:t>
            </a:r>
            <a:endParaRPr lang="en-US" sz="1750" dirty="0"/>
          </a:p>
        </p:txBody>
      </p:sp>
      <p:sp>
        <p:nvSpPr>
          <p:cNvPr id="9" name="Text 7"/>
          <p:cNvSpPr/>
          <p:nvPr/>
        </p:nvSpPr>
        <p:spPr>
          <a:xfrm>
            <a:off x="7485221" y="5167908"/>
            <a:ext cx="635138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Converted TotalCharges to numeric format</a:t>
            </a:r>
            <a:endParaRPr lang="en-US" sz="1750" dirty="0"/>
          </a:p>
        </p:txBody>
      </p:sp>
      <p:sp>
        <p:nvSpPr>
          <p:cNvPr id="10" name="Text 8"/>
          <p:cNvSpPr/>
          <p:nvPr/>
        </p:nvSpPr>
        <p:spPr>
          <a:xfrm>
            <a:off x="7485221" y="5610106"/>
            <a:ext cx="635138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Filled missing values with the median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7359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Data Preprocessing</a:t>
            </a:r>
            <a:endParaRPr lang="en-US" sz="4450" dirty="0"/>
          </a:p>
        </p:txBody>
      </p:sp>
      <p:sp>
        <p:nvSpPr>
          <p:cNvPr id="4" name="Text 1"/>
          <p:cNvSpPr/>
          <p:nvPr/>
        </p:nvSpPr>
        <p:spPr>
          <a:xfrm>
            <a:off x="793790" y="244935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D45"/>
                </a:solidFill>
                <a:latin typeface="Kanit Light" pitchFamily="34" charset="0"/>
                <a:ea typeface="Kanit Light" pitchFamily="34" charset="-122"/>
                <a:cs typeface="Kanit Light" pitchFamily="34" charset="-120"/>
              </a:rPr>
              <a:t>Feature engineering</a:t>
            </a:r>
            <a:endParaRPr lang="en-US" sz="2200" dirty="0"/>
          </a:p>
        </p:txBody>
      </p:sp>
      <p:sp>
        <p:nvSpPr>
          <p:cNvPr id="5" name="Text 2"/>
          <p:cNvSpPr/>
          <p:nvPr/>
        </p:nvSpPr>
        <p:spPr>
          <a:xfrm>
            <a:off x="793790" y="3030498"/>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Removed non-informative columns (customerID)</a:t>
            </a:r>
            <a:endParaRPr lang="en-US" sz="1750" dirty="0"/>
          </a:p>
        </p:txBody>
      </p:sp>
      <p:sp>
        <p:nvSpPr>
          <p:cNvPr id="6" name="Text 3"/>
          <p:cNvSpPr/>
          <p:nvPr/>
        </p:nvSpPr>
        <p:spPr>
          <a:xfrm>
            <a:off x="793790" y="3835598"/>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Applied Label Encoding to categorical variables</a:t>
            </a:r>
            <a:endParaRPr lang="en-US" sz="1750" dirty="0"/>
          </a:p>
        </p:txBody>
      </p:sp>
      <p:sp>
        <p:nvSpPr>
          <p:cNvPr id="7" name="Text 4"/>
          <p:cNvSpPr/>
          <p:nvPr/>
        </p:nvSpPr>
        <p:spPr>
          <a:xfrm>
            <a:off x="793790" y="4640699"/>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Binary features (Yes/No) encoded as 1/0</a:t>
            </a:r>
            <a:endParaRPr lang="en-US" sz="1750" dirty="0"/>
          </a:p>
        </p:txBody>
      </p:sp>
      <p:sp>
        <p:nvSpPr>
          <p:cNvPr id="8" name="Text 5"/>
          <p:cNvSpPr/>
          <p:nvPr/>
        </p:nvSpPr>
        <p:spPr>
          <a:xfrm>
            <a:off x="793790" y="5445800"/>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Multi-class features encoded appropriately</a:t>
            </a:r>
            <a:endParaRPr lang="en-US" sz="1750" dirty="0"/>
          </a:p>
        </p:txBody>
      </p:sp>
      <p:sp>
        <p:nvSpPr>
          <p:cNvPr id="9" name="Text 6"/>
          <p:cNvSpPr/>
          <p:nvPr/>
        </p:nvSpPr>
        <p:spPr>
          <a:xfrm>
            <a:off x="793790" y="6250900"/>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Detailed mapping documented for reference</a:t>
            </a:r>
            <a:endParaRPr lang="en-US" sz="1750" dirty="0"/>
          </a:p>
        </p:txBody>
      </p:sp>
      <p:sp>
        <p:nvSpPr>
          <p:cNvPr id="10" name="Text 7"/>
          <p:cNvSpPr/>
          <p:nvPr/>
        </p:nvSpPr>
        <p:spPr>
          <a:xfrm>
            <a:off x="4856321" y="244935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72D45"/>
                </a:solidFill>
                <a:latin typeface="Kanit Light" pitchFamily="34" charset="0"/>
                <a:ea typeface="Kanit Light" pitchFamily="34" charset="-122"/>
                <a:cs typeface="Kanit Light" pitchFamily="34" charset="-120"/>
              </a:rPr>
              <a:t>Feature scaling</a:t>
            </a:r>
            <a:endParaRPr lang="en-US" sz="2200" dirty="0"/>
          </a:p>
        </p:txBody>
      </p:sp>
      <p:sp>
        <p:nvSpPr>
          <p:cNvPr id="11" name="Text 8"/>
          <p:cNvSpPr/>
          <p:nvPr/>
        </p:nvSpPr>
        <p:spPr>
          <a:xfrm>
            <a:off x="4856321" y="3030498"/>
            <a:ext cx="3501509"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Applied StandardScaler to numeric features (tenure, MonthlyCharges, TotalCharges)</a:t>
            </a:r>
            <a:endParaRPr lang="en-US" sz="1750" dirty="0"/>
          </a:p>
        </p:txBody>
      </p:sp>
      <p:sp>
        <p:nvSpPr>
          <p:cNvPr id="12" name="Text 9"/>
          <p:cNvSpPr/>
          <p:nvPr/>
        </p:nvSpPr>
        <p:spPr>
          <a:xfrm>
            <a:off x="4856321" y="4561403"/>
            <a:ext cx="35015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This ensures all features contribute equally to model performance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43890" y="505897"/>
            <a:ext cx="4599742" cy="574834"/>
          </a:xfrm>
          <a:prstGeom prst="rect">
            <a:avLst/>
          </a:prstGeom>
          <a:noFill/>
          <a:ln/>
        </p:spPr>
        <p:txBody>
          <a:bodyPr wrap="none" lIns="0" tIns="0" rIns="0" bIns="0" rtlCol="0" anchor="t"/>
          <a:lstStyle/>
          <a:p>
            <a:pPr marL="0" indent="0" algn="l">
              <a:lnSpc>
                <a:spcPts val="4500"/>
              </a:lnSpc>
              <a:buNone/>
            </a:pPr>
            <a:r>
              <a:rPr lang="en-US" sz="3600" dirty="0">
                <a:solidFill>
                  <a:srgbClr val="272D45"/>
                </a:solidFill>
                <a:latin typeface="Kanit Light" pitchFamily="34" charset="0"/>
                <a:ea typeface="Kanit Light" pitchFamily="34" charset="-122"/>
                <a:cs typeface="Kanit Light" pitchFamily="34" charset="-120"/>
              </a:rPr>
              <a:t>Encoding Reference</a:t>
            </a:r>
            <a:endParaRPr lang="en-US" sz="3600" dirty="0"/>
          </a:p>
        </p:txBody>
      </p:sp>
      <p:sp>
        <p:nvSpPr>
          <p:cNvPr id="3" name="Shape 1"/>
          <p:cNvSpPr/>
          <p:nvPr/>
        </p:nvSpPr>
        <p:spPr>
          <a:xfrm>
            <a:off x="643890" y="1356717"/>
            <a:ext cx="13342620" cy="6378893"/>
          </a:xfrm>
          <a:prstGeom prst="roundRect">
            <a:avLst>
              <a:gd name="adj" fmla="val 1211"/>
            </a:avLst>
          </a:prstGeom>
          <a:noFill/>
          <a:ln w="7620">
            <a:solidFill>
              <a:srgbClr val="000000">
                <a:alpha val="8000"/>
              </a:srgbClr>
            </a:solidFill>
            <a:prstDash val="solid"/>
          </a:ln>
        </p:spPr>
      </p:sp>
      <p:sp>
        <p:nvSpPr>
          <p:cNvPr id="4" name="Shape 2"/>
          <p:cNvSpPr/>
          <p:nvPr/>
        </p:nvSpPr>
        <p:spPr>
          <a:xfrm>
            <a:off x="651510" y="1364337"/>
            <a:ext cx="13327380" cy="530304"/>
          </a:xfrm>
          <a:prstGeom prst="rect">
            <a:avLst/>
          </a:prstGeom>
          <a:solidFill>
            <a:srgbClr val="FFFFFF">
              <a:alpha val="4000"/>
            </a:srgbClr>
          </a:solidFill>
          <a:ln/>
        </p:spPr>
      </p:sp>
      <p:sp>
        <p:nvSpPr>
          <p:cNvPr id="5" name="Text 3"/>
          <p:cNvSpPr/>
          <p:nvPr/>
        </p:nvSpPr>
        <p:spPr>
          <a:xfrm>
            <a:off x="835462" y="1482328"/>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Feature</a:t>
            </a:r>
            <a:endParaRPr lang="en-US" sz="1400" dirty="0"/>
          </a:p>
        </p:txBody>
      </p:sp>
      <p:sp>
        <p:nvSpPr>
          <p:cNvPr id="6" name="Text 4"/>
          <p:cNvSpPr/>
          <p:nvPr/>
        </p:nvSpPr>
        <p:spPr>
          <a:xfrm>
            <a:off x="7502962" y="1482328"/>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Encoding</a:t>
            </a:r>
            <a:endParaRPr lang="en-US" sz="1400" dirty="0"/>
          </a:p>
        </p:txBody>
      </p:sp>
      <p:sp>
        <p:nvSpPr>
          <p:cNvPr id="7" name="Shape 5"/>
          <p:cNvSpPr/>
          <p:nvPr/>
        </p:nvSpPr>
        <p:spPr>
          <a:xfrm>
            <a:off x="651510" y="1894642"/>
            <a:ext cx="13327380" cy="530304"/>
          </a:xfrm>
          <a:prstGeom prst="rect">
            <a:avLst/>
          </a:prstGeom>
          <a:solidFill>
            <a:srgbClr val="000000">
              <a:alpha val="4000"/>
            </a:srgbClr>
          </a:solidFill>
          <a:ln/>
        </p:spPr>
      </p:sp>
      <p:sp>
        <p:nvSpPr>
          <p:cNvPr id="8" name="Text 6"/>
          <p:cNvSpPr/>
          <p:nvPr/>
        </p:nvSpPr>
        <p:spPr>
          <a:xfrm>
            <a:off x="835462" y="2012633"/>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Gender</a:t>
            </a:r>
            <a:endParaRPr lang="en-US" sz="1400" dirty="0"/>
          </a:p>
        </p:txBody>
      </p:sp>
      <p:sp>
        <p:nvSpPr>
          <p:cNvPr id="9" name="Text 7"/>
          <p:cNvSpPr/>
          <p:nvPr/>
        </p:nvSpPr>
        <p:spPr>
          <a:xfrm>
            <a:off x="7502962" y="2012633"/>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Female: 0, Male: 1</a:t>
            </a:r>
            <a:endParaRPr lang="en-US" sz="1400" dirty="0"/>
          </a:p>
        </p:txBody>
      </p:sp>
      <p:sp>
        <p:nvSpPr>
          <p:cNvPr id="10" name="Shape 8"/>
          <p:cNvSpPr/>
          <p:nvPr/>
        </p:nvSpPr>
        <p:spPr>
          <a:xfrm>
            <a:off x="651510" y="2424946"/>
            <a:ext cx="13327380" cy="530304"/>
          </a:xfrm>
          <a:prstGeom prst="rect">
            <a:avLst/>
          </a:prstGeom>
          <a:solidFill>
            <a:srgbClr val="FFFFFF">
              <a:alpha val="4000"/>
            </a:srgbClr>
          </a:solidFill>
          <a:ln/>
        </p:spPr>
      </p:sp>
      <p:sp>
        <p:nvSpPr>
          <p:cNvPr id="11" name="Text 9"/>
          <p:cNvSpPr/>
          <p:nvPr/>
        </p:nvSpPr>
        <p:spPr>
          <a:xfrm>
            <a:off x="835462" y="2542937"/>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Partner</a:t>
            </a:r>
            <a:endParaRPr lang="en-US" sz="1400" dirty="0"/>
          </a:p>
        </p:txBody>
      </p:sp>
      <p:sp>
        <p:nvSpPr>
          <p:cNvPr id="12" name="Text 10"/>
          <p:cNvSpPr/>
          <p:nvPr/>
        </p:nvSpPr>
        <p:spPr>
          <a:xfrm>
            <a:off x="7502962" y="2542937"/>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No: 0, Yes: 1</a:t>
            </a:r>
            <a:endParaRPr lang="en-US" sz="1400" dirty="0"/>
          </a:p>
        </p:txBody>
      </p:sp>
      <p:sp>
        <p:nvSpPr>
          <p:cNvPr id="13" name="Shape 11"/>
          <p:cNvSpPr/>
          <p:nvPr/>
        </p:nvSpPr>
        <p:spPr>
          <a:xfrm>
            <a:off x="651510" y="2955250"/>
            <a:ext cx="13327380" cy="530304"/>
          </a:xfrm>
          <a:prstGeom prst="rect">
            <a:avLst/>
          </a:prstGeom>
          <a:solidFill>
            <a:srgbClr val="000000">
              <a:alpha val="4000"/>
            </a:srgbClr>
          </a:solidFill>
          <a:ln/>
        </p:spPr>
      </p:sp>
      <p:sp>
        <p:nvSpPr>
          <p:cNvPr id="14" name="Text 12"/>
          <p:cNvSpPr/>
          <p:nvPr/>
        </p:nvSpPr>
        <p:spPr>
          <a:xfrm>
            <a:off x="835462" y="3073241"/>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Dependents</a:t>
            </a:r>
            <a:endParaRPr lang="en-US" sz="1400" dirty="0"/>
          </a:p>
        </p:txBody>
      </p:sp>
      <p:sp>
        <p:nvSpPr>
          <p:cNvPr id="15" name="Text 13"/>
          <p:cNvSpPr/>
          <p:nvPr/>
        </p:nvSpPr>
        <p:spPr>
          <a:xfrm>
            <a:off x="7502962" y="3073241"/>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No: 0, Yes: 1</a:t>
            </a:r>
            <a:endParaRPr lang="en-US" sz="1400" dirty="0"/>
          </a:p>
        </p:txBody>
      </p:sp>
      <p:sp>
        <p:nvSpPr>
          <p:cNvPr id="16" name="Shape 14"/>
          <p:cNvSpPr/>
          <p:nvPr/>
        </p:nvSpPr>
        <p:spPr>
          <a:xfrm>
            <a:off x="651510" y="3485555"/>
            <a:ext cx="13327380" cy="530304"/>
          </a:xfrm>
          <a:prstGeom prst="rect">
            <a:avLst/>
          </a:prstGeom>
          <a:solidFill>
            <a:srgbClr val="FFFFFF">
              <a:alpha val="4000"/>
            </a:srgbClr>
          </a:solidFill>
          <a:ln/>
        </p:spPr>
      </p:sp>
      <p:sp>
        <p:nvSpPr>
          <p:cNvPr id="17" name="Text 15"/>
          <p:cNvSpPr/>
          <p:nvPr/>
        </p:nvSpPr>
        <p:spPr>
          <a:xfrm>
            <a:off x="835462" y="3603546"/>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PhoneService</a:t>
            </a:r>
            <a:endParaRPr lang="en-US" sz="1400" dirty="0"/>
          </a:p>
        </p:txBody>
      </p:sp>
      <p:sp>
        <p:nvSpPr>
          <p:cNvPr id="18" name="Text 16"/>
          <p:cNvSpPr/>
          <p:nvPr/>
        </p:nvSpPr>
        <p:spPr>
          <a:xfrm>
            <a:off x="7502962" y="3603546"/>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No: 0, Yes: 1</a:t>
            </a:r>
            <a:endParaRPr lang="en-US" sz="1400" dirty="0"/>
          </a:p>
        </p:txBody>
      </p:sp>
      <p:sp>
        <p:nvSpPr>
          <p:cNvPr id="19" name="Shape 17"/>
          <p:cNvSpPr/>
          <p:nvPr/>
        </p:nvSpPr>
        <p:spPr>
          <a:xfrm>
            <a:off x="651510" y="4015859"/>
            <a:ext cx="13327380" cy="530304"/>
          </a:xfrm>
          <a:prstGeom prst="rect">
            <a:avLst/>
          </a:prstGeom>
          <a:solidFill>
            <a:srgbClr val="000000">
              <a:alpha val="4000"/>
            </a:srgbClr>
          </a:solidFill>
          <a:ln/>
        </p:spPr>
      </p:sp>
      <p:sp>
        <p:nvSpPr>
          <p:cNvPr id="20" name="Text 18"/>
          <p:cNvSpPr/>
          <p:nvPr/>
        </p:nvSpPr>
        <p:spPr>
          <a:xfrm>
            <a:off x="835462" y="4133850"/>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MultipleLines</a:t>
            </a:r>
            <a:endParaRPr lang="en-US" sz="1400" dirty="0"/>
          </a:p>
        </p:txBody>
      </p:sp>
      <p:sp>
        <p:nvSpPr>
          <p:cNvPr id="21" name="Text 19"/>
          <p:cNvSpPr/>
          <p:nvPr/>
        </p:nvSpPr>
        <p:spPr>
          <a:xfrm>
            <a:off x="7502962" y="4133850"/>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No: 0, No phone service: 1, Yes: 2</a:t>
            </a:r>
            <a:endParaRPr lang="en-US" sz="1400" dirty="0"/>
          </a:p>
        </p:txBody>
      </p:sp>
      <p:sp>
        <p:nvSpPr>
          <p:cNvPr id="22" name="Shape 20"/>
          <p:cNvSpPr/>
          <p:nvPr/>
        </p:nvSpPr>
        <p:spPr>
          <a:xfrm>
            <a:off x="651510" y="4546163"/>
            <a:ext cx="13327380" cy="530304"/>
          </a:xfrm>
          <a:prstGeom prst="rect">
            <a:avLst/>
          </a:prstGeom>
          <a:solidFill>
            <a:srgbClr val="FFFFFF">
              <a:alpha val="4000"/>
            </a:srgbClr>
          </a:solidFill>
          <a:ln/>
        </p:spPr>
      </p:sp>
      <p:sp>
        <p:nvSpPr>
          <p:cNvPr id="23" name="Text 21"/>
          <p:cNvSpPr/>
          <p:nvPr/>
        </p:nvSpPr>
        <p:spPr>
          <a:xfrm>
            <a:off x="835462" y="4664154"/>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InternetService</a:t>
            </a:r>
            <a:endParaRPr lang="en-US" sz="1400" dirty="0"/>
          </a:p>
        </p:txBody>
      </p:sp>
      <p:sp>
        <p:nvSpPr>
          <p:cNvPr id="24" name="Text 22"/>
          <p:cNvSpPr/>
          <p:nvPr/>
        </p:nvSpPr>
        <p:spPr>
          <a:xfrm>
            <a:off x="7502962" y="4664154"/>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DSL: 0, Fiber optic: 1, No: 2</a:t>
            </a:r>
            <a:endParaRPr lang="en-US" sz="1400" dirty="0"/>
          </a:p>
        </p:txBody>
      </p:sp>
      <p:sp>
        <p:nvSpPr>
          <p:cNvPr id="25" name="Shape 23"/>
          <p:cNvSpPr/>
          <p:nvPr/>
        </p:nvSpPr>
        <p:spPr>
          <a:xfrm>
            <a:off x="651510" y="5076468"/>
            <a:ext cx="13327380" cy="530304"/>
          </a:xfrm>
          <a:prstGeom prst="rect">
            <a:avLst/>
          </a:prstGeom>
          <a:solidFill>
            <a:srgbClr val="000000">
              <a:alpha val="4000"/>
            </a:srgbClr>
          </a:solidFill>
          <a:ln/>
        </p:spPr>
      </p:sp>
      <p:sp>
        <p:nvSpPr>
          <p:cNvPr id="26" name="Text 24"/>
          <p:cNvSpPr/>
          <p:nvPr/>
        </p:nvSpPr>
        <p:spPr>
          <a:xfrm>
            <a:off x="835462" y="5194459"/>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Online features</a:t>
            </a:r>
            <a:endParaRPr lang="en-US" sz="1400" dirty="0"/>
          </a:p>
        </p:txBody>
      </p:sp>
      <p:sp>
        <p:nvSpPr>
          <p:cNvPr id="27" name="Text 25"/>
          <p:cNvSpPr/>
          <p:nvPr/>
        </p:nvSpPr>
        <p:spPr>
          <a:xfrm>
            <a:off x="7502962" y="5194459"/>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No: 0, No internet service: 1, Yes: 2</a:t>
            </a:r>
            <a:endParaRPr lang="en-US" sz="1400" dirty="0"/>
          </a:p>
        </p:txBody>
      </p:sp>
      <p:sp>
        <p:nvSpPr>
          <p:cNvPr id="28" name="Shape 26"/>
          <p:cNvSpPr/>
          <p:nvPr/>
        </p:nvSpPr>
        <p:spPr>
          <a:xfrm>
            <a:off x="651510" y="5606772"/>
            <a:ext cx="13327380" cy="530304"/>
          </a:xfrm>
          <a:prstGeom prst="rect">
            <a:avLst/>
          </a:prstGeom>
          <a:solidFill>
            <a:srgbClr val="FFFFFF">
              <a:alpha val="4000"/>
            </a:srgbClr>
          </a:solidFill>
          <a:ln/>
        </p:spPr>
      </p:sp>
      <p:sp>
        <p:nvSpPr>
          <p:cNvPr id="29" name="Text 27"/>
          <p:cNvSpPr/>
          <p:nvPr/>
        </p:nvSpPr>
        <p:spPr>
          <a:xfrm>
            <a:off x="835462" y="5724763"/>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Contract</a:t>
            </a:r>
            <a:endParaRPr lang="en-US" sz="1400" dirty="0"/>
          </a:p>
        </p:txBody>
      </p:sp>
      <p:sp>
        <p:nvSpPr>
          <p:cNvPr id="30" name="Text 28"/>
          <p:cNvSpPr/>
          <p:nvPr/>
        </p:nvSpPr>
        <p:spPr>
          <a:xfrm>
            <a:off x="7502962" y="5724763"/>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Month-to-month: 0, One year: 1, Two year: 2</a:t>
            </a:r>
            <a:endParaRPr lang="en-US" sz="1400" dirty="0"/>
          </a:p>
        </p:txBody>
      </p:sp>
      <p:sp>
        <p:nvSpPr>
          <p:cNvPr id="31" name="Shape 29"/>
          <p:cNvSpPr/>
          <p:nvPr/>
        </p:nvSpPr>
        <p:spPr>
          <a:xfrm>
            <a:off x="651510" y="6137077"/>
            <a:ext cx="13327380" cy="530304"/>
          </a:xfrm>
          <a:prstGeom prst="rect">
            <a:avLst/>
          </a:prstGeom>
          <a:solidFill>
            <a:srgbClr val="000000">
              <a:alpha val="4000"/>
            </a:srgbClr>
          </a:solidFill>
          <a:ln/>
        </p:spPr>
      </p:sp>
      <p:sp>
        <p:nvSpPr>
          <p:cNvPr id="32" name="Text 30"/>
          <p:cNvSpPr/>
          <p:nvPr/>
        </p:nvSpPr>
        <p:spPr>
          <a:xfrm>
            <a:off x="835462" y="6255068"/>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PaperlessBilling</a:t>
            </a:r>
            <a:endParaRPr lang="en-US" sz="1400" dirty="0"/>
          </a:p>
        </p:txBody>
      </p:sp>
      <p:sp>
        <p:nvSpPr>
          <p:cNvPr id="33" name="Text 31"/>
          <p:cNvSpPr/>
          <p:nvPr/>
        </p:nvSpPr>
        <p:spPr>
          <a:xfrm>
            <a:off x="7502962" y="6255068"/>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No: 0, Yes: 1</a:t>
            </a:r>
            <a:endParaRPr lang="en-US" sz="1400" dirty="0"/>
          </a:p>
        </p:txBody>
      </p:sp>
      <p:sp>
        <p:nvSpPr>
          <p:cNvPr id="34" name="Shape 32"/>
          <p:cNvSpPr/>
          <p:nvPr/>
        </p:nvSpPr>
        <p:spPr>
          <a:xfrm>
            <a:off x="651510" y="6667381"/>
            <a:ext cx="13327380" cy="530304"/>
          </a:xfrm>
          <a:prstGeom prst="rect">
            <a:avLst/>
          </a:prstGeom>
          <a:solidFill>
            <a:srgbClr val="FFFFFF">
              <a:alpha val="4000"/>
            </a:srgbClr>
          </a:solidFill>
          <a:ln/>
        </p:spPr>
      </p:sp>
      <p:sp>
        <p:nvSpPr>
          <p:cNvPr id="35" name="Text 33"/>
          <p:cNvSpPr/>
          <p:nvPr/>
        </p:nvSpPr>
        <p:spPr>
          <a:xfrm>
            <a:off x="835462" y="6785372"/>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PaymentMethod</a:t>
            </a:r>
            <a:endParaRPr lang="en-US" sz="1400" dirty="0"/>
          </a:p>
        </p:txBody>
      </p:sp>
      <p:sp>
        <p:nvSpPr>
          <p:cNvPr id="36" name="Text 34"/>
          <p:cNvSpPr/>
          <p:nvPr/>
        </p:nvSpPr>
        <p:spPr>
          <a:xfrm>
            <a:off x="7502962" y="6785372"/>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Bank transfer: 0, Credit card: 1, Electronic check: 2, Mailed check: 3</a:t>
            </a:r>
            <a:endParaRPr lang="en-US" sz="1400" dirty="0"/>
          </a:p>
        </p:txBody>
      </p:sp>
      <p:sp>
        <p:nvSpPr>
          <p:cNvPr id="37" name="Shape 35"/>
          <p:cNvSpPr/>
          <p:nvPr/>
        </p:nvSpPr>
        <p:spPr>
          <a:xfrm>
            <a:off x="651510" y="7197685"/>
            <a:ext cx="13327380" cy="530304"/>
          </a:xfrm>
          <a:prstGeom prst="rect">
            <a:avLst/>
          </a:prstGeom>
          <a:solidFill>
            <a:srgbClr val="000000">
              <a:alpha val="4000"/>
            </a:srgbClr>
          </a:solidFill>
          <a:ln/>
        </p:spPr>
      </p:sp>
      <p:sp>
        <p:nvSpPr>
          <p:cNvPr id="38" name="Text 36"/>
          <p:cNvSpPr/>
          <p:nvPr/>
        </p:nvSpPr>
        <p:spPr>
          <a:xfrm>
            <a:off x="835462" y="7315676"/>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Churn</a:t>
            </a:r>
            <a:endParaRPr lang="en-US" sz="1400" dirty="0"/>
          </a:p>
        </p:txBody>
      </p:sp>
      <p:sp>
        <p:nvSpPr>
          <p:cNvPr id="39" name="Text 37"/>
          <p:cNvSpPr/>
          <p:nvPr/>
        </p:nvSpPr>
        <p:spPr>
          <a:xfrm>
            <a:off x="7502962" y="7315676"/>
            <a:ext cx="6291977" cy="294323"/>
          </a:xfrm>
          <a:prstGeom prst="rect">
            <a:avLst/>
          </a:prstGeom>
          <a:noFill/>
          <a:ln/>
        </p:spPr>
        <p:txBody>
          <a:bodyPr wrap="none" lIns="0" tIns="0" rIns="0" bIns="0" rtlCol="0" anchor="t"/>
          <a:lstStyle/>
          <a:p>
            <a:pPr marL="0" indent="0" algn="l">
              <a:lnSpc>
                <a:spcPts val="2300"/>
              </a:lnSpc>
              <a:buNone/>
            </a:pPr>
            <a:r>
              <a:rPr lang="en-US" sz="1400" dirty="0">
                <a:solidFill>
                  <a:srgbClr val="2C3249"/>
                </a:solidFill>
                <a:latin typeface="Martel Sans" pitchFamily="34" charset="0"/>
                <a:ea typeface="Martel Sans" pitchFamily="34" charset="-122"/>
                <a:cs typeface="Martel Sans" pitchFamily="34" charset="-120"/>
              </a:rPr>
              <a:t>No: 0, Yes: 1</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491740"/>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Model Development</a:t>
            </a:r>
            <a:endParaRPr lang="en-US" sz="4450" dirty="0"/>
          </a:p>
        </p:txBody>
      </p:sp>
      <p:sp>
        <p:nvSpPr>
          <p:cNvPr id="4" name="Shape 1"/>
          <p:cNvSpPr/>
          <p:nvPr/>
        </p:nvSpPr>
        <p:spPr>
          <a:xfrm>
            <a:off x="793790" y="3795832"/>
            <a:ext cx="510302" cy="510302"/>
          </a:xfrm>
          <a:prstGeom prst="roundRect">
            <a:avLst>
              <a:gd name="adj" fmla="val 18669"/>
            </a:avLst>
          </a:prstGeom>
          <a:solidFill>
            <a:srgbClr val="DFECE9"/>
          </a:solidFill>
          <a:ln w="7620">
            <a:solidFill>
              <a:srgbClr val="C5D2CF"/>
            </a:solidFill>
            <a:prstDash val="solid"/>
          </a:ln>
        </p:spPr>
      </p:sp>
      <p:pic>
        <p:nvPicPr>
          <p:cNvPr id="5" name="Image 1" descr="preencoded.png"/>
          <p:cNvPicPr>
            <a:picLocks noChangeAspect="1"/>
          </p:cNvPicPr>
          <p:nvPr/>
        </p:nvPicPr>
        <p:blipFill>
          <a:blip r:embed="rId4"/>
          <a:stretch>
            <a:fillRect/>
          </a:stretch>
        </p:blipFill>
        <p:spPr>
          <a:xfrm>
            <a:off x="878860" y="3838337"/>
            <a:ext cx="340162" cy="425291"/>
          </a:xfrm>
          <a:prstGeom prst="rect">
            <a:avLst/>
          </a:prstGeom>
        </p:spPr>
      </p:pic>
      <p:sp>
        <p:nvSpPr>
          <p:cNvPr id="6" name="Text 2"/>
          <p:cNvSpPr/>
          <p:nvPr/>
        </p:nvSpPr>
        <p:spPr>
          <a:xfrm>
            <a:off x="1530906" y="3795832"/>
            <a:ext cx="3450074"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Addressing Class Imbalance</a:t>
            </a:r>
            <a:endParaRPr lang="en-US" sz="2200" dirty="0"/>
          </a:p>
        </p:txBody>
      </p:sp>
      <p:sp>
        <p:nvSpPr>
          <p:cNvPr id="7" name="Text 3"/>
          <p:cNvSpPr/>
          <p:nvPr/>
        </p:nvSpPr>
        <p:spPr>
          <a:xfrm>
            <a:off x="1530906" y="4286250"/>
            <a:ext cx="6819305" cy="1451610"/>
          </a:xfrm>
          <a:prstGeom prst="rect">
            <a:avLst/>
          </a:prstGeom>
          <a:noFill/>
          <a:ln/>
        </p:spPr>
        <p:txBody>
          <a:bodyPr wrap="square" lIns="0" tIns="0" rIns="0" bIns="0" rtlCol="0" anchor="t"/>
          <a:lstStyle/>
          <a:p>
            <a:pPr marL="0" indent="0" algn="l">
              <a:lnSpc>
                <a:spcPts val="2850"/>
              </a:lnSpc>
              <a:buNone/>
            </a:pPr>
            <a:r>
              <a:rPr lang="en-US" sz="1750" dirty="0">
                <a:solidFill>
                  <a:srgbClr val="2C3249"/>
                </a:solidFill>
                <a:latin typeface="Martel Sans" pitchFamily="34" charset="0"/>
                <a:ea typeface="Martel Sans" pitchFamily="34" charset="-122"/>
                <a:cs typeface="Martel Sans" pitchFamily="34" charset="-120"/>
              </a:rPr>
              <a:t>To address the class imbalance in the dataset (fewer churned customers than non-churned), we applied SMOTE (Synthetic Minority Over-sampling Technique) to the training data, which creates synthetic examples of the minority class.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7652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72D45"/>
                </a:solidFill>
                <a:latin typeface="Kanit Light" pitchFamily="34" charset="0"/>
                <a:ea typeface="Kanit Light" pitchFamily="34" charset="-122"/>
                <a:cs typeface="Kanit Light" pitchFamily="34" charset="-120"/>
              </a:rPr>
              <a:t>Base Models</a:t>
            </a:r>
            <a:endParaRPr lang="en-US" sz="4450" dirty="0"/>
          </a:p>
        </p:txBody>
      </p:sp>
      <p:pic>
        <p:nvPicPr>
          <p:cNvPr id="3" name="Image 0" descr="preencoded.png"/>
          <p:cNvPicPr>
            <a:picLocks noChangeAspect="1"/>
          </p:cNvPicPr>
          <p:nvPr/>
        </p:nvPicPr>
        <p:blipFill>
          <a:blip r:embed="rId3"/>
          <a:stretch>
            <a:fillRect/>
          </a:stretch>
        </p:blipFill>
        <p:spPr>
          <a:xfrm>
            <a:off x="793790" y="1938933"/>
            <a:ext cx="566976" cy="566976"/>
          </a:xfrm>
          <a:prstGeom prst="rect">
            <a:avLst/>
          </a:prstGeom>
        </p:spPr>
      </p:pic>
      <p:sp>
        <p:nvSpPr>
          <p:cNvPr id="4" name="Text 1"/>
          <p:cNvSpPr/>
          <p:nvPr/>
        </p:nvSpPr>
        <p:spPr>
          <a:xfrm>
            <a:off x="793790" y="27327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Random Forest</a:t>
            </a:r>
            <a:endParaRPr lang="en-US" sz="2200" dirty="0"/>
          </a:p>
        </p:txBody>
      </p:sp>
      <p:sp>
        <p:nvSpPr>
          <p:cNvPr id="5" name="Text 2"/>
          <p:cNvSpPr/>
          <p:nvPr/>
        </p:nvSpPr>
        <p:spPr>
          <a:xfrm>
            <a:off x="793790" y="3223141"/>
            <a:ext cx="412075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Hyperparameter tuning via RandomizedSearchCV</a:t>
            </a:r>
            <a:endParaRPr lang="en-US" sz="1750" dirty="0"/>
          </a:p>
        </p:txBody>
      </p:sp>
      <p:sp>
        <p:nvSpPr>
          <p:cNvPr id="6" name="Text 3"/>
          <p:cNvSpPr/>
          <p:nvPr/>
        </p:nvSpPr>
        <p:spPr>
          <a:xfrm>
            <a:off x="793790" y="4028242"/>
            <a:ext cx="4120753"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Key parameters: n_estimators, max_depth, min_samples_split, min_samples_leaf</a:t>
            </a:r>
            <a:endParaRPr lang="en-US" sz="1750" dirty="0"/>
          </a:p>
        </p:txBody>
      </p:sp>
      <p:sp>
        <p:nvSpPr>
          <p:cNvPr id="7" name="Text 4"/>
          <p:cNvSpPr/>
          <p:nvPr/>
        </p:nvSpPr>
        <p:spPr>
          <a:xfrm>
            <a:off x="793790" y="5196245"/>
            <a:ext cx="412075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Results on original data: 81% accuracy</a:t>
            </a:r>
            <a:endParaRPr lang="en-US" sz="1750" dirty="0"/>
          </a:p>
        </p:txBody>
      </p:sp>
      <p:sp>
        <p:nvSpPr>
          <p:cNvPr id="8" name="Text 5"/>
          <p:cNvSpPr/>
          <p:nvPr/>
        </p:nvSpPr>
        <p:spPr>
          <a:xfrm>
            <a:off x="793790" y="6001345"/>
            <a:ext cx="4120753"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Results on SMOTE-balanced data: 75% accuracy, but with improved recall for the positive class (from 51% to 77%)</a:t>
            </a:r>
            <a:endParaRPr lang="en-US" sz="1750" dirty="0"/>
          </a:p>
        </p:txBody>
      </p:sp>
      <p:pic>
        <p:nvPicPr>
          <p:cNvPr id="9" name="Image 1" descr="preencoded.png"/>
          <p:cNvPicPr>
            <a:picLocks noChangeAspect="1"/>
          </p:cNvPicPr>
          <p:nvPr/>
        </p:nvPicPr>
        <p:blipFill>
          <a:blip r:embed="rId4"/>
          <a:stretch>
            <a:fillRect/>
          </a:stretch>
        </p:blipFill>
        <p:spPr>
          <a:xfrm>
            <a:off x="5254704" y="1938933"/>
            <a:ext cx="566976" cy="566976"/>
          </a:xfrm>
          <a:prstGeom prst="rect">
            <a:avLst/>
          </a:prstGeom>
        </p:spPr>
      </p:pic>
      <p:sp>
        <p:nvSpPr>
          <p:cNvPr id="10" name="Text 6"/>
          <p:cNvSpPr/>
          <p:nvPr/>
        </p:nvSpPr>
        <p:spPr>
          <a:xfrm>
            <a:off x="5254704" y="27327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Logistic Regression</a:t>
            </a:r>
            <a:endParaRPr lang="en-US" sz="2200" dirty="0"/>
          </a:p>
        </p:txBody>
      </p:sp>
      <p:sp>
        <p:nvSpPr>
          <p:cNvPr id="11" name="Text 7"/>
          <p:cNvSpPr/>
          <p:nvPr/>
        </p:nvSpPr>
        <p:spPr>
          <a:xfrm>
            <a:off x="5254704" y="3223141"/>
            <a:ext cx="412087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Hyperparameter tuning via GridSearchCV</a:t>
            </a:r>
            <a:endParaRPr lang="en-US" sz="1750" dirty="0"/>
          </a:p>
        </p:txBody>
      </p:sp>
      <p:sp>
        <p:nvSpPr>
          <p:cNvPr id="12" name="Text 8"/>
          <p:cNvSpPr/>
          <p:nvPr/>
        </p:nvSpPr>
        <p:spPr>
          <a:xfrm>
            <a:off x="5254704" y="4028242"/>
            <a:ext cx="412087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Key parameters: C, penalty, solver</a:t>
            </a:r>
            <a:endParaRPr lang="en-US" sz="1750" dirty="0"/>
          </a:p>
        </p:txBody>
      </p:sp>
      <p:sp>
        <p:nvSpPr>
          <p:cNvPr id="13" name="Text 9"/>
          <p:cNvSpPr/>
          <p:nvPr/>
        </p:nvSpPr>
        <p:spPr>
          <a:xfrm>
            <a:off x="5254704" y="4470440"/>
            <a:ext cx="412087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Results on original data: 82% accuracy</a:t>
            </a:r>
            <a:endParaRPr lang="en-US" sz="1750" dirty="0"/>
          </a:p>
        </p:txBody>
      </p:sp>
      <p:sp>
        <p:nvSpPr>
          <p:cNvPr id="14" name="Text 10"/>
          <p:cNvSpPr/>
          <p:nvPr/>
        </p:nvSpPr>
        <p:spPr>
          <a:xfrm>
            <a:off x="5254704" y="5275540"/>
            <a:ext cx="4120872"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Results on SMOTE-balanced data: 75% accuracy, with improved recall for the positive class (from 58% to 84%)</a:t>
            </a:r>
            <a:endParaRPr lang="en-US" sz="1750" dirty="0"/>
          </a:p>
        </p:txBody>
      </p:sp>
      <p:pic>
        <p:nvPicPr>
          <p:cNvPr id="15" name="Image 2" descr="preencoded.png"/>
          <p:cNvPicPr>
            <a:picLocks noChangeAspect="1"/>
          </p:cNvPicPr>
          <p:nvPr/>
        </p:nvPicPr>
        <p:blipFill>
          <a:blip r:embed="rId5"/>
          <a:stretch>
            <a:fillRect/>
          </a:stretch>
        </p:blipFill>
        <p:spPr>
          <a:xfrm>
            <a:off x="9715738" y="1938933"/>
            <a:ext cx="566976" cy="566976"/>
          </a:xfrm>
          <a:prstGeom prst="rect">
            <a:avLst/>
          </a:prstGeom>
        </p:spPr>
      </p:pic>
      <p:sp>
        <p:nvSpPr>
          <p:cNvPr id="16" name="Text 11"/>
          <p:cNvSpPr/>
          <p:nvPr/>
        </p:nvSpPr>
        <p:spPr>
          <a:xfrm>
            <a:off x="9715738" y="27327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249"/>
                </a:solidFill>
                <a:latin typeface="Kanit Light" pitchFamily="34" charset="0"/>
                <a:ea typeface="Kanit Light" pitchFamily="34" charset="-122"/>
                <a:cs typeface="Kanit Light" pitchFamily="34" charset="-120"/>
              </a:rPr>
              <a:t>XGBoost</a:t>
            </a:r>
            <a:endParaRPr lang="en-US" sz="2200" dirty="0"/>
          </a:p>
        </p:txBody>
      </p:sp>
      <p:sp>
        <p:nvSpPr>
          <p:cNvPr id="17" name="Text 12"/>
          <p:cNvSpPr/>
          <p:nvPr/>
        </p:nvSpPr>
        <p:spPr>
          <a:xfrm>
            <a:off x="9715738" y="3223141"/>
            <a:ext cx="412075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Hyperparameter tuning via RandomizedSearchCV</a:t>
            </a:r>
            <a:endParaRPr lang="en-US" sz="1750" dirty="0"/>
          </a:p>
        </p:txBody>
      </p:sp>
      <p:sp>
        <p:nvSpPr>
          <p:cNvPr id="18" name="Text 13"/>
          <p:cNvSpPr/>
          <p:nvPr/>
        </p:nvSpPr>
        <p:spPr>
          <a:xfrm>
            <a:off x="9715738" y="4028242"/>
            <a:ext cx="4120753"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Key parameters: n_estimators, max_depth, learning_rate, subsample</a:t>
            </a:r>
            <a:endParaRPr lang="en-US" sz="1750" dirty="0"/>
          </a:p>
        </p:txBody>
      </p:sp>
      <p:sp>
        <p:nvSpPr>
          <p:cNvPr id="19" name="Text 14"/>
          <p:cNvSpPr/>
          <p:nvPr/>
        </p:nvSpPr>
        <p:spPr>
          <a:xfrm>
            <a:off x="9715738" y="5196245"/>
            <a:ext cx="412075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Results on original data: 81% accuracy</a:t>
            </a:r>
            <a:endParaRPr lang="en-US" sz="1750" dirty="0"/>
          </a:p>
        </p:txBody>
      </p:sp>
      <p:sp>
        <p:nvSpPr>
          <p:cNvPr id="20" name="Text 15"/>
          <p:cNvSpPr/>
          <p:nvPr/>
        </p:nvSpPr>
        <p:spPr>
          <a:xfrm>
            <a:off x="9715738" y="6001345"/>
            <a:ext cx="4120753"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Results on SMOTE-balanced data: 75% accuracy, with improved recall for the positive class (from 53% to 76%)</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98051" y="607695"/>
            <a:ext cx="4272558" cy="534114"/>
          </a:xfrm>
          <a:prstGeom prst="rect">
            <a:avLst/>
          </a:prstGeom>
          <a:noFill/>
          <a:ln/>
        </p:spPr>
        <p:txBody>
          <a:bodyPr wrap="none" lIns="0" tIns="0" rIns="0" bIns="0" rtlCol="0" anchor="t"/>
          <a:lstStyle/>
          <a:p>
            <a:pPr marL="0" indent="0" algn="l">
              <a:lnSpc>
                <a:spcPts val="4200"/>
              </a:lnSpc>
              <a:buNone/>
            </a:pPr>
            <a:r>
              <a:rPr lang="en-US" sz="3350" dirty="0">
                <a:solidFill>
                  <a:srgbClr val="272D45"/>
                </a:solidFill>
                <a:latin typeface="Kanit Light" pitchFamily="34" charset="0"/>
                <a:ea typeface="Kanit Light" pitchFamily="34" charset="-122"/>
                <a:cs typeface="Kanit Light" pitchFamily="34" charset="-120"/>
              </a:rPr>
              <a:t>Stacked Model</a:t>
            </a:r>
            <a:endParaRPr lang="en-US" sz="3350" dirty="0"/>
          </a:p>
        </p:txBody>
      </p:sp>
      <p:pic>
        <p:nvPicPr>
          <p:cNvPr id="3" name="Image 0" descr="preencoded.png"/>
          <p:cNvPicPr>
            <a:picLocks noChangeAspect="1"/>
          </p:cNvPicPr>
          <p:nvPr/>
        </p:nvPicPr>
        <p:blipFill>
          <a:blip r:embed="rId3"/>
          <a:stretch>
            <a:fillRect/>
          </a:stretch>
        </p:blipFill>
        <p:spPr>
          <a:xfrm>
            <a:off x="598051" y="1483519"/>
            <a:ext cx="854512" cy="1025366"/>
          </a:xfrm>
          <a:prstGeom prst="rect">
            <a:avLst/>
          </a:prstGeom>
        </p:spPr>
      </p:pic>
      <p:sp>
        <p:nvSpPr>
          <p:cNvPr id="4" name="Text 1"/>
          <p:cNvSpPr/>
          <p:nvPr/>
        </p:nvSpPr>
        <p:spPr>
          <a:xfrm>
            <a:off x="1708904" y="1654373"/>
            <a:ext cx="4186952" cy="266938"/>
          </a:xfrm>
          <a:prstGeom prst="rect">
            <a:avLst/>
          </a:prstGeom>
          <a:noFill/>
          <a:ln/>
        </p:spPr>
        <p:txBody>
          <a:bodyPr wrap="none" lIns="0" tIns="0" rIns="0" bIns="0" rtlCol="0" anchor="t"/>
          <a:lstStyle/>
          <a:p>
            <a:pPr marL="0" indent="0" algn="l">
              <a:lnSpc>
                <a:spcPts val="2100"/>
              </a:lnSpc>
              <a:buNone/>
            </a:pPr>
            <a:r>
              <a:rPr lang="en-US" sz="1650" dirty="0">
                <a:solidFill>
                  <a:srgbClr val="2C3249"/>
                </a:solidFill>
                <a:latin typeface="Kanit Light" pitchFamily="34" charset="0"/>
                <a:ea typeface="Kanit Light" pitchFamily="34" charset="-122"/>
                <a:cs typeface="Kanit Light" pitchFamily="34" charset="-120"/>
              </a:rPr>
              <a:t>Base Models Produce Probability Predictions</a:t>
            </a:r>
            <a:endParaRPr lang="en-US" sz="1650" dirty="0"/>
          </a:p>
        </p:txBody>
      </p:sp>
      <p:sp>
        <p:nvSpPr>
          <p:cNvPr id="5" name="Text 2"/>
          <p:cNvSpPr/>
          <p:nvPr/>
        </p:nvSpPr>
        <p:spPr>
          <a:xfrm>
            <a:off x="1708904" y="2023824"/>
            <a:ext cx="12323445" cy="273368"/>
          </a:xfrm>
          <a:prstGeom prst="rect">
            <a:avLst/>
          </a:prstGeom>
          <a:noFill/>
          <a:ln/>
        </p:spPr>
        <p:txBody>
          <a:bodyPr wrap="none" lIns="0" tIns="0" rIns="0" bIns="0" rtlCol="0" anchor="t"/>
          <a:lstStyle/>
          <a:p>
            <a:pPr marL="0" indent="0" algn="l">
              <a:lnSpc>
                <a:spcPts val="2150"/>
              </a:lnSpc>
              <a:buNone/>
            </a:pPr>
            <a:r>
              <a:rPr lang="en-US" sz="1300" dirty="0">
                <a:solidFill>
                  <a:srgbClr val="2C3249"/>
                </a:solidFill>
                <a:latin typeface="Martel Sans" pitchFamily="34" charset="0"/>
                <a:ea typeface="Martel Sans" pitchFamily="34" charset="-122"/>
                <a:cs typeface="Martel Sans" pitchFamily="34" charset="-120"/>
              </a:rPr>
              <a:t>Random Forest, Logistic Regression, and XGBoost generate probability outputs</a:t>
            </a:r>
            <a:endParaRPr lang="en-US" sz="1300" dirty="0"/>
          </a:p>
        </p:txBody>
      </p:sp>
      <p:pic>
        <p:nvPicPr>
          <p:cNvPr id="6" name="Image 1" descr="preencoded.png"/>
          <p:cNvPicPr>
            <a:picLocks noChangeAspect="1"/>
          </p:cNvPicPr>
          <p:nvPr/>
        </p:nvPicPr>
        <p:blipFill>
          <a:blip r:embed="rId4"/>
          <a:stretch>
            <a:fillRect/>
          </a:stretch>
        </p:blipFill>
        <p:spPr>
          <a:xfrm>
            <a:off x="598051" y="2508885"/>
            <a:ext cx="854512" cy="1025366"/>
          </a:xfrm>
          <a:prstGeom prst="rect">
            <a:avLst/>
          </a:prstGeom>
        </p:spPr>
      </p:pic>
      <p:sp>
        <p:nvSpPr>
          <p:cNvPr id="7" name="Text 3"/>
          <p:cNvSpPr/>
          <p:nvPr/>
        </p:nvSpPr>
        <p:spPr>
          <a:xfrm>
            <a:off x="1708904" y="2679740"/>
            <a:ext cx="2820353" cy="266938"/>
          </a:xfrm>
          <a:prstGeom prst="rect">
            <a:avLst/>
          </a:prstGeom>
          <a:noFill/>
          <a:ln/>
        </p:spPr>
        <p:txBody>
          <a:bodyPr wrap="none" lIns="0" tIns="0" rIns="0" bIns="0" rtlCol="0" anchor="t"/>
          <a:lstStyle/>
          <a:p>
            <a:pPr marL="0" indent="0" algn="l">
              <a:lnSpc>
                <a:spcPts val="2100"/>
              </a:lnSpc>
              <a:buNone/>
            </a:pPr>
            <a:r>
              <a:rPr lang="en-US" sz="1650" dirty="0">
                <a:solidFill>
                  <a:srgbClr val="2C3249"/>
                </a:solidFill>
                <a:latin typeface="Kanit Light" pitchFamily="34" charset="0"/>
                <a:ea typeface="Kanit Light" pitchFamily="34" charset="-122"/>
                <a:cs typeface="Kanit Light" pitchFamily="34" charset="-120"/>
              </a:rPr>
              <a:t>Probabilities Used as Features</a:t>
            </a:r>
            <a:endParaRPr lang="en-US" sz="1650" dirty="0"/>
          </a:p>
        </p:txBody>
      </p:sp>
      <p:sp>
        <p:nvSpPr>
          <p:cNvPr id="8" name="Text 4"/>
          <p:cNvSpPr/>
          <p:nvPr/>
        </p:nvSpPr>
        <p:spPr>
          <a:xfrm>
            <a:off x="1708904" y="3049191"/>
            <a:ext cx="12323445" cy="273368"/>
          </a:xfrm>
          <a:prstGeom prst="rect">
            <a:avLst/>
          </a:prstGeom>
          <a:noFill/>
          <a:ln/>
        </p:spPr>
        <p:txBody>
          <a:bodyPr wrap="none" lIns="0" tIns="0" rIns="0" bIns="0" rtlCol="0" anchor="t"/>
          <a:lstStyle/>
          <a:p>
            <a:pPr marL="0" indent="0" algn="l">
              <a:lnSpc>
                <a:spcPts val="2150"/>
              </a:lnSpc>
              <a:buNone/>
            </a:pPr>
            <a:r>
              <a:rPr lang="en-US" sz="1300" dirty="0">
                <a:solidFill>
                  <a:srgbClr val="2C3249"/>
                </a:solidFill>
                <a:latin typeface="Martel Sans" pitchFamily="34" charset="0"/>
                <a:ea typeface="Martel Sans" pitchFamily="34" charset="-122"/>
                <a:cs typeface="Martel Sans" pitchFamily="34" charset="-120"/>
              </a:rPr>
              <a:t>These probabilities become input features for the meta-model</a:t>
            </a:r>
            <a:endParaRPr lang="en-US" sz="1300" dirty="0"/>
          </a:p>
        </p:txBody>
      </p:sp>
      <p:pic>
        <p:nvPicPr>
          <p:cNvPr id="9" name="Image 2" descr="preencoded.png"/>
          <p:cNvPicPr>
            <a:picLocks noChangeAspect="1"/>
          </p:cNvPicPr>
          <p:nvPr/>
        </p:nvPicPr>
        <p:blipFill>
          <a:blip r:embed="rId5"/>
          <a:stretch>
            <a:fillRect/>
          </a:stretch>
        </p:blipFill>
        <p:spPr>
          <a:xfrm>
            <a:off x="598051" y="3534251"/>
            <a:ext cx="854512" cy="1025366"/>
          </a:xfrm>
          <a:prstGeom prst="rect">
            <a:avLst/>
          </a:prstGeom>
        </p:spPr>
      </p:pic>
      <p:sp>
        <p:nvSpPr>
          <p:cNvPr id="10" name="Text 5"/>
          <p:cNvSpPr/>
          <p:nvPr/>
        </p:nvSpPr>
        <p:spPr>
          <a:xfrm>
            <a:off x="1708904" y="3705106"/>
            <a:ext cx="3285530" cy="266938"/>
          </a:xfrm>
          <a:prstGeom prst="rect">
            <a:avLst/>
          </a:prstGeom>
          <a:noFill/>
          <a:ln/>
        </p:spPr>
        <p:txBody>
          <a:bodyPr wrap="none" lIns="0" tIns="0" rIns="0" bIns="0" rtlCol="0" anchor="t"/>
          <a:lstStyle/>
          <a:p>
            <a:pPr marL="0" indent="0" algn="l">
              <a:lnSpc>
                <a:spcPts val="2100"/>
              </a:lnSpc>
              <a:buNone/>
            </a:pPr>
            <a:r>
              <a:rPr lang="en-US" sz="1650" dirty="0">
                <a:solidFill>
                  <a:srgbClr val="2C3249"/>
                </a:solidFill>
                <a:latin typeface="Kanit Light" pitchFamily="34" charset="0"/>
                <a:ea typeface="Kanit Light" pitchFamily="34" charset="-122"/>
                <a:cs typeface="Kanit Light" pitchFamily="34" charset="-120"/>
              </a:rPr>
              <a:t>Meta-Model Makes Final Prediction</a:t>
            </a:r>
            <a:endParaRPr lang="en-US" sz="1650" dirty="0"/>
          </a:p>
        </p:txBody>
      </p:sp>
      <p:sp>
        <p:nvSpPr>
          <p:cNvPr id="11" name="Text 6"/>
          <p:cNvSpPr/>
          <p:nvPr/>
        </p:nvSpPr>
        <p:spPr>
          <a:xfrm>
            <a:off x="1708904" y="4074557"/>
            <a:ext cx="12323445" cy="273368"/>
          </a:xfrm>
          <a:prstGeom prst="rect">
            <a:avLst/>
          </a:prstGeom>
          <a:noFill/>
          <a:ln/>
        </p:spPr>
        <p:txBody>
          <a:bodyPr wrap="none" lIns="0" tIns="0" rIns="0" bIns="0" rtlCol="0" anchor="t"/>
          <a:lstStyle/>
          <a:p>
            <a:pPr marL="0" indent="0" algn="l">
              <a:lnSpc>
                <a:spcPts val="2150"/>
              </a:lnSpc>
              <a:buNone/>
            </a:pPr>
            <a:r>
              <a:rPr lang="en-US" sz="1300" dirty="0">
                <a:solidFill>
                  <a:srgbClr val="2C3249"/>
                </a:solidFill>
                <a:latin typeface="Martel Sans" pitchFamily="34" charset="0"/>
                <a:ea typeface="Martel Sans" pitchFamily="34" charset="-122"/>
                <a:cs typeface="Martel Sans" pitchFamily="34" charset="-120"/>
              </a:rPr>
              <a:t>XGBoost meta-model combines base model predictions for final output</a:t>
            </a:r>
            <a:endParaRPr lang="en-US" sz="1300" dirty="0"/>
          </a:p>
        </p:txBody>
      </p:sp>
      <p:sp>
        <p:nvSpPr>
          <p:cNvPr id="12" name="Text 7"/>
          <p:cNvSpPr/>
          <p:nvPr/>
        </p:nvSpPr>
        <p:spPr>
          <a:xfrm>
            <a:off x="598051" y="4751784"/>
            <a:ext cx="13434298" cy="273368"/>
          </a:xfrm>
          <a:prstGeom prst="rect">
            <a:avLst/>
          </a:prstGeom>
          <a:noFill/>
          <a:ln/>
        </p:spPr>
        <p:txBody>
          <a:bodyPr wrap="none" lIns="0" tIns="0" rIns="0" bIns="0" rtlCol="0" anchor="t"/>
          <a:lstStyle/>
          <a:p>
            <a:pPr marL="0" indent="0" algn="l">
              <a:lnSpc>
                <a:spcPts val="2150"/>
              </a:lnSpc>
              <a:buNone/>
            </a:pPr>
            <a:r>
              <a:rPr lang="en-US" sz="1300" b="1" dirty="0">
                <a:solidFill>
                  <a:srgbClr val="2C3249"/>
                </a:solidFill>
                <a:latin typeface="Martel Sans" pitchFamily="34" charset="0"/>
                <a:ea typeface="Martel Sans" pitchFamily="34" charset="-122"/>
                <a:cs typeface="Martel Sans" pitchFamily="34" charset="-120"/>
              </a:rPr>
              <a:t>Results:</a:t>
            </a:r>
            <a:endParaRPr lang="en-US" sz="1300" dirty="0"/>
          </a:p>
        </p:txBody>
      </p:sp>
      <p:sp>
        <p:nvSpPr>
          <p:cNvPr id="13" name="Text 8"/>
          <p:cNvSpPr/>
          <p:nvPr/>
        </p:nvSpPr>
        <p:spPr>
          <a:xfrm>
            <a:off x="598051" y="5217319"/>
            <a:ext cx="13434298" cy="273368"/>
          </a:xfrm>
          <a:prstGeom prst="rect">
            <a:avLst/>
          </a:prstGeom>
          <a:noFill/>
          <a:ln/>
        </p:spPr>
        <p:txBody>
          <a:bodyPr wrap="none" lIns="0" tIns="0" rIns="0" bIns="0" rtlCol="0" anchor="t"/>
          <a:lstStyle/>
          <a:p>
            <a:pPr marL="342900" indent="-342900" algn="l">
              <a:lnSpc>
                <a:spcPts val="2150"/>
              </a:lnSpc>
              <a:buSzPct val="100000"/>
              <a:buChar char="•"/>
            </a:pPr>
            <a:r>
              <a:rPr lang="en-US" sz="1300" dirty="0">
                <a:solidFill>
                  <a:srgbClr val="2C3249"/>
                </a:solidFill>
                <a:latin typeface="Martel Sans" pitchFamily="34" charset="0"/>
                <a:ea typeface="Martel Sans" pitchFamily="34" charset="-122"/>
                <a:cs typeface="Martel Sans" pitchFamily="34" charset="-120"/>
              </a:rPr>
              <a:t>Accuracy: 76%</a:t>
            </a:r>
            <a:endParaRPr lang="en-US" sz="1300" dirty="0"/>
          </a:p>
        </p:txBody>
      </p:sp>
      <p:sp>
        <p:nvSpPr>
          <p:cNvPr id="14" name="Text 9"/>
          <p:cNvSpPr/>
          <p:nvPr/>
        </p:nvSpPr>
        <p:spPr>
          <a:xfrm>
            <a:off x="598051" y="5550456"/>
            <a:ext cx="13434298" cy="273368"/>
          </a:xfrm>
          <a:prstGeom prst="rect">
            <a:avLst/>
          </a:prstGeom>
          <a:noFill/>
          <a:ln/>
        </p:spPr>
        <p:txBody>
          <a:bodyPr wrap="none" lIns="0" tIns="0" rIns="0" bIns="0" rtlCol="0" anchor="t"/>
          <a:lstStyle/>
          <a:p>
            <a:pPr marL="342900" indent="-342900" algn="l">
              <a:lnSpc>
                <a:spcPts val="2150"/>
              </a:lnSpc>
              <a:buSzPct val="100000"/>
              <a:buChar char="•"/>
            </a:pPr>
            <a:r>
              <a:rPr lang="en-US" sz="1300" dirty="0">
                <a:solidFill>
                  <a:srgbClr val="2C3249"/>
                </a:solidFill>
                <a:latin typeface="Martel Sans" pitchFamily="34" charset="0"/>
                <a:ea typeface="Martel Sans" pitchFamily="34" charset="-122"/>
                <a:cs typeface="Martel Sans" pitchFamily="34" charset="-120"/>
              </a:rPr>
              <a:t>Precision for non-churn (class 0): 93%</a:t>
            </a:r>
            <a:endParaRPr lang="en-US" sz="1300" dirty="0"/>
          </a:p>
        </p:txBody>
      </p:sp>
      <p:sp>
        <p:nvSpPr>
          <p:cNvPr id="15" name="Text 10"/>
          <p:cNvSpPr/>
          <p:nvPr/>
        </p:nvSpPr>
        <p:spPr>
          <a:xfrm>
            <a:off x="598051" y="5883593"/>
            <a:ext cx="13434298" cy="273368"/>
          </a:xfrm>
          <a:prstGeom prst="rect">
            <a:avLst/>
          </a:prstGeom>
          <a:noFill/>
          <a:ln/>
        </p:spPr>
        <p:txBody>
          <a:bodyPr wrap="none" lIns="0" tIns="0" rIns="0" bIns="0" rtlCol="0" anchor="t"/>
          <a:lstStyle/>
          <a:p>
            <a:pPr marL="342900" indent="-342900" algn="l">
              <a:lnSpc>
                <a:spcPts val="2150"/>
              </a:lnSpc>
              <a:buSzPct val="100000"/>
              <a:buChar char="•"/>
            </a:pPr>
            <a:r>
              <a:rPr lang="en-US" sz="1300" dirty="0">
                <a:solidFill>
                  <a:srgbClr val="2C3249"/>
                </a:solidFill>
                <a:latin typeface="Martel Sans" pitchFamily="34" charset="0"/>
                <a:ea typeface="Martel Sans" pitchFamily="34" charset="-122"/>
                <a:cs typeface="Martel Sans" pitchFamily="34" charset="-120"/>
              </a:rPr>
              <a:t>Recall for non-churn (class 0): 74%</a:t>
            </a:r>
            <a:endParaRPr lang="en-US" sz="1300" dirty="0"/>
          </a:p>
        </p:txBody>
      </p:sp>
      <p:sp>
        <p:nvSpPr>
          <p:cNvPr id="16" name="Text 11"/>
          <p:cNvSpPr/>
          <p:nvPr/>
        </p:nvSpPr>
        <p:spPr>
          <a:xfrm>
            <a:off x="598051" y="6216729"/>
            <a:ext cx="13434298" cy="273368"/>
          </a:xfrm>
          <a:prstGeom prst="rect">
            <a:avLst/>
          </a:prstGeom>
          <a:noFill/>
          <a:ln/>
        </p:spPr>
        <p:txBody>
          <a:bodyPr wrap="none" lIns="0" tIns="0" rIns="0" bIns="0" rtlCol="0" anchor="t"/>
          <a:lstStyle/>
          <a:p>
            <a:pPr marL="342900" indent="-342900" algn="l">
              <a:lnSpc>
                <a:spcPts val="2150"/>
              </a:lnSpc>
              <a:buSzPct val="100000"/>
              <a:buChar char="•"/>
            </a:pPr>
            <a:r>
              <a:rPr lang="en-US" sz="1300" dirty="0">
                <a:solidFill>
                  <a:srgbClr val="2C3249"/>
                </a:solidFill>
                <a:latin typeface="Martel Sans" pitchFamily="34" charset="0"/>
                <a:ea typeface="Martel Sans" pitchFamily="34" charset="-122"/>
                <a:cs typeface="Martel Sans" pitchFamily="34" charset="-120"/>
              </a:rPr>
              <a:t>Precision for churn (class 1): 54%</a:t>
            </a:r>
            <a:endParaRPr lang="en-US" sz="1300" dirty="0"/>
          </a:p>
        </p:txBody>
      </p:sp>
      <p:sp>
        <p:nvSpPr>
          <p:cNvPr id="17" name="Text 12"/>
          <p:cNvSpPr/>
          <p:nvPr/>
        </p:nvSpPr>
        <p:spPr>
          <a:xfrm>
            <a:off x="598051" y="6549866"/>
            <a:ext cx="13434298" cy="273368"/>
          </a:xfrm>
          <a:prstGeom prst="rect">
            <a:avLst/>
          </a:prstGeom>
          <a:noFill/>
          <a:ln/>
        </p:spPr>
        <p:txBody>
          <a:bodyPr wrap="none" lIns="0" tIns="0" rIns="0" bIns="0" rtlCol="0" anchor="t"/>
          <a:lstStyle/>
          <a:p>
            <a:pPr marL="342900" indent="-342900" algn="l">
              <a:lnSpc>
                <a:spcPts val="2150"/>
              </a:lnSpc>
              <a:buSzPct val="100000"/>
              <a:buChar char="•"/>
            </a:pPr>
            <a:r>
              <a:rPr lang="en-US" sz="1300" dirty="0">
                <a:solidFill>
                  <a:srgbClr val="2C3249"/>
                </a:solidFill>
                <a:latin typeface="Martel Sans" pitchFamily="34" charset="0"/>
                <a:ea typeface="Martel Sans" pitchFamily="34" charset="-122"/>
                <a:cs typeface="Martel Sans" pitchFamily="34" charset="-120"/>
              </a:rPr>
              <a:t>Recall for churn (class 1): 84%</a:t>
            </a:r>
            <a:endParaRPr lang="en-US" sz="1300" dirty="0"/>
          </a:p>
        </p:txBody>
      </p:sp>
      <p:sp>
        <p:nvSpPr>
          <p:cNvPr id="18" name="Text 13"/>
          <p:cNvSpPr/>
          <p:nvPr/>
        </p:nvSpPr>
        <p:spPr>
          <a:xfrm>
            <a:off x="598051" y="6883003"/>
            <a:ext cx="13434298" cy="273368"/>
          </a:xfrm>
          <a:prstGeom prst="rect">
            <a:avLst/>
          </a:prstGeom>
          <a:noFill/>
          <a:ln/>
        </p:spPr>
        <p:txBody>
          <a:bodyPr wrap="none" lIns="0" tIns="0" rIns="0" bIns="0" rtlCol="0" anchor="t"/>
          <a:lstStyle/>
          <a:p>
            <a:pPr marL="342900" indent="-342900" algn="l">
              <a:lnSpc>
                <a:spcPts val="2150"/>
              </a:lnSpc>
              <a:buSzPct val="100000"/>
              <a:buChar char="•"/>
            </a:pPr>
            <a:r>
              <a:rPr lang="en-US" sz="1300" dirty="0">
                <a:solidFill>
                  <a:srgbClr val="2C3249"/>
                </a:solidFill>
                <a:latin typeface="Martel Sans" pitchFamily="34" charset="0"/>
                <a:ea typeface="Martel Sans" pitchFamily="34" charset="-122"/>
                <a:cs typeface="Martel Sans" pitchFamily="34" charset="-120"/>
              </a:rPr>
              <a:t>F1-score (weighted): 0.78</a:t>
            </a:r>
            <a:endParaRPr lang="en-US" sz="1300" dirty="0"/>
          </a:p>
        </p:txBody>
      </p:sp>
      <p:sp>
        <p:nvSpPr>
          <p:cNvPr id="19" name="Text 14"/>
          <p:cNvSpPr/>
          <p:nvPr/>
        </p:nvSpPr>
        <p:spPr>
          <a:xfrm>
            <a:off x="598051" y="7348538"/>
            <a:ext cx="13434298" cy="273368"/>
          </a:xfrm>
          <a:prstGeom prst="rect">
            <a:avLst/>
          </a:prstGeom>
          <a:noFill/>
          <a:ln/>
        </p:spPr>
        <p:txBody>
          <a:bodyPr wrap="none" lIns="0" tIns="0" rIns="0" bIns="0" rtlCol="0" anchor="t"/>
          <a:lstStyle/>
          <a:p>
            <a:pPr marL="0" indent="0" algn="l">
              <a:lnSpc>
                <a:spcPts val="2150"/>
              </a:lnSpc>
              <a:buNone/>
            </a:pPr>
            <a:r>
              <a:rPr lang="en-US" sz="1300" dirty="0">
                <a:solidFill>
                  <a:srgbClr val="2C3249"/>
                </a:solidFill>
                <a:latin typeface="Martel Sans" pitchFamily="34" charset="0"/>
                <a:ea typeface="Martel Sans" pitchFamily="34" charset="-122"/>
                <a:cs typeface="Martel Sans" pitchFamily="34" charset="-120"/>
              </a:rPr>
              <a:t>The stacked model achieves a good balance between detecting churned customers (high recall for class 1) while maintaining reasonable overall accuracy.</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901</Words>
  <Application>Microsoft Office PowerPoint</Application>
  <PresentationFormat>Custom</PresentationFormat>
  <Paragraphs>152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Kanit Light</vt:lpstr>
      <vt:lpstr>Martel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Mohammad Awad</cp:lastModifiedBy>
  <cp:revision>3</cp:revision>
  <dcterms:created xsi:type="dcterms:W3CDTF">2025-03-29T18:42:08Z</dcterms:created>
  <dcterms:modified xsi:type="dcterms:W3CDTF">2025-03-30T15:36:46Z</dcterms:modified>
</cp:coreProperties>
</file>