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336" r:id="rId4"/>
    <p:sldId id="259" r:id="rId5"/>
    <p:sldId id="291" r:id="rId6"/>
    <p:sldId id="290" r:id="rId7"/>
    <p:sldId id="292" r:id="rId8"/>
    <p:sldId id="293" r:id="rId9"/>
    <p:sldId id="289" r:id="rId10"/>
    <p:sldId id="337" r:id="rId11"/>
    <p:sldId id="338" r:id="rId12"/>
    <p:sldId id="339" r:id="rId13"/>
    <p:sldId id="343" r:id="rId14"/>
    <p:sldId id="344" r:id="rId15"/>
    <p:sldId id="345" r:id="rId16"/>
    <p:sldId id="346" r:id="rId17"/>
    <p:sldId id="353" r:id="rId18"/>
    <p:sldId id="347" r:id="rId19"/>
    <p:sldId id="348" r:id="rId20"/>
    <p:sldId id="349" r:id="rId21"/>
    <p:sldId id="350" r:id="rId22"/>
    <p:sldId id="351" r:id="rId23"/>
    <p:sldId id="352" r:id="rId24"/>
    <p:sldId id="340" r:id="rId2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90" d="100"/>
          <a:sy n="90" d="100"/>
        </p:scale>
        <p:origin x="-1314" y="-72"/>
      </p:cViewPr>
      <p:guideLst>
        <p:guide orient="horz" pos="3884"/>
        <p:guide pos="29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fr-FR" sz="1800" b="0" strike="noStrike" spc="-1">
                <a:solidFill>
                  <a:srgbClr val="FFFFFF"/>
                </a:solidFill>
                <a:latin typeface="Constantia"/>
              </a:rPr>
              <a:t>Click to move the slide</a:t>
            </a:r>
          </a:p>
        </p:txBody>
      </p:sp>
      <p:sp>
        <p:nvSpPr>
          <p:cNvPr id="47"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48"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49"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50"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51"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35804446-A982-47BF-9074-55F7853F3164}" type="slidenum">
              <a:rPr lang="en-US" sz="1400" b="0" strike="noStrike" spc="-1">
                <a:latin typeface="Times New Roman"/>
              </a:rPr>
              <a:t>‹N°›</a:t>
            </a:fld>
            <a:endParaRPr lang="en-US" sz="1400" b="0" strike="noStrike" spc="-1">
              <a:latin typeface="Times New Roman"/>
            </a:endParaRPr>
          </a:p>
        </p:txBody>
      </p:sp>
    </p:spTree>
    <p:extLst>
      <p:ext uri="{BB962C8B-B14F-4D97-AF65-F5344CB8AC3E}">
        <p14:creationId xmlns:p14="http://schemas.microsoft.com/office/powerpoint/2010/main" val="1470423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33520" y="1371600"/>
            <a:ext cx="7851240" cy="1828440"/>
          </a:xfrm>
          <a:prstGeom prst="rect">
            <a:avLst/>
          </a:prstGeom>
        </p:spPr>
        <p:txBody>
          <a:bodyPr lIns="0" tIns="0" rIns="0" bIns="0" anchor="ctr">
            <a:noAutofit/>
          </a:bodyPr>
          <a:lstStyle/>
          <a:p>
            <a:endParaRPr lang="fr-FR" sz="1800" b="0" strike="noStrike" spc="-1">
              <a:solidFill>
                <a:srgbClr val="FFFFFF"/>
              </a:solidFill>
              <a:latin typeface="Constantia"/>
            </a:endParaRPr>
          </a:p>
        </p:txBody>
      </p:sp>
      <p:sp>
        <p:nvSpPr>
          <p:cNvPr id="3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
        <p:nvSpPr>
          <p:cNvPr id="3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33520" y="1371600"/>
            <a:ext cx="7851240" cy="1828440"/>
          </a:xfrm>
          <a:prstGeom prst="rect">
            <a:avLst/>
          </a:prstGeom>
        </p:spPr>
        <p:txBody>
          <a:bodyPr lIns="0" tIns="0" rIns="0" bIns="0" anchor="ctr">
            <a:noAutofit/>
          </a:bodyPr>
          <a:lstStyle/>
          <a:p>
            <a:endParaRPr lang="fr-FR" sz="1800" b="0" strike="noStrike" spc="-1">
              <a:solidFill>
                <a:srgbClr val="FFFFFF"/>
              </a:solidFill>
              <a:latin typeface="Constantia"/>
            </a:endParaRPr>
          </a:p>
        </p:txBody>
      </p:sp>
      <p:sp>
        <p:nvSpPr>
          <p:cNvPr id="3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
        <p:nvSpPr>
          <p:cNvPr id="3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
        <p:nvSpPr>
          <p:cNvPr id="3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
        <p:nvSpPr>
          <p:cNvPr id="3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33520" y="1371600"/>
            <a:ext cx="7851240" cy="1828440"/>
          </a:xfrm>
          <a:prstGeom prst="rect">
            <a:avLst/>
          </a:prstGeom>
        </p:spPr>
        <p:txBody>
          <a:bodyPr lIns="0" tIns="0" rIns="0" bIns="0" anchor="ctr">
            <a:noAutofit/>
          </a:bodyPr>
          <a:lstStyle/>
          <a:p>
            <a:endParaRPr lang="fr-FR" sz="1800" b="0" strike="noStrike" spc="-1">
              <a:solidFill>
                <a:srgbClr val="FFFFFF"/>
              </a:solidFill>
              <a:latin typeface="Constantia"/>
            </a:endParaRPr>
          </a:p>
        </p:txBody>
      </p:sp>
      <p:sp>
        <p:nvSpPr>
          <p:cNvPr id="4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
        <p:nvSpPr>
          <p:cNvPr id="4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
        <p:nvSpPr>
          <p:cNvPr id="4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
        <p:nvSpPr>
          <p:cNvPr id="4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
        <p:nvSpPr>
          <p:cNvPr id="4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
        <p:nvSpPr>
          <p:cNvPr id="4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33520" y="1371600"/>
            <a:ext cx="7851240" cy="1828440"/>
          </a:xfrm>
          <a:prstGeom prst="rect">
            <a:avLst/>
          </a:prstGeom>
        </p:spPr>
        <p:txBody>
          <a:bodyPr lIns="0" tIns="0" rIns="0" bIns="0" anchor="ctr">
            <a:noAutofit/>
          </a:bodyPr>
          <a:lstStyle/>
          <a:p>
            <a:endParaRPr lang="fr-FR" sz="1800" b="0" strike="noStrike" spc="-1">
              <a:solidFill>
                <a:srgbClr val="FFFFFF"/>
              </a:solidFill>
              <a:latin typeface="Constantia"/>
            </a:endParaRPr>
          </a:p>
        </p:txBody>
      </p:sp>
      <p:sp>
        <p:nvSpPr>
          <p:cNvPr id="1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33520" y="1371600"/>
            <a:ext cx="7851240" cy="1828440"/>
          </a:xfrm>
          <a:prstGeom prst="rect">
            <a:avLst/>
          </a:prstGeom>
        </p:spPr>
        <p:txBody>
          <a:bodyPr lIns="0" tIns="0" rIns="0" bIns="0" anchor="ctr">
            <a:noAutofit/>
          </a:bodyPr>
          <a:lstStyle/>
          <a:p>
            <a:endParaRPr lang="fr-FR" sz="1800" b="0" strike="noStrike" spc="-1">
              <a:solidFill>
                <a:srgbClr val="FFFFFF"/>
              </a:solidFill>
              <a:latin typeface="Constantia"/>
            </a:endParaRPr>
          </a:p>
        </p:txBody>
      </p:sp>
      <p:sp>
        <p:nvSpPr>
          <p:cNvPr id="1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fr-FR" sz="2600" b="0" strike="noStrike" spc="-1">
              <a:solidFill>
                <a:srgbClr val="FFFFFF"/>
              </a:solidFill>
              <a:latin typeface="Constant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33520" y="1371600"/>
            <a:ext cx="7851240" cy="1828440"/>
          </a:xfrm>
          <a:prstGeom prst="rect">
            <a:avLst/>
          </a:prstGeom>
        </p:spPr>
        <p:txBody>
          <a:bodyPr lIns="0" tIns="0" rIns="0" bIns="0" anchor="ctr">
            <a:noAutofit/>
          </a:bodyPr>
          <a:lstStyle/>
          <a:p>
            <a:endParaRPr lang="fr-FR" sz="1800" b="0" strike="noStrike" spc="-1">
              <a:solidFill>
                <a:srgbClr val="FFFFFF"/>
              </a:solidFill>
              <a:latin typeface="Constantia"/>
            </a:endParaRPr>
          </a:p>
        </p:txBody>
      </p:sp>
      <p:sp>
        <p:nvSpPr>
          <p:cNvPr id="1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fr-FR" sz="2600" b="0" strike="noStrike" spc="-1">
              <a:solidFill>
                <a:srgbClr val="FFFFFF"/>
              </a:solidFill>
              <a:latin typeface="Constantia"/>
            </a:endParaRPr>
          </a:p>
        </p:txBody>
      </p:sp>
      <p:sp>
        <p:nvSpPr>
          <p:cNvPr id="1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fr-FR" sz="2600" b="0" strike="noStrike" spc="-1">
              <a:solidFill>
                <a:srgbClr val="FFFFFF"/>
              </a:solidFill>
              <a:latin typeface="Constant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33520" y="1371600"/>
            <a:ext cx="7851240" cy="1828440"/>
          </a:xfrm>
          <a:prstGeom prst="rect">
            <a:avLst/>
          </a:prstGeom>
        </p:spPr>
        <p:txBody>
          <a:bodyPr lIns="0" tIns="0" rIns="0" bIns="0" anchor="ctr">
            <a:noAutofit/>
          </a:bodyPr>
          <a:lstStyle/>
          <a:p>
            <a:endParaRPr lang="fr-FR" sz="1800" b="0" strike="noStrike" spc="-1">
              <a:solidFill>
                <a:srgbClr val="FFFFFF"/>
              </a:solidFill>
              <a:latin typeface="Constant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33520" y="1371600"/>
            <a:ext cx="7851240" cy="84769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33520" y="1371600"/>
            <a:ext cx="7851240" cy="1828440"/>
          </a:xfrm>
          <a:prstGeom prst="rect">
            <a:avLst/>
          </a:prstGeom>
        </p:spPr>
        <p:txBody>
          <a:bodyPr lIns="0" tIns="0" rIns="0" bIns="0" anchor="ctr">
            <a:noAutofit/>
          </a:bodyPr>
          <a:lstStyle/>
          <a:p>
            <a:endParaRPr lang="fr-FR" sz="1800" b="0" strike="noStrike" spc="-1">
              <a:solidFill>
                <a:srgbClr val="FFFFFF"/>
              </a:solidFill>
              <a:latin typeface="Constantia"/>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
        <p:nvSpPr>
          <p:cNvPr id="2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fr-FR" sz="2600" b="0" strike="noStrike" spc="-1">
              <a:solidFill>
                <a:srgbClr val="FFFFFF"/>
              </a:solidFill>
              <a:latin typeface="Constantia"/>
            </a:endParaRPr>
          </a:p>
        </p:txBody>
      </p:sp>
      <p:sp>
        <p:nvSpPr>
          <p:cNvPr id="2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33520" y="1371600"/>
            <a:ext cx="7851240" cy="1828440"/>
          </a:xfrm>
          <a:prstGeom prst="rect">
            <a:avLst/>
          </a:prstGeom>
        </p:spPr>
        <p:txBody>
          <a:bodyPr lIns="0" tIns="0" rIns="0" bIns="0" anchor="ctr">
            <a:noAutofit/>
          </a:bodyPr>
          <a:lstStyle/>
          <a:p>
            <a:endParaRPr lang="fr-FR" sz="1800" b="0" strike="noStrike" spc="-1">
              <a:solidFill>
                <a:srgbClr val="FFFFFF"/>
              </a:solidFill>
              <a:latin typeface="Constantia"/>
            </a:endParaRPr>
          </a:p>
        </p:txBody>
      </p:sp>
      <p:sp>
        <p:nvSpPr>
          <p:cNvPr id="2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fr-FR" sz="2600" b="0" strike="noStrike" spc="-1">
              <a:solidFill>
                <a:srgbClr val="FFFFFF"/>
              </a:solidFill>
              <a:latin typeface="Constantia"/>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
        <p:nvSpPr>
          <p:cNvPr id="2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33520" y="1371600"/>
            <a:ext cx="7851240" cy="1828440"/>
          </a:xfrm>
          <a:prstGeom prst="rect">
            <a:avLst/>
          </a:prstGeom>
        </p:spPr>
        <p:txBody>
          <a:bodyPr lIns="0" tIns="0" rIns="0" bIns="0" anchor="ctr">
            <a:noAutofit/>
          </a:bodyPr>
          <a:lstStyle/>
          <a:p>
            <a:endParaRPr lang="fr-FR" sz="1800" b="0" strike="noStrike" spc="-1">
              <a:solidFill>
                <a:srgbClr val="FFFFFF"/>
              </a:solidFill>
              <a:latin typeface="Constantia"/>
            </a:endParaRPr>
          </a:p>
        </p:txBody>
      </p:sp>
      <p:sp>
        <p:nvSpPr>
          <p:cNvPr id="2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
        <p:nvSpPr>
          <p:cNvPr id="2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
        <p:nvSpPr>
          <p:cNvPr id="3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4AA2D6"/>
            </a:gs>
            <a:gs pos="100000">
              <a:srgbClr val="002B36"/>
            </a:gs>
          </a:gsLst>
          <a:path path="circle">
            <a:fillToRect l="50000" t="55000" r="50000" b="45000"/>
          </a:path>
        </a:gradFill>
        <a:effectLst/>
      </p:bgPr>
    </p:bg>
    <p:spTree>
      <p:nvGrpSpPr>
        <p:cNvPr id="1" name=""/>
        <p:cNvGrpSpPr/>
        <p:nvPr/>
      </p:nvGrpSpPr>
      <p:grpSpPr>
        <a:xfrm>
          <a:off x="0" y="0"/>
          <a:ext cx="0" cy="0"/>
          <a:chOff x="0" y="0"/>
          <a:chExt cx="0" cy="0"/>
        </a:xfrm>
      </p:grpSpPr>
      <p:sp>
        <p:nvSpPr>
          <p:cNvPr id="10" name="CustomShape 1"/>
          <p:cNvSpPr/>
          <p:nvPr/>
        </p:nvSpPr>
        <p:spPr>
          <a:xfrm>
            <a:off x="-9360" y="-7200"/>
            <a:ext cx="9162720" cy="1041120"/>
          </a:xfrm>
          <a:custGeom>
            <a:avLst/>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98"/>
                </a:srgbClr>
              </a:gs>
              <a:gs pos="100000">
                <a:srgbClr val="00C4CD">
                  <a:alpha val="55294"/>
                </a:srgbClr>
              </a:gs>
            </a:gsLst>
            <a:lin ang="5400000"/>
          </a:gradFill>
          <a:ln w="9525">
            <a:noFill/>
          </a:ln>
        </p:spPr>
        <p:style>
          <a:lnRef idx="0">
            <a:scrgbClr r="0" g="0" b="0"/>
          </a:lnRef>
          <a:fillRef idx="0">
            <a:scrgbClr r="0" g="0" b="0"/>
          </a:fillRef>
          <a:effectRef idx="0">
            <a:scrgbClr r="0" g="0" b="0"/>
          </a:effectRef>
          <a:fontRef idx="minor"/>
        </p:style>
      </p:sp>
      <p:sp>
        <p:nvSpPr>
          <p:cNvPr id="11" name="CustomShape 2"/>
          <p:cNvSpPr/>
          <p:nvPr/>
        </p:nvSpPr>
        <p:spPr>
          <a:xfrm>
            <a:off x="4381560" y="-7200"/>
            <a:ext cx="4762080" cy="637920"/>
          </a:xfrm>
          <a:custGeom>
            <a:avLst/>
            <a:gdLst/>
            <a:ahLst/>
            <a:cxn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20000">
                <a:srgbClr val="008ABF">
                  <a:alpha val="45098"/>
                </a:srgbClr>
              </a:gs>
              <a:gs pos="100000">
                <a:srgbClr val="00A0A8">
                  <a:alpha val="30196"/>
                </a:srgbClr>
              </a:gs>
            </a:gsLst>
            <a:lin ang="16200000"/>
          </a:gradFill>
          <a:ln w="9525">
            <a:noFill/>
          </a:ln>
        </p:spPr>
        <p:style>
          <a:lnRef idx="0">
            <a:scrgbClr r="0" g="0" b="0"/>
          </a:lnRef>
          <a:fillRef idx="0">
            <a:scrgbClr r="0" g="0" b="0"/>
          </a:fillRef>
          <a:effectRef idx="0">
            <a:scrgbClr r="0" g="0" b="0"/>
          </a:effectRef>
          <a:fontRef idx="minor"/>
        </p:style>
      </p:sp>
      <p:grpSp>
        <p:nvGrpSpPr>
          <p:cNvPr id="2" name="Group 3"/>
          <p:cNvGrpSpPr/>
          <p:nvPr/>
        </p:nvGrpSpPr>
        <p:grpSpPr>
          <a:xfrm>
            <a:off x="-29160" y="-16560"/>
            <a:ext cx="9197640" cy="1086120"/>
            <a:chOff x="-29160" y="-16560"/>
            <a:chExt cx="9197640" cy="1086120"/>
          </a:xfrm>
        </p:grpSpPr>
        <p:sp>
          <p:nvSpPr>
            <p:cNvPr id="3" name="CustomShape 4"/>
            <p:cNvSpPr/>
            <p:nvPr/>
          </p:nvSpPr>
          <p:spPr>
            <a:xfrm rot="21435600">
              <a:off x="-18720" y="201960"/>
              <a:ext cx="9162720" cy="648720"/>
            </a:xfrm>
            <a:custGeom>
              <a:avLst/>
              <a:gdLst/>
              <a:ahLst/>
              <a:cxn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a:solidFill>
                <a:srgbClr val="09B7BF"/>
              </a:solidFill>
              <a:round/>
            </a:ln>
          </p:spPr>
          <p:style>
            <a:lnRef idx="0">
              <a:scrgbClr r="0" g="0" b="0"/>
            </a:lnRef>
            <a:fillRef idx="0">
              <a:scrgbClr r="0" g="0" b="0"/>
            </a:fillRef>
            <a:effectRef idx="0">
              <a:scrgbClr r="0" g="0" b="0"/>
            </a:effectRef>
            <a:fontRef idx="minor"/>
          </p:style>
        </p:sp>
        <p:sp>
          <p:nvSpPr>
            <p:cNvPr id="4" name="CustomShape 5"/>
            <p:cNvSpPr/>
            <p:nvPr/>
          </p:nvSpPr>
          <p:spPr>
            <a:xfrm rot="21435600">
              <a:off x="-14040" y="275400"/>
              <a:ext cx="9175320" cy="529920"/>
            </a:xfrm>
            <a:custGeom>
              <a:avLst/>
              <a:gdLst/>
              <a:ahLst/>
              <a:cxn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0F6FC6"/>
              </a:solidFill>
              <a:round/>
            </a:ln>
          </p:spPr>
          <p:style>
            <a:lnRef idx="0">
              <a:scrgbClr r="0" g="0" b="0"/>
            </a:lnRef>
            <a:fillRef idx="0">
              <a:scrgbClr r="0" g="0" b="0"/>
            </a:fillRef>
            <a:effectRef idx="0">
              <a:scrgbClr r="0" g="0" b="0"/>
            </a:effectRef>
            <a:fontRef idx="minor"/>
          </p:style>
        </p:sp>
      </p:grpSp>
      <p:sp>
        <p:nvSpPr>
          <p:cNvPr id="5" name="PlaceHolder 6"/>
          <p:cNvSpPr>
            <a:spLocks noGrp="1"/>
          </p:cNvSpPr>
          <p:nvPr>
            <p:ph type="title"/>
          </p:nvPr>
        </p:nvSpPr>
        <p:spPr>
          <a:xfrm>
            <a:off x="533520" y="1371600"/>
            <a:ext cx="7851240" cy="1828440"/>
          </a:xfrm>
          <a:prstGeom prst="rect">
            <a:avLst/>
          </a:prstGeom>
        </p:spPr>
        <p:txBody>
          <a:bodyPr lIns="0" tIns="0" rIns="18360" bIns="0" anchor="b">
            <a:normAutofit/>
          </a:bodyPr>
          <a:lstStyle/>
          <a:p>
            <a:pPr algn="r">
              <a:lnSpc>
                <a:spcPct val="100000"/>
              </a:lnSpc>
            </a:pPr>
            <a:r>
              <a:rPr lang="fr-FR" sz="5600" b="1" strike="noStrike" spc="-1">
                <a:solidFill>
                  <a:srgbClr val="50E0EA"/>
                </a:solidFill>
                <a:latin typeface="Calibri"/>
              </a:rPr>
              <a:t>Modifiez le style du titre</a:t>
            </a:r>
            <a:endParaRPr lang="fr-FR" sz="5600" b="0" strike="noStrike" spc="-1">
              <a:solidFill>
                <a:srgbClr val="FFFFFF"/>
              </a:solidFill>
              <a:latin typeface="Constantia"/>
            </a:endParaRPr>
          </a:p>
        </p:txBody>
      </p:sp>
      <p:sp>
        <p:nvSpPr>
          <p:cNvPr id="6" name="PlaceHolder 7"/>
          <p:cNvSpPr>
            <a:spLocks noGrp="1"/>
          </p:cNvSpPr>
          <p:nvPr>
            <p:ph type="dt"/>
          </p:nvPr>
        </p:nvSpPr>
        <p:spPr>
          <a:xfrm>
            <a:off x="457200" y="6356520"/>
            <a:ext cx="2133360" cy="364680"/>
          </a:xfrm>
          <a:prstGeom prst="rect">
            <a:avLst/>
          </a:prstGeom>
        </p:spPr>
        <p:txBody>
          <a:bodyPr lIns="0" tIns="0" rIns="0" bIns="0" anchor="b">
            <a:noAutofit/>
          </a:bodyPr>
          <a:lstStyle/>
          <a:p>
            <a:pPr>
              <a:lnSpc>
                <a:spcPct val="100000"/>
              </a:lnSpc>
            </a:pPr>
            <a:fld id="{7D3E287A-505B-4B32-A355-2DA0F3EBE767}" type="datetime1">
              <a:rPr lang="fr-FR" sz="1200" b="0" strike="noStrike" spc="-1">
                <a:solidFill>
                  <a:srgbClr val="D1EAED"/>
                </a:solidFill>
                <a:latin typeface="Constantia"/>
              </a:rPr>
              <a:t>16/02/2021</a:t>
            </a:fld>
            <a:endParaRPr lang="en-US" sz="1200" b="0" strike="noStrike" spc="-1">
              <a:latin typeface="Times New Roman"/>
            </a:endParaRPr>
          </a:p>
        </p:txBody>
      </p:sp>
      <p:sp>
        <p:nvSpPr>
          <p:cNvPr id="7" name="PlaceHolder 8"/>
          <p:cNvSpPr>
            <a:spLocks noGrp="1"/>
          </p:cNvSpPr>
          <p:nvPr>
            <p:ph type="ftr"/>
          </p:nvPr>
        </p:nvSpPr>
        <p:spPr>
          <a:xfrm>
            <a:off x="2666880" y="6356520"/>
            <a:ext cx="3352320" cy="364680"/>
          </a:xfrm>
          <a:prstGeom prst="rect">
            <a:avLst/>
          </a:prstGeom>
        </p:spPr>
        <p:txBody>
          <a:bodyPr lIns="0" tIns="0" rIns="0" bIns="0" anchor="b">
            <a:noAutofit/>
          </a:bodyPr>
          <a:lstStyle/>
          <a:p>
            <a:endParaRPr lang="en-US" sz="2400" b="0" strike="noStrike" spc="-1">
              <a:latin typeface="Times New Roman"/>
            </a:endParaRPr>
          </a:p>
        </p:txBody>
      </p:sp>
      <p:sp>
        <p:nvSpPr>
          <p:cNvPr id="8" name="PlaceHolder 9"/>
          <p:cNvSpPr>
            <a:spLocks noGrp="1"/>
          </p:cNvSpPr>
          <p:nvPr>
            <p:ph type="sldNum"/>
          </p:nvPr>
        </p:nvSpPr>
        <p:spPr>
          <a:xfrm>
            <a:off x="7924680" y="6356520"/>
            <a:ext cx="761760" cy="364680"/>
          </a:xfrm>
          <a:prstGeom prst="rect">
            <a:avLst/>
          </a:prstGeom>
        </p:spPr>
        <p:txBody>
          <a:bodyPr lIns="0" tIns="0" rIns="0" bIns="0" anchor="b">
            <a:noAutofit/>
          </a:bodyPr>
          <a:lstStyle/>
          <a:p>
            <a:pPr algn="r">
              <a:lnSpc>
                <a:spcPct val="100000"/>
              </a:lnSpc>
            </a:pPr>
            <a:fld id="{BE45916E-1755-467E-8C98-59EB446DC591}" type="slidenum">
              <a:rPr lang="fr-FR" sz="1200" b="0" strike="noStrike" spc="-1">
                <a:solidFill>
                  <a:srgbClr val="D1EAED"/>
                </a:solidFill>
                <a:latin typeface="Constantia"/>
              </a:rPr>
              <a:t>‹N°›</a:t>
            </a:fld>
            <a:endParaRPr lang="en-US" sz="1200" b="0" strike="noStrike" spc="-1">
              <a:latin typeface="Times New Roman"/>
            </a:endParaRPr>
          </a:p>
        </p:txBody>
      </p:sp>
      <p:sp>
        <p:nvSpPr>
          <p:cNvPr id="9" name="PlaceHolder 10"/>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2600" b="0" strike="noStrike" spc="-1">
                <a:solidFill>
                  <a:srgbClr val="FFFFFF"/>
                </a:solidFill>
                <a:latin typeface="Constantia"/>
              </a:rPr>
              <a:t>Click to edit the outline text format</a:t>
            </a:r>
          </a:p>
          <a:p>
            <a:pPr marL="864000" lvl="1" indent="-324000">
              <a:spcBef>
                <a:spcPts val="1134"/>
              </a:spcBef>
              <a:buClr>
                <a:srgbClr val="000000"/>
              </a:buClr>
              <a:buSzPct val="75000"/>
              <a:buFont typeface="Symbol" charset="2"/>
              <a:buChar char=""/>
            </a:pPr>
            <a:r>
              <a:rPr lang="fr-FR" sz="2100" b="0" strike="noStrike" spc="-1">
                <a:solidFill>
                  <a:srgbClr val="FFFFFF"/>
                </a:solidFill>
                <a:latin typeface="Constantia"/>
              </a:rPr>
              <a:t>Second Outline Level</a:t>
            </a:r>
          </a:p>
          <a:p>
            <a:pPr marL="1296000" lvl="2" indent="-288000">
              <a:spcBef>
                <a:spcPts val="850"/>
              </a:spcBef>
              <a:buClr>
                <a:srgbClr val="000000"/>
              </a:buClr>
              <a:buSzPct val="45000"/>
              <a:buFont typeface="Wingdings" charset="2"/>
              <a:buChar char=""/>
            </a:pPr>
            <a:r>
              <a:rPr lang="fr-FR" sz="2000" b="0" strike="noStrike" spc="-1">
                <a:solidFill>
                  <a:srgbClr val="FFFFFF"/>
                </a:solidFill>
                <a:latin typeface="Constantia"/>
              </a:rPr>
              <a:t>Third Outline Level</a:t>
            </a:r>
          </a:p>
          <a:p>
            <a:pPr marL="1728000" lvl="3" indent="-216000">
              <a:spcBef>
                <a:spcPts val="567"/>
              </a:spcBef>
              <a:buClr>
                <a:srgbClr val="000000"/>
              </a:buClr>
              <a:buSzPct val="75000"/>
              <a:buFont typeface="Symbol" charset="2"/>
              <a:buChar char=""/>
            </a:pPr>
            <a:r>
              <a:rPr lang="fr-FR" sz="2000" b="0" strike="noStrike" spc="-1">
                <a:solidFill>
                  <a:srgbClr val="FFFFFF"/>
                </a:solidFill>
                <a:latin typeface="Constantia"/>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FFFFFF"/>
                </a:solidFill>
                <a:latin typeface="Constantia"/>
              </a:rPr>
              <a:t>Fifth Outline Level</a:t>
            </a:r>
          </a:p>
          <a:p>
            <a:pPr marL="2592000" lvl="5" indent="-216000">
              <a:spcBef>
                <a:spcPts val="283"/>
              </a:spcBef>
              <a:buClr>
                <a:srgbClr val="000000"/>
              </a:buClr>
              <a:buSzPct val="45000"/>
              <a:buFont typeface="Wingdings" charset="2"/>
              <a:buChar char=""/>
            </a:pPr>
            <a:r>
              <a:rPr lang="fr-FR" sz="2000" b="0" strike="noStrike" spc="-1">
                <a:solidFill>
                  <a:srgbClr val="FFFFFF"/>
                </a:solidFill>
                <a:latin typeface="Constantia"/>
              </a:rPr>
              <a:t>Sixth Outline Level</a:t>
            </a:r>
          </a:p>
          <a:p>
            <a:pPr marL="3024000" lvl="6" indent="-216000">
              <a:spcBef>
                <a:spcPts val="283"/>
              </a:spcBef>
              <a:buClr>
                <a:srgbClr val="000000"/>
              </a:buClr>
              <a:buSzPct val="45000"/>
              <a:buFont typeface="Wingdings" charset="2"/>
              <a:buChar char=""/>
            </a:pPr>
            <a:r>
              <a:rPr lang="fr-FR" sz="2000" b="0" strike="noStrike" spc="-1">
                <a:solidFill>
                  <a:srgbClr val="FFFFFF"/>
                </a:solidFill>
                <a:latin typeface="Constantia"/>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40.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ustomShape 1"/>
          <p:cNvSpPr/>
          <p:nvPr/>
        </p:nvSpPr>
        <p:spPr>
          <a:xfrm>
            <a:off x="971640" y="2493000"/>
            <a:ext cx="286128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000" b="0" strike="noStrike" spc="-1" dirty="0">
                <a:solidFill>
                  <a:srgbClr val="FFFFFF"/>
                </a:solidFill>
                <a:latin typeface="Book Antiqua"/>
              </a:rPr>
              <a:t>Enseignement            :</a:t>
            </a:r>
            <a:endParaRPr lang="en-US" sz="2000" b="0" strike="noStrike" spc="-1" dirty="0">
              <a:latin typeface="Arial"/>
            </a:endParaRPr>
          </a:p>
        </p:txBody>
      </p:sp>
      <p:sp>
        <p:nvSpPr>
          <p:cNvPr id="53" name="TextShape 2"/>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6BC0A3FC-C15F-4993-A38B-3AE59EDE7E80}" type="slidenum">
              <a:rPr lang="fr-FR" sz="1200" b="0" strike="noStrike" spc="-1">
                <a:solidFill>
                  <a:srgbClr val="D1EAED"/>
                </a:solidFill>
                <a:latin typeface="Constantia"/>
              </a:rPr>
              <a:t>1</a:t>
            </a:fld>
            <a:endParaRPr lang="en-US" sz="1200" b="0" strike="noStrike" spc="-1">
              <a:latin typeface="Times New Roman"/>
            </a:endParaRPr>
          </a:p>
        </p:txBody>
      </p:sp>
      <p:sp>
        <p:nvSpPr>
          <p:cNvPr id="54" name="CustomShape 3"/>
          <p:cNvSpPr/>
          <p:nvPr/>
        </p:nvSpPr>
        <p:spPr>
          <a:xfrm>
            <a:off x="241560" y="188640"/>
            <a:ext cx="238572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400" b="1" u="sng" strike="noStrike" spc="148">
                <a:solidFill>
                  <a:srgbClr val="FFFFFF"/>
                </a:solidFill>
                <a:uFillTx/>
                <a:latin typeface="Book Antiqua"/>
              </a:rPr>
              <a:t>Université de Jijel</a:t>
            </a:r>
            <a:endParaRPr lang="en-US" sz="1400" b="0" strike="noStrike" spc="-1">
              <a:latin typeface="Arial"/>
            </a:endParaRPr>
          </a:p>
        </p:txBody>
      </p:sp>
      <p:sp>
        <p:nvSpPr>
          <p:cNvPr id="55" name="CustomShape 4"/>
          <p:cNvSpPr/>
          <p:nvPr/>
        </p:nvSpPr>
        <p:spPr>
          <a:xfrm>
            <a:off x="231840" y="471960"/>
            <a:ext cx="477180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400" b="1" u="sng" strike="noStrike" spc="148">
                <a:solidFill>
                  <a:srgbClr val="FFFFFF"/>
                </a:solidFill>
                <a:uFillTx/>
                <a:latin typeface="Book Antiqua"/>
              </a:rPr>
              <a:t>Faculté des Sciences Exactes et Informatique</a:t>
            </a:r>
            <a:endParaRPr lang="en-US" sz="1400" b="0" strike="noStrike" spc="-1">
              <a:latin typeface="Arial"/>
            </a:endParaRPr>
          </a:p>
        </p:txBody>
      </p:sp>
      <p:sp>
        <p:nvSpPr>
          <p:cNvPr id="56" name="CustomShape 5"/>
          <p:cNvSpPr/>
          <p:nvPr/>
        </p:nvSpPr>
        <p:spPr>
          <a:xfrm>
            <a:off x="251640" y="779760"/>
            <a:ext cx="331200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400" b="1" u="sng" strike="noStrike" spc="148">
                <a:solidFill>
                  <a:srgbClr val="FFFFFF"/>
                </a:solidFill>
                <a:uFillTx/>
                <a:latin typeface="Book Antiqua"/>
              </a:rPr>
              <a:t>Département d’Informatique</a:t>
            </a:r>
            <a:endParaRPr lang="en-US" sz="1400" b="0" strike="noStrike" spc="-1">
              <a:latin typeface="Arial"/>
            </a:endParaRPr>
          </a:p>
        </p:txBody>
      </p:sp>
      <p:sp>
        <p:nvSpPr>
          <p:cNvPr id="57" name="CustomShape 6"/>
          <p:cNvSpPr/>
          <p:nvPr/>
        </p:nvSpPr>
        <p:spPr>
          <a:xfrm>
            <a:off x="3832920" y="2493000"/>
            <a:ext cx="29876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000" b="0" strike="noStrike" spc="-1" dirty="0">
                <a:solidFill>
                  <a:srgbClr val="FFFFFF"/>
                </a:solidFill>
                <a:latin typeface="Book Antiqua"/>
              </a:rPr>
              <a:t>Méthodes Numériques</a:t>
            </a:r>
            <a:endParaRPr lang="en-US" sz="2000" b="0" strike="noStrike" spc="-1" dirty="0">
              <a:latin typeface="Arial"/>
            </a:endParaRPr>
          </a:p>
        </p:txBody>
      </p:sp>
      <p:sp>
        <p:nvSpPr>
          <p:cNvPr id="58" name="CustomShape 7"/>
          <p:cNvSpPr/>
          <p:nvPr/>
        </p:nvSpPr>
        <p:spPr>
          <a:xfrm>
            <a:off x="993240" y="3380040"/>
            <a:ext cx="27140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000" b="0" strike="noStrike" spc="-1" dirty="0">
                <a:solidFill>
                  <a:srgbClr val="FFFFFF"/>
                </a:solidFill>
                <a:latin typeface="Book Antiqua"/>
              </a:rPr>
              <a:t>2</a:t>
            </a:r>
            <a:r>
              <a:rPr lang="fr-FR" sz="2000" b="0" strike="noStrike" spc="-1" baseline="30000" dirty="0">
                <a:solidFill>
                  <a:srgbClr val="FFFFFF"/>
                </a:solidFill>
                <a:latin typeface="Book Antiqua"/>
              </a:rPr>
              <a:t>ème</a:t>
            </a:r>
            <a:r>
              <a:rPr lang="fr-FR" sz="2000" b="0" strike="noStrike" spc="-1" dirty="0">
                <a:solidFill>
                  <a:srgbClr val="FFFFFF"/>
                </a:solidFill>
                <a:latin typeface="Book Antiqua"/>
              </a:rPr>
              <a:t> Année Licence   :</a:t>
            </a:r>
            <a:endParaRPr lang="en-US" sz="2000" b="0" strike="noStrike" spc="-1" dirty="0">
              <a:latin typeface="Arial"/>
            </a:endParaRPr>
          </a:p>
        </p:txBody>
      </p:sp>
      <p:sp>
        <p:nvSpPr>
          <p:cNvPr id="59" name="CustomShape 8"/>
          <p:cNvSpPr/>
          <p:nvPr/>
        </p:nvSpPr>
        <p:spPr>
          <a:xfrm>
            <a:off x="993240" y="5333400"/>
            <a:ext cx="283932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000" b="0" strike="noStrike" spc="-1">
                <a:solidFill>
                  <a:srgbClr val="FFFFFF"/>
                </a:solidFill>
                <a:latin typeface="Book Antiqua"/>
              </a:rPr>
              <a:t>Enseignant                 :</a:t>
            </a:r>
            <a:endParaRPr lang="en-US" sz="2000" b="0" strike="noStrike" spc="-1">
              <a:latin typeface="Arial"/>
            </a:endParaRPr>
          </a:p>
        </p:txBody>
      </p:sp>
      <p:sp>
        <p:nvSpPr>
          <p:cNvPr id="60" name="CustomShape 9"/>
          <p:cNvSpPr/>
          <p:nvPr/>
        </p:nvSpPr>
        <p:spPr>
          <a:xfrm>
            <a:off x="961920" y="4325760"/>
            <a:ext cx="274572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000" b="0" strike="noStrike" spc="-1">
                <a:solidFill>
                  <a:srgbClr val="FFFFFF"/>
                </a:solidFill>
                <a:latin typeface="Book Antiqua"/>
              </a:rPr>
              <a:t>Année Universitaire :</a:t>
            </a:r>
            <a:endParaRPr lang="en-US" sz="2000" b="0" strike="noStrike" spc="-1">
              <a:latin typeface="Arial"/>
            </a:endParaRPr>
          </a:p>
        </p:txBody>
      </p:sp>
      <p:sp>
        <p:nvSpPr>
          <p:cNvPr id="61" name="CustomShape 10"/>
          <p:cNvSpPr/>
          <p:nvPr/>
        </p:nvSpPr>
        <p:spPr>
          <a:xfrm>
            <a:off x="3920040" y="3420720"/>
            <a:ext cx="1655640" cy="36468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fr-FR" sz="1800" b="0" strike="noStrike" spc="-1" dirty="0">
                <a:solidFill>
                  <a:srgbClr val="FFFFFF"/>
                </a:solidFill>
                <a:latin typeface="Constantia"/>
              </a:rPr>
              <a:t>Informatique</a:t>
            </a:r>
            <a:endParaRPr lang="en-US" sz="1800" b="0" strike="noStrike" spc="-1" dirty="0">
              <a:latin typeface="Arial"/>
            </a:endParaRPr>
          </a:p>
        </p:txBody>
      </p:sp>
      <p:pic>
        <p:nvPicPr>
          <p:cNvPr id="62" name="Picture 2"/>
          <p:cNvPicPr/>
          <p:nvPr/>
        </p:nvPicPr>
        <p:blipFill>
          <a:blip r:embed="rId2"/>
          <a:stretch/>
        </p:blipFill>
        <p:spPr>
          <a:xfrm>
            <a:off x="7668360" y="188640"/>
            <a:ext cx="1315800" cy="1525320"/>
          </a:xfrm>
          <a:prstGeom prst="rect">
            <a:avLst/>
          </a:prstGeom>
          <a:ln w="0">
            <a:noFill/>
          </a:ln>
        </p:spPr>
      </p:pic>
      <p:sp>
        <p:nvSpPr>
          <p:cNvPr id="63" name="CustomShape 11"/>
          <p:cNvSpPr/>
          <p:nvPr/>
        </p:nvSpPr>
        <p:spPr>
          <a:xfrm>
            <a:off x="3832920" y="4317480"/>
            <a:ext cx="174276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dirty="0">
                <a:solidFill>
                  <a:srgbClr val="FFFFFF"/>
                </a:solidFill>
                <a:latin typeface="Constantia"/>
              </a:rPr>
              <a:t>2020/2021</a:t>
            </a:r>
            <a:endParaRPr lang="en-US" sz="1800" b="0" strike="noStrike" spc="-1" dirty="0">
              <a:latin typeface="Arial"/>
            </a:endParaRPr>
          </a:p>
        </p:txBody>
      </p:sp>
      <p:sp>
        <p:nvSpPr>
          <p:cNvPr id="64" name="CustomShape 12"/>
          <p:cNvSpPr/>
          <p:nvPr/>
        </p:nvSpPr>
        <p:spPr>
          <a:xfrm>
            <a:off x="3888360" y="5355000"/>
            <a:ext cx="2555848" cy="36468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fr-FR" sz="1800" b="0" strike="noStrike" spc="-1" dirty="0">
                <a:solidFill>
                  <a:srgbClr val="FFFFFF"/>
                </a:solidFill>
                <a:latin typeface="Constantia"/>
              </a:rPr>
              <a:t>ALLIOUCHE Abdelaziz</a:t>
            </a:r>
            <a:endParaRPr lang="en-US" sz="1800" b="0" strike="noStrike" spc="-1" dirty="0">
              <a:latin typeface="Arial"/>
            </a:endParaRPr>
          </a:p>
        </p:txBody>
      </p:sp>
      <p:sp>
        <p:nvSpPr>
          <p:cNvPr id="17" name="CustomShape 8"/>
          <p:cNvSpPr/>
          <p:nvPr/>
        </p:nvSpPr>
        <p:spPr>
          <a:xfrm>
            <a:off x="971600" y="6158880"/>
            <a:ext cx="283932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000" b="0" strike="noStrike" spc="-1" dirty="0" smtClean="0">
                <a:solidFill>
                  <a:srgbClr val="FFFFFF"/>
                </a:solidFill>
                <a:latin typeface="Book Antiqua"/>
              </a:rPr>
              <a:t>Contact                       </a:t>
            </a:r>
            <a:r>
              <a:rPr lang="fr-FR" sz="2000" b="0" strike="noStrike" spc="-1" dirty="0">
                <a:solidFill>
                  <a:srgbClr val="FFFFFF"/>
                </a:solidFill>
                <a:latin typeface="Book Antiqua"/>
              </a:rPr>
              <a:t>:</a:t>
            </a:r>
            <a:endParaRPr lang="en-US" sz="2000" b="0" strike="noStrike" spc="-1" dirty="0">
              <a:latin typeface="Arial"/>
            </a:endParaRPr>
          </a:p>
        </p:txBody>
      </p:sp>
      <p:sp>
        <p:nvSpPr>
          <p:cNvPr id="18" name="CustomShape 12"/>
          <p:cNvSpPr/>
          <p:nvPr/>
        </p:nvSpPr>
        <p:spPr>
          <a:xfrm>
            <a:off x="3944160" y="6180480"/>
            <a:ext cx="2555848" cy="36468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fr-FR" sz="1800" b="0" strike="noStrike" spc="-1" dirty="0" smtClean="0">
                <a:solidFill>
                  <a:srgbClr val="FFFFFF"/>
                </a:solidFill>
                <a:latin typeface="Constantia"/>
              </a:rPr>
              <a:t>tpmn2021@gmail.com</a:t>
            </a:r>
            <a:endParaRPr lang="en-US"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xmlns:p15="http://schemas.microsoft.com/office/powerpoint/2012/main">
      <p:transition spd="slow">
        <p:split dir="out" orient="vert"/>
      </p:transition>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circle(in)">
                                      <p:cBhvr additive="repl">
                                        <p:cTn id="7" dur="2000"/>
                                        <p:tgtEl>
                                          <p:spTgt spid="62"/>
                                        </p:tgtEl>
                                      </p:cBhvr>
                                    </p:animEffect>
                                  </p:childTnLst>
                                </p:cTn>
                              </p:par>
                            </p:childTnLst>
                          </p:cTn>
                        </p:par>
                        <p:par>
                          <p:cTn id="8" fill="hold">
                            <p:stCondLst>
                              <p:cond delay="2000"/>
                            </p:stCondLst>
                            <p:childTnLst>
                              <p:par>
                                <p:cTn id="9" presetID="16" presetClass="entr" presetSubtype="21" fill="hold"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barn(inVertical)">
                                      <p:cBhvr additive="repl">
                                        <p:cTn id="11" dur="500"/>
                                        <p:tgtEl>
                                          <p:spTgt spid="52"/>
                                        </p:tgtEl>
                                      </p:cBhvr>
                                    </p:animEffect>
                                  </p:childTnLst>
                                </p:cTn>
                              </p:par>
                            </p:childTnLst>
                          </p:cTn>
                        </p:par>
                        <p:par>
                          <p:cTn id="12" fill="hold">
                            <p:stCondLst>
                              <p:cond delay="2500"/>
                            </p:stCondLst>
                            <p:childTnLst>
                              <p:par>
                                <p:cTn id="13" presetID="6" presetClass="entr" presetSubtype="16"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circle(in)">
                                      <p:cBhvr additive="repl">
                                        <p:cTn id="15" dur="1000"/>
                                        <p:tgtEl>
                                          <p:spTgt spid="57"/>
                                        </p:tgtEl>
                                      </p:cBhvr>
                                    </p:animEffect>
                                  </p:childTnLst>
                                </p:cTn>
                              </p:par>
                            </p:childTnLst>
                          </p:cTn>
                        </p:par>
                        <p:par>
                          <p:cTn id="16" fill="hold">
                            <p:stCondLst>
                              <p:cond delay="3500"/>
                            </p:stCondLst>
                            <p:childTnLst>
                              <p:par>
                                <p:cTn id="17" presetID="16" presetClass="entr" presetSubtype="21" fill="hold" nodeType="afterEffect">
                                  <p:stCondLst>
                                    <p:cond delay="1500"/>
                                  </p:stCondLst>
                                  <p:childTnLst>
                                    <p:set>
                                      <p:cBhvr>
                                        <p:cTn id="18" dur="1" fill="hold">
                                          <p:stCondLst>
                                            <p:cond delay="0"/>
                                          </p:stCondLst>
                                        </p:cTn>
                                        <p:tgtEl>
                                          <p:spTgt spid="58"/>
                                        </p:tgtEl>
                                        <p:attrNameLst>
                                          <p:attrName>style.visibility</p:attrName>
                                        </p:attrNameLst>
                                      </p:cBhvr>
                                      <p:to>
                                        <p:strVal val="visible"/>
                                      </p:to>
                                    </p:set>
                                    <p:animEffect transition="in" filter="barn(inVertical)">
                                      <p:cBhvr additive="repl">
                                        <p:cTn id="19" dur="500"/>
                                        <p:tgtEl>
                                          <p:spTgt spid="58"/>
                                        </p:tgtEl>
                                      </p:cBhvr>
                                    </p:animEffect>
                                  </p:childTnLst>
                                </p:cTn>
                              </p:par>
                            </p:childTnLst>
                          </p:cTn>
                        </p:par>
                        <p:par>
                          <p:cTn id="20" fill="hold">
                            <p:stCondLst>
                              <p:cond delay="5500"/>
                            </p:stCondLst>
                            <p:childTnLst>
                              <p:par>
                                <p:cTn id="21" presetID="6" presetClass="entr" presetSubtype="16" fill="hold" nodeType="after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circle(in)">
                                      <p:cBhvr additive="repl">
                                        <p:cTn id="23" dur="1000"/>
                                        <p:tgtEl>
                                          <p:spTgt spid="61"/>
                                        </p:tgtEl>
                                      </p:cBhvr>
                                    </p:animEffect>
                                  </p:childTnLst>
                                </p:cTn>
                              </p:par>
                            </p:childTnLst>
                          </p:cTn>
                        </p:par>
                        <p:par>
                          <p:cTn id="24" fill="hold">
                            <p:stCondLst>
                              <p:cond delay="6500"/>
                            </p:stCondLst>
                            <p:childTnLst>
                              <p:par>
                                <p:cTn id="25" presetID="16" presetClass="entr" presetSubtype="21" fill="hold" nodeType="afterEffect">
                                  <p:stCondLst>
                                    <p:cond delay="1000"/>
                                  </p:stCondLst>
                                  <p:childTnLst>
                                    <p:set>
                                      <p:cBhvr>
                                        <p:cTn id="26" dur="1" fill="hold">
                                          <p:stCondLst>
                                            <p:cond delay="0"/>
                                          </p:stCondLst>
                                        </p:cTn>
                                        <p:tgtEl>
                                          <p:spTgt spid="60"/>
                                        </p:tgtEl>
                                        <p:attrNameLst>
                                          <p:attrName>style.visibility</p:attrName>
                                        </p:attrNameLst>
                                      </p:cBhvr>
                                      <p:to>
                                        <p:strVal val="visible"/>
                                      </p:to>
                                    </p:set>
                                    <p:animEffect transition="in" filter="barn(inVertical)">
                                      <p:cBhvr additive="repl">
                                        <p:cTn id="27" dur="500"/>
                                        <p:tgtEl>
                                          <p:spTgt spid="60"/>
                                        </p:tgtEl>
                                      </p:cBhvr>
                                    </p:animEffect>
                                  </p:childTnLst>
                                </p:cTn>
                              </p:par>
                            </p:childTnLst>
                          </p:cTn>
                        </p:par>
                        <p:par>
                          <p:cTn id="28" fill="hold">
                            <p:stCondLst>
                              <p:cond delay="8000"/>
                            </p:stCondLst>
                            <p:childTnLst>
                              <p:par>
                                <p:cTn id="29" presetID="6" presetClass="entr" presetSubtype="16" fill="hold" nodeType="after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circle(in)">
                                      <p:cBhvr additive="repl">
                                        <p:cTn id="31" dur="1000"/>
                                        <p:tgtEl>
                                          <p:spTgt spid="63"/>
                                        </p:tgtEl>
                                      </p:cBhvr>
                                    </p:animEffect>
                                  </p:childTnLst>
                                </p:cTn>
                              </p:par>
                            </p:childTnLst>
                          </p:cTn>
                        </p:par>
                        <p:par>
                          <p:cTn id="32" fill="hold">
                            <p:stCondLst>
                              <p:cond delay="9000"/>
                            </p:stCondLst>
                            <p:childTnLst>
                              <p:par>
                                <p:cTn id="33" presetID="16" presetClass="entr" presetSubtype="21" fill="hold" nodeType="afterEffect">
                                  <p:stCondLst>
                                    <p:cond delay="1000"/>
                                  </p:stCondLst>
                                  <p:childTnLst>
                                    <p:set>
                                      <p:cBhvr>
                                        <p:cTn id="34" dur="1" fill="hold">
                                          <p:stCondLst>
                                            <p:cond delay="0"/>
                                          </p:stCondLst>
                                        </p:cTn>
                                        <p:tgtEl>
                                          <p:spTgt spid="59"/>
                                        </p:tgtEl>
                                        <p:attrNameLst>
                                          <p:attrName>style.visibility</p:attrName>
                                        </p:attrNameLst>
                                      </p:cBhvr>
                                      <p:to>
                                        <p:strVal val="visible"/>
                                      </p:to>
                                    </p:set>
                                    <p:animEffect transition="in" filter="barn(inVertical)">
                                      <p:cBhvr additive="repl">
                                        <p:cTn id="35" dur="500"/>
                                        <p:tgtEl>
                                          <p:spTgt spid="59"/>
                                        </p:tgtEl>
                                      </p:cBhvr>
                                    </p:animEffect>
                                  </p:childTnLst>
                                </p:cTn>
                              </p:par>
                            </p:childTnLst>
                          </p:cTn>
                        </p:par>
                        <p:par>
                          <p:cTn id="36" fill="hold">
                            <p:stCondLst>
                              <p:cond delay="10500"/>
                            </p:stCondLst>
                            <p:childTnLst>
                              <p:par>
                                <p:cTn id="37" presetID="6" presetClass="entr" presetSubtype="16" fill="hold" nodeType="afterEffect">
                                  <p:stCondLst>
                                    <p:cond delay="0"/>
                                  </p:stCondLst>
                                  <p:childTnLst>
                                    <p:set>
                                      <p:cBhvr>
                                        <p:cTn id="38" dur="1" fill="hold">
                                          <p:stCondLst>
                                            <p:cond delay="0"/>
                                          </p:stCondLst>
                                        </p:cTn>
                                        <p:tgtEl>
                                          <p:spTgt spid="64"/>
                                        </p:tgtEl>
                                        <p:attrNameLst>
                                          <p:attrName>style.visibility</p:attrName>
                                        </p:attrNameLst>
                                      </p:cBhvr>
                                      <p:to>
                                        <p:strVal val="visible"/>
                                      </p:to>
                                    </p:set>
                                    <p:animEffect transition="in" filter="circle(in)">
                                      <p:cBhvr additive="repl">
                                        <p:cTn id="39" dur="1000"/>
                                        <p:tgtEl>
                                          <p:spTgt spid="64"/>
                                        </p:tgtEl>
                                      </p:cBhvr>
                                    </p:animEffect>
                                  </p:childTnLst>
                                </p:cTn>
                              </p:par>
                            </p:childTnLst>
                          </p:cTn>
                        </p:par>
                        <p:par>
                          <p:cTn id="40" fill="hold">
                            <p:stCondLst>
                              <p:cond delay="11500"/>
                            </p:stCondLst>
                            <p:childTnLst>
                              <p:par>
                                <p:cTn id="41" presetID="16" presetClass="entr" presetSubtype="21" fill="hold" nodeType="afterEffect">
                                  <p:stCondLst>
                                    <p:cond delay="1000"/>
                                  </p:stCondLst>
                                  <p:childTnLst>
                                    <p:set>
                                      <p:cBhvr>
                                        <p:cTn id="42" dur="1" fill="hold">
                                          <p:stCondLst>
                                            <p:cond delay="0"/>
                                          </p:stCondLst>
                                        </p:cTn>
                                        <p:tgtEl>
                                          <p:spTgt spid="17"/>
                                        </p:tgtEl>
                                        <p:attrNameLst>
                                          <p:attrName>style.visibility</p:attrName>
                                        </p:attrNameLst>
                                      </p:cBhvr>
                                      <p:to>
                                        <p:strVal val="visible"/>
                                      </p:to>
                                    </p:set>
                                    <p:animEffect transition="in" filter="barn(inVertical)">
                                      <p:cBhvr additive="repl">
                                        <p:cTn id="43" dur="500"/>
                                        <p:tgtEl>
                                          <p:spTgt spid="17"/>
                                        </p:tgtEl>
                                      </p:cBhvr>
                                    </p:animEffect>
                                  </p:childTnLst>
                                </p:cTn>
                              </p:par>
                            </p:childTnLst>
                          </p:cTn>
                        </p:par>
                        <p:par>
                          <p:cTn id="44" fill="hold">
                            <p:stCondLst>
                              <p:cond delay="13000"/>
                            </p:stCondLst>
                            <p:childTnLst>
                              <p:par>
                                <p:cTn id="45" presetID="6" presetClass="entr" presetSubtype="16"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circle(in)">
                                      <p:cBhvr additive="repl">
                                        <p:cTn id="4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10</a:t>
            </a:fld>
            <a:endParaRPr lang="en-US" sz="1200" b="0" strike="noStrike" spc="-1">
              <a:latin typeface="Times New Roman"/>
            </a:endParaRPr>
          </a:p>
        </p:txBody>
      </p:sp>
      <p:sp>
        <p:nvSpPr>
          <p:cNvPr id="2" name="Rectangle 1"/>
          <p:cNvSpPr/>
          <p:nvPr/>
        </p:nvSpPr>
        <p:spPr>
          <a:xfrm>
            <a:off x="309919" y="827420"/>
            <a:ext cx="2787943" cy="369332"/>
          </a:xfrm>
          <a:prstGeom prst="rect">
            <a:avLst/>
          </a:prstGeom>
        </p:spPr>
        <p:txBody>
          <a:bodyPr wrap="none">
            <a:spAutoFit/>
          </a:bodyPr>
          <a:lstStyle/>
          <a:p>
            <a:r>
              <a:rPr lang="fr-FR" b="1" dirty="0">
                <a:solidFill>
                  <a:srgbClr val="FF0000"/>
                </a:solidFill>
              </a:rPr>
              <a:t>Disques de </a:t>
            </a:r>
            <a:r>
              <a:rPr lang="fr-FR" b="1" dirty="0" err="1">
                <a:solidFill>
                  <a:srgbClr val="FF0000"/>
                </a:solidFill>
              </a:rPr>
              <a:t>Gershgorin</a:t>
            </a:r>
            <a:r>
              <a:rPr lang="fr-FR" b="1" dirty="0">
                <a:solidFill>
                  <a:srgbClr val="FF0000"/>
                </a:solidFill>
              </a:rPr>
              <a:t> </a:t>
            </a:r>
          </a:p>
        </p:txBody>
      </p:sp>
      <p:sp>
        <p:nvSpPr>
          <p:cNvPr id="5" name="CustomShape 1"/>
          <p:cNvSpPr/>
          <p:nvPr/>
        </p:nvSpPr>
        <p:spPr>
          <a:xfrm>
            <a:off x="35640" y="188640"/>
            <a:ext cx="4824392" cy="30632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fr-FR" sz="1400" b="1" u="sng" strike="noStrike" spc="148" dirty="0" smtClean="0">
                <a:solidFill>
                  <a:srgbClr val="FFFFFF"/>
                </a:solidFill>
                <a:uFillTx/>
                <a:latin typeface="Book Antiqua"/>
              </a:rPr>
              <a:t>3 – </a:t>
            </a:r>
            <a:r>
              <a:rPr lang="fr-FR" sz="1400" b="1" u="sng" strike="noStrike" spc="148" dirty="0" err="1" smtClean="0">
                <a:solidFill>
                  <a:srgbClr val="FFFFFF"/>
                </a:solidFill>
                <a:uFillTx/>
                <a:latin typeface="Book Antiqua"/>
              </a:rPr>
              <a:t>Lacalisation</a:t>
            </a:r>
            <a:r>
              <a:rPr lang="fr-FR" sz="1400" b="1" u="sng" strike="noStrike" spc="148" dirty="0" smtClean="0">
                <a:solidFill>
                  <a:srgbClr val="FFFFFF"/>
                </a:solidFill>
                <a:uFillTx/>
                <a:latin typeface="Book Antiqua"/>
              </a:rPr>
              <a:t> de valeurs propres :</a:t>
            </a:r>
            <a:endParaRPr lang="en-US" sz="1400" b="0" strike="noStrike" spc="-1" dirty="0">
              <a:latin typeface="Arial"/>
            </a:endParaRPr>
          </a:p>
        </p:txBody>
      </p:sp>
      <p:sp>
        <p:nvSpPr>
          <p:cNvPr id="3" name="Rectangle 2"/>
          <p:cNvSpPr/>
          <p:nvPr/>
        </p:nvSpPr>
        <p:spPr>
          <a:xfrm>
            <a:off x="490417" y="1556791"/>
            <a:ext cx="8452091" cy="644877"/>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Soit A une matrice de Mn(C). Les disques de </a:t>
            </a:r>
            <a:r>
              <a:rPr lang="fr-FR" spc="-1" dirty="0" err="1">
                <a:solidFill>
                  <a:srgbClr val="FFFFFF"/>
                </a:solidFill>
                <a:latin typeface="Book Antiqua"/>
              </a:rPr>
              <a:t>Gershgorin</a:t>
            </a:r>
            <a:r>
              <a:rPr lang="fr-FR" spc="-1" dirty="0">
                <a:solidFill>
                  <a:srgbClr val="FFFFFF"/>
                </a:solidFill>
                <a:latin typeface="Book Antiqua"/>
              </a:rPr>
              <a:t> Di, i = 1,.., n sont les régions du plan complexe définies par :</a:t>
            </a:r>
          </a:p>
        </p:txBody>
      </p:sp>
      <mc:AlternateContent xmlns:mc="http://schemas.openxmlformats.org/markup-compatibility/2006" xmlns:a14="http://schemas.microsoft.com/office/drawing/2010/main">
        <mc:Choice Requires="a14">
          <p:sp>
            <p:nvSpPr>
              <p:cNvPr id="4" name="Rectangle 3"/>
              <p:cNvSpPr/>
              <p:nvPr/>
            </p:nvSpPr>
            <p:spPr>
              <a:xfrm>
                <a:off x="971600" y="2492896"/>
                <a:ext cx="6480720" cy="1074140"/>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14:m>
                  <m:oMathPara xmlns:m="http://schemas.openxmlformats.org/officeDocument/2006/math">
                    <m:oMathParaPr>
                      <m:jc m:val="left"/>
                    </m:oMathParaPr>
                    <m:oMath xmlns:m="http://schemas.openxmlformats.org/officeDocument/2006/math">
                      <m:r>
                        <a:rPr lang="fr-FR" spc="-1">
                          <a:solidFill>
                            <a:srgbClr val="FFFFFF"/>
                          </a:solidFill>
                          <a:latin typeface="Cambria Math"/>
                        </a:rPr>
                        <m:t>𝐷𝑖</m:t>
                      </m:r>
                      <m:r>
                        <a:rPr lang="fr-FR" spc="-1">
                          <a:solidFill>
                            <a:srgbClr val="FFFFFF"/>
                          </a:solidFill>
                          <a:latin typeface="Cambria Math"/>
                        </a:rPr>
                        <m:t>=</m:t>
                      </m:r>
                      <m:d>
                        <m:dPr>
                          <m:begChr m:val="{"/>
                          <m:endChr m:val="}"/>
                          <m:ctrlPr>
                            <a:rPr lang="fr-FR" i="1" spc="-1">
                              <a:solidFill>
                                <a:srgbClr val="FFFFFF"/>
                              </a:solidFill>
                              <a:latin typeface="Cambria Math"/>
                            </a:rPr>
                          </m:ctrlPr>
                        </m:dPr>
                        <m:e>
                          <m:r>
                            <a:rPr lang="fr-FR" spc="-1">
                              <a:solidFill>
                                <a:srgbClr val="FFFFFF"/>
                              </a:solidFill>
                              <a:latin typeface="Cambria Math"/>
                            </a:rPr>
                            <m:t>𝑧</m:t>
                          </m:r>
                          <m:r>
                            <a:rPr lang="fr-FR" spc="-1">
                              <a:solidFill>
                                <a:srgbClr val="FFFFFF"/>
                              </a:solidFill>
                              <a:latin typeface="Cambria Math"/>
                            </a:rPr>
                            <m:t>∈</m:t>
                          </m:r>
                          <m:r>
                            <a:rPr lang="fr-FR" spc="-1">
                              <a:solidFill>
                                <a:srgbClr val="FFFFFF"/>
                              </a:solidFill>
                              <a:latin typeface="Cambria Math"/>
                            </a:rPr>
                            <m:t>ℂ</m:t>
                          </m:r>
                          <m:r>
                            <a:rPr lang="fr-FR" spc="-1">
                              <a:solidFill>
                                <a:srgbClr val="FFFFFF"/>
                              </a:solidFill>
                              <a:latin typeface="Cambria Math"/>
                            </a:rPr>
                            <m:t> </m:t>
                          </m:r>
                          <m:r>
                            <a:rPr lang="fr-FR" spc="-1">
                              <a:solidFill>
                                <a:srgbClr val="FFFFFF"/>
                              </a:solidFill>
                              <a:latin typeface="Cambria Math"/>
                            </a:rPr>
                            <m:t>𝑡𝑒𝑙</m:t>
                          </m:r>
                          <m:r>
                            <a:rPr lang="fr-FR" spc="-1">
                              <a:solidFill>
                                <a:srgbClr val="FFFFFF"/>
                              </a:solidFill>
                              <a:latin typeface="Cambria Math"/>
                            </a:rPr>
                            <m:t> </m:t>
                          </m:r>
                          <m:r>
                            <a:rPr lang="fr-FR" spc="-1">
                              <a:solidFill>
                                <a:srgbClr val="FFFFFF"/>
                              </a:solidFill>
                              <a:latin typeface="Cambria Math"/>
                            </a:rPr>
                            <m:t>𝑞𝑢𝑒</m:t>
                          </m:r>
                          <m:r>
                            <a:rPr lang="fr-FR" spc="-1">
                              <a:solidFill>
                                <a:srgbClr val="FFFFFF"/>
                              </a:solidFill>
                              <a:latin typeface="Cambria Math"/>
                            </a:rPr>
                            <m:t> </m:t>
                          </m:r>
                          <m:d>
                            <m:dPr>
                              <m:begChr m:val="|"/>
                              <m:endChr m:val="|"/>
                              <m:ctrlPr>
                                <a:rPr lang="fr-FR" i="1" spc="-1">
                                  <a:solidFill>
                                    <a:srgbClr val="FFFFFF"/>
                                  </a:solidFill>
                                  <a:latin typeface="Cambria Math"/>
                                </a:rPr>
                              </m:ctrlPr>
                            </m:dPr>
                            <m:e>
                              <m:r>
                                <a:rPr lang="fr-FR" spc="-1">
                                  <a:solidFill>
                                    <a:srgbClr val="FFFFFF"/>
                                  </a:solidFill>
                                  <a:latin typeface="Cambria Math"/>
                                </a:rPr>
                                <m:t>𝑧</m:t>
                              </m:r>
                              <m:r>
                                <a:rPr lang="fr-FR" spc="-1">
                                  <a:solidFill>
                                    <a:srgbClr val="FFFFFF"/>
                                  </a:solidFill>
                                  <a:latin typeface="Cambria Math"/>
                                </a:rPr>
                                <m:t>−</m:t>
                              </m:r>
                              <m:r>
                                <a:rPr lang="fr-FR" spc="-1">
                                  <a:solidFill>
                                    <a:srgbClr val="FFFFFF"/>
                                  </a:solidFill>
                                  <a:latin typeface="Cambria Math"/>
                                </a:rPr>
                                <m:t>𝑎𝑖𝑖</m:t>
                              </m:r>
                            </m:e>
                          </m:d>
                          <m:r>
                            <a:rPr lang="fr-FR" spc="-1">
                              <a:solidFill>
                                <a:srgbClr val="FFFFFF"/>
                              </a:solidFill>
                              <a:latin typeface="Cambria Math"/>
                            </a:rPr>
                            <m:t>≤</m:t>
                          </m:r>
                          <m:r>
                            <a:rPr lang="fr-FR" spc="-1">
                              <a:solidFill>
                                <a:srgbClr val="FFFFFF"/>
                              </a:solidFill>
                              <a:latin typeface="Cambria Math"/>
                            </a:rPr>
                            <m:t>𝑅𝑖</m:t>
                          </m:r>
                        </m:e>
                      </m:d>
                      <m:r>
                        <a:rPr lang="fr-FR" spc="-1">
                          <a:solidFill>
                            <a:srgbClr val="FFFFFF"/>
                          </a:solidFill>
                          <a:latin typeface="Cambria Math"/>
                        </a:rPr>
                        <m:t>, </m:t>
                      </m:r>
                      <m:r>
                        <a:rPr lang="fr-FR" spc="-1">
                          <a:solidFill>
                            <a:srgbClr val="FFFFFF"/>
                          </a:solidFill>
                          <a:latin typeface="Cambria Math"/>
                        </a:rPr>
                        <m:t>𝑎𝑣𝑒𝑐</m:t>
                      </m:r>
                      <m:r>
                        <a:rPr lang="fr-FR" spc="-1">
                          <a:solidFill>
                            <a:srgbClr val="FFFFFF"/>
                          </a:solidFill>
                          <a:latin typeface="Cambria Math"/>
                        </a:rPr>
                        <m:t> </m:t>
                      </m:r>
                      <m:r>
                        <a:rPr lang="fr-FR" spc="-1">
                          <a:solidFill>
                            <a:srgbClr val="FFFFFF"/>
                          </a:solidFill>
                          <a:latin typeface="Cambria Math"/>
                        </a:rPr>
                        <m:t>𝑅𝑖</m:t>
                      </m:r>
                      <m:r>
                        <a:rPr lang="fr-FR" spc="-1">
                          <a:solidFill>
                            <a:srgbClr val="FFFFFF"/>
                          </a:solidFill>
                          <a:latin typeface="Cambria Math"/>
                        </a:rPr>
                        <m:t>= </m:t>
                      </m:r>
                      <m:nary>
                        <m:naryPr>
                          <m:chr m:val="∑"/>
                          <m:limLoc m:val="undOvr"/>
                          <m:ctrlPr>
                            <a:rPr lang="fr-FR" i="1" spc="-1">
                              <a:solidFill>
                                <a:srgbClr val="FFFFFF"/>
                              </a:solidFill>
                              <a:latin typeface="Cambria Math"/>
                            </a:rPr>
                          </m:ctrlPr>
                        </m:naryPr>
                        <m:sub>
                          <m:eqArr>
                            <m:eqArrPr>
                              <m:ctrlPr>
                                <a:rPr lang="fr-FR" i="1" spc="-1">
                                  <a:solidFill>
                                    <a:srgbClr val="FFFFFF"/>
                                  </a:solidFill>
                                  <a:latin typeface="Cambria Math"/>
                                </a:rPr>
                              </m:ctrlPr>
                            </m:eqArrPr>
                            <m:e>
                              <m:r>
                                <a:rPr lang="fr-FR" spc="-1">
                                  <a:solidFill>
                                    <a:srgbClr val="FFFFFF"/>
                                  </a:solidFill>
                                  <a:latin typeface="Cambria Math"/>
                                </a:rPr>
                                <m:t>𝑗</m:t>
                              </m:r>
                              <m:r>
                                <a:rPr lang="fr-FR" spc="-1">
                                  <a:solidFill>
                                    <a:srgbClr val="FFFFFF"/>
                                  </a:solidFill>
                                  <a:latin typeface="Cambria Math"/>
                                </a:rPr>
                                <m:t>=</m:t>
                              </m:r>
                              <m:r>
                                <a:rPr lang="fr-FR" spc="-1">
                                  <a:solidFill>
                                    <a:srgbClr val="FFFFFF"/>
                                  </a:solidFill>
                                  <a:latin typeface="Cambria Math"/>
                                </a:rPr>
                                <m:t>1</m:t>
                              </m:r>
                            </m:e>
                            <m:e>
                              <m:r>
                                <a:rPr lang="fr-FR" spc="-1">
                                  <a:solidFill>
                                    <a:srgbClr val="FFFFFF"/>
                                  </a:solidFill>
                                  <a:latin typeface="Cambria Math"/>
                                </a:rPr>
                                <m:t>𝑗</m:t>
                              </m:r>
                              <m:r>
                                <a:rPr lang="fr-FR" spc="-1">
                                  <a:solidFill>
                                    <a:srgbClr val="FFFFFF"/>
                                  </a:solidFill>
                                  <a:latin typeface="Cambria Math"/>
                                </a:rPr>
                                <m:t>≠</m:t>
                              </m:r>
                              <m:r>
                                <a:rPr lang="fr-FR" spc="-1">
                                  <a:solidFill>
                                    <a:srgbClr val="FFFFFF"/>
                                  </a:solidFill>
                                  <a:latin typeface="Cambria Math"/>
                                </a:rPr>
                                <m:t>𝑖</m:t>
                              </m:r>
                            </m:e>
                          </m:eqArr>
                        </m:sub>
                        <m:sup>
                          <m:r>
                            <a:rPr lang="fr-FR" spc="-1">
                              <a:solidFill>
                                <a:srgbClr val="FFFFFF"/>
                              </a:solidFill>
                              <a:latin typeface="Cambria Math"/>
                            </a:rPr>
                            <m:t>𝑛</m:t>
                          </m:r>
                        </m:sup>
                        <m:e>
                          <m:d>
                            <m:dPr>
                              <m:begChr m:val="|"/>
                              <m:endChr m:val="|"/>
                              <m:ctrlPr>
                                <a:rPr lang="fr-FR" i="1" spc="-1">
                                  <a:solidFill>
                                    <a:srgbClr val="FFFFFF"/>
                                  </a:solidFill>
                                  <a:latin typeface="Cambria Math"/>
                                </a:rPr>
                              </m:ctrlPr>
                            </m:dPr>
                            <m:e>
                              <m:r>
                                <a:rPr lang="fr-FR" spc="-1">
                                  <a:solidFill>
                                    <a:srgbClr val="FFFFFF"/>
                                  </a:solidFill>
                                  <a:latin typeface="Cambria Math"/>
                                </a:rPr>
                                <m:t>𝑎𝑖𝑗</m:t>
                              </m:r>
                            </m:e>
                          </m:d>
                        </m:e>
                      </m:nary>
                    </m:oMath>
                  </m:oMathPara>
                </a14:m>
                <a:endParaRPr lang="fr-FR" spc="-1" dirty="0">
                  <a:solidFill>
                    <a:srgbClr val="FFFFFF"/>
                  </a:solidFill>
                  <a:latin typeface="Book Antiqua"/>
                </a:endParaRPr>
              </a:p>
            </p:txBody>
          </p:sp>
        </mc:Choice>
        <mc:Fallback xmlns="">
          <p:sp>
            <p:nvSpPr>
              <p:cNvPr id="4" name="Rectangle 3"/>
              <p:cNvSpPr>
                <a:spLocks noRot="1" noChangeAspect="1" noMove="1" noResize="1" noEditPoints="1" noAdjustHandles="1" noChangeArrowheads="1" noChangeShapeType="1" noTextEdit="1"/>
              </p:cNvSpPr>
              <p:nvPr/>
            </p:nvSpPr>
            <p:spPr>
              <a:xfrm>
                <a:off x="971600" y="2492896"/>
                <a:ext cx="6480720" cy="1074140"/>
              </a:xfrm>
              <a:prstGeom prst="rect">
                <a:avLst/>
              </a:prstGeom>
              <a:blipFill rotWithShape="1">
                <a:blip r:embed="rId2"/>
                <a:stretch>
                  <a:fillRect/>
                </a:stretch>
              </a:blipFill>
              <a:ln w="0">
                <a:solidFill>
                  <a:srgbClr val="FFC000"/>
                </a:solidFill>
              </a:ln>
            </p:spPr>
            <p:txBody>
              <a:bodyPr/>
              <a:lstStyle/>
              <a:p>
                <a:r>
                  <a:rPr lang="fr-FR">
                    <a:noFill/>
                  </a:rPr>
                  <a:t> </a:t>
                </a:r>
              </a:p>
            </p:txBody>
          </p:sp>
        </mc:Fallback>
      </mc:AlternateContent>
      <p:sp>
        <p:nvSpPr>
          <p:cNvPr id="6" name="Rectangle 5"/>
          <p:cNvSpPr/>
          <p:nvPr/>
        </p:nvSpPr>
        <p:spPr>
          <a:xfrm>
            <a:off x="490416" y="3812719"/>
            <a:ext cx="8330055" cy="646331"/>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Par convention on nomme cercle de </a:t>
            </a:r>
            <a:r>
              <a:rPr lang="fr-FR" spc="-1" dirty="0" err="1">
                <a:solidFill>
                  <a:srgbClr val="FFFFFF"/>
                </a:solidFill>
                <a:latin typeface="Book Antiqua"/>
              </a:rPr>
              <a:t>Gershgorin</a:t>
            </a:r>
            <a:r>
              <a:rPr lang="fr-FR" spc="-1" dirty="0">
                <a:solidFill>
                  <a:srgbClr val="FFFFFF"/>
                </a:solidFill>
                <a:latin typeface="Book Antiqua"/>
              </a:rPr>
              <a:t> les bords des disques de </a:t>
            </a:r>
            <a:r>
              <a:rPr lang="fr-FR" spc="-1" dirty="0" err="1">
                <a:solidFill>
                  <a:srgbClr val="FFFFFF"/>
                </a:solidFill>
                <a:latin typeface="Book Antiqua"/>
              </a:rPr>
              <a:t>Gershgorin</a:t>
            </a:r>
            <a:r>
              <a:rPr lang="fr-FR" spc="-1" dirty="0">
                <a:solidFill>
                  <a:srgbClr val="FFFFFF"/>
                </a:solidFill>
                <a:latin typeface="Book Antiqua"/>
              </a:rPr>
              <a:t>, on a donc la définition :</a:t>
            </a:r>
          </a:p>
        </p:txBody>
      </p:sp>
      <mc:AlternateContent xmlns:mc="http://schemas.openxmlformats.org/markup-compatibility/2006" xmlns:a14="http://schemas.microsoft.com/office/drawing/2010/main">
        <mc:Choice Requires="a14">
          <p:sp>
            <p:nvSpPr>
              <p:cNvPr id="7" name="Rectangle 6"/>
              <p:cNvSpPr/>
              <p:nvPr/>
            </p:nvSpPr>
            <p:spPr>
              <a:xfrm>
                <a:off x="971601" y="4827920"/>
                <a:ext cx="6480720" cy="1072686"/>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14:m>
                  <m:oMathPara xmlns:m="http://schemas.openxmlformats.org/officeDocument/2006/math">
                    <m:oMathParaPr>
                      <m:jc m:val="left"/>
                    </m:oMathParaPr>
                    <m:oMath xmlns:m="http://schemas.openxmlformats.org/officeDocument/2006/math">
                      <m:r>
                        <a:rPr lang="fr-FR" spc="-1">
                          <a:solidFill>
                            <a:srgbClr val="FFFFFF"/>
                          </a:solidFill>
                          <a:latin typeface="Cambria Math"/>
                        </a:rPr>
                        <m:t>𝐶𝑖</m:t>
                      </m:r>
                      <m:r>
                        <a:rPr lang="fr-FR" spc="-1">
                          <a:solidFill>
                            <a:srgbClr val="FFFFFF"/>
                          </a:solidFill>
                          <a:latin typeface="Cambria Math"/>
                        </a:rPr>
                        <m:t>=</m:t>
                      </m:r>
                      <m:d>
                        <m:dPr>
                          <m:begChr m:val="{"/>
                          <m:endChr m:val="}"/>
                          <m:ctrlPr>
                            <a:rPr lang="fr-FR" i="1" spc="-1">
                              <a:solidFill>
                                <a:srgbClr val="FFFFFF"/>
                              </a:solidFill>
                              <a:latin typeface="Cambria Math"/>
                            </a:rPr>
                          </m:ctrlPr>
                        </m:dPr>
                        <m:e>
                          <m:r>
                            <a:rPr lang="fr-FR" spc="-1">
                              <a:solidFill>
                                <a:srgbClr val="FFFFFF"/>
                              </a:solidFill>
                              <a:latin typeface="Cambria Math"/>
                            </a:rPr>
                            <m:t>𝑧</m:t>
                          </m:r>
                          <m:r>
                            <a:rPr lang="fr-FR" spc="-1">
                              <a:solidFill>
                                <a:srgbClr val="FFFFFF"/>
                              </a:solidFill>
                              <a:latin typeface="Cambria Math"/>
                            </a:rPr>
                            <m:t>∈</m:t>
                          </m:r>
                          <m:r>
                            <a:rPr lang="fr-FR" spc="-1">
                              <a:solidFill>
                                <a:srgbClr val="FFFFFF"/>
                              </a:solidFill>
                              <a:latin typeface="Cambria Math"/>
                            </a:rPr>
                            <m:t>ℂ</m:t>
                          </m:r>
                          <m:r>
                            <a:rPr lang="fr-FR" spc="-1">
                              <a:solidFill>
                                <a:srgbClr val="FFFFFF"/>
                              </a:solidFill>
                              <a:latin typeface="Cambria Math"/>
                            </a:rPr>
                            <m:t> </m:t>
                          </m:r>
                          <m:r>
                            <a:rPr lang="fr-FR" spc="-1">
                              <a:solidFill>
                                <a:srgbClr val="FFFFFF"/>
                              </a:solidFill>
                              <a:latin typeface="Cambria Math"/>
                            </a:rPr>
                            <m:t>𝑡𝑒𝑙</m:t>
                          </m:r>
                          <m:r>
                            <a:rPr lang="fr-FR" spc="-1">
                              <a:solidFill>
                                <a:srgbClr val="FFFFFF"/>
                              </a:solidFill>
                              <a:latin typeface="Cambria Math"/>
                            </a:rPr>
                            <m:t> </m:t>
                          </m:r>
                          <m:r>
                            <a:rPr lang="fr-FR" spc="-1">
                              <a:solidFill>
                                <a:srgbClr val="FFFFFF"/>
                              </a:solidFill>
                              <a:latin typeface="Cambria Math"/>
                            </a:rPr>
                            <m:t>𝑞𝑢𝑒</m:t>
                          </m:r>
                          <m:r>
                            <a:rPr lang="fr-FR" spc="-1">
                              <a:solidFill>
                                <a:srgbClr val="FFFFFF"/>
                              </a:solidFill>
                              <a:latin typeface="Cambria Math"/>
                            </a:rPr>
                            <m:t> </m:t>
                          </m:r>
                          <m:d>
                            <m:dPr>
                              <m:begChr m:val="|"/>
                              <m:endChr m:val="|"/>
                              <m:ctrlPr>
                                <a:rPr lang="fr-FR" i="1" spc="-1">
                                  <a:solidFill>
                                    <a:srgbClr val="FFFFFF"/>
                                  </a:solidFill>
                                  <a:latin typeface="Cambria Math"/>
                                </a:rPr>
                              </m:ctrlPr>
                            </m:dPr>
                            <m:e>
                              <m:r>
                                <a:rPr lang="fr-FR" spc="-1">
                                  <a:solidFill>
                                    <a:srgbClr val="FFFFFF"/>
                                  </a:solidFill>
                                  <a:latin typeface="Cambria Math"/>
                                </a:rPr>
                                <m:t>𝑧</m:t>
                              </m:r>
                              <m:r>
                                <a:rPr lang="fr-FR" spc="-1">
                                  <a:solidFill>
                                    <a:srgbClr val="FFFFFF"/>
                                  </a:solidFill>
                                  <a:latin typeface="Cambria Math"/>
                                </a:rPr>
                                <m:t>−</m:t>
                              </m:r>
                              <m:r>
                                <a:rPr lang="fr-FR" spc="-1">
                                  <a:solidFill>
                                    <a:srgbClr val="FFFFFF"/>
                                  </a:solidFill>
                                  <a:latin typeface="Cambria Math"/>
                                </a:rPr>
                                <m:t>𝑎𝑖𝑖</m:t>
                              </m:r>
                            </m:e>
                          </m:d>
                          <m:r>
                            <a:rPr lang="fr-FR" spc="-1">
                              <a:solidFill>
                                <a:srgbClr val="FFFFFF"/>
                              </a:solidFill>
                              <a:latin typeface="Cambria Math"/>
                            </a:rPr>
                            <m:t>=</m:t>
                          </m:r>
                          <m:r>
                            <a:rPr lang="fr-FR" spc="-1">
                              <a:solidFill>
                                <a:srgbClr val="FFFFFF"/>
                              </a:solidFill>
                              <a:latin typeface="Cambria Math"/>
                            </a:rPr>
                            <m:t>𝑅𝑖</m:t>
                          </m:r>
                        </m:e>
                      </m:d>
                      <m:r>
                        <a:rPr lang="fr-FR" spc="-1">
                          <a:solidFill>
                            <a:srgbClr val="FFFFFF"/>
                          </a:solidFill>
                          <a:latin typeface="Cambria Math"/>
                        </a:rPr>
                        <m:t>, </m:t>
                      </m:r>
                      <m:r>
                        <a:rPr lang="fr-FR" spc="-1">
                          <a:solidFill>
                            <a:srgbClr val="FFFFFF"/>
                          </a:solidFill>
                          <a:latin typeface="Cambria Math"/>
                        </a:rPr>
                        <m:t>𝑎𝑣𝑒𝑐</m:t>
                      </m:r>
                      <m:r>
                        <a:rPr lang="fr-FR" spc="-1">
                          <a:solidFill>
                            <a:srgbClr val="FFFFFF"/>
                          </a:solidFill>
                          <a:latin typeface="Cambria Math"/>
                        </a:rPr>
                        <m:t> </m:t>
                      </m:r>
                      <m:r>
                        <a:rPr lang="fr-FR" spc="-1">
                          <a:solidFill>
                            <a:srgbClr val="FFFFFF"/>
                          </a:solidFill>
                          <a:latin typeface="Cambria Math"/>
                        </a:rPr>
                        <m:t>𝑅𝑖</m:t>
                      </m:r>
                      <m:r>
                        <a:rPr lang="fr-FR" spc="-1">
                          <a:solidFill>
                            <a:srgbClr val="FFFFFF"/>
                          </a:solidFill>
                          <a:latin typeface="Cambria Math"/>
                        </a:rPr>
                        <m:t>= </m:t>
                      </m:r>
                      <m:nary>
                        <m:naryPr>
                          <m:chr m:val="∑"/>
                          <m:limLoc m:val="undOvr"/>
                          <m:ctrlPr>
                            <a:rPr lang="fr-FR" i="1" spc="-1">
                              <a:solidFill>
                                <a:srgbClr val="FFFFFF"/>
                              </a:solidFill>
                              <a:latin typeface="Cambria Math"/>
                            </a:rPr>
                          </m:ctrlPr>
                        </m:naryPr>
                        <m:sub>
                          <m:eqArr>
                            <m:eqArrPr>
                              <m:ctrlPr>
                                <a:rPr lang="fr-FR" i="1" spc="-1">
                                  <a:solidFill>
                                    <a:srgbClr val="FFFFFF"/>
                                  </a:solidFill>
                                  <a:latin typeface="Cambria Math"/>
                                </a:rPr>
                              </m:ctrlPr>
                            </m:eqArrPr>
                            <m:e>
                              <m:r>
                                <a:rPr lang="fr-FR" spc="-1">
                                  <a:solidFill>
                                    <a:srgbClr val="FFFFFF"/>
                                  </a:solidFill>
                                  <a:latin typeface="Cambria Math"/>
                                </a:rPr>
                                <m:t>𝑗</m:t>
                              </m:r>
                              <m:r>
                                <a:rPr lang="fr-FR" spc="-1">
                                  <a:solidFill>
                                    <a:srgbClr val="FFFFFF"/>
                                  </a:solidFill>
                                  <a:latin typeface="Cambria Math"/>
                                </a:rPr>
                                <m:t>=</m:t>
                              </m:r>
                              <m:r>
                                <a:rPr lang="fr-FR" spc="-1">
                                  <a:solidFill>
                                    <a:srgbClr val="FFFFFF"/>
                                  </a:solidFill>
                                  <a:latin typeface="Cambria Math"/>
                                </a:rPr>
                                <m:t>1</m:t>
                              </m:r>
                            </m:e>
                            <m:e>
                              <m:r>
                                <a:rPr lang="fr-FR" spc="-1">
                                  <a:solidFill>
                                    <a:srgbClr val="FFFFFF"/>
                                  </a:solidFill>
                                  <a:latin typeface="Cambria Math"/>
                                </a:rPr>
                                <m:t>𝑗</m:t>
                              </m:r>
                              <m:r>
                                <a:rPr lang="fr-FR" spc="-1">
                                  <a:solidFill>
                                    <a:srgbClr val="FFFFFF"/>
                                  </a:solidFill>
                                  <a:latin typeface="Cambria Math"/>
                                </a:rPr>
                                <m:t>≠</m:t>
                              </m:r>
                              <m:r>
                                <a:rPr lang="fr-FR" spc="-1">
                                  <a:solidFill>
                                    <a:srgbClr val="FFFFFF"/>
                                  </a:solidFill>
                                  <a:latin typeface="Cambria Math"/>
                                </a:rPr>
                                <m:t>𝑖</m:t>
                              </m:r>
                            </m:e>
                          </m:eqArr>
                        </m:sub>
                        <m:sup>
                          <m:r>
                            <a:rPr lang="fr-FR" spc="-1">
                              <a:solidFill>
                                <a:srgbClr val="FFFFFF"/>
                              </a:solidFill>
                              <a:latin typeface="Cambria Math"/>
                            </a:rPr>
                            <m:t>𝑛</m:t>
                          </m:r>
                        </m:sup>
                        <m:e>
                          <m:d>
                            <m:dPr>
                              <m:begChr m:val="|"/>
                              <m:endChr m:val="|"/>
                              <m:ctrlPr>
                                <a:rPr lang="fr-FR" i="1" spc="-1">
                                  <a:solidFill>
                                    <a:srgbClr val="FFFFFF"/>
                                  </a:solidFill>
                                  <a:latin typeface="Cambria Math"/>
                                </a:rPr>
                              </m:ctrlPr>
                            </m:dPr>
                            <m:e>
                              <m:r>
                                <a:rPr lang="fr-FR" spc="-1">
                                  <a:solidFill>
                                    <a:srgbClr val="FFFFFF"/>
                                  </a:solidFill>
                                  <a:latin typeface="Cambria Math"/>
                                </a:rPr>
                                <m:t>𝑎𝑖𝑗</m:t>
                              </m:r>
                            </m:e>
                          </m:d>
                        </m:e>
                      </m:nary>
                    </m:oMath>
                  </m:oMathPara>
                </a14:m>
                <a:endParaRPr lang="fr-FR" spc="-1" dirty="0">
                  <a:solidFill>
                    <a:srgbClr val="FFFFFF"/>
                  </a:solidFill>
                  <a:latin typeface="Book Antiqua"/>
                </a:endParaRPr>
              </a:p>
            </p:txBody>
          </p:sp>
        </mc:Choice>
        <mc:Fallback xmlns="">
          <p:sp>
            <p:nvSpPr>
              <p:cNvPr id="7" name="Rectangle 6"/>
              <p:cNvSpPr>
                <a:spLocks noRot="1" noChangeAspect="1" noMove="1" noResize="1" noEditPoints="1" noAdjustHandles="1" noChangeArrowheads="1" noChangeShapeType="1" noTextEdit="1"/>
              </p:cNvSpPr>
              <p:nvPr/>
            </p:nvSpPr>
            <p:spPr>
              <a:xfrm>
                <a:off x="971601" y="4827920"/>
                <a:ext cx="6480720" cy="1072686"/>
              </a:xfrm>
              <a:prstGeom prst="rect">
                <a:avLst/>
              </a:prstGeom>
              <a:blipFill rotWithShape="1">
                <a:blip r:embed="rId3"/>
                <a:stretch>
                  <a:fillRect/>
                </a:stretch>
              </a:blipFill>
              <a:ln w="0">
                <a:solidFill>
                  <a:srgbClr val="FFC000"/>
                </a:solidFill>
              </a:ln>
            </p:spPr>
            <p:txBody>
              <a:bodyPr/>
              <a:lstStyle/>
              <a:p>
                <a:r>
                  <a:rPr lang="fr-FR">
                    <a:noFill/>
                  </a:rPr>
                  <a:t> </a:t>
                </a:r>
              </a:p>
            </p:txBody>
          </p:sp>
        </mc:Fallback>
      </mc:AlternateContent>
    </p:spTree>
    <p:extLst>
      <p:ext uri="{BB962C8B-B14F-4D97-AF65-F5344CB8AC3E}">
        <p14:creationId xmlns:p14="http://schemas.microsoft.com/office/powerpoint/2010/main" val="374245145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750"/>
                                        <p:tgtEl>
                                          <p:spTgt spid="2"/>
                                        </p:tgtEl>
                                      </p:cBhvr>
                                    </p:animEffect>
                                  </p:childTnLst>
                                </p:cTn>
                              </p:par>
                            </p:childTnLst>
                          </p:cTn>
                        </p:par>
                        <p:par>
                          <p:cTn id="8" fill="hold">
                            <p:stCondLst>
                              <p:cond delay="750"/>
                            </p:stCondLst>
                            <p:childTnLst>
                              <p:par>
                                <p:cTn id="9" presetID="6"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in)">
                                      <p:cBhvr>
                                        <p:cTn id="11" dur="750"/>
                                        <p:tgtEl>
                                          <p:spTgt spid="3"/>
                                        </p:tgtEl>
                                      </p:cBhvr>
                                    </p:animEffect>
                                  </p:childTnLst>
                                </p:cTn>
                              </p:par>
                            </p:childTnLst>
                          </p:cTn>
                        </p:par>
                        <p:par>
                          <p:cTn id="12" fill="hold">
                            <p:stCondLst>
                              <p:cond delay="1500"/>
                            </p:stCondLst>
                            <p:childTnLst>
                              <p:par>
                                <p:cTn id="13" presetID="21"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75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ircle(in)">
                                      <p:cBhvr>
                                        <p:cTn id="20" dur="750"/>
                                        <p:tgtEl>
                                          <p:spTgt spid="6"/>
                                        </p:tgtEl>
                                      </p:cBhvr>
                                    </p:animEffect>
                                  </p:childTnLst>
                                </p:cTn>
                              </p:par>
                            </p:childTnLst>
                          </p:cTn>
                        </p:par>
                        <p:par>
                          <p:cTn id="21" fill="hold">
                            <p:stCondLst>
                              <p:cond delay="750"/>
                            </p:stCondLst>
                            <p:childTnLst>
                              <p:par>
                                <p:cTn id="22" presetID="21" presetClass="entr" presetSubtype="1"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heel(1)">
                                      <p:cBhvr>
                                        <p:cTn id="2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11</a:t>
            </a:fld>
            <a:endParaRPr lang="en-US" sz="1200" b="0" strike="noStrike" spc="-1">
              <a:latin typeface="Times New Roman"/>
            </a:endParaRPr>
          </a:p>
        </p:txBody>
      </p:sp>
      <p:sp>
        <p:nvSpPr>
          <p:cNvPr id="2" name="Rectangle 1"/>
          <p:cNvSpPr/>
          <p:nvPr/>
        </p:nvSpPr>
        <p:spPr>
          <a:xfrm>
            <a:off x="539552" y="868070"/>
            <a:ext cx="4467890" cy="369332"/>
          </a:xfrm>
          <a:prstGeom prst="rect">
            <a:avLst/>
          </a:prstGeom>
        </p:spPr>
        <p:txBody>
          <a:bodyPr wrap="none">
            <a:spAutoFit/>
          </a:bodyPr>
          <a:lstStyle/>
          <a:p>
            <a:r>
              <a:rPr lang="fr-FR" b="1" dirty="0">
                <a:solidFill>
                  <a:srgbClr val="FF0000"/>
                </a:solidFill>
              </a:rPr>
              <a:t>Théorème des disques de </a:t>
            </a:r>
            <a:r>
              <a:rPr lang="fr-FR" b="1" dirty="0" err="1">
                <a:solidFill>
                  <a:srgbClr val="FF0000"/>
                </a:solidFill>
              </a:rPr>
              <a:t>Gershgorin</a:t>
            </a:r>
            <a:r>
              <a:rPr lang="fr-FR" b="1" dirty="0">
                <a:solidFill>
                  <a:srgbClr val="FF0000"/>
                </a:solidFill>
              </a:rPr>
              <a:t> :</a:t>
            </a:r>
          </a:p>
        </p:txBody>
      </p:sp>
      <p:sp>
        <p:nvSpPr>
          <p:cNvPr id="5" name="CustomShape 1"/>
          <p:cNvSpPr/>
          <p:nvPr/>
        </p:nvSpPr>
        <p:spPr>
          <a:xfrm>
            <a:off x="35640" y="188640"/>
            <a:ext cx="4824392" cy="30632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fr-FR" sz="1400" b="1" u="sng" strike="noStrike" spc="148" dirty="0" smtClean="0">
                <a:solidFill>
                  <a:srgbClr val="FFFFFF"/>
                </a:solidFill>
                <a:uFillTx/>
                <a:latin typeface="Book Antiqua"/>
              </a:rPr>
              <a:t>3 – </a:t>
            </a:r>
            <a:r>
              <a:rPr lang="fr-FR" sz="1400" b="1" u="sng" strike="noStrike" spc="148" dirty="0" err="1" smtClean="0">
                <a:solidFill>
                  <a:srgbClr val="FFFFFF"/>
                </a:solidFill>
                <a:uFillTx/>
                <a:latin typeface="Book Antiqua"/>
              </a:rPr>
              <a:t>Lacalisation</a:t>
            </a:r>
            <a:r>
              <a:rPr lang="fr-FR" sz="1400" b="1" u="sng" strike="noStrike" spc="148" dirty="0" smtClean="0">
                <a:solidFill>
                  <a:srgbClr val="FFFFFF"/>
                </a:solidFill>
                <a:uFillTx/>
                <a:latin typeface="Book Antiqua"/>
              </a:rPr>
              <a:t> de valeurs propres :</a:t>
            </a:r>
            <a:endParaRPr lang="en-US" sz="1400" b="0" strike="noStrike" spc="-1" dirty="0">
              <a:latin typeface="Arial"/>
            </a:endParaRPr>
          </a:p>
        </p:txBody>
      </p:sp>
      <p:sp>
        <p:nvSpPr>
          <p:cNvPr id="3" name="Rectangle 2"/>
          <p:cNvSpPr/>
          <p:nvPr/>
        </p:nvSpPr>
        <p:spPr>
          <a:xfrm>
            <a:off x="924650" y="1844824"/>
            <a:ext cx="3947043" cy="369332"/>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Si A est une matrice d'ordre n, alors :</a:t>
            </a:r>
          </a:p>
        </p:txBody>
      </p:sp>
      <mc:AlternateContent xmlns:mc="http://schemas.openxmlformats.org/markup-compatibility/2006" xmlns:a14="http://schemas.microsoft.com/office/drawing/2010/main">
        <mc:Choice Requires="a14">
          <p:sp>
            <p:nvSpPr>
              <p:cNvPr id="4" name="Rectangle 3"/>
              <p:cNvSpPr/>
              <p:nvPr/>
            </p:nvSpPr>
            <p:spPr>
              <a:xfrm>
                <a:off x="5532401" y="1605079"/>
                <a:ext cx="1616147" cy="848822"/>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14:m>
                  <m:oMathPara xmlns:m="http://schemas.openxmlformats.org/officeDocument/2006/math">
                    <m:oMathParaPr>
                      <m:jc m:val="centerGroup"/>
                    </m:oMathParaPr>
                    <m:oMath xmlns:m="http://schemas.openxmlformats.org/officeDocument/2006/math">
                      <m:r>
                        <a:rPr lang="fr-FR" spc="-1">
                          <a:solidFill>
                            <a:srgbClr val="FFFFFF"/>
                          </a:solidFill>
                          <a:latin typeface="Cambria Math"/>
                        </a:rPr>
                        <m:t>𝜎</m:t>
                      </m:r>
                      <m:d>
                        <m:dPr>
                          <m:ctrlPr>
                            <a:rPr lang="fr-FR" i="1" spc="-1">
                              <a:solidFill>
                                <a:srgbClr val="FFFFFF"/>
                              </a:solidFill>
                              <a:latin typeface="Cambria Math"/>
                            </a:rPr>
                          </m:ctrlPr>
                        </m:dPr>
                        <m:e>
                          <m:r>
                            <a:rPr lang="fr-FR" spc="-1">
                              <a:solidFill>
                                <a:srgbClr val="FFFFFF"/>
                              </a:solidFill>
                              <a:latin typeface="Cambria Math"/>
                            </a:rPr>
                            <m:t>𝐴</m:t>
                          </m:r>
                        </m:e>
                      </m:d>
                      <m:r>
                        <a:rPr lang="fr-FR" spc="-1">
                          <a:solidFill>
                            <a:srgbClr val="FFFFFF"/>
                          </a:solidFill>
                          <a:latin typeface="Cambria Math"/>
                        </a:rPr>
                        <m:t>⊆</m:t>
                      </m:r>
                      <m:nary>
                        <m:naryPr>
                          <m:chr m:val="⋃"/>
                          <m:limLoc m:val="undOvr"/>
                          <m:ctrlPr>
                            <a:rPr lang="fr-FR" i="1" spc="-1">
                              <a:solidFill>
                                <a:srgbClr val="FFFFFF"/>
                              </a:solidFill>
                              <a:latin typeface="Cambria Math"/>
                            </a:rPr>
                          </m:ctrlPr>
                        </m:naryPr>
                        <m:sub>
                          <m:r>
                            <a:rPr lang="fr-FR" spc="-1">
                              <a:solidFill>
                                <a:srgbClr val="FFFFFF"/>
                              </a:solidFill>
                              <a:latin typeface="Cambria Math"/>
                            </a:rPr>
                            <m:t>𝑖</m:t>
                          </m:r>
                          <m:r>
                            <a:rPr lang="fr-FR" spc="-1">
                              <a:solidFill>
                                <a:srgbClr val="FFFFFF"/>
                              </a:solidFill>
                              <a:latin typeface="Cambria Math"/>
                            </a:rPr>
                            <m:t>=</m:t>
                          </m:r>
                          <m:r>
                            <a:rPr lang="fr-FR" spc="-1">
                              <a:solidFill>
                                <a:srgbClr val="FFFFFF"/>
                              </a:solidFill>
                              <a:latin typeface="Cambria Math"/>
                            </a:rPr>
                            <m:t>1</m:t>
                          </m:r>
                        </m:sub>
                        <m:sup>
                          <m:r>
                            <a:rPr lang="fr-FR" spc="-1">
                              <a:solidFill>
                                <a:srgbClr val="FFFFFF"/>
                              </a:solidFill>
                              <a:latin typeface="Cambria Math"/>
                            </a:rPr>
                            <m:t>𝑛</m:t>
                          </m:r>
                        </m:sup>
                        <m:e>
                          <m:r>
                            <a:rPr lang="fr-FR" spc="-1">
                              <a:solidFill>
                                <a:srgbClr val="FFFFFF"/>
                              </a:solidFill>
                              <a:latin typeface="Cambria Math"/>
                            </a:rPr>
                            <m:t>𝐷𝑖</m:t>
                          </m:r>
                        </m:e>
                      </m:nary>
                    </m:oMath>
                  </m:oMathPara>
                </a14:m>
                <a:endParaRPr lang="fr-FR" spc="-1" dirty="0">
                  <a:solidFill>
                    <a:srgbClr val="FFFFFF"/>
                  </a:solidFill>
                  <a:latin typeface="Book Antiqua"/>
                </a:endParaRPr>
              </a:p>
            </p:txBody>
          </p:sp>
        </mc:Choice>
        <mc:Fallback xmlns="">
          <p:sp>
            <p:nvSpPr>
              <p:cNvPr id="4" name="Rectangle 3"/>
              <p:cNvSpPr>
                <a:spLocks noRot="1" noChangeAspect="1" noMove="1" noResize="1" noEditPoints="1" noAdjustHandles="1" noChangeArrowheads="1" noChangeShapeType="1" noTextEdit="1"/>
              </p:cNvSpPr>
              <p:nvPr/>
            </p:nvSpPr>
            <p:spPr>
              <a:xfrm>
                <a:off x="5532401" y="1605079"/>
                <a:ext cx="1616147" cy="848822"/>
              </a:xfrm>
              <a:prstGeom prst="rect">
                <a:avLst/>
              </a:prstGeom>
              <a:blipFill rotWithShape="1">
                <a:blip r:embed="rId2"/>
                <a:stretch>
                  <a:fillRect/>
                </a:stretch>
              </a:blipFill>
              <a:ln w="0">
                <a:solidFill>
                  <a:srgbClr val="FFC000"/>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823191" y="2711312"/>
                <a:ext cx="8219350"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Où les Di sont les disques de </a:t>
                </a:r>
                <a:r>
                  <a:rPr lang="fr-FR" spc="-1" dirty="0" err="1">
                    <a:solidFill>
                      <a:srgbClr val="FFFFFF"/>
                    </a:solidFill>
                    <a:latin typeface="Book Antiqua"/>
                  </a:rPr>
                  <a:t>Gershgorin</a:t>
                </a:r>
                <a:r>
                  <a:rPr lang="fr-FR" spc="-1" dirty="0">
                    <a:solidFill>
                      <a:srgbClr val="FFFFFF"/>
                    </a:solidFill>
                    <a:latin typeface="Book Antiqua"/>
                  </a:rPr>
                  <a:t> et  </a:t>
                </a:r>
                <a14:m>
                  <m:oMath xmlns:m="http://schemas.openxmlformats.org/officeDocument/2006/math">
                    <m:r>
                      <m:rPr>
                        <m:sty m:val="p"/>
                      </m:rPr>
                      <a:rPr lang="fr-FR" spc="-1">
                        <a:solidFill>
                          <a:srgbClr val="FFFFFF"/>
                        </a:solidFill>
                        <a:latin typeface="Cambria Math"/>
                      </a:rPr>
                      <m:t>σ</m:t>
                    </m:r>
                    <m:d>
                      <m:dPr>
                        <m:ctrlPr>
                          <a:rPr lang="fr-FR" i="1" spc="-1">
                            <a:solidFill>
                              <a:srgbClr val="FFFFFF"/>
                            </a:solidFill>
                            <a:latin typeface="Cambria Math"/>
                          </a:rPr>
                        </m:ctrlPr>
                      </m:dPr>
                      <m:e>
                        <m:r>
                          <m:rPr>
                            <m:sty m:val="p"/>
                          </m:rPr>
                          <a:rPr lang="fr-FR" spc="-1">
                            <a:solidFill>
                              <a:srgbClr val="FFFFFF"/>
                            </a:solidFill>
                            <a:latin typeface="Cambria Math"/>
                          </a:rPr>
                          <m:t>A</m:t>
                        </m:r>
                      </m:e>
                    </m:d>
                  </m:oMath>
                </a14:m>
                <a:r>
                  <a:rPr lang="fr-FR" spc="-1" dirty="0">
                    <a:solidFill>
                      <a:srgbClr val="FFFFFF"/>
                    </a:solidFill>
                    <a:latin typeface="Book Antiqua"/>
                  </a:rPr>
                  <a:t> est le spectre de la matrice A</a:t>
                </a:r>
              </a:p>
            </p:txBody>
          </p:sp>
        </mc:Choice>
        <mc:Fallback xmlns="">
          <p:sp>
            <p:nvSpPr>
              <p:cNvPr id="6" name="Rectangle 5"/>
              <p:cNvSpPr>
                <a:spLocks noRot="1" noChangeAspect="1" noMove="1" noResize="1" noEditPoints="1" noAdjustHandles="1" noChangeArrowheads="1" noChangeShapeType="1" noTextEdit="1"/>
              </p:cNvSpPr>
              <p:nvPr/>
            </p:nvSpPr>
            <p:spPr>
              <a:xfrm>
                <a:off x="823191" y="2711312"/>
                <a:ext cx="8219350" cy="367878"/>
              </a:xfrm>
              <a:prstGeom prst="rect">
                <a:avLst/>
              </a:prstGeom>
              <a:blipFill rotWithShape="1">
                <a:blip r:embed="rId3"/>
                <a:stretch>
                  <a:fillRect l="-668" t="-6667" b="-28333"/>
                </a:stretch>
              </a:blipFill>
              <a:ln w="0">
                <a:noFill/>
              </a:ln>
            </p:spPr>
            <p:txBody>
              <a:bodyPr/>
              <a:lstStyle/>
              <a:p>
                <a:r>
                  <a:rPr lang="fr-FR">
                    <a:noFill/>
                  </a:rPr>
                  <a:t> </a:t>
                </a:r>
              </a:p>
            </p:txBody>
          </p:sp>
        </mc:Fallback>
      </mc:AlternateContent>
      <p:pic>
        <p:nvPicPr>
          <p:cNvPr id="9" name="Image 8"/>
          <p:cNvPicPr/>
          <p:nvPr/>
        </p:nvPicPr>
        <p:blipFill>
          <a:blip r:embed="rId4">
            <a:extLst>
              <a:ext uri="{28A0092B-C50C-407E-A947-70E740481C1C}">
                <a14:useLocalDpi xmlns:a14="http://schemas.microsoft.com/office/drawing/2010/main" val="0"/>
              </a:ext>
            </a:extLst>
          </a:blip>
          <a:srcRect/>
          <a:stretch>
            <a:fillRect/>
          </a:stretch>
        </p:blipFill>
        <p:spPr bwMode="auto">
          <a:xfrm>
            <a:off x="5502035" y="4022533"/>
            <a:ext cx="2803525" cy="2355215"/>
          </a:xfrm>
          <a:prstGeom prst="rect">
            <a:avLst/>
          </a:prstGeom>
          <a:noFill/>
          <a:ln>
            <a:noFill/>
          </a:ln>
        </p:spPr>
      </p:pic>
      <p:sp>
        <p:nvSpPr>
          <p:cNvPr id="7" name="Rectangle 6"/>
          <p:cNvSpPr/>
          <p:nvPr/>
        </p:nvSpPr>
        <p:spPr>
          <a:xfrm>
            <a:off x="960400" y="3356992"/>
            <a:ext cx="7860071" cy="644877"/>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Ce théorème assure que toute valeur propre de la matrice A se trouve dans la réunion des disques de </a:t>
            </a:r>
            <a:r>
              <a:rPr lang="fr-FR" spc="-1" dirty="0" err="1">
                <a:solidFill>
                  <a:srgbClr val="FFFFFF"/>
                </a:solidFill>
                <a:latin typeface="Book Antiqua"/>
              </a:rPr>
              <a:t>Gershgorin</a:t>
            </a:r>
            <a:r>
              <a:rPr lang="fr-FR" spc="-1" dirty="0">
                <a:solidFill>
                  <a:srgbClr val="FFFFFF"/>
                </a:solidFill>
                <a:latin typeface="Book Antiqua"/>
              </a:rPr>
              <a:t> de </a:t>
            </a:r>
            <a:r>
              <a:rPr lang="fr-FR" spc="-1" dirty="0" smtClean="0">
                <a:solidFill>
                  <a:srgbClr val="FFFFFF"/>
                </a:solidFill>
                <a:latin typeface="Book Antiqua"/>
              </a:rPr>
              <a:t>A.</a:t>
            </a:r>
            <a:endParaRPr lang="fr-FR" spc="-1" dirty="0">
              <a:solidFill>
                <a:srgbClr val="FFFFFF"/>
              </a:solidFill>
              <a:latin typeface="Book Antiqua"/>
            </a:endParaRPr>
          </a:p>
        </p:txBody>
      </p:sp>
    </p:spTree>
    <p:extLst>
      <p:ext uri="{BB962C8B-B14F-4D97-AF65-F5344CB8AC3E}">
        <p14:creationId xmlns:p14="http://schemas.microsoft.com/office/powerpoint/2010/main" val="374245145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1000"/>
                                        <p:tgtEl>
                                          <p:spTgt spid="3"/>
                                        </p:tgtEl>
                                      </p:cBhvr>
                                    </p:animEffect>
                                  </p:childTnLst>
                                </p:cTn>
                              </p:par>
                            </p:childTnLst>
                          </p:cTn>
                        </p:par>
                        <p:par>
                          <p:cTn id="15" fill="hold">
                            <p:stCondLst>
                              <p:cond delay="1000"/>
                            </p:stCondLst>
                            <p:childTnLst>
                              <p:par>
                                <p:cTn id="16" presetID="21" presetClass="entr" presetSubtype="1"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heel(1)">
                                      <p:cBhvr>
                                        <p:cTn id="18" dur="1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circle(in)">
                                      <p:cBhvr>
                                        <p:cTn id="23" dur="1000"/>
                                        <p:tgtEl>
                                          <p:spTgt spid="6"/>
                                        </p:tgtEl>
                                      </p:cBhvr>
                                    </p:animEffect>
                                  </p:childTnLst>
                                </p:cTn>
                              </p:par>
                            </p:childTnLst>
                          </p:cTn>
                        </p:par>
                        <p:par>
                          <p:cTn id="24" fill="hold">
                            <p:stCondLst>
                              <p:cond delay="1000"/>
                            </p:stCondLst>
                            <p:childTnLst>
                              <p:par>
                                <p:cTn id="25" presetID="6" presetClass="entr" presetSubtype="16"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ircle(in)">
                                      <p:cBhvr>
                                        <p:cTn id="27" dur="1000"/>
                                        <p:tgtEl>
                                          <p:spTgt spid="7"/>
                                        </p:tgtEl>
                                      </p:cBhvr>
                                    </p:animEffect>
                                  </p:childTnLst>
                                </p:cTn>
                              </p:par>
                            </p:childTnLst>
                          </p:cTn>
                        </p:par>
                        <p:par>
                          <p:cTn id="28" fill="hold">
                            <p:stCondLst>
                              <p:cond delay="2000"/>
                            </p:stCondLst>
                            <p:childTnLst>
                              <p:par>
                                <p:cTn id="29" presetID="21" presetClass="entr" presetSubtype="1"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heel(1)">
                                      <p:cBhvr>
                                        <p:cTn id="31"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6" grpId="0"/>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12</a:t>
            </a:fld>
            <a:endParaRPr lang="en-US" sz="1200" b="0" strike="noStrike" spc="-1">
              <a:latin typeface="Times New Roman"/>
            </a:endParaRPr>
          </a:p>
        </p:txBody>
      </p:sp>
      <p:sp>
        <p:nvSpPr>
          <p:cNvPr id="4" name="Rectangle 3"/>
          <p:cNvSpPr/>
          <p:nvPr/>
        </p:nvSpPr>
        <p:spPr>
          <a:xfrm>
            <a:off x="323528" y="535265"/>
            <a:ext cx="7264671"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z="2000" b="1" spc="-1" dirty="0">
                <a:solidFill>
                  <a:srgbClr val="FF0000"/>
                </a:solidFill>
                <a:latin typeface="Book Antiqua"/>
              </a:rPr>
              <a:t>Améliorations du Théorème des disques de </a:t>
            </a:r>
            <a:r>
              <a:rPr lang="fr-FR" sz="2000" b="1" spc="-1" dirty="0" err="1">
                <a:solidFill>
                  <a:srgbClr val="FF0000"/>
                </a:solidFill>
                <a:latin typeface="Book Antiqua"/>
              </a:rPr>
              <a:t>Gershgorin</a:t>
            </a:r>
            <a:endParaRPr lang="fr-FR" sz="2000" b="1" spc="-1" dirty="0">
              <a:solidFill>
                <a:srgbClr val="FF0000"/>
              </a:solidFill>
              <a:latin typeface="Book Antiqua"/>
            </a:endParaRPr>
          </a:p>
        </p:txBody>
      </p:sp>
      <p:sp>
        <p:nvSpPr>
          <p:cNvPr id="2" name="Rectangle 1"/>
          <p:cNvSpPr/>
          <p:nvPr/>
        </p:nvSpPr>
        <p:spPr>
          <a:xfrm>
            <a:off x="792254" y="1403484"/>
            <a:ext cx="3650551" cy="369332"/>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Soit A=(</a:t>
            </a:r>
            <a:r>
              <a:rPr lang="fr-FR" spc="-1" dirty="0" err="1">
                <a:solidFill>
                  <a:srgbClr val="FFFFFF"/>
                </a:solidFill>
                <a:latin typeface="Book Antiqua"/>
              </a:rPr>
              <a:t>a</a:t>
            </a:r>
            <a:r>
              <a:rPr lang="fr-FR" spc="-1" baseline="-25000" dirty="0" err="1">
                <a:solidFill>
                  <a:srgbClr val="FFFFFF"/>
                </a:solidFill>
                <a:latin typeface="Book Antiqua"/>
              </a:rPr>
              <a:t>ij</a:t>
            </a:r>
            <a:r>
              <a:rPr lang="fr-FR" spc="-1" dirty="0">
                <a:solidFill>
                  <a:srgbClr val="FFFFFF"/>
                </a:solidFill>
                <a:latin typeface="Book Antiqua"/>
              </a:rPr>
              <a:t>) une matrice d’ordre n.</a:t>
            </a:r>
          </a:p>
        </p:txBody>
      </p:sp>
      <p:sp>
        <p:nvSpPr>
          <p:cNvPr id="3" name="Rectangle 2"/>
          <p:cNvSpPr/>
          <p:nvPr/>
        </p:nvSpPr>
        <p:spPr>
          <a:xfrm>
            <a:off x="792254" y="1954560"/>
            <a:ext cx="6840760" cy="369332"/>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A est dite à diagonale dominante si et seulement si : </a:t>
            </a:r>
          </a:p>
        </p:txBody>
      </p:sp>
      <p:pic>
        <p:nvPicPr>
          <p:cNvPr id="7" name="Image 6"/>
          <p:cNvPicPr/>
          <p:nvPr/>
        </p:nvPicPr>
        <p:blipFill>
          <a:blip r:embed="rId2">
            <a:extLst>
              <a:ext uri="{28A0092B-C50C-407E-A947-70E740481C1C}">
                <a14:useLocalDpi xmlns:a14="http://schemas.microsoft.com/office/drawing/2010/main" val="0"/>
              </a:ext>
            </a:extLst>
          </a:blip>
          <a:srcRect/>
          <a:stretch>
            <a:fillRect/>
          </a:stretch>
        </p:blipFill>
        <p:spPr bwMode="auto">
          <a:xfrm>
            <a:off x="4283968" y="2420888"/>
            <a:ext cx="1863090" cy="690245"/>
          </a:xfrm>
          <a:prstGeom prst="rect">
            <a:avLst/>
          </a:prstGeom>
          <a:noFill/>
          <a:ln>
            <a:noFill/>
          </a:ln>
        </p:spPr>
      </p:pic>
      <p:sp>
        <p:nvSpPr>
          <p:cNvPr id="5" name="Rectangle 4"/>
          <p:cNvSpPr/>
          <p:nvPr/>
        </p:nvSpPr>
        <p:spPr>
          <a:xfrm>
            <a:off x="810469" y="3408457"/>
            <a:ext cx="7264671" cy="367878"/>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A est dite à diagonale strictement dominante si et seulement si : </a:t>
            </a:r>
          </a:p>
        </p:txBody>
      </p:sp>
      <p:pic>
        <p:nvPicPr>
          <p:cNvPr id="9" name="Image 8"/>
          <p:cNvPicPr/>
          <p:nvPr/>
        </p:nvPicPr>
        <p:blipFill>
          <a:blip r:embed="rId3">
            <a:extLst>
              <a:ext uri="{28A0092B-C50C-407E-A947-70E740481C1C}">
                <a14:useLocalDpi xmlns:a14="http://schemas.microsoft.com/office/drawing/2010/main" val="0"/>
              </a:ext>
            </a:extLst>
          </a:blip>
          <a:srcRect/>
          <a:stretch>
            <a:fillRect/>
          </a:stretch>
        </p:blipFill>
        <p:spPr bwMode="auto">
          <a:xfrm>
            <a:off x="4395094" y="4025273"/>
            <a:ext cx="1898015" cy="577850"/>
          </a:xfrm>
          <a:prstGeom prst="rect">
            <a:avLst/>
          </a:prstGeom>
          <a:noFill/>
          <a:ln>
            <a:noFill/>
          </a:ln>
        </p:spPr>
      </p:pic>
      <p:sp>
        <p:nvSpPr>
          <p:cNvPr id="6" name="Rectangle 5"/>
          <p:cNvSpPr/>
          <p:nvPr/>
        </p:nvSpPr>
        <p:spPr>
          <a:xfrm>
            <a:off x="792254" y="4941167"/>
            <a:ext cx="7766008" cy="646331"/>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A est dite à diagonale fortement dominante si et seulement si A est à diagonale dominante et  </a:t>
            </a:r>
          </a:p>
        </p:txBody>
      </p:sp>
      <p:pic>
        <p:nvPicPr>
          <p:cNvPr id="11" name="Image 10"/>
          <p:cNvPicPr/>
          <p:nvPr/>
        </p:nvPicPr>
        <p:blipFill>
          <a:blip r:embed="rId4">
            <a:extLst>
              <a:ext uri="{28A0092B-C50C-407E-A947-70E740481C1C}">
                <a14:useLocalDpi xmlns:a14="http://schemas.microsoft.com/office/drawing/2010/main" val="0"/>
              </a:ext>
            </a:extLst>
          </a:blip>
          <a:srcRect/>
          <a:stretch>
            <a:fillRect/>
          </a:stretch>
        </p:blipFill>
        <p:spPr bwMode="auto">
          <a:xfrm>
            <a:off x="4395093" y="5819692"/>
            <a:ext cx="1898015" cy="603885"/>
          </a:xfrm>
          <a:prstGeom prst="rect">
            <a:avLst/>
          </a:prstGeom>
          <a:noFill/>
          <a:ln>
            <a:noFill/>
          </a:ln>
        </p:spPr>
      </p:pic>
    </p:spTree>
    <p:extLst>
      <p:ext uri="{BB962C8B-B14F-4D97-AF65-F5344CB8AC3E}">
        <p14:creationId xmlns:p14="http://schemas.microsoft.com/office/powerpoint/2010/main" val="374245145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1000"/>
                                        <p:tgtEl>
                                          <p:spTgt spid="2"/>
                                        </p:tgtEl>
                                      </p:cBhvr>
                                    </p:animEffect>
                                  </p:childTnLst>
                                </p:cTn>
                              </p:par>
                            </p:childTnLst>
                          </p:cTn>
                        </p:par>
                        <p:par>
                          <p:cTn id="15" fill="hold">
                            <p:stCondLst>
                              <p:cond delay="1000"/>
                            </p:stCondLst>
                            <p:childTnLst>
                              <p:par>
                                <p:cTn id="16" presetID="6" presetClass="entr" presetSubtype="16"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circle(in)">
                                      <p:cBhvr>
                                        <p:cTn id="18" dur="1000"/>
                                        <p:tgtEl>
                                          <p:spTgt spid="3"/>
                                        </p:tgtEl>
                                      </p:cBhvr>
                                    </p:animEffect>
                                  </p:childTnLst>
                                </p:cTn>
                              </p:par>
                            </p:childTnLst>
                          </p:cTn>
                        </p:par>
                        <p:par>
                          <p:cTn id="19" fill="hold">
                            <p:stCondLst>
                              <p:cond delay="2000"/>
                            </p:stCondLst>
                            <p:childTnLst>
                              <p:par>
                                <p:cTn id="20" presetID="21"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heel(1)">
                                      <p:cBhvr>
                                        <p:cTn id="22" dur="1000"/>
                                        <p:tgtEl>
                                          <p:spTgt spid="7"/>
                                        </p:tgtEl>
                                      </p:cBhvr>
                                    </p:animEffect>
                                  </p:childTnLst>
                                </p:cTn>
                              </p:par>
                            </p:childTnLst>
                          </p:cTn>
                        </p:par>
                        <p:par>
                          <p:cTn id="23" fill="hold">
                            <p:stCondLst>
                              <p:cond delay="3000"/>
                            </p:stCondLst>
                            <p:childTnLst>
                              <p:par>
                                <p:cTn id="24" presetID="6" presetClass="entr" presetSubtype="16"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ircle(in)">
                                      <p:cBhvr>
                                        <p:cTn id="26" dur="1000"/>
                                        <p:tgtEl>
                                          <p:spTgt spid="5"/>
                                        </p:tgtEl>
                                      </p:cBhvr>
                                    </p:animEffect>
                                  </p:childTnLst>
                                </p:cTn>
                              </p:par>
                            </p:childTnLst>
                          </p:cTn>
                        </p:par>
                        <p:par>
                          <p:cTn id="27" fill="hold">
                            <p:stCondLst>
                              <p:cond delay="4000"/>
                            </p:stCondLst>
                            <p:childTnLst>
                              <p:par>
                                <p:cTn id="28" presetID="21" presetClass="entr" presetSubtype="1"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heel(1)">
                                      <p:cBhvr>
                                        <p:cTn id="30" dur="1000"/>
                                        <p:tgtEl>
                                          <p:spTgt spid="9"/>
                                        </p:tgtEl>
                                      </p:cBhvr>
                                    </p:animEffect>
                                  </p:childTnLst>
                                </p:cTn>
                              </p:par>
                            </p:childTnLst>
                          </p:cTn>
                        </p:par>
                        <p:par>
                          <p:cTn id="31" fill="hold">
                            <p:stCondLst>
                              <p:cond delay="5000"/>
                            </p:stCondLst>
                            <p:childTnLst>
                              <p:par>
                                <p:cTn id="32" presetID="6" presetClass="entr" presetSubtype="16"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circle(in)">
                                      <p:cBhvr>
                                        <p:cTn id="34" dur="1000"/>
                                        <p:tgtEl>
                                          <p:spTgt spid="6"/>
                                        </p:tgtEl>
                                      </p:cBhvr>
                                    </p:animEffect>
                                  </p:childTnLst>
                                </p:cTn>
                              </p:par>
                            </p:childTnLst>
                          </p:cTn>
                        </p:par>
                        <p:par>
                          <p:cTn id="35" fill="hold">
                            <p:stCondLst>
                              <p:cond delay="6000"/>
                            </p:stCondLst>
                            <p:childTnLst>
                              <p:par>
                                <p:cTn id="36" presetID="21" presetClass="entr" presetSubtype="1"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heel(1)">
                                      <p:cBhvr>
                                        <p:cTn id="38"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P spid="3" grpId="0" animBg="1"/>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13</a:t>
            </a:fld>
            <a:endParaRPr lang="en-US" sz="1200" b="0" strike="noStrike" spc="-1">
              <a:latin typeface="Times New Roman"/>
            </a:endParaRPr>
          </a:p>
        </p:txBody>
      </p:sp>
      <p:sp>
        <p:nvSpPr>
          <p:cNvPr id="2" name="Rectangle 1"/>
          <p:cNvSpPr/>
          <p:nvPr/>
        </p:nvSpPr>
        <p:spPr>
          <a:xfrm>
            <a:off x="755576" y="969843"/>
            <a:ext cx="3619902" cy="36933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Proposition (1</a:t>
            </a:r>
            <a:r>
              <a:rPr lang="fr-FR" spc="-1" baseline="30000" dirty="0">
                <a:solidFill>
                  <a:srgbClr val="FFFFFF"/>
                </a:solidFill>
                <a:latin typeface="Book Antiqua"/>
              </a:rPr>
              <a:t>ère</a:t>
            </a:r>
            <a:r>
              <a:rPr lang="fr-FR" spc="-1" dirty="0">
                <a:solidFill>
                  <a:srgbClr val="FFFFFF"/>
                </a:solidFill>
                <a:latin typeface="Book Antiqua"/>
              </a:rPr>
              <a:t> amélioration) :</a:t>
            </a:r>
          </a:p>
        </p:txBody>
      </p:sp>
      <p:sp>
        <p:nvSpPr>
          <p:cNvPr id="3" name="Rectangle 2"/>
          <p:cNvSpPr/>
          <p:nvPr/>
        </p:nvSpPr>
        <p:spPr>
          <a:xfrm>
            <a:off x="982456" y="1628507"/>
            <a:ext cx="7405968" cy="644877"/>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La transposée A</a:t>
            </a:r>
            <a:r>
              <a:rPr lang="fr-FR" spc="-1" baseline="30000" dirty="0">
                <a:solidFill>
                  <a:srgbClr val="FFFFFF"/>
                </a:solidFill>
                <a:latin typeface="Book Antiqua"/>
              </a:rPr>
              <a:t>T</a:t>
            </a:r>
            <a:r>
              <a:rPr lang="fr-FR" spc="-1" dirty="0">
                <a:solidFill>
                  <a:srgbClr val="FFFFFF"/>
                </a:solidFill>
                <a:latin typeface="Book Antiqua"/>
              </a:rPr>
              <a:t> de A possédant le même spectre que A, on obtient de manière immédiate une première amélioration du résultat.</a:t>
            </a:r>
          </a:p>
        </p:txBody>
      </p:sp>
      <p:sp>
        <p:nvSpPr>
          <p:cNvPr id="4" name="Rectangle 3"/>
          <p:cNvSpPr/>
          <p:nvPr/>
        </p:nvSpPr>
        <p:spPr>
          <a:xfrm>
            <a:off x="959623" y="2564904"/>
            <a:ext cx="3955057" cy="369332"/>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Si A est une matrice d’ordre n, alors :</a:t>
            </a:r>
          </a:p>
        </p:txBody>
      </p:sp>
      <mc:AlternateContent xmlns:mc="http://schemas.openxmlformats.org/markup-compatibility/2006" xmlns:a14="http://schemas.microsoft.com/office/drawing/2010/main">
        <mc:Choice Requires="a14">
          <p:sp>
            <p:nvSpPr>
              <p:cNvPr id="5" name="Rectangle 4"/>
              <p:cNvSpPr/>
              <p:nvPr/>
            </p:nvSpPr>
            <p:spPr>
              <a:xfrm>
                <a:off x="3457817" y="3212976"/>
                <a:ext cx="2924134" cy="884281"/>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14:m>
                  <m:oMathPara xmlns:m="http://schemas.openxmlformats.org/officeDocument/2006/math">
                    <m:oMathParaPr>
                      <m:jc m:val="centerGroup"/>
                    </m:oMathParaPr>
                    <m:oMath xmlns:m="http://schemas.openxmlformats.org/officeDocument/2006/math">
                      <m:r>
                        <a:rPr lang="fr-FR" spc="-1">
                          <a:solidFill>
                            <a:srgbClr val="FFFFFF"/>
                          </a:solidFill>
                          <a:latin typeface="Cambria Math"/>
                        </a:rPr>
                        <m:t>𝜎</m:t>
                      </m:r>
                      <m:r>
                        <a:rPr lang="fr-FR" spc="-1">
                          <a:solidFill>
                            <a:srgbClr val="FFFFFF"/>
                          </a:solidFill>
                          <a:latin typeface="Cambria Math"/>
                        </a:rPr>
                        <m:t>(</m:t>
                      </m:r>
                      <m:r>
                        <a:rPr lang="fr-FR" spc="-1">
                          <a:solidFill>
                            <a:srgbClr val="FFFFFF"/>
                          </a:solidFill>
                          <a:latin typeface="Cambria Math"/>
                        </a:rPr>
                        <m:t>𝐴</m:t>
                      </m:r>
                      <m:r>
                        <a:rPr lang="fr-FR" spc="-1">
                          <a:solidFill>
                            <a:srgbClr val="FFFFFF"/>
                          </a:solidFill>
                          <a:latin typeface="Cambria Math"/>
                        </a:rPr>
                        <m:t>)⊆(</m:t>
                      </m:r>
                      <m:nary>
                        <m:naryPr>
                          <m:chr m:val="⋃"/>
                          <m:limLoc m:val="undOvr"/>
                          <m:ctrlPr>
                            <a:rPr lang="fr-FR" i="1" spc="-1">
                              <a:solidFill>
                                <a:srgbClr val="FFFFFF"/>
                              </a:solidFill>
                              <a:latin typeface="Cambria Math"/>
                            </a:rPr>
                          </m:ctrlPr>
                        </m:naryPr>
                        <m:sub>
                          <m:r>
                            <a:rPr lang="fr-FR" spc="-1">
                              <a:solidFill>
                                <a:srgbClr val="FFFFFF"/>
                              </a:solidFill>
                              <a:latin typeface="Cambria Math"/>
                            </a:rPr>
                            <m:t>𝑖</m:t>
                          </m:r>
                          <m:r>
                            <a:rPr lang="fr-FR" spc="-1">
                              <a:solidFill>
                                <a:srgbClr val="FFFFFF"/>
                              </a:solidFill>
                              <a:latin typeface="Cambria Math"/>
                            </a:rPr>
                            <m:t>=</m:t>
                          </m:r>
                          <m:r>
                            <a:rPr lang="fr-FR" spc="-1">
                              <a:solidFill>
                                <a:srgbClr val="FFFFFF"/>
                              </a:solidFill>
                              <a:latin typeface="Cambria Math"/>
                            </a:rPr>
                            <m:t>1</m:t>
                          </m:r>
                        </m:sub>
                        <m:sup>
                          <m:r>
                            <a:rPr lang="fr-FR" spc="-1">
                              <a:solidFill>
                                <a:srgbClr val="FFFFFF"/>
                              </a:solidFill>
                              <a:latin typeface="Cambria Math"/>
                            </a:rPr>
                            <m:t>𝑛</m:t>
                          </m:r>
                        </m:sup>
                        <m:e>
                          <m:r>
                            <a:rPr lang="fr-FR" spc="-1">
                              <a:solidFill>
                                <a:srgbClr val="FFFFFF"/>
                              </a:solidFill>
                              <a:latin typeface="Cambria Math"/>
                            </a:rPr>
                            <m:t>𝐷𝑖</m:t>
                          </m:r>
                        </m:e>
                      </m:nary>
                      <m:r>
                        <a:rPr lang="fr-FR" spc="-1">
                          <a:solidFill>
                            <a:srgbClr val="FFFFFF"/>
                          </a:solidFill>
                          <a:latin typeface="Cambria Math"/>
                        </a:rPr>
                        <m:t>)∩(</m:t>
                      </m:r>
                      <m:nary>
                        <m:naryPr>
                          <m:chr m:val="⋃"/>
                          <m:limLoc m:val="undOvr"/>
                          <m:ctrlPr>
                            <a:rPr lang="fr-FR" i="1" spc="-1">
                              <a:solidFill>
                                <a:srgbClr val="FFFFFF"/>
                              </a:solidFill>
                              <a:latin typeface="Cambria Math"/>
                            </a:rPr>
                          </m:ctrlPr>
                        </m:naryPr>
                        <m:sub>
                          <m:r>
                            <a:rPr lang="fr-FR" spc="-1">
                              <a:solidFill>
                                <a:srgbClr val="FFFFFF"/>
                              </a:solidFill>
                              <a:latin typeface="Cambria Math"/>
                            </a:rPr>
                            <m:t>𝑗</m:t>
                          </m:r>
                          <m:r>
                            <a:rPr lang="fr-FR" spc="-1">
                              <a:solidFill>
                                <a:srgbClr val="FFFFFF"/>
                              </a:solidFill>
                              <a:latin typeface="Cambria Math"/>
                            </a:rPr>
                            <m:t>=</m:t>
                          </m:r>
                          <m:r>
                            <a:rPr lang="fr-FR" spc="-1">
                              <a:solidFill>
                                <a:srgbClr val="FFFFFF"/>
                              </a:solidFill>
                              <a:latin typeface="Cambria Math"/>
                            </a:rPr>
                            <m:t>1</m:t>
                          </m:r>
                        </m:sub>
                        <m:sup>
                          <m:r>
                            <a:rPr lang="fr-FR" spc="-1">
                              <a:solidFill>
                                <a:srgbClr val="FFFFFF"/>
                              </a:solidFill>
                              <a:latin typeface="Cambria Math"/>
                            </a:rPr>
                            <m:t>𝑛</m:t>
                          </m:r>
                        </m:sup>
                        <m:e>
                          <m:r>
                            <a:rPr lang="fr-FR" spc="-1">
                              <a:solidFill>
                                <a:srgbClr val="FFFFFF"/>
                              </a:solidFill>
                              <a:latin typeface="Cambria Math"/>
                            </a:rPr>
                            <m:t>𝐷</m:t>
                          </m:r>
                          <m:r>
                            <a:rPr lang="fr-FR" spc="-1">
                              <a:solidFill>
                                <a:srgbClr val="FFFFFF"/>
                              </a:solidFill>
                              <a:latin typeface="Cambria Math"/>
                            </a:rPr>
                            <m:t>′</m:t>
                          </m:r>
                          <m:r>
                            <a:rPr lang="fr-FR" spc="-1">
                              <a:solidFill>
                                <a:srgbClr val="FFFFFF"/>
                              </a:solidFill>
                              <a:latin typeface="Cambria Math"/>
                            </a:rPr>
                            <m:t>𝑗</m:t>
                          </m:r>
                        </m:e>
                      </m:nary>
                      <m:r>
                        <a:rPr lang="fr-FR" spc="-1">
                          <a:solidFill>
                            <a:srgbClr val="FFFFFF"/>
                          </a:solidFill>
                          <a:latin typeface="Cambria Math"/>
                        </a:rPr>
                        <m:t>)</m:t>
                      </m:r>
                    </m:oMath>
                  </m:oMathPara>
                </a14:m>
                <a:endParaRPr lang="fr-FR" spc="-1" dirty="0">
                  <a:solidFill>
                    <a:srgbClr val="FFFFFF"/>
                  </a:solidFill>
                  <a:latin typeface="Book Antiqua"/>
                </a:endParaRPr>
              </a:p>
            </p:txBody>
          </p:sp>
        </mc:Choice>
        <mc:Fallback xmlns="">
          <p:sp>
            <p:nvSpPr>
              <p:cNvPr id="5" name="Rectangle 4"/>
              <p:cNvSpPr>
                <a:spLocks noRot="1" noChangeAspect="1" noMove="1" noResize="1" noEditPoints="1" noAdjustHandles="1" noChangeArrowheads="1" noChangeShapeType="1" noTextEdit="1"/>
              </p:cNvSpPr>
              <p:nvPr/>
            </p:nvSpPr>
            <p:spPr>
              <a:xfrm>
                <a:off x="3457817" y="3212976"/>
                <a:ext cx="2924134" cy="884281"/>
              </a:xfrm>
              <a:prstGeom prst="rect">
                <a:avLst/>
              </a:prstGeom>
              <a:blipFill rotWithShape="1">
                <a:blip r:embed="rId2"/>
                <a:stretch>
                  <a:fillRect/>
                </a:stretch>
              </a:blipFill>
              <a:ln w="0">
                <a:solidFill>
                  <a:srgbClr val="FFC000"/>
                </a:solidFill>
              </a:ln>
            </p:spPr>
            <p:txBody>
              <a:bodyPr/>
              <a:lstStyle/>
              <a:p>
                <a:r>
                  <a:rPr lang="fr-FR">
                    <a:noFill/>
                  </a:rPr>
                  <a:t> </a:t>
                </a:r>
              </a:p>
            </p:txBody>
          </p:sp>
        </mc:Fallback>
      </mc:AlternateContent>
      <p:sp>
        <p:nvSpPr>
          <p:cNvPr id="6" name="Rectangle 5"/>
          <p:cNvSpPr/>
          <p:nvPr/>
        </p:nvSpPr>
        <p:spPr>
          <a:xfrm>
            <a:off x="971600" y="4365104"/>
            <a:ext cx="4628190" cy="369332"/>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Où les ensembles D’j, j=1,..,n sont tels que </a:t>
            </a:r>
          </a:p>
        </p:txBody>
      </p:sp>
      <mc:AlternateContent xmlns:mc="http://schemas.openxmlformats.org/markup-compatibility/2006" xmlns:a14="http://schemas.microsoft.com/office/drawing/2010/main">
        <mc:Choice Requires="a14">
          <p:sp>
            <p:nvSpPr>
              <p:cNvPr id="7" name="Rectangle 6"/>
              <p:cNvSpPr/>
              <p:nvPr/>
            </p:nvSpPr>
            <p:spPr>
              <a:xfrm>
                <a:off x="971600" y="4950460"/>
                <a:ext cx="7560840" cy="1306063"/>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14:m>
                  <m:oMathPara xmlns:m="http://schemas.openxmlformats.org/officeDocument/2006/math">
                    <m:oMathParaPr>
                      <m:jc m:val="centerGroup"/>
                    </m:oMathParaPr>
                    <m:oMath xmlns:m="http://schemas.openxmlformats.org/officeDocument/2006/math">
                      <m:sSup>
                        <m:sSupPr>
                          <m:ctrlPr>
                            <a:rPr lang="fr-FR" i="1" spc="-1">
                              <a:solidFill>
                                <a:srgbClr val="FFFFFF"/>
                              </a:solidFill>
                              <a:latin typeface="Cambria Math"/>
                            </a:rPr>
                          </m:ctrlPr>
                        </m:sSupPr>
                        <m:e>
                          <m:r>
                            <a:rPr lang="fr-FR" spc="-1">
                              <a:solidFill>
                                <a:srgbClr val="FFFFFF"/>
                              </a:solidFill>
                              <a:latin typeface="Cambria Math"/>
                            </a:rPr>
                            <m:t>𝐷</m:t>
                          </m:r>
                        </m:e>
                        <m:sup>
                          <m:r>
                            <a:rPr lang="fr-FR" spc="-1">
                              <a:solidFill>
                                <a:srgbClr val="FFFFFF"/>
                              </a:solidFill>
                              <a:latin typeface="Cambria Math"/>
                            </a:rPr>
                            <m:t>′</m:t>
                          </m:r>
                        </m:sup>
                      </m:sSup>
                      <m:r>
                        <a:rPr lang="fr-FR" spc="-1">
                          <a:solidFill>
                            <a:srgbClr val="FFFFFF"/>
                          </a:solidFill>
                          <a:latin typeface="Cambria Math"/>
                        </a:rPr>
                        <m:t>𝑗</m:t>
                      </m:r>
                      <m:r>
                        <a:rPr lang="fr-FR" spc="-1">
                          <a:solidFill>
                            <a:srgbClr val="FFFFFF"/>
                          </a:solidFill>
                          <a:latin typeface="Cambria Math"/>
                        </a:rPr>
                        <m:t>=</m:t>
                      </m:r>
                      <m:d>
                        <m:dPr>
                          <m:begChr m:val="{"/>
                          <m:endChr m:val="}"/>
                          <m:ctrlPr>
                            <a:rPr lang="fr-FR" i="1" spc="-1">
                              <a:solidFill>
                                <a:srgbClr val="FFFFFF"/>
                              </a:solidFill>
                              <a:latin typeface="Cambria Math"/>
                            </a:rPr>
                          </m:ctrlPr>
                        </m:dPr>
                        <m:e>
                          <m:r>
                            <a:rPr lang="fr-FR" spc="-1">
                              <a:solidFill>
                                <a:srgbClr val="FFFFFF"/>
                              </a:solidFill>
                              <a:latin typeface="Cambria Math"/>
                            </a:rPr>
                            <m:t>𝑧</m:t>
                          </m:r>
                          <m:r>
                            <a:rPr lang="fr-FR" spc="-1">
                              <a:solidFill>
                                <a:srgbClr val="FFFFFF"/>
                              </a:solidFill>
                              <a:latin typeface="Cambria Math"/>
                            </a:rPr>
                            <m:t>∈</m:t>
                          </m:r>
                          <m:r>
                            <a:rPr lang="fr-FR" spc="-1">
                              <a:solidFill>
                                <a:srgbClr val="FFFFFF"/>
                              </a:solidFill>
                              <a:latin typeface="Cambria Math"/>
                            </a:rPr>
                            <m:t>ℂ</m:t>
                          </m:r>
                          <m:r>
                            <a:rPr lang="fr-FR" spc="-1">
                              <a:solidFill>
                                <a:srgbClr val="FFFFFF"/>
                              </a:solidFill>
                              <a:latin typeface="Cambria Math"/>
                            </a:rPr>
                            <m:t> </m:t>
                          </m:r>
                          <m:r>
                            <a:rPr lang="fr-FR" spc="-1">
                              <a:solidFill>
                                <a:srgbClr val="FFFFFF"/>
                              </a:solidFill>
                              <a:latin typeface="Cambria Math"/>
                            </a:rPr>
                            <m:t>𝑡𝑒𝑙</m:t>
                          </m:r>
                          <m:r>
                            <a:rPr lang="fr-FR" spc="-1">
                              <a:solidFill>
                                <a:srgbClr val="FFFFFF"/>
                              </a:solidFill>
                              <a:latin typeface="Cambria Math"/>
                            </a:rPr>
                            <m:t> </m:t>
                          </m:r>
                          <m:r>
                            <a:rPr lang="fr-FR" spc="-1">
                              <a:solidFill>
                                <a:srgbClr val="FFFFFF"/>
                              </a:solidFill>
                              <a:latin typeface="Cambria Math"/>
                            </a:rPr>
                            <m:t>𝑞𝑢𝑒</m:t>
                          </m:r>
                          <m:r>
                            <a:rPr lang="fr-FR" spc="-1">
                              <a:solidFill>
                                <a:srgbClr val="FFFFFF"/>
                              </a:solidFill>
                              <a:latin typeface="Cambria Math"/>
                            </a:rPr>
                            <m:t> </m:t>
                          </m:r>
                          <m:d>
                            <m:dPr>
                              <m:begChr m:val="|"/>
                              <m:endChr m:val="|"/>
                              <m:ctrlPr>
                                <a:rPr lang="fr-FR" i="1" spc="-1">
                                  <a:solidFill>
                                    <a:srgbClr val="FFFFFF"/>
                                  </a:solidFill>
                                  <a:latin typeface="Cambria Math"/>
                                </a:rPr>
                              </m:ctrlPr>
                            </m:dPr>
                            <m:e>
                              <m:r>
                                <a:rPr lang="fr-FR" spc="-1">
                                  <a:solidFill>
                                    <a:srgbClr val="FFFFFF"/>
                                  </a:solidFill>
                                  <a:latin typeface="Cambria Math"/>
                                </a:rPr>
                                <m:t>𝑧</m:t>
                              </m:r>
                              <m:r>
                                <a:rPr lang="fr-FR" spc="-1">
                                  <a:solidFill>
                                    <a:srgbClr val="FFFFFF"/>
                                  </a:solidFill>
                                  <a:latin typeface="Cambria Math"/>
                                </a:rPr>
                                <m:t>−</m:t>
                              </m:r>
                              <m:r>
                                <a:rPr lang="fr-FR" spc="-1">
                                  <a:solidFill>
                                    <a:srgbClr val="FFFFFF"/>
                                  </a:solidFill>
                                  <a:latin typeface="Cambria Math"/>
                                </a:rPr>
                                <m:t>𝑎𝑗𝑗</m:t>
                              </m:r>
                            </m:e>
                          </m:d>
                          <m:r>
                            <a:rPr lang="fr-FR" spc="-1">
                              <a:solidFill>
                                <a:srgbClr val="FFFFFF"/>
                              </a:solidFill>
                              <a:latin typeface="Cambria Math"/>
                            </a:rPr>
                            <m:t>≤</m:t>
                          </m:r>
                          <m:r>
                            <a:rPr lang="fr-FR" spc="-1">
                              <a:solidFill>
                                <a:srgbClr val="FFFFFF"/>
                              </a:solidFill>
                              <a:latin typeface="Cambria Math"/>
                            </a:rPr>
                            <m:t>𝐶𝑗</m:t>
                          </m:r>
                        </m:e>
                      </m:d>
                      <m:r>
                        <a:rPr lang="fr-FR" spc="-1">
                          <a:solidFill>
                            <a:srgbClr val="FFFFFF"/>
                          </a:solidFill>
                          <a:latin typeface="Cambria Math"/>
                        </a:rPr>
                        <m:t>, </m:t>
                      </m:r>
                      <m:r>
                        <a:rPr lang="fr-FR" spc="-1">
                          <a:solidFill>
                            <a:srgbClr val="FFFFFF"/>
                          </a:solidFill>
                          <a:latin typeface="Cambria Math"/>
                        </a:rPr>
                        <m:t>𝑎𝑣𝑒𝑐</m:t>
                      </m:r>
                      <m:r>
                        <a:rPr lang="fr-FR" spc="-1">
                          <a:solidFill>
                            <a:srgbClr val="FFFFFF"/>
                          </a:solidFill>
                          <a:latin typeface="Cambria Math"/>
                        </a:rPr>
                        <m:t> </m:t>
                      </m:r>
                      <m:r>
                        <a:rPr lang="fr-FR" spc="-1">
                          <a:solidFill>
                            <a:srgbClr val="FFFFFF"/>
                          </a:solidFill>
                          <a:latin typeface="Cambria Math"/>
                        </a:rPr>
                        <m:t>𝐶𝑗</m:t>
                      </m:r>
                      <m:r>
                        <a:rPr lang="fr-FR" spc="-1">
                          <a:solidFill>
                            <a:srgbClr val="FFFFFF"/>
                          </a:solidFill>
                          <a:latin typeface="Cambria Math"/>
                        </a:rPr>
                        <m:t>= </m:t>
                      </m:r>
                      <m:nary>
                        <m:naryPr>
                          <m:chr m:val="∑"/>
                          <m:limLoc m:val="undOvr"/>
                          <m:ctrlPr>
                            <a:rPr lang="fr-FR" i="1" spc="-1">
                              <a:solidFill>
                                <a:srgbClr val="FFFFFF"/>
                              </a:solidFill>
                              <a:latin typeface="Cambria Math"/>
                            </a:rPr>
                          </m:ctrlPr>
                        </m:naryPr>
                        <m:sub>
                          <m:eqArr>
                            <m:eqArrPr>
                              <m:ctrlPr>
                                <a:rPr lang="fr-FR" i="1" spc="-1">
                                  <a:solidFill>
                                    <a:srgbClr val="FFFFFF"/>
                                  </a:solidFill>
                                  <a:latin typeface="Cambria Math"/>
                                </a:rPr>
                              </m:ctrlPr>
                            </m:eqArrPr>
                            <m:e>
                              <m:r>
                                <a:rPr lang="fr-FR" spc="-1">
                                  <a:solidFill>
                                    <a:srgbClr val="FFFFFF"/>
                                  </a:solidFill>
                                  <a:latin typeface="Cambria Math"/>
                                </a:rPr>
                                <m:t>𝑖</m:t>
                              </m:r>
                              <m:r>
                                <a:rPr lang="fr-FR" spc="-1">
                                  <a:solidFill>
                                    <a:srgbClr val="FFFFFF"/>
                                  </a:solidFill>
                                  <a:latin typeface="Cambria Math"/>
                                </a:rPr>
                                <m:t>=</m:t>
                              </m:r>
                              <m:r>
                                <a:rPr lang="fr-FR" spc="-1">
                                  <a:solidFill>
                                    <a:srgbClr val="FFFFFF"/>
                                  </a:solidFill>
                                  <a:latin typeface="Cambria Math"/>
                                </a:rPr>
                                <m:t>1</m:t>
                              </m:r>
                            </m:e>
                            <m:e>
                              <m:r>
                                <a:rPr lang="fr-FR" spc="-1">
                                  <a:solidFill>
                                    <a:srgbClr val="FFFFFF"/>
                                  </a:solidFill>
                                  <a:latin typeface="Cambria Math"/>
                                </a:rPr>
                                <m:t>𝑖</m:t>
                              </m:r>
                              <m:r>
                                <a:rPr lang="fr-FR" spc="-1">
                                  <a:solidFill>
                                    <a:srgbClr val="FFFFFF"/>
                                  </a:solidFill>
                                  <a:latin typeface="Cambria Math"/>
                                </a:rPr>
                                <m:t>≠</m:t>
                              </m:r>
                              <m:r>
                                <a:rPr lang="fr-FR" spc="-1">
                                  <a:solidFill>
                                    <a:srgbClr val="FFFFFF"/>
                                  </a:solidFill>
                                  <a:latin typeface="Cambria Math"/>
                                </a:rPr>
                                <m:t>𝑗</m:t>
                              </m:r>
                            </m:e>
                          </m:eqArr>
                        </m:sub>
                        <m:sup>
                          <m:r>
                            <a:rPr lang="fr-FR" spc="-1">
                              <a:solidFill>
                                <a:srgbClr val="FFFFFF"/>
                              </a:solidFill>
                              <a:latin typeface="Cambria Math"/>
                            </a:rPr>
                            <m:t>𝑛</m:t>
                          </m:r>
                        </m:sup>
                        <m:e>
                          <m:d>
                            <m:dPr>
                              <m:begChr m:val="|"/>
                              <m:endChr m:val="|"/>
                              <m:ctrlPr>
                                <a:rPr lang="fr-FR" i="1" spc="-1">
                                  <a:solidFill>
                                    <a:srgbClr val="FFFFFF"/>
                                  </a:solidFill>
                                  <a:latin typeface="Cambria Math"/>
                                </a:rPr>
                              </m:ctrlPr>
                            </m:dPr>
                            <m:e>
                              <m:r>
                                <a:rPr lang="fr-FR" spc="-1">
                                  <a:solidFill>
                                    <a:srgbClr val="FFFFFF"/>
                                  </a:solidFill>
                                  <a:latin typeface="Cambria Math"/>
                                </a:rPr>
                                <m:t>𝑎𝑖𝑗</m:t>
                              </m:r>
                            </m:e>
                          </m:d>
                          <m:r>
                            <a:rPr lang="fr-FR" spc="-1">
                              <a:solidFill>
                                <a:srgbClr val="FFFFFF"/>
                              </a:solidFill>
                              <a:latin typeface="Cambria Math"/>
                            </a:rPr>
                            <m:t>,  </m:t>
                          </m:r>
                          <m:r>
                            <a:rPr lang="fr-FR" spc="-1">
                              <a:solidFill>
                                <a:srgbClr val="FFFFFF"/>
                              </a:solidFill>
                              <a:latin typeface="Cambria Math"/>
                            </a:rPr>
                            <m:t>𝑒𝑡</m:t>
                          </m:r>
                          <m:r>
                            <a:rPr lang="fr-FR" spc="-1">
                              <a:solidFill>
                                <a:srgbClr val="FFFFFF"/>
                              </a:solidFill>
                              <a:latin typeface="Cambria Math"/>
                            </a:rPr>
                            <m:t> </m:t>
                          </m:r>
                          <m:r>
                            <a:rPr lang="fr-FR" spc="-1">
                              <a:solidFill>
                                <a:srgbClr val="FFFFFF"/>
                              </a:solidFill>
                              <a:latin typeface="Cambria Math"/>
                            </a:rPr>
                            <m:t>𝑙𝑒</m:t>
                          </m:r>
                          <m:r>
                            <a:rPr lang="fr-FR" spc="-1">
                              <a:solidFill>
                                <a:srgbClr val="FFFFFF"/>
                              </a:solidFill>
                              <a:latin typeface="Cambria Math"/>
                            </a:rPr>
                            <m:t> </m:t>
                          </m:r>
                          <m:r>
                            <a:rPr lang="fr-FR" spc="-1">
                              <a:solidFill>
                                <a:srgbClr val="FFFFFF"/>
                              </a:solidFill>
                              <a:latin typeface="Cambria Math"/>
                            </a:rPr>
                            <m:t>𝐷𝑖</m:t>
                          </m:r>
                          <m:r>
                            <a:rPr lang="fr-FR" spc="-1">
                              <a:solidFill>
                                <a:srgbClr val="FFFFFF"/>
                              </a:solidFill>
                              <a:latin typeface="Cambria Math"/>
                            </a:rPr>
                            <m:t> </m:t>
                          </m:r>
                          <m:r>
                            <a:rPr lang="fr-FR" spc="-1">
                              <a:solidFill>
                                <a:srgbClr val="FFFFFF"/>
                              </a:solidFill>
                              <a:latin typeface="Cambria Math"/>
                            </a:rPr>
                            <m:t>𝑠𝑜𝑛𝑡</m:t>
                          </m:r>
                          <m:r>
                            <a:rPr lang="fr-FR" spc="-1">
                              <a:solidFill>
                                <a:srgbClr val="FFFFFF"/>
                              </a:solidFill>
                              <a:latin typeface="Cambria Math"/>
                            </a:rPr>
                            <m:t> </m:t>
                          </m:r>
                          <m:r>
                            <a:rPr lang="fr-FR" spc="-1">
                              <a:solidFill>
                                <a:srgbClr val="FFFFFF"/>
                              </a:solidFill>
                              <a:latin typeface="Cambria Math"/>
                            </a:rPr>
                            <m:t>𝑑</m:t>
                          </m:r>
                          <m:r>
                            <a:rPr lang="fr-FR" spc="-1">
                              <a:solidFill>
                                <a:srgbClr val="FFFFFF"/>
                              </a:solidFill>
                              <a:latin typeface="Cambria Math"/>
                            </a:rPr>
                            <m:t>é</m:t>
                          </m:r>
                          <m:r>
                            <a:rPr lang="fr-FR" spc="-1">
                              <a:solidFill>
                                <a:srgbClr val="FFFFFF"/>
                              </a:solidFill>
                              <a:latin typeface="Cambria Math"/>
                            </a:rPr>
                            <m:t>𝑓𝑖𝑛𝑖𝑠</m:t>
                          </m:r>
                          <m:r>
                            <a:rPr lang="fr-FR" spc="-1">
                              <a:solidFill>
                                <a:srgbClr val="FFFFFF"/>
                              </a:solidFill>
                              <a:latin typeface="Cambria Math"/>
                            </a:rPr>
                            <m:t> </m:t>
                          </m:r>
                          <m:r>
                            <a:rPr lang="fr-FR" spc="-1">
                              <a:solidFill>
                                <a:srgbClr val="FFFFFF"/>
                              </a:solidFill>
                              <a:latin typeface="Cambria Math"/>
                            </a:rPr>
                            <m:t>𝑝𝑟</m:t>
                          </m:r>
                          <m:r>
                            <a:rPr lang="fr-FR" spc="-1">
                              <a:solidFill>
                                <a:srgbClr val="FFFFFF"/>
                              </a:solidFill>
                              <a:latin typeface="Cambria Math"/>
                            </a:rPr>
                            <m:t>é</m:t>
                          </m:r>
                          <m:r>
                            <a:rPr lang="fr-FR" spc="-1">
                              <a:solidFill>
                                <a:srgbClr val="FFFFFF"/>
                              </a:solidFill>
                              <a:latin typeface="Cambria Math"/>
                            </a:rPr>
                            <m:t>𝑐𝑒𝑑𝑒𝑚𝑚𝑒𝑛𝑡</m:t>
                          </m:r>
                        </m:e>
                      </m:nary>
                    </m:oMath>
                  </m:oMathPara>
                </a14:m>
                <a:endParaRPr lang="fr-FR" spc="-1" dirty="0">
                  <a:solidFill>
                    <a:srgbClr val="FFFFFF"/>
                  </a:solidFill>
                  <a:latin typeface="Book Antiqua"/>
                </a:endParaRPr>
              </a:p>
            </p:txBody>
          </p:sp>
        </mc:Choice>
        <mc:Fallback xmlns="">
          <p:sp>
            <p:nvSpPr>
              <p:cNvPr id="7" name="Rectangle 6"/>
              <p:cNvSpPr>
                <a:spLocks noRot="1" noChangeAspect="1" noMove="1" noResize="1" noEditPoints="1" noAdjustHandles="1" noChangeArrowheads="1" noChangeShapeType="1" noTextEdit="1"/>
              </p:cNvSpPr>
              <p:nvPr/>
            </p:nvSpPr>
            <p:spPr>
              <a:xfrm>
                <a:off x="971600" y="4950460"/>
                <a:ext cx="7560840" cy="1306063"/>
              </a:xfrm>
              <a:prstGeom prst="rect">
                <a:avLst/>
              </a:prstGeom>
              <a:blipFill rotWithShape="1">
                <a:blip r:embed="rId3"/>
                <a:stretch>
                  <a:fillRect/>
                </a:stretch>
              </a:blipFill>
              <a:ln w="0">
                <a:solidFill>
                  <a:srgbClr val="FFC000"/>
                </a:solidFill>
              </a:ln>
            </p:spPr>
            <p:txBody>
              <a:bodyPr/>
              <a:lstStyle/>
              <a:p>
                <a:r>
                  <a:rPr lang="fr-FR">
                    <a:noFill/>
                  </a:rPr>
                  <a:t> </a:t>
                </a:r>
              </a:p>
            </p:txBody>
          </p:sp>
        </mc:Fallback>
      </mc:AlternateContent>
      <p:sp>
        <p:nvSpPr>
          <p:cNvPr id="9" name="Rectangle 8"/>
          <p:cNvSpPr/>
          <p:nvPr/>
        </p:nvSpPr>
        <p:spPr>
          <a:xfrm>
            <a:off x="323528" y="535265"/>
            <a:ext cx="7264671"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z="2000" b="1" spc="-1" dirty="0">
                <a:solidFill>
                  <a:srgbClr val="FF0000"/>
                </a:solidFill>
                <a:latin typeface="Book Antiqua"/>
              </a:rPr>
              <a:t>Améliorations du Théorème des disques de </a:t>
            </a:r>
            <a:r>
              <a:rPr lang="fr-FR" sz="2000" b="1" spc="-1" dirty="0" err="1">
                <a:solidFill>
                  <a:srgbClr val="FF0000"/>
                </a:solidFill>
                <a:latin typeface="Book Antiqua"/>
              </a:rPr>
              <a:t>Gershgorin</a:t>
            </a:r>
            <a:endParaRPr lang="fr-FR" sz="2000" b="1" spc="-1" dirty="0">
              <a:solidFill>
                <a:srgbClr val="FF0000"/>
              </a:solidFill>
              <a:latin typeface="Book Antiqua"/>
            </a:endParaRPr>
          </a:p>
        </p:txBody>
      </p:sp>
    </p:spTree>
    <p:extLst>
      <p:ext uri="{BB962C8B-B14F-4D97-AF65-F5344CB8AC3E}">
        <p14:creationId xmlns:p14="http://schemas.microsoft.com/office/powerpoint/2010/main" val="30040984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1000"/>
                                        <p:tgtEl>
                                          <p:spTgt spid="3"/>
                                        </p:tgtEl>
                                      </p:cBhvr>
                                    </p:animEffect>
                                  </p:childTnLst>
                                </p:cTn>
                              </p:par>
                            </p:childTnLst>
                          </p:cTn>
                        </p:par>
                        <p:par>
                          <p:cTn id="15" fill="hold">
                            <p:stCondLst>
                              <p:cond delay="1000"/>
                            </p:stCondLst>
                            <p:childTnLst>
                              <p:par>
                                <p:cTn id="16" presetID="6" presetClass="entr" presetSubtype="16"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ircle(in)">
                                      <p:cBhvr>
                                        <p:cTn id="18" dur="750"/>
                                        <p:tgtEl>
                                          <p:spTgt spid="4"/>
                                        </p:tgtEl>
                                      </p:cBhvr>
                                    </p:animEffect>
                                  </p:childTnLst>
                                </p:cTn>
                              </p:par>
                            </p:childTnLst>
                          </p:cTn>
                        </p:par>
                        <p:par>
                          <p:cTn id="19" fill="hold">
                            <p:stCondLst>
                              <p:cond delay="1750"/>
                            </p:stCondLst>
                            <p:childTnLst>
                              <p:par>
                                <p:cTn id="20" presetID="21" presetClass="entr" presetSubtype="1"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1000"/>
                                        <p:tgtEl>
                                          <p:spTgt spid="5"/>
                                        </p:tgtEl>
                                      </p:cBhvr>
                                    </p:animEffect>
                                  </p:childTnLst>
                                </p:cTn>
                              </p:par>
                            </p:childTnLst>
                          </p:cTn>
                        </p:par>
                        <p:par>
                          <p:cTn id="23" fill="hold">
                            <p:stCondLst>
                              <p:cond delay="2750"/>
                            </p:stCondLst>
                            <p:childTnLst>
                              <p:par>
                                <p:cTn id="24" presetID="6" presetClass="entr" presetSubtype="16"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circle(in)">
                                      <p:cBhvr>
                                        <p:cTn id="26" dur="1000"/>
                                        <p:tgtEl>
                                          <p:spTgt spid="6"/>
                                        </p:tgtEl>
                                      </p:cBhvr>
                                    </p:animEffect>
                                  </p:childTnLst>
                                </p:cTn>
                              </p:par>
                            </p:childTnLst>
                          </p:cTn>
                        </p:par>
                        <p:par>
                          <p:cTn id="27" fill="hold">
                            <p:stCondLst>
                              <p:cond delay="3750"/>
                            </p:stCondLst>
                            <p:childTnLst>
                              <p:par>
                                <p:cTn id="28" presetID="6" presetClass="entr" presetSubtype="16"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circle(in)">
                                      <p:cBhvr>
                                        <p:cTn id="3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14</a:t>
            </a:fld>
            <a:endParaRPr lang="en-US" sz="1200" b="0" strike="noStrike" spc="-1">
              <a:latin typeface="Times New Roman"/>
            </a:endParaRPr>
          </a:p>
        </p:txBody>
      </p:sp>
      <p:sp>
        <p:nvSpPr>
          <p:cNvPr id="3" name="Rectangle 2"/>
          <p:cNvSpPr/>
          <p:nvPr/>
        </p:nvSpPr>
        <p:spPr>
          <a:xfrm>
            <a:off x="971600" y="2852936"/>
            <a:ext cx="4595169" cy="369332"/>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Si A est une matrice d’ordre n irréductible. </a:t>
            </a:r>
          </a:p>
        </p:txBody>
      </p:sp>
      <p:sp>
        <p:nvSpPr>
          <p:cNvPr id="4" name="Rectangle 3"/>
          <p:cNvSpPr/>
          <p:nvPr/>
        </p:nvSpPr>
        <p:spPr>
          <a:xfrm>
            <a:off x="971600" y="3789040"/>
            <a:ext cx="7714840" cy="644877"/>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Si une valeur propre de A est sur l’extrémité de la réunion des disques alors elle est forcément sur tous les cercles de </a:t>
            </a:r>
            <a:r>
              <a:rPr lang="fr-FR" spc="-1" dirty="0" err="1">
                <a:solidFill>
                  <a:srgbClr val="FFFFFF"/>
                </a:solidFill>
                <a:latin typeface="Book Antiqua"/>
              </a:rPr>
              <a:t>Gershgorin</a:t>
            </a:r>
            <a:r>
              <a:rPr lang="fr-FR" spc="-1" dirty="0">
                <a:solidFill>
                  <a:srgbClr val="FFFFFF"/>
                </a:solidFill>
                <a:latin typeface="Book Antiqua"/>
              </a:rPr>
              <a:t>.</a:t>
            </a:r>
          </a:p>
        </p:txBody>
      </p:sp>
      <p:sp>
        <p:nvSpPr>
          <p:cNvPr id="7" name="Rectangle 6"/>
          <p:cNvSpPr/>
          <p:nvPr/>
        </p:nvSpPr>
        <p:spPr>
          <a:xfrm>
            <a:off x="827584" y="1237402"/>
            <a:ext cx="3619902" cy="36933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Proposition </a:t>
            </a:r>
            <a:r>
              <a:rPr lang="fr-FR" spc="-1" dirty="0" smtClean="0">
                <a:solidFill>
                  <a:srgbClr val="FFFFFF"/>
                </a:solidFill>
                <a:latin typeface="Book Antiqua"/>
              </a:rPr>
              <a:t>(2</a:t>
            </a:r>
            <a:r>
              <a:rPr lang="fr-FR" spc="-1" baseline="30000" dirty="0" smtClean="0">
                <a:solidFill>
                  <a:srgbClr val="FFFFFF"/>
                </a:solidFill>
                <a:latin typeface="Book Antiqua"/>
              </a:rPr>
              <a:t>ème</a:t>
            </a:r>
            <a:r>
              <a:rPr lang="fr-FR" spc="-1" dirty="0" smtClean="0">
                <a:solidFill>
                  <a:srgbClr val="FFFFFF"/>
                </a:solidFill>
                <a:latin typeface="Book Antiqua"/>
              </a:rPr>
              <a:t> </a:t>
            </a:r>
            <a:r>
              <a:rPr lang="fr-FR" spc="-1" dirty="0">
                <a:solidFill>
                  <a:srgbClr val="FFFFFF"/>
                </a:solidFill>
                <a:latin typeface="Book Antiqua"/>
              </a:rPr>
              <a:t>amélioration) :</a:t>
            </a:r>
          </a:p>
        </p:txBody>
      </p:sp>
      <p:sp>
        <p:nvSpPr>
          <p:cNvPr id="9" name="Rectangle 8"/>
          <p:cNvSpPr/>
          <p:nvPr/>
        </p:nvSpPr>
        <p:spPr>
          <a:xfrm>
            <a:off x="323528" y="535265"/>
            <a:ext cx="7264671"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z="2000" b="1" spc="-1" dirty="0">
                <a:solidFill>
                  <a:srgbClr val="FF0000"/>
                </a:solidFill>
                <a:latin typeface="Book Antiqua"/>
              </a:rPr>
              <a:t>Améliorations du Théorème des disques de </a:t>
            </a:r>
            <a:r>
              <a:rPr lang="fr-FR" sz="2000" b="1" spc="-1" dirty="0" err="1">
                <a:solidFill>
                  <a:srgbClr val="FF0000"/>
                </a:solidFill>
                <a:latin typeface="Book Antiqua"/>
              </a:rPr>
              <a:t>Gershgorin</a:t>
            </a:r>
            <a:endParaRPr lang="fr-FR" sz="2000" b="1" spc="-1" dirty="0">
              <a:solidFill>
                <a:srgbClr val="FF0000"/>
              </a:solidFill>
              <a:latin typeface="Book Antiqua"/>
            </a:endParaRPr>
          </a:p>
        </p:txBody>
      </p:sp>
    </p:spTree>
    <p:extLst>
      <p:ext uri="{BB962C8B-B14F-4D97-AF65-F5344CB8AC3E}">
        <p14:creationId xmlns:p14="http://schemas.microsoft.com/office/powerpoint/2010/main" val="30040984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6"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1000"/>
                                        <p:tgtEl>
                                          <p:spTgt spid="3"/>
                                        </p:tgtEl>
                                      </p:cBhvr>
                                    </p:animEffect>
                                  </p:childTnLst>
                                </p:cTn>
                              </p:par>
                            </p:childTnLst>
                          </p:cTn>
                        </p:par>
                        <p:par>
                          <p:cTn id="14" fill="hold">
                            <p:stCondLst>
                              <p:cond delay="1750"/>
                            </p:stCondLst>
                            <p:childTnLst>
                              <p:par>
                                <p:cTn id="15" presetID="6"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15</a:t>
            </a:fld>
            <a:endParaRPr lang="en-US" sz="1200" b="0" strike="noStrike" spc="-1">
              <a:latin typeface="Times New Roman"/>
            </a:endParaRPr>
          </a:p>
        </p:txBody>
      </p:sp>
      <p:sp>
        <p:nvSpPr>
          <p:cNvPr id="2" name="Rectangle 1"/>
          <p:cNvSpPr/>
          <p:nvPr/>
        </p:nvSpPr>
        <p:spPr>
          <a:xfrm>
            <a:off x="611561" y="970444"/>
            <a:ext cx="5904656"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b="1" spc="-1" dirty="0">
                <a:solidFill>
                  <a:srgbClr val="FF0000"/>
                </a:solidFill>
                <a:latin typeface="Book Antiqua"/>
              </a:rPr>
              <a:t>Second théorème de </a:t>
            </a:r>
            <a:r>
              <a:rPr lang="fr-FR" b="1" spc="-1" dirty="0" err="1">
                <a:solidFill>
                  <a:srgbClr val="FF0000"/>
                </a:solidFill>
                <a:latin typeface="Book Antiqua"/>
              </a:rPr>
              <a:t>Gershgorin</a:t>
            </a:r>
            <a:r>
              <a:rPr lang="fr-FR" b="1" spc="-1" dirty="0">
                <a:solidFill>
                  <a:srgbClr val="FF0000"/>
                </a:solidFill>
                <a:latin typeface="Book Antiqua"/>
              </a:rPr>
              <a:t> (3ème amélioration) :</a:t>
            </a:r>
          </a:p>
        </p:txBody>
      </p:sp>
      <p:sp>
        <p:nvSpPr>
          <p:cNvPr id="3" name="Rectangle 2"/>
          <p:cNvSpPr/>
          <p:nvPr/>
        </p:nvSpPr>
        <p:spPr>
          <a:xfrm>
            <a:off x="611560" y="1484784"/>
            <a:ext cx="8280920" cy="1752872"/>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Soit A une matrice d'ordre n, avec n ≥ 2.</a:t>
            </a:r>
          </a:p>
          <a:p>
            <a:pPr algn="just"/>
            <a:r>
              <a:rPr lang="fr-FR" spc="-1" dirty="0">
                <a:solidFill>
                  <a:srgbClr val="FFFFFF"/>
                </a:solidFill>
                <a:latin typeface="Book Antiqua"/>
              </a:rPr>
              <a:t>On suppose qu'il existe un entier p compris entre 1 et n-1 tel que l'on puisse diviser la réunion des disques de </a:t>
            </a:r>
            <a:r>
              <a:rPr lang="fr-FR" spc="-1" dirty="0" err="1">
                <a:solidFill>
                  <a:srgbClr val="FFFFFF"/>
                </a:solidFill>
                <a:latin typeface="Book Antiqua"/>
              </a:rPr>
              <a:t>Gershgorin</a:t>
            </a:r>
            <a:r>
              <a:rPr lang="fr-FR" spc="-1" dirty="0">
                <a:solidFill>
                  <a:srgbClr val="FFFFFF"/>
                </a:solidFill>
                <a:latin typeface="Book Antiqua"/>
              </a:rPr>
              <a:t> en deux sous-ensembles disjoints de p et n - p disques. Alors, le premier sous-ensemble contient exactement p valeurs propres, chacune étant comptée avec sa multiplicité algébrique, les valeurs propres restantes étant dans le second sous-ensemble.</a:t>
            </a:r>
          </a:p>
        </p:txBody>
      </p:sp>
      <p:sp>
        <p:nvSpPr>
          <p:cNvPr id="4" name="Rectangle 3"/>
          <p:cNvSpPr/>
          <p:nvPr/>
        </p:nvSpPr>
        <p:spPr>
          <a:xfrm>
            <a:off x="611561" y="3573016"/>
            <a:ext cx="8280920" cy="1200329"/>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b="1" spc="-1" dirty="0">
                <a:solidFill>
                  <a:srgbClr val="FF0000"/>
                </a:solidFill>
                <a:latin typeface="Book Antiqua"/>
              </a:rPr>
              <a:t>Corollaire2 :</a:t>
            </a:r>
          </a:p>
          <a:p>
            <a:pPr algn="just"/>
            <a:r>
              <a:rPr lang="fr-FR" spc="-1" dirty="0">
                <a:solidFill>
                  <a:srgbClr val="FFFFFF"/>
                </a:solidFill>
                <a:latin typeface="Book Antiqua"/>
              </a:rPr>
              <a:t>Si A est une matrice d’ordre n, alors :</a:t>
            </a:r>
          </a:p>
          <a:p>
            <a:pPr algn="just"/>
            <a:r>
              <a:rPr lang="fr-FR" spc="-1" dirty="0">
                <a:solidFill>
                  <a:srgbClr val="FFFFFF"/>
                </a:solidFill>
                <a:latin typeface="Book Antiqua"/>
              </a:rPr>
              <a:t>Si un disque de </a:t>
            </a:r>
            <a:r>
              <a:rPr lang="fr-FR" spc="-1" dirty="0" err="1">
                <a:solidFill>
                  <a:srgbClr val="FFFFFF"/>
                </a:solidFill>
                <a:latin typeface="Book Antiqua"/>
              </a:rPr>
              <a:t>Gershgorin</a:t>
            </a:r>
            <a:r>
              <a:rPr lang="fr-FR" spc="-1" dirty="0">
                <a:solidFill>
                  <a:srgbClr val="FFFFFF"/>
                </a:solidFill>
                <a:latin typeface="Book Antiqua"/>
              </a:rPr>
              <a:t> de A est isolé alors il contient une unique valeur propre de A.</a:t>
            </a:r>
          </a:p>
        </p:txBody>
      </p:sp>
      <p:sp>
        <p:nvSpPr>
          <p:cNvPr id="5" name="Rectangle 4"/>
          <p:cNvSpPr/>
          <p:nvPr/>
        </p:nvSpPr>
        <p:spPr>
          <a:xfrm>
            <a:off x="611561" y="5097605"/>
            <a:ext cx="8280919" cy="1200329"/>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b="1" spc="-1" dirty="0">
                <a:solidFill>
                  <a:srgbClr val="FF0000"/>
                </a:solidFill>
                <a:latin typeface="Book Antiqua"/>
              </a:rPr>
              <a:t>Corollaire3 :</a:t>
            </a:r>
          </a:p>
          <a:p>
            <a:pPr algn="just"/>
            <a:r>
              <a:rPr lang="fr-FR" spc="-1" dirty="0">
                <a:solidFill>
                  <a:srgbClr val="FFFFFF"/>
                </a:solidFill>
                <a:latin typeface="Book Antiqua"/>
              </a:rPr>
              <a:t>Si A est une matrice d’ordre n, alors :</a:t>
            </a:r>
          </a:p>
          <a:p>
            <a:pPr algn="just"/>
            <a:r>
              <a:rPr lang="fr-FR" spc="-1" dirty="0">
                <a:solidFill>
                  <a:srgbClr val="FFFFFF"/>
                </a:solidFill>
                <a:latin typeface="Book Antiqua"/>
              </a:rPr>
              <a:t>Si les disques de </a:t>
            </a:r>
            <a:r>
              <a:rPr lang="fr-FR" spc="-1" dirty="0" err="1">
                <a:solidFill>
                  <a:srgbClr val="FFFFFF"/>
                </a:solidFill>
                <a:latin typeface="Book Antiqua"/>
              </a:rPr>
              <a:t>Gershgorin</a:t>
            </a:r>
            <a:r>
              <a:rPr lang="fr-FR" spc="-1" dirty="0">
                <a:solidFill>
                  <a:srgbClr val="FFFFFF"/>
                </a:solidFill>
                <a:latin typeface="Book Antiqua"/>
              </a:rPr>
              <a:t> de A sont deux à deux isolés alors ils contiennent chacun une unique valeur propre de A.</a:t>
            </a:r>
          </a:p>
        </p:txBody>
      </p:sp>
      <p:sp>
        <p:nvSpPr>
          <p:cNvPr id="7" name="Rectangle 6"/>
          <p:cNvSpPr/>
          <p:nvPr/>
        </p:nvSpPr>
        <p:spPr>
          <a:xfrm>
            <a:off x="323528" y="535265"/>
            <a:ext cx="7264671"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z="2000" b="1" spc="-1" dirty="0">
                <a:solidFill>
                  <a:srgbClr val="FF0000"/>
                </a:solidFill>
                <a:latin typeface="Book Antiqua"/>
              </a:rPr>
              <a:t>Améliorations du Théorème des disques de </a:t>
            </a:r>
            <a:r>
              <a:rPr lang="fr-FR" sz="2000" b="1" spc="-1" dirty="0" err="1">
                <a:solidFill>
                  <a:srgbClr val="FF0000"/>
                </a:solidFill>
                <a:latin typeface="Book Antiqua"/>
              </a:rPr>
              <a:t>Gershgorin</a:t>
            </a:r>
            <a:endParaRPr lang="fr-FR" sz="2000" b="1" spc="-1" dirty="0">
              <a:solidFill>
                <a:srgbClr val="FF0000"/>
              </a:solidFill>
              <a:latin typeface="Book Antiqua"/>
            </a:endParaRPr>
          </a:p>
        </p:txBody>
      </p:sp>
    </p:spTree>
    <p:extLst>
      <p:ext uri="{BB962C8B-B14F-4D97-AF65-F5344CB8AC3E}">
        <p14:creationId xmlns:p14="http://schemas.microsoft.com/office/powerpoint/2010/main" val="30040984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6"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1000"/>
                                        <p:tgtEl>
                                          <p:spTgt spid="3"/>
                                        </p:tgtEl>
                                      </p:cBhvr>
                                    </p:animEffect>
                                  </p:childTnLst>
                                </p:cTn>
                              </p:par>
                            </p:childTnLst>
                          </p:cTn>
                        </p:par>
                        <p:par>
                          <p:cTn id="14" fill="hold">
                            <p:stCondLst>
                              <p:cond delay="1500"/>
                            </p:stCondLst>
                            <p:childTnLst>
                              <p:par>
                                <p:cTn id="15" presetID="6"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1000"/>
                                        <p:tgtEl>
                                          <p:spTgt spid="4"/>
                                        </p:tgtEl>
                                      </p:cBhvr>
                                    </p:animEffect>
                                  </p:childTnLst>
                                </p:cTn>
                              </p:par>
                            </p:childTnLst>
                          </p:cTn>
                        </p:par>
                        <p:par>
                          <p:cTn id="18" fill="hold">
                            <p:stCondLst>
                              <p:cond delay="2500"/>
                            </p:stCondLst>
                            <p:childTnLst>
                              <p:par>
                                <p:cTn id="19" presetID="6" presetClass="entr" presetSubtype="16"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ircle(in)">
                                      <p:cBhvr>
                                        <p:cTn id="2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16</a:t>
            </a:fld>
            <a:endParaRPr lang="en-US" sz="1200" b="0" strike="noStrike" spc="-1">
              <a:latin typeface="Times New Roman"/>
            </a:endParaRPr>
          </a:p>
        </p:txBody>
      </p:sp>
      <p:sp>
        <p:nvSpPr>
          <p:cNvPr id="2" name="Rectangle 1"/>
          <p:cNvSpPr/>
          <p:nvPr/>
        </p:nvSpPr>
        <p:spPr>
          <a:xfrm>
            <a:off x="293072" y="554999"/>
            <a:ext cx="1758647"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z="2000" b="1" spc="-1" dirty="0">
                <a:solidFill>
                  <a:srgbClr val="FF0000"/>
                </a:solidFill>
                <a:latin typeface="Book Antiqua"/>
              </a:rPr>
              <a:t>Exemple</a:t>
            </a:r>
          </a:p>
        </p:txBody>
      </p:sp>
      <mc:AlternateContent xmlns:mc="http://schemas.openxmlformats.org/markup-compatibility/2006" xmlns:a14="http://schemas.microsoft.com/office/drawing/2010/main">
        <mc:Choice Requires="a14">
          <p:sp>
            <p:nvSpPr>
              <p:cNvPr id="3" name="Rectangle 2"/>
              <p:cNvSpPr/>
              <p:nvPr/>
            </p:nvSpPr>
            <p:spPr>
              <a:xfrm>
                <a:off x="3347864" y="1108997"/>
                <a:ext cx="1996893" cy="82311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14:m>
                  <m:oMathPara xmlns:m="http://schemas.openxmlformats.org/officeDocument/2006/math">
                    <m:oMathParaPr>
                      <m:jc m:val="centerGroup"/>
                    </m:oMathParaPr>
                    <m:oMath xmlns:m="http://schemas.openxmlformats.org/officeDocument/2006/math">
                      <m:r>
                        <a:rPr lang="fr-FR" spc="-1">
                          <a:solidFill>
                            <a:srgbClr val="FFFFFF"/>
                          </a:solidFill>
                          <a:latin typeface="Cambria Math"/>
                        </a:rPr>
                        <m:t>𝐴</m:t>
                      </m:r>
                      <m:r>
                        <a:rPr lang="fr-FR" spc="-1">
                          <a:solidFill>
                            <a:srgbClr val="FFFFFF"/>
                          </a:solidFill>
                          <a:latin typeface="Cambria Math"/>
                        </a:rPr>
                        <m:t>=</m:t>
                      </m:r>
                      <m:d>
                        <m:dPr>
                          <m:ctrlPr>
                            <a:rPr lang="fr-FR" i="1" spc="-1">
                              <a:solidFill>
                                <a:srgbClr val="FFFFFF"/>
                              </a:solidFill>
                              <a:latin typeface="Cambria Math"/>
                            </a:rPr>
                          </m:ctrlPr>
                        </m:dPr>
                        <m:e>
                          <m:m>
                            <m:mPr>
                              <m:mcs>
                                <m:mc>
                                  <m:mcPr>
                                    <m:count m:val="3"/>
                                    <m:mcJc m:val="center"/>
                                  </m:mcPr>
                                </m:mc>
                              </m:mcs>
                              <m:ctrlPr>
                                <a:rPr lang="fr-FR" i="1" spc="-1">
                                  <a:solidFill>
                                    <a:srgbClr val="FFFFFF"/>
                                  </a:solidFill>
                                  <a:latin typeface="Cambria Math"/>
                                </a:rPr>
                              </m:ctrlPr>
                            </m:mPr>
                            <m:mr>
                              <m:e>
                                <m:r>
                                  <a:rPr lang="fr-FR" spc="-1">
                                    <a:solidFill>
                                      <a:srgbClr val="FFFFFF"/>
                                    </a:solidFill>
                                    <a:latin typeface="Cambria Math"/>
                                  </a:rPr>
                                  <m:t>3</m:t>
                                </m:r>
                              </m:e>
                              <m:e>
                                <m:r>
                                  <a:rPr lang="fr-FR" spc="-1">
                                    <a:solidFill>
                                      <a:srgbClr val="FFFFFF"/>
                                    </a:solidFill>
                                    <a:latin typeface="Cambria Math"/>
                                  </a:rPr>
                                  <m:t>2</m:t>
                                </m:r>
                              </m:e>
                              <m:e>
                                <m:r>
                                  <a:rPr lang="fr-FR" spc="-1">
                                    <a:solidFill>
                                      <a:srgbClr val="FFFFFF"/>
                                    </a:solidFill>
                                    <a:latin typeface="Cambria Math"/>
                                  </a:rPr>
                                  <m:t>−</m:t>
                                </m:r>
                                <m:r>
                                  <a:rPr lang="fr-FR" spc="-1">
                                    <a:solidFill>
                                      <a:srgbClr val="FFFFFF"/>
                                    </a:solidFill>
                                    <a:latin typeface="Cambria Math"/>
                                  </a:rPr>
                                  <m:t>2</m:t>
                                </m:r>
                              </m:e>
                            </m:mr>
                            <m:mr>
                              <m:e>
                                <m:r>
                                  <a:rPr lang="fr-FR" spc="-1">
                                    <a:solidFill>
                                      <a:srgbClr val="FFFFFF"/>
                                    </a:solidFill>
                                    <a:latin typeface="Cambria Math"/>
                                  </a:rPr>
                                  <m:t>0</m:t>
                                </m:r>
                              </m:e>
                              <m:e>
                                <m:r>
                                  <a:rPr lang="fr-FR" spc="-1">
                                    <a:solidFill>
                                      <a:srgbClr val="FFFFFF"/>
                                    </a:solidFill>
                                    <a:latin typeface="Cambria Math"/>
                                  </a:rPr>
                                  <m:t>1</m:t>
                                </m:r>
                              </m:e>
                              <m:e>
                                <m:r>
                                  <a:rPr lang="fr-FR" spc="-1">
                                    <a:solidFill>
                                      <a:srgbClr val="FFFFFF"/>
                                    </a:solidFill>
                                    <a:latin typeface="Cambria Math"/>
                                  </a:rPr>
                                  <m:t>2</m:t>
                                </m:r>
                              </m:e>
                            </m:mr>
                            <m:mr>
                              <m:e>
                                <m:r>
                                  <a:rPr lang="fr-FR" spc="-1">
                                    <a:solidFill>
                                      <a:srgbClr val="FFFFFF"/>
                                    </a:solidFill>
                                    <a:latin typeface="Cambria Math"/>
                                  </a:rPr>
                                  <m:t>1</m:t>
                                </m:r>
                              </m:e>
                              <m:e>
                                <m:r>
                                  <a:rPr lang="fr-FR" spc="-1">
                                    <a:solidFill>
                                      <a:srgbClr val="FFFFFF"/>
                                    </a:solidFill>
                                    <a:latin typeface="Cambria Math"/>
                                  </a:rPr>
                                  <m:t>4</m:t>
                                </m:r>
                              </m:e>
                              <m:e>
                                <m:r>
                                  <a:rPr lang="fr-FR" spc="-1">
                                    <a:solidFill>
                                      <a:srgbClr val="FFFFFF"/>
                                    </a:solidFill>
                                    <a:latin typeface="Cambria Math"/>
                                  </a:rPr>
                                  <m:t>−</m:t>
                                </m:r>
                                <m:r>
                                  <a:rPr lang="fr-FR" spc="-1">
                                    <a:solidFill>
                                      <a:srgbClr val="FFFFFF"/>
                                    </a:solidFill>
                                    <a:latin typeface="Cambria Math"/>
                                  </a:rPr>
                                  <m:t>1</m:t>
                                </m:r>
                              </m:e>
                            </m:mr>
                          </m:m>
                        </m:e>
                      </m:d>
                    </m:oMath>
                  </m:oMathPara>
                </a14:m>
                <a:endParaRPr lang="fr-FR" spc="-1" dirty="0">
                  <a:solidFill>
                    <a:srgbClr val="FFFFFF"/>
                  </a:solidFill>
                  <a:latin typeface="Book Antiqua"/>
                </a:endParaRPr>
              </a:p>
            </p:txBody>
          </p:sp>
        </mc:Choice>
        <mc:Fallback xmlns="">
          <p:sp>
            <p:nvSpPr>
              <p:cNvPr id="3" name="Rectangle 2"/>
              <p:cNvSpPr>
                <a:spLocks noRot="1" noChangeAspect="1" noMove="1" noResize="1" noEditPoints="1" noAdjustHandles="1" noChangeArrowheads="1" noChangeShapeType="1" noTextEdit="1"/>
              </p:cNvSpPr>
              <p:nvPr/>
            </p:nvSpPr>
            <p:spPr>
              <a:xfrm>
                <a:off x="3347864" y="1108997"/>
                <a:ext cx="1996893" cy="823110"/>
              </a:xfrm>
              <a:prstGeom prst="rect">
                <a:avLst/>
              </a:prstGeom>
              <a:blipFill rotWithShape="1">
                <a:blip r:embed="rId2"/>
                <a:stretch>
                  <a:fillRect/>
                </a:stretch>
              </a:blipFill>
              <a:ln w="0">
                <a:no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graphicFrame>
            <p:nvGraphicFramePr>
              <p:cNvPr id="4" name="Tableau 3"/>
              <p:cNvGraphicFramePr>
                <a:graphicFrameLocks noGrp="1"/>
              </p:cNvGraphicFramePr>
              <p:nvPr>
                <p:extLst>
                  <p:ext uri="{D42A27DB-BD31-4B8C-83A1-F6EECF244321}">
                    <p14:modId xmlns:p14="http://schemas.microsoft.com/office/powerpoint/2010/main" val="922275231"/>
                  </p:ext>
                </p:extLst>
              </p:nvPr>
            </p:nvGraphicFramePr>
            <p:xfrm>
              <a:off x="640672" y="2420888"/>
              <a:ext cx="8179801" cy="2085749"/>
            </p:xfrm>
            <a:graphic>
              <a:graphicData uri="http://schemas.openxmlformats.org/drawingml/2006/table">
                <a:tbl>
                  <a:tblPr firstRow="1" firstCol="1" bandRow="1">
                    <a:tableStyleId>{5C22544A-7EE6-4342-B048-85BDC9FD1C3A}</a:tableStyleId>
                  </a:tblPr>
                  <a:tblGrid>
                    <a:gridCol w="1771088"/>
                    <a:gridCol w="1872208"/>
                    <a:gridCol w="1800200"/>
                    <a:gridCol w="2736305"/>
                  </a:tblGrid>
                  <a:tr h="432048">
                    <a:tc>
                      <a:txBody>
                        <a:bodyPr/>
                        <a:lstStyle/>
                        <a:p>
                          <a:pPr marL="180975" indent="0" algn="ctr">
                            <a:lnSpc>
                              <a:spcPct val="115000"/>
                            </a:lnSpc>
                            <a:spcBef>
                              <a:spcPts val="1200"/>
                            </a:spcBef>
                            <a:spcAft>
                              <a:spcPts val="1200"/>
                            </a:spcAft>
                          </a:pPr>
                          <a:r>
                            <a:rPr lang="fr-FR" sz="1800" dirty="0">
                              <a:effectLst/>
                            </a:rPr>
                            <a:t>D</a:t>
                          </a:r>
                          <a:r>
                            <a:rPr lang="fr-FR" sz="1800" baseline="-25000" dirty="0">
                              <a:effectLst/>
                            </a:rPr>
                            <a:t>i</a:t>
                          </a:r>
                          <a:endParaRPr lang="fr-FR" sz="2400" dirty="0">
                            <a:effectLst/>
                            <a:latin typeface="Calibri"/>
                            <a:ea typeface="SimSun"/>
                            <a:cs typeface="Arial"/>
                          </a:endParaRPr>
                        </a:p>
                      </a:txBody>
                      <a:tcPr marL="68580" marR="68580" marT="0" marB="0" anchor="ctr">
                        <a:noFill/>
                      </a:tcPr>
                    </a:tc>
                    <a:tc>
                      <a:txBody>
                        <a:bodyPr/>
                        <a:lstStyle/>
                        <a:p>
                          <a:pPr marL="180975" indent="0" algn="ctr">
                            <a:lnSpc>
                              <a:spcPct val="115000"/>
                            </a:lnSpc>
                            <a:spcBef>
                              <a:spcPts val="1200"/>
                            </a:spcBef>
                            <a:spcAft>
                              <a:spcPts val="1200"/>
                            </a:spcAft>
                          </a:pPr>
                          <a:r>
                            <a:rPr lang="fr-FR" sz="1800" dirty="0">
                              <a:effectLst/>
                            </a:rPr>
                            <a:t>D’</a:t>
                          </a:r>
                          <a:r>
                            <a:rPr lang="fr-FR" sz="1800" baseline="-25000" dirty="0">
                              <a:effectLst/>
                            </a:rPr>
                            <a:t>j</a:t>
                          </a:r>
                          <a:endParaRPr lang="fr-FR" sz="2400" dirty="0">
                            <a:effectLst/>
                            <a:latin typeface="Calibri"/>
                            <a:ea typeface="SimSun"/>
                            <a:cs typeface="Arial"/>
                          </a:endParaRPr>
                        </a:p>
                      </a:txBody>
                      <a:tcPr marL="68580" marR="68580" marT="0" marB="0" anchor="ctr">
                        <a:noFill/>
                      </a:tcPr>
                    </a:tc>
                    <a:tc>
                      <a:txBody>
                        <a:bodyPr/>
                        <a:lstStyle/>
                        <a:p>
                          <a:pPr marL="0" indent="0" algn="ctr">
                            <a:lnSpc>
                              <a:spcPct val="115000"/>
                            </a:lnSpc>
                            <a:spcBef>
                              <a:spcPts val="1200"/>
                            </a:spcBef>
                            <a:spcAft>
                              <a:spcPts val="1200"/>
                            </a:spcAft>
                          </a:pPr>
                          <a:r>
                            <a:rPr lang="fr-FR" sz="1800" dirty="0">
                              <a:effectLst/>
                            </a:rPr>
                            <a:t>(D</a:t>
                          </a:r>
                          <a:r>
                            <a:rPr lang="fr-FR" sz="1800" baseline="-25000" dirty="0">
                              <a:effectLst/>
                            </a:rPr>
                            <a:t>i</a:t>
                          </a:r>
                          <a14:m>
                            <m:oMath xmlns:m="http://schemas.openxmlformats.org/officeDocument/2006/math">
                              <m:r>
                                <a:rPr lang="fr-FR" sz="1800" baseline="0">
                                  <a:effectLst/>
                                  <a:latin typeface="Cambria Math"/>
                                </a:rPr>
                                <m:t>)</m:t>
                              </m:r>
                              <m:r>
                                <a:rPr lang="fr-FR" sz="1800">
                                  <a:effectLst/>
                                  <a:latin typeface="Cambria Math"/>
                                </a:rPr>
                                <m:t>∩(</m:t>
                              </m:r>
                            </m:oMath>
                          </a14:m>
                          <a:r>
                            <a:rPr lang="fr-FR" sz="1800" dirty="0">
                              <a:effectLst/>
                            </a:rPr>
                            <a:t>D’</a:t>
                          </a:r>
                          <a:r>
                            <a:rPr lang="fr-FR" sz="1800" baseline="-25000" dirty="0">
                              <a:effectLst/>
                            </a:rPr>
                            <a:t>j</a:t>
                          </a:r>
                          <a:r>
                            <a:rPr lang="fr-FR" sz="1800" dirty="0">
                              <a:effectLst/>
                            </a:rPr>
                            <a:t>)</a:t>
                          </a:r>
                          <a:endParaRPr lang="fr-FR" sz="2400" dirty="0">
                            <a:effectLst/>
                            <a:latin typeface="Calibri"/>
                            <a:ea typeface="SimSun"/>
                            <a:cs typeface="Arial"/>
                          </a:endParaRPr>
                        </a:p>
                      </a:txBody>
                      <a:tcPr marL="68580" marR="68580" marT="0" marB="0" anchor="ctr">
                        <a:noFill/>
                      </a:tcPr>
                    </a:tc>
                    <a:tc>
                      <a:txBody>
                        <a:bodyPr/>
                        <a:lstStyle/>
                        <a:p>
                          <a:pPr marL="0" indent="0" algn="ctr">
                            <a:lnSpc>
                              <a:spcPct val="115000"/>
                            </a:lnSpc>
                            <a:spcBef>
                              <a:spcPts val="1200"/>
                            </a:spcBef>
                            <a:spcAft>
                              <a:spcPts val="1200"/>
                            </a:spcAft>
                          </a:pPr>
                          <a14:m>
                            <m:oMath xmlns:m="http://schemas.openxmlformats.org/officeDocument/2006/math">
                              <m:r>
                                <a:rPr lang="fr-FR" sz="1800">
                                  <a:effectLst/>
                                  <a:latin typeface="Cambria Math"/>
                                </a:rPr>
                                <m:t>(∪</m:t>
                              </m:r>
                            </m:oMath>
                          </a14:m>
                          <a:r>
                            <a:rPr lang="fr-FR" sz="1800" dirty="0">
                              <a:effectLst/>
                            </a:rPr>
                            <a:t>D</a:t>
                          </a:r>
                          <a:r>
                            <a:rPr lang="fr-FR" sz="1800" baseline="-25000" dirty="0">
                              <a:effectLst/>
                            </a:rPr>
                            <a:t>i</a:t>
                          </a:r>
                          <a14:m>
                            <m:oMath xmlns:m="http://schemas.openxmlformats.org/officeDocument/2006/math">
                              <m:r>
                                <a:rPr lang="fr-FR" sz="1800">
                                  <a:effectLst/>
                                  <a:latin typeface="Cambria Math"/>
                                </a:rPr>
                                <m:t>)</m:t>
                              </m:r>
                              <m:r>
                                <a:rPr lang="en-US" sz="1800">
                                  <a:effectLst/>
                                  <a:latin typeface="Cambria Math"/>
                                </a:rPr>
                                <m:t>∩(∪</m:t>
                              </m:r>
                            </m:oMath>
                          </a14:m>
                          <a:r>
                            <a:rPr lang="fr-FR" sz="1800" dirty="0">
                              <a:effectLst/>
                            </a:rPr>
                            <a:t>D’</a:t>
                          </a:r>
                          <a:r>
                            <a:rPr lang="fr-FR" sz="1800" baseline="-25000" dirty="0">
                              <a:effectLst/>
                            </a:rPr>
                            <a:t>j</a:t>
                          </a:r>
                          <a:r>
                            <a:rPr lang="fr-FR" sz="1800" dirty="0">
                              <a:effectLst/>
                            </a:rPr>
                            <a:t>)</a:t>
                          </a:r>
                          <a:endParaRPr lang="fr-FR" sz="2400" dirty="0">
                            <a:effectLst/>
                            <a:latin typeface="Calibri"/>
                            <a:ea typeface="SimSun"/>
                            <a:cs typeface="Arial"/>
                          </a:endParaRPr>
                        </a:p>
                      </a:txBody>
                      <a:tcPr marL="68580" marR="68580" marT="0" marB="0" anchor="ctr">
                        <a:noFill/>
                      </a:tcPr>
                    </a:tc>
                  </a:tr>
                  <a:tr h="618732">
                    <a:tc>
                      <a:txBody>
                        <a:bodyPr/>
                        <a:lstStyle/>
                        <a:p>
                          <a:pPr marL="457200">
                            <a:lnSpc>
                              <a:spcPct val="115000"/>
                            </a:lnSpc>
                            <a:spcBef>
                              <a:spcPts val="1200"/>
                            </a:spcBef>
                            <a:spcAft>
                              <a:spcPts val="1200"/>
                            </a:spcAft>
                          </a:pPr>
                          <a:r>
                            <a:rPr lang="fr-FR" sz="1800" dirty="0">
                              <a:effectLst/>
                            </a:rPr>
                            <a:t>D</a:t>
                          </a:r>
                          <a:r>
                            <a:rPr lang="fr-FR" sz="1800" baseline="-25000" dirty="0">
                              <a:effectLst/>
                            </a:rPr>
                            <a:t>1</a:t>
                          </a:r>
                          <a:r>
                            <a:rPr lang="fr-FR" sz="1800" dirty="0">
                              <a:effectLst/>
                            </a:rPr>
                            <a:t>(3,   4)</a:t>
                          </a:r>
                          <a:endParaRPr lang="fr-FR" sz="2400" dirty="0">
                            <a:effectLst/>
                            <a:latin typeface="Calibri"/>
                            <a:ea typeface="SimSun"/>
                            <a:cs typeface="Arial"/>
                          </a:endParaRPr>
                        </a:p>
                      </a:txBody>
                      <a:tcPr marL="68580" marR="68580" marT="0" marB="0" anchor="ctr">
                        <a:noFill/>
                      </a:tcPr>
                    </a:tc>
                    <a:tc>
                      <a:txBody>
                        <a:bodyPr/>
                        <a:lstStyle/>
                        <a:p>
                          <a:pPr marL="457200">
                            <a:lnSpc>
                              <a:spcPct val="115000"/>
                            </a:lnSpc>
                            <a:spcBef>
                              <a:spcPts val="1200"/>
                            </a:spcBef>
                            <a:spcAft>
                              <a:spcPts val="1200"/>
                            </a:spcAft>
                          </a:pPr>
                          <a:r>
                            <a:rPr lang="fr-FR" sz="1800" b="1" dirty="0">
                              <a:solidFill>
                                <a:schemeClr val="bg1"/>
                              </a:solidFill>
                              <a:effectLst/>
                            </a:rPr>
                            <a:t>D’</a:t>
                          </a:r>
                          <a:r>
                            <a:rPr lang="fr-FR" sz="1800" b="1" baseline="-25000" dirty="0">
                              <a:solidFill>
                                <a:schemeClr val="bg1"/>
                              </a:solidFill>
                              <a:effectLst/>
                            </a:rPr>
                            <a:t>1</a:t>
                          </a:r>
                          <a:r>
                            <a:rPr lang="fr-FR" sz="1800" b="1" dirty="0">
                              <a:solidFill>
                                <a:schemeClr val="bg1"/>
                              </a:solidFill>
                              <a:effectLst/>
                            </a:rPr>
                            <a:t>(3,   1)</a:t>
                          </a:r>
                          <a:endParaRPr lang="fr-FR" sz="2400" b="1" dirty="0">
                            <a:solidFill>
                              <a:schemeClr val="bg1"/>
                            </a:solidFill>
                            <a:effectLst/>
                            <a:latin typeface="Calibri"/>
                            <a:ea typeface="SimSun"/>
                            <a:cs typeface="Arial"/>
                          </a:endParaRPr>
                        </a:p>
                      </a:txBody>
                      <a:tcPr marL="68580" marR="68580" marT="0" marB="0" anchor="ctr">
                        <a:noFill/>
                      </a:tcPr>
                    </a:tc>
                    <a:tc>
                      <a:txBody>
                        <a:bodyPr/>
                        <a:lstStyle/>
                        <a:p>
                          <a:pPr marL="85725" indent="0">
                            <a:lnSpc>
                              <a:spcPct val="115000"/>
                            </a:lnSpc>
                            <a:spcBef>
                              <a:spcPts val="1200"/>
                            </a:spcBef>
                            <a:spcAft>
                              <a:spcPts val="1200"/>
                            </a:spcAft>
                          </a:pPr>
                          <a:r>
                            <a:rPr lang="fr-FR" sz="1800" b="1" dirty="0">
                              <a:solidFill>
                                <a:schemeClr val="bg1"/>
                              </a:solidFill>
                              <a:effectLst/>
                            </a:rPr>
                            <a:t>D’</a:t>
                          </a:r>
                          <a:r>
                            <a:rPr lang="fr-FR" sz="1800" b="1" baseline="-25000" dirty="0">
                              <a:solidFill>
                                <a:schemeClr val="bg1"/>
                              </a:solidFill>
                              <a:effectLst/>
                            </a:rPr>
                            <a:t>1</a:t>
                          </a:r>
                          <a:r>
                            <a:rPr lang="fr-FR" sz="1800" b="1" dirty="0">
                              <a:solidFill>
                                <a:schemeClr val="bg1"/>
                              </a:solidFill>
                              <a:effectLst/>
                            </a:rPr>
                            <a:t>(3,   1)</a:t>
                          </a:r>
                          <a:endParaRPr lang="fr-FR" sz="2400" b="1" dirty="0">
                            <a:solidFill>
                              <a:schemeClr val="bg1"/>
                            </a:solidFill>
                            <a:effectLst/>
                            <a:latin typeface="Calibri"/>
                            <a:ea typeface="SimSun"/>
                            <a:cs typeface="Arial"/>
                          </a:endParaRPr>
                        </a:p>
                      </a:txBody>
                      <a:tcPr marL="68580" marR="68580" marT="0" marB="0" anchor="ctr">
                        <a:noFill/>
                      </a:tcPr>
                    </a:tc>
                    <a:tc rowSpan="3">
                      <a:txBody>
                        <a:bodyPr/>
                        <a:lstStyle/>
                        <a:p>
                          <a:pPr marL="85725" indent="0">
                            <a:lnSpc>
                              <a:spcPct val="115000"/>
                            </a:lnSpc>
                            <a:spcBef>
                              <a:spcPts val="1200"/>
                            </a:spcBef>
                            <a:spcAft>
                              <a:spcPts val="1200"/>
                            </a:spcAft>
                          </a:pPr>
                          <a:r>
                            <a:rPr lang="fr-FR" sz="1800" b="1" dirty="0">
                              <a:solidFill>
                                <a:srgbClr val="C00000"/>
                              </a:solidFill>
                              <a:effectLst/>
                            </a:rPr>
                            <a:t>D’</a:t>
                          </a:r>
                          <a:r>
                            <a:rPr lang="fr-FR" sz="1800" b="1" baseline="-25000" dirty="0">
                              <a:solidFill>
                                <a:srgbClr val="C00000"/>
                              </a:solidFill>
                              <a:effectLst/>
                            </a:rPr>
                            <a:t>1 </a:t>
                          </a:r>
                          <a:r>
                            <a:rPr lang="fr-FR" sz="1800" b="1" dirty="0">
                              <a:solidFill>
                                <a:srgbClr val="C00000"/>
                              </a:solidFill>
                              <a:effectLst/>
                            </a:rPr>
                            <a:t>∪ D</a:t>
                          </a:r>
                          <a:r>
                            <a:rPr lang="fr-FR" sz="1800" b="1" baseline="-25000" dirty="0">
                              <a:solidFill>
                                <a:srgbClr val="C00000"/>
                              </a:solidFill>
                              <a:effectLst/>
                            </a:rPr>
                            <a:t>2 </a:t>
                          </a:r>
                          <a:r>
                            <a:rPr lang="fr-FR" sz="1800" b="1" dirty="0">
                              <a:solidFill>
                                <a:srgbClr val="C00000"/>
                              </a:solidFill>
                              <a:effectLst/>
                            </a:rPr>
                            <a:t>∪ D’</a:t>
                          </a:r>
                          <a:r>
                            <a:rPr lang="fr-FR" sz="1800" b="1" baseline="-25000" dirty="0">
                              <a:solidFill>
                                <a:srgbClr val="C00000"/>
                              </a:solidFill>
                              <a:effectLst/>
                            </a:rPr>
                            <a:t>3</a:t>
                          </a:r>
                          <a:r>
                            <a:rPr lang="fr-FR" sz="1800" b="1" dirty="0">
                              <a:solidFill>
                                <a:srgbClr val="C00000"/>
                              </a:solidFill>
                              <a:effectLst/>
                            </a:rPr>
                            <a:t>= D’</a:t>
                          </a:r>
                          <a:r>
                            <a:rPr lang="fr-FR" sz="1800" b="1" baseline="-25000" dirty="0">
                              <a:solidFill>
                                <a:srgbClr val="C00000"/>
                              </a:solidFill>
                              <a:effectLst/>
                            </a:rPr>
                            <a:t>1 </a:t>
                          </a:r>
                          <a:r>
                            <a:rPr lang="fr-FR" sz="1800" b="1" dirty="0">
                              <a:solidFill>
                                <a:srgbClr val="C00000"/>
                              </a:solidFill>
                              <a:effectLst/>
                            </a:rPr>
                            <a:t>∪D’</a:t>
                          </a:r>
                          <a:r>
                            <a:rPr lang="fr-FR" sz="1800" b="1" baseline="-25000" dirty="0">
                              <a:solidFill>
                                <a:srgbClr val="C00000"/>
                              </a:solidFill>
                              <a:effectLst/>
                            </a:rPr>
                            <a:t>3</a:t>
                          </a:r>
                          <a:endParaRPr lang="fr-FR" sz="2400" b="1" dirty="0">
                            <a:solidFill>
                              <a:srgbClr val="C00000"/>
                            </a:solidFill>
                            <a:effectLst/>
                            <a:latin typeface="Calibri"/>
                            <a:ea typeface="SimSun"/>
                            <a:cs typeface="Arial"/>
                          </a:endParaRPr>
                        </a:p>
                      </a:txBody>
                      <a:tcPr marL="68580" marR="68580" marT="0" marB="0" anchor="ctr">
                        <a:noFill/>
                      </a:tcPr>
                    </a:tc>
                  </a:tr>
                  <a:tr h="504056">
                    <a:tc>
                      <a:txBody>
                        <a:bodyPr/>
                        <a:lstStyle/>
                        <a:p>
                          <a:pPr marL="457200">
                            <a:lnSpc>
                              <a:spcPct val="115000"/>
                            </a:lnSpc>
                            <a:spcBef>
                              <a:spcPts val="1200"/>
                            </a:spcBef>
                            <a:spcAft>
                              <a:spcPts val="1200"/>
                            </a:spcAft>
                          </a:pPr>
                          <a:r>
                            <a:rPr lang="fr-FR" sz="1800">
                              <a:effectLst/>
                            </a:rPr>
                            <a:t>D</a:t>
                          </a:r>
                          <a:r>
                            <a:rPr lang="fr-FR" sz="1800" baseline="-25000">
                              <a:effectLst/>
                            </a:rPr>
                            <a:t>2</a:t>
                          </a:r>
                          <a:r>
                            <a:rPr lang="fr-FR" sz="1800">
                              <a:effectLst/>
                            </a:rPr>
                            <a:t>(1,  2)</a:t>
                          </a:r>
                          <a:endParaRPr lang="fr-FR" sz="2400">
                            <a:effectLst/>
                            <a:latin typeface="Calibri"/>
                            <a:ea typeface="SimSun"/>
                            <a:cs typeface="Arial"/>
                          </a:endParaRPr>
                        </a:p>
                      </a:txBody>
                      <a:tcPr marL="68580" marR="68580" marT="0" marB="0" anchor="ctr">
                        <a:noFill/>
                      </a:tcPr>
                    </a:tc>
                    <a:tc>
                      <a:txBody>
                        <a:bodyPr/>
                        <a:lstStyle/>
                        <a:p>
                          <a:pPr marL="457200">
                            <a:lnSpc>
                              <a:spcPct val="115000"/>
                            </a:lnSpc>
                            <a:spcBef>
                              <a:spcPts val="1200"/>
                            </a:spcBef>
                            <a:spcAft>
                              <a:spcPts val="1200"/>
                            </a:spcAft>
                          </a:pPr>
                          <a:r>
                            <a:rPr lang="fr-FR" sz="1800" b="1" dirty="0">
                              <a:solidFill>
                                <a:schemeClr val="bg1"/>
                              </a:solidFill>
                              <a:effectLst/>
                            </a:rPr>
                            <a:t>D’</a:t>
                          </a:r>
                          <a:r>
                            <a:rPr lang="fr-FR" sz="1800" b="1" baseline="-25000" dirty="0">
                              <a:solidFill>
                                <a:schemeClr val="bg1"/>
                              </a:solidFill>
                              <a:effectLst/>
                            </a:rPr>
                            <a:t>2</a:t>
                          </a:r>
                          <a:r>
                            <a:rPr lang="fr-FR" sz="1800" b="1" dirty="0">
                              <a:solidFill>
                                <a:schemeClr val="bg1"/>
                              </a:solidFill>
                              <a:effectLst/>
                            </a:rPr>
                            <a:t>(1,   6)</a:t>
                          </a:r>
                          <a:endParaRPr lang="fr-FR" sz="2400" b="1" dirty="0">
                            <a:solidFill>
                              <a:schemeClr val="bg1"/>
                            </a:solidFill>
                            <a:effectLst/>
                            <a:latin typeface="Calibri"/>
                            <a:ea typeface="SimSun"/>
                            <a:cs typeface="Arial"/>
                          </a:endParaRPr>
                        </a:p>
                      </a:txBody>
                      <a:tcPr marL="68580" marR="68580" marT="0" marB="0" anchor="ctr">
                        <a:noFill/>
                      </a:tcPr>
                    </a:tc>
                    <a:tc>
                      <a:txBody>
                        <a:bodyPr/>
                        <a:lstStyle/>
                        <a:p>
                          <a:pPr marL="85725" indent="0">
                            <a:lnSpc>
                              <a:spcPct val="115000"/>
                            </a:lnSpc>
                            <a:spcBef>
                              <a:spcPts val="1200"/>
                            </a:spcBef>
                            <a:spcAft>
                              <a:spcPts val="1200"/>
                            </a:spcAft>
                          </a:pPr>
                          <a:r>
                            <a:rPr lang="fr-FR" sz="1800" b="1" dirty="0">
                              <a:solidFill>
                                <a:schemeClr val="bg1"/>
                              </a:solidFill>
                              <a:effectLst/>
                            </a:rPr>
                            <a:t>D</a:t>
                          </a:r>
                          <a:r>
                            <a:rPr lang="fr-FR" sz="1800" b="1" baseline="-25000" dirty="0">
                              <a:solidFill>
                                <a:schemeClr val="bg1"/>
                              </a:solidFill>
                              <a:effectLst/>
                            </a:rPr>
                            <a:t>2</a:t>
                          </a:r>
                          <a:r>
                            <a:rPr lang="fr-FR" sz="1800" b="1" dirty="0">
                              <a:solidFill>
                                <a:schemeClr val="bg1"/>
                              </a:solidFill>
                              <a:effectLst/>
                            </a:rPr>
                            <a:t>(1,  2)</a:t>
                          </a:r>
                          <a:endParaRPr lang="fr-FR" sz="2400" b="1" dirty="0">
                            <a:solidFill>
                              <a:schemeClr val="bg1"/>
                            </a:solidFill>
                            <a:effectLst/>
                            <a:latin typeface="Calibri"/>
                            <a:ea typeface="SimSun"/>
                            <a:cs typeface="Arial"/>
                          </a:endParaRPr>
                        </a:p>
                      </a:txBody>
                      <a:tcPr marL="68580" marR="68580" marT="0" marB="0" anchor="ctr">
                        <a:noFill/>
                      </a:tcPr>
                    </a:tc>
                    <a:tc vMerge="1">
                      <a:txBody>
                        <a:bodyPr/>
                        <a:lstStyle/>
                        <a:p>
                          <a:endParaRPr lang="fr-FR"/>
                        </a:p>
                      </a:txBody>
                      <a:tcPr/>
                    </a:tc>
                  </a:tr>
                  <a:tr h="530913">
                    <a:tc>
                      <a:txBody>
                        <a:bodyPr/>
                        <a:lstStyle/>
                        <a:p>
                          <a:pPr marL="457200">
                            <a:lnSpc>
                              <a:spcPct val="115000"/>
                            </a:lnSpc>
                            <a:spcBef>
                              <a:spcPts val="1200"/>
                            </a:spcBef>
                            <a:spcAft>
                              <a:spcPts val="1200"/>
                            </a:spcAft>
                          </a:pPr>
                          <a:r>
                            <a:rPr lang="fr-FR" sz="1800" dirty="0">
                              <a:effectLst/>
                            </a:rPr>
                            <a:t>D</a:t>
                          </a:r>
                          <a:r>
                            <a:rPr lang="fr-FR" sz="1800" baseline="-25000" dirty="0">
                              <a:effectLst/>
                            </a:rPr>
                            <a:t>3</a:t>
                          </a:r>
                          <a:r>
                            <a:rPr lang="fr-FR" sz="1800" dirty="0">
                              <a:effectLst/>
                            </a:rPr>
                            <a:t>(-1,  5)</a:t>
                          </a:r>
                          <a:endParaRPr lang="fr-FR" sz="2400" dirty="0">
                            <a:effectLst/>
                            <a:latin typeface="Calibri"/>
                            <a:ea typeface="SimSun"/>
                            <a:cs typeface="Arial"/>
                          </a:endParaRPr>
                        </a:p>
                      </a:txBody>
                      <a:tcPr marL="68580" marR="68580" marT="0" marB="0" anchor="ctr">
                        <a:noFill/>
                      </a:tcPr>
                    </a:tc>
                    <a:tc>
                      <a:txBody>
                        <a:bodyPr/>
                        <a:lstStyle/>
                        <a:p>
                          <a:pPr marL="457200">
                            <a:lnSpc>
                              <a:spcPct val="115000"/>
                            </a:lnSpc>
                            <a:spcBef>
                              <a:spcPts val="1200"/>
                            </a:spcBef>
                            <a:spcAft>
                              <a:spcPts val="1200"/>
                            </a:spcAft>
                          </a:pPr>
                          <a:r>
                            <a:rPr lang="fr-FR" sz="1800" b="1" dirty="0">
                              <a:solidFill>
                                <a:schemeClr val="bg1"/>
                              </a:solidFill>
                              <a:effectLst/>
                            </a:rPr>
                            <a:t>D’</a:t>
                          </a:r>
                          <a:r>
                            <a:rPr lang="fr-FR" sz="1800" b="1" baseline="-25000" dirty="0">
                              <a:solidFill>
                                <a:schemeClr val="bg1"/>
                              </a:solidFill>
                              <a:effectLst/>
                            </a:rPr>
                            <a:t>3</a:t>
                          </a:r>
                          <a:r>
                            <a:rPr lang="fr-FR" sz="1800" b="1" dirty="0">
                              <a:solidFill>
                                <a:schemeClr val="bg1"/>
                              </a:solidFill>
                              <a:effectLst/>
                            </a:rPr>
                            <a:t>(-1,   4)</a:t>
                          </a:r>
                          <a:endParaRPr lang="fr-FR" sz="2400" b="1" dirty="0">
                            <a:solidFill>
                              <a:schemeClr val="bg1"/>
                            </a:solidFill>
                            <a:effectLst/>
                            <a:latin typeface="Calibri"/>
                            <a:ea typeface="SimSun"/>
                            <a:cs typeface="Arial"/>
                          </a:endParaRPr>
                        </a:p>
                      </a:txBody>
                      <a:tcPr marL="68580" marR="68580" marT="0" marB="0" anchor="ctr">
                        <a:noFill/>
                      </a:tcPr>
                    </a:tc>
                    <a:tc>
                      <a:txBody>
                        <a:bodyPr/>
                        <a:lstStyle/>
                        <a:p>
                          <a:pPr marL="85725" indent="0">
                            <a:lnSpc>
                              <a:spcPct val="115000"/>
                            </a:lnSpc>
                            <a:spcBef>
                              <a:spcPts val="1200"/>
                            </a:spcBef>
                            <a:spcAft>
                              <a:spcPts val="1200"/>
                            </a:spcAft>
                          </a:pPr>
                          <a:r>
                            <a:rPr lang="fr-FR" sz="1800" b="1" dirty="0">
                              <a:solidFill>
                                <a:schemeClr val="bg1"/>
                              </a:solidFill>
                              <a:effectLst/>
                            </a:rPr>
                            <a:t>D’</a:t>
                          </a:r>
                          <a:r>
                            <a:rPr lang="fr-FR" sz="1800" b="1" baseline="-25000" dirty="0">
                              <a:solidFill>
                                <a:schemeClr val="bg1"/>
                              </a:solidFill>
                              <a:effectLst/>
                            </a:rPr>
                            <a:t>3</a:t>
                          </a:r>
                          <a:r>
                            <a:rPr lang="fr-FR" sz="1800" b="1" dirty="0">
                              <a:solidFill>
                                <a:schemeClr val="bg1"/>
                              </a:solidFill>
                              <a:effectLst/>
                            </a:rPr>
                            <a:t>(-1,   4)</a:t>
                          </a:r>
                          <a:endParaRPr lang="fr-FR" sz="2400" b="1" dirty="0">
                            <a:solidFill>
                              <a:schemeClr val="bg1"/>
                            </a:solidFill>
                            <a:effectLst/>
                            <a:latin typeface="Calibri"/>
                            <a:ea typeface="SimSun"/>
                            <a:cs typeface="Arial"/>
                          </a:endParaRPr>
                        </a:p>
                      </a:txBody>
                      <a:tcPr marL="68580" marR="68580" marT="0" marB="0" anchor="ctr">
                        <a:noFill/>
                      </a:tcPr>
                    </a:tc>
                    <a:tc vMerge="1">
                      <a:txBody>
                        <a:bodyPr/>
                        <a:lstStyle/>
                        <a:p>
                          <a:endParaRPr lang="fr-FR"/>
                        </a:p>
                      </a:txBody>
                      <a:tcPr/>
                    </a:tc>
                  </a:tr>
                </a:tbl>
              </a:graphicData>
            </a:graphic>
          </p:graphicFrame>
        </mc:Choice>
        <mc:Fallback xmlns="">
          <p:graphicFrame>
            <p:nvGraphicFramePr>
              <p:cNvPr id="4" name="Tableau 3"/>
              <p:cNvGraphicFramePr>
                <a:graphicFrameLocks noGrp="1"/>
              </p:cNvGraphicFramePr>
              <p:nvPr>
                <p:extLst>
                  <p:ext uri="{D42A27DB-BD31-4B8C-83A1-F6EECF244321}">
                    <p14:modId xmlns:p14="http://schemas.microsoft.com/office/powerpoint/2010/main" val="922275231"/>
                  </p:ext>
                </p:extLst>
              </p:nvPr>
            </p:nvGraphicFramePr>
            <p:xfrm>
              <a:off x="640672" y="2420888"/>
              <a:ext cx="8179801" cy="2085749"/>
            </p:xfrm>
            <a:graphic>
              <a:graphicData uri="http://schemas.openxmlformats.org/drawingml/2006/table">
                <a:tbl>
                  <a:tblPr firstRow="1" firstCol="1" bandRow="1">
                    <a:tableStyleId>{5C22544A-7EE6-4342-B048-85BDC9FD1C3A}</a:tableStyleId>
                  </a:tblPr>
                  <a:tblGrid>
                    <a:gridCol w="1771088"/>
                    <a:gridCol w="1872208"/>
                    <a:gridCol w="1800200"/>
                    <a:gridCol w="2736305"/>
                  </a:tblGrid>
                  <a:tr h="432048">
                    <a:tc>
                      <a:txBody>
                        <a:bodyPr/>
                        <a:lstStyle/>
                        <a:p>
                          <a:pPr marL="180975" indent="0" algn="ctr">
                            <a:lnSpc>
                              <a:spcPct val="115000"/>
                            </a:lnSpc>
                            <a:spcBef>
                              <a:spcPts val="1200"/>
                            </a:spcBef>
                            <a:spcAft>
                              <a:spcPts val="1200"/>
                            </a:spcAft>
                          </a:pPr>
                          <a:r>
                            <a:rPr lang="fr-FR" sz="1800" dirty="0">
                              <a:effectLst/>
                            </a:rPr>
                            <a:t>D</a:t>
                          </a:r>
                          <a:r>
                            <a:rPr lang="fr-FR" sz="1800" baseline="-25000" dirty="0">
                              <a:effectLst/>
                            </a:rPr>
                            <a:t>i</a:t>
                          </a:r>
                          <a:endParaRPr lang="fr-FR" sz="2400" dirty="0">
                            <a:effectLst/>
                            <a:latin typeface="Calibri"/>
                            <a:ea typeface="SimSun"/>
                            <a:cs typeface="Arial"/>
                          </a:endParaRPr>
                        </a:p>
                      </a:txBody>
                      <a:tcPr marL="68580" marR="68580" marT="0" marB="0" anchor="ctr">
                        <a:noFill/>
                      </a:tcPr>
                    </a:tc>
                    <a:tc>
                      <a:txBody>
                        <a:bodyPr/>
                        <a:lstStyle/>
                        <a:p>
                          <a:pPr marL="180975" indent="0" algn="ctr">
                            <a:lnSpc>
                              <a:spcPct val="115000"/>
                            </a:lnSpc>
                            <a:spcBef>
                              <a:spcPts val="1200"/>
                            </a:spcBef>
                            <a:spcAft>
                              <a:spcPts val="1200"/>
                            </a:spcAft>
                          </a:pPr>
                          <a:r>
                            <a:rPr lang="fr-FR" sz="1800" dirty="0">
                              <a:effectLst/>
                            </a:rPr>
                            <a:t>D’</a:t>
                          </a:r>
                          <a:r>
                            <a:rPr lang="fr-FR" sz="1800" baseline="-25000" dirty="0">
                              <a:effectLst/>
                            </a:rPr>
                            <a:t>j</a:t>
                          </a:r>
                          <a:endParaRPr lang="fr-FR" sz="2400" dirty="0">
                            <a:effectLst/>
                            <a:latin typeface="Calibri"/>
                            <a:ea typeface="SimSun"/>
                            <a:cs typeface="Arial"/>
                          </a:endParaRPr>
                        </a:p>
                      </a:txBody>
                      <a:tcPr marL="68580" marR="68580" marT="0" marB="0" anchor="ctr">
                        <a:noFill/>
                      </a:tcPr>
                    </a:tc>
                    <a:tc>
                      <a:txBody>
                        <a:bodyPr/>
                        <a:lstStyle/>
                        <a:p>
                          <a:endParaRPr lang="fr-FR"/>
                        </a:p>
                      </a:txBody>
                      <a:tcPr marL="68580" marR="68580" marT="0" marB="0" anchor="ctr">
                        <a:blipFill rotWithShape="1">
                          <a:blip r:embed="rId3"/>
                          <a:stretch>
                            <a:fillRect l="-202712" r="-152203" b="-384507"/>
                          </a:stretch>
                        </a:blipFill>
                      </a:tcPr>
                    </a:tc>
                    <a:tc>
                      <a:txBody>
                        <a:bodyPr/>
                        <a:lstStyle/>
                        <a:p>
                          <a:endParaRPr lang="fr-FR"/>
                        </a:p>
                      </a:txBody>
                      <a:tcPr marL="68580" marR="68580" marT="0" marB="0" anchor="ctr">
                        <a:blipFill rotWithShape="1">
                          <a:blip r:embed="rId3"/>
                          <a:stretch>
                            <a:fillRect l="-198886" b="-384507"/>
                          </a:stretch>
                        </a:blipFill>
                      </a:tcPr>
                    </a:tc>
                  </a:tr>
                  <a:tr h="618732">
                    <a:tc>
                      <a:txBody>
                        <a:bodyPr/>
                        <a:lstStyle/>
                        <a:p>
                          <a:pPr marL="457200">
                            <a:lnSpc>
                              <a:spcPct val="115000"/>
                            </a:lnSpc>
                            <a:spcBef>
                              <a:spcPts val="1200"/>
                            </a:spcBef>
                            <a:spcAft>
                              <a:spcPts val="1200"/>
                            </a:spcAft>
                          </a:pPr>
                          <a:r>
                            <a:rPr lang="fr-FR" sz="1800" dirty="0">
                              <a:effectLst/>
                            </a:rPr>
                            <a:t>D</a:t>
                          </a:r>
                          <a:r>
                            <a:rPr lang="fr-FR" sz="1800" baseline="-25000" dirty="0">
                              <a:effectLst/>
                            </a:rPr>
                            <a:t>1</a:t>
                          </a:r>
                          <a:r>
                            <a:rPr lang="fr-FR" sz="1800" dirty="0">
                              <a:effectLst/>
                            </a:rPr>
                            <a:t>(3,   4)</a:t>
                          </a:r>
                          <a:endParaRPr lang="fr-FR" sz="2400" dirty="0">
                            <a:effectLst/>
                            <a:latin typeface="Calibri"/>
                            <a:ea typeface="SimSun"/>
                            <a:cs typeface="Arial"/>
                          </a:endParaRPr>
                        </a:p>
                      </a:txBody>
                      <a:tcPr marL="68580" marR="68580" marT="0" marB="0" anchor="ctr">
                        <a:noFill/>
                      </a:tcPr>
                    </a:tc>
                    <a:tc>
                      <a:txBody>
                        <a:bodyPr/>
                        <a:lstStyle/>
                        <a:p>
                          <a:pPr marL="457200">
                            <a:lnSpc>
                              <a:spcPct val="115000"/>
                            </a:lnSpc>
                            <a:spcBef>
                              <a:spcPts val="1200"/>
                            </a:spcBef>
                            <a:spcAft>
                              <a:spcPts val="1200"/>
                            </a:spcAft>
                          </a:pPr>
                          <a:r>
                            <a:rPr lang="fr-FR" sz="1800" b="1" dirty="0">
                              <a:solidFill>
                                <a:schemeClr val="bg1"/>
                              </a:solidFill>
                              <a:effectLst/>
                            </a:rPr>
                            <a:t>D’</a:t>
                          </a:r>
                          <a:r>
                            <a:rPr lang="fr-FR" sz="1800" b="1" baseline="-25000" dirty="0">
                              <a:solidFill>
                                <a:schemeClr val="bg1"/>
                              </a:solidFill>
                              <a:effectLst/>
                            </a:rPr>
                            <a:t>1</a:t>
                          </a:r>
                          <a:r>
                            <a:rPr lang="fr-FR" sz="1800" b="1" dirty="0">
                              <a:solidFill>
                                <a:schemeClr val="bg1"/>
                              </a:solidFill>
                              <a:effectLst/>
                            </a:rPr>
                            <a:t>(3,   1)</a:t>
                          </a:r>
                          <a:endParaRPr lang="fr-FR" sz="2400" b="1" dirty="0">
                            <a:solidFill>
                              <a:schemeClr val="bg1"/>
                            </a:solidFill>
                            <a:effectLst/>
                            <a:latin typeface="Calibri"/>
                            <a:ea typeface="SimSun"/>
                            <a:cs typeface="Arial"/>
                          </a:endParaRPr>
                        </a:p>
                      </a:txBody>
                      <a:tcPr marL="68580" marR="68580" marT="0" marB="0" anchor="ctr">
                        <a:noFill/>
                      </a:tcPr>
                    </a:tc>
                    <a:tc>
                      <a:txBody>
                        <a:bodyPr/>
                        <a:lstStyle/>
                        <a:p>
                          <a:pPr marL="85725" indent="0">
                            <a:lnSpc>
                              <a:spcPct val="115000"/>
                            </a:lnSpc>
                            <a:spcBef>
                              <a:spcPts val="1200"/>
                            </a:spcBef>
                            <a:spcAft>
                              <a:spcPts val="1200"/>
                            </a:spcAft>
                          </a:pPr>
                          <a:r>
                            <a:rPr lang="fr-FR" sz="1800" b="1" dirty="0">
                              <a:solidFill>
                                <a:schemeClr val="bg1"/>
                              </a:solidFill>
                              <a:effectLst/>
                            </a:rPr>
                            <a:t>D’</a:t>
                          </a:r>
                          <a:r>
                            <a:rPr lang="fr-FR" sz="1800" b="1" baseline="-25000" dirty="0">
                              <a:solidFill>
                                <a:schemeClr val="bg1"/>
                              </a:solidFill>
                              <a:effectLst/>
                            </a:rPr>
                            <a:t>1</a:t>
                          </a:r>
                          <a:r>
                            <a:rPr lang="fr-FR" sz="1800" b="1" dirty="0">
                              <a:solidFill>
                                <a:schemeClr val="bg1"/>
                              </a:solidFill>
                              <a:effectLst/>
                            </a:rPr>
                            <a:t>(3,   1)</a:t>
                          </a:r>
                          <a:endParaRPr lang="fr-FR" sz="2400" b="1" dirty="0">
                            <a:solidFill>
                              <a:schemeClr val="bg1"/>
                            </a:solidFill>
                            <a:effectLst/>
                            <a:latin typeface="Calibri"/>
                            <a:ea typeface="SimSun"/>
                            <a:cs typeface="Arial"/>
                          </a:endParaRPr>
                        </a:p>
                      </a:txBody>
                      <a:tcPr marL="68580" marR="68580" marT="0" marB="0" anchor="ctr">
                        <a:noFill/>
                      </a:tcPr>
                    </a:tc>
                    <a:tc rowSpan="3">
                      <a:txBody>
                        <a:bodyPr/>
                        <a:lstStyle/>
                        <a:p>
                          <a:pPr marL="85725" indent="0">
                            <a:lnSpc>
                              <a:spcPct val="115000"/>
                            </a:lnSpc>
                            <a:spcBef>
                              <a:spcPts val="1200"/>
                            </a:spcBef>
                            <a:spcAft>
                              <a:spcPts val="1200"/>
                            </a:spcAft>
                          </a:pPr>
                          <a:r>
                            <a:rPr lang="fr-FR" sz="1800" b="1" dirty="0">
                              <a:solidFill>
                                <a:srgbClr val="C00000"/>
                              </a:solidFill>
                              <a:effectLst/>
                            </a:rPr>
                            <a:t>D’</a:t>
                          </a:r>
                          <a:r>
                            <a:rPr lang="fr-FR" sz="1800" b="1" baseline="-25000" dirty="0">
                              <a:solidFill>
                                <a:srgbClr val="C00000"/>
                              </a:solidFill>
                              <a:effectLst/>
                            </a:rPr>
                            <a:t>1 </a:t>
                          </a:r>
                          <a:r>
                            <a:rPr lang="fr-FR" sz="1800" b="1" dirty="0">
                              <a:solidFill>
                                <a:srgbClr val="C00000"/>
                              </a:solidFill>
                              <a:effectLst/>
                            </a:rPr>
                            <a:t>∪ D</a:t>
                          </a:r>
                          <a:r>
                            <a:rPr lang="fr-FR" sz="1800" b="1" baseline="-25000" dirty="0">
                              <a:solidFill>
                                <a:srgbClr val="C00000"/>
                              </a:solidFill>
                              <a:effectLst/>
                            </a:rPr>
                            <a:t>2 </a:t>
                          </a:r>
                          <a:r>
                            <a:rPr lang="fr-FR" sz="1800" b="1" dirty="0">
                              <a:solidFill>
                                <a:srgbClr val="C00000"/>
                              </a:solidFill>
                              <a:effectLst/>
                            </a:rPr>
                            <a:t>∪ D’</a:t>
                          </a:r>
                          <a:r>
                            <a:rPr lang="fr-FR" sz="1800" b="1" baseline="-25000" dirty="0">
                              <a:solidFill>
                                <a:srgbClr val="C00000"/>
                              </a:solidFill>
                              <a:effectLst/>
                            </a:rPr>
                            <a:t>3</a:t>
                          </a:r>
                          <a:r>
                            <a:rPr lang="fr-FR" sz="1800" b="1" dirty="0">
                              <a:solidFill>
                                <a:srgbClr val="C00000"/>
                              </a:solidFill>
                              <a:effectLst/>
                            </a:rPr>
                            <a:t>= D’</a:t>
                          </a:r>
                          <a:r>
                            <a:rPr lang="fr-FR" sz="1800" b="1" baseline="-25000" dirty="0">
                              <a:solidFill>
                                <a:srgbClr val="C00000"/>
                              </a:solidFill>
                              <a:effectLst/>
                            </a:rPr>
                            <a:t>1 </a:t>
                          </a:r>
                          <a:r>
                            <a:rPr lang="fr-FR" sz="1800" b="1" dirty="0">
                              <a:solidFill>
                                <a:srgbClr val="C00000"/>
                              </a:solidFill>
                              <a:effectLst/>
                            </a:rPr>
                            <a:t>∪D’</a:t>
                          </a:r>
                          <a:r>
                            <a:rPr lang="fr-FR" sz="1800" b="1" baseline="-25000" dirty="0">
                              <a:solidFill>
                                <a:srgbClr val="C00000"/>
                              </a:solidFill>
                              <a:effectLst/>
                            </a:rPr>
                            <a:t>3</a:t>
                          </a:r>
                          <a:endParaRPr lang="fr-FR" sz="2400" b="1" dirty="0">
                            <a:solidFill>
                              <a:srgbClr val="C00000"/>
                            </a:solidFill>
                            <a:effectLst/>
                            <a:latin typeface="Calibri"/>
                            <a:ea typeface="SimSun"/>
                            <a:cs typeface="Arial"/>
                          </a:endParaRPr>
                        </a:p>
                      </a:txBody>
                      <a:tcPr marL="68580" marR="68580" marT="0" marB="0" anchor="ctr">
                        <a:noFill/>
                      </a:tcPr>
                    </a:tc>
                  </a:tr>
                  <a:tr h="504056">
                    <a:tc>
                      <a:txBody>
                        <a:bodyPr/>
                        <a:lstStyle/>
                        <a:p>
                          <a:pPr marL="457200">
                            <a:lnSpc>
                              <a:spcPct val="115000"/>
                            </a:lnSpc>
                            <a:spcBef>
                              <a:spcPts val="1200"/>
                            </a:spcBef>
                            <a:spcAft>
                              <a:spcPts val="1200"/>
                            </a:spcAft>
                          </a:pPr>
                          <a:r>
                            <a:rPr lang="fr-FR" sz="1800">
                              <a:effectLst/>
                            </a:rPr>
                            <a:t>D</a:t>
                          </a:r>
                          <a:r>
                            <a:rPr lang="fr-FR" sz="1800" baseline="-25000">
                              <a:effectLst/>
                            </a:rPr>
                            <a:t>2</a:t>
                          </a:r>
                          <a:r>
                            <a:rPr lang="fr-FR" sz="1800">
                              <a:effectLst/>
                            </a:rPr>
                            <a:t>(1,  2)</a:t>
                          </a:r>
                          <a:endParaRPr lang="fr-FR" sz="2400">
                            <a:effectLst/>
                            <a:latin typeface="Calibri"/>
                            <a:ea typeface="SimSun"/>
                            <a:cs typeface="Arial"/>
                          </a:endParaRPr>
                        </a:p>
                      </a:txBody>
                      <a:tcPr marL="68580" marR="68580" marT="0" marB="0" anchor="ctr">
                        <a:noFill/>
                      </a:tcPr>
                    </a:tc>
                    <a:tc>
                      <a:txBody>
                        <a:bodyPr/>
                        <a:lstStyle/>
                        <a:p>
                          <a:pPr marL="457200">
                            <a:lnSpc>
                              <a:spcPct val="115000"/>
                            </a:lnSpc>
                            <a:spcBef>
                              <a:spcPts val="1200"/>
                            </a:spcBef>
                            <a:spcAft>
                              <a:spcPts val="1200"/>
                            </a:spcAft>
                          </a:pPr>
                          <a:r>
                            <a:rPr lang="fr-FR" sz="1800" b="1" dirty="0">
                              <a:solidFill>
                                <a:schemeClr val="bg1"/>
                              </a:solidFill>
                              <a:effectLst/>
                            </a:rPr>
                            <a:t>D’</a:t>
                          </a:r>
                          <a:r>
                            <a:rPr lang="fr-FR" sz="1800" b="1" baseline="-25000" dirty="0">
                              <a:solidFill>
                                <a:schemeClr val="bg1"/>
                              </a:solidFill>
                              <a:effectLst/>
                            </a:rPr>
                            <a:t>2</a:t>
                          </a:r>
                          <a:r>
                            <a:rPr lang="fr-FR" sz="1800" b="1" dirty="0">
                              <a:solidFill>
                                <a:schemeClr val="bg1"/>
                              </a:solidFill>
                              <a:effectLst/>
                            </a:rPr>
                            <a:t>(1,   6)</a:t>
                          </a:r>
                          <a:endParaRPr lang="fr-FR" sz="2400" b="1" dirty="0">
                            <a:solidFill>
                              <a:schemeClr val="bg1"/>
                            </a:solidFill>
                            <a:effectLst/>
                            <a:latin typeface="Calibri"/>
                            <a:ea typeface="SimSun"/>
                            <a:cs typeface="Arial"/>
                          </a:endParaRPr>
                        </a:p>
                      </a:txBody>
                      <a:tcPr marL="68580" marR="68580" marT="0" marB="0" anchor="ctr">
                        <a:noFill/>
                      </a:tcPr>
                    </a:tc>
                    <a:tc>
                      <a:txBody>
                        <a:bodyPr/>
                        <a:lstStyle/>
                        <a:p>
                          <a:pPr marL="85725" indent="0">
                            <a:lnSpc>
                              <a:spcPct val="115000"/>
                            </a:lnSpc>
                            <a:spcBef>
                              <a:spcPts val="1200"/>
                            </a:spcBef>
                            <a:spcAft>
                              <a:spcPts val="1200"/>
                            </a:spcAft>
                          </a:pPr>
                          <a:r>
                            <a:rPr lang="fr-FR" sz="1800" b="1" dirty="0">
                              <a:solidFill>
                                <a:schemeClr val="bg1"/>
                              </a:solidFill>
                              <a:effectLst/>
                            </a:rPr>
                            <a:t>D</a:t>
                          </a:r>
                          <a:r>
                            <a:rPr lang="fr-FR" sz="1800" b="1" baseline="-25000" dirty="0">
                              <a:solidFill>
                                <a:schemeClr val="bg1"/>
                              </a:solidFill>
                              <a:effectLst/>
                            </a:rPr>
                            <a:t>2</a:t>
                          </a:r>
                          <a:r>
                            <a:rPr lang="fr-FR" sz="1800" b="1" dirty="0">
                              <a:solidFill>
                                <a:schemeClr val="bg1"/>
                              </a:solidFill>
                              <a:effectLst/>
                            </a:rPr>
                            <a:t>(1,  2)</a:t>
                          </a:r>
                          <a:endParaRPr lang="fr-FR" sz="2400" b="1" dirty="0">
                            <a:solidFill>
                              <a:schemeClr val="bg1"/>
                            </a:solidFill>
                            <a:effectLst/>
                            <a:latin typeface="Calibri"/>
                            <a:ea typeface="SimSun"/>
                            <a:cs typeface="Arial"/>
                          </a:endParaRPr>
                        </a:p>
                      </a:txBody>
                      <a:tcPr marL="68580" marR="68580" marT="0" marB="0" anchor="ctr">
                        <a:noFill/>
                      </a:tcPr>
                    </a:tc>
                    <a:tc vMerge="1">
                      <a:txBody>
                        <a:bodyPr/>
                        <a:lstStyle/>
                        <a:p>
                          <a:endParaRPr lang="fr-FR"/>
                        </a:p>
                      </a:txBody>
                      <a:tcPr/>
                    </a:tc>
                  </a:tr>
                  <a:tr h="530913">
                    <a:tc>
                      <a:txBody>
                        <a:bodyPr/>
                        <a:lstStyle/>
                        <a:p>
                          <a:pPr marL="457200">
                            <a:lnSpc>
                              <a:spcPct val="115000"/>
                            </a:lnSpc>
                            <a:spcBef>
                              <a:spcPts val="1200"/>
                            </a:spcBef>
                            <a:spcAft>
                              <a:spcPts val="1200"/>
                            </a:spcAft>
                          </a:pPr>
                          <a:r>
                            <a:rPr lang="fr-FR" sz="1800" dirty="0">
                              <a:effectLst/>
                            </a:rPr>
                            <a:t>D</a:t>
                          </a:r>
                          <a:r>
                            <a:rPr lang="fr-FR" sz="1800" baseline="-25000" dirty="0">
                              <a:effectLst/>
                            </a:rPr>
                            <a:t>3</a:t>
                          </a:r>
                          <a:r>
                            <a:rPr lang="fr-FR" sz="1800" dirty="0">
                              <a:effectLst/>
                            </a:rPr>
                            <a:t>(-1,  5)</a:t>
                          </a:r>
                          <a:endParaRPr lang="fr-FR" sz="2400" dirty="0">
                            <a:effectLst/>
                            <a:latin typeface="Calibri"/>
                            <a:ea typeface="SimSun"/>
                            <a:cs typeface="Arial"/>
                          </a:endParaRPr>
                        </a:p>
                      </a:txBody>
                      <a:tcPr marL="68580" marR="68580" marT="0" marB="0" anchor="ctr">
                        <a:noFill/>
                      </a:tcPr>
                    </a:tc>
                    <a:tc>
                      <a:txBody>
                        <a:bodyPr/>
                        <a:lstStyle/>
                        <a:p>
                          <a:pPr marL="457200">
                            <a:lnSpc>
                              <a:spcPct val="115000"/>
                            </a:lnSpc>
                            <a:spcBef>
                              <a:spcPts val="1200"/>
                            </a:spcBef>
                            <a:spcAft>
                              <a:spcPts val="1200"/>
                            </a:spcAft>
                          </a:pPr>
                          <a:r>
                            <a:rPr lang="fr-FR" sz="1800" b="1" dirty="0">
                              <a:solidFill>
                                <a:schemeClr val="bg1"/>
                              </a:solidFill>
                              <a:effectLst/>
                            </a:rPr>
                            <a:t>D’</a:t>
                          </a:r>
                          <a:r>
                            <a:rPr lang="fr-FR" sz="1800" b="1" baseline="-25000" dirty="0">
                              <a:solidFill>
                                <a:schemeClr val="bg1"/>
                              </a:solidFill>
                              <a:effectLst/>
                            </a:rPr>
                            <a:t>3</a:t>
                          </a:r>
                          <a:r>
                            <a:rPr lang="fr-FR" sz="1800" b="1" dirty="0">
                              <a:solidFill>
                                <a:schemeClr val="bg1"/>
                              </a:solidFill>
                              <a:effectLst/>
                            </a:rPr>
                            <a:t>(-1,   4)</a:t>
                          </a:r>
                          <a:endParaRPr lang="fr-FR" sz="2400" b="1" dirty="0">
                            <a:solidFill>
                              <a:schemeClr val="bg1"/>
                            </a:solidFill>
                            <a:effectLst/>
                            <a:latin typeface="Calibri"/>
                            <a:ea typeface="SimSun"/>
                            <a:cs typeface="Arial"/>
                          </a:endParaRPr>
                        </a:p>
                      </a:txBody>
                      <a:tcPr marL="68580" marR="68580" marT="0" marB="0" anchor="ctr">
                        <a:noFill/>
                      </a:tcPr>
                    </a:tc>
                    <a:tc>
                      <a:txBody>
                        <a:bodyPr/>
                        <a:lstStyle/>
                        <a:p>
                          <a:pPr marL="85725" indent="0">
                            <a:lnSpc>
                              <a:spcPct val="115000"/>
                            </a:lnSpc>
                            <a:spcBef>
                              <a:spcPts val="1200"/>
                            </a:spcBef>
                            <a:spcAft>
                              <a:spcPts val="1200"/>
                            </a:spcAft>
                          </a:pPr>
                          <a:r>
                            <a:rPr lang="fr-FR" sz="1800" b="1" dirty="0">
                              <a:solidFill>
                                <a:schemeClr val="bg1"/>
                              </a:solidFill>
                              <a:effectLst/>
                            </a:rPr>
                            <a:t>D’</a:t>
                          </a:r>
                          <a:r>
                            <a:rPr lang="fr-FR" sz="1800" b="1" baseline="-25000" dirty="0">
                              <a:solidFill>
                                <a:schemeClr val="bg1"/>
                              </a:solidFill>
                              <a:effectLst/>
                            </a:rPr>
                            <a:t>3</a:t>
                          </a:r>
                          <a:r>
                            <a:rPr lang="fr-FR" sz="1800" b="1" dirty="0">
                              <a:solidFill>
                                <a:schemeClr val="bg1"/>
                              </a:solidFill>
                              <a:effectLst/>
                            </a:rPr>
                            <a:t>(-1,   4)</a:t>
                          </a:r>
                          <a:endParaRPr lang="fr-FR" sz="2400" b="1" dirty="0">
                            <a:solidFill>
                              <a:schemeClr val="bg1"/>
                            </a:solidFill>
                            <a:effectLst/>
                            <a:latin typeface="Calibri"/>
                            <a:ea typeface="SimSun"/>
                            <a:cs typeface="Arial"/>
                          </a:endParaRPr>
                        </a:p>
                      </a:txBody>
                      <a:tcPr marL="68580" marR="68580" marT="0" marB="0" anchor="ctr">
                        <a:noFill/>
                      </a:tcPr>
                    </a:tc>
                    <a:tc vMerge="1">
                      <a:txBody>
                        <a:bodyPr/>
                        <a:lstStyle/>
                        <a:p>
                          <a:endParaRPr lang="fr-FR"/>
                        </a:p>
                      </a:txBody>
                      <a:tcPr/>
                    </a:tc>
                  </a:tr>
                </a:tbl>
              </a:graphicData>
            </a:graphic>
          </p:graphicFrame>
        </mc:Fallback>
      </mc:AlternateContent>
      <p:pic>
        <p:nvPicPr>
          <p:cNvPr id="6" name="Image 5"/>
          <p:cNvPicPr/>
          <p:nvPr/>
        </p:nvPicPr>
        <p:blipFill>
          <a:blip r:embed="rId4">
            <a:extLst>
              <a:ext uri="{28A0092B-C50C-407E-A947-70E740481C1C}">
                <a14:useLocalDpi xmlns:a14="http://schemas.microsoft.com/office/drawing/2010/main" val="0"/>
              </a:ext>
            </a:extLst>
          </a:blip>
          <a:srcRect/>
          <a:stretch>
            <a:fillRect/>
          </a:stretch>
        </p:blipFill>
        <p:spPr bwMode="auto">
          <a:xfrm>
            <a:off x="4211960" y="1412776"/>
            <a:ext cx="4075686" cy="3600400"/>
          </a:xfrm>
          <a:prstGeom prst="rect">
            <a:avLst/>
          </a:prstGeom>
          <a:noFill/>
          <a:ln>
            <a:noFill/>
          </a:ln>
        </p:spPr>
      </p:pic>
    </p:spTree>
    <p:extLst>
      <p:ext uri="{BB962C8B-B14F-4D97-AF65-F5344CB8AC3E}">
        <p14:creationId xmlns:p14="http://schemas.microsoft.com/office/powerpoint/2010/main" val="30040984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6" presetClass="entr" presetSubtype="16"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heel(1)">
                                      <p:cBhvr>
                                        <p:cTn id="2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17</a:t>
            </a:fld>
            <a:endParaRPr lang="en-US" sz="1200" b="0" strike="noStrike" spc="-1">
              <a:latin typeface="Times New Roman"/>
            </a:endParaRPr>
          </a:p>
        </p:txBody>
      </p:sp>
      <mc:AlternateContent xmlns:mc="http://schemas.openxmlformats.org/markup-compatibility/2006" xmlns:a14="http://schemas.microsoft.com/office/drawing/2010/main">
        <mc:Choice Requires="a14">
          <p:sp>
            <p:nvSpPr>
              <p:cNvPr id="3" name="Rectangle 2"/>
              <p:cNvSpPr/>
              <p:nvPr/>
            </p:nvSpPr>
            <p:spPr>
              <a:xfrm>
                <a:off x="1259632" y="1108997"/>
                <a:ext cx="1996893" cy="82311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14:m>
                  <m:oMathPara xmlns:m="http://schemas.openxmlformats.org/officeDocument/2006/math">
                    <m:oMathParaPr>
                      <m:jc m:val="centerGroup"/>
                    </m:oMathParaPr>
                    <m:oMath xmlns:m="http://schemas.openxmlformats.org/officeDocument/2006/math">
                      <m:r>
                        <a:rPr lang="fr-FR" spc="-1">
                          <a:solidFill>
                            <a:srgbClr val="FFFFFF"/>
                          </a:solidFill>
                          <a:latin typeface="Cambria Math"/>
                        </a:rPr>
                        <m:t>𝐴</m:t>
                      </m:r>
                      <m:r>
                        <a:rPr lang="fr-FR" spc="-1">
                          <a:solidFill>
                            <a:srgbClr val="FFFFFF"/>
                          </a:solidFill>
                          <a:latin typeface="Cambria Math"/>
                        </a:rPr>
                        <m:t>=</m:t>
                      </m:r>
                      <m:d>
                        <m:dPr>
                          <m:ctrlPr>
                            <a:rPr lang="fr-FR" i="1" spc="-1">
                              <a:solidFill>
                                <a:srgbClr val="FFFFFF"/>
                              </a:solidFill>
                              <a:latin typeface="Cambria Math"/>
                            </a:rPr>
                          </m:ctrlPr>
                        </m:dPr>
                        <m:e>
                          <m:m>
                            <m:mPr>
                              <m:mcs>
                                <m:mc>
                                  <m:mcPr>
                                    <m:count m:val="3"/>
                                    <m:mcJc m:val="center"/>
                                  </m:mcPr>
                                </m:mc>
                              </m:mcs>
                              <m:ctrlPr>
                                <a:rPr lang="fr-FR" i="1" spc="-1">
                                  <a:solidFill>
                                    <a:srgbClr val="FFFFFF"/>
                                  </a:solidFill>
                                  <a:latin typeface="Cambria Math"/>
                                </a:rPr>
                              </m:ctrlPr>
                            </m:mPr>
                            <m:mr>
                              <m:e>
                                <m:r>
                                  <a:rPr lang="fr-FR" spc="-1">
                                    <a:solidFill>
                                      <a:srgbClr val="FFFFFF"/>
                                    </a:solidFill>
                                    <a:latin typeface="Cambria Math"/>
                                  </a:rPr>
                                  <m:t>3</m:t>
                                </m:r>
                              </m:e>
                              <m:e>
                                <m:r>
                                  <a:rPr lang="fr-FR" spc="-1">
                                    <a:solidFill>
                                      <a:srgbClr val="FFFFFF"/>
                                    </a:solidFill>
                                    <a:latin typeface="Cambria Math"/>
                                  </a:rPr>
                                  <m:t>2</m:t>
                                </m:r>
                              </m:e>
                              <m:e>
                                <m:r>
                                  <a:rPr lang="fr-FR" spc="-1">
                                    <a:solidFill>
                                      <a:srgbClr val="FFFFFF"/>
                                    </a:solidFill>
                                    <a:latin typeface="Cambria Math"/>
                                  </a:rPr>
                                  <m:t>−</m:t>
                                </m:r>
                                <m:r>
                                  <a:rPr lang="fr-FR" spc="-1">
                                    <a:solidFill>
                                      <a:srgbClr val="FFFFFF"/>
                                    </a:solidFill>
                                    <a:latin typeface="Cambria Math"/>
                                  </a:rPr>
                                  <m:t>2</m:t>
                                </m:r>
                              </m:e>
                            </m:mr>
                            <m:mr>
                              <m:e>
                                <m:r>
                                  <a:rPr lang="fr-FR" spc="-1">
                                    <a:solidFill>
                                      <a:srgbClr val="FFFFFF"/>
                                    </a:solidFill>
                                    <a:latin typeface="Cambria Math"/>
                                  </a:rPr>
                                  <m:t>0</m:t>
                                </m:r>
                              </m:e>
                              <m:e>
                                <m:r>
                                  <a:rPr lang="fr-FR" spc="-1">
                                    <a:solidFill>
                                      <a:srgbClr val="FFFFFF"/>
                                    </a:solidFill>
                                    <a:latin typeface="Cambria Math"/>
                                  </a:rPr>
                                  <m:t>1</m:t>
                                </m:r>
                              </m:e>
                              <m:e>
                                <m:r>
                                  <a:rPr lang="fr-FR" spc="-1">
                                    <a:solidFill>
                                      <a:srgbClr val="FFFFFF"/>
                                    </a:solidFill>
                                    <a:latin typeface="Cambria Math"/>
                                  </a:rPr>
                                  <m:t>2</m:t>
                                </m:r>
                              </m:e>
                            </m:mr>
                            <m:mr>
                              <m:e>
                                <m:r>
                                  <a:rPr lang="fr-FR" spc="-1">
                                    <a:solidFill>
                                      <a:srgbClr val="FFFFFF"/>
                                    </a:solidFill>
                                    <a:latin typeface="Cambria Math"/>
                                  </a:rPr>
                                  <m:t>1</m:t>
                                </m:r>
                              </m:e>
                              <m:e>
                                <m:r>
                                  <a:rPr lang="fr-FR" spc="-1">
                                    <a:solidFill>
                                      <a:srgbClr val="FFFFFF"/>
                                    </a:solidFill>
                                    <a:latin typeface="Cambria Math"/>
                                  </a:rPr>
                                  <m:t>4</m:t>
                                </m:r>
                              </m:e>
                              <m:e>
                                <m:r>
                                  <a:rPr lang="fr-FR" spc="-1">
                                    <a:solidFill>
                                      <a:srgbClr val="FFFFFF"/>
                                    </a:solidFill>
                                    <a:latin typeface="Cambria Math"/>
                                  </a:rPr>
                                  <m:t>−</m:t>
                                </m:r>
                                <m:r>
                                  <a:rPr lang="fr-FR" spc="-1">
                                    <a:solidFill>
                                      <a:srgbClr val="FFFFFF"/>
                                    </a:solidFill>
                                    <a:latin typeface="Cambria Math"/>
                                  </a:rPr>
                                  <m:t>1</m:t>
                                </m:r>
                              </m:e>
                            </m:mr>
                          </m:m>
                        </m:e>
                      </m:d>
                    </m:oMath>
                  </m:oMathPara>
                </a14:m>
                <a:endParaRPr lang="fr-FR" spc="-1" dirty="0">
                  <a:solidFill>
                    <a:srgbClr val="FFFFFF"/>
                  </a:solidFill>
                  <a:latin typeface="Book Antiqua"/>
                </a:endParaRPr>
              </a:p>
            </p:txBody>
          </p:sp>
        </mc:Choice>
        <mc:Fallback xmlns="">
          <p:sp>
            <p:nvSpPr>
              <p:cNvPr id="3" name="Rectangle 2"/>
              <p:cNvSpPr>
                <a:spLocks noRot="1" noChangeAspect="1" noMove="1" noResize="1" noEditPoints="1" noAdjustHandles="1" noChangeArrowheads="1" noChangeShapeType="1" noTextEdit="1"/>
              </p:cNvSpPr>
              <p:nvPr/>
            </p:nvSpPr>
            <p:spPr>
              <a:xfrm>
                <a:off x="1259632" y="1108997"/>
                <a:ext cx="1996893" cy="823110"/>
              </a:xfrm>
              <a:prstGeom prst="rect">
                <a:avLst/>
              </a:prstGeom>
              <a:blipFill rotWithShape="1">
                <a:blip r:embed="rId2"/>
                <a:stretch>
                  <a:fillRect/>
                </a:stretch>
              </a:blipFill>
              <a:ln w="0">
                <a:noFill/>
              </a:ln>
            </p:spPr>
            <p:txBody>
              <a:bodyPr/>
              <a:lstStyle/>
              <a:p>
                <a:r>
                  <a:rPr lang="fr-FR">
                    <a:noFill/>
                  </a:rPr>
                  <a:t> </a:t>
                </a:r>
              </a:p>
            </p:txBody>
          </p:sp>
        </mc:Fallback>
      </mc:AlternateContent>
      <p:pic>
        <p:nvPicPr>
          <p:cNvPr id="6" name="Image 5"/>
          <p:cNvPicPr/>
          <p:nvPr/>
        </p:nvPicPr>
        <p:blipFill>
          <a:blip r:embed="rId3">
            <a:extLst>
              <a:ext uri="{28A0092B-C50C-407E-A947-70E740481C1C}">
                <a14:useLocalDpi xmlns:a14="http://schemas.microsoft.com/office/drawing/2010/main" val="0"/>
              </a:ext>
            </a:extLst>
          </a:blip>
          <a:srcRect/>
          <a:stretch>
            <a:fillRect/>
          </a:stretch>
        </p:blipFill>
        <p:spPr bwMode="auto">
          <a:xfrm>
            <a:off x="6437370" y="288024"/>
            <a:ext cx="2251395" cy="1988848"/>
          </a:xfrm>
          <a:prstGeom prst="rect">
            <a:avLst/>
          </a:prstGeom>
          <a:noFill/>
          <a:ln>
            <a:noFill/>
          </a:ln>
        </p:spPr>
      </p:pic>
      <p:sp>
        <p:nvSpPr>
          <p:cNvPr id="5" name="Rectangle 4"/>
          <p:cNvSpPr/>
          <p:nvPr/>
        </p:nvSpPr>
        <p:spPr>
          <a:xfrm>
            <a:off x="251520" y="2636912"/>
            <a:ext cx="4896544" cy="369332"/>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en-US" spc="-1" dirty="0" err="1">
                <a:solidFill>
                  <a:srgbClr val="FFFFFF"/>
                </a:solidFill>
                <a:latin typeface="Book Antiqua"/>
              </a:rPr>
              <a:t>Det</a:t>
            </a:r>
            <a:r>
              <a:rPr lang="en-US" spc="-1" dirty="0">
                <a:solidFill>
                  <a:srgbClr val="FFFFFF"/>
                </a:solidFill>
                <a:latin typeface="Book Antiqua"/>
              </a:rPr>
              <a:t>(A-</a:t>
            </a:r>
            <a:r>
              <a:rPr lang="fr-FR" spc="-1" dirty="0">
                <a:solidFill>
                  <a:srgbClr val="FFFFFF"/>
                </a:solidFill>
                <a:latin typeface="Book Antiqua"/>
              </a:rPr>
              <a:t>𝜆</a:t>
            </a:r>
            <a:r>
              <a:rPr lang="en-US" spc="-1" dirty="0">
                <a:solidFill>
                  <a:srgbClr val="FFFFFF"/>
                </a:solidFill>
                <a:latin typeface="Book Antiqua"/>
              </a:rPr>
              <a:t>I) =  - </a:t>
            </a:r>
            <a:r>
              <a:rPr lang="fr-FR" spc="-1" dirty="0">
                <a:solidFill>
                  <a:srgbClr val="FFFFFF"/>
                </a:solidFill>
                <a:latin typeface="Book Antiqua"/>
              </a:rPr>
              <a:t>𝜆</a:t>
            </a:r>
            <a:r>
              <a:rPr lang="en-US" spc="-1" baseline="30000" dirty="0">
                <a:solidFill>
                  <a:srgbClr val="FFFFFF"/>
                </a:solidFill>
                <a:latin typeface="Book Antiqua"/>
              </a:rPr>
              <a:t>3</a:t>
            </a:r>
            <a:r>
              <a:rPr lang="en-US" spc="-1" dirty="0">
                <a:solidFill>
                  <a:srgbClr val="FFFFFF"/>
                </a:solidFill>
                <a:latin typeface="Book Antiqua"/>
              </a:rPr>
              <a:t> + 3</a:t>
            </a:r>
            <a:r>
              <a:rPr lang="fr-FR" spc="-1" dirty="0">
                <a:solidFill>
                  <a:srgbClr val="FFFFFF"/>
                </a:solidFill>
                <a:latin typeface="Book Antiqua"/>
              </a:rPr>
              <a:t>𝜆</a:t>
            </a:r>
            <a:r>
              <a:rPr lang="en-US" spc="-1" baseline="30000" dirty="0">
                <a:solidFill>
                  <a:srgbClr val="FFFFFF"/>
                </a:solidFill>
                <a:latin typeface="Book Antiqua"/>
              </a:rPr>
              <a:t>2</a:t>
            </a:r>
            <a:r>
              <a:rPr lang="en-US" spc="-1" dirty="0">
                <a:solidFill>
                  <a:srgbClr val="FFFFFF"/>
                </a:solidFill>
                <a:latin typeface="Book Antiqua"/>
              </a:rPr>
              <a:t> + 7</a:t>
            </a:r>
            <a:r>
              <a:rPr lang="fr-FR" spc="-1" dirty="0">
                <a:solidFill>
                  <a:srgbClr val="FFFFFF"/>
                </a:solidFill>
                <a:latin typeface="Book Antiqua"/>
              </a:rPr>
              <a:t>𝜆 </a:t>
            </a:r>
            <a:r>
              <a:rPr lang="en-US" spc="-1" dirty="0">
                <a:solidFill>
                  <a:srgbClr val="FFFFFF"/>
                </a:solidFill>
                <a:latin typeface="Book Antiqua"/>
              </a:rPr>
              <a:t>– 21 = (3- </a:t>
            </a:r>
            <a:r>
              <a:rPr lang="fr-FR" spc="-1" dirty="0">
                <a:solidFill>
                  <a:srgbClr val="FFFFFF"/>
                </a:solidFill>
                <a:latin typeface="Book Antiqua"/>
              </a:rPr>
              <a:t>𝜆</a:t>
            </a:r>
            <a:r>
              <a:rPr lang="en-US" spc="-1" dirty="0">
                <a:solidFill>
                  <a:srgbClr val="FFFFFF"/>
                </a:solidFill>
                <a:latin typeface="Book Antiqua"/>
              </a:rPr>
              <a:t>)( </a:t>
            </a:r>
            <a:r>
              <a:rPr lang="fr-FR" spc="-1" dirty="0">
                <a:solidFill>
                  <a:srgbClr val="FFFFFF"/>
                </a:solidFill>
                <a:latin typeface="Book Antiqua"/>
              </a:rPr>
              <a:t>𝜆</a:t>
            </a:r>
            <a:r>
              <a:rPr lang="en-US" spc="-1" baseline="30000" dirty="0">
                <a:solidFill>
                  <a:srgbClr val="FFFFFF"/>
                </a:solidFill>
                <a:latin typeface="Book Antiqua"/>
              </a:rPr>
              <a:t>2</a:t>
            </a:r>
            <a:r>
              <a:rPr lang="en-US" spc="-1" dirty="0">
                <a:solidFill>
                  <a:srgbClr val="FFFFFF"/>
                </a:solidFill>
                <a:latin typeface="Book Antiqua"/>
              </a:rPr>
              <a:t>-7) </a:t>
            </a:r>
            <a:endParaRPr lang="fr-FR" spc="-1" dirty="0">
              <a:solidFill>
                <a:srgbClr val="FFFFFF"/>
              </a:solidFill>
              <a:latin typeface="Book Antiqua"/>
            </a:endParaRPr>
          </a:p>
        </p:txBody>
      </p:sp>
      <mc:AlternateContent xmlns:mc="http://schemas.openxmlformats.org/markup-compatibility/2006" xmlns:a14="http://schemas.microsoft.com/office/drawing/2010/main">
        <mc:Choice Requires="a14">
          <p:sp>
            <p:nvSpPr>
              <p:cNvPr id="7" name="Rectangle 6"/>
              <p:cNvSpPr/>
              <p:nvPr/>
            </p:nvSpPr>
            <p:spPr>
              <a:xfrm>
                <a:off x="212965" y="3353111"/>
                <a:ext cx="6362295" cy="671979"/>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Donc les valeurs propres de cette matrice sont :</a:t>
                </a:r>
              </a:p>
              <a:p>
                <a:pPr algn="just"/>
                <a:r>
                  <a:rPr lang="fr-FR" spc="-1" dirty="0">
                    <a:solidFill>
                      <a:srgbClr val="FFFFFF"/>
                    </a:solidFill>
                    <a:latin typeface="Book Antiqua"/>
                  </a:rPr>
                  <a:t>𝜆</a:t>
                </a:r>
                <a:r>
                  <a:rPr lang="fr-FR" spc="-1" baseline="-25000" dirty="0">
                    <a:solidFill>
                      <a:srgbClr val="FFFFFF"/>
                    </a:solidFill>
                    <a:latin typeface="Book Antiqua"/>
                  </a:rPr>
                  <a:t>1</a:t>
                </a:r>
                <a:r>
                  <a:rPr lang="fr-FR" spc="-1" dirty="0">
                    <a:solidFill>
                      <a:srgbClr val="FFFFFF"/>
                    </a:solidFill>
                    <a:latin typeface="Book Antiqua"/>
                  </a:rPr>
                  <a:t> = 3 ; 𝜆</a:t>
                </a:r>
                <a:r>
                  <a:rPr lang="fr-FR" spc="-1" baseline="-25000" dirty="0">
                    <a:solidFill>
                      <a:srgbClr val="FFFFFF"/>
                    </a:solidFill>
                    <a:latin typeface="Book Antiqua"/>
                  </a:rPr>
                  <a:t>2</a:t>
                </a:r>
                <a:r>
                  <a:rPr lang="fr-FR" spc="-1" dirty="0">
                    <a:solidFill>
                      <a:srgbClr val="FFFFFF"/>
                    </a:solidFill>
                    <a:latin typeface="Book Antiqua"/>
                  </a:rPr>
                  <a:t> = </a:t>
                </a:r>
                <a14:m>
                  <m:oMath xmlns:m="http://schemas.openxmlformats.org/officeDocument/2006/math">
                    <m:rad>
                      <m:radPr>
                        <m:degHide m:val="on"/>
                        <m:ctrlPr>
                          <a:rPr lang="fr-FR" i="1" spc="-1">
                            <a:solidFill>
                              <a:srgbClr val="FFFFFF"/>
                            </a:solidFill>
                            <a:latin typeface="Cambria Math"/>
                          </a:rPr>
                        </m:ctrlPr>
                      </m:radPr>
                      <m:deg/>
                      <m:e>
                        <m:r>
                          <a:rPr lang="fr-FR" spc="-1">
                            <a:solidFill>
                              <a:srgbClr val="FFFFFF"/>
                            </a:solidFill>
                            <a:latin typeface="Cambria Math"/>
                          </a:rPr>
                          <m:t>7</m:t>
                        </m:r>
                      </m:e>
                    </m:rad>
                  </m:oMath>
                </a14:m>
                <a:r>
                  <a:rPr lang="fr-FR" spc="-1" dirty="0">
                    <a:solidFill>
                      <a:srgbClr val="FFFFFF"/>
                    </a:solidFill>
                    <a:latin typeface="Book Antiqua"/>
                  </a:rPr>
                  <a:t> = 2,646 ; 𝜆</a:t>
                </a:r>
                <a:r>
                  <a:rPr lang="fr-FR" spc="-1" baseline="-25000" dirty="0">
                    <a:solidFill>
                      <a:srgbClr val="FFFFFF"/>
                    </a:solidFill>
                    <a:latin typeface="Book Antiqua"/>
                  </a:rPr>
                  <a:t>3</a:t>
                </a:r>
                <a:r>
                  <a:rPr lang="fr-FR" spc="-1" dirty="0">
                    <a:solidFill>
                      <a:srgbClr val="FFFFFF"/>
                    </a:solidFill>
                    <a:latin typeface="Book Antiqua"/>
                  </a:rPr>
                  <a:t> = - </a:t>
                </a:r>
                <a14:m>
                  <m:oMath xmlns:m="http://schemas.openxmlformats.org/officeDocument/2006/math">
                    <m:rad>
                      <m:radPr>
                        <m:degHide m:val="on"/>
                        <m:ctrlPr>
                          <a:rPr lang="fr-FR" i="1" spc="-1">
                            <a:solidFill>
                              <a:srgbClr val="FFFFFF"/>
                            </a:solidFill>
                            <a:latin typeface="Cambria Math"/>
                          </a:rPr>
                        </m:ctrlPr>
                      </m:radPr>
                      <m:deg/>
                      <m:e>
                        <m:r>
                          <a:rPr lang="fr-FR" spc="-1">
                            <a:solidFill>
                              <a:srgbClr val="FFFFFF"/>
                            </a:solidFill>
                            <a:latin typeface="Cambria Math"/>
                          </a:rPr>
                          <m:t>7</m:t>
                        </m:r>
                      </m:e>
                    </m:rad>
                  </m:oMath>
                </a14:m>
                <a:r>
                  <a:rPr lang="fr-FR" spc="-1" dirty="0">
                    <a:solidFill>
                      <a:srgbClr val="FFFFFF"/>
                    </a:solidFill>
                    <a:latin typeface="Book Antiqua"/>
                  </a:rPr>
                  <a:t> = - 2,646</a:t>
                </a:r>
              </a:p>
            </p:txBody>
          </p:sp>
        </mc:Choice>
        <mc:Fallback xmlns="">
          <p:sp>
            <p:nvSpPr>
              <p:cNvPr id="7" name="Rectangle 6"/>
              <p:cNvSpPr>
                <a:spLocks noRot="1" noChangeAspect="1" noMove="1" noResize="1" noEditPoints="1" noAdjustHandles="1" noChangeArrowheads="1" noChangeShapeType="1" noTextEdit="1"/>
              </p:cNvSpPr>
              <p:nvPr/>
            </p:nvSpPr>
            <p:spPr>
              <a:xfrm>
                <a:off x="212965" y="3353111"/>
                <a:ext cx="6362295" cy="671979"/>
              </a:xfrm>
              <a:prstGeom prst="rect">
                <a:avLst/>
              </a:prstGeom>
              <a:blipFill rotWithShape="1">
                <a:blip r:embed="rId4"/>
                <a:stretch>
                  <a:fillRect l="-861" t="-3604" b="-13514"/>
                </a:stretch>
              </a:blipFill>
              <a:ln w="0">
                <a:solidFill>
                  <a:srgbClr val="FFC000"/>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705217" y="4992683"/>
                <a:ext cx="1418511" cy="82165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14:m>
                  <m:oMathPara xmlns:m="http://schemas.openxmlformats.org/officeDocument/2006/math">
                    <m:oMathParaPr>
                      <m:jc m:val="centerGroup"/>
                    </m:oMathParaPr>
                    <m:oMath xmlns:m="http://schemas.openxmlformats.org/officeDocument/2006/math">
                      <m:r>
                        <a:rPr lang="fr-FR" spc="-1" smtClean="0">
                          <a:solidFill>
                            <a:srgbClr val="FFFFFF"/>
                          </a:solidFill>
                          <a:latin typeface="Cambria Math"/>
                        </a:rPr>
                        <m:t>𝑋</m:t>
                      </m:r>
                      <m:r>
                        <a:rPr lang="fr-FR" b="0" i="0" spc="-1" smtClean="0">
                          <a:solidFill>
                            <a:srgbClr val="FFFFFF"/>
                          </a:solidFill>
                          <a:latin typeface="Cambria Math"/>
                        </a:rPr>
                        <m:t>1</m:t>
                      </m:r>
                      <m:r>
                        <a:rPr lang="fr-FR" spc="-1">
                          <a:solidFill>
                            <a:srgbClr val="FFFFFF"/>
                          </a:solidFill>
                          <a:latin typeface="Cambria Math"/>
                        </a:rPr>
                        <m:t>=</m:t>
                      </m:r>
                      <m:d>
                        <m:dPr>
                          <m:ctrlPr>
                            <a:rPr lang="fr-FR" i="1" spc="-1">
                              <a:solidFill>
                                <a:srgbClr val="FFFFFF"/>
                              </a:solidFill>
                              <a:latin typeface="Cambria Math"/>
                            </a:rPr>
                          </m:ctrlPr>
                        </m:dPr>
                        <m:e>
                          <m:m>
                            <m:mPr>
                              <m:mcs>
                                <m:mc>
                                  <m:mcPr>
                                    <m:count m:val="1"/>
                                    <m:mcJc m:val="center"/>
                                  </m:mcPr>
                                </m:mc>
                              </m:mcs>
                              <m:ctrlPr>
                                <a:rPr lang="fr-FR" i="1" spc="-1">
                                  <a:solidFill>
                                    <a:srgbClr val="FFFFFF"/>
                                  </a:solidFill>
                                  <a:latin typeface="Cambria Math"/>
                                </a:rPr>
                              </m:ctrlPr>
                            </m:mPr>
                            <m:mr>
                              <m:e>
                                <m:r>
                                  <a:rPr lang="fr-FR" spc="-1">
                                    <a:solidFill>
                                      <a:srgbClr val="FFFFFF"/>
                                    </a:solidFill>
                                    <a:latin typeface="Cambria Math"/>
                                  </a:rPr>
                                  <m:t>0</m:t>
                                </m:r>
                              </m:e>
                            </m:mr>
                            <m:mr>
                              <m:e>
                                <m:r>
                                  <a:rPr lang="fr-FR" spc="-1">
                                    <a:solidFill>
                                      <a:srgbClr val="FFFFFF"/>
                                    </a:solidFill>
                                    <a:latin typeface="Cambria Math"/>
                                  </a:rPr>
                                  <m:t>1</m:t>
                                </m:r>
                              </m:e>
                            </m:mr>
                            <m:mr>
                              <m:e>
                                <m:r>
                                  <a:rPr lang="fr-FR" spc="-1">
                                    <a:solidFill>
                                      <a:srgbClr val="FFFFFF"/>
                                    </a:solidFill>
                                    <a:latin typeface="Cambria Math"/>
                                  </a:rPr>
                                  <m:t>1</m:t>
                                </m:r>
                              </m:e>
                            </m:mr>
                          </m:m>
                        </m:e>
                      </m:d>
                    </m:oMath>
                  </m:oMathPara>
                </a14:m>
                <a:endParaRPr lang="fr-FR" spc="-1" dirty="0">
                  <a:solidFill>
                    <a:srgbClr val="FFFFFF"/>
                  </a:solidFill>
                  <a:latin typeface="Book Antiqua"/>
                </a:endParaRPr>
              </a:p>
            </p:txBody>
          </p:sp>
        </mc:Choice>
        <mc:Fallback xmlns="">
          <p:sp>
            <p:nvSpPr>
              <p:cNvPr id="8" name="Rectangle 7"/>
              <p:cNvSpPr>
                <a:spLocks noRot="1" noChangeAspect="1" noMove="1" noResize="1" noEditPoints="1" noAdjustHandles="1" noChangeArrowheads="1" noChangeShapeType="1" noTextEdit="1"/>
              </p:cNvSpPr>
              <p:nvPr/>
            </p:nvSpPr>
            <p:spPr>
              <a:xfrm>
                <a:off x="705217" y="4992683"/>
                <a:ext cx="1418511" cy="821656"/>
              </a:xfrm>
              <a:prstGeom prst="rect">
                <a:avLst/>
              </a:prstGeom>
              <a:blipFill rotWithShape="1">
                <a:blip r:embed="rId5"/>
                <a:stretch>
                  <a:fillRect/>
                </a:stretch>
              </a:blipFill>
              <a:ln w="0">
                <a:no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198968" y="4817859"/>
                <a:ext cx="2093112" cy="117130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14:m>
                  <m:oMathPara xmlns:m="http://schemas.openxmlformats.org/officeDocument/2006/math">
                    <m:oMathParaPr>
                      <m:jc m:val="centerGroup"/>
                    </m:oMathParaPr>
                    <m:oMath xmlns:m="http://schemas.openxmlformats.org/officeDocument/2006/math">
                      <m:r>
                        <a:rPr lang="fr-FR" spc="-1" smtClean="0">
                          <a:solidFill>
                            <a:srgbClr val="FFFFFF"/>
                          </a:solidFill>
                          <a:latin typeface="Cambria Math"/>
                        </a:rPr>
                        <m:t>𝑋</m:t>
                      </m:r>
                      <m:r>
                        <a:rPr lang="fr-FR" b="0" i="0" spc="-1" smtClean="0">
                          <a:solidFill>
                            <a:srgbClr val="FFFFFF"/>
                          </a:solidFill>
                          <a:latin typeface="Cambria Math"/>
                        </a:rPr>
                        <m:t>2</m:t>
                      </m:r>
                      <m:r>
                        <a:rPr lang="fr-FR" spc="-1">
                          <a:solidFill>
                            <a:srgbClr val="FFFFFF"/>
                          </a:solidFill>
                          <a:latin typeface="Cambria Math"/>
                        </a:rPr>
                        <m:t>=</m:t>
                      </m:r>
                      <m:d>
                        <m:dPr>
                          <m:ctrlPr>
                            <a:rPr lang="fr-FR" i="1" spc="-1">
                              <a:solidFill>
                                <a:srgbClr val="FFFFFF"/>
                              </a:solidFill>
                              <a:latin typeface="Cambria Math"/>
                            </a:rPr>
                          </m:ctrlPr>
                        </m:dPr>
                        <m:e>
                          <m:m>
                            <m:mPr>
                              <m:mcs>
                                <m:mc>
                                  <m:mcPr>
                                    <m:count m:val="1"/>
                                    <m:mcJc m:val="center"/>
                                  </m:mcPr>
                                </m:mc>
                              </m:mcs>
                              <m:ctrlPr>
                                <a:rPr lang="fr-FR" i="1" spc="-1">
                                  <a:solidFill>
                                    <a:srgbClr val="FFFFFF"/>
                                  </a:solidFill>
                                  <a:latin typeface="Cambria Math"/>
                                </a:rPr>
                              </m:ctrlPr>
                            </m:mPr>
                            <m:mr>
                              <m:e>
                                <m:r>
                                  <a:rPr lang="fr-FR" spc="-1">
                                    <a:solidFill>
                                      <a:srgbClr val="FFFFFF"/>
                                    </a:solidFill>
                                    <a:latin typeface="Cambria Math"/>
                                  </a:rPr>
                                  <m:t>−</m:t>
                                </m:r>
                                <m:r>
                                  <a:rPr lang="fr-FR" spc="-1">
                                    <a:solidFill>
                                      <a:srgbClr val="FFFFFF"/>
                                    </a:solidFill>
                                    <a:latin typeface="Cambria Math"/>
                                  </a:rPr>
                                  <m:t>1</m:t>
                                </m:r>
                              </m:e>
                            </m:mr>
                            <m:mr>
                              <m:e>
                                <m:r>
                                  <a:rPr lang="fr-FR" spc="-1">
                                    <a:solidFill>
                                      <a:srgbClr val="FFFFFF"/>
                                    </a:solidFill>
                                    <a:latin typeface="Cambria Math"/>
                                  </a:rPr>
                                  <m:t>1</m:t>
                                </m:r>
                              </m:e>
                            </m:mr>
                            <m:mr>
                              <m:e>
                                <m:f>
                                  <m:fPr>
                                    <m:ctrlPr>
                                      <a:rPr lang="fr-FR" i="1" spc="-1">
                                        <a:solidFill>
                                          <a:srgbClr val="FFFFFF"/>
                                        </a:solidFill>
                                        <a:latin typeface="Cambria Math"/>
                                      </a:rPr>
                                    </m:ctrlPr>
                                  </m:fPr>
                                  <m:num>
                                    <m:rad>
                                      <m:radPr>
                                        <m:degHide m:val="on"/>
                                        <m:ctrlPr>
                                          <a:rPr lang="fr-FR" i="1" spc="-1">
                                            <a:solidFill>
                                              <a:srgbClr val="FFFFFF"/>
                                            </a:solidFill>
                                            <a:latin typeface="Cambria Math"/>
                                          </a:rPr>
                                        </m:ctrlPr>
                                      </m:radPr>
                                      <m:deg/>
                                      <m:e>
                                        <m:r>
                                          <a:rPr lang="fr-FR" spc="-1">
                                            <a:solidFill>
                                              <a:srgbClr val="FFFFFF"/>
                                            </a:solidFill>
                                            <a:latin typeface="Cambria Math"/>
                                          </a:rPr>
                                          <m:t>7</m:t>
                                        </m:r>
                                      </m:e>
                                    </m:rad>
                                    <m:r>
                                      <a:rPr lang="fr-FR" spc="-1">
                                        <a:solidFill>
                                          <a:srgbClr val="FFFFFF"/>
                                        </a:solidFill>
                                        <a:latin typeface="Cambria Math"/>
                                      </a:rPr>
                                      <m:t>−</m:t>
                                    </m:r>
                                    <m:r>
                                      <a:rPr lang="fr-FR" spc="-1">
                                        <a:solidFill>
                                          <a:srgbClr val="FFFFFF"/>
                                        </a:solidFill>
                                        <a:latin typeface="Cambria Math"/>
                                      </a:rPr>
                                      <m:t>1</m:t>
                                    </m:r>
                                  </m:num>
                                  <m:den>
                                    <m:r>
                                      <a:rPr lang="fr-FR" spc="-1">
                                        <a:solidFill>
                                          <a:srgbClr val="FFFFFF"/>
                                        </a:solidFill>
                                        <a:latin typeface="Cambria Math"/>
                                      </a:rPr>
                                      <m:t>2</m:t>
                                    </m:r>
                                  </m:den>
                                </m:f>
                              </m:e>
                            </m:mr>
                          </m:m>
                        </m:e>
                      </m:d>
                    </m:oMath>
                  </m:oMathPara>
                </a14:m>
                <a:endParaRPr lang="fr-FR" spc="-1" dirty="0">
                  <a:solidFill>
                    <a:srgbClr val="FFFFFF"/>
                  </a:solidFill>
                  <a:latin typeface="Book Antiqua"/>
                </a:endParaRPr>
              </a:p>
            </p:txBody>
          </p:sp>
        </mc:Choice>
        <mc:Fallback xmlns="">
          <p:sp>
            <p:nvSpPr>
              <p:cNvPr id="9" name="Rectangle 8"/>
              <p:cNvSpPr>
                <a:spLocks noRot="1" noChangeAspect="1" noMove="1" noResize="1" noEditPoints="1" noAdjustHandles="1" noChangeArrowheads="1" noChangeShapeType="1" noTextEdit="1"/>
              </p:cNvSpPr>
              <p:nvPr/>
            </p:nvSpPr>
            <p:spPr>
              <a:xfrm>
                <a:off x="3198968" y="4817859"/>
                <a:ext cx="2093112" cy="1171303"/>
              </a:xfrm>
              <a:prstGeom prst="rect">
                <a:avLst/>
              </a:prstGeom>
              <a:blipFill rotWithShape="1">
                <a:blip r:embed="rId6"/>
                <a:stretch>
                  <a:fillRect/>
                </a:stretch>
              </a:blipFill>
              <a:ln w="0">
                <a:no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868144" y="4486519"/>
                <a:ext cx="2160240" cy="150453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14:m>
                  <m:oMathPara xmlns:m="http://schemas.openxmlformats.org/officeDocument/2006/math">
                    <m:oMathParaPr>
                      <m:jc m:val="centerGroup"/>
                    </m:oMathParaPr>
                    <m:oMath xmlns:m="http://schemas.openxmlformats.org/officeDocument/2006/math">
                      <m:r>
                        <a:rPr lang="fr-FR" spc="-1" smtClean="0">
                          <a:solidFill>
                            <a:srgbClr val="FFFFFF"/>
                          </a:solidFill>
                          <a:latin typeface="Cambria Math"/>
                        </a:rPr>
                        <m:t>𝑋</m:t>
                      </m:r>
                      <m:r>
                        <a:rPr lang="fr-FR" b="0" i="0" spc="-1" smtClean="0">
                          <a:solidFill>
                            <a:srgbClr val="FFFFFF"/>
                          </a:solidFill>
                          <a:latin typeface="Cambria Math"/>
                        </a:rPr>
                        <m:t>3</m:t>
                      </m:r>
                      <m:r>
                        <a:rPr lang="fr-FR" spc="-1">
                          <a:solidFill>
                            <a:srgbClr val="FFFFFF"/>
                          </a:solidFill>
                          <a:latin typeface="Cambria Math"/>
                        </a:rPr>
                        <m:t>=</m:t>
                      </m:r>
                      <m:d>
                        <m:dPr>
                          <m:ctrlPr>
                            <a:rPr lang="fr-FR" i="1" spc="-1">
                              <a:solidFill>
                                <a:srgbClr val="FFFFFF"/>
                              </a:solidFill>
                              <a:latin typeface="Cambria Math"/>
                            </a:rPr>
                          </m:ctrlPr>
                        </m:dPr>
                        <m:e>
                          <m:m>
                            <m:mPr>
                              <m:mcs>
                                <m:mc>
                                  <m:mcPr>
                                    <m:count m:val="1"/>
                                    <m:mcJc m:val="center"/>
                                  </m:mcPr>
                                </m:mc>
                              </m:mcs>
                              <m:ctrlPr>
                                <a:rPr lang="fr-FR" i="1" spc="-1">
                                  <a:solidFill>
                                    <a:srgbClr val="FFFFFF"/>
                                  </a:solidFill>
                                  <a:latin typeface="Cambria Math"/>
                                </a:rPr>
                              </m:ctrlPr>
                            </m:mPr>
                            <m:mr>
                              <m:e>
                                <m:f>
                                  <m:fPr>
                                    <m:ctrlPr>
                                      <a:rPr lang="fr-FR" i="1" spc="-1">
                                        <a:solidFill>
                                          <a:srgbClr val="FFFFFF"/>
                                        </a:solidFill>
                                        <a:latin typeface="Cambria Math"/>
                                      </a:rPr>
                                    </m:ctrlPr>
                                  </m:fPr>
                                  <m:num>
                                    <m:r>
                                      <a:rPr lang="fr-FR" spc="-1">
                                        <a:solidFill>
                                          <a:srgbClr val="FFFFFF"/>
                                        </a:solidFill>
                                        <a:latin typeface="Cambria Math"/>
                                      </a:rPr>
                                      <m:t>2</m:t>
                                    </m:r>
                                  </m:num>
                                  <m:den>
                                    <m:r>
                                      <a:rPr lang="fr-FR" spc="-1">
                                        <a:solidFill>
                                          <a:srgbClr val="FFFFFF"/>
                                        </a:solidFill>
                                        <a:latin typeface="Cambria Math"/>
                                      </a:rPr>
                                      <m:t>1</m:t>
                                    </m:r>
                                    <m:r>
                                      <a:rPr lang="fr-FR" spc="-1">
                                        <a:solidFill>
                                          <a:srgbClr val="FFFFFF"/>
                                        </a:solidFill>
                                        <a:latin typeface="Cambria Math"/>
                                      </a:rPr>
                                      <m:t>+</m:t>
                                    </m:r>
                                    <m:rad>
                                      <m:radPr>
                                        <m:degHide m:val="on"/>
                                        <m:ctrlPr>
                                          <a:rPr lang="fr-FR" i="1" spc="-1">
                                            <a:solidFill>
                                              <a:srgbClr val="FFFFFF"/>
                                            </a:solidFill>
                                            <a:latin typeface="Cambria Math"/>
                                          </a:rPr>
                                        </m:ctrlPr>
                                      </m:radPr>
                                      <m:deg/>
                                      <m:e>
                                        <m:r>
                                          <a:rPr lang="fr-FR" spc="-1">
                                            <a:solidFill>
                                              <a:srgbClr val="FFFFFF"/>
                                            </a:solidFill>
                                            <a:latin typeface="Cambria Math"/>
                                          </a:rPr>
                                          <m:t>7</m:t>
                                        </m:r>
                                      </m:e>
                                    </m:rad>
                                  </m:den>
                                </m:f>
                              </m:e>
                            </m:mr>
                            <m:mr>
                              <m:e>
                                <m:f>
                                  <m:fPr>
                                    <m:ctrlPr>
                                      <a:rPr lang="fr-FR" i="1" spc="-1">
                                        <a:solidFill>
                                          <a:srgbClr val="FFFFFF"/>
                                        </a:solidFill>
                                        <a:latin typeface="Cambria Math"/>
                                      </a:rPr>
                                    </m:ctrlPr>
                                  </m:fPr>
                                  <m:num>
                                    <m:r>
                                      <a:rPr lang="fr-FR" spc="-1">
                                        <a:solidFill>
                                          <a:srgbClr val="FFFFFF"/>
                                        </a:solidFill>
                                        <a:latin typeface="Cambria Math"/>
                                      </a:rPr>
                                      <m:t>−</m:t>
                                    </m:r>
                                    <m:r>
                                      <a:rPr lang="fr-FR" spc="-1">
                                        <a:solidFill>
                                          <a:srgbClr val="FFFFFF"/>
                                        </a:solidFill>
                                        <a:latin typeface="Cambria Math"/>
                                      </a:rPr>
                                      <m:t>2</m:t>
                                    </m:r>
                                  </m:num>
                                  <m:den>
                                    <m:r>
                                      <a:rPr lang="fr-FR" spc="-1">
                                        <a:solidFill>
                                          <a:srgbClr val="FFFFFF"/>
                                        </a:solidFill>
                                        <a:latin typeface="Cambria Math"/>
                                      </a:rPr>
                                      <m:t>1</m:t>
                                    </m:r>
                                    <m:r>
                                      <a:rPr lang="fr-FR" spc="-1">
                                        <a:solidFill>
                                          <a:srgbClr val="FFFFFF"/>
                                        </a:solidFill>
                                        <a:latin typeface="Cambria Math"/>
                                      </a:rPr>
                                      <m:t>+</m:t>
                                    </m:r>
                                    <m:rad>
                                      <m:radPr>
                                        <m:degHide m:val="on"/>
                                        <m:ctrlPr>
                                          <a:rPr lang="fr-FR" i="1" spc="-1">
                                            <a:solidFill>
                                              <a:srgbClr val="FFFFFF"/>
                                            </a:solidFill>
                                            <a:latin typeface="Cambria Math"/>
                                          </a:rPr>
                                        </m:ctrlPr>
                                      </m:radPr>
                                      <m:deg/>
                                      <m:e>
                                        <m:r>
                                          <a:rPr lang="fr-FR" spc="-1">
                                            <a:solidFill>
                                              <a:srgbClr val="FFFFFF"/>
                                            </a:solidFill>
                                            <a:latin typeface="Cambria Math"/>
                                          </a:rPr>
                                          <m:t>7</m:t>
                                        </m:r>
                                      </m:e>
                                    </m:rad>
                                  </m:den>
                                </m:f>
                              </m:e>
                            </m:mr>
                            <m:mr>
                              <m:e>
                                <m:r>
                                  <a:rPr lang="fr-FR" spc="-1">
                                    <a:solidFill>
                                      <a:srgbClr val="FFFFFF"/>
                                    </a:solidFill>
                                    <a:latin typeface="Cambria Math"/>
                                  </a:rPr>
                                  <m:t>1</m:t>
                                </m:r>
                              </m:e>
                            </m:mr>
                          </m:m>
                        </m:e>
                      </m:d>
                    </m:oMath>
                  </m:oMathPara>
                </a14:m>
                <a:endParaRPr lang="fr-FR" spc="-1" dirty="0">
                  <a:solidFill>
                    <a:srgbClr val="FFFFFF"/>
                  </a:solidFill>
                  <a:latin typeface="Book Antiqua"/>
                </a:endParaRPr>
              </a:p>
            </p:txBody>
          </p:sp>
        </mc:Choice>
        <mc:Fallback xmlns="">
          <p:sp>
            <p:nvSpPr>
              <p:cNvPr id="10" name="Rectangle 9"/>
              <p:cNvSpPr>
                <a:spLocks noRot="1" noChangeAspect="1" noMove="1" noResize="1" noEditPoints="1" noAdjustHandles="1" noChangeArrowheads="1" noChangeShapeType="1" noTextEdit="1"/>
              </p:cNvSpPr>
              <p:nvPr/>
            </p:nvSpPr>
            <p:spPr>
              <a:xfrm>
                <a:off x="5868144" y="4486519"/>
                <a:ext cx="2160240" cy="1504536"/>
              </a:xfrm>
              <a:prstGeom prst="rect">
                <a:avLst/>
              </a:prstGeom>
              <a:blipFill rotWithShape="1">
                <a:blip r:embed="rId7"/>
                <a:stretch>
                  <a:fillRect/>
                </a:stretch>
              </a:blipFill>
              <a:ln w="0">
                <a:noFill/>
              </a:ln>
            </p:spPr>
            <p:txBody>
              <a:bodyPr/>
              <a:lstStyle/>
              <a:p>
                <a:r>
                  <a:rPr lang="fr-FR">
                    <a:noFill/>
                  </a:rPr>
                  <a:t> </a:t>
                </a:r>
              </a:p>
            </p:txBody>
          </p:sp>
        </mc:Fallback>
      </mc:AlternateContent>
      <p:sp>
        <p:nvSpPr>
          <p:cNvPr id="12" name="Rectangle 11"/>
          <p:cNvSpPr/>
          <p:nvPr/>
        </p:nvSpPr>
        <p:spPr>
          <a:xfrm>
            <a:off x="293072" y="554998"/>
            <a:ext cx="1758647"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z="2000" b="1" spc="-1" dirty="0">
                <a:solidFill>
                  <a:srgbClr val="FF0000"/>
                </a:solidFill>
                <a:latin typeface="Book Antiqua"/>
              </a:rPr>
              <a:t>Exemple</a:t>
            </a:r>
          </a:p>
        </p:txBody>
      </p:sp>
    </p:spTree>
    <p:extLst>
      <p:ext uri="{BB962C8B-B14F-4D97-AF65-F5344CB8AC3E}">
        <p14:creationId xmlns:p14="http://schemas.microsoft.com/office/powerpoint/2010/main" val="406419974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par>
                          <p:cTn id="18" fill="hold">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par>
                          <p:cTn id="22" fill="hold">
                            <p:stCondLst>
                              <p:cond delay="1000"/>
                            </p:stCondLst>
                            <p:childTnLst>
                              <p:par>
                                <p:cTn id="23" presetID="22" presetClass="entr" presetSubtype="4"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18</a:t>
            </a:fld>
            <a:endParaRPr lang="en-US" sz="1200" b="0" strike="noStrike" spc="-1">
              <a:latin typeface="Times New Roman"/>
            </a:endParaRPr>
          </a:p>
        </p:txBody>
      </p:sp>
      <p:sp>
        <p:nvSpPr>
          <p:cNvPr id="2" name="Rectangle 1"/>
          <p:cNvSpPr/>
          <p:nvPr/>
        </p:nvSpPr>
        <p:spPr>
          <a:xfrm>
            <a:off x="611560" y="408302"/>
            <a:ext cx="7457820"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buClr>
                <a:srgbClr val="FFFFFF"/>
              </a:buClr>
            </a:pPr>
            <a:r>
              <a:rPr lang="fr-FR" sz="2400" b="1" spc="-1" dirty="0" smtClean="0">
                <a:solidFill>
                  <a:srgbClr val="FF0000"/>
                </a:solidFill>
                <a:latin typeface="Book Antiqua"/>
              </a:rPr>
              <a:t>4- Méthode </a:t>
            </a:r>
            <a:r>
              <a:rPr lang="fr-FR" sz="2400" b="1" spc="-1" dirty="0">
                <a:solidFill>
                  <a:srgbClr val="FF0000"/>
                </a:solidFill>
                <a:latin typeface="Book Antiqua"/>
              </a:rPr>
              <a:t>de la puissance itérée (Power </a:t>
            </a:r>
            <a:r>
              <a:rPr lang="fr-FR" sz="2400" b="1" spc="-1" dirty="0" err="1">
                <a:solidFill>
                  <a:srgbClr val="FF0000"/>
                </a:solidFill>
                <a:latin typeface="Book Antiqua"/>
              </a:rPr>
              <a:t>method</a:t>
            </a:r>
            <a:r>
              <a:rPr lang="fr-FR" sz="2400" b="1" spc="-1" dirty="0">
                <a:solidFill>
                  <a:srgbClr val="FF0000"/>
                </a:solidFill>
                <a:latin typeface="Book Antiqua"/>
              </a:rPr>
              <a:t>) </a:t>
            </a:r>
          </a:p>
        </p:txBody>
      </p:sp>
      <p:sp>
        <p:nvSpPr>
          <p:cNvPr id="3" name="Rectangle 2"/>
          <p:cNvSpPr/>
          <p:nvPr/>
        </p:nvSpPr>
        <p:spPr>
          <a:xfrm>
            <a:off x="731519" y="1556792"/>
            <a:ext cx="7673844" cy="1198875"/>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La méthode de la puissance itérée ou méthode des puissances est un algorithme pour calculer la valeur propre dominante d'une matrice. Bien que cet algorithme soit simple à mettre en œuvre et populaire, il ne converge pas très vite.</a:t>
            </a:r>
          </a:p>
        </p:txBody>
      </p:sp>
      <p:sp>
        <p:nvSpPr>
          <p:cNvPr id="4" name="Rectangle 3"/>
          <p:cNvSpPr/>
          <p:nvPr/>
        </p:nvSpPr>
        <p:spPr>
          <a:xfrm>
            <a:off x="714580" y="3621345"/>
            <a:ext cx="7590980" cy="1475873"/>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Étant donné une matrice A, on cherche une valeur propre de plus grand module et un vecteur propre associé. Le calcul de valeurs propres n'est en général pas possible directement (avec une formule close) : on utilise alors des méthodes itératives, et la méthode des puissances est la plus simple d'entre elles.</a:t>
            </a:r>
          </a:p>
        </p:txBody>
      </p:sp>
    </p:spTree>
    <p:extLst>
      <p:ext uri="{BB962C8B-B14F-4D97-AF65-F5344CB8AC3E}">
        <p14:creationId xmlns:p14="http://schemas.microsoft.com/office/powerpoint/2010/main" val="30040984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6"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1000"/>
                                        <p:tgtEl>
                                          <p:spTgt spid="3"/>
                                        </p:tgtEl>
                                      </p:cBhvr>
                                    </p:animEffect>
                                  </p:childTnLst>
                                </p:cTn>
                              </p:par>
                            </p:childTnLst>
                          </p:cTn>
                        </p:par>
                        <p:par>
                          <p:cTn id="14" fill="hold">
                            <p:stCondLst>
                              <p:cond delay="1750"/>
                            </p:stCondLst>
                            <p:childTnLst>
                              <p:par>
                                <p:cTn id="15" presetID="6"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19</a:t>
            </a:fld>
            <a:endParaRPr lang="en-US" sz="1200" b="0" strike="noStrike" spc="-1">
              <a:latin typeface="Times New Roman"/>
            </a:endParaRPr>
          </a:p>
        </p:txBody>
      </p:sp>
      <p:sp>
        <p:nvSpPr>
          <p:cNvPr id="3" name="Rectangle 2"/>
          <p:cNvSpPr/>
          <p:nvPr/>
        </p:nvSpPr>
        <p:spPr>
          <a:xfrm>
            <a:off x="755576" y="1052736"/>
            <a:ext cx="7930864" cy="1200329"/>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Soit A ∊ </a:t>
            </a:r>
            <a:r>
              <a:rPr lang="fr-FR" spc="-1" dirty="0" err="1">
                <a:solidFill>
                  <a:srgbClr val="FFFFFF"/>
                </a:solidFill>
                <a:latin typeface="Book Antiqua"/>
              </a:rPr>
              <a:t>R</a:t>
            </a:r>
            <a:r>
              <a:rPr lang="fr-FR" spc="-1" baseline="30000" dirty="0" err="1">
                <a:solidFill>
                  <a:srgbClr val="FFFFFF"/>
                </a:solidFill>
                <a:latin typeface="Book Antiqua"/>
              </a:rPr>
              <a:t>n,n</a:t>
            </a:r>
            <a:r>
              <a:rPr lang="fr-FR" spc="-1" dirty="0">
                <a:solidFill>
                  <a:srgbClr val="FFFFFF"/>
                </a:solidFill>
                <a:latin typeface="Book Antiqua"/>
              </a:rPr>
              <a:t>. on suppose que la valeur propre de plus grand module est simple et vérifie |𝜆</a:t>
            </a:r>
            <a:r>
              <a:rPr lang="fr-FR" spc="-1" baseline="-25000" dirty="0">
                <a:solidFill>
                  <a:srgbClr val="FFFFFF"/>
                </a:solidFill>
                <a:latin typeface="Book Antiqua"/>
              </a:rPr>
              <a:t>1</a:t>
            </a:r>
            <a:r>
              <a:rPr lang="fr-FR" spc="-1" dirty="0">
                <a:solidFill>
                  <a:srgbClr val="FFFFFF"/>
                </a:solidFill>
                <a:latin typeface="Book Antiqua"/>
              </a:rPr>
              <a:t>|&gt;max(|𝜆</a:t>
            </a:r>
            <a:r>
              <a:rPr lang="fr-FR" spc="-1" baseline="-25000" dirty="0">
                <a:solidFill>
                  <a:srgbClr val="FFFFFF"/>
                </a:solidFill>
                <a:latin typeface="Book Antiqua"/>
              </a:rPr>
              <a:t>i</a:t>
            </a:r>
            <a:r>
              <a:rPr lang="fr-FR" spc="-1" dirty="0">
                <a:solidFill>
                  <a:srgbClr val="FFFFFF"/>
                </a:solidFill>
                <a:latin typeface="Book Antiqua"/>
              </a:rPr>
              <a:t>|) i=2,..n. et que A possède n vecteurs propres u</a:t>
            </a:r>
            <a:r>
              <a:rPr lang="fr-FR" spc="-1" baseline="-25000" dirty="0">
                <a:solidFill>
                  <a:srgbClr val="FFFFFF"/>
                </a:solidFill>
                <a:latin typeface="Book Antiqua"/>
              </a:rPr>
              <a:t>1</a:t>
            </a:r>
            <a:r>
              <a:rPr lang="fr-FR" spc="-1" dirty="0">
                <a:solidFill>
                  <a:srgbClr val="FFFFFF"/>
                </a:solidFill>
                <a:latin typeface="Book Antiqua"/>
              </a:rPr>
              <a:t>,..,u</a:t>
            </a:r>
            <a:r>
              <a:rPr lang="fr-FR" spc="-1" baseline="-25000" dirty="0">
                <a:solidFill>
                  <a:srgbClr val="FFFFFF"/>
                </a:solidFill>
                <a:latin typeface="Book Antiqua"/>
              </a:rPr>
              <a:t>n</a:t>
            </a:r>
            <a:r>
              <a:rPr lang="fr-FR" spc="-1" dirty="0">
                <a:solidFill>
                  <a:srgbClr val="FFFFFF"/>
                </a:solidFill>
                <a:latin typeface="Book Antiqua"/>
              </a:rPr>
              <a:t> linéairement indépendants, autrement dit A est diagonalisable. Soit |.| une norme vectorielle.</a:t>
            </a:r>
          </a:p>
        </p:txBody>
      </p:sp>
      <p:sp>
        <p:nvSpPr>
          <p:cNvPr id="4" name="Rectangle 3"/>
          <p:cNvSpPr/>
          <p:nvPr/>
        </p:nvSpPr>
        <p:spPr>
          <a:xfrm>
            <a:off x="755576" y="2613105"/>
            <a:ext cx="7930864" cy="367878"/>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On construit une suite X</a:t>
            </a:r>
            <a:r>
              <a:rPr lang="fr-FR" spc="-1" baseline="30000" dirty="0">
                <a:solidFill>
                  <a:srgbClr val="FFFFFF"/>
                </a:solidFill>
                <a:latin typeface="Book Antiqua"/>
              </a:rPr>
              <a:t>(k)</a:t>
            </a:r>
            <a:r>
              <a:rPr lang="fr-FR" spc="-1" dirty="0">
                <a:solidFill>
                  <a:srgbClr val="FFFFFF"/>
                </a:solidFill>
                <a:latin typeface="Book Antiqua"/>
              </a:rPr>
              <a:t> =(X</a:t>
            </a:r>
            <a:r>
              <a:rPr lang="fr-FR" spc="-1" baseline="-25000" dirty="0">
                <a:solidFill>
                  <a:srgbClr val="FFFFFF"/>
                </a:solidFill>
                <a:latin typeface="Book Antiqua"/>
              </a:rPr>
              <a:t>1</a:t>
            </a:r>
            <a:r>
              <a:rPr lang="fr-FR" spc="-1" baseline="30000" dirty="0">
                <a:solidFill>
                  <a:srgbClr val="FFFFFF"/>
                </a:solidFill>
                <a:latin typeface="Book Antiqua"/>
              </a:rPr>
              <a:t>(k)</a:t>
            </a:r>
            <a:r>
              <a:rPr lang="fr-FR" spc="-1" dirty="0">
                <a:solidFill>
                  <a:srgbClr val="FFFFFF"/>
                </a:solidFill>
                <a:latin typeface="Book Antiqua"/>
              </a:rPr>
              <a:t>,..,</a:t>
            </a:r>
            <a:r>
              <a:rPr lang="fr-FR" spc="-1" dirty="0" err="1">
                <a:solidFill>
                  <a:srgbClr val="FFFFFF"/>
                </a:solidFill>
                <a:latin typeface="Book Antiqua"/>
              </a:rPr>
              <a:t>X</a:t>
            </a:r>
            <a:r>
              <a:rPr lang="fr-FR" spc="-1" baseline="-25000" dirty="0" err="1">
                <a:solidFill>
                  <a:srgbClr val="FFFFFF"/>
                </a:solidFill>
                <a:latin typeface="Book Antiqua"/>
              </a:rPr>
              <a:t>n</a:t>
            </a:r>
            <a:r>
              <a:rPr lang="fr-FR" spc="-1" baseline="30000" dirty="0">
                <a:solidFill>
                  <a:srgbClr val="FFFFFF"/>
                </a:solidFill>
                <a:latin typeface="Book Antiqua"/>
              </a:rPr>
              <a:t>(k)</a:t>
            </a:r>
            <a:r>
              <a:rPr lang="fr-FR" spc="-1" dirty="0">
                <a:solidFill>
                  <a:srgbClr val="FFFFFF"/>
                </a:solidFill>
                <a:latin typeface="Book Antiqua"/>
              </a:rPr>
              <a:t>)</a:t>
            </a:r>
            <a:r>
              <a:rPr lang="fr-FR" spc="-1" baseline="30000" dirty="0">
                <a:solidFill>
                  <a:srgbClr val="FFFFFF"/>
                </a:solidFill>
                <a:latin typeface="Book Antiqua"/>
              </a:rPr>
              <a:t>T</a:t>
            </a:r>
            <a:r>
              <a:rPr lang="fr-FR" spc="-1" dirty="0">
                <a:solidFill>
                  <a:srgbClr val="FFFFFF"/>
                </a:solidFill>
                <a:latin typeface="Book Antiqua"/>
              </a:rPr>
              <a:t> d’élément de R</a:t>
            </a:r>
            <a:r>
              <a:rPr lang="fr-FR" spc="-1" baseline="30000" dirty="0">
                <a:solidFill>
                  <a:srgbClr val="FFFFFF"/>
                </a:solidFill>
                <a:latin typeface="Book Antiqua"/>
              </a:rPr>
              <a:t>n</a:t>
            </a:r>
            <a:r>
              <a:rPr lang="fr-FR" spc="-1" dirty="0">
                <a:solidFill>
                  <a:srgbClr val="FFFFFF"/>
                </a:solidFill>
                <a:latin typeface="Book Antiqua"/>
              </a:rPr>
              <a:t> par récurrence :</a:t>
            </a:r>
          </a:p>
        </p:txBody>
      </p:sp>
      <p:pic>
        <p:nvPicPr>
          <p:cNvPr id="6" name="Image 5"/>
          <p:cNvPicPr/>
          <p:nvPr/>
        </p:nvPicPr>
        <p:blipFill>
          <a:blip r:embed="rId2">
            <a:extLst>
              <a:ext uri="{28A0092B-C50C-407E-A947-70E740481C1C}">
                <a14:useLocalDpi xmlns:a14="http://schemas.microsoft.com/office/drawing/2010/main" val="0"/>
              </a:ext>
            </a:extLst>
          </a:blip>
          <a:srcRect/>
          <a:stretch>
            <a:fillRect/>
          </a:stretch>
        </p:blipFill>
        <p:spPr bwMode="auto">
          <a:xfrm>
            <a:off x="3059832" y="3199550"/>
            <a:ext cx="2808312" cy="1022627"/>
          </a:xfrm>
          <a:prstGeom prst="rect">
            <a:avLst/>
          </a:prstGeom>
          <a:noFill/>
          <a:ln>
            <a:noFill/>
          </a:ln>
        </p:spPr>
      </p:pic>
      <p:sp>
        <p:nvSpPr>
          <p:cNvPr id="5" name="Rectangle 4"/>
          <p:cNvSpPr/>
          <p:nvPr/>
        </p:nvSpPr>
        <p:spPr>
          <a:xfrm>
            <a:off x="709748" y="4310573"/>
            <a:ext cx="7976692" cy="369332"/>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Si X</a:t>
            </a:r>
            <a:r>
              <a:rPr lang="fr-FR" spc="-1" baseline="30000" dirty="0">
                <a:solidFill>
                  <a:srgbClr val="FFFFFF"/>
                </a:solidFill>
                <a:latin typeface="Book Antiqua"/>
              </a:rPr>
              <a:t>(0)</a:t>
            </a:r>
            <a:r>
              <a:rPr lang="fr-FR" spc="-1" dirty="0">
                <a:solidFill>
                  <a:srgbClr val="FFFFFF"/>
                </a:solidFill>
                <a:latin typeface="Book Antiqua"/>
              </a:rPr>
              <a:t> n’est pas orthogonal à l’espace propre à gauche associé à 𝜆</a:t>
            </a:r>
            <a:r>
              <a:rPr lang="fr-FR" spc="-1" baseline="-25000" dirty="0">
                <a:solidFill>
                  <a:srgbClr val="FFFFFF"/>
                </a:solidFill>
                <a:latin typeface="Book Antiqua"/>
              </a:rPr>
              <a:t>1</a:t>
            </a:r>
            <a:r>
              <a:rPr lang="fr-FR" spc="-1" dirty="0">
                <a:solidFill>
                  <a:srgbClr val="FFFFFF"/>
                </a:solidFill>
                <a:latin typeface="Book Antiqua"/>
              </a:rPr>
              <a:t>, alors :</a:t>
            </a:r>
          </a:p>
        </p:txBody>
      </p:sp>
      <p:sp>
        <p:nvSpPr>
          <p:cNvPr id="7" name="Rectangle 6"/>
          <p:cNvSpPr/>
          <p:nvPr/>
        </p:nvSpPr>
        <p:spPr>
          <a:xfrm>
            <a:off x="709748" y="4869160"/>
            <a:ext cx="7976692" cy="646331"/>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La suite ((</a:t>
            </a:r>
            <a:r>
              <a:rPr lang="fr-FR" spc="-1" dirty="0" smtClean="0">
                <a:solidFill>
                  <a:srgbClr val="FFFFFF"/>
                </a:solidFill>
                <a:latin typeface="Book Antiqua"/>
              </a:rPr>
              <a:t>𝜆</a:t>
            </a:r>
            <a:r>
              <a:rPr lang="fr-FR" spc="-1" baseline="-25000" dirty="0" smtClean="0">
                <a:solidFill>
                  <a:srgbClr val="FFFFFF"/>
                </a:solidFill>
                <a:latin typeface="Book Antiqua"/>
              </a:rPr>
              <a:t>1</a:t>
            </a:r>
            <a:r>
              <a:rPr lang="fr-FR" spc="-1" dirty="0" smtClean="0">
                <a:solidFill>
                  <a:srgbClr val="FFFFFF"/>
                </a:solidFill>
                <a:latin typeface="Book Antiqua"/>
              </a:rPr>
              <a:t>/|𝜆|)</a:t>
            </a:r>
            <a:r>
              <a:rPr lang="fr-FR" spc="-1" dirty="0">
                <a:solidFill>
                  <a:srgbClr val="FFFFFF"/>
                </a:solidFill>
                <a:latin typeface="Book Antiqua"/>
              </a:rPr>
              <a:t>k X</a:t>
            </a:r>
            <a:r>
              <a:rPr lang="fr-FR" spc="-1" baseline="30000" dirty="0">
                <a:solidFill>
                  <a:srgbClr val="FFFFFF"/>
                </a:solidFill>
                <a:latin typeface="Book Antiqua"/>
              </a:rPr>
              <a:t>(k)</a:t>
            </a:r>
            <a:r>
              <a:rPr lang="fr-FR" spc="-1" dirty="0">
                <a:solidFill>
                  <a:srgbClr val="FFFFFF"/>
                </a:solidFill>
                <a:latin typeface="Book Antiqua"/>
              </a:rPr>
              <a:t> converge vers un vecteur propre associé à 𝜆</a:t>
            </a:r>
            <a:r>
              <a:rPr lang="fr-FR" spc="-1" baseline="-25000" dirty="0">
                <a:solidFill>
                  <a:srgbClr val="FFFFFF"/>
                </a:solidFill>
                <a:latin typeface="Book Antiqua"/>
              </a:rPr>
              <a:t>1</a:t>
            </a:r>
            <a:r>
              <a:rPr lang="fr-FR" spc="-1" dirty="0">
                <a:solidFill>
                  <a:srgbClr val="FFFFFF"/>
                </a:solidFill>
                <a:latin typeface="Book Antiqua"/>
              </a:rPr>
              <a:t> quand k</a:t>
            </a:r>
            <a:r>
              <a:rPr lang="fr-FR" spc="-1" dirty="0">
                <a:solidFill>
                  <a:srgbClr val="FFFFFF"/>
                </a:solidFill>
                <a:latin typeface="Book Antiqua"/>
                <a:sym typeface="Wingdings"/>
              </a:rPr>
              <a:t></a:t>
            </a:r>
            <a:r>
              <a:rPr lang="fr-FR" spc="-1" dirty="0">
                <a:solidFill>
                  <a:srgbClr val="FFFFFF"/>
                </a:solidFill>
                <a:latin typeface="Book Antiqua"/>
              </a:rPr>
              <a:t>+∞.</a:t>
            </a:r>
          </a:p>
        </p:txBody>
      </p:sp>
      <p:pic>
        <p:nvPicPr>
          <p:cNvPr id="9" name="Image 8"/>
          <p:cNvPicPr/>
          <p:nvPr/>
        </p:nvPicPr>
        <p:blipFill>
          <a:blip r:embed="rId3">
            <a:extLst>
              <a:ext uri="{28A0092B-C50C-407E-A947-70E740481C1C}">
                <a14:useLocalDpi xmlns:a14="http://schemas.microsoft.com/office/drawing/2010/main" val="0"/>
              </a:ext>
            </a:extLst>
          </a:blip>
          <a:srcRect/>
          <a:stretch>
            <a:fillRect/>
          </a:stretch>
        </p:blipFill>
        <p:spPr bwMode="auto">
          <a:xfrm>
            <a:off x="1403648" y="5486878"/>
            <a:ext cx="6000750" cy="400050"/>
          </a:xfrm>
          <a:prstGeom prst="rect">
            <a:avLst/>
          </a:prstGeom>
          <a:noFill/>
          <a:ln>
            <a:noFill/>
          </a:ln>
        </p:spPr>
      </p:pic>
      <p:sp>
        <p:nvSpPr>
          <p:cNvPr id="8" name="Rectangle 7"/>
          <p:cNvSpPr/>
          <p:nvPr/>
        </p:nvSpPr>
        <p:spPr>
          <a:xfrm>
            <a:off x="755576" y="6049251"/>
            <a:ext cx="7930864" cy="646331"/>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Pour éviter que l'algorithme ne provoque un dépassement de capacité, on calcule souvent directement une version normalisée de </a:t>
            </a:r>
            <a:r>
              <a:rPr lang="fr-FR" spc="-1" dirty="0" err="1">
                <a:solidFill>
                  <a:srgbClr val="FFFFFF"/>
                </a:solidFill>
                <a:latin typeface="Book Antiqua"/>
              </a:rPr>
              <a:t>X</a:t>
            </a:r>
            <a:r>
              <a:rPr lang="fr-FR" spc="-1" baseline="-25000" dirty="0" err="1">
                <a:solidFill>
                  <a:srgbClr val="FFFFFF"/>
                </a:solidFill>
                <a:latin typeface="Book Antiqua"/>
              </a:rPr>
              <a:t>n</a:t>
            </a:r>
            <a:r>
              <a:rPr lang="fr-FR" spc="-1" dirty="0">
                <a:solidFill>
                  <a:srgbClr val="FFFFFF"/>
                </a:solidFill>
                <a:latin typeface="Book Antiqua"/>
              </a:rPr>
              <a:t>. </a:t>
            </a:r>
          </a:p>
        </p:txBody>
      </p:sp>
      <p:sp>
        <p:nvSpPr>
          <p:cNvPr id="11" name="Rectangle 10"/>
          <p:cNvSpPr/>
          <p:nvPr/>
        </p:nvSpPr>
        <p:spPr>
          <a:xfrm>
            <a:off x="611560" y="408302"/>
            <a:ext cx="7457820"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buClr>
                <a:srgbClr val="FFFFFF"/>
              </a:buClr>
            </a:pPr>
            <a:r>
              <a:rPr lang="fr-FR" sz="2400" b="1" spc="-1" dirty="0" smtClean="0">
                <a:solidFill>
                  <a:srgbClr val="FF0000"/>
                </a:solidFill>
                <a:latin typeface="Book Antiqua"/>
              </a:rPr>
              <a:t>4- Méthode </a:t>
            </a:r>
            <a:r>
              <a:rPr lang="fr-FR" sz="2400" b="1" spc="-1" dirty="0">
                <a:solidFill>
                  <a:srgbClr val="FF0000"/>
                </a:solidFill>
                <a:latin typeface="Book Antiqua"/>
              </a:rPr>
              <a:t>de la puissance itérée (Power </a:t>
            </a:r>
            <a:r>
              <a:rPr lang="fr-FR" sz="2400" b="1" spc="-1" dirty="0" err="1">
                <a:solidFill>
                  <a:srgbClr val="FF0000"/>
                </a:solidFill>
                <a:latin typeface="Book Antiqua"/>
              </a:rPr>
              <a:t>method</a:t>
            </a:r>
            <a:r>
              <a:rPr lang="fr-FR" sz="2400" b="1" spc="-1" dirty="0">
                <a:solidFill>
                  <a:srgbClr val="FF0000"/>
                </a:solidFill>
                <a:latin typeface="Book Antiqua"/>
              </a:rPr>
              <a:t>) </a:t>
            </a:r>
          </a:p>
        </p:txBody>
      </p:sp>
    </p:spTree>
    <p:extLst>
      <p:ext uri="{BB962C8B-B14F-4D97-AF65-F5344CB8AC3E}">
        <p14:creationId xmlns:p14="http://schemas.microsoft.com/office/powerpoint/2010/main" val="30040984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750"/>
                                        <p:tgtEl>
                                          <p:spTgt spid="4"/>
                                        </p:tgtEl>
                                      </p:cBhvr>
                                    </p:animEffect>
                                  </p:childTnLst>
                                </p:cTn>
                              </p:par>
                            </p:childTnLst>
                          </p:cTn>
                        </p:par>
                        <p:par>
                          <p:cTn id="13" fill="hold">
                            <p:stCondLst>
                              <p:cond delay="750"/>
                            </p:stCondLst>
                            <p:childTnLst>
                              <p:par>
                                <p:cTn id="14" presetID="21" presetClass="entr" presetSubtype="1"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heel(1)">
                                      <p:cBhvr>
                                        <p:cTn id="16" dur="1000"/>
                                        <p:tgtEl>
                                          <p:spTgt spid="6"/>
                                        </p:tgtEl>
                                      </p:cBhvr>
                                    </p:animEffect>
                                  </p:childTnLst>
                                </p:cTn>
                              </p:par>
                            </p:childTnLst>
                          </p:cTn>
                        </p:par>
                        <p:par>
                          <p:cTn id="17" fill="hold">
                            <p:stCondLst>
                              <p:cond delay="1750"/>
                            </p:stCondLst>
                            <p:childTnLst>
                              <p:par>
                                <p:cTn id="18" presetID="6" presetClass="entr" presetSubtype="16"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ircle(in)">
                                      <p:cBhvr>
                                        <p:cTn id="20" dur="1000"/>
                                        <p:tgtEl>
                                          <p:spTgt spid="5"/>
                                        </p:tgtEl>
                                      </p:cBhvr>
                                    </p:animEffect>
                                  </p:childTnLst>
                                </p:cTn>
                              </p:par>
                            </p:childTnLst>
                          </p:cTn>
                        </p:par>
                        <p:par>
                          <p:cTn id="21" fill="hold">
                            <p:stCondLst>
                              <p:cond delay="2750"/>
                            </p:stCondLst>
                            <p:childTnLst>
                              <p:par>
                                <p:cTn id="22" presetID="6" presetClass="entr" presetSubtype="16"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ircle(in)">
                                      <p:cBhvr>
                                        <p:cTn id="24" dur="1000"/>
                                        <p:tgtEl>
                                          <p:spTgt spid="7"/>
                                        </p:tgtEl>
                                      </p:cBhvr>
                                    </p:animEffect>
                                  </p:childTnLst>
                                </p:cTn>
                              </p:par>
                            </p:childTnLst>
                          </p:cTn>
                        </p:par>
                        <p:par>
                          <p:cTn id="25" fill="hold">
                            <p:stCondLst>
                              <p:cond delay="3750"/>
                            </p:stCondLst>
                            <p:childTnLst>
                              <p:par>
                                <p:cTn id="26" presetID="6" presetClass="entr" presetSubtype="16"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circle(in)">
                                      <p:cBhvr>
                                        <p:cTn id="28" dur="1000"/>
                                        <p:tgtEl>
                                          <p:spTgt spid="9"/>
                                        </p:tgtEl>
                                      </p:cBhvr>
                                    </p:animEffect>
                                  </p:childTnLst>
                                </p:cTn>
                              </p:par>
                            </p:childTnLst>
                          </p:cTn>
                        </p:par>
                        <p:par>
                          <p:cTn id="29" fill="hold">
                            <p:stCondLst>
                              <p:cond delay="4750"/>
                            </p:stCondLst>
                            <p:childTnLst>
                              <p:par>
                                <p:cTn id="30" presetID="6" presetClass="entr" presetSubtype="16"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circle(in)">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C1F90A31-C104-45D6-805E-BD7765269229}" type="slidenum">
              <a:rPr lang="fr-FR" sz="1200" b="0" strike="noStrike" spc="-1">
                <a:solidFill>
                  <a:srgbClr val="D1EAED"/>
                </a:solidFill>
                <a:latin typeface="Constantia"/>
              </a:rPr>
              <a:t>2</a:t>
            </a:fld>
            <a:endParaRPr lang="en-US" sz="1200" b="0" strike="noStrike" spc="-1">
              <a:latin typeface="Times New Roman"/>
            </a:endParaRPr>
          </a:p>
        </p:txBody>
      </p:sp>
      <p:sp>
        <p:nvSpPr>
          <p:cNvPr id="66" name="CustomShape 2"/>
          <p:cNvSpPr/>
          <p:nvPr/>
        </p:nvSpPr>
        <p:spPr>
          <a:xfrm>
            <a:off x="241560" y="188640"/>
            <a:ext cx="238572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400" b="1" u="sng" strike="noStrike" spc="148">
                <a:solidFill>
                  <a:srgbClr val="FFFFFF"/>
                </a:solidFill>
                <a:uFillTx/>
                <a:latin typeface="Book Antiqua"/>
              </a:rPr>
              <a:t>Université de Jijel</a:t>
            </a:r>
            <a:endParaRPr lang="en-US" sz="1400" b="0" strike="noStrike" spc="-1">
              <a:latin typeface="Arial"/>
            </a:endParaRPr>
          </a:p>
        </p:txBody>
      </p:sp>
      <p:sp>
        <p:nvSpPr>
          <p:cNvPr id="67" name="CustomShape 3"/>
          <p:cNvSpPr/>
          <p:nvPr/>
        </p:nvSpPr>
        <p:spPr>
          <a:xfrm>
            <a:off x="231840" y="471960"/>
            <a:ext cx="477180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400" b="1" u="sng" strike="noStrike" spc="148">
                <a:solidFill>
                  <a:srgbClr val="FFFFFF"/>
                </a:solidFill>
                <a:uFillTx/>
                <a:latin typeface="Book Antiqua"/>
              </a:rPr>
              <a:t>Faculté des Sciences Exactes et Informatique</a:t>
            </a:r>
            <a:endParaRPr lang="en-US" sz="1400" b="0" strike="noStrike" spc="-1">
              <a:latin typeface="Arial"/>
            </a:endParaRPr>
          </a:p>
        </p:txBody>
      </p:sp>
      <p:sp>
        <p:nvSpPr>
          <p:cNvPr id="68" name="CustomShape 4"/>
          <p:cNvSpPr/>
          <p:nvPr/>
        </p:nvSpPr>
        <p:spPr>
          <a:xfrm>
            <a:off x="251640" y="779760"/>
            <a:ext cx="331200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400" b="1" u="sng" strike="noStrike" spc="148">
                <a:solidFill>
                  <a:srgbClr val="FFFFFF"/>
                </a:solidFill>
                <a:uFillTx/>
                <a:latin typeface="Book Antiqua"/>
              </a:rPr>
              <a:t>Département d’Informatique</a:t>
            </a:r>
            <a:endParaRPr lang="en-US" sz="1400" b="0" strike="noStrike" spc="-1">
              <a:latin typeface="Arial"/>
            </a:endParaRPr>
          </a:p>
        </p:txBody>
      </p:sp>
      <p:pic>
        <p:nvPicPr>
          <p:cNvPr id="70" name="Picture 2"/>
          <p:cNvPicPr/>
          <p:nvPr/>
        </p:nvPicPr>
        <p:blipFill>
          <a:blip r:embed="rId2"/>
          <a:stretch/>
        </p:blipFill>
        <p:spPr>
          <a:xfrm>
            <a:off x="7668360" y="188640"/>
            <a:ext cx="1315800" cy="1525320"/>
          </a:xfrm>
          <a:prstGeom prst="rect">
            <a:avLst/>
          </a:prstGeom>
          <a:ln w="0">
            <a:noFill/>
          </a:ln>
        </p:spPr>
      </p:pic>
      <p:sp>
        <p:nvSpPr>
          <p:cNvPr id="73" name="CustomShape 8"/>
          <p:cNvSpPr/>
          <p:nvPr/>
        </p:nvSpPr>
        <p:spPr>
          <a:xfrm>
            <a:off x="847588" y="1802520"/>
            <a:ext cx="6336360" cy="516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800" b="0" strike="noStrike" spc="-1" dirty="0" smtClean="0">
                <a:solidFill>
                  <a:srgbClr val="FFFFFF"/>
                </a:solidFill>
                <a:latin typeface="Book Antiqua"/>
              </a:rPr>
              <a:t>Calcul des valeurs et vecteurs propres</a:t>
            </a:r>
            <a:endParaRPr lang="en-US" sz="2800" b="0" strike="noStrike" spc="-1" dirty="0">
              <a:latin typeface="Arial"/>
            </a:endParaRPr>
          </a:p>
        </p:txBody>
      </p:sp>
      <p:sp>
        <p:nvSpPr>
          <p:cNvPr id="14"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C1F90A31-C104-45D6-805E-BD7765269229}" type="slidenum">
              <a:rPr lang="fr-FR" sz="1200" b="0" strike="noStrike" spc="-1">
                <a:solidFill>
                  <a:srgbClr val="D1EAED"/>
                </a:solidFill>
                <a:latin typeface="Constantia"/>
              </a:rPr>
              <a:t>2</a:t>
            </a:fld>
            <a:endParaRPr lang="en-US" sz="1200" b="0" strike="noStrike" spc="-1">
              <a:latin typeface="Times New Roman"/>
            </a:endParaRPr>
          </a:p>
        </p:txBody>
      </p:sp>
      <p:sp>
        <p:nvSpPr>
          <p:cNvPr id="15" name="CustomShape 6"/>
          <p:cNvSpPr/>
          <p:nvPr/>
        </p:nvSpPr>
        <p:spPr>
          <a:xfrm>
            <a:off x="1547664" y="2708920"/>
            <a:ext cx="403200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indent="-456840">
              <a:lnSpc>
                <a:spcPct val="100000"/>
              </a:lnSpc>
              <a:buClr>
                <a:srgbClr val="FFFFFF"/>
              </a:buClr>
              <a:buFont typeface="Wingdings" charset="2"/>
              <a:buChar char=""/>
            </a:pPr>
            <a:r>
              <a:rPr lang="fr-FR" sz="2400" strike="noStrike" spc="-1" dirty="0" smtClean="0">
                <a:solidFill>
                  <a:schemeClr val="bg1"/>
                </a:solidFill>
                <a:latin typeface="Book Antiqua"/>
              </a:rPr>
              <a:t>Introduction</a:t>
            </a:r>
            <a:endParaRPr lang="en-US" sz="2400" strike="noStrike" spc="-1" dirty="0">
              <a:solidFill>
                <a:schemeClr val="bg1"/>
              </a:solidFill>
              <a:latin typeface="Arial"/>
            </a:endParaRPr>
          </a:p>
        </p:txBody>
      </p:sp>
      <p:sp>
        <p:nvSpPr>
          <p:cNvPr id="16" name="CustomShape 7"/>
          <p:cNvSpPr/>
          <p:nvPr/>
        </p:nvSpPr>
        <p:spPr>
          <a:xfrm>
            <a:off x="1547664" y="3429000"/>
            <a:ext cx="7436496"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200" indent="-456840">
              <a:lnSpc>
                <a:spcPct val="100000"/>
              </a:lnSpc>
              <a:buClr>
                <a:srgbClr val="FFFFFF"/>
              </a:buClr>
              <a:buFont typeface="Wingdings" charset="2"/>
              <a:buChar char=""/>
            </a:pPr>
            <a:r>
              <a:rPr lang="fr-FR" sz="2400" b="0" strike="noStrike" spc="-1" dirty="0" smtClean="0">
                <a:solidFill>
                  <a:srgbClr val="FFFFFF"/>
                </a:solidFill>
                <a:latin typeface="Book Antiqua"/>
              </a:rPr>
              <a:t>Calcul analytique de valeurs et vecteurs propres</a:t>
            </a:r>
            <a:endParaRPr lang="en-US" sz="2400" b="0" strike="noStrike" spc="-1" dirty="0">
              <a:latin typeface="Arial"/>
            </a:endParaRPr>
          </a:p>
        </p:txBody>
      </p:sp>
      <p:sp>
        <p:nvSpPr>
          <p:cNvPr id="17" name="CustomShape 6"/>
          <p:cNvSpPr/>
          <p:nvPr/>
        </p:nvSpPr>
        <p:spPr>
          <a:xfrm>
            <a:off x="1553018" y="4149080"/>
            <a:ext cx="5467254"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200" indent="-456840">
              <a:lnSpc>
                <a:spcPct val="100000"/>
              </a:lnSpc>
              <a:buClr>
                <a:srgbClr val="FFFFFF"/>
              </a:buClr>
              <a:buFont typeface="Wingdings" charset="2"/>
              <a:buChar char=""/>
            </a:pPr>
            <a:r>
              <a:rPr lang="fr-FR" sz="2400" b="0" strike="noStrike" spc="-1" dirty="0" smtClean="0">
                <a:solidFill>
                  <a:srgbClr val="FFFFFF"/>
                </a:solidFill>
                <a:latin typeface="Book Antiqua"/>
              </a:rPr>
              <a:t>Localisation de valeurs propres</a:t>
            </a:r>
            <a:endParaRPr lang="en-US" sz="2400" b="0" strike="noStrike" spc="-1" dirty="0">
              <a:latin typeface="Arial"/>
            </a:endParaRPr>
          </a:p>
        </p:txBody>
      </p:sp>
      <p:sp>
        <p:nvSpPr>
          <p:cNvPr id="18" name="CustomShape 6"/>
          <p:cNvSpPr/>
          <p:nvPr/>
        </p:nvSpPr>
        <p:spPr>
          <a:xfrm>
            <a:off x="1547664" y="5013176"/>
            <a:ext cx="5904656"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200" indent="-456840">
              <a:lnSpc>
                <a:spcPct val="100000"/>
              </a:lnSpc>
              <a:buClr>
                <a:srgbClr val="FFFFFF"/>
              </a:buClr>
              <a:buFont typeface="Wingdings" charset="2"/>
              <a:buChar char=""/>
            </a:pPr>
            <a:r>
              <a:rPr lang="fr-FR" sz="2400" b="0" strike="noStrike" spc="-1" dirty="0" smtClean="0">
                <a:solidFill>
                  <a:srgbClr val="FFFFFF"/>
                </a:solidFill>
                <a:latin typeface="Book Antiqua"/>
              </a:rPr>
              <a:t>Méthode de la puissance itérée</a:t>
            </a:r>
            <a:endParaRPr lang="en-US" sz="2400" b="0" strike="noStrike" spc="-1" dirty="0">
              <a:latin typeface="Arial"/>
            </a:endParaRPr>
          </a:p>
        </p:txBody>
      </p:sp>
      <p:sp>
        <p:nvSpPr>
          <p:cNvPr id="19" name="CustomShape 6"/>
          <p:cNvSpPr/>
          <p:nvPr/>
        </p:nvSpPr>
        <p:spPr>
          <a:xfrm>
            <a:off x="1547664" y="5703259"/>
            <a:ext cx="5904656"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200" indent="-456840">
              <a:lnSpc>
                <a:spcPct val="100000"/>
              </a:lnSpc>
              <a:buClr>
                <a:srgbClr val="FFFFFF"/>
              </a:buClr>
              <a:buFont typeface="Wingdings" charset="2"/>
              <a:buChar char=""/>
            </a:pPr>
            <a:r>
              <a:rPr lang="fr-FR" sz="2400" b="0" strike="noStrike" spc="-1" dirty="0" smtClean="0">
                <a:solidFill>
                  <a:srgbClr val="FFFFFF"/>
                </a:solidFill>
                <a:latin typeface="Book Antiqua"/>
              </a:rPr>
              <a:t>Méthode de la puissance itérée inverse</a:t>
            </a:r>
            <a:endParaRPr lang="en-US"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randombar(horizontal)">
                                      <p:cBhvr additive="repl">
                                        <p:cTn id="7" dur="500"/>
                                        <p:tgtEl>
                                          <p:spTgt spid="7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500"/>
                                        <p:tgtEl>
                                          <p:spTgt spid="1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500"/>
                                        <p:tgtEl>
                                          <p:spTgt spid="18"/>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20</a:t>
            </a:fld>
            <a:endParaRPr lang="en-US" sz="1200" b="0" strike="noStrike" spc="-1">
              <a:latin typeface="Times New Roman"/>
            </a:endParaRPr>
          </a:p>
        </p:txBody>
      </p:sp>
      <p:sp>
        <p:nvSpPr>
          <p:cNvPr id="2" name="Rectangle 1"/>
          <p:cNvSpPr/>
          <p:nvPr/>
        </p:nvSpPr>
        <p:spPr>
          <a:xfrm>
            <a:off x="858132" y="1172651"/>
            <a:ext cx="7828308" cy="923330"/>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elle ne permet de calculer qu'une seule des valeurs propres de A. Pour trouver les autres valeurs propres, on utilise souvent la méthode de déflation.</a:t>
            </a:r>
          </a:p>
        </p:txBody>
      </p:sp>
      <p:sp>
        <p:nvSpPr>
          <p:cNvPr id="3" name="Rectangle 2"/>
          <p:cNvSpPr/>
          <p:nvPr/>
        </p:nvSpPr>
        <p:spPr>
          <a:xfrm>
            <a:off x="683568" y="2236222"/>
            <a:ext cx="1451231" cy="36933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Remarques :</a:t>
            </a:r>
          </a:p>
        </p:txBody>
      </p:sp>
      <p:sp>
        <p:nvSpPr>
          <p:cNvPr id="4" name="Rectangle 3"/>
          <p:cNvSpPr/>
          <p:nvPr/>
        </p:nvSpPr>
        <p:spPr>
          <a:xfrm>
            <a:off x="858132" y="2863691"/>
            <a:ext cx="7828307" cy="644877"/>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La norme X</a:t>
            </a:r>
            <a:r>
              <a:rPr lang="fr-FR" spc="-1" baseline="30000" dirty="0">
                <a:solidFill>
                  <a:srgbClr val="FFFFFF"/>
                </a:solidFill>
                <a:latin typeface="Book Antiqua"/>
              </a:rPr>
              <a:t>(0)</a:t>
            </a:r>
            <a:r>
              <a:rPr lang="fr-FR" spc="-1" dirty="0">
                <a:solidFill>
                  <a:srgbClr val="FFFFFF"/>
                </a:solidFill>
                <a:latin typeface="Book Antiqua"/>
              </a:rPr>
              <a:t> doit être normée à chaque étape pour éviter que les composantes du vecteur ne deviennent trop grandes ou trop petites.</a:t>
            </a:r>
          </a:p>
        </p:txBody>
      </p:sp>
      <p:sp>
        <p:nvSpPr>
          <p:cNvPr id="5" name="Rectangle 4"/>
          <p:cNvSpPr/>
          <p:nvPr/>
        </p:nvSpPr>
        <p:spPr>
          <a:xfrm>
            <a:off x="827584" y="3787021"/>
            <a:ext cx="7858856" cy="921876"/>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Le facteur de convergence vers la 1</a:t>
            </a:r>
            <a:r>
              <a:rPr lang="fr-FR" spc="-1" baseline="30000" dirty="0">
                <a:solidFill>
                  <a:srgbClr val="FFFFFF"/>
                </a:solidFill>
                <a:latin typeface="Book Antiqua"/>
              </a:rPr>
              <a:t>ère</a:t>
            </a:r>
            <a:r>
              <a:rPr lang="fr-FR" spc="-1" dirty="0">
                <a:solidFill>
                  <a:srgbClr val="FFFFFF"/>
                </a:solidFill>
                <a:latin typeface="Book Antiqua"/>
              </a:rPr>
              <a:t> valeur propre est en O(|𝜆</a:t>
            </a:r>
            <a:r>
              <a:rPr lang="fr-FR" spc="-1" baseline="-25000" dirty="0">
                <a:solidFill>
                  <a:srgbClr val="FFFFFF"/>
                </a:solidFill>
                <a:latin typeface="Book Antiqua"/>
              </a:rPr>
              <a:t>2</a:t>
            </a:r>
            <a:r>
              <a:rPr lang="fr-FR" spc="-1" dirty="0">
                <a:solidFill>
                  <a:srgbClr val="FFFFFF"/>
                </a:solidFill>
                <a:latin typeface="Book Antiqua"/>
              </a:rPr>
              <a:t>/𝜆</a:t>
            </a:r>
            <a:r>
              <a:rPr lang="fr-FR" spc="-1" baseline="-25000" dirty="0">
                <a:solidFill>
                  <a:srgbClr val="FFFFFF"/>
                </a:solidFill>
                <a:latin typeface="Book Antiqua"/>
              </a:rPr>
              <a:t>1</a:t>
            </a:r>
            <a:r>
              <a:rPr lang="fr-FR" spc="-1" dirty="0">
                <a:solidFill>
                  <a:srgbClr val="FFFFFF"/>
                </a:solidFill>
                <a:latin typeface="Book Antiqua"/>
              </a:rPr>
              <a:t>|). La convergence est donc d’autant plus rapide que |𝜆</a:t>
            </a:r>
            <a:r>
              <a:rPr lang="fr-FR" spc="-1" baseline="-25000" dirty="0">
                <a:solidFill>
                  <a:srgbClr val="FFFFFF"/>
                </a:solidFill>
                <a:latin typeface="Book Antiqua"/>
              </a:rPr>
              <a:t>1</a:t>
            </a:r>
            <a:r>
              <a:rPr lang="fr-FR" spc="-1" dirty="0">
                <a:solidFill>
                  <a:srgbClr val="FFFFFF"/>
                </a:solidFill>
                <a:latin typeface="Book Antiqua"/>
              </a:rPr>
              <a:t>| et |𝜆</a:t>
            </a:r>
            <a:r>
              <a:rPr lang="fr-FR" spc="-1" baseline="-25000" dirty="0">
                <a:solidFill>
                  <a:srgbClr val="FFFFFF"/>
                </a:solidFill>
                <a:latin typeface="Book Antiqua"/>
              </a:rPr>
              <a:t>2</a:t>
            </a:r>
            <a:r>
              <a:rPr lang="fr-FR" spc="-1" dirty="0">
                <a:solidFill>
                  <a:srgbClr val="FFFFFF"/>
                </a:solidFill>
                <a:latin typeface="Book Antiqua"/>
              </a:rPr>
              <a:t>| sont distants l’un de </a:t>
            </a:r>
            <a:r>
              <a:rPr lang="fr-FR" spc="-1" dirty="0" smtClean="0">
                <a:solidFill>
                  <a:srgbClr val="FFFFFF"/>
                </a:solidFill>
                <a:latin typeface="Book Antiqua"/>
              </a:rPr>
              <a:t>l’autre.</a:t>
            </a:r>
            <a:endParaRPr lang="fr-FR" spc="-1" dirty="0">
              <a:solidFill>
                <a:srgbClr val="FFFFFF"/>
              </a:solidFill>
              <a:latin typeface="Book Antiqua"/>
            </a:endParaRPr>
          </a:p>
        </p:txBody>
      </p:sp>
      <p:sp>
        <p:nvSpPr>
          <p:cNvPr id="6" name="Rectangle 5"/>
          <p:cNvSpPr/>
          <p:nvPr/>
        </p:nvSpPr>
        <p:spPr>
          <a:xfrm>
            <a:off x="831364" y="4883388"/>
            <a:ext cx="7855076" cy="921876"/>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Il y a encore convergence vers la 1</a:t>
            </a:r>
            <a:r>
              <a:rPr lang="fr-FR" spc="-1" baseline="30000" dirty="0">
                <a:solidFill>
                  <a:srgbClr val="FFFFFF"/>
                </a:solidFill>
                <a:latin typeface="Book Antiqua"/>
              </a:rPr>
              <a:t>ère</a:t>
            </a:r>
            <a:r>
              <a:rPr lang="fr-FR" spc="-1" dirty="0">
                <a:solidFill>
                  <a:srgbClr val="FFFFFF"/>
                </a:solidFill>
                <a:latin typeface="Book Antiqua"/>
              </a:rPr>
              <a:t> valeur propre et un vecteur propre correspondant lorsque la valeur propre </a:t>
            </a:r>
            <a:r>
              <a:rPr lang="fr-FR" spc="-1" dirty="0" smtClean="0">
                <a:solidFill>
                  <a:srgbClr val="FFFFFF"/>
                </a:solidFill>
                <a:latin typeface="Book Antiqua"/>
              </a:rPr>
              <a:t>|𝜆</a:t>
            </a:r>
            <a:r>
              <a:rPr lang="fr-FR" spc="-1" baseline="-25000" dirty="0" smtClean="0">
                <a:solidFill>
                  <a:srgbClr val="FFFFFF"/>
                </a:solidFill>
                <a:latin typeface="Book Antiqua"/>
              </a:rPr>
              <a:t>1</a:t>
            </a:r>
            <a:r>
              <a:rPr lang="fr-FR" spc="-1" dirty="0">
                <a:solidFill>
                  <a:srgbClr val="FFFFFF"/>
                </a:solidFill>
                <a:latin typeface="Book Antiqua"/>
              </a:rPr>
              <a:t>| est multiple est vérifie  𝜆</a:t>
            </a:r>
            <a:r>
              <a:rPr lang="fr-FR" spc="-1" baseline="-25000" dirty="0">
                <a:solidFill>
                  <a:srgbClr val="FFFFFF"/>
                </a:solidFill>
                <a:latin typeface="Book Antiqua"/>
              </a:rPr>
              <a:t>1</a:t>
            </a:r>
            <a:r>
              <a:rPr lang="fr-FR" spc="-1" dirty="0">
                <a:solidFill>
                  <a:srgbClr val="FFFFFF"/>
                </a:solidFill>
                <a:latin typeface="Book Antiqua"/>
              </a:rPr>
              <a:t>= 𝜆</a:t>
            </a:r>
            <a:r>
              <a:rPr lang="fr-FR" spc="-1" baseline="-25000" dirty="0">
                <a:solidFill>
                  <a:srgbClr val="FFFFFF"/>
                </a:solidFill>
                <a:latin typeface="Book Antiqua"/>
              </a:rPr>
              <a:t>2</a:t>
            </a:r>
            <a:r>
              <a:rPr lang="fr-FR" spc="-1" dirty="0">
                <a:solidFill>
                  <a:srgbClr val="FFFFFF"/>
                </a:solidFill>
                <a:latin typeface="Book Antiqua"/>
              </a:rPr>
              <a:t> = .. = 𝜆</a:t>
            </a:r>
            <a:r>
              <a:rPr lang="fr-FR" spc="-1" baseline="-25000" dirty="0">
                <a:solidFill>
                  <a:srgbClr val="FFFFFF"/>
                </a:solidFill>
                <a:latin typeface="Book Antiqua"/>
              </a:rPr>
              <a:t>p</a:t>
            </a:r>
            <a:r>
              <a:rPr lang="fr-FR" spc="-1" dirty="0">
                <a:solidFill>
                  <a:srgbClr val="FFFFFF"/>
                </a:solidFill>
                <a:latin typeface="Book Antiqua"/>
              </a:rPr>
              <a:t> et | </a:t>
            </a:r>
            <a:r>
              <a:rPr lang="fr-FR" spc="-1" dirty="0" smtClean="0">
                <a:solidFill>
                  <a:srgbClr val="FFFFFF"/>
                </a:solidFill>
                <a:latin typeface="Book Antiqua"/>
              </a:rPr>
              <a:t>𝜆</a:t>
            </a:r>
            <a:r>
              <a:rPr lang="fr-FR" spc="-1" baseline="-25000" dirty="0" smtClean="0">
                <a:solidFill>
                  <a:srgbClr val="FFFFFF"/>
                </a:solidFill>
                <a:latin typeface="Book Antiqua"/>
              </a:rPr>
              <a:t>p</a:t>
            </a:r>
            <a:r>
              <a:rPr lang="fr-FR" spc="-1" dirty="0">
                <a:solidFill>
                  <a:srgbClr val="FFFFFF"/>
                </a:solidFill>
                <a:latin typeface="Book Antiqua"/>
              </a:rPr>
              <a:t>|&gt;| 𝜆</a:t>
            </a:r>
            <a:r>
              <a:rPr lang="fr-FR" spc="-1" baseline="-25000" dirty="0">
                <a:solidFill>
                  <a:srgbClr val="FFFFFF"/>
                </a:solidFill>
                <a:latin typeface="Book Antiqua"/>
              </a:rPr>
              <a:t>p+1</a:t>
            </a:r>
            <a:r>
              <a:rPr lang="fr-FR" spc="-1" dirty="0">
                <a:solidFill>
                  <a:srgbClr val="FFFFFF"/>
                </a:solidFill>
                <a:latin typeface="Book Antiqua"/>
              </a:rPr>
              <a:t>|.</a:t>
            </a:r>
          </a:p>
        </p:txBody>
      </p:sp>
      <p:sp>
        <p:nvSpPr>
          <p:cNvPr id="8" name="Rectangle 7"/>
          <p:cNvSpPr/>
          <p:nvPr/>
        </p:nvSpPr>
        <p:spPr>
          <a:xfrm>
            <a:off x="611560" y="408302"/>
            <a:ext cx="7457820"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buClr>
                <a:srgbClr val="FFFFFF"/>
              </a:buClr>
            </a:pPr>
            <a:r>
              <a:rPr lang="fr-FR" sz="2400" b="1" spc="-1" dirty="0" smtClean="0">
                <a:solidFill>
                  <a:srgbClr val="FF0000"/>
                </a:solidFill>
                <a:latin typeface="Book Antiqua"/>
              </a:rPr>
              <a:t>4- Méthode </a:t>
            </a:r>
            <a:r>
              <a:rPr lang="fr-FR" sz="2400" b="1" spc="-1" dirty="0">
                <a:solidFill>
                  <a:srgbClr val="FF0000"/>
                </a:solidFill>
                <a:latin typeface="Book Antiqua"/>
              </a:rPr>
              <a:t>de la puissance itérée (Power </a:t>
            </a:r>
            <a:r>
              <a:rPr lang="fr-FR" sz="2400" b="1" spc="-1" dirty="0" err="1">
                <a:solidFill>
                  <a:srgbClr val="FF0000"/>
                </a:solidFill>
                <a:latin typeface="Book Antiqua"/>
              </a:rPr>
              <a:t>method</a:t>
            </a:r>
            <a:r>
              <a:rPr lang="fr-FR" sz="2400" b="1" spc="-1" dirty="0">
                <a:solidFill>
                  <a:srgbClr val="FF0000"/>
                </a:solidFill>
                <a:latin typeface="Book Antiqua"/>
              </a:rPr>
              <a:t>) </a:t>
            </a:r>
          </a:p>
        </p:txBody>
      </p:sp>
    </p:spTree>
    <p:extLst>
      <p:ext uri="{BB962C8B-B14F-4D97-AF65-F5344CB8AC3E}">
        <p14:creationId xmlns:p14="http://schemas.microsoft.com/office/powerpoint/2010/main" val="244393927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000"/>
                                        <p:tgtEl>
                                          <p:spTgt spid="2"/>
                                        </p:tgtEl>
                                      </p:cBhvr>
                                    </p:animEffect>
                                  </p:childTnLst>
                                </p:cTn>
                              </p:par>
                            </p:childTnLst>
                          </p:cTn>
                        </p:par>
                        <p:par>
                          <p:cTn id="8" fill="hold">
                            <p:stCondLst>
                              <p:cond delay="1000"/>
                            </p:stCondLst>
                            <p:childTnLst>
                              <p:par>
                                <p:cTn id="9" presetID="6"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in)">
                                      <p:cBhvr>
                                        <p:cTn id="11" dur="1000"/>
                                        <p:tgtEl>
                                          <p:spTgt spid="3"/>
                                        </p:tgtEl>
                                      </p:cBhvr>
                                    </p:animEffect>
                                  </p:childTnLst>
                                </p:cTn>
                              </p:par>
                            </p:childTnLst>
                          </p:cTn>
                        </p:par>
                        <p:par>
                          <p:cTn id="12" fill="hold">
                            <p:stCondLst>
                              <p:cond delay="2000"/>
                            </p:stCondLst>
                            <p:childTnLst>
                              <p:par>
                                <p:cTn id="13" presetID="6" presetClass="entr" presetSubtype="16"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1000"/>
                                        <p:tgtEl>
                                          <p:spTgt spid="4"/>
                                        </p:tgtEl>
                                      </p:cBhvr>
                                    </p:animEffect>
                                  </p:childTnLst>
                                </p:cTn>
                              </p:par>
                            </p:childTnLst>
                          </p:cTn>
                        </p:par>
                        <p:par>
                          <p:cTn id="16" fill="hold">
                            <p:stCondLst>
                              <p:cond delay="3000"/>
                            </p:stCondLst>
                            <p:childTnLst>
                              <p:par>
                                <p:cTn id="17" presetID="6" presetClass="entr" presetSubtype="16"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1000"/>
                                        <p:tgtEl>
                                          <p:spTgt spid="5"/>
                                        </p:tgtEl>
                                      </p:cBhvr>
                                    </p:animEffect>
                                  </p:childTnLst>
                                </p:cTn>
                              </p:par>
                            </p:childTnLst>
                          </p:cTn>
                        </p:par>
                        <p:par>
                          <p:cTn id="20" fill="hold">
                            <p:stCondLst>
                              <p:cond delay="4000"/>
                            </p:stCondLst>
                            <p:childTnLst>
                              <p:par>
                                <p:cTn id="21" presetID="6" presetClass="entr" presetSubtype="16"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circle(in)">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21</a:t>
            </a:fld>
            <a:endParaRPr lang="en-US" sz="1200" b="0" strike="noStrike" spc="-1">
              <a:latin typeface="Times New Roman"/>
            </a:endParaRPr>
          </a:p>
        </p:txBody>
      </p:sp>
      <p:sp>
        <p:nvSpPr>
          <p:cNvPr id="2" name="Rectangle 1"/>
          <p:cNvSpPr/>
          <p:nvPr/>
        </p:nvSpPr>
        <p:spPr>
          <a:xfrm>
            <a:off x="683568" y="692696"/>
            <a:ext cx="1190198" cy="36933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Exemple :</a:t>
            </a:r>
          </a:p>
        </p:txBody>
      </p:sp>
      <p:sp>
        <p:nvSpPr>
          <p:cNvPr id="3" name="Rectangle 2"/>
          <p:cNvSpPr/>
          <p:nvPr/>
        </p:nvSpPr>
        <p:spPr>
          <a:xfrm>
            <a:off x="827584" y="1547664"/>
            <a:ext cx="2890663" cy="36933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Soit la matrice A suivante :</a:t>
            </a:r>
          </a:p>
        </p:txBody>
      </p:sp>
      <p:pic>
        <p:nvPicPr>
          <p:cNvPr id="5" name="Image 4"/>
          <p:cNvPicPr/>
          <p:nvPr/>
        </p:nvPicPr>
        <p:blipFill>
          <a:blip r:embed="rId2">
            <a:extLst>
              <a:ext uri="{28A0092B-C50C-407E-A947-70E740481C1C}">
                <a14:useLocalDpi xmlns:a14="http://schemas.microsoft.com/office/drawing/2010/main" val="0"/>
              </a:ext>
            </a:extLst>
          </a:blip>
          <a:srcRect/>
          <a:stretch>
            <a:fillRect/>
          </a:stretch>
        </p:blipFill>
        <p:spPr bwMode="auto">
          <a:xfrm>
            <a:off x="4264309" y="1547664"/>
            <a:ext cx="1315803" cy="657200"/>
          </a:xfrm>
          <a:prstGeom prst="rect">
            <a:avLst/>
          </a:prstGeom>
          <a:noFill/>
          <a:ln>
            <a:noFill/>
          </a:ln>
        </p:spPr>
      </p:pic>
      <p:sp>
        <p:nvSpPr>
          <p:cNvPr id="4" name="Rectangle 3"/>
          <p:cNvSpPr/>
          <p:nvPr/>
        </p:nvSpPr>
        <p:spPr>
          <a:xfrm>
            <a:off x="787035" y="2653398"/>
            <a:ext cx="7858856" cy="646331"/>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Cette matrice a comme valeurs propres 𝜆</a:t>
            </a:r>
            <a:r>
              <a:rPr lang="fr-FR" spc="-1" baseline="-25000" dirty="0">
                <a:solidFill>
                  <a:srgbClr val="FFFFFF"/>
                </a:solidFill>
                <a:latin typeface="Book Antiqua"/>
              </a:rPr>
              <a:t>1</a:t>
            </a:r>
            <a:r>
              <a:rPr lang="fr-FR" spc="-1" dirty="0">
                <a:solidFill>
                  <a:srgbClr val="FFFFFF"/>
                </a:solidFill>
                <a:latin typeface="Book Antiqua"/>
              </a:rPr>
              <a:t>=-10 et 𝜆</a:t>
            </a:r>
            <a:r>
              <a:rPr lang="fr-FR" spc="-1" baseline="-25000" dirty="0">
                <a:solidFill>
                  <a:srgbClr val="FFFFFF"/>
                </a:solidFill>
                <a:latin typeface="Book Antiqua"/>
              </a:rPr>
              <a:t>2</a:t>
            </a:r>
            <a:r>
              <a:rPr lang="fr-FR" spc="-1" dirty="0">
                <a:solidFill>
                  <a:srgbClr val="FFFFFF"/>
                </a:solidFill>
                <a:latin typeface="Book Antiqua"/>
              </a:rPr>
              <a:t>=2 et respectivement les vecteurs propres suivants : </a:t>
            </a:r>
          </a:p>
        </p:txBody>
      </p:sp>
      <p:pic>
        <p:nvPicPr>
          <p:cNvPr id="7" name="Image 6"/>
          <p:cNvPicPr/>
          <p:nvPr/>
        </p:nvPicPr>
        <p:blipFill>
          <a:blip r:embed="rId3">
            <a:extLst>
              <a:ext uri="{28A0092B-C50C-407E-A947-70E740481C1C}">
                <a14:useLocalDpi xmlns:a14="http://schemas.microsoft.com/office/drawing/2010/main" val="0"/>
              </a:ext>
            </a:extLst>
          </a:blip>
          <a:srcRect/>
          <a:stretch>
            <a:fillRect/>
          </a:stretch>
        </p:blipFill>
        <p:spPr bwMode="auto">
          <a:xfrm>
            <a:off x="4198310" y="3517489"/>
            <a:ext cx="1447800" cy="600075"/>
          </a:xfrm>
          <a:prstGeom prst="rect">
            <a:avLst/>
          </a:prstGeom>
          <a:noFill/>
          <a:ln>
            <a:noFill/>
          </a:ln>
        </p:spPr>
      </p:pic>
      <p:pic>
        <p:nvPicPr>
          <p:cNvPr id="8" name="Image 7"/>
          <p:cNvPicPr/>
          <p:nvPr/>
        </p:nvPicPr>
        <p:blipFill>
          <a:blip r:embed="rId4">
            <a:extLst>
              <a:ext uri="{28A0092B-C50C-407E-A947-70E740481C1C}">
                <a14:useLocalDpi xmlns:a14="http://schemas.microsoft.com/office/drawing/2010/main" val="0"/>
              </a:ext>
            </a:extLst>
          </a:blip>
          <a:srcRect/>
          <a:stretch>
            <a:fillRect/>
          </a:stretch>
        </p:blipFill>
        <p:spPr bwMode="auto">
          <a:xfrm>
            <a:off x="3059832" y="5518150"/>
            <a:ext cx="3832473" cy="838370"/>
          </a:xfrm>
          <a:prstGeom prst="rect">
            <a:avLst/>
          </a:prstGeom>
          <a:noFill/>
          <a:ln>
            <a:noFill/>
          </a:ln>
        </p:spPr>
      </p:pic>
      <p:sp>
        <p:nvSpPr>
          <p:cNvPr id="6" name="Rectangle 5"/>
          <p:cNvSpPr/>
          <p:nvPr/>
        </p:nvSpPr>
        <p:spPr>
          <a:xfrm>
            <a:off x="858905" y="4509120"/>
            <a:ext cx="7786986" cy="646331"/>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En partant de X</a:t>
            </a:r>
            <a:r>
              <a:rPr lang="fr-FR" spc="-1" baseline="30000" dirty="0">
                <a:solidFill>
                  <a:srgbClr val="FFFFFF"/>
                </a:solidFill>
                <a:latin typeface="Book Antiqua"/>
              </a:rPr>
              <a:t>(0)</a:t>
            </a:r>
            <a:r>
              <a:rPr lang="fr-FR" spc="-1" dirty="0">
                <a:solidFill>
                  <a:srgbClr val="FFFFFF"/>
                </a:solidFill>
                <a:latin typeface="Book Antiqua"/>
              </a:rPr>
              <a:t> on calcule X</a:t>
            </a:r>
            <a:r>
              <a:rPr lang="fr-FR" spc="-1" baseline="30000" dirty="0">
                <a:solidFill>
                  <a:srgbClr val="FFFFFF"/>
                </a:solidFill>
                <a:latin typeface="Book Antiqua"/>
              </a:rPr>
              <a:t>(1)</a:t>
            </a:r>
            <a:r>
              <a:rPr lang="fr-FR" spc="-1" dirty="0">
                <a:solidFill>
                  <a:srgbClr val="FFFFFF"/>
                </a:solidFill>
                <a:latin typeface="Book Antiqua"/>
              </a:rPr>
              <a:t> et ainsi de suite jusqu’à X</a:t>
            </a:r>
            <a:r>
              <a:rPr lang="fr-FR" spc="-1" baseline="30000" dirty="0">
                <a:solidFill>
                  <a:srgbClr val="FFFFFF"/>
                </a:solidFill>
                <a:latin typeface="Book Antiqua"/>
              </a:rPr>
              <a:t>(4)</a:t>
            </a:r>
            <a:r>
              <a:rPr lang="fr-FR" spc="-1" dirty="0">
                <a:solidFill>
                  <a:srgbClr val="FFFFFF"/>
                </a:solidFill>
                <a:latin typeface="Book Antiqua"/>
              </a:rPr>
              <a:t> et on trouve les résultats suivants :</a:t>
            </a:r>
          </a:p>
        </p:txBody>
      </p:sp>
    </p:spTree>
    <p:extLst>
      <p:ext uri="{BB962C8B-B14F-4D97-AF65-F5344CB8AC3E}">
        <p14:creationId xmlns:p14="http://schemas.microsoft.com/office/powerpoint/2010/main" val="244393927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par>
                          <p:cTn id="15" fill="hold">
                            <p:stCondLst>
                              <p:cond delay="500"/>
                            </p:stCondLst>
                            <p:childTnLst>
                              <p:par>
                                <p:cTn id="16" presetID="21" presetClass="entr" presetSubtype="1"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heel(1)">
                                      <p:cBhvr>
                                        <p:cTn id="18" dur="1000"/>
                                        <p:tgtEl>
                                          <p:spTgt spid="5"/>
                                        </p:tgtEl>
                                      </p:cBhvr>
                                    </p:animEffect>
                                  </p:childTnLst>
                                </p:cTn>
                              </p:par>
                            </p:childTnLst>
                          </p:cTn>
                        </p:par>
                        <p:par>
                          <p:cTn id="19" fill="hold">
                            <p:stCondLst>
                              <p:cond delay="1500"/>
                            </p:stCondLst>
                            <p:childTnLst>
                              <p:par>
                                <p:cTn id="20" presetID="6" presetClass="entr" presetSubtype="16"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750"/>
                                        <p:tgtEl>
                                          <p:spTgt spid="4"/>
                                        </p:tgtEl>
                                      </p:cBhvr>
                                    </p:animEffect>
                                  </p:childTnLst>
                                </p:cTn>
                              </p:par>
                            </p:childTnLst>
                          </p:cTn>
                        </p:par>
                        <p:par>
                          <p:cTn id="23" fill="hold">
                            <p:stCondLst>
                              <p:cond delay="2250"/>
                            </p:stCondLst>
                            <p:childTnLst>
                              <p:par>
                                <p:cTn id="24" presetID="21" presetClass="entr" presetSubtype="1"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heel(1)">
                                      <p:cBhvr>
                                        <p:cTn id="26" dur="1000"/>
                                        <p:tgtEl>
                                          <p:spTgt spid="7"/>
                                        </p:tgtEl>
                                      </p:cBhvr>
                                    </p:animEffect>
                                  </p:childTnLst>
                                </p:cTn>
                              </p:par>
                            </p:childTnLst>
                          </p:cTn>
                        </p:par>
                        <p:par>
                          <p:cTn id="27" fill="hold">
                            <p:stCondLst>
                              <p:cond delay="3250"/>
                            </p:stCondLst>
                            <p:childTnLst>
                              <p:par>
                                <p:cTn id="28" presetID="6" presetClass="entr" presetSubtype="16"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circle(in)">
                                      <p:cBhvr>
                                        <p:cTn id="30" dur="1000"/>
                                        <p:tgtEl>
                                          <p:spTgt spid="6"/>
                                        </p:tgtEl>
                                      </p:cBhvr>
                                    </p:animEffect>
                                  </p:childTnLst>
                                </p:cTn>
                              </p:par>
                            </p:childTnLst>
                          </p:cTn>
                        </p:par>
                        <p:par>
                          <p:cTn id="31" fill="hold">
                            <p:stCondLst>
                              <p:cond delay="4250"/>
                            </p:stCondLst>
                            <p:childTnLst>
                              <p:par>
                                <p:cTn id="32" presetID="21" presetClass="entr" presetSubtype="1"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heel(1)">
                                      <p:cBhvr>
                                        <p:cTn id="3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22</a:t>
            </a:fld>
            <a:endParaRPr lang="en-US" sz="1200" b="0" strike="noStrike" spc="-1">
              <a:latin typeface="Times New Roman"/>
            </a:endParaRPr>
          </a:p>
        </p:txBody>
      </p:sp>
      <p:sp>
        <p:nvSpPr>
          <p:cNvPr id="2" name="Rectangle 1"/>
          <p:cNvSpPr/>
          <p:nvPr/>
        </p:nvSpPr>
        <p:spPr>
          <a:xfrm>
            <a:off x="781606" y="620688"/>
            <a:ext cx="4228184"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buClr>
                <a:srgbClr val="FFFFFF"/>
              </a:buClr>
            </a:pPr>
            <a:r>
              <a:rPr lang="fr-FR" sz="2400" b="1" spc="-1" dirty="0">
                <a:solidFill>
                  <a:srgbClr val="FF0000"/>
                </a:solidFill>
                <a:latin typeface="Book Antiqua"/>
              </a:rPr>
              <a:t>Méthode de déflation</a:t>
            </a:r>
          </a:p>
        </p:txBody>
      </p:sp>
      <p:sp>
        <p:nvSpPr>
          <p:cNvPr id="17" name="Rectangle 16"/>
          <p:cNvSpPr/>
          <p:nvPr/>
        </p:nvSpPr>
        <p:spPr>
          <a:xfrm>
            <a:off x="781606" y="1772816"/>
            <a:ext cx="7606818" cy="1475873"/>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La méthode de déflation est une méthode, connaissant la valeur propre de plus grand module d'une matrice et un vecteur propre associé, de trouver la seconde valeur propre dont le module est le plus grand. Précisément, on part d'une matrice A d'ordre n dont les valeurs propres vérifient : |</a:t>
            </a:r>
            <a:r>
              <a:rPr lang="el-GR" spc="-1" dirty="0">
                <a:solidFill>
                  <a:srgbClr val="FFFFFF"/>
                </a:solidFill>
                <a:latin typeface="Book Antiqua"/>
              </a:rPr>
              <a:t>λ</a:t>
            </a:r>
            <a:r>
              <a:rPr lang="fr-FR" spc="-1" baseline="-25000" dirty="0">
                <a:solidFill>
                  <a:srgbClr val="FFFFFF"/>
                </a:solidFill>
                <a:latin typeface="Book Antiqua"/>
              </a:rPr>
              <a:t>1</a:t>
            </a:r>
            <a:r>
              <a:rPr lang="fr-FR" spc="-1" dirty="0">
                <a:solidFill>
                  <a:srgbClr val="FFFFFF"/>
                </a:solidFill>
                <a:latin typeface="Book Antiqua"/>
              </a:rPr>
              <a:t>|&gt;|</a:t>
            </a:r>
            <a:r>
              <a:rPr lang="el-GR" spc="-1" dirty="0">
                <a:solidFill>
                  <a:srgbClr val="FFFFFF"/>
                </a:solidFill>
                <a:latin typeface="Book Antiqua"/>
              </a:rPr>
              <a:t>λ</a:t>
            </a:r>
            <a:r>
              <a:rPr lang="fr-FR" spc="-1" baseline="-25000" dirty="0">
                <a:solidFill>
                  <a:srgbClr val="FFFFFF"/>
                </a:solidFill>
                <a:latin typeface="Book Antiqua"/>
              </a:rPr>
              <a:t>2</a:t>
            </a:r>
            <a:r>
              <a:rPr lang="fr-FR" spc="-1" dirty="0">
                <a:solidFill>
                  <a:srgbClr val="FFFFFF"/>
                </a:solidFill>
                <a:latin typeface="Book Antiqua"/>
              </a:rPr>
              <a:t>|&gt;..&gt;|</a:t>
            </a:r>
            <a:r>
              <a:rPr lang="el-GR" spc="-1" dirty="0">
                <a:solidFill>
                  <a:srgbClr val="FFFFFF"/>
                </a:solidFill>
                <a:latin typeface="Book Antiqua"/>
              </a:rPr>
              <a:t>λ</a:t>
            </a:r>
            <a:r>
              <a:rPr lang="fr-FR" spc="-1" baseline="-25000" dirty="0">
                <a:solidFill>
                  <a:srgbClr val="FFFFFF"/>
                </a:solidFill>
                <a:latin typeface="Book Antiqua"/>
              </a:rPr>
              <a:t>n</a:t>
            </a:r>
            <a:r>
              <a:rPr lang="fr-FR" spc="-1" dirty="0">
                <a:solidFill>
                  <a:srgbClr val="FFFFFF"/>
                </a:solidFill>
                <a:latin typeface="Book Antiqua"/>
              </a:rPr>
              <a:t>|</a:t>
            </a:r>
          </a:p>
        </p:txBody>
      </p:sp>
      <mc:AlternateContent xmlns:mc="http://schemas.openxmlformats.org/markup-compatibility/2006" xmlns:a14="http://schemas.microsoft.com/office/drawing/2010/main">
        <mc:Choice Requires="a14">
          <p:sp>
            <p:nvSpPr>
              <p:cNvPr id="24" name="Rectangle 23"/>
              <p:cNvSpPr/>
              <p:nvPr/>
            </p:nvSpPr>
            <p:spPr>
              <a:xfrm>
                <a:off x="781606" y="3789040"/>
                <a:ext cx="7606818" cy="1275627"/>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On suppose aussi dans un premier temps que la matrice A est symétrique. La méthode de la puissance nous donne la plus grande valeur propre en module, λ</a:t>
                </a:r>
                <a:r>
                  <a:rPr lang="fr-FR" spc="-1" baseline="-25000" dirty="0">
                    <a:solidFill>
                      <a:srgbClr val="FFFFFF"/>
                    </a:solidFill>
                    <a:latin typeface="Book Antiqua"/>
                  </a:rPr>
                  <a:t>1</a:t>
                </a:r>
                <a:r>
                  <a:rPr lang="fr-FR" spc="-1" dirty="0">
                    <a:solidFill>
                      <a:srgbClr val="FFFFFF"/>
                    </a:solidFill>
                    <a:latin typeface="Book Antiqua"/>
                  </a:rPr>
                  <a:t> , et un vecteur propre associé, </a:t>
                </a:r>
                <a14:m>
                  <m:oMath xmlns:m="http://schemas.openxmlformats.org/officeDocument/2006/math">
                    <m:box>
                      <m:boxPr>
                        <m:ctrlPr>
                          <a:rPr lang="fr-FR" i="1" spc="-1">
                            <a:solidFill>
                              <a:srgbClr val="FFFFFF"/>
                            </a:solidFill>
                            <a:latin typeface="Cambria Math"/>
                          </a:rPr>
                        </m:ctrlPr>
                      </m:boxPr>
                      <m:e>
                        <m:groupChr>
                          <m:groupChrPr>
                            <m:chr m:val="→"/>
                            <m:pos m:val="top"/>
                            <m:ctrlPr>
                              <a:rPr lang="fr-FR" i="1" spc="-1">
                                <a:solidFill>
                                  <a:srgbClr val="FFFFFF"/>
                                </a:solidFill>
                                <a:latin typeface="Cambria Math"/>
                              </a:rPr>
                            </m:ctrlPr>
                          </m:groupChrPr>
                          <m:e>
                            <m:r>
                              <a:rPr lang="fr-FR" spc="-1">
                                <a:solidFill>
                                  <a:srgbClr val="FFFFFF"/>
                                </a:solidFill>
                                <a:latin typeface="Cambria Math"/>
                              </a:rPr>
                              <m:t>𝑣</m:t>
                            </m:r>
                            <m:r>
                              <a:rPr lang="fr-FR" spc="-1">
                                <a:solidFill>
                                  <a:srgbClr val="FFFFFF"/>
                                </a:solidFill>
                                <a:latin typeface="Cambria Math"/>
                              </a:rPr>
                              <m:t>1</m:t>
                            </m:r>
                          </m:e>
                        </m:groupChr>
                      </m:e>
                    </m:box>
                  </m:oMath>
                </a14:m>
                <a:r>
                  <a:rPr lang="fr-FR" spc="-1" dirty="0">
                    <a:solidFill>
                      <a:srgbClr val="FFFFFF"/>
                    </a:solidFill>
                    <a:latin typeface="Book Antiqua"/>
                  </a:rPr>
                  <a:t> . On pose alors</a:t>
                </a:r>
              </a:p>
            </p:txBody>
          </p:sp>
        </mc:Choice>
        <mc:Fallback xmlns="">
          <p:sp>
            <p:nvSpPr>
              <p:cNvPr id="24" name="Rectangle 23"/>
              <p:cNvSpPr>
                <a:spLocks noRot="1" noChangeAspect="1" noMove="1" noResize="1" noEditPoints="1" noAdjustHandles="1" noChangeArrowheads="1" noChangeShapeType="1" noTextEdit="1"/>
              </p:cNvSpPr>
              <p:nvPr/>
            </p:nvSpPr>
            <p:spPr>
              <a:xfrm>
                <a:off x="781606" y="3789040"/>
                <a:ext cx="7606818" cy="1275627"/>
              </a:xfrm>
              <a:prstGeom prst="rect">
                <a:avLst/>
              </a:prstGeom>
              <a:blipFill rotWithShape="1">
                <a:blip r:embed="rId2"/>
                <a:stretch>
                  <a:fillRect l="-721" t="-2381" r="-560" b="-6190"/>
                </a:stretch>
              </a:blipFill>
              <a:ln w="0">
                <a:solidFill>
                  <a:srgbClr val="FFC000"/>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2987824" y="5301208"/>
                <a:ext cx="2880320" cy="592426"/>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z="2000" spc="-1" dirty="0" smtClean="0">
                    <a:solidFill>
                      <a:srgbClr val="FFFFFF"/>
                    </a:solidFill>
                    <a:latin typeface="Book Antiqua"/>
                  </a:rPr>
                  <a:t>B</a:t>
                </a:r>
                <a14:m>
                  <m:oMath xmlns:m="http://schemas.openxmlformats.org/officeDocument/2006/math">
                    <m:r>
                      <a:rPr lang="fr-FR" sz="2000" b="0" i="0" spc="-1" smtClean="0">
                        <a:solidFill>
                          <a:srgbClr val="FFFFFF"/>
                        </a:solidFill>
                        <a:latin typeface="Cambria Math"/>
                      </a:rPr>
                      <m:t> </m:t>
                    </m:r>
                    <m:r>
                      <a:rPr lang="fr-FR" sz="2000" spc="-1">
                        <a:solidFill>
                          <a:srgbClr val="FFFFFF"/>
                        </a:solidFill>
                        <a:latin typeface="Cambria Math"/>
                      </a:rPr>
                      <m:t>=</m:t>
                    </m:r>
                    <m:r>
                      <a:rPr lang="fr-FR" sz="2000" spc="-1">
                        <a:solidFill>
                          <a:srgbClr val="FFFFFF"/>
                        </a:solidFill>
                        <a:latin typeface="Cambria Math"/>
                      </a:rPr>
                      <m:t>𝐴</m:t>
                    </m:r>
                    <m:r>
                      <a:rPr lang="fr-FR" sz="2000" spc="-1">
                        <a:solidFill>
                          <a:srgbClr val="FFFFFF"/>
                        </a:solidFill>
                        <a:latin typeface="Cambria Math"/>
                      </a:rPr>
                      <m:t>−</m:t>
                    </m:r>
                    <m:f>
                      <m:fPr>
                        <m:ctrlPr>
                          <a:rPr lang="fr-FR" sz="2000" i="1" spc="-1">
                            <a:solidFill>
                              <a:srgbClr val="FFFFFF"/>
                            </a:solidFill>
                            <a:latin typeface="Cambria Math"/>
                          </a:rPr>
                        </m:ctrlPr>
                      </m:fPr>
                      <m:num>
                        <m:r>
                          <m:rPr>
                            <m:sty m:val="p"/>
                          </m:rPr>
                          <a:rPr lang="el-GR" sz="2000" spc="-1">
                            <a:solidFill>
                              <a:srgbClr val="FFFFFF"/>
                            </a:solidFill>
                            <a:latin typeface="Cambria Math"/>
                          </a:rPr>
                          <m:t>λ</m:t>
                        </m:r>
                      </m:num>
                      <m:den>
                        <m:r>
                          <a:rPr lang="fr-FR" sz="2000" spc="-1">
                            <a:solidFill>
                              <a:srgbClr val="FFFFFF"/>
                            </a:solidFill>
                            <a:latin typeface="Cambria Math"/>
                          </a:rPr>
                          <m:t>||</m:t>
                        </m:r>
                        <m:acc>
                          <m:accPr>
                            <m:chr m:val="⃗"/>
                            <m:ctrlPr>
                              <a:rPr lang="fr-FR" sz="2000" i="1" spc="-1">
                                <a:solidFill>
                                  <a:srgbClr val="FFFFFF"/>
                                </a:solidFill>
                                <a:latin typeface="Cambria Math"/>
                              </a:rPr>
                            </m:ctrlPr>
                          </m:accPr>
                          <m:e>
                            <m:r>
                              <a:rPr lang="fr-FR" sz="2000" spc="-1">
                                <a:solidFill>
                                  <a:srgbClr val="FFFFFF"/>
                                </a:solidFill>
                                <a:latin typeface="Cambria Math"/>
                              </a:rPr>
                              <m:t>𝑣</m:t>
                            </m:r>
                            <m:r>
                              <a:rPr lang="fr-FR" sz="2000" spc="-1">
                                <a:solidFill>
                                  <a:srgbClr val="FFFFFF"/>
                                </a:solidFill>
                                <a:latin typeface="Cambria Math"/>
                              </a:rPr>
                              <m:t>1</m:t>
                            </m:r>
                            <m:r>
                              <a:rPr lang="fr-FR" sz="2000" spc="-1">
                                <a:solidFill>
                                  <a:srgbClr val="FFFFFF"/>
                                </a:solidFill>
                                <a:latin typeface="Cambria Math"/>
                              </a:rPr>
                              <m:t>||</m:t>
                            </m:r>
                            <m:r>
                              <a:rPr lang="fr-FR" sz="2000" spc="-1" baseline="30000">
                                <a:solidFill>
                                  <a:srgbClr val="FFFFFF"/>
                                </a:solidFill>
                                <a:latin typeface="Cambria Math"/>
                              </a:rPr>
                              <m:t>2</m:t>
                            </m:r>
                          </m:e>
                        </m:acc>
                      </m:den>
                    </m:f>
                    <m:sSup>
                      <m:sSupPr>
                        <m:ctrlPr>
                          <a:rPr lang="fr-FR" sz="2000" i="1" spc="-1">
                            <a:solidFill>
                              <a:srgbClr val="FFFFFF"/>
                            </a:solidFill>
                            <a:latin typeface="Cambria Math"/>
                          </a:rPr>
                        </m:ctrlPr>
                      </m:sSupPr>
                      <m:e>
                        <m:r>
                          <a:rPr lang="fr-FR" sz="2000" b="0" i="1" spc="-1" smtClean="0">
                            <a:solidFill>
                              <a:srgbClr val="FFFFFF"/>
                            </a:solidFill>
                            <a:latin typeface="Cambria Math"/>
                          </a:rPr>
                          <m:t> (  </m:t>
                        </m:r>
                        <m:acc>
                          <m:accPr>
                            <m:chr m:val="⃗"/>
                            <m:ctrlPr>
                              <a:rPr lang="fr-FR" sz="2000" i="1" spc="-1">
                                <a:solidFill>
                                  <a:srgbClr val="FFFFFF"/>
                                </a:solidFill>
                                <a:latin typeface="Cambria Math"/>
                              </a:rPr>
                            </m:ctrlPr>
                          </m:accPr>
                          <m:e>
                            <m:r>
                              <a:rPr lang="fr-FR" sz="2000" spc="-1">
                                <a:solidFill>
                                  <a:srgbClr val="FFFFFF"/>
                                </a:solidFill>
                                <a:latin typeface="Cambria Math"/>
                              </a:rPr>
                              <m:t>𝑣</m:t>
                            </m:r>
                            <m:r>
                              <a:rPr lang="fr-FR" sz="2000" spc="-1" baseline="-25000">
                                <a:solidFill>
                                  <a:srgbClr val="FFFFFF"/>
                                </a:solidFill>
                                <a:latin typeface="Cambria Math"/>
                              </a:rPr>
                              <m:t>1</m:t>
                            </m:r>
                          </m:e>
                        </m:acc>
                        <m:r>
                          <a:rPr lang="fr-FR" sz="2000" b="0" i="1" spc="-1" baseline="-25000" smtClean="0">
                            <a:solidFill>
                              <a:srgbClr val="FFFFFF"/>
                            </a:solidFill>
                            <a:latin typeface="Cambria Math"/>
                          </a:rPr>
                          <m:t> </m:t>
                        </m:r>
                        <m:r>
                          <a:rPr lang="fr-FR" sz="2000" b="0" i="1" spc="-1" smtClean="0">
                            <a:solidFill>
                              <a:srgbClr val="FFFFFF"/>
                            </a:solidFill>
                            <a:latin typeface="Cambria Math"/>
                          </a:rPr>
                          <m:t>∗</m:t>
                        </m:r>
                        <m:acc>
                          <m:accPr>
                            <m:chr m:val="⃗"/>
                            <m:ctrlPr>
                              <a:rPr lang="fr-FR" sz="2000" i="1" spc="-1">
                                <a:solidFill>
                                  <a:srgbClr val="FFFFFF"/>
                                </a:solidFill>
                                <a:latin typeface="Cambria Math"/>
                              </a:rPr>
                            </m:ctrlPr>
                          </m:accPr>
                          <m:e>
                            <m:r>
                              <a:rPr lang="fr-FR" sz="2000" spc="-1">
                                <a:solidFill>
                                  <a:srgbClr val="FFFFFF"/>
                                </a:solidFill>
                                <a:latin typeface="Cambria Math"/>
                              </a:rPr>
                              <m:t>𝑣</m:t>
                            </m:r>
                            <m:r>
                              <a:rPr lang="fr-FR" sz="2000" spc="-1" baseline="-25000">
                                <a:solidFill>
                                  <a:srgbClr val="FFFFFF"/>
                                </a:solidFill>
                                <a:latin typeface="Cambria Math"/>
                              </a:rPr>
                              <m:t>1</m:t>
                            </m:r>
                          </m:e>
                        </m:acc>
                      </m:e>
                      <m:sup>
                        <m:r>
                          <a:rPr lang="fr-FR" sz="2000" spc="-1">
                            <a:solidFill>
                              <a:srgbClr val="FFFFFF"/>
                            </a:solidFill>
                            <a:latin typeface="Cambria Math"/>
                          </a:rPr>
                          <m:t>𝑡</m:t>
                        </m:r>
                      </m:sup>
                    </m:sSup>
                  </m:oMath>
                </a14:m>
                <a:r>
                  <a:rPr lang="fr-FR" sz="2000" spc="-1" dirty="0" smtClean="0">
                    <a:solidFill>
                      <a:srgbClr val="FFFFFF"/>
                    </a:solidFill>
                    <a:latin typeface="Book Antiqua"/>
                  </a:rPr>
                  <a:t>)</a:t>
                </a:r>
                <a:endParaRPr lang="fr-FR" sz="2000" spc="-1" dirty="0">
                  <a:solidFill>
                    <a:srgbClr val="FFFFFF"/>
                  </a:solidFill>
                  <a:latin typeface="Book Antiqua"/>
                </a:endParaRPr>
              </a:p>
            </p:txBody>
          </p:sp>
        </mc:Choice>
        <mc:Fallback xmlns="">
          <p:sp>
            <p:nvSpPr>
              <p:cNvPr id="41" name="Rectangle 40"/>
              <p:cNvSpPr>
                <a:spLocks noRot="1" noChangeAspect="1" noMove="1" noResize="1" noEditPoints="1" noAdjustHandles="1" noChangeArrowheads="1" noChangeShapeType="1" noTextEdit="1"/>
              </p:cNvSpPr>
              <p:nvPr/>
            </p:nvSpPr>
            <p:spPr>
              <a:xfrm>
                <a:off x="2987824" y="5301208"/>
                <a:ext cx="2880320" cy="592426"/>
              </a:xfrm>
              <a:prstGeom prst="rect">
                <a:avLst/>
              </a:prstGeom>
              <a:blipFill rotWithShape="1">
                <a:blip r:embed="rId3"/>
                <a:stretch>
                  <a:fillRect l="-2321"/>
                </a:stretch>
              </a:blipFill>
              <a:ln w="0">
                <a:solidFill>
                  <a:srgbClr val="FFC000"/>
                </a:solidFill>
              </a:ln>
            </p:spPr>
            <p:txBody>
              <a:bodyPr/>
              <a:lstStyle/>
              <a:p>
                <a:r>
                  <a:rPr lang="fr-FR">
                    <a:noFill/>
                  </a:rPr>
                  <a:t> </a:t>
                </a:r>
              </a:p>
            </p:txBody>
          </p:sp>
        </mc:Fallback>
      </mc:AlternateContent>
    </p:spTree>
    <p:extLst>
      <p:ext uri="{BB962C8B-B14F-4D97-AF65-F5344CB8AC3E}">
        <p14:creationId xmlns:p14="http://schemas.microsoft.com/office/powerpoint/2010/main" val="244393927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6" presetClass="entr" presetSubtype="16"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circle(in)">
                                      <p:cBhvr>
                                        <p:cTn id="13" dur="750"/>
                                        <p:tgtEl>
                                          <p:spTgt spid="17"/>
                                        </p:tgtEl>
                                      </p:cBhvr>
                                    </p:animEffect>
                                  </p:childTnLst>
                                </p:cTn>
                              </p:par>
                            </p:childTnLst>
                          </p:cTn>
                        </p:par>
                        <p:par>
                          <p:cTn id="14" fill="hold">
                            <p:stCondLst>
                              <p:cond delay="1250"/>
                            </p:stCondLst>
                            <p:childTnLst>
                              <p:par>
                                <p:cTn id="15" presetID="6" presetClass="entr" presetSubtype="16"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circle(in)">
                                      <p:cBhvr>
                                        <p:cTn id="17" dur="75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1000" fill="hold"/>
                                        <p:tgtEl>
                                          <p:spTgt spid="41"/>
                                        </p:tgtEl>
                                        <p:attrNameLst>
                                          <p:attrName>ppt_w</p:attrName>
                                        </p:attrNameLst>
                                      </p:cBhvr>
                                      <p:tavLst>
                                        <p:tav tm="0">
                                          <p:val>
                                            <p:fltVal val="0"/>
                                          </p:val>
                                        </p:tav>
                                        <p:tav tm="100000">
                                          <p:val>
                                            <p:strVal val="#ppt_w"/>
                                          </p:val>
                                        </p:tav>
                                      </p:tavLst>
                                    </p:anim>
                                    <p:anim calcmode="lin" valueType="num">
                                      <p:cBhvr>
                                        <p:cTn id="23" dur="1000" fill="hold"/>
                                        <p:tgtEl>
                                          <p:spTgt spid="41"/>
                                        </p:tgtEl>
                                        <p:attrNameLst>
                                          <p:attrName>ppt_h</p:attrName>
                                        </p:attrNameLst>
                                      </p:cBhvr>
                                      <p:tavLst>
                                        <p:tav tm="0">
                                          <p:val>
                                            <p:fltVal val="0"/>
                                          </p:val>
                                        </p:tav>
                                        <p:tav tm="100000">
                                          <p:val>
                                            <p:strVal val="#ppt_h"/>
                                          </p:val>
                                        </p:tav>
                                      </p:tavLst>
                                    </p:anim>
                                    <p:anim calcmode="lin" valueType="num">
                                      <p:cBhvr>
                                        <p:cTn id="24" dur="1000" fill="hold"/>
                                        <p:tgtEl>
                                          <p:spTgt spid="41"/>
                                        </p:tgtEl>
                                        <p:attrNameLst>
                                          <p:attrName>style.rotation</p:attrName>
                                        </p:attrNameLst>
                                      </p:cBhvr>
                                      <p:tavLst>
                                        <p:tav tm="0">
                                          <p:val>
                                            <p:fltVal val="90"/>
                                          </p:val>
                                        </p:tav>
                                        <p:tav tm="100000">
                                          <p:val>
                                            <p:fltVal val="0"/>
                                          </p:val>
                                        </p:tav>
                                      </p:tavLst>
                                    </p:anim>
                                    <p:animEffect transition="in" filter="fade">
                                      <p:cBhvr>
                                        <p:cTn id="25"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animBg="1"/>
      <p:bldP spid="24" grpId="0" animBg="1"/>
      <p:bldP spid="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23</a:t>
            </a:fld>
            <a:endParaRPr lang="en-US" sz="1200" b="0" strike="noStrike" spc="-1">
              <a:latin typeface="Times New Roman"/>
            </a:endParaRPr>
          </a:p>
        </p:txBody>
      </p:sp>
      <p:sp>
        <p:nvSpPr>
          <p:cNvPr id="2" name="Rectangle 1"/>
          <p:cNvSpPr/>
          <p:nvPr/>
        </p:nvSpPr>
        <p:spPr>
          <a:xfrm>
            <a:off x="971600" y="1484784"/>
            <a:ext cx="7488832" cy="1475873"/>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Elle est utilisée pour déterminer la plus petite valeur propre en module d’une matrice diagonalisable lorsque cette valeur est distincte en module des autres valeurs propres. Au lieu d’appliquer la méthode de la puissance itérée à la matrice A</a:t>
            </a:r>
            <a:r>
              <a:rPr lang="fr-FR" spc="-1" baseline="30000" dirty="0">
                <a:solidFill>
                  <a:srgbClr val="FFFFFF"/>
                </a:solidFill>
                <a:latin typeface="Book Antiqua"/>
              </a:rPr>
              <a:t>-1</a:t>
            </a:r>
            <a:r>
              <a:rPr lang="fr-FR" spc="-1" dirty="0">
                <a:solidFill>
                  <a:srgbClr val="FFFFFF"/>
                </a:solidFill>
                <a:latin typeface="Book Antiqua"/>
              </a:rPr>
              <a:t>, on décompose A en produit LU, puis on remplace la suite X</a:t>
            </a:r>
            <a:r>
              <a:rPr lang="fr-FR" spc="-1" baseline="30000" dirty="0">
                <a:solidFill>
                  <a:srgbClr val="FFFFFF"/>
                </a:solidFill>
                <a:latin typeface="Book Antiqua"/>
              </a:rPr>
              <a:t>(k)</a:t>
            </a:r>
            <a:r>
              <a:rPr lang="fr-FR" spc="-1" dirty="0">
                <a:solidFill>
                  <a:srgbClr val="FFFFFF"/>
                </a:solidFill>
                <a:latin typeface="Book Antiqua"/>
              </a:rPr>
              <a:t> donnée par la suite : </a:t>
            </a:r>
          </a:p>
        </p:txBody>
      </p:sp>
      <p:sp>
        <p:nvSpPr>
          <p:cNvPr id="3" name="Rectangle 2"/>
          <p:cNvSpPr/>
          <p:nvPr/>
        </p:nvSpPr>
        <p:spPr>
          <a:xfrm>
            <a:off x="971600" y="4965521"/>
            <a:ext cx="7488832" cy="1200329"/>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Cette méthode est plus stable, elle possède plusieurs applications : </a:t>
            </a:r>
          </a:p>
          <a:p>
            <a:pPr algn="just"/>
            <a:r>
              <a:rPr lang="fr-FR" spc="-1" dirty="0">
                <a:solidFill>
                  <a:srgbClr val="FFFFFF"/>
                </a:solidFill>
                <a:latin typeface="Book Antiqua"/>
              </a:rPr>
              <a:t>Recherche d’un vecteur propre associé à une valeur propre connue. </a:t>
            </a:r>
          </a:p>
          <a:p>
            <a:pPr algn="just"/>
            <a:r>
              <a:rPr lang="fr-FR" spc="-1" dirty="0">
                <a:solidFill>
                  <a:srgbClr val="FFFFFF"/>
                </a:solidFill>
                <a:latin typeface="Book Antiqua"/>
              </a:rPr>
              <a:t>Recherche de la valeur propre 𝜆 (la plus proche) d’un nombre u donné et calcul d’un vecteur propre associé à 𝜆. </a:t>
            </a:r>
          </a:p>
        </p:txBody>
      </p:sp>
      <p:sp>
        <p:nvSpPr>
          <p:cNvPr id="4" name="Rectangle 3"/>
          <p:cNvSpPr/>
          <p:nvPr/>
        </p:nvSpPr>
        <p:spPr>
          <a:xfrm>
            <a:off x="755576" y="606606"/>
            <a:ext cx="6264696"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buClr>
                <a:srgbClr val="FFFFFF"/>
              </a:buClr>
            </a:pPr>
            <a:r>
              <a:rPr lang="fr-FR" sz="2400" b="1" spc="-1" dirty="0" smtClean="0">
                <a:solidFill>
                  <a:srgbClr val="FF0000"/>
                </a:solidFill>
                <a:latin typeface="Book Antiqua"/>
              </a:rPr>
              <a:t>5-Méthode </a:t>
            </a:r>
            <a:r>
              <a:rPr lang="fr-FR" sz="2400" b="1" spc="-1" dirty="0">
                <a:solidFill>
                  <a:srgbClr val="FF0000"/>
                </a:solidFill>
                <a:latin typeface="Book Antiqua"/>
              </a:rPr>
              <a:t>de puissance itérée inverse :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284984"/>
            <a:ext cx="187642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393927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500"/>
                                        <p:tgtEl>
                                          <p:spTgt spid="2"/>
                                        </p:tgtEl>
                                      </p:cBhvr>
                                    </p:animEffect>
                                  </p:childTnLst>
                                </p:cTn>
                              </p:par>
                            </p:childTnLst>
                          </p:cTn>
                        </p:par>
                        <p:par>
                          <p:cTn id="15" fill="hold">
                            <p:stCondLst>
                              <p:cond delay="500"/>
                            </p:stCondLst>
                            <p:childTnLst>
                              <p:par>
                                <p:cTn id="16" presetID="31" presetClass="entr" presetSubtype="0" fill="hold" nodeType="afterEffect">
                                  <p:stCondLst>
                                    <p:cond delay="0"/>
                                  </p:stCondLst>
                                  <p:childTnLst>
                                    <p:set>
                                      <p:cBhvr>
                                        <p:cTn id="17" dur="1" fill="hold">
                                          <p:stCondLst>
                                            <p:cond delay="0"/>
                                          </p:stCondLst>
                                        </p:cTn>
                                        <p:tgtEl>
                                          <p:spTgt spid="1026"/>
                                        </p:tgtEl>
                                        <p:attrNameLst>
                                          <p:attrName>style.visibility</p:attrName>
                                        </p:attrNameLst>
                                      </p:cBhvr>
                                      <p:to>
                                        <p:strVal val="visible"/>
                                      </p:to>
                                    </p:set>
                                    <p:anim calcmode="lin" valueType="num">
                                      <p:cBhvr>
                                        <p:cTn id="18" dur="500" fill="hold"/>
                                        <p:tgtEl>
                                          <p:spTgt spid="1026"/>
                                        </p:tgtEl>
                                        <p:attrNameLst>
                                          <p:attrName>ppt_w</p:attrName>
                                        </p:attrNameLst>
                                      </p:cBhvr>
                                      <p:tavLst>
                                        <p:tav tm="0">
                                          <p:val>
                                            <p:fltVal val="0"/>
                                          </p:val>
                                        </p:tav>
                                        <p:tav tm="100000">
                                          <p:val>
                                            <p:strVal val="#ppt_w"/>
                                          </p:val>
                                        </p:tav>
                                      </p:tavLst>
                                    </p:anim>
                                    <p:anim calcmode="lin" valueType="num">
                                      <p:cBhvr>
                                        <p:cTn id="19" dur="500" fill="hold"/>
                                        <p:tgtEl>
                                          <p:spTgt spid="1026"/>
                                        </p:tgtEl>
                                        <p:attrNameLst>
                                          <p:attrName>ppt_h</p:attrName>
                                        </p:attrNameLst>
                                      </p:cBhvr>
                                      <p:tavLst>
                                        <p:tav tm="0">
                                          <p:val>
                                            <p:fltVal val="0"/>
                                          </p:val>
                                        </p:tav>
                                        <p:tav tm="100000">
                                          <p:val>
                                            <p:strVal val="#ppt_h"/>
                                          </p:val>
                                        </p:tav>
                                      </p:tavLst>
                                    </p:anim>
                                    <p:anim calcmode="lin" valueType="num">
                                      <p:cBhvr>
                                        <p:cTn id="20" dur="500" fill="hold"/>
                                        <p:tgtEl>
                                          <p:spTgt spid="1026"/>
                                        </p:tgtEl>
                                        <p:attrNameLst>
                                          <p:attrName>style.rotation</p:attrName>
                                        </p:attrNameLst>
                                      </p:cBhvr>
                                      <p:tavLst>
                                        <p:tav tm="0">
                                          <p:val>
                                            <p:fltVal val="90"/>
                                          </p:val>
                                        </p:tav>
                                        <p:tav tm="100000">
                                          <p:val>
                                            <p:fltVal val="0"/>
                                          </p:val>
                                        </p:tav>
                                      </p:tavLst>
                                    </p:anim>
                                    <p:animEffect transition="in" filter="fade">
                                      <p:cBhvr>
                                        <p:cTn id="21" dur="500"/>
                                        <p:tgtEl>
                                          <p:spTgt spid="1026"/>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circle(in)">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24</a:t>
            </a:fld>
            <a:endParaRPr lang="en-US" sz="1200" b="0" strike="noStrike" spc="-1">
              <a:latin typeface="Times New Roman"/>
            </a:endParaRPr>
          </a:p>
        </p:txBody>
      </p:sp>
      <p:sp>
        <p:nvSpPr>
          <p:cNvPr id="1022" name="CustomShape 2"/>
          <p:cNvSpPr/>
          <p:nvPr/>
        </p:nvSpPr>
        <p:spPr>
          <a:xfrm>
            <a:off x="4068000" y="2708640"/>
            <a:ext cx="1583640" cy="76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4400" b="1" strike="noStrike" cap="small" spc="199">
                <a:solidFill>
                  <a:srgbClr val="FFFFFF"/>
                </a:solidFill>
                <a:latin typeface="Book Antiqua"/>
              </a:rPr>
              <a:t>Fin</a:t>
            </a:r>
            <a:endParaRPr lang="en-US" sz="4400" b="0" strike="noStrike" spc="-1">
              <a:latin typeface="Arial"/>
            </a:endParaRPr>
          </a:p>
        </p:txBody>
      </p:sp>
    </p:spTree>
    <p:extLst>
      <p:ext uri="{BB962C8B-B14F-4D97-AF65-F5344CB8AC3E}">
        <p14:creationId xmlns:p14="http://schemas.microsoft.com/office/powerpoint/2010/main" val="374245145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C1F90A31-C104-45D6-805E-BD7765269229}" type="slidenum">
              <a:rPr lang="fr-FR" sz="1200" b="0" strike="noStrike" spc="-1">
                <a:solidFill>
                  <a:srgbClr val="D1EAED"/>
                </a:solidFill>
                <a:latin typeface="Constantia"/>
              </a:rPr>
              <a:t>3</a:t>
            </a:fld>
            <a:endParaRPr lang="en-US" sz="1200" b="0" strike="noStrike" spc="-1">
              <a:latin typeface="Times New Roman"/>
            </a:endParaRPr>
          </a:p>
        </p:txBody>
      </p:sp>
      <p:sp>
        <p:nvSpPr>
          <p:cNvPr id="66" name="CustomShape 2"/>
          <p:cNvSpPr/>
          <p:nvPr/>
        </p:nvSpPr>
        <p:spPr>
          <a:xfrm>
            <a:off x="241560" y="188640"/>
            <a:ext cx="238572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400" b="1" u="sng" strike="noStrike" spc="148" dirty="0">
                <a:solidFill>
                  <a:srgbClr val="FFFFFF"/>
                </a:solidFill>
                <a:uFillTx/>
                <a:latin typeface="Book Antiqua"/>
              </a:rPr>
              <a:t>Université de Jijel</a:t>
            </a:r>
            <a:endParaRPr lang="en-US" sz="1400" b="0" strike="noStrike" spc="-1" dirty="0">
              <a:latin typeface="Arial"/>
            </a:endParaRPr>
          </a:p>
        </p:txBody>
      </p:sp>
      <p:sp>
        <p:nvSpPr>
          <p:cNvPr id="67" name="CustomShape 3"/>
          <p:cNvSpPr/>
          <p:nvPr/>
        </p:nvSpPr>
        <p:spPr>
          <a:xfrm>
            <a:off x="231840" y="471960"/>
            <a:ext cx="477180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400" b="1" u="sng" strike="noStrike" spc="148">
                <a:solidFill>
                  <a:srgbClr val="FFFFFF"/>
                </a:solidFill>
                <a:uFillTx/>
                <a:latin typeface="Book Antiqua"/>
              </a:rPr>
              <a:t>Faculté des Sciences Exactes et Informatique</a:t>
            </a:r>
            <a:endParaRPr lang="en-US" sz="1400" b="0" strike="noStrike" spc="-1">
              <a:latin typeface="Arial"/>
            </a:endParaRPr>
          </a:p>
        </p:txBody>
      </p:sp>
      <p:sp>
        <p:nvSpPr>
          <p:cNvPr id="68" name="CustomShape 4"/>
          <p:cNvSpPr/>
          <p:nvPr/>
        </p:nvSpPr>
        <p:spPr>
          <a:xfrm>
            <a:off x="251640" y="779760"/>
            <a:ext cx="331200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400" b="1" u="sng" strike="noStrike" spc="148">
                <a:solidFill>
                  <a:srgbClr val="FFFFFF"/>
                </a:solidFill>
                <a:uFillTx/>
                <a:latin typeface="Book Antiqua"/>
              </a:rPr>
              <a:t>Département d’Informatique</a:t>
            </a:r>
            <a:endParaRPr lang="en-US" sz="1400" b="0" strike="noStrike" spc="-1">
              <a:latin typeface="Arial"/>
            </a:endParaRPr>
          </a:p>
        </p:txBody>
      </p:sp>
      <p:pic>
        <p:nvPicPr>
          <p:cNvPr id="70" name="Picture 2"/>
          <p:cNvPicPr/>
          <p:nvPr/>
        </p:nvPicPr>
        <p:blipFill>
          <a:blip r:embed="rId2"/>
          <a:stretch/>
        </p:blipFill>
        <p:spPr>
          <a:xfrm>
            <a:off x="7668360" y="188640"/>
            <a:ext cx="1315800" cy="1525320"/>
          </a:xfrm>
          <a:prstGeom prst="rect">
            <a:avLst/>
          </a:prstGeom>
          <a:ln w="0">
            <a:noFill/>
          </a:ln>
        </p:spPr>
      </p:pic>
      <p:sp>
        <p:nvSpPr>
          <p:cNvPr id="71" name="CustomShape 6"/>
          <p:cNvSpPr/>
          <p:nvPr/>
        </p:nvSpPr>
        <p:spPr>
          <a:xfrm>
            <a:off x="1547664" y="2708920"/>
            <a:ext cx="403200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indent="-456840">
              <a:lnSpc>
                <a:spcPct val="100000"/>
              </a:lnSpc>
              <a:buClr>
                <a:srgbClr val="FFFFFF"/>
              </a:buClr>
              <a:buFont typeface="Wingdings" charset="2"/>
              <a:buChar char=""/>
            </a:pPr>
            <a:r>
              <a:rPr lang="fr-FR" sz="2400" b="1" strike="noStrike" spc="-1" dirty="0" smtClean="0">
                <a:solidFill>
                  <a:srgbClr val="FF0000"/>
                </a:solidFill>
                <a:latin typeface="Book Antiqua"/>
              </a:rPr>
              <a:t>Introduction</a:t>
            </a:r>
            <a:endParaRPr lang="en-US" sz="2400" b="1" strike="noStrike" spc="-1" dirty="0">
              <a:solidFill>
                <a:srgbClr val="FF0000"/>
              </a:solidFill>
              <a:latin typeface="Arial"/>
            </a:endParaRPr>
          </a:p>
        </p:txBody>
      </p:sp>
      <p:sp>
        <p:nvSpPr>
          <p:cNvPr id="72" name="CustomShape 7"/>
          <p:cNvSpPr/>
          <p:nvPr/>
        </p:nvSpPr>
        <p:spPr>
          <a:xfrm>
            <a:off x="1547664" y="3429000"/>
            <a:ext cx="7436496"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200" indent="-456840">
              <a:lnSpc>
                <a:spcPct val="100000"/>
              </a:lnSpc>
              <a:buClr>
                <a:srgbClr val="FFFFFF"/>
              </a:buClr>
              <a:buFont typeface="Wingdings" charset="2"/>
              <a:buChar char=""/>
            </a:pPr>
            <a:r>
              <a:rPr lang="fr-FR" sz="2400" b="0" strike="noStrike" spc="-1" dirty="0" smtClean="0">
                <a:solidFill>
                  <a:srgbClr val="FFFFFF"/>
                </a:solidFill>
                <a:latin typeface="Book Antiqua"/>
              </a:rPr>
              <a:t>Calcul analytique de valeurs et vecteurs propres</a:t>
            </a:r>
            <a:endParaRPr lang="en-US" sz="2400" b="0" strike="noStrike" spc="-1" dirty="0">
              <a:latin typeface="Arial"/>
            </a:endParaRPr>
          </a:p>
        </p:txBody>
      </p:sp>
      <p:sp>
        <p:nvSpPr>
          <p:cNvPr id="73" name="CustomShape 8"/>
          <p:cNvSpPr/>
          <p:nvPr/>
        </p:nvSpPr>
        <p:spPr>
          <a:xfrm>
            <a:off x="847588" y="1802520"/>
            <a:ext cx="6336360" cy="516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800" b="0" strike="noStrike" spc="-1" dirty="0" smtClean="0">
                <a:solidFill>
                  <a:srgbClr val="FFFFFF"/>
                </a:solidFill>
                <a:latin typeface="Book Antiqua"/>
              </a:rPr>
              <a:t>Calcul des valeurs et vecteurs propres</a:t>
            </a:r>
            <a:endParaRPr lang="en-US" sz="2800" b="0" strike="noStrike" spc="-1" dirty="0">
              <a:latin typeface="Arial"/>
            </a:endParaRPr>
          </a:p>
        </p:txBody>
      </p:sp>
      <p:sp>
        <p:nvSpPr>
          <p:cNvPr id="11" name="CustomShape 6"/>
          <p:cNvSpPr/>
          <p:nvPr/>
        </p:nvSpPr>
        <p:spPr>
          <a:xfrm>
            <a:off x="1553018" y="4149080"/>
            <a:ext cx="5467254"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200" indent="-456840">
              <a:lnSpc>
                <a:spcPct val="100000"/>
              </a:lnSpc>
              <a:buClr>
                <a:srgbClr val="FFFFFF"/>
              </a:buClr>
              <a:buFont typeface="Wingdings" charset="2"/>
              <a:buChar char=""/>
            </a:pPr>
            <a:r>
              <a:rPr lang="fr-FR" sz="2400" b="0" strike="noStrike" spc="-1" dirty="0" smtClean="0">
                <a:solidFill>
                  <a:srgbClr val="FFFFFF"/>
                </a:solidFill>
                <a:latin typeface="Book Antiqua"/>
              </a:rPr>
              <a:t>Localisation de valeurs propres</a:t>
            </a:r>
            <a:endParaRPr lang="en-US" sz="2400" b="0" strike="noStrike" spc="-1" dirty="0">
              <a:latin typeface="Arial"/>
            </a:endParaRPr>
          </a:p>
        </p:txBody>
      </p:sp>
      <p:sp>
        <p:nvSpPr>
          <p:cNvPr id="12" name="CustomShape 6"/>
          <p:cNvSpPr/>
          <p:nvPr/>
        </p:nvSpPr>
        <p:spPr>
          <a:xfrm>
            <a:off x="1547664" y="5013176"/>
            <a:ext cx="5904656"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200" indent="-456840">
              <a:lnSpc>
                <a:spcPct val="100000"/>
              </a:lnSpc>
              <a:buClr>
                <a:srgbClr val="FFFFFF"/>
              </a:buClr>
              <a:buFont typeface="Wingdings" charset="2"/>
              <a:buChar char=""/>
            </a:pPr>
            <a:r>
              <a:rPr lang="fr-FR" sz="2400" b="0" strike="noStrike" spc="-1" dirty="0" smtClean="0">
                <a:solidFill>
                  <a:srgbClr val="FFFFFF"/>
                </a:solidFill>
                <a:latin typeface="Book Antiqua"/>
              </a:rPr>
              <a:t>Méthode de la puissance itérée</a:t>
            </a:r>
            <a:endParaRPr lang="en-US" sz="2400" b="0" strike="noStrike" spc="-1" dirty="0">
              <a:latin typeface="Arial"/>
            </a:endParaRPr>
          </a:p>
        </p:txBody>
      </p:sp>
      <p:sp>
        <p:nvSpPr>
          <p:cNvPr id="13" name="CustomShape 6"/>
          <p:cNvSpPr/>
          <p:nvPr/>
        </p:nvSpPr>
        <p:spPr>
          <a:xfrm>
            <a:off x="1547664" y="5703259"/>
            <a:ext cx="5904656"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200" indent="-456840">
              <a:lnSpc>
                <a:spcPct val="100000"/>
              </a:lnSpc>
              <a:buClr>
                <a:srgbClr val="FFFFFF"/>
              </a:buClr>
              <a:buFont typeface="Wingdings" charset="2"/>
              <a:buChar char=""/>
            </a:pPr>
            <a:r>
              <a:rPr lang="fr-FR" sz="2400" b="0" strike="noStrike" spc="-1" dirty="0" smtClean="0">
                <a:solidFill>
                  <a:srgbClr val="FFFFFF"/>
                </a:solidFill>
                <a:latin typeface="Book Antiqua"/>
              </a:rPr>
              <a:t>Méthode de la puissance itérée inverse</a:t>
            </a:r>
            <a:endParaRPr lang="en-US" sz="2400" b="0" strike="noStrike" spc="-1" dirty="0">
              <a:latin typeface="Arial"/>
            </a:endParaRPr>
          </a:p>
        </p:txBody>
      </p:sp>
    </p:spTree>
    <p:extLst>
      <p:ext uri="{BB962C8B-B14F-4D97-AF65-F5344CB8AC3E}">
        <p14:creationId xmlns:p14="http://schemas.microsoft.com/office/powerpoint/2010/main" val="297099935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7"/>
          <p:cNvSpPr/>
          <p:nvPr/>
        </p:nvSpPr>
        <p:spPr>
          <a:xfrm>
            <a:off x="936405" y="1124744"/>
            <a:ext cx="7701846" cy="921876"/>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pPr algn="just"/>
            <a:r>
              <a:rPr lang="fr-FR" dirty="0">
                <a:solidFill>
                  <a:schemeClr val="bg1"/>
                </a:solidFill>
                <a:latin typeface="Cambria Math" pitchFamily="18" charset="0"/>
                <a:ea typeface="Cambria Math" pitchFamily="18" charset="0"/>
              </a:rPr>
              <a:t>Le problème du calcul de valeurs propres (et, éventuellement, de vecteur propres d'une matrice d'ordre n est un problème beaucoup plus difficile que celui de la résolution d'un système linéaire. </a:t>
            </a:r>
            <a:endParaRPr lang="en-US" dirty="0">
              <a:solidFill>
                <a:schemeClr val="bg1"/>
              </a:solidFill>
              <a:latin typeface="Cambria Math" pitchFamily="18" charset="0"/>
              <a:ea typeface="Cambria Math" pitchFamily="18" charset="0"/>
            </a:endParaRPr>
          </a:p>
        </p:txBody>
      </p:sp>
      <p:sp>
        <p:nvSpPr>
          <p:cNvPr id="92" name="TextShape 10"/>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B2371AA4-EDA8-4114-B3DB-CD56969818EF}" type="slidenum">
              <a:rPr lang="fr-FR" sz="1200" b="0" strike="noStrike" spc="-1">
                <a:solidFill>
                  <a:srgbClr val="D1EAED"/>
                </a:solidFill>
                <a:latin typeface="Constantia"/>
              </a:rPr>
              <a:t>4</a:t>
            </a:fld>
            <a:endParaRPr lang="en-US" sz="1200" b="0" strike="noStrike" spc="-1">
              <a:latin typeface="Times New Roman"/>
            </a:endParaRPr>
          </a:p>
        </p:txBody>
      </p:sp>
      <p:sp>
        <p:nvSpPr>
          <p:cNvPr id="93" name="CustomShape 11"/>
          <p:cNvSpPr/>
          <p:nvPr/>
        </p:nvSpPr>
        <p:spPr>
          <a:xfrm>
            <a:off x="577800" y="620640"/>
            <a:ext cx="2266008"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fr-FR" sz="2000" b="0" strike="noStrike" spc="-1" dirty="0" smtClean="0">
                <a:solidFill>
                  <a:srgbClr val="FFFFFF"/>
                </a:solidFill>
                <a:latin typeface="Book Antiqua"/>
              </a:rPr>
              <a:t>Introduction :</a:t>
            </a:r>
            <a:endParaRPr lang="en-US" sz="2000" b="0" strike="noStrike" spc="-1" dirty="0">
              <a:latin typeface="Arial"/>
            </a:endParaRPr>
          </a:p>
        </p:txBody>
      </p:sp>
      <p:sp>
        <p:nvSpPr>
          <p:cNvPr id="14" name="CustomShape 7"/>
          <p:cNvSpPr/>
          <p:nvPr/>
        </p:nvSpPr>
        <p:spPr>
          <a:xfrm>
            <a:off x="936404" y="2348880"/>
            <a:ext cx="7701847" cy="921876"/>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pPr algn="just"/>
            <a:r>
              <a:rPr lang="fr-FR" dirty="0">
                <a:solidFill>
                  <a:schemeClr val="bg1"/>
                </a:solidFill>
                <a:latin typeface="Cambria Math" pitchFamily="18" charset="0"/>
                <a:ea typeface="Cambria Math" pitchFamily="18" charset="0"/>
              </a:rPr>
              <a:t>En effet, les valeurs propres d'une matrice étant les racines de son polynôme caractéristique, on pourrait naïvement penser qu'il suffit de factoriser ce dernier pour les obtenir.</a:t>
            </a:r>
            <a:endParaRPr lang="en-US" dirty="0">
              <a:solidFill>
                <a:schemeClr val="bg1"/>
              </a:solidFill>
              <a:effectLst>
                <a:outerShdw blurRad="38100" dist="38100" dir="2700000" algn="tl">
                  <a:srgbClr val="000000">
                    <a:alpha val="43137"/>
                  </a:srgbClr>
                </a:outerShdw>
              </a:effectLst>
              <a:latin typeface="Cambria Math" pitchFamily="18" charset="0"/>
              <a:ea typeface="Cambria Math" pitchFamily="18" charset="0"/>
            </a:endParaRPr>
          </a:p>
        </p:txBody>
      </p:sp>
      <p:sp>
        <p:nvSpPr>
          <p:cNvPr id="2" name="Rectangle 1"/>
          <p:cNvSpPr/>
          <p:nvPr/>
        </p:nvSpPr>
        <p:spPr>
          <a:xfrm>
            <a:off x="933396" y="3573016"/>
            <a:ext cx="7704856" cy="921876"/>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pPr algn="just"/>
            <a:r>
              <a:rPr lang="fr-FR" dirty="0">
                <a:solidFill>
                  <a:schemeClr val="bg1"/>
                </a:solidFill>
                <a:latin typeface="Cambria Math" pitchFamily="18" charset="0"/>
                <a:ea typeface="Cambria Math" pitchFamily="18" charset="0"/>
              </a:rPr>
              <a:t>On sait cependant (par le théorème d'Abel-</a:t>
            </a:r>
            <a:r>
              <a:rPr lang="fr-FR" dirty="0" err="1">
                <a:solidFill>
                  <a:schemeClr val="bg1"/>
                </a:solidFill>
                <a:latin typeface="Cambria Math" pitchFamily="18" charset="0"/>
                <a:ea typeface="Cambria Math" pitchFamily="18" charset="0"/>
              </a:rPr>
              <a:t>Ruffini</a:t>
            </a:r>
            <a:r>
              <a:rPr lang="fr-FR" dirty="0">
                <a:solidFill>
                  <a:schemeClr val="bg1"/>
                </a:solidFill>
                <a:latin typeface="Cambria Math" pitchFamily="18" charset="0"/>
                <a:ea typeface="Cambria Math" pitchFamily="18" charset="0"/>
              </a:rPr>
              <a:t>) qu'il n'est pas toujours possible d'exprimer les racines d'un polynôme de degré supérieur ou égal à 5 à partir des coefficients du polynôme et d'opérations </a:t>
            </a:r>
            <a:r>
              <a:rPr lang="fr-FR" dirty="0" smtClean="0">
                <a:solidFill>
                  <a:schemeClr val="bg1"/>
                </a:solidFill>
                <a:latin typeface="Cambria Math" pitchFamily="18" charset="0"/>
                <a:ea typeface="Cambria Math" pitchFamily="18" charset="0"/>
              </a:rPr>
              <a:t>élémentaires.</a:t>
            </a:r>
            <a:endParaRPr lang="fr-FR" dirty="0">
              <a:solidFill>
                <a:schemeClr val="bg1"/>
              </a:solidFill>
              <a:latin typeface="Cambria Math" pitchFamily="18" charset="0"/>
              <a:ea typeface="Cambria Math" pitchFamily="18" charset="0"/>
            </a:endParaRPr>
          </a:p>
        </p:txBody>
      </p:sp>
      <p:sp>
        <p:nvSpPr>
          <p:cNvPr id="3" name="Rectangle 2"/>
          <p:cNvSpPr/>
          <p:nvPr/>
        </p:nvSpPr>
        <p:spPr>
          <a:xfrm>
            <a:off x="912309" y="4797152"/>
            <a:ext cx="7750035" cy="921876"/>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pPr algn="just"/>
            <a:r>
              <a:rPr lang="fr-FR" dirty="0">
                <a:solidFill>
                  <a:schemeClr val="bg1"/>
                </a:solidFill>
                <a:latin typeface="Cambria Math" pitchFamily="18" charset="0"/>
                <a:ea typeface="Cambria Math" pitchFamily="18" charset="0"/>
              </a:rPr>
              <a:t>Par conséquent, il ne peut exister de méthode directe, c'est-à-dire fournissant le résultat en un nombre </a:t>
            </a:r>
            <a:r>
              <a:rPr lang="fr-FR" dirty="0" smtClean="0">
                <a:solidFill>
                  <a:schemeClr val="bg1"/>
                </a:solidFill>
                <a:latin typeface="Cambria Math" pitchFamily="18" charset="0"/>
                <a:ea typeface="Cambria Math" pitchFamily="18" charset="0"/>
              </a:rPr>
              <a:t>fini </a:t>
            </a:r>
            <a:r>
              <a:rPr lang="fr-FR" dirty="0">
                <a:solidFill>
                  <a:schemeClr val="bg1"/>
                </a:solidFill>
                <a:latin typeface="Cambria Math" pitchFamily="18" charset="0"/>
                <a:ea typeface="Cambria Math" pitchFamily="18" charset="0"/>
              </a:rPr>
              <a:t>d'opérations, de calcul de valeurs propres d'une matrice et on a donc recours à des méthodes itératives..</a:t>
            </a:r>
          </a:p>
        </p:txBody>
      </p:sp>
      <p:sp>
        <p:nvSpPr>
          <p:cNvPr id="8" name="CustomShape 2"/>
          <p:cNvSpPr/>
          <p:nvPr/>
        </p:nvSpPr>
        <p:spPr>
          <a:xfrm>
            <a:off x="241560" y="188640"/>
            <a:ext cx="3610360" cy="30632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fr-FR" sz="1400" b="1" u="sng" strike="noStrike" spc="148" dirty="0" smtClean="0">
                <a:solidFill>
                  <a:srgbClr val="FFFFFF"/>
                </a:solidFill>
                <a:uFillTx/>
                <a:latin typeface="Book Antiqua"/>
              </a:rPr>
              <a:t>Valeurs et </a:t>
            </a:r>
            <a:r>
              <a:rPr lang="fr-FR" sz="1400" b="1" u="sng" strike="noStrike" spc="148" dirty="0" err="1" smtClean="0">
                <a:solidFill>
                  <a:srgbClr val="FFFFFF"/>
                </a:solidFill>
                <a:uFillTx/>
                <a:latin typeface="Book Antiqua"/>
              </a:rPr>
              <a:t>vecters</a:t>
            </a:r>
            <a:r>
              <a:rPr lang="fr-FR" sz="1400" b="1" u="sng" strike="noStrike" spc="148" dirty="0" smtClean="0">
                <a:solidFill>
                  <a:srgbClr val="FFFFFF"/>
                </a:solidFill>
                <a:uFillTx/>
                <a:latin typeface="Book Antiqua"/>
              </a:rPr>
              <a:t> propres :</a:t>
            </a:r>
            <a:endParaRPr lang="en-US" sz="1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wheel(1)">
                                      <p:cBhvr additive="repl">
                                        <p:cTn id="7" dur="1000"/>
                                        <p:tgtEl>
                                          <p:spTgt spid="93"/>
                                        </p:tgtEl>
                                      </p:cBhvr>
                                    </p:animEffect>
                                  </p:childTnLst>
                                </p:cTn>
                              </p:par>
                            </p:childTnLst>
                          </p:cTn>
                        </p:par>
                        <p:par>
                          <p:cTn id="8" fill="hold">
                            <p:stCondLst>
                              <p:cond delay="1000"/>
                            </p:stCondLst>
                            <p:childTnLst>
                              <p:par>
                                <p:cTn id="9" presetID="6" presetClass="entr" presetSubtype="16" fill="hold" nodeType="after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circle(in)">
                                      <p:cBhvr additive="repl">
                                        <p:cTn id="11" dur="1000"/>
                                        <p:tgtEl>
                                          <p:spTgt spid="89"/>
                                        </p:tgtEl>
                                      </p:cBhvr>
                                    </p:animEffect>
                                  </p:childTnLst>
                                </p:cTn>
                              </p:par>
                            </p:childTnLst>
                          </p:cTn>
                        </p:par>
                        <p:par>
                          <p:cTn id="12" fill="hold">
                            <p:stCondLst>
                              <p:cond delay="2000"/>
                            </p:stCondLst>
                            <p:childTnLst>
                              <p:par>
                                <p:cTn id="13" presetID="6" presetClass="entr" presetSubtype="16"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circle(in)">
                                      <p:cBhvr additive="repl">
                                        <p:cTn id="1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651609" y="937540"/>
            <a:ext cx="300996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000" b="0" u="sng" strike="noStrike" spc="-1" dirty="0" smtClean="0">
                <a:solidFill>
                  <a:srgbClr val="FFFFFF"/>
                </a:solidFill>
                <a:latin typeface="Book Antiqua"/>
              </a:rPr>
              <a:t>Définitions :</a:t>
            </a:r>
            <a:endParaRPr lang="en-US" sz="2000" b="0" u="sng" strike="noStrike" spc="-1" dirty="0">
              <a:latin typeface="Arial"/>
            </a:endParaRPr>
          </a:p>
        </p:txBody>
      </p:sp>
      <p:sp>
        <p:nvSpPr>
          <p:cNvPr id="89" name="CustomShape 7"/>
          <p:cNvSpPr/>
          <p:nvPr/>
        </p:nvSpPr>
        <p:spPr>
          <a:xfrm>
            <a:off x="922116" y="1575176"/>
            <a:ext cx="7708972" cy="921876"/>
          </a:xfrm>
          <a:prstGeom prst="rect">
            <a:avLst/>
          </a:prstGeom>
          <a:noFill/>
          <a:ln w="28575">
            <a:no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r>
              <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Soit A une matrice d’ordre n (éléments réels ou complexes). S’il existe un vecteur X de n éléments (X non nul) et un nombre 𝜆 (réel ou complexe) tel que :</a:t>
            </a:r>
            <a:endParaRPr lang="en-US" dirty="0">
              <a:solidFill>
                <a:schemeClr val="bg1"/>
              </a:solidFill>
              <a:effectLst>
                <a:outerShdw blurRad="38100" dist="38100" dir="2700000" algn="tl">
                  <a:srgbClr val="000000">
                    <a:alpha val="43137"/>
                  </a:srgbClr>
                </a:outerShdw>
              </a:effectLst>
              <a:latin typeface="Cambria Math" pitchFamily="18" charset="0"/>
              <a:ea typeface="Cambria Math" pitchFamily="18" charset="0"/>
            </a:endParaRPr>
          </a:p>
        </p:txBody>
      </p:sp>
      <p:sp>
        <p:nvSpPr>
          <p:cNvPr id="92" name="TextShape 10"/>
          <p:cNvSpPr txBox="1"/>
          <p:nvPr/>
        </p:nvSpPr>
        <p:spPr>
          <a:xfrm>
            <a:off x="7869328" y="6158880"/>
            <a:ext cx="761760" cy="364680"/>
          </a:xfrm>
          <a:prstGeom prst="rect">
            <a:avLst/>
          </a:prstGeom>
          <a:noFill/>
          <a:ln w="0">
            <a:noFill/>
          </a:ln>
        </p:spPr>
        <p:txBody>
          <a:bodyPr lIns="0" tIns="0" rIns="0" bIns="0" anchor="b">
            <a:noAutofit/>
          </a:bodyPr>
          <a:lstStyle/>
          <a:p>
            <a:pPr algn="r">
              <a:lnSpc>
                <a:spcPct val="100000"/>
              </a:lnSpc>
            </a:pPr>
            <a:fld id="{B2371AA4-EDA8-4114-B3DB-CD56969818EF}" type="slidenum">
              <a:rPr lang="fr-FR" sz="1200" b="0" strike="noStrike" spc="-1">
                <a:solidFill>
                  <a:srgbClr val="D1EAED"/>
                </a:solidFill>
                <a:latin typeface="Constantia"/>
              </a:rPr>
              <a:t>5</a:t>
            </a:fld>
            <a:endParaRPr lang="en-US" sz="1200" b="0" strike="noStrike" spc="-1">
              <a:latin typeface="Times New Roman"/>
            </a:endParaRPr>
          </a:p>
        </p:txBody>
      </p:sp>
      <p:sp>
        <p:nvSpPr>
          <p:cNvPr id="2" name="Rectangle 1"/>
          <p:cNvSpPr/>
          <p:nvPr/>
        </p:nvSpPr>
        <p:spPr>
          <a:xfrm>
            <a:off x="2339752" y="2477373"/>
            <a:ext cx="1440160" cy="367878"/>
          </a:xfrm>
          <a:prstGeom prst="rect">
            <a:avLst/>
          </a:prstGeom>
          <a:noFill/>
          <a:ln w="28575">
            <a:no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r>
              <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AX = 𝜆X</a:t>
            </a:r>
          </a:p>
        </p:txBody>
      </p:sp>
      <p:sp>
        <p:nvSpPr>
          <p:cNvPr id="3" name="Rectangle 2"/>
          <p:cNvSpPr/>
          <p:nvPr/>
        </p:nvSpPr>
        <p:spPr>
          <a:xfrm>
            <a:off x="1375972" y="2845251"/>
            <a:ext cx="4951896" cy="367878"/>
          </a:xfrm>
          <a:prstGeom prst="rect">
            <a:avLst/>
          </a:prstGeom>
          <a:noFill/>
          <a:ln w="28575">
            <a:no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pPr marL="285750" indent="-285750" algn="just">
              <a:buFont typeface="Wingdings" pitchFamily="2" charset="2"/>
              <a:buChar char="Ø"/>
            </a:pPr>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On </a:t>
            </a:r>
            <a:r>
              <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appelle 𝜆 valeur propre de la matrice </a:t>
            </a:r>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A. </a:t>
            </a:r>
            <a:endPar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endParaRPr>
          </a:p>
        </p:txBody>
      </p:sp>
      <p:sp>
        <p:nvSpPr>
          <p:cNvPr id="6" name="Rectangle 5"/>
          <p:cNvSpPr/>
          <p:nvPr/>
        </p:nvSpPr>
        <p:spPr>
          <a:xfrm>
            <a:off x="1312001" y="3493170"/>
            <a:ext cx="6510688" cy="367878"/>
          </a:xfrm>
          <a:prstGeom prst="rect">
            <a:avLst/>
          </a:prstGeom>
          <a:noFill/>
          <a:ln w="28575">
            <a:no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pPr marL="285750" indent="-285750" algn="just">
              <a:buFont typeface="Wingdings" pitchFamily="2" charset="2"/>
              <a:buChar char="Ø"/>
            </a:pPr>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Et </a:t>
            </a:r>
            <a:r>
              <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on </a:t>
            </a:r>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appelle </a:t>
            </a:r>
            <a:r>
              <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X le vecteur propre de cette matrice associé à </a:t>
            </a:r>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𝜆.</a:t>
            </a:r>
            <a:endPar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endParaRPr>
          </a:p>
        </p:txBody>
      </p:sp>
      <p:sp>
        <p:nvSpPr>
          <p:cNvPr id="14" name="CustomShape 2"/>
          <p:cNvSpPr/>
          <p:nvPr/>
        </p:nvSpPr>
        <p:spPr>
          <a:xfrm>
            <a:off x="241560" y="188640"/>
            <a:ext cx="3610360" cy="30632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r>
              <a:rPr lang="fr-FR" sz="1400" b="1" u="sng" spc="148" dirty="0">
                <a:solidFill>
                  <a:srgbClr val="FFFFFF"/>
                </a:solidFill>
                <a:latin typeface="Book Antiqua"/>
              </a:rPr>
              <a:t>Valeurs et </a:t>
            </a:r>
            <a:r>
              <a:rPr lang="fr-FR" sz="1400" b="1" u="sng" spc="148" dirty="0" err="1">
                <a:solidFill>
                  <a:srgbClr val="FFFFFF"/>
                </a:solidFill>
                <a:latin typeface="Book Antiqua"/>
              </a:rPr>
              <a:t>vecters</a:t>
            </a:r>
            <a:r>
              <a:rPr lang="fr-FR" sz="1400" b="1" u="sng" spc="148" dirty="0">
                <a:solidFill>
                  <a:srgbClr val="FFFFFF"/>
                </a:solidFill>
                <a:latin typeface="Book Antiqua"/>
              </a:rPr>
              <a:t> propres :</a:t>
            </a:r>
            <a:endParaRPr lang="en-US" sz="1400" b="1" u="sng" spc="148" dirty="0">
              <a:solidFill>
                <a:srgbClr val="FFFFFF"/>
              </a:solidFill>
              <a:latin typeface="Book Antiqua"/>
            </a:endParaRPr>
          </a:p>
        </p:txBody>
      </p:sp>
      <p:sp>
        <p:nvSpPr>
          <p:cNvPr id="15" name="CustomShape 1"/>
          <p:cNvSpPr/>
          <p:nvPr/>
        </p:nvSpPr>
        <p:spPr>
          <a:xfrm>
            <a:off x="541760" y="4077072"/>
            <a:ext cx="1365944" cy="367878"/>
          </a:xfrm>
          <a:prstGeom prst="rect">
            <a:avLst/>
          </a:prstGeom>
          <a:noFill/>
          <a:ln w="28575">
            <a:no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r>
              <a:rPr lang="fr-FR" b="1" dirty="0">
                <a:solidFill>
                  <a:schemeClr val="bg1"/>
                </a:solidFill>
                <a:latin typeface="Cambria Math" pitchFamily="18" charset="0"/>
                <a:ea typeface="Cambria Math" pitchFamily="18" charset="0"/>
              </a:rPr>
              <a:t>Exemple :</a:t>
            </a:r>
            <a:endParaRPr lang="en-US" b="1" dirty="0">
              <a:solidFill>
                <a:schemeClr val="bg1"/>
              </a:solidFill>
              <a:latin typeface="Cambria Math" pitchFamily="18" charset="0"/>
              <a:ea typeface="Cambria Math" pitchFamily="18" charset="0"/>
            </a:endParaRPr>
          </a:p>
        </p:txBody>
      </p:sp>
      <p:grpSp>
        <p:nvGrpSpPr>
          <p:cNvPr id="10" name="Groupe 9"/>
          <p:cNvGrpSpPr/>
          <p:nvPr/>
        </p:nvGrpSpPr>
        <p:grpSpPr>
          <a:xfrm>
            <a:off x="2076388" y="4236275"/>
            <a:ext cx="1368152" cy="713481"/>
            <a:chOff x="5364088" y="4399514"/>
            <a:chExt cx="1368152" cy="713481"/>
          </a:xfrm>
        </p:grpSpPr>
        <p:sp>
          <p:nvSpPr>
            <p:cNvPr id="9" name="Parenthèses 8"/>
            <p:cNvSpPr/>
            <p:nvPr/>
          </p:nvSpPr>
          <p:spPr>
            <a:xfrm>
              <a:off x="5940152" y="4399514"/>
              <a:ext cx="792088" cy="713481"/>
            </a:xfrm>
            <a:prstGeom prst="bracketPair">
              <a:avLst/>
            </a:prstGeom>
            <a:noFill/>
            <a:ln w="28575">
              <a:solidFill>
                <a:srgbClr val="FFC000"/>
              </a:solid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r>
                <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3     0</a:t>
              </a:r>
            </a:p>
            <a:p>
              <a:r>
                <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8    -1</a:t>
              </a:r>
            </a:p>
          </p:txBody>
        </p:sp>
        <p:sp>
          <p:nvSpPr>
            <p:cNvPr id="17" name="Rectangle 16"/>
            <p:cNvSpPr/>
            <p:nvPr/>
          </p:nvSpPr>
          <p:spPr>
            <a:xfrm>
              <a:off x="5364088" y="4572315"/>
              <a:ext cx="522826" cy="367878"/>
            </a:xfrm>
            <a:prstGeom prst="rect">
              <a:avLst/>
            </a:prstGeom>
            <a:noFill/>
            <a:ln w="28575">
              <a:no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A=</a:t>
              </a:r>
              <a:endPar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endParaRPr>
            </a:p>
          </p:txBody>
        </p:sp>
      </p:grpSp>
      <p:grpSp>
        <p:nvGrpSpPr>
          <p:cNvPr id="19" name="Groupe 18"/>
          <p:cNvGrpSpPr/>
          <p:nvPr/>
        </p:nvGrpSpPr>
        <p:grpSpPr>
          <a:xfrm>
            <a:off x="5452200" y="4236275"/>
            <a:ext cx="972108" cy="682297"/>
            <a:chOff x="5364088" y="4399514"/>
            <a:chExt cx="972108" cy="682297"/>
          </a:xfrm>
        </p:grpSpPr>
        <p:sp>
          <p:nvSpPr>
            <p:cNvPr id="20" name="Parenthèses 19"/>
            <p:cNvSpPr/>
            <p:nvPr/>
          </p:nvSpPr>
          <p:spPr>
            <a:xfrm>
              <a:off x="5940152" y="4399514"/>
              <a:ext cx="396044" cy="682297"/>
            </a:xfrm>
            <a:prstGeom prst="bracketPair">
              <a:avLst/>
            </a:prstGeom>
            <a:noFill/>
            <a:ln w="28575">
              <a:solidFill>
                <a:srgbClr val="FFC000"/>
              </a:solid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1</a:t>
              </a:r>
              <a:endPar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endParaRPr>
            </a:p>
            <a:p>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2</a:t>
              </a:r>
              <a:endPar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endParaRPr>
            </a:p>
          </p:txBody>
        </p:sp>
        <p:sp>
          <p:nvSpPr>
            <p:cNvPr id="21" name="Rectangle 20"/>
            <p:cNvSpPr/>
            <p:nvPr/>
          </p:nvSpPr>
          <p:spPr>
            <a:xfrm>
              <a:off x="5364088" y="4572315"/>
              <a:ext cx="522826" cy="367878"/>
            </a:xfrm>
            <a:prstGeom prst="rect">
              <a:avLst/>
            </a:prstGeom>
            <a:noFill/>
            <a:ln w="28575">
              <a:no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X=</a:t>
              </a:r>
              <a:endPar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endParaRPr>
            </a:p>
          </p:txBody>
        </p:sp>
      </p:grpSp>
      <p:sp>
        <p:nvSpPr>
          <p:cNvPr id="24" name="Rectangle 23"/>
          <p:cNvSpPr/>
          <p:nvPr/>
        </p:nvSpPr>
        <p:spPr>
          <a:xfrm>
            <a:off x="4233856" y="4416237"/>
            <a:ext cx="792088" cy="367878"/>
          </a:xfrm>
          <a:prstGeom prst="rect">
            <a:avLst/>
          </a:prstGeom>
          <a:noFill/>
          <a:ln w="28575">
            <a:no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r>
              <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𝜆 </a:t>
            </a:r>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 3</a:t>
            </a:r>
            <a:endPar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endParaRPr>
          </a:p>
        </p:txBody>
      </p:sp>
      <p:grpSp>
        <p:nvGrpSpPr>
          <p:cNvPr id="11" name="Groupe 10"/>
          <p:cNvGrpSpPr/>
          <p:nvPr/>
        </p:nvGrpSpPr>
        <p:grpSpPr>
          <a:xfrm>
            <a:off x="1400962" y="5499704"/>
            <a:ext cx="2832894" cy="713481"/>
            <a:chOff x="1400962" y="5499704"/>
            <a:chExt cx="2832894" cy="713481"/>
          </a:xfrm>
        </p:grpSpPr>
        <p:grpSp>
          <p:nvGrpSpPr>
            <p:cNvPr id="26" name="Groupe 25"/>
            <p:cNvGrpSpPr/>
            <p:nvPr/>
          </p:nvGrpSpPr>
          <p:grpSpPr>
            <a:xfrm>
              <a:off x="1400962" y="5499704"/>
              <a:ext cx="2484276" cy="713481"/>
              <a:chOff x="5214620" y="4399514"/>
              <a:chExt cx="2484276" cy="713481"/>
            </a:xfrm>
          </p:grpSpPr>
          <p:sp>
            <p:nvSpPr>
              <p:cNvPr id="27" name="Parenthèses 26"/>
              <p:cNvSpPr/>
              <p:nvPr/>
            </p:nvSpPr>
            <p:spPr>
              <a:xfrm>
                <a:off x="5940152" y="4399514"/>
                <a:ext cx="792088" cy="713481"/>
              </a:xfrm>
              <a:prstGeom prst="bracketPair">
                <a:avLst/>
              </a:prstGeom>
              <a:noFill/>
              <a:ln w="28575">
                <a:solidFill>
                  <a:srgbClr val="FFC000"/>
                </a:solid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r>
                  <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3     0</a:t>
                </a:r>
              </a:p>
              <a:p>
                <a:r>
                  <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8    -1</a:t>
                </a:r>
              </a:p>
            </p:txBody>
          </p:sp>
          <p:sp>
            <p:nvSpPr>
              <p:cNvPr id="28" name="Rectangle 27"/>
              <p:cNvSpPr/>
              <p:nvPr/>
            </p:nvSpPr>
            <p:spPr>
              <a:xfrm>
                <a:off x="5214620" y="4572315"/>
                <a:ext cx="672294" cy="367878"/>
              </a:xfrm>
              <a:prstGeom prst="rect">
                <a:avLst/>
              </a:prstGeom>
              <a:noFill/>
              <a:ln w="28575">
                <a:no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AX=</a:t>
                </a:r>
                <a:endPar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endParaRPr>
              </a:p>
            </p:txBody>
          </p:sp>
          <p:sp>
            <p:nvSpPr>
              <p:cNvPr id="30" name="Rectangle 29"/>
              <p:cNvSpPr/>
              <p:nvPr/>
            </p:nvSpPr>
            <p:spPr>
              <a:xfrm>
                <a:off x="7258198" y="4572315"/>
                <a:ext cx="440698" cy="367878"/>
              </a:xfrm>
              <a:prstGeom prst="rect">
                <a:avLst/>
              </a:prstGeom>
              <a:noFill/>
              <a:ln w="28575">
                <a:no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a:t>
                </a:r>
                <a:endPar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endParaRPr>
              </a:p>
            </p:txBody>
          </p:sp>
        </p:grpSp>
        <p:sp>
          <p:nvSpPr>
            <p:cNvPr id="29" name="Parenthèses 28"/>
            <p:cNvSpPr/>
            <p:nvPr/>
          </p:nvSpPr>
          <p:spPr>
            <a:xfrm>
              <a:off x="3023500" y="5530888"/>
              <a:ext cx="396044" cy="682297"/>
            </a:xfrm>
            <a:prstGeom prst="bracketPair">
              <a:avLst/>
            </a:prstGeom>
            <a:noFill/>
            <a:ln w="28575">
              <a:solidFill>
                <a:srgbClr val="FFC000"/>
              </a:solid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1</a:t>
              </a:r>
              <a:endPar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endParaRPr>
            </a:p>
            <a:p>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2</a:t>
              </a:r>
              <a:endPar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endParaRPr>
            </a:p>
          </p:txBody>
        </p:sp>
        <p:sp>
          <p:nvSpPr>
            <p:cNvPr id="32" name="Parenthèses 31"/>
            <p:cNvSpPr/>
            <p:nvPr/>
          </p:nvSpPr>
          <p:spPr>
            <a:xfrm>
              <a:off x="3837812" y="5501850"/>
              <a:ext cx="396044" cy="682297"/>
            </a:xfrm>
            <a:prstGeom prst="bracketPair">
              <a:avLst/>
            </a:prstGeom>
            <a:noFill/>
            <a:ln w="28575">
              <a:solidFill>
                <a:srgbClr val="FFC000"/>
              </a:solid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3</a:t>
              </a:r>
              <a:endPar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endParaRPr>
            </a:p>
            <a:p>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6</a:t>
              </a:r>
              <a:endPar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endParaRPr>
            </a:p>
          </p:txBody>
        </p:sp>
      </p:grpSp>
      <p:grpSp>
        <p:nvGrpSpPr>
          <p:cNvPr id="34" name="Groupe 33"/>
          <p:cNvGrpSpPr/>
          <p:nvPr/>
        </p:nvGrpSpPr>
        <p:grpSpPr>
          <a:xfrm>
            <a:off x="4776602" y="5476583"/>
            <a:ext cx="1260140" cy="682297"/>
            <a:chOff x="5076056" y="4399514"/>
            <a:chExt cx="1260140" cy="682297"/>
          </a:xfrm>
        </p:grpSpPr>
        <p:sp>
          <p:nvSpPr>
            <p:cNvPr id="35" name="Parenthèses 34"/>
            <p:cNvSpPr/>
            <p:nvPr/>
          </p:nvSpPr>
          <p:spPr>
            <a:xfrm>
              <a:off x="5940152" y="4399514"/>
              <a:ext cx="396044" cy="682297"/>
            </a:xfrm>
            <a:prstGeom prst="bracketPair">
              <a:avLst/>
            </a:prstGeom>
            <a:noFill/>
            <a:ln w="28575">
              <a:solidFill>
                <a:srgbClr val="FFC000"/>
              </a:solid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3</a:t>
              </a:r>
              <a:endPar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endParaRPr>
            </a:p>
            <a:p>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6</a:t>
              </a:r>
              <a:endPar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endParaRPr>
            </a:p>
          </p:txBody>
        </p:sp>
        <p:sp>
          <p:nvSpPr>
            <p:cNvPr id="36" name="Rectangle 35"/>
            <p:cNvSpPr/>
            <p:nvPr/>
          </p:nvSpPr>
          <p:spPr>
            <a:xfrm>
              <a:off x="5076056" y="4572315"/>
              <a:ext cx="810858" cy="367878"/>
            </a:xfrm>
            <a:prstGeom prst="rect">
              <a:avLst/>
            </a:prstGeom>
            <a:noFill/>
            <a:ln w="28575">
              <a:no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r>
                <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𝜆 </a:t>
              </a:r>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X=</a:t>
              </a:r>
              <a:endPar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endParaRPr>
            </a:p>
          </p:txBody>
        </p:sp>
      </p:grpSp>
    </p:spTree>
    <p:extLst>
      <p:ext uri="{BB962C8B-B14F-4D97-AF65-F5344CB8AC3E}">
        <p14:creationId xmlns:p14="http://schemas.microsoft.com/office/powerpoint/2010/main" val="87011060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barn(inVertical)">
                                      <p:cBhvr additive="repl">
                                        <p:cTn id="7" dur="500"/>
                                        <p:tgtEl>
                                          <p:spTgt spid="83"/>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circle(in)">
                                      <p:cBhvr additive="repl">
                                        <p:cTn id="11" dur="1000"/>
                                        <p:tgtEl>
                                          <p:spTgt spid="89"/>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ircle(in)">
                                      <p:cBhvr>
                                        <p:cTn id="16" dur="1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arn(inVertic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arn(inVertical)">
                                      <p:cBhvr>
                                        <p:cTn id="26" dur="500"/>
                                        <p:tgtEl>
                                          <p:spTgt spid="6"/>
                                        </p:tgtEl>
                                      </p:cBhvr>
                                    </p:animEffect>
                                  </p:childTnLst>
                                </p:cTn>
                              </p:par>
                            </p:childTnLst>
                          </p:cTn>
                        </p:par>
                        <p:par>
                          <p:cTn id="27" fill="hold">
                            <p:stCondLst>
                              <p:cond delay="500"/>
                            </p:stCondLst>
                            <p:childTnLst>
                              <p:par>
                                <p:cTn id="28" presetID="16" presetClass="entr" presetSubtype="21"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arn(inVertical)">
                                      <p:cBhvr additive="repl">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0"/>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B2371AA4-EDA8-4114-B3DB-CD56969818EF}" type="slidenum">
              <a:rPr lang="fr-FR" sz="1200" b="0" strike="noStrike" spc="-1">
                <a:solidFill>
                  <a:srgbClr val="D1EAED"/>
                </a:solidFill>
                <a:latin typeface="Constantia"/>
              </a:rPr>
              <a:t>6</a:t>
            </a:fld>
            <a:endParaRPr lang="en-US" sz="1200" b="0" strike="noStrike" spc="-1">
              <a:latin typeface="Times New Roman"/>
            </a:endParaRPr>
          </a:p>
        </p:txBody>
      </p:sp>
      <p:sp>
        <p:nvSpPr>
          <p:cNvPr id="15" name="CustomShape 2"/>
          <p:cNvSpPr/>
          <p:nvPr/>
        </p:nvSpPr>
        <p:spPr>
          <a:xfrm>
            <a:off x="241560" y="188640"/>
            <a:ext cx="3610360" cy="30632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r>
              <a:rPr lang="fr-FR" sz="1400" b="1" u="sng" spc="148" dirty="0">
                <a:solidFill>
                  <a:srgbClr val="FFFFFF"/>
                </a:solidFill>
                <a:latin typeface="Book Antiqua"/>
              </a:rPr>
              <a:t>Valeurs et </a:t>
            </a:r>
            <a:r>
              <a:rPr lang="fr-FR" sz="1400" b="1" u="sng" spc="148" dirty="0" err="1">
                <a:solidFill>
                  <a:srgbClr val="FFFFFF"/>
                </a:solidFill>
                <a:latin typeface="Book Antiqua"/>
              </a:rPr>
              <a:t>vecters</a:t>
            </a:r>
            <a:r>
              <a:rPr lang="fr-FR" sz="1400" b="1" u="sng" spc="148" dirty="0">
                <a:solidFill>
                  <a:srgbClr val="FFFFFF"/>
                </a:solidFill>
                <a:latin typeface="Book Antiqua"/>
              </a:rPr>
              <a:t> propres :</a:t>
            </a:r>
            <a:endParaRPr lang="en-US" sz="1400" b="1" u="sng" spc="148" dirty="0">
              <a:solidFill>
                <a:srgbClr val="FFFFFF"/>
              </a:solidFill>
              <a:latin typeface="Book Antiqua"/>
            </a:endParaRPr>
          </a:p>
        </p:txBody>
      </p:sp>
      <p:sp>
        <p:nvSpPr>
          <p:cNvPr id="16" name="CustomShape 6"/>
          <p:cNvSpPr/>
          <p:nvPr/>
        </p:nvSpPr>
        <p:spPr>
          <a:xfrm>
            <a:off x="1403648" y="2204864"/>
            <a:ext cx="4032000" cy="45612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200" indent="-456840">
              <a:buClr>
                <a:srgbClr val="FFFFFF"/>
              </a:buClr>
              <a:buFont typeface="Wingdings" charset="2"/>
              <a:buChar char=""/>
            </a:pPr>
            <a:r>
              <a:rPr lang="fr-FR" sz="2400" spc="-1" dirty="0">
                <a:solidFill>
                  <a:srgbClr val="FFFFFF"/>
                </a:solidFill>
                <a:latin typeface="Book Antiqua"/>
              </a:rPr>
              <a:t>Introduction</a:t>
            </a:r>
            <a:endParaRPr lang="en-US" sz="2400" spc="-1" dirty="0">
              <a:solidFill>
                <a:srgbClr val="FFFFFF"/>
              </a:solidFill>
              <a:latin typeface="Book Antiqua"/>
            </a:endParaRPr>
          </a:p>
        </p:txBody>
      </p:sp>
      <p:sp>
        <p:nvSpPr>
          <p:cNvPr id="17" name="CustomShape 7"/>
          <p:cNvSpPr/>
          <p:nvPr/>
        </p:nvSpPr>
        <p:spPr>
          <a:xfrm>
            <a:off x="1403648" y="2924944"/>
            <a:ext cx="7436496"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indent="-456840">
              <a:buClr>
                <a:srgbClr val="FFFFFF"/>
              </a:buClr>
              <a:buFont typeface="Wingdings" charset="2"/>
              <a:buChar char=""/>
            </a:pPr>
            <a:r>
              <a:rPr lang="fr-FR" sz="2400" b="1" spc="-1" dirty="0">
                <a:solidFill>
                  <a:srgbClr val="FF0000"/>
                </a:solidFill>
                <a:latin typeface="Book Antiqua"/>
              </a:rPr>
              <a:t>Calcul analytique de valeurs et vecteurs propres</a:t>
            </a:r>
            <a:endParaRPr lang="en-US" sz="2400" b="1" spc="-1" dirty="0">
              <a:solidFill>
                <a:srgbClr val="FF0000"/>
              </a:solidFill>
              <a:latin typeface="Book Antiqua"/>
            </a:endParaRPr>
          </a:p>
        </p:txBody>
      </p:sp>
      <p:sp>
        <p:nvSpPr>
          <p:cNvPr id="19" name="CustomShape 6"/>
          <p:cNvSpPr/>
          <p:nvPr/>
        </p:nvSpPr>
        <p:spPr>
          <a:xfrm>
            <a:off x="1409002" y="3645024"/>
            <a:ext cx="5467254"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200" indent="-456840">
              <a:lnSpc>
                <a:spcPct val="100000"/>
              </a:lnSpc>
              <a:buClr>
                <a:srgbClr val="FFFFFF"/>
              </a:buClr>
              <a:buFont typeface="Wingdings" charset="2"/>
              <a:buChar char=""/>
            </a:pPr>
            <a:r>
              <a:rPr lang="fr-FR" sz="2400" b="0" strike="noStrike" spc="-1" dirty="0" smtClean="0">
                <a:solidFill>
                  <a:srgbClr val="FFFFFF"/>
                </a:solidFill>
                <a:latin typeface="Book Antiqua"/>
              </a:rPr>
              <a:t>Localisation de valeurs propres</a:t>
            </a:r>
            <a:endParaRPr lang="en-US" sz="2400" b="0" strike="noStrike" spc="-1" dirty="0">
              <a:latin typeface="Arial"/>
            </a:endParaRPr>
          </a:p>
        </p:txBody>
      </p:sp>
      <p:sp>
        <p:nvSpPr>
          <p:cNvPr id="22" name="CustomShape 6"/>
          <p:cNvSpPr/>
          <p:nvPr/>
        </p:nvSpPr>
        <p:spPr>
          <a:xfrm>
            <a:off x="1403648" y="4509120"/>
            <a:ext cx="5904656"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200" indent="-456840">
              <a:lnSpc>
                <a:spcPct val="100000"/>
              </a:lnSpc>
              <a:buClr>
                <a:srgbClr val="FFFFFF"/>
              </a:buClr>
              <a:buFont typeface="Wingdings" charset="2"/>
              <a:buChar char=""/>
            </a:pPr>
            <a:r>
              <a:rPr lang="fr-FR" sz="2400" b="0" strike="noStrike" spc="-1" dirty="0" smtClean="0">
                <a:solidFill>
                  <a:srgbClr val="FFFFFF"/>
                </a:solidFill>
                <a:latin typeface="Book Antiqua"/>
              </a:rPr>
              <a:t>Méthode de la puissance itérée</a:t>
            </a:r>
            <a:endParaRPr lang="en-US" sz="2400" b="0" strike="noStrike" spc="-1" dirty="0">
              <a:latin typeface="Arial"/>
            </a:endParaRPr>
          </a:p>
        </p:txBody>
      </p:sp>
      <p:sp>
        <p:nvSpPr>
          <p:cNvPr id="23" name="CustomShape 6"/>
          <p:cNvSpPr/>
          <p:nvPr/>
        </p:nvSpPr>
        <p:spPr>
          <a:xfrm>
            <a:off x="1403648" y="5199203"/>
            <a:ext cx="5904656"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200" indent="-456840">
              <a:lnSpc>
                <a:spcPct val="100000"/>
              </a:lnSpc>
              <a:buClr>
                <a:srgbClr val="FFFFFF"/>
              </a:buClr>
              <a:buFont typeface="Wingdings" charset="2"/>
              <a:buChar char=""/>
            </a:pPr>
            <a:r>
              <a:rPr lang="fr-FR" sz="2400" b="0" strike="noStrike" spc="-1" dirty="0" smtClean="0">
                <a:solidFill>
                  <a:srgbClr val="FFFFFF"/>
                </a:solidFill>
                <a:latin typeface="Book Antiqua"/>
              </a:rPr>
              <a:t>Méthode de la puissance itérée inverse</a:t>
            </a:r>
            <a:endParaRPr lang="en-US" sz="2400" b="0" strike="noStrike" spc="-1" dirty="0">
              <a:latin typeface="Arial"/>
            </a:endParaRPr>
          </a:p>
        </p:txBody>
      </p:sp>
    </p:spTree>
    <p:extLst>
      <p:ext uri="{BB962C8B-B14F-4D97-AF65-F5344CB8AC3E}">
        <p14:creationId xmlns:p14="http://schemas.microsoft.com/office/powerpoint/2010/main" val="302842901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0"/>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B2371AA4-EDA8-4114-B3DB-CD56969818EF}" type="slidenum">
              <a:rPr lang="fr-FR" sz="1200" b="0" strike="noStrike" spc="-1">
                <a:solidFill>
                  <a:srgbClr val="D1EAED"/>
                </a:solidFill>
                <a:latin typeface="Constantia"/>
              </a:rPr>
              <a:t>7</a:t>
            </a:fld>
            <a:endParaRPr lang="en-US" sz="1200" b="0" strike="noStrike" spc="-1">
              <a:latin typeface="Times New Roman"/>
            </a:endParaRPr>
          </a:p>
        </p:txBody>
      </p:sp>
      <p:sp>
        <p:nvSpPr>
          <p:cNvPr id="5" name="CustomShape 2"/>
          <p:cNvSpPr/>
          <p:nvPr/>
        </p:nvSpPr>
        <p:spPr>
          <a:xfrm>
            <a:off x="241560" y="188640"/>
            <a:ext cx="3610360" cy="30632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r>
              <a:rPr lang="fr-FR" sz="1400" b="1" u="sng" spc="148" dirty="0">
                <a:solidFill>
                  <a:srgbClr val="FFFFFF"/>
                </a:solidFill>
                <a:latin typeface="Book Antiqua"/>
              </a:rPr>
              <a:t>Valeurs et </a:t>
            </a:r>
            <a:r>
              <a:rPr lang="fr-FR" sz="1400" b="1" u="sng" spc="148" dirty="0" err="1">
                <a:solidFill>
                  <a:srgbClr val="FFFFFF"/>
                </a:solidFill>
                <a:latin typeface="Book Antiqua"/>
              </a:rPr>
              <a:t>vecters</a:t>
            </a:r>
            <a:r>
              <a:rPr lang="fr-FR" sz="1400" b="1" u="sng" spc="148" dirty="0">
                <a:solidFill>
                  <a:srgbClr val="FFFFFF"/>
                </a:solidFill>
                <a:latin typeface="Book Antiqua"/>
              </a:rPr>
              <a:t> propres :</a:t>
            </a:r>
            <a:endParaRPr lang="en-US" sz="1400" b="1" u="sng" spc="148" dirty="0">
              <a:solidFill>
                <a:srgbClr val="FFFFFF"/>
              </a:solidFill>
              <a:latin typeface="Book Antiqua"/>
            </a:endParaRPr>
          </a:p>
        </p:txBody>
      </p:sp>
      <p:sp>
        <p:nvSpPr>
          <p:cNvPr id="2" name="Rectangle 1"/>
          <p:cNvSpPr/>
          <p:nvPr/>
        </p:nvSpPr>
        <p:spPr>
          <a:xfrm>
            <a:off x="1115616" y="1700808"/>
            <a:ext cx="1440160" cy="398655"/>
          </a:xfrm>
          <a:prstGeom prst="rect">
            <a:avLst/>
          </a:prstGeom>
          <a:noFill/>
          <a:ln w="1905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buClr>
                <a:srgbClr val="FFFFFF"/>
              </a:buClr>
            </a:pPr>
            <a:r>
              <a:rPr lang="fr-FR" sz="2000" spc="-1" dirty="0">
                <a:solidFill>
                  <a:srgbClr val="FFFFFF"/>
                </a:solidFill>
                <a:latin typeface="Book Antiqua"/>
              </a:rPr>
              <a:t>AX =  𝜆X </a:t>
            </a:r>
          </a:p>
        </p:txBody>
      </p:sp>
      <p:sp>
        <p:nvSpPr>
          <p:cNvPr id="7" name="CustomShape 7"/>
          <p:cNvSpPr/>
          <p:nvPr/>
        </p:nvSpPr>
        <p:spPr>
          <a:xfrm>
            <a:off x="508571" y="908720"/>
            <a:ext cx="7436496"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360">
              <a:buClr>
                <a:srgbClr val="FFFFFF"/>
              </a:buClr>
            </a:pPr>
            <a:r>
              <a:rPr lang="fr-FR" sz="2400" b="1" spc="-1" dirty="0" smtClean="0">
                <a:solidFill>
                  <a:srgbClr val="FF0000"/>
                </a:solidFill>
                <a:latin typeface="Book Antiqua"/>
              </a:rPr>
              <a:t>2- Calcul </a:t>
            </a:r>
            <a:r>
              <a:rPr lang="fr-FR" sz="2400" b="1" spc="-1" dirty="0">
                <a:solidFill>
                  <a:srgbClr val="FF0000"/>
                </a:solidFill>
                <a:latin typeface="Book Antiqua"/>
              </a:rPr>
              <a:t>analytique de valeurs et vecteurs propres</a:t>
            </a:r>
            <a:endParaRPr lang="en-US" sz="2400" b="1" spc="-1" dirty="0">
              <a:solidFill>
                <a:srgbClr val="FF0000"/>
              </a:solidFill>
              <a:latin typeface="Book Antiqua"/>
            </a:endParaRPr>
          </a:p>
        </p:txBody>
      </p:sp>
      <p:sp>
        <p:nvSpPr>
          <p:cNvPr id="8" name="Rectangle 7"/>
          <p:cNvSpPr/>
          <p:nvPr/>
        </p:nvSpPr>
        <p:spPr>
          <a:xfrm>
            <a:off x="3318236" y="1700808"/>
            <a:ext cx="2016224" cy="398655"/>
          </a:xfrm>
          <a:prstGeom prst="rect">
            <a:avLst/>
          </a:prstGeom>
          <a:noFill/>
          <a:ln w="1905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buClr>
                <a:srgbClr val="FFFFFF"/>
              </a:buClr>
            </a:pPr>
            <a:r>
              <a:rPr lang="fr-FR" sz="2000" spc="-1" dirty="0" smtClean="0">
                <a:solidFill>
                  <a:srgbClr val="FFFFFF"/>
                </a:solidFill>
                <a:latin typeface="Book Antiqua"/>
              </a:rPr>
              <a:t>(A - 𝜆I)X </a:t>
            </a:r>
            <a:r>
              <a:rPr lang="fr-FR" sz="2000" spc="-1" dirty="0">
                <a:solidFill>
                  <a:srgbClr val="FFFFFF"/>
                </a:solidFill>
                <a:latin typeface="Book Antiqua"/>
              </a:rPr>
              <a:t>= </a:t>
            </a:r>
            <a:r>
              <a:rPr lang="fr-FR" sz="2000" spc="-1" dirty="0" smtClean="0">
                <a:solidFill>
                  <a:srgbClr val="FFFFFF"/>
                </a:solidFill>
                <a:latin typeface="Book Antiqua"/>
              </a:rPr>
              <a:t>0</a:t>
            </a:r>
            <a:endParaRPr lang="fr-FR" sz="2000" spc="-1" dirty="0">
              <a:solidFill>
                <a:srgbClr val="FFFFFF"/>
              </a:solidFill>
              <a:latin typeface="Book Antiqua"/>
            </a:endParaRPr>
          </a:p>
        </p:txBody>
      </p:sp>
      <p:sp>
        <p:nvSpPr>
          <p:cNvPr id="9" name="Rectangle 8"/>
          <p:cNvSpPr/>
          <p:nvPr/>
        </p:nvSpPr>
        <p:spPr>
          <a:xfrm>
            <a:off x="2699793" y="1700808"/>
            <a:ext cx="504055" cy="398655"/>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buClr>
                <a:srgbClr val="FFFFFF"/>
              </a:buClr>
            </a:pPr>
            <a:r>
              <a:rPr lang="fr-FR" sz="2000" spc="-1" dirty="0" smtClean="0">
                <a:solidFill>
                  <a:srgbClr val="FFFFFF"/>
                </a:solidFill>
                <a:latin typeface="Book Antiqua"/>
                <a:sym typeface="Symbol"/>
              </a:rPr>
              <a:t></a:t>
            </a:r>
            <a:endParaRPr lang="fr-FR" sz="2000" spc="-1" dirty="0">
              <a:solidFill>
                <a:srgbClr val="FFFFFF"/>
              </a:solidFill>
              <a:latin typeface="Book Antiqua"/>
            </a:endParaRPr>
          </a:p>
        </p:txBody>
      </p:sp>
      <p:sp>
        <p:nvSpPr>
          <p:cNvPr id="10" name="Rectangle 9"/>
          <p:cNvSpPr/>
          <p:nvPr/>
        </p:nvSpPr>
        <p:spPr>
          <a:xfrm>
            <a:off x="6084168" y="1700808"/>
            <a:ext cx="2016224" cy="398655"/>
          </a:xfrm>
          <a:prstGeom prst="rect">
            <a:avLst/>
          </a:prstGeom>
          <a:noFill/>
          <a:ln w="1905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buClr>
                <a:srgbClr val="FFFFFF"/>
              </a:buClr>
            </a:pPr>
            <a:r>
              <a:rPr lang="fr-FR" sz="2000" spc="-1" dirty="0" err="1" smtClean="0">
                <a:solidFill>
                  <a:srgbClr val="FFFFFF"/>
                </a:solidFill>
                <a:latin typeface="Book Antiqua"/>
              </a:rPr>
              <a:t>det</a:t>
            </a:r>
            <a:r>
              <a:rPr lang="fr-FR" sz="2000" spc="-1" dirty="0" smtClean="0">
                <a:solidFill>
                  <a:srgbClr val="FFFFFF"/>
                </a:solidFill>
                <a:latin typeface="Book Antiqua"/>
              </a:rPr>
              <a:t>(A - 𝜆I) </a:t>
            </a:r>
            <a:r>
              <a:rPr lang="fr-FR" sz="2000" spc="-1" dirty="0">
                <a:solidFill>
                  <a:srgbClr val="FFFFFF"/>
                </a:solidFill>
                <a:latin typeface="Book Antiqua"/>
              </a:rPr>
              <a:t>= </a:t>
            </a:r>
            <a:r>
              <a:rPr lang="fr-FR" sz="2000" spc="-1" dirty="0" smtClean="0">
                <a:solidFill>
                  <a:srgbClr val="FFFFFF"/>
                </a:solidFill>
                <a:latin typeface="Book Antiqua"/>
              </a:rPr>
              <a:t>0</a:t>
            </a:r>
            <a:endParaRPr lang="fr-FR" sz="2000" spc="-1" dirty="0">
              <a:solidFill>
                <a:srgbClr val="FFFFFF"/>
              </a:solidFill>
              <a:latin typeface="Book Antiqua"/>
            </a:endParaRPr>
          </a:p>
        </p:txBody>
      </p:sp>
      <p:sp>
        <p:nvSpPr>
          <p:cNvPr id="11" name="Rectangle 10"/>
          <p:cNvSpPr/>
          <p:nvPr/>
        </p:nvSpPr>
        <p:spPr>
          <a:xfrm>
            <a:off x="5436096" y="1700808"/>
            <a:ext cx="504055" cy="398655"/>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buClr>
                <a:srgbClr val="FFFFFF"/>
              </a:buClr>
            </a:pPr>
            <a:r>
              <a:rPr lang="fr-FR" sz="2000" spc="-1" dirty="0" smtClean="0">
                <a:solidFill>
                  <a:srgbClr val="FFFFFF"/>
                </a:solidFill>
                <a:latin typeface="Book Antiqua"/>
                <a:sym typeface="Symbol"/>
              </a:rPr>
              <a:t></a:t>
            </a:r>
            <a:endParaRPr lang="fr-FR" sz="2000" spc="-1" dirty="0">
              <a:solidFill>
                <a:srgbClr val="FFFFFF"/>
              </a:solidFill>
              <a:latin typeface="Book Antiqua"/>
            </a:endParaRPr>
          </a:p>
        </p:txBody>
      </p:sp>
      <p:pic>
        <p:nvPicPr>
          <p:cNvPr id="12" name="Image 11"/>
          <p:cNvPicPr/>
          <p:nvPr/>
        </p:nvPicPr>
        <p:blipFill>
          <a:blip r:embed="rId2">
            <a:extLst>
              <a:ext uri="{28A0092B-C50C-407E-A947-70E740481C1C}">
                <a14:useLocalDpi xmlns:a14="http://schemas.microsoft.com/office/drawing/2010/main" val="0"/>
              </a:ext>
            </a:extLst>
          </a:blip>
          <a:srcRect/>
          <a:stretch>
            <a:fillRect/>
          </a:stretch>
        </p:blipFill>
        <p:spPr bwMode="auto">
          <a:xfrm>
            <a:off x="2203509" y="2276872"/>
            <a:ext cx="4752528" cy="1512168"/>
          </a:xfrm>
          <a:prstGeom prst="rect">
            <a:avLst/>
          </a:prstGeom>
          <a:noFill/>
          <a:ln>
            <a:noFill/>
          </a:ln>
        </p:spPr>
      </p:pic>
      <p:pic>
        <p:nvPicPr>
          <p:cNvPr id="13" name="Image 12"/>
          <p:cNvPicPr/>
          <p:nvPr/>
        </p:nvPicPr>
        <p:blipFill>
          <a:blip r:embed="rId3">
            <a:extLst>
              <a:ext uri="{28A0092B-C50C-407E-A947-70E740481C1C}">
                <a14:useLocalDpi xmlns:a14="http://schemas.microsoft.com/office/drawing/2010/main" val="0"/>
              </a:ext>
            </a:extLst>
          </a:blip>
          <a:srcRect/>
          <a:stretch>
            <a:fillRect/>
          </a:stretch>
        </p:blipFill>
        <p:spPr bwMode="auto">
          <a:xfrm>
            <a:off x="2196324" y="3933056"/>
            <a:ext cx="4789780" cy="1584176"/>
          </a:xfrm>
          <a:prstGeom prst="rect">
            <a:avLst/>
          </a:prstGeom>
          <a:noFill/>
          <a:ln>
            <a:noFill/>
          </a:ln>
        </p:spPr>
      </p:pic>
      <p:sp>
        <p:nvSpPr>
          <p:cNvPr id="3" name="Rectangle 2"/>
          <p:cNvSpPr/>
          <p:nvPr/>
        </p:nvSpPr>
        <p:spPr>
          <a:xfrm>
            <a:off x="959504" y="5698849"/>
            <a:ext cx="7358745" cy="644877"/>
          </a:xfrm>
          <a:prstGeom prst="rect">
            <a:avLst/>
          </a:prstGeom>
          <a:noFill/>
          <a:ln w="19050">
            <a:solidFill>
              <a:srgbClr val="FF0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buClr>
                <a:srgbClr val="FFFFFF"/>
              </a:buClr>
            </a:pPr>
            <a:r>
              <a:rPr lang="fr-FR" spc="-1" dirty="0">
                <a:solidFill>
                  <a:srgbClr val="FFFFFF"/>
                </a:solidFill>
                <a:latin typeface="Book Antiqua"/>
              </a:rPr>
              <a:t>Le polynôme issu du calcul de ce déterminant est appelé polynôme caractéristique de A</a:t>
            </a:r>
          </a:p>
        </p:txBody>
      </p:sp>
    </p:spTree>
    <p:extLst>
      <p:ext uri="{BB962C8B-B14F-4D97-AF65-F5344CB8AC3E}">
        <p14:creationId xmlns:p14="http://schemas.microsoft.com/office/powerpoint/2010/main" val="303760257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par>
                          <p:cTn id="21" fill="hold">
                            <p:stCondLst>
                              <p:cond delay="1500"/>
                            </p:stCondLst>
                            <p:childTnLst>
                              <p:par>
                                <p:cTn id="22" presetID="22" presetClass="entr" presetSubtype="4"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par>
                          <p:cTn id="25" fill="hold">
                            <p:stCondLst>
                              <p:cond delay="2000"/>
                            </p:stCondLst>
                            <p:childTnLst>
                              <p:par>
                                <p:cTn id="26" presetID="22" presetClass="entr" presetSubtype="4"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heel(1)">
                                      <p:cBhvr>
                                        <p:cTn id="33" dur="75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heel(1)">
                                      <p:cBhvr>
                                        <p:cTn id="38" dur="75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circle(in)">
                                      <p:cBhvr>
                                        <p:cTn id="43"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8" grpId="0" animBg="1"/>
      <p:bldP spid="9" grpId="0"/>
      <p:bldP spid="10" grpId="0" animBg="1"/>
      <p:bldP spid="11" grpId="0"/>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0"/>
          <p:cNvSpPr txBox="1"/>
          <p:nvPr/>
        </p:nvSpPr>
        <p:spPr>
          <a:xfrm>
            <a:off x="7924680" y="6304680"/>
            <a:ext cx="761760" cy="364680"/>
          </a:xfrm>
          <a:prstGeom prst="rect">
            <a:avLst/>
          </a:prstGeom>
          <a:noFill/>
          <a:ln w="0">
            <a:noFill/>
          </a:ln>
        </p:spPr>
        <p:txBody>
          <a:bodyPr lIns="0" tIns="0" rIns="0" bIns="0" anchor="b">
            <a:noAutofit/>
          </a:bodyPr>
          <a:lstStyle/>
          <a:p>
            <a:pPr algn="r">
              <a:lnSpc>
                <a:spcPct val="100000"/>
              </a:lnSpc>
            </a:pPr>
            <a:fld id="{B2371AA4-EDA8-4114-B3DB-CD56969818EF}" type="slidenum">
              <a:rPr lang="fr-FR" sz="1200" b="0" strike="noStrike" spc="-1">
                <a:solidFill>
                  <a:srgbClr val="D1EAED"/>
                </a:solidFill>
                <a:latin typeface="Constantia"/>
              </a:rPr>
              <a:t>8</a:t>
            </a:fld>
            <a:endParaRPr lang="en-US" sz="1200" b="0" strike="noStrike" spc="-1">
              <a:latin typeface="Times New Roman"/>
            </a:endParaRPr>
          </a:p>
        </p:txBody>
      </p:sp>
      <p:sp>
        <p:nvSpPr>
          <p:cNvPr id="14" name="CustomShape 1"/>
          <p:cNvSpPr/>
          <p:nvPr/>
        </p:nvSpPr>
        <p:spPr>
          <a:xfrm>
            <a:off x="35640" y="188640"/>
            <a:ext cx="3365280" cy="30632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400" b="1" u="sng" strike="noStrike" spc="148" dirty="0" smtClean="0">
                <a:solidFill>
                  <a:srgbClr val="FFFFFF"/>
                </a:solidFill>
                <a:uFillTx/>
                <a:latin typeface="Book Antiqua"/>
              </a:rPr>
              <a:t>2- Calcul analytique :</a:t>
            </a:r>
            <a:endParaRPr lang="en-US" sz="1400" b="0" strike="noStrike" spc="-1" dirty="0">
              <a:latin typeface="Arial"/>
            </a:endParaRPr>
          </a:p>
        </p:txBody>
      </p:sp>
      <p:sp>
        <p:nvSpPr>
          <p:cNvPr id="6" name="CustomShape 2"/>
          <p:cNvSpPr/>
          <p:nvPr/>
        </p:nvSpPr>
        <p:spPr>
          <a:xfrm>
            <a:off x="539640" y="764704"/>
            <a:ext cx="5400512"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fr-FR" b="1" u="sng" strike="noStrike" spc="148" dirty="0" smtClean="0">
                <a:solidFill>
                  <a:schemeClr val="bg1"/>
                </a:solidFill>
                <a:uFillTx/>
                <a:latin typeface="Book Antiqua"/>
              </a:rPr>
              <a:t>Exemple :</a:t>
            </a:r>
            <a:endParaRPr lang="en-US" b="0" strike="noStrike" spc="-1" dirty="0">
              <a:solidFill>
                <a:schemeClr val="bg1"/>
              </a:solidFill>
              <a:latin typeface="Arial"/>
            </a:endParaRPr>
          </a:p>
        </p:txBody>
      </p:sp>
      <p:sp>
        <p:nvSpPr>
          <p:cNvPr id="7" name="CustomShape 1"/>
          <p:cNvSpPr/>
          <p:nvPr/>
        </p:nvSpPr>
        <p:spPr>
          <a:xfrm>
            <a:off x="683640" y="1436617"/>
            <a:ext cx="4104384"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fr-FR" b="0" strike="noStrike" spc="-1" dirty="0" smtClean="0">
                <a:solidFill>
                  <a:srgbClr val="FFFFFF"/>
                </a:solidFill>
                <a:latin typeface="Book Antiqua"/>
              </a:rPr>
              <a:t>Soit la matrice A suivante :</a:t>
            </a:r>
            <a:endParaRPr lang="en-US" b="0" strike="noStrike" spc="-1" dirty="0">
              <a:latin typeface="Arial"/>
            </a:endParaRPr>
          </a:p>
        </p:txBody>
      </p:sp>
      <p:grpSp>
        <p:nvGrpSpPr>
          <p:cNvPr id="3" name="Groupe 2"/>
          <p:cNvGrpSpPr/>
          <p:nvPr/>
        </p:nvGrpSpPr>
        <p:grpSpPr>
          <a:xfrm>
            <a:off x="1811271" y="1988840"/>
            <a:ext cx="1849122" cy="1019948"/>
            <a:chOff x="1915137" y="2348880"/>
            <a:chExt cx="1849122" cy="1019948"/>
          </a:xfrm>
        </p:grpSpPr>
        <p:sp>
          <p:nvSpPr>
            <p:cNvPr id="20" name="Rectangle 19"/>
            <p:cNvSpPr/>
            <p:nvPr/>
          </p:nvSpPr>
          <p:spPr>
            <a:xfrm>
              <a:off x="1915137" y="2717368"/>
              <a:ext cx="712647" cy="367878"/>
            </a:xfrm>
            <a:prstGeom prst="rect">
              <a:avLst/>
            </a:prstGeom>
            <a:noFill/>
            <a:ln w="28575">
              <a:no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A= </a:t>
              </a:r>
              <a:endPar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endParaRPr>
            </a:p>
          </p:txBody>
        </p:sp>
        <p:sp>
          <p:nvSpPr>
            <p:cNvPr id="2" name="Parenthèses 1"/>
            <p:cNvSpPr/>
            <p:nvPr/>
          </p:nvSpPr>
          <p:spPr>
            <a:xfrm>
              <a:off x="2576163" y="2348880"/>
              <a:ext cx="1188096" cy="1019948"/>
            </a:xfrm>
            <a:prstGeom prst="bracketPair">
              <a:avLst/>
            </a:prstGeom>
            <a:noFill/>
            <a:ln w="28575">
              <a:solidFill>
                <a:srgbClr val="FFC000"/>
              </a:solid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r>
                <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2 </a:t>
              </a:r>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    0     </a:t>
              </a:r>
              <a:r>
                <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0</a:t>
              </a:r>
            </a:p>
            <a:p>
              <a:r>
                <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1 </a:t>
              </a:r>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    2     1</a:t>
              </a:r>
              <a:endPar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endParaRPr>
            </a:p>
            <a:p>
              <a:r>
                <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a:t>
              </a:r>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1    </a:t>
              </a:r>
              <a:r>
                <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0 </a:t>
              </a:r>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   1</a:t>
              </a:r>
              <a:endPar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endParaRPr>
            </a:p>
          </p:txBody>
        </p:sp>
      </p:grpSp>
      <p:sp>
        <p:nvSpPr>
          <p:cNvPr id="21" name="Rectangle 20"/>
          <p:cNvSpPr/>
          <p:nvPr/>
        </p:nvSpPr>
        <p:spPr>
          <a:xfrm>
            <a:off x="1159482" y="3573016"/>
            <a:ext cx="2016224" cy="398655"/>
          </a:xfrm>
          <a:prstGeom prst="rect">
            <a:avLst/>
          </a:prstGeom>
          <a:noFill/>
          <a:ln w="1905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buClr>
                <a:srgbClr val="FFFFFF"/>
              </a:buClr>
            </a:pPr>
            <a:r>
              <a:rPr lang="fr-FR" sz="2000" spc="-1" dirty="0" err="1" smtClean="0">
                <a:solidFill>
                  <a:srgbClr val="FFFFFF"/>
                </a:solidFill>
                <a:latin typeface="Book Antiqua"/>
              </a:rPr>
              <a:t>det</a:t>
            </a:r>
            <a:r>
              <a:rPr lang="fr-FR" sz="2000" spc="-1" dirty="0" smtClean="0">
                <a:solidFill>
                  <a:srgbClr val="FFFFFF"/>
                </a:solidFill>
                <a:latin typeface="Book Antiqua"/>
              </a:rPr>
              <a:t>(A - 𝜆I) </a:t>
            </a:r>
            <a:r>
              <a:rPr lang="fr-FR" sz="2000" spc="-1" dirty="0">
                <a:solidFill>
                  <a:srgbClr val="FFFFFF"/>
                </a:solidFill>
                <a:latin typeface="Book Antiqua"/>
              </a:rPr>
              <a:t>= </a:t>
            </a:r>
            <a:r>
              <a:rPr lang="fr-FR" sz="2000" spc="-1" dirty="0" smtClean="0">
                <a:solidFill>
                  <a:srgbClr val="FFFFFF"/>
                </a:solidFill>
                <a:latin typeface="Book Antiqua"/>
              </a:rPr>
              <a:t>0</a:t>
            </a:r>
            <a:endParaRPr lang="fr-FR" sz="2000" spc="-1" dirty="0">
              <a:solidFill>
                <a:srgbClr val="FFFFFF"/>
              </a:solidFill>
              <a:latin typeface="Book Antiqua"/>
            </a:endParaRPr>
          </a:p>
        </p:txBody>
      </p:sp>
      <p:sp>
        <p:nvSpPr>
          <p:cNvPr id="22" name="Rectangle 21"/>
          <p:cNvSpPr/>
          <p:nvPr/>
        </p:nvSpPr>
        <p:spPr>
          <a:xfrm>
            <a:off x="3175706" y="3577865"/>
            <a:ext cx="504055" cy="398655"/>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buClr>
                <a:srgbClr val="FFFFFF"/>
              </a:buClr>
            </a:pPr>
            <a:r>
              <a:rPr lang="fr-FR" sz="2000" spc="-1" dirty="0" smtClean="0">
                <a:solidFill>
                  <a:srgbClr val="FFFFFF"/>
                </a:solidFill>
                <a:latin typeface="Book Antiqua"/>
                <a:sym typeface="Symbol"/>
              </a:rPr>
              <a:t></a:t>
            </a:r>
            <a:endParaRPr lang="fr-FR" sz="2000" spc="-1" dirty="0">
              <a:solidFill>
                <a:srgbClr val="FFFFFF"/>
              </a:solidFill>
              <a:latin typeface="Book Antiqua"/>
            </a:endParaRPr>
          </a:p>
        </p:txBody>
      </p:sp>
      <p:sp>
        <p:nvSpPr>
          <p:cNvPr id="23" name="Parenthèses 22"/>
          <p:cNvSpPr/>
          <p:nvPr/>
        </p:nvSpPr>
        <p:spPr>
          <a:xfrm>
            <a:off x="3698008" y="3262369"/>
            <a:ext cx="2098128" cy="952653"/>
          </a:xfrm>
          <a:prstGeom prst="bracketPair">
            <a:avLst>
              <a:gd name="adj" fmla="val 0"/>
            </a:avLst>
          </a:prstGeom>
          <a:noFill/>
          <a:ln w="28575">
            <a:solidFill>
              <a:srgbClr val="FFC000"/>
            </a:solid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2-</a:t>
            </a:r>
            <a:r>
              <a:rPr lang="fr-FR" spc="-1" dirty="0">
                <a:solidFill>
                  <a:srgbClr val="FFFFFF"/>
                </a:solidFill>
                <a:latin typeface="Book Antiqua"/>
              </a:rPr>
              <a:t> 𝜆</a:t>
            </a:r>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         0             </a:t>
            </a:r>
            <a:r>
              <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0</a:t>
            </a:r>
          </a:p>
          <a:p>
            <a:r>
              <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1 </a:t>
            </a:r>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           2-</a:t>
            </a:r>
            <a:r>
              <a:rPr lang="fr-FR" spc="-1" dirty="0" smtClean="0">
                <a:solidFill>
                  <a:srgbClr val="FFFFFF"/>
                </a:solidFill>
                <a:latin typeface="Book Antiqua"/>
              </a:rPr>
              <a:t> </a:t>
            </a:r>
            <a:r>
              <a:rPr lang="fr-FR" spc="-1" dirty="0">
                <a:solidFill>
                  <a:srgbClr val="FFFFFF"/>
                </a:solidFill>
                <a:latin typeface="Book Antiqua"/>
              </a:rPr>
              <a:t>𝜆</a:t>
            </a:r>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          1</a:t>
            </a:r>
            <a:endPar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endParaRPr>
          </a:p>
          <a:p>
            <a:r>
              <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a:t>
            </a:r>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1            </a:t>
            </a:r>
            <a:r>
              <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0 </a:t>
            </a:r>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          1-</a:t>
            </a:r>
            <a:r>
              <a:rPr lang="fr-FR" spc="-1" dirty="0" smtClean="0">
                <a:solidFill>
                  <a:srgbClr val="FFFFFF"/>
                </a:solidFill>
                <a:latin typeface="Book Antiqua"/>
              </a:rPr>
              <a:t> </a:t>
            </a:r>
            <a:r>
              <a:rPr lang="fr-FR" spc="-1" dirty="0">
                <a:solidFill>
                  <a:srgbClr val="FFFFFF"/>
                </a:solidFill>
                <a:latin typeface="Book Antiqua"/>
              </a:rPr>
              <a:t>𝜆</a:t>
            </a:r>
            <a:endPar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endParaRPr>
          </a:p>
        </p:txBody>
      </p:sp>
      <p:sp>
        <p:nvSpPr>
          <p:cNvPr id="24" name="Rectangle 23"/>
          <p:cNvSpPr/>
          <p:nvPr/>
        </p:nvSpPr>
        <p:spPr>
          <a:xfrm>
            <a:off x="5869065" y="3562327"/>
            <a:ext cx="647151" cy="398655"/>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buClr>
                <a:srgbClr val="FFFFFF"/>
              </a:buClr>
            </a:pPr>
            <a:r>
              <a:rPr lang="fr-FR" sz="2000" spc="-1" dirty="0" smtClean="0">
                <a:solidFill>
                  <a:srgbClr val="FFFFFF"/>
                </a:solidFill>
                <a:latin typeface="Book Antiqua"/>
                <a:sym typeface="Symbol"/>
              </a:rPr>
              <a:t>= 0</a:t>
            </a:r>
            <a:endParaRPr lang="fr-FR" sz="2000" spc="-1" dirty="0">
              <a:solidFill>
                <a:srgbClr val="FFFFFF"/>
              </a:solidFill>
              <a:latin typeface="Book Antiqua"/>
            </a:endParaRPr>
          </a:p>
        </p:txBody>
      </p:sp>
      <p:sp>
        <p:nvSpPr>
          <p:cNvPr id="25" name="Rectangle 24"/>
          <p:cNvSpPr/>
          <p:nvPr/>
        </p:nvSpPr>
        <p:spPr>
          <a:xfrm>
            <a:off x="1085282" y="5013176"/>
            <a:ext cx="2090424" cy="398655"/>
          </a:xfrm>
          <a:prstGeom prst="rect">
            <a:avLst/>
          </a:prstGeom>
          <a:noFill/>
          <a:ln w="1905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buClr>
                <a:srgbClr val="FFFFFF"/>
              </a:buClr>
            </a:pPr>
            <a:r>
              <a:rPr lang="fr-FR" sz="2000" spc="-1" dirty="0" smtClean="0">
                <a:solidFill>
                  <a:srgbClr val="FFFFFF"/>
                </a:solidFill>
                <a:latin typeface="Book Antiqua"/>
              </a:rPr>
              <a:t>(2 - 𝜆)</a:t>
            </a:r>
            <a:r>
              <a:rPr lang="fr-FR" sz="2000" spc="-1" baseline="30000" dirty="0" smtClean="0">
                <a:solidFill>
                  <a:srgbClr val="FFFFFF"/>
                </a:solidFill>
                <a:latin typeface="Book Antiqua"/>
              </a:rPr>
              <a:t>2</a:t>
            </a:r>
            <a:r>
              <a:rPr lang="fr-FR" sz="2000" spc="-1" dirty="0" smtClean="0">
                <a:solidFill>
                  <a:srgbClr val="FFFFFF"/>
                </a:solidFill>
                <a:latin typeface="Book Antiqua"/>
              </a:rPr>
              <a:t> (1-</a:t>
            </a:r>
            <a:r>
              <a:rPr lang="fr-FR" sz="2000" spc="-1" dirty="0">
                <a:solidFill>
                  <a:srgbClr val="FFFFFF"/>
                </a:solidFill>
                <a:latin typeface="Book Antiqua"/>
              </a:rPr>
              <a:t> </a:t>
            </a:r>
            <a:r>
              <a:rPr lang="fr-FR" sz="2000" spc="-1" dirty="0" smtClean="0">
                <a:solidFill>
                  <a:srgbClr val="FFFFFF"/>
                </a:solidFill>
                <a:latin typeface="Book Antiqua"/>
              </a:rPr>
              <a:t>𝜆) </a:t>
            </a:r>
            <a:r>
              <a:rPr lang="fr-FR" sz="2000" spc="-1" dirty="0">
                <a:solidFill>
                  <a:srgbClr val="FFFFFF"/>
                </a:solidFill>
                <a:latin typeface="Book Antiqua"/>
              </a:rPr>
              <a:t>= </a:t>
            </a:r>
            <a:r>
              <a:rPr lang="fr-FR" sz="2000" spc="-1" dirty="0" smtClean="0">
                <a:solidFill>
                  <a:srgbClr val="FFFFFF"/>
                </a:solidFill>
                <a:latin typeface="Book Antiqua"/>
              </a:rPr>
              <a:t>0</a:t>
            </a:r>
            <a:endParaRPr lang="fr-FR" sz="2000" spc="-1" dirty="0">
              <a:solidFill>
                <a:srgbClr val="FFFFFF"/>
              </a:solidFill>
              <a:latin typeface="Book Antiqua"/>
            </a:endParaRPr>
          </a:p>
        </p:txBody>
      </p:sp>
      <p:sp>
        <p:nvSpPr>
          <p:cNvPr id="26" name="Rectangle 25"/>
          <p:cNvSpPr/>
          <p:nvPr/>
        </p:nvSpPr>
        <p:spPr>
          <a:xfrm>
            <a:off x="3193953" y="5013176"/>
            <a:ext cx="504055" cy="398655"/>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buClr>
                <a:srgbClr val="FFFFFF"/>
              </a:buClr>
            </a:pPr>
            <a:r>
              <a:rPr lang="fr-FR" sz="2000" spc="-1" dirty="0" smtClean="0">
                <a:solidFill>
                  <a:srgbClr val="FFFFFF"/>
                </a:solidFill>
                <a:latin typeface="Book Antiqua"/>
                <a:sym typeface="Symbol"/>
              </a:rPr>
              <a:t></a:t>
            </a:r>
            <a:endParaRPr lang="fr-FR" sz="2000" spc="-1" dirty="0">
              <a:solidFill>
                <a:srgbClr val="FFFFFF"/>
              </a:solidFill>
              <a:latin typeface="Book Antiqua"/>
            </a:endParaRPr>
          </a:p>
        </p:txBody>
      </p:sp>
      <p:sp>
        <p:nvSpPr>
          <p:cNvPr id="27" name="Rectangle 26"/>
          <p:cNvSpPr/>
          <p:nvPr/>
        </p:nvSpPr>
        <p:spPr>
          <a:xfrm>
            <a:off x="3563888" y="5046569"/>
            <a:ext cx="2628752" cy="398655"/>
          </a:xfrm>
          <a:prstGeom prst="rect">
            <a:avLst/>
          </a:prstGeom>
          <a:noFill/>
          <a:ln w="1905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buClr>
                <a:srgbClr val="FFFFFF"/>
              </a:buClr>
            </a:pPr>
            <a:r>
              <a:rPr lang="fr-FR" sz="2000" spc="-1" dirty="0" smtClean="0">
                <a:solidFill>
                  <a:srgbClr val="FFFFFF"/>
                </a:solidFill>
                <a:latin typeface="Book Antiqua"/>
              </a:rPr>
              <a:t>𝜆</a:t>
            </a:r>
            <a:r>
              <a:rPr lang="fr-FR" sz="2000" spc="-1" baseline="-25000" dirty="0" smtClean="0">
                <a:solidFill>
                  <a:srgbClr val="FFFFFF"/>
                </a:solidFill>
                <a:latin typeface="Book Antiqua"/>
              </a:rPr>
              <a:t>1</a:t>
            </a:r>
            <a:r>
              <a:rPr lang="fr-FR" sz="2000" spc="-1" dirty="0" smtClean="0">
                <a:solidFill>
                  <a:srgbClr val="FFFFFF"/>
                </a:solidFill>
                <a:latin typeface="Book Antiqua"/>
              </a:rPr>
              <a:t> = 𝜆</a:t>
            </a:r>
            <a:r>
              <a:rPr lang="fr-FR" sz="2000" spc="-1" baseline="-25000" dirty="0" smtClean="0">
                <a:solidFill>
                  <a:srgbClr val="FFFFFF"/>
                </a:solidFill>
                <a:latin typeface="Book Antiqua"/>
              </a:rPr>
              <a:t>2</a:t>
            </a:r>
            <a:r>
              <a:rPr lang="fr-FR" sz="2000" spc="-1" dirty="0" smtClean="0">
                <a:solidFill>
                  <a:srgbClr val="FFFFFF"/>
                </a:solidFill>
                <a:latin typeface="Book Antiqua"/>
              </a:rPr>
              <a:t> =2,    𝜆</a:t>
            </a:r>
            <a:r>
              <a:rPr lang="fr-FR" sz="2000" spc="-1" baseline="-25000" dirty="0" smtClean="0">
                <a:solidFill>
                  <a:srgbClr val="FFFFFF"/>
                </a:solidFill>
                <a:latin typeface="Book Antiqua"/>
              </a:rPr>
              <a:t>3</a:t>
            </a:r>
            <a:r>
              <a:rPr lang="fr-FR" sz="2000" spc="-1" dirty="0" smtClean="0">
                <a:solidFill>
                  <a:srgbClr val="FFFFFF"/>
                </a:solidFill>
                <a:latin typeface="Book Antiqua"/>
              </a:rPr>
              <a:t> = 1</a:t>
            </a:r>
            <a:endParaRPr lang="fr-FR" sz="2000" spc="-1" dirty="0">
              <a:solidFill>
                <a:srgbClr val="FFFFFF"/>
              </a:solidFill>
              <a:latin typeface="Book Antiqua"/>
            </a:endParaRPr>
          </a:p>
        </p:txBody>
      </p:sp>
    </p:spTree>
    <p:extLst>
      <p:ext uri="{BB962C8B-B14F-4D97-AF65-F5344CB8AC3E}">
        <p14:creationId xmlns:p14="http://schemas.microsoft.com/office/powerpoint/2010/main" val="78145142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additive="repl">
                                        <p:cTn id="7" dur="500"/>
                                        <p:tgtEl>
                                          <p:spTgt spid="6"/>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additive="repl">
                                        <p:cTn id="11" dur="500"/>
                                        <p:tgtEl>
                                          <p:spTgt spid="7"/>
                                        </p:tgtEl>
                                      </p:cBhvr>
                                    </p:animEffect>
                                  </p:childTnLst>
                                </p:cTn>
                              </p:par>
                            </p:childTnLst>
                          </p:cTn>
                        </p:par>
                        <p:par>
                          <p:cTn id="12" fill="hold">
                            <p:stCondLst>
                              <p:cond delay="1000"/>
                            </p:stCondLst>
                            <p:childTnLst>
                              <p:par>
                                <p:cTn id="13" presetID="21" presetClass="entr" presetSubtype="1"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heel(1)">
                                      <p:cBhvr>
                                        <p:cTn id="15" dur="750"/>
                                        <p:tgtEl>
                                          <p:spTgt spid="3"/>
                                        </p:tgtEl>
                                      </p:cBhvr>
                                    </p:animEffect>
                                  </p:childTnLst>
                                </p:cTn>
                              </p:par>
                            </p:childTnLst>
                          </p:cTn>
                        </p:par>
                        <p:par>
                          <p:cTn id="16" fill="hold">
                            <p:stCondLst>
                              <p:cond delay="1750"/>
                            </p:stCondLst>
                            <p:childTnLst>
                              <p:par>
                                <p:cTn id="17" presetID="22" presetClass="entr" presetSubtype="4"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childTnLst>
                          </p:cTn>
                        </p:par>
                        <p:par>
                          <p:cTn id="25" fill="hold">
                            <p:stCondLst>
                              <p:cond delay="500"/>
                            </p:stCondLst>
                            <p:childTnLst>
                              <p:par>
                                <p:cTn id="26" presetID="21" presetClass="entr" presetSubtype="1"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heel(1)">
                                      <p:cBhvr>
                                        <p:cTn id="28" dur="75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childTnLst>
                          </p:cTn>
                        </p:par>
                        <p:par>
                          <p:cTn id="34" fill="hold">
                            <p:stCondLst>
                              <p:cond delay="500"/>
                            </p:stCondLst>
                            <p:childTnLst>
                              <p:par>
                                <p:cTn id="35" presetID="22" presetClass="entr" presetSubtype="4"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down)">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down)">
                                      <p:cBhvr>
                                        <p:cTn id="42" dur="500"/>
                                        <p:tgtEl>
                                          <p:spTgt spid="26"/>
                                        </p:tgtEl>
                                      </p:cBhvr>
                                    </p:animEffect>
                                  </p:childTnLst>
                                </p:cTn>
                              </p:par>
                            </p:childTnLst>
                          </p:cTn>
                        </p:par>
                        <p:par>
                          <p:cTn id="43" fill="hold">
                            <p:stCondLst>
                              <p:cond delay="500"/>
                            </p:stCondLst>
                            <p:childTnLst>
                              <p:par>
                                <p:cTn id="44" presetID="22" presetClass="entr" presetSubtype="4"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animBg="1"/>
      <p:bldP spid="24" grpId="0"/>
      <p:bldP spid="25" grpId="0" animBg="1"/>
      <p:bldP spid="26" grpId="0"/>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9</a:t>
            </a:fld>
            <a:endParaRPr lang="en-US" sz="1200" b="0" strike="noStrike" spc="-1">
              <a:latin typeface="Times New Roman"/>
            </a:endParaRPr>
          </a:p>
        </p:txBody>
      </p:sp>
      <p:sp>
        <p:nvSpPr>
          <p:cNvPr id="4" name="CustomShape 1"/>
          <p:cNvSpPr/>
          <p:nvPr/>
        </p:nvSpPr>
        <p:spPr>
          <a:xfrm>
            <a:off x="35640" y="188640"/>
            <a:ext cx="4824392" cy="30632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fr-FR" sz="1400" b="1" u="sng" strike="noStrike" spc="148" dirty="0" smtClean="0">
                <a:solidFill>
                  <a:srgbClr val="FFFFFF"/>
                </a:solidFill>
                <a:uFillTx/>
                <a:latin typeface="Book Antiqua"/>
              </a:rPr>
              <a:t>3 – </a:t>
            </a:r>
            <a:r>
              <a:rPr lang="fr-FR" sz="1400" b="1" u="sng" strike="noStrike" spc="148" dirty="0" err="1" smtClean="0">
                <a:solidFill>
                  <a:srgbClr val="FFFFFF"/>
                </a:solidFill>
                <a:uFillTx/>
                <a:latin typeface="Book Antiqua"/>
              </a:rPr>
              <a:t>Lacalisation</a:t>
            </a:r>
            <a:r>
              <a:rPr lang="fr-FR" sz="1400" b="1" u="sng" strike="noStrike" spc="148" dirty="0" smtClean="0">
                <a:solidFill>
                  <a:srgbClr val="FFFFFF"/>
                </a:solidFill>
                <a:uFillTx/>
                <a:latin typeface="Book Antiqua"/>
              </a:rPr>
              <a:t> de valeurs propres :</a:t>
            </a:r>
            <a:endParaRPr lang="en-US" sz="1400" b="0" strike="noStrike" spc="-1" dirty="0">
              <a:latin typeface="Arial"/>
            </a:endParaRPr>
          </a:p>
        </p:txBody>
      </p:sp>
      <p:sp>
        <p:nvSpPr>
          <p:cNvPr id="5" name="CustomShape 7"/>
          <p:cNvSpPr/>
          <p:nvPr/>
        </p:nvSpPr>
        <p:spPr>
          <a:xfrm>
            <a:off x="508571" y="908720"/>
            <a:ext cx="5575597"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buClr>
                <a:srgbClr val="FFFFFF"/>
              </a:buClr>
            </a:pPr>
            <a:r>
              <a:rPr lang="fr-FR" sz="2400" b="1" spc="-1" dirty="0" smtClean="0">
                <a:solidFill>
                  <a:srgbClr val="FF0000"/>
                </a:solidFill>
                <a:latin typeface="Book Antiqua"/>
              </a:rPr>
              <a:t>3- </a:t>
            </a:r>
            <a:r>
              <a:rPr lang="fr-FR" sz="2400" b="1" spc="-1" dirty="0">
                <a:solidFill>
                  <a:srgbClr val="FF0000"/>
                </a:solidFill>
                <a:latin typeface="Book Antiqua"/>
              </a:rPr>
              <a:t>Localisation </a:t>
            </a:r>
            <a:r>
              <a:rPr lang="fr-FR" sz="2400" b="1" spc="-1" dirty="0" smtClean="0">
                <a:solidFill>
                  <a:srgbClr val="FF0000"/>
                </a:solidFill>
                <a:latin typeface="Book Antiqua"/>
              </a:rPr>
              <a:t>des </a:t>
            </a:r>
            <a:r>
              <a:rPr lang="fr-FR" sz="2400" b="1" spc="-1" dirty="0">
                <a:solidFill>
                  <a:srgbClr val="FF0000"/>
                </a:solidFill>
                <a:latin typeface="Book Antiqua"/>
              </a:rPr>
              <a:t>valeurs </a:t>
            </a:r>
            <a:r>
              <a:rPr lang="fr-FR" sz="2400" b="1" spc="-1" dirty="0" smtClean="0">
                <a:solidFill>
                  <a:srgbClr val="FF0000"/>
                </a:solidFill>
                <a:latin typeface="Book Antiqua"/>
              </a:rPr>
              <a:t>propres :</a:t>
            </a:r>
            <a:endParaRPr lang="en-US" sz="2400" b="1" spc="-1" dirty="0">
              <a:solidFill>
                <a:srgbClr val="FF0000"/>
              </a:solidFill>
              <a:latin typeface="Book Antiqua"/>
            </a:endParaRPr>
          </a:p>
        </p:txBody>
      </p:sp>
      <p:sp>
        <p:nvSpPr>
          <p:cNvPr id="6" name="CustomShape 7"/>
          <p:cNvSpPr/>
          <p:nvPr/>
        </p:nvSpPr>
        <p:spPr>
          <a:xfrm>
            <a:off x="861977" y="1575176"/>
            <a:ext cx="7708972" cy="921876"/>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Certaines méthodes de calcul des valeurs propres permettant d'approcher une valeur propre bien spécifique, il peut être utile d'avoir une idée de la localisation des valeurs propres dans le plan complexe.</a:t>
            </a:r>
            <a:endParaRPr lang="en-US" spc="-1" dirty="0">
              <a:solidFill>
                <a:srgbClr val="FFFFFF"/>
              </a:solidFill>
              <a:latin typeface="Book Antiqua"/>
            </a:endParaRPr>
          </a:p>
        </p:txBody>
      </p:sp>
      <p:sp>
        <p:nvSpPr>
          <p:cNvPr id="2" name="Rectangle 1"/>
          <p:cNvSpPr/>
          <p:nvPr/>
        </p:nvSpPr>
        <p:spPr>
          <a:xfrm>
            <a:off x="605024" y="2708920"/>
            <a:ext cx="3685624" cy="369332"/>
          </a:xfrm>
          <a:prstGeom prst="rect">
            <a:avLst/>
          </a:prstGeom>
        </p:spPr>
        <p:txBody>
          <a:bodyPr wrap="none">
            <a:spAutoFit/>
          </a:bodyPr>
          <a:lstStyle/>
          <a:p>
            <a:r>
              <a:rPr lang="fr-FR" b="1" dirty="0" smtClean="0">
                <a:solidFill>
                  <a:srgbClr val="FF0000"/>
                </a:solidFill>
              </a:rPr>
              <a:t>Méthode </a:t>
            </a:r>
            <a:r>
              <a:rPr lang="fr-FR" b="1" dirty="0">
                <a:solidFill>
                  <a:srgbClr val="FF0000"/>
                </a:solidFill>
              </a:rPr>
              <a:t>de « Fausse position »</a:t>
            </a:r>
            <a:endParaRPr lang="fr-FR" dirty="0">
              <a:solidFill>
                <a:srgbClr val="FF0000"/>
              </a:solidFill>
            </a:endParaRPr>
          </a:p>
        </p:txBody>
      </p:sp>
      <p:sp>
        <p:nvSpPr>
          <p:cNvPr id="3" name="Rectangle 2"/>
          <p:cNvSpPr/>
          <p:nvPr/>
        </p:nvSpPr>
        <p:spPr>
          <a:xfrm>
            <a:off x="835947" y="3250355"/>
            <a:ext cx="7735002" cy="646331"/>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Pour toute matrice carrée A et pour toute norme matricielle consistante ||.||, on a :</a:t>
            </a:r>
          </a:p>
        </p:txBody>
      </p:sp>
      <p:sp>
        <p:nvSpPr>
          <p:cNvPr id="7" name="Rectangle 6"/>
          <p:cNvSpPr/>
          <p:nvPr/>
        </p:nvSpPr>
        <p:spPr>
          <a:xfrm>
            <a:off x="2349499" y="4009730"/>
            <a:ext cx="2700035" cy="369332"/>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|𝜆| ≤ ||A||, ∀ 𝜆 ∊ σ(A)</a:t>
            </a:r>
          </a:p>
        </p:txBody>
      </p:sp>
      <p:sp>
        <p:nvSpPr>
          <p:cNvPr id="8" name="Rectangle 7"/>
          <p:cNvSpPr/>
          <p:nvPr/>
        </p:nvSpPr>
        <p:spPr>
          <a:xfrm>
            <a:off x="861977" y="4573509"/>
            <a:ext cx="7708972" cy="644877"/>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pc="-1" dirty="0">
                <a:solidFill>
                  <a:srgbClr val="FFFFFF"/>
                </a:solidFill>
                <a:latin typeface="Book Antiqua"/>
              </a:rPr>
              <a:t>Toutes les valeurs propres de A sont contenues dans un disque de rayon ||A|| et centrée en l'origine du plan complexe.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additive="repl">
                                        <p:cTn id="11" dur="1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ircle(in)">
                                      <p:cBhvr>
                                        <p:cTn id="16" dur="1000"/>
                                        <p:tgtEl>
                                          <p:spTgt spid="2"/>
                                        </p:tgtEl>
                                      </p:cBhvr>
                                    </p:animEffect>
                                  </p:childTnLst>
                                </p:cTn>
                              </p:par>
                            </p:childTnLst>
                          </p:cTn>
                        </p:par>
                        <p:par>
                          <p:cTn id="17" fill="hold">
                            <p:stCondLst>
                              <p:cond delay="1000"/>
                            </p:stCondLst>
                            <p:childTnLst>
                              <p:par>
                                <p:cTn id="18" presetID="6"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circle(in)">
                                      <p:cBhvr>
                                        <p:cTn id="20" dur="750"/>
                                        <p:tgtEl>
                                          <p:spTgt spid="3"/>
                                        </p:tgtEl>
                                      </p:cBhvr>
                                    </p:animEffect>
                                  </p:childTnLst>
                                </p:cTn>
                              </p:par>
                            </p:childTnLst>
                          </p:cTn>
                        </p:par>
                        <p:par>
                          <p:cTn id="21" fill="hold">
                            <p:stCondLst>
                              <p:cond delay="1750"/>
                            </p:stCondLst>
                            <p:childTnLst>
                              <p:par>
                                <p:cTn id="22" presetID="6" presetClass="entr" presetSubtype="16"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ircle(in)">
                                      <p:cBhvr>
                                        <p:cTn id="24" dur="750"/>
                                        <p:tgtEl>
                                          <p:spTgt spid="7"/>
                                        </p:tgtEl>
                                      </p:cBhvr>
                                    </p:animEffect>
                                  </p:childTnLst>
                                </p:cTn>
                              </p:par>
                            </p:childTnLst>
                          </p:cTn>
                        </p:par>
                        <p:par>
                          <p:cTn id="25" fill="hold">
                            <p:stCondLst>
                              <p:cond delay="2500"/>
                            </p:stCondLst>
                            <p:childTnLst>
                              <p:par>
                                <p:cTn id="26" presetID="6" presetClass="entr" presetSubtype="16"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circle(in)">
                                      <p:cBhvr>
                                        <p:cTn id="2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3" grpId="0" animBg="1"/>
      <p:bldP spid="7"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5027</TotalTime>
  <Words>1848</Words>
  <Application>Microsoft Office PowerPoint</Application>
  <PresentationFormat>Affichage à l'écran (4:3)</PresentationFormat>
  <Paragraphs>215</Paragraphs>
  <Slides>24</Slides>
  <Notes>0</Notes>
  <HiddenSlides>0</HiddenSlides>
  <MMClips>0</MMClips>
  <ScaleCrop>false</ScaleCrop>
  <HeadingPairs>
    <vt:vector size="4" baseType="variant">
      <vt:variant>
        <vt:lpstr>Thème</vt:lpstr>
      </vt:variant>
      <vt:variant>
        <vt:i4>1</vt:i4>
      </vt:variant>
      <vt:variant>
        <vt:lpstr>Titres des diapositives</vt:lpstr>
      </vt:variant>
      <vt:variant>
        <vt:i4>24</vt:i4>
      </vt:variant>
    </vt:vector>
  </HeadingPairs>
  <TitlesOfParts>
    <vt:vector size="25" baseType="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Cours</dc:creator>
  <cp:lastModifiedBy>Cours</cp:lastModifiedBy>
  <cp:revision>333</cp:revision>
  <dcterms:created xsi:type="dcterms:W3CDTF">2020-12-25T15:17:10Z</dcterms:created>
  <dcterms:modified xsi:type="dcterms:W3CDTF">2021-02-16T10:08:20Z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Hewlett-Packard</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Affichage à l'écran (4:3)</vt:lpwstr>
  </property>
  <property fmtid="{D5CDD505-2E9C-101B-9397-08002B2CF9AE}" pid="10" name="ScaleCrop">
    <vt:bool>false</vt:bool>
  </property>
  <property fmtid="{D5CDD505-2E9C-101B-9397-08002B2CF9AE}" pid="11" name="ShareDoc">
    <vt:bool>false</vt:bool>
  </property>
  <property fmtid="{D5CDD505-2E9C-101B-9397-08002B2CF9AE}" pid="12" name="Slides">
    <vt:i4>34</vt:i4>
  </property>
</Properties>
</file>