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90" r:id="rId9"/>
    <p:sldId id="291" r:id="rId10"/>
    <p:sldId id="293" r:id="rId11"/>
    <p:sldId id="294" r:id="rId12"/>
    <p:sldId id="295" r:id="rId13"/>
    <p:sldId id="296" r:id="rId14"/>
    <p:sldId id="297" r:id="rId15"/>
    <p:sldId id="292" r:id="rId16"/>
    <p:sldId id="298" r:id="rId17"/>
    <p:sldId id="299" r:id="rId18"/>
    <p:sldId id="300" r:id="rId19"/>
    <p:sldId id="301" r:id="rId20"/>
    <p:sldId id="302" r:id="rId21"/>
    <p:sldId id="306" r:id="rId22"/>
    <p:sldId id="307" r:id="rId23"/>
    <p:sldId id="308" r:id="rId24"/>
    <p:sldId id="309" r:id="rId25"/>
    <p:sldId id="310" r:id="rId26"/>
    <p:sldId id="311" r:id="rId27"/>
    <p:sldId id="287" r:id="rId28"/>
    <p:sldId id="312" r:id="rId29"/>
    <p:sldId id="288" r:id="rId30"/>
    <p:sldId id="289" r:id="rId31"/>
    <p:sldId id="314" r:id="rId32"/>
    <p:sldId id="315" r:id="rId33"/>
    <p:sldId id="313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1320" y="-6"/>
      </p:cViewPr>
      <p:guideLst>
        <p:guide orient="horz" pos="38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FFFFFF"/>
                </a:solidFill>
                <a:latin typeface="Constantia"/>
              </a:rPr>
              <a:t>Click to move the slide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5804446-A982-47BF-9074-55F7853F3164}" type="slidenum">
              <a:rPr lang="en-US" sz="1400" b="0" strike="noStrike" spc="-1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042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33520" y="1371600"/>
            <a:ext cx="7851240" cy="84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600" b="0" strike="noStrike" spc="-1">
              <a:solidFill>
                <a:srgbClr val="FFFFFF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4AA2D6"/>
            </a:gs>
            <a:gs pos="100000">
              <a:srgbClr val="002B36"/>
            </a:gs>
          </a:gsLst>
          <a:path path="circle">
            <a:fillToRect l="50000" t="55000" r="50000" b="4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3" name="CustomShape 4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cxn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cxn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tIns="0" rIns="18360" bIns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5600" b="1" strike="noStrike" spc="-1">
                <a:solidFill>
                  <a:srgbClr val="50E0EA"/>
                </a:solidFill>
                <a:latin typeface="Calibri"/>
              </a:rPr>
              <a:t>Modifiez le style du titre</a:t>
            </a:r>
            <a:endParaRPr lang="fr-FR" sz="5600" b="0" strike="noStrike" spc="-1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7D3E287A-505B-4B32-A355-2DA0F3EBE767}" type="datetime1">
              <a:rPr lang="fr-FR" sz="1200" b="0" strike="noStrike" spc="-1">
                <a:solidFill>
                  <a:srgbClr val="D1EAED"/>
                </a:solidFill>
                <a:latin typeface="Constantia"/>
              </a:rPr>
              <a:t>03/02/2021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E45916E-1755-467E-8C98-59EB446DC591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‹N°›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00" b="0" strike="noStrike" spc="-1">
                <a:solidFill>
                  <a:srgbClr val="FFFFFF"/>
                </a:solidFill>
                <a:latin typeface="Constanti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100" b="0" strike="noStrike" spc="-1">
                <a:solidFill>
                  <a:srgbClr val="FFFFFF"/>
                </a:solidFill>
                <a:latin typeface="Constanti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FFFFFF"/>
                </a:solidFill>
                <a:latin typeface="Constanti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971640" y="2493000"/>
            <a:ext cx="286128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Enseignement            :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6BC0A3FC-C15F-4993-A38B-3AE59EDE7E8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241560" y="188640"/>
            <a:ext cx="23857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Université de Jijel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231840" y="471960"/>
            <a:ext cx="47718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Faculté des Sciences Exactes et Informatique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" name="CustomShape 5"/>
          <p:cNvSpPr/>
          <p:nvPr/>
        </p:nvSpPr>
        <p:spPr>
          <a:xfrm>
            <a:off x="251640" y="779760"/>
            <a:ext cx="3312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Département d’Informatique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7" name="CustomShape 6"/>
          <p:cNvSpPr/>
          <p:nvPr/>
        </p:nvSpPr>
        <p:spPr>
          <a:xfrm>
            <a:off x="3832920" y="2493000"/>
            <a:ext cx="2987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Méthodes Numériques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8" name="CustomShape 7"/>
          <p:cNvSpPr/>
          <p:nvPr/>
        </p:nvSpPr>
        <p:spPr>
          <a:xfrm>
            <a:off x="993240" y="3380040"/>
            <a:ext cx="27140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2</a:t>
            </a:r>
            <a:r>
              <a:rPr lang="fr-FR" sz="2000" b="0" strike="noStrike" spc="-1" baseline="30000" dirty="0">
                <a:solidFill>
                  <a:srgbClr val="FFFFFF"/>
                </a:solidFill>
                <a:latin typeface="Book Antiqua"/>
              </a:rPr>
              <a:t>ème</a:t>
            </a: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 Année Licence   :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9" name="CustomShape 8"/>
          <p:cNvSpPr/>
          <p:nvPr/>
        </p:nvSpPr>
        <p:spPr>
          <a:xfrm>
            <a:off x="993240" y="5333400"/>
            <a:ext cx="283932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Book Antiqua"/>
              </a:rPr>
              <a:t>Enseignant                 :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0" name="CustomShape 9"/>
          <p:cNvSpPr/>
          <p:nvPr/>
        </p:nvSpPr>
        <p:spPr>
          <a:xfrm>
            <a:off x="961920" y="4325760"/>
            <a:ext cx="274572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Book Antiqua"/>
              </a:rPr>
              <a:t>Année Universitaire :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1" name="CustomShape 10"/>
          <p:cNvSpPr/>
          <p:nvPr/>
        </p:nvSpPr>
        <p:spPr>
          <a:xfrm>
            <a:off x="3920040" y="3420720"/>
            <a:ext cx="1655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onstantia"/>
              </a:rPr>
              <a:t>Informatique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62" name="Picture 2"/>
          <p:cNvPicPr/>
          <p:nvPr/>
        </p:nvPicPr>
        <p:blipFill>
          <a:blip r:embed="rId2"/>
          <a:stretch/>
        </p:blipFill>
        <p:spPr>
          <a:xfrm>
            <a:off x="7668360" y="188640"/>
            <a:ext cx="1315800" cy="1525320"/>
          </a:xfrm>
          <a:prstGeom prst="rect">
            <a:avLst/>
          </a:prstGeom>
          <a:ln w="0">
            <a:noFill/>
          </a:ln>
        </p:spPr>
      </p:pic>
      <p:sp>
        <p:nvSpPr>
          <p:cNvPr id="63" name="CustomShape 11"/>
          <p:cNvSpPr/>
          <p:nvPr/>
        </p:nvSpPr>
        <p:spPr>
          <a:xfrm>
            <a:off x="3832920" y="4317480"/>
            <a:ext cx="17427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onstantia"/>
              </a:rPr>
              <a:t>2020/2021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4" name="CustomShape 12"/>
          <p:cNvSpPr/>
          <p:nvPr/>
        </p:nvSpPr>
        <p:spPr>
          <a:xfrm>
            <a:off x="3888360" y="5355000"/>
            <a:ext cx="2555848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onstantia"/>
              </a:rPr>
              <a:t>ALLIOUCHE Abdelaziz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" name="CustomShape 8"/>
          <p:cNvSpPr/>
          <p:nvPr/>
        </p:nvSpPr>
        <p:spPr>
          <a:xfrm>
            <a:off x="971600" y="6158880"/>
            <a:ext cx="283932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Book Antiqua"/>
              </a:rPr>
              <a:t>Contact                       </a:t>
            </a: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: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" name="CustomShape 12"/>
          <p:cNvSpPr/>
          <p:nvPr/>
        </p:nvSpPr>
        <p:spPr>
          <a:xfrm>
            <a:off x="3944160" y="6180480"/>
            <a:ext cx="2555848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FFFFFF"/>
                </a:solidFill>
                <a:latin typeface="Constantia"/>
              </a:rPr>
              <a:t>tpmn2021@gmail.com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:p15="http://schemas.microsoft.com/office/powerpoint/2012/main" xmlns="">
      <p:transition spd="slow">
        <p:split dir="out" orient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4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Table 9"/>
          <p:cNvGraphicFramePr/>
          <p:nvPr>
            <p:extLst>
              <p:ext uri="{D42A27DB-BD31-4B8C-83A1-F6EECF244321}">
                <p14:modId xmlns:p14="http://schemas.microsoft.com/office/powerpoint/2010/main" val="1624878649"/>
              </p:ext>
            </p:extLst>
          </p:nvPr>
        </p:nvGraphicFramePr>
        <p:xfrm>
          <a:off x="2573921" y="865515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sp>
        <p:nvSpPr>
          <p:cNvPr id="14" name="CustomShape 9"/>
          <p:cNvSpPr/>
          <p:nvPr/>
        </p:nvSpPr>
        <p:spPr>
          <a:xfrm>
            <a:off x="260177" y="462168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/>
          <p:cNvSpPr/>
          <p:nvPr/>
        </p:nvSpPr>
        <p:spPr>
          <a:xfrm>
            <a:off x="180424" y="723479"/>
            <a:ext cx="129564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1: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" name="CustomShape 14"/>
          <p:cNvSpPr/>
          <p:nvPr/>
        </p:nvSpPr>
        <p:spPr>
          <a:xfrm>
            <a:off x="288552" y="464868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Itération 1 : K = 1 </a:t>
            </a:r>
            <a:r>
              <a:rPr lang="fr-FR" sz="1600" b="0" strike="noStrike" spc="-1" dirty="0">
                <a:solidFill>
                  <a:srgbClr val="FFFFFF"/>
                </a:solidFill>
                <a:latin typeface="Wingdings"/>
              </a:rPr>
              <a:t>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Pivot = </a:t>
            </a:r>
            <a:r>
              <a:rPr lang="fr-FR" sz="1600" b="0" strike="noStrike" spc="-1" dirty="0" err="1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err="1" smtClean="0">
                <a:solidFill>
                  <a:srgbClr val="FFFFFF"/>
                </a:solidFill>
                <a:latin typeface="Courier New"/>
              </a:rPr>
              <a:t>kk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11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2.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" name="CustomShape 14"/>
          <p:cNvSpPr/>
          <p:nvPr/>
        </p:nvSpPr>
        <p:spPr>
          <a:xfrm>
            <a:off x="279900" y="5137041"/>
            <a:ext cx="636720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L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i1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i1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/A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spc="-1" dirty="0">
                <a:solidFill>
                  <a:srgbClr val="FFFFFF"/>
                </a:solidFill>
                <a:latin typeface="Courier New"/>
              </a:rPr>
              <a:t> = </a:t>
            </a:r>
            <a:r>
              <a:rPr lang="fr-FR" sz="1600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spc="-1" baseline="-25000" dirty="0" smtClean="0">
                <a:solidFill>
                  <a:srgbClr val="FFFFFF"/>
                </a:solidFill>
                <a:latin typeface="Courier New"/>
              </a:rPr>
              <a:t>i1</a:t>
            </a:r>
            <a:r>
              <a:rPr lang="fr-FR" sz="1600" spc="-1" dirty="0" smtClean="0">
                <a:solidFill>
                  <a:srgbClr val="FFFFFF"/>
                </a:solidFill>
                <a:latin typeface="Courier New"/>
              </a:rPr>
              <a:t>/2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(i = 2 ..4).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" name="CustomShape 2"/>
          <p:cNvSpPr/>
          <p:nvPr/>
        </p:nvSpPr>
        <p:spPr>
          <a:xfrm>
            <a:off x="468318" y="1321805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 flipV="1">
            <a:off x="1295958" y="1169086"/>
            <a:ext cx="1289426" cy="3054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12"/>
          <p:cNvSpPr/>
          <p:nvPr/>
        </p:nvSpPr>
        <p:spPr>
          <a:xfrm>
            <a:off x="1757729" y="1661835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3" name="CustomShape 12"/>
          <p:cNvSpPr/>
          <p:nvPr/>
        </p:nvSpPr>
        <p:spPr>
          <a:xfrm>
            <a:off x="442800" y="340318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L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4" name="Table 9"/>
          <p:cNvGraphicFramePr/>
          <p:nvPr>
            <p:extLst>
              <p:ext uri="{D42A27DB-BD31-4B8C-83A1-F6EECF244321}">
                <p14:modId xmlns:p14="http://schemas.microsoft.com/office/powerpoint/2010/main" val="904886173"/>
              </p:ext>
            </p:extLst>
          </p:nvPr>
        </p:nvGraphicFramePr>
        <p:xfrm>
          <a:off x="1149203" y="2807387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CustomShape 12"/>
          <p:cNvSpPr/>
          <p:nvPr/>
        </p:nvSpPr>
        <p:spPr>
          <a:xfrm>
            <a:off x="4932040" y="360082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U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6" name="Table 9"/>
          <p:cNvGraphicFramePr/>
          <p:nvPr>
            <p:extLst>
              <p:ext uri="{D42A27DB-BD31-4B8C-83A1-F6EECF244321}">
                <p14:modId xmlns:p14="http://schemas.microsoft.com/office/powerpoint/2010/main" val="119578536"/>
              </p:ext>
            </p:extLst>
          </p:nvPr>
        </p:nvGraphicFramePr>
        <p:xfrm>
          <a:off x="5696919" y="2807386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Line 21"/>
          <p:cNvSpPr/>
          <p:nvPr/>
        </p:nvSpPr>
        <p:spPr>
          <a:xfrm>
            <a:off x="5421026" y="2452395"/>
            <a:ext cx="3422206" cy="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12"/>
          <p:cNvSpPr/>
          <p:nvPr/>
        </p:nvSpPr>
        <p:spPr>
          <a:xfrm>
            <a:off x="5505013" y="1561678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2585385" y="898167"/>
            <a:ext cx="2490672" cy="38492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2         -1          3          1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9" name="CustomShape 14"/>
          <p:cNvSpPr/>
          <p:nvPr/>
        </p:nvSpPr>
        <p:spPr>
          <a:xfrm>
            <a:off x="293028" y="5706490"/>
            <a:ext cx="636720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U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1j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1j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(j = 1 ..4).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0" name="CustomShape 7"/>
          <p:cNvSpPr/>
          <p:nvPr/>
        </p:nvSpPr>
        <p:spPr>
          <a:xfrm>
            <a:off x="2585384" y="8368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Rectangle à coins arrondis 30"/>
          <p:cNvSpPr/>
          <p:nvPr/>
        </p:nvSpPr>
        <p:spPr>
          <a:xfrm>
            <a:off x="5681579" y="2780928"/>
            <a:ext cx="2562830" cy="3849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6" name="CustomShape 12"/>
          <p:cNvSpPr/>
          <p:nvPr/>
        </p:nvSpPr>
        <p:spPr>
          <a:xfrm>
            <a:off x="6012159" y="1561678"/>
            <a:ext cx="2232249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1" strike="noStrike" spc="-1" baseline="-25000" dirty="0" smtClean="0">
                <a:solidFill>
                  <a:srgbClr val="FFFFFF"/>
                </a:solidFill>
                <a:latin typeface="Constantia"/>
              </a:rPr>
              <a:t>1j</a:t>
            </a: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</a:rPr>
              <a:t>  1 ≤ j ≤ 4</a:t>
            </a:r>
            <a:endParaRPr lang="en-US" sz="2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123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22222E-6 L 0.34098 0.27801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5" grpId="1" animBg="1"/>
      <p:bldP spid="29" grpId="0" animBg="1"/>
      <p:bldP spid="31" grpId="0" animBg="1"/>
      <p:bldP spid="31" grpId="1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Table 9"/>
          <p:cNvGraphicFramePr/>
          <p:nvPr>
            <p:extLst>
              <p:ext uri="{D42A27DB-BD31-4B8C-83A1-F6EECF244321}">
                <p14:modId xmlns:p14="http://schemas.microsoft.com/office/powerpoint/2010/main" val="3084013875"/>
              </p:ext>
            </p:extLst>
          </p:nvPr>
        </p:nvGraphicFramePr>
        <p:xfrm>
          <a:off x="2595187" y="865515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sp>
        <p:nvSpPr>
          <p:cNvPr id="14" name="CustomShape 9"/>
          <p:cNvSpPr/>
          <p:nvPr/>
        </p:nvSpPr>
        <p:spPr>
          <a:xfrm>
            <a:off x="260177" y="462168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/>
          <p:cNvSpPr/>
          <p:nvPr/>
        </p:nvSpPr>
        <p:spPr>
          <a:xfrm>
            <a:off x="180424" y="723479"/>
            <a:ext cx="129564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1: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" name="CustomShape 14"/>
          <p:cNvSpPr/>
          <p:nvPr/>
        </p:nvSpPr>
        <p:spPr>
          <a:xfrm>
            <a:off x="288552" y="4648680"/>
            <a:ext cx="694774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2j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2j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– L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21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* U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1j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" name="CustomShape 2"/>
          <p:cNvSpPr/>
          <p:nvPr/>
        </p:nvSpPr>
        <p:spPr>
          <a:xfrm>
            <a:off x="468318" y="1321805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 flipV="1">
            <a:off x="1295958" y="1169086"/>
            <a:ext cx="1289426" cy="3054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12"/>
          <p:cNvSpPr/>
          <p:nvPr/>
        </p:nvSpPr>
        <p:spPr>
          <a:xfrm>
            <a:off x="1757729" y="1661835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3" name="CustomShape 12"/>
          <p:cNvSpPr/>
          <p:nvPr/>
        </p:nvSpPr>
        <p:spPr>
          <a:xfrm>
            <a:off x="442800" y="340318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L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4" name="Table 9"/>
          <p:cNvGraphicFramePr/>
          <p:nvPr>
            <p:extLst>
              <p:ext uri="{D42A27DB-BD31-4B8C-83A1-F6EECF244321}">
                <p14:modId xmlns:p14="http://schemas.microsoft.com/office/powerpoint/2010/main" val="2162046516"/>
              </p:ext>
            </p:extLst>
          </p:nvPr>
        </p:nvGraphicFramePr>
        <p:xfrm>
          <a:off x="1149203" y="2807387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CustomShape 12"/>
          <p:cNvSpPr/>
          <p:nvPr/>
        </p:nvSpPr>
        <p:spPr>
          <a:xfrm>
            <a:off x="4932040" y="360082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U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6" name="Table 9"/>
          <p:cNvGraphicFramePr/>
          <p:nvPr>
            <p:extLst>
              <p:ext uri="{D42A27DB-BD31-4B8C-83A1-F6EECF244321}">
                <p14:modId xmlns:p14="http://schemas.microsoft.com/office/powerpoint/2010/main" val="210144536"/>
              </p:ext>
            </p:extLst>
          </p:nvPr>
        </p:nvGraphicFramePr>
        <p:xfrm>
          <a:off x="5696919" y="2807386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-1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Line 21"/>
          <p:cNvSpPr/>
          <p:nvPr/>
        </p:nvSpPr>
        <p:spPr>
          <a:xfrm>
            <a:off x="5421026" y="2452395"/>
            <a:ext cx="3422206" cy="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7"/>
          <p:cNvSpPr/>
          <p:nvPr/>
        </p:nvSpPr>
        <p:spPr>
          <a:xfrm>
            <a:off x="2628192" y="8368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Rectangle à coins arrondis 26"/>
          <p:cNvSpPr/>
          <p:nvPr/>
        </p:nvSpPr>
        <p:spPr>
          <a:xfrm>
            <a:off x="2585384" y="1282062"/>
            <a:ext cx="2417567" cy="3849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0" name="CustomShape 12"/>
          <p:cNvSpPr/>
          <p:nvPr/>
        </p:nvSpPr>
        <p:spPr>
          <a:xfrm>
            <a:off x="5421026" y="2045260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2585384" y="1296202"/>
            <a:ext cx="2530780" cy="38492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6       1         14         1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3" name="CustomShape 12"/>
          <p:cNvSpPr/>
          <p:nvPr/>
        </p:nvSpPr>
        <p:spPr>
          <a:xfrm>
            <a:off x="8258838" y="773806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</a:rPr>
              <a:t>-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2" name="Ellipse 1"/>
          <p:cNvSpPr/>
          <p:nvPr/>
        </p:nvSpPr>
        <p:spPr>
          <a:xfrm>
            <a:off x="1146160" y="3111422"/>
            <a:ext cx="489405" cy="48940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3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8" name="CustomShape 12"/>
          <p:cNvSpPr/>
          <p:nvPr/>
        </p:nvSpPr>
        <p:spPr>
          <a:xfrm>
            <a:off x="8231767" y="1340768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pc="-1" dirty="0">
                <a:solidFill>
                  <a:srgbClr val="FFFFFF"/>
                </a:solidFill>
                <a:latin typeface="Constantia"/>
              </a:rPr>
              <a:t>x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5694652" y="2780928"/>
            <a:ext cx="2520280" cy="38492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2          -1         3         1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5760478" y="2067469"/>
            <a:ext cx="2454454" cy="38492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0           4         5        -2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41" name="CustomShape 12"/>
          <p:cNvSpPr/>
          <p:nvPr/>
        </p:nvSpPr>
        <p:spPr>
          <a:xfrm>
            <a:off x="8231767" y="1829296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5740530" y="2057115"/>
            <a:ext cx="2454454" cy="38492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0        4         5        -2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6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8 0.00093 L 0.33889 -0.0942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32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60782 -0.304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2" y="-1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0"/>
                            </p:stCondLst>
                            <p:childTnLst>
                              <p:par>
                                <p:cTn id="3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47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81481E-6 L -0.00069 -0.17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0"/>
                            </p:stCondLst>
                            <p:childTnLst>
                              <p:par>
                                <p:cTn id="61" presetID="56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417 0.00162 L -0.33663 -0.1099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49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7" grpId="1" animBg="1"/>
      <p:bldP spid="30" grpId="0"/>
      <p:bldP spid="32" grpId="0" animBg="1"/>
      <p:bldP spid="32" grpId="1" animBg="1"/>
      <p:bldP spid="33" grpId="0"/>
      <p:bldP spid="2" grpId="0" animBg="1"/>
      <p:bldP spid="2" grpId="1" animBg="1"/>
      <p:bldP spid="38" grpId="0"/>
      <p:bldP spid="39" grpId="0" animBg="1"/>
      <p:bldP spid="39" grpId="1" animBg="1"/>
      <p:bldP spid="40" grpId="0" animBg="1"/>
      <p:bldP spid="41" grpId="0"/>
      <p:bldP spid="42" grpId="0" animBg="1"/>
      <p:bldP spid="4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Table 9"/>
          <p:cNvGraphicFramePr/>
          <p:nvPr>
            <p:extLst>
              <p:ext uri="{D42A27DB-BD31-4B8C-83A1-F6EECF244321}">
                <p14:modId xmlns:p14="http://schemas.microsoft.com/office/powerpoint/2010/main" val="2003166107"/>
              </p:ext>
            </p:extLst>
          </p:nvPr>
        </p:nvGraphicFramePr>
        <p:xfrm>
          <a:off x="2573921" y="865515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sp>
        <p:nvSpPr>
          <p:cNvPr id="14" name="CustomShape 9"/>
          <p:cNvSpPr/>
          <p:nvPr/>
        </p:nvSpPr>
        <p:spPr>
          <a:xfrm>
            <a:off x="260177" y="462168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/>
          <p:cNvSpPr/>
          <p:nvPr/>
        </p:nvSpPr>
        <p:spPr>
          <a:xfrm>
            <a:off x="180424" y="723479"/>
            <a:ext cx="129564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1: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" name="CustomShape 14"/>
          <p:cNvSpPr/>
          <p:nvPr/>
        </p:nvSpPr>
        <p:spPr>
          <a:xfrm>
            <a:off x="324556" y="5347440"/>
            <a:ext cx="694774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3j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3j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– L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31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* U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1j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" name="CustomShape 2"/>
          <p:cNvSpPr/>
          <p:nvPr/>
        </p:nvSpPr>
        <p:spPr>
          <a:xfrm>
            <a:off x="468318" y="1321805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 flipV="1">
            <a:off x="1295958" y="1169086"/>
            <a:ext cx="1289426" cy="3054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12"/>
          <p:cNvSpPr/>
          <p:nvPr/>
        </p:nvSpPr>
        <p:spPr>
          <a:xfrm>
            <a:off x="1757729" y="1661835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3" name="CustomShape 12"/>
          <p:cNvSpPr/>
          <p:nvPr/>
        </p:nvSpPr>
        <p:spPr>
          <a:xfrm>
            <a:off x="442800" y="340318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L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4" name="Table 9"/>
          <p:cNvGraphicFramePr/>
          <p:nvPr>
            <p:extLst>
              <p:ext uri="{D42A27DB-BD31-4B8C-83A1-F6EECF244321}">
                <p14:modId xmlns:p14="http://schemas.microsoft.com/office/powerpoint/2010/main" val="592624205"/>
              </p:ext>
            </p:extLst>
          </p:nvPr>
        </p:nvGraphicFramePr>
        <p:xfrm>
          <a:off x="1149203" y="2807387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CustomShape 12"/>
          <p:cNvSpPr/>
          <p:nvPr/>
        </p:nvSpPr>
        <p:spPr>
          <a:xfrm>
            <a:off x="4932040" y="360082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U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6" name="Table 9"/>
          <p:cNvGraphicFramePr/>
          <p:nvPr>
            <p:extLst>
              <p:ext uri="{D42A27DB-BD31-4B8C-83A1-F6EECF244321}">
                <p14:modId xmlns:p14="http://schemas.microsoft.com/office/powerpoint/2010/main" val="968046538"/>
              </p:ext>
            </p:extLst>
          </p:nvPr>
        </p:nvGraphicFramePr>
        <p:xfrm>
          <a:off x="5696919" y="2807386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-1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Line 21"/>
          <p:cNvSpPr/>
          <p:nvPr/>
        </p:nvSpPr>
        <p:spPr>
          <a:xfrm>
            <a:off x="5421026" y="2452395"/>
            <a:ext cx="3422206" cy="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7"/>
          <p:cNvSpPr/>
          <p:nvPr/>
        </p:nvSpPr>
        <p:spPr>
          <a:xfrm>
            <a:off x="2585384" y="8368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Rectangle à coins arrondis 26"/>
          <p:cNvSpPr/>
          <p:nvPr/>
        </p:nvSpPr>
        <p:spPr>
          <a:xfrm>
            <a:off x="2585384" y="1636833"/>
            <a:ext cx="2417567" cy="3849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0" name="CustomShape 12"/>
          <p:cNvSpPr/>
          <p:nvPr/>
        </p:nvSpPr>
        <p:spPr>
          <a:xfrm>
            <a:off x="5421026" y="2045260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2585383" y="1660334"/>
            <a:ext cx="2490673" cy="38492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4       -10        -3         9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3" name="CustomShape 12"/>
          <p:cNvSpPr/>
          <p:nvPr/>
        </p:nvSpPr>
        <p:spPr>
          <a:xfrm>
            <a:off x="8304232" y="786965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</a:rPr>
              <a:t>-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2" name="Ellipse 1"/>
          <p:cNvSpPr/>
          <p:nvPr/>
        </p:nvSpPr>
        <p:spPr>
          <a:xfrm>
            <a:off x="1146159" y="3506702"/>
            <a:ext cx="489405" cy="48940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2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8" name="CustomShape 12"/>
          <p:cNvSpPr/>
          <p:nvPr/>
        </p:nvSpPr>
        <p:spPr>
          <a:xfrm>
            <a:off x="8304896" y="1340768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pc="-1" dirty="0">
                <a:solidFill>
                  <a:srgbClr val="FFFFFF"/>
                </a:solidFill>
                <a:latin typeface="Constantia"/>
              </a:rPr>
              <a:t>x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5739212" y="2780928"/>
            <a:ext cx="2462664" cy="38492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2         -1         3           1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5770896" y="2067469"/>
            <a:ext cx="2534664" cy="38492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0         -8         -9        7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41" name="CustomShape 12"/>
          <p:cNvSpPr/>
          <p:nvPr/>
        </p:nvSpPr>
        <p:spPr>
          <a:xfrm>
            <a:off x="8304896" y="1824119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5770304" y="2062666"/>
            <a:ext cx="2533928" cy="38492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0        -8         -9        7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1" name="CustomShape 14"/>
          <p:cNvSpPr/>
          <p:nvPr/>
        </p:nvSpPr>
        <p:spPr>
          <a:xfrm>
            <a:off x="338889" y="4769283"/>
            <a:ext cx="694774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2j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2j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– L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21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* U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1j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.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710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 L 0.35209 -0.1678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62361 -0.3724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81" y="-1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000"/>
                            </p:stCondLst>
                            <p:childTnLst>
                              <p:par>
                                <p:cTn id="44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0.00538 -0.17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4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0"/>
                            </p:stCondLst>
                            <p:childTnLst>
                              <p:par>
                                <p:cTn id="59" presetID="56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94444E-6 3.33333E-6 L -0.3467 -0.06019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30" grpId="0"/>
      <p:bldP spid="32" grpId="0" animBg="1"/>
      <p:bldP spid="32" grpId="1" animBg="1"/>
      <p:bldP spid="33" grpId="0"/>
      <p:bldP spid="2" grpId="0" animBg="1"/>
      <p:bldP spid="2" grpId="1" animBg="1"/>
      <p:bldP spid="38" grpId="0"/>
      <p:bldP spid="39" grpId="0" animBg="1"/>
      <p:bldP spid="39" grpId="1" animBg="1"/>
      <p:bldP spid="40" grpId="0" animBg="1"/>
      <p:bldP spid="41" grpId="0"/>
      <p:bldP spid="29" grpId="0" animBg="1"/>
      <p:bldP spid="2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Table 9"/>
          <p:cNvGraphicFramePr/>
          <p:nvPr>
            <p:extLst>
              <p:ext uri="{D42A27DB-BD31-4B8C-83A1-F6EECF244321}">
                <p14:modId xmlns:p14="http://schemas.microsoft.com/office/powerpoint/2010/main" val="1964348206"/>
              </p:ext>
            </p:extLst>
          </p:nvPr>
        </p:nvGraphicFramePr>
        <p:xfrm>
          <a:off x="2573921" y="865515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-9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sp>
        <p:nvSpPr>
          <p:cNvPr id="14" name="CustomShape 9"/>
          <p:cNvSpPr/>
          <p:nvPr/>
        </p:nvSpPr>
        <p:spPr>
          <a:xfrm>
            <a:off x="260177" y="462168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/>
          <p:cNvSpPr/>
          <p:nvPr/>
        </p:nvSpPr>
        <p:spPr>
          <a:xfrm>
            <a:off x="180424" y="723479"/>
            <a:ext cx="129564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1: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" name="CustomShape 14"/>
          <p:cNvSpPr/>
          <p:nvPr/>
        </p:nvSpPr>
        <p:spPr>
          <a:xfrm>
            <a:off x="338525" y="5829488"/>
            <a:ext cx="694774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4j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4j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– L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41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* U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1j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" name="CustomShape 2"/>
          <p:cNvSpPr/>
          <p:nvPr/>
        </p:nvSpPr>
        <p:spPr>
          <a:xfrm>
            <a:off x="468318" y="1321805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 flipV="1">
            <a:off x="1295958" y="1169086"/>
            <a:ext cx="1289426" cy="3054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12"/>
          <p:cNvSpPr/>
          <p:nvPr/>
        </p:nvSpPr>
        <p:spPr>
          <a:xfrm>
            <a:off x="1757729" y="1661835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3" name="CustomShape 12"/>
          <p:cNvSpPr/>
          <p:nvPr/>
        </p:nvSpPr>
        <p:spPr>
          <a:xfrm>
            <a:off x="442800" y="340318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L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4" name="Table 9"/>
          <p:cNvGraphicFramePr/>
          <p:nvPr>
            <p:extLst>
              <p:ext uri="{D42A27DB-BD31-4B8C-83A1-F6EECF244321}">
                <p14:modId xmlns:p14="http://schemas.microsoft.com/office/powerpoint/2010/main" val="797081182"/>
              </p:ext>
            </p:extLst>
          </p:nvPr>
        </p:nvGraphicFramePr>
        <p:xfrm>
          <a:off x="1149203" y="2807387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CustomShape 12"/>
          <p:cNvSpPr/>
          <p:nvPr/>
        </p:nvSpPr>
        <p:spPr>
          <a:xfrm>
            <a:off x="4932040" y="360082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U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6" name="Table 9"/>
          <p:cNvGraphicFramePr/>
          <p:nvPr>
            <p:extLst>
              <p:ext uri="{D42A27DB-BD31-4B8C-83A1-F6EECF244321}">
                <p14:modId xmlns:p14="http://schemas.microsoft.com/office/powerpoint/2010/main" val="344079063"/>
              </p:ext>
            </p:extLst>
          </p:nvPr>
        </p:nvGraphicFramePr>
        <p:xfrm>
          <a:off x="5696919" y="2807386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-1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Line 21"/>
          <p:cNvSpPr/>
          <p:nvPr/>
        </p:nvSpPr>
        <p:spPr>
          <a:xfrm>
            <a:off x="5421026" y="2452395"/>
            <a:ext cx="3422206" cy="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7"/>
          <p:cNvSpPr/>
          <p:nvPr/>
        </p:nvSpPr>
        <p:spPr>
          <a:xfrm>
            <a:off x="2585384" y="8368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Rectangle à coins arrondis 26"/>
          <p:cNvSpPr/>
          <p:nvPr/>
        </p:nvSpPr>
        <p:spPr>
          <a:xfrm>
            <a:off x="2585384" y="2035962"/>
            <a:ext cx="2417567" cy="3849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0" name="CustomShape 12"/>
          <p:cNvSpPr/>
          <p:nvPr/>
        </p:nvSpPr>
        <p:spPr>
          <a:xfrm>
            <a:off x="5421026" y="2045260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2567425" y="2032113"/>
            <a:ext cx="2490672" cy="38492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8         0        20         15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3" name="CustomShape 12"/>
          <p:cNvSpPr/>
          <p:nvPr/>
        </p:nvSpPr>
        <p:spPr>
          <a:xfrm>
            <a:off x="8305560" y="773823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</a:rPr>
              <a:t>-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2" name="Ellipse 1"/>
          <p:cNvSpPr/>
          <p:nvPr/>
        </p:nvSpPr>
        <p:spPr>
          <a:xfrm>
            <a:off x="1146159" y="3933056"/>
            <a:ext cx="489405" cy="48940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4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8" name="CustomShape 12"/>
          <p:cNvSpPr/>
          <p:nvPr/>
        </p:nvSpPr>
        <p:spPr>
          <a:xfrm>
            <a:off x="8285432" y="1268760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pc="-1" dirty="0">
                <a:solidFill>
                  <a:srgbClr val="FFFFFF"/>
                </a:solidFill>
                <a:latin typeface="Constantia"/>
              </a:rPr>
              <a:t>x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5724128" y="2780928"/>
            <a:ext cx="2520280" cy="38492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2        -1         3         1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5832486" y="2067469"/>
            <a:ext cx="2473074" cy="38492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0         4         8        11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41" name="CustomShape 12"/>
          <p:cNvSpPr/>
          <p:nvPr/>
        </p:nvSpPr>
        <p:spPr>
          <a:xfrm>
            <a:off x="8305560" y="1797397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5859958" y="2060848"/>
            <a:ext cx="2445602" cy="38492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0        4         8        11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1" name="CustomShape 14"/>
          <p:cNvSpPr/>
          <p:nvPr/>
        </p:nvSpPr>
        <p:spPr>
          <a:xfrm>
            <a:off x="338889" y="4769283"/>
            <a:ext cx="694774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2j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2j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– L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21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* U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1j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4" name="CustomShape 14"/>
          <p:cNvSpPr/>
          <p:nvPr/>
        </p:nvSpPr>
        <p:spPr>
          <a:xfrm>
            <a:off x="324556" y="5347440"/>
            <a:ext cx="694774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3j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3j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– L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31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* U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1j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.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74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22222E-6 L 0.36215 -0.2310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8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0.62361 -0.4347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81" y="-2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000"/>
                            </p:stCondLst>
                            <p:childTnLst>
                              <p:par>
                                <p:cTn id="44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81481E-6 L 0.01197 -0.1856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4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0"/>
                            </p:stCondLst>
                            <p:childTnLst>
                              <p:par>
                                <p:cTn id="59" presetID="56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347 -0.00764 L -0.3533 -0.0055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30" grpId="0"/>
      <p:bldP spid="32" grpId="0" animBg="1"/>
      <p:bldP spid="32" grpId="1" animBg="1"/>
      <p:bldP spid="33" grpId="0"/>
      <p:bldP spid="2" grpId="0" animBg="1"/>
      <p:bldP spid="2" grpId="1" animBg="1"/>
      <p:bldP spid="38" grpId="0"/>
      <p:bldP spid="39" grpId="0" animBg="1"/>
      <p:bldP spid="39" grpId="1" animBg="1"/>
      <p:bldP spid="40" grpId="0" animBg="1"/>
      <p:bldP spid="41" grpId="0"/>
      <p:bldP spid="29" grpId="0" animBg="1"/>
      <p:bldP spid="2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Table 9"/>
          <p:cNvGraphicFramePr/>
          <p:nvPr>
            <p:extLst>
              <p:ext uri="{D42A27DB-BD31-4B8C-83A1-F6EECF244321}">
                <p14:modId xmlns:p14="http://schemas.microsoft.com/office/powerpoint/2010/main" val="2572243551"/>
              </p:ext>
            </p:extLst>
          </p:nvPr>
        </p:nvGraphicFramePr>
        <p:xfrm>
          <a:off x="2573921" y="865515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-9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sp>
        <p:nvSpPr>
          <p:cNvPr id="14" name="CustomShape 9"/>
          <p:cNvSpPr/>
          <p:nvPr/>
        </p:nvSpPr>
        <p:spPr>
          <a:xfrm>
            <a:off x="260177" y="462168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/>
          <p:cNvSpPr/>
          <p:nvPr/>
        </p:nvSpPr>
        <p:spPr>
          <a:xfrm>
            <a:off x="180424" y="723479"/>
            <a:ext cx="129564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1: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" name="CustomShape 14"/>
          <p:cNvSpPr/>
          <p:nvPr/>
        </p:nvSpPr>
        <p:spPr>
          <a:xfrm>
            <a:off x="338525" y="5829488"/>
            <a:ext cx="694774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4j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4j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– L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41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* U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1j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" name="CustomShape 2"/>
          <p:cNvSpPr/>
          <p:nvPr/>
        </p:nvSpPr>
        <p:spPr>
          <a:xfrm>
            <a:off x="468318" y="1321805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 flipV="1">
            <a:off x="1295958" y="1169086"/>
            <a:ext cx="1289426" cy="3054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12"/>
          <p:cNvSpPr/>
          <p:nvPr/>
        </p:nvSpPr>
        <p:spPr>
          <a:xfrm>
            <a:off x="1757729" y="1661835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3" name="CustomShape 12"/>
          <p:cNvSpPr/>
          <p:nvPr/>
        </p:nvSpPr>
        <p:spPr>
          <a:xfrm>
            <a:off x="442800" y="340318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L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4" name="Table 9"/>
          <p:cNvGraphicFramePr/>
          <p:nvPr>
            <p:extLst>
              <p:ext uri="{D42A27DB-BD31-4B8C-83A1-F6EECF244321}">
                <p14:modId xmlns:p14="http://schemas.microsoft.com/office/powerpoint/2010/main" val="1777587300"/>
              </p:ext>
            </p:extLst>
          </p:nvPr>
        </p:nvGraphicFramePr>
        <p:xfrm>
          <a:off x="1149203" y="2807387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CustomShape 12"/>
          <p:cNvSpPr/>
          <p:nvPr/>
        </p:nvSpPr>
        <p:spPr>
          <a:xfrm>
            <a:off x="4932040" y="360082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U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6" name="Table 9"/>
          <p:cNvGraphicFramePr/>
          <p:nvPr>
            <p:extLst>
              <p:ext uri="{D42A27DB-BD31-4B8C-83A1-F6EECF244321}">
                <p14:modId xmlns:p14="http://schemas.microsoft.com/office/powerpoint/2010/main" val="3371472804"/>
              </p:ext>
            </p:extLst>
          </p:nvPr>
        </p:nvGraphicFramePr>
        <p:xfrm>
          <a:off x="5696919" y="2807386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-1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Line 21"/>
          <p:cNvSpPr/>
          <p:nvPr/>
        </p:nvSpPr>
        <p:spPr>
          <a:xfrm>
            <a:off x="5421026" y="2452395"/>
            <a:ext cx="3422206" cy="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7"/>
          <p:cNvSpPr/>
          <p:nvPr/>
        </p:nvSpPr>
        <p:spPr>
          <a:xfrm>
            <a:off x="2585384" y="8368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14"/>
          <p:cNvSpPr/>
          <p:nvPr/>
        </p:nvSpPr>
        <p:spPr>
          <a:xfrm>
            <a:off x="338889" y="4769283"/>
            <a:ext cx="694774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2j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2j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– L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21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* U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1j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4" name="CustomShape 14"/>
          <p:cNvSpPr/>
          <p:nvPr/>
        </p:nvSpPr>
        <p:spPr>
          <a:xfrm>
            <a:off x="324556" y="5347440"/>
            <a:ext cx="694774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3j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3j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– L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31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* U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1j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.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915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Table 9"/>
          <p:cNvGraphicFramePr/>
          <p:nvPr>
            <p:extLst>
              <p:ext uri="{D42A27DB-BD31-4B8C-83A1-F6EECF244321}">
                <p14:modId xmlns:p14="http://schemas.microsoft.com/office/powerpoint/2010/main" val="3673627483"/>
              </p:ext>
            </p:extLst>
          </p:nvPr>
        </p:nvGraphicFramePr>
        <p:xfrm>
          <a:off x="2573921" y="865515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-9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sp>
        <p:nvSpPr>
          <p:cNvPr id="14" name="CustomShape 9"/>
          <p:cNvSpPr/>
          <p:nvPr/>
        </p:nvSpPr>
        <p:spPr>
          <a:xfrm>
            <a:off x="274512" y="462168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/>
          <p:cNvSpPr/>
          <p:nvPr/>
        </p:nvSpPr>
        <p:spPr>
          <a:xfrm>
            <a:off x="180424" y="723479"/>
            <a:ext cx="12956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" name="CustomShape 14"/>
          <p:cNvSpPr/>
          <p:nvPr/>
        </p:nvSpPr>
        <p:spPr>
          <a:xfrm>
            <a:off x="288552" y="464868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Itération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2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: K 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2 </a:t>
            </a:r>
            <a:r>
              <a:rPr lang="fr-FR" sz="1600" b="0" strike="noStrike" spc="-1" dirty="0">
                <a:solidFill>
                  <a:srgbClr val="FFFFFF"/>
                </a:solidFill>
                <a:latin typeface="Wingdings"/>
              </a:rPr>
              <a:t>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Pivot = </a:t>
            </a:r>
            <a:r>
              <a:rPr lang="fr-FR" sz="1600" b="0" strike="noStrike" spc="-1" dirty="0" err="1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err="1" smtClean="0">
                <a:solidFill>
                  <a:srgbClr val="FFFFFF"/>
                </a:solidFill>
                <a:latin typeface="Courier New"/>
              </a:rPr>
              <a:t>kk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22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4.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" name="CustomShape 14"/>
          <p:cNvSpPr/>
          <p:nvPr/>
        </p:nvSpPr>
        <p:spPr>
          <a:xfrm>
            <a:off x="279900" y="5137041"/>
            <a:ext cx="636720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L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i2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i2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/A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22</a:t>
            </a:r>
            <a:r>
              <a:rPr lang="fr-FR" sz="1600" spc="-1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fr-FR" sz="1600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spc="-1" baseline="-25000" dirty="0" smtClean="0">
                <a:solidFill>
                  <a:srgbClr val="FFFFFF"/>
                </a:solidFill>
                <a:latin typeface="Courier New"/>
              </a:rPr>
              <a:t>i2</a:t>
            </a:r>
            <a:r>
              <a:rPr lang="fr-FR" sz="1600" spc="-1" dirty="0" smtClean="0">
                <a:solidFill>
                  <a:srgbClr val="FFFFFF"/>
                </a:solidFill>
                <a:latin typeface="Courier New"/>
              </a:rPr>
              <a:t>/4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(i = 3 ..4).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" name="CustomShape 2"/>
          <p:cNvSpPr/>
          <p:nvPr/>
        </p:nvSpPr>
        <p:spPr>
          <a:xfrm>
            <a:off x="468318" y="1321805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 flipV="1">
            <a:off x="1295958" y="1428805"/>
            <a:ext cx="1889142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12"/>
          <p:cNvSpPr/>
          <p:nvPr/>
        </p:nvSpPr>
        <p:spPr>
          <a:xfrm>
            <a:off x="1832615" y="1654541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3" name="CustomShape 12"/>
          <p:cNvSpPr/>
          <p:nvPr/>
        </p:nvSpPr>
        <p:spPr>
          <a:xfrm>
            <a:off x="442800" y="340318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L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4" name="Table 9"/>
          <p:cNvGraphicFramePr/>
          <p:nvPr>
            <p:extLst>
              <p:ext uri="{D42A27DB-BD31-4B8C-83A1-F6EECF244321}">
                <p14:modId xmlns:p14="http://schemas.microsoft.com/office/powerpoint/2010/main" val="2724923764"/>
              </p:ext>
            </p:extLst>
          </p:nvPr>
        </p:nvGraphicFramePr>
        <p:xfrm>
          <a:off x="1149203" y="2807387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CustomShape 12"/>
          <p:cNvSpPr/>
          <p:nvPr/>
        </p:nvSpPr>
        <p:spPr>
          <a:xfrm>
            <a:off x="4932040" y="360082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U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6" name="Table 9"/>
          <p:cNvGraphicFramePr/>
          <p:nvPr>
            <p:extLst>
              <p:ext uri="{D42A27DB-BD31-4B8C-83A1-F6EECF244321}">
                <p14:modId xmlns:p14="http://schemas.microsoft.com/office/powerpoint/2010/main" val="366821805"/>
              </p:ext>
            </p:extLst>
          </p:nvPr>
        </p:nvGraphicFramePr>
        <p:xfrm>
          <a:off x="5696919" y="2807386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Rectangle à coins arrondis 1"/>
          <p:cNvSpPr/>
          <p:nvPr/>
        </p:nvSpPr>
        <p:spPr>
          <a:xfrm>
            <a:off x="1835696" y="3600827"/>
            <a:ext cx="360040" cy="7642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3203848" y="1618058"/>
            <a:ext cx="427739" cy="834337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-8</a:t>
            </a:r>
          </a:p>
          <a:p>
            <a:pPr algn="ctr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 4</a:t>
            </a:r>
          </a:p>
        </p:txBody>
      </p:sp>
      <p:sp>
        <p:nvSpPr>
          <p:cNvPr id="28" name="Line 21"/>
          <p:cNvSpPr/>
          <p:nvPr/>
        </p:nvSpPr>
        <p:spPr>
          <a:xfrm>
            <a:off x="5421026" y="2452395"/>
            <a:ext cx="3422206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12"/>
          <p:cNvSpPr/>
          <p:nvPr/>
        </p:nvSpPr>
        <p:spPr>
          <a:xfrm>
            <a:off x="6138739" y="1761227"/>
            <a:ext cx="228553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/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2" name="CustomShape 12"/>
          <p:cNvSpPr/>
          <p:nvPr/>
        </p:nvSpPr>
        <p:spPr>
          <a:xfrm>
            <a:off x="6886865" y="1737576"/>
            <a:ext cx="309381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7236296" y="1618514"/>
            <a:ext cx="427739" cy="770475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-2</a:t>
            </a:r>
          </a:p>
          <a:p>
            <a:pPr algn="ctr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</a:p>
        </p:txBody>
      </p:sp>
      <p:sp>
        <p:nvSpPr>
          <p:cNvPr id="34" name="CustomShape 12"/>
          <p:cNvSpPr/>
          <p:nvPr/>
        </p:nvSpPr>
        <p:spPr>
          <a:xfrm>
            <a:off x="5415773" y="1759318"/>
            <a:ext cx="228553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" name="CustomShape 7"/>
          <p:cNvSpPr/>
          <p:nvPr/>
        </p:nvSpPr>
        <p:spPr>
          <a:xfrm>
            <a:off x="3185100" y="1222901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Ellipse 7"/>
          <p:cNvSpPr/>
          <p:nvPr/>
        </p:nvSpPr>
        <p:spPr>
          <a:xfrm>
            <a:off x="3137905" y="1158909"/>
            <a:ext cx="559623" cy="559623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4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7236295" y="1629147"/>
            <a:ext cx="427739" cy="770475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-2</a:t>
            </a:r>
          </a:p>
          <a:p>
            <a:pPr algn="ctr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2931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L 0.27587 -0.0067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5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22222E-6 L 0.35452 0.08033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26" y="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-0.59827 0.2902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13" y="1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  <p:bldP spid="2" grpId="0" animBg="1"/>
      <p:bldP spid="2" grpId="1" animBg="1"/>
      <p:bldP spid="27" grpId="0" animBg="1"/>
      <p:bldP spid="27" grpId="1" animBg="1"/>
      <p:bldP spid="30" grpId="0"/>
      <p:bldP spid="32" grpId="0"/>
      <p:bldP spid="33" grpId="0" animBg="1"/>
      <p:bldP spid="34" grpId="0"/>
      <p:bldP spid="8" grpId="0" animBg="1"/>
      <p:bldP spid="8" grpId="1" animBg="1"/>
      <p:bldP spid="29" grpId="0" animBg="1"/>
      <p:bldP spid="2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Table 9"/>
          <p:cNvGraphicFramePr/>
          <p:nvPr>
            <p:extLst>
              <p:ext uri="{D42A27DB-BD31-4B8C-83A1-F6EECF244321}">
                <p14:modId xmlns:p14="http://schemas.microsoft.com/office/powerpoint/2010/main" val="36359517"/>
              </p:ext>
            </p:extLst>
          </p:nvPr>
        </p:nvGraphicFramePr>
        <p:xfrm>
          <a:off x="2573921" y="865515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-9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sp>
        <p:nvSpPr>
          <p:cNvPr id="14" name="CustomShape 9"/>
          <p:cNvSpPr/>
          <p:nvPr/>
        </p:nvSpPr>
        <p:spPr>
          <a:xfrm>
            <a:off x="260177" y="462168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/>
          <p:cNvSpPr/>
          <p:nvPr/>
        </p:nvSpPr>
        <p:spPr>
          <a:xfrm>
            <a:off x="180424" y="723479"/>
            <a:ext cx="12956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" name="CustomShape 14"/>
          <p:cNvSpPr/>
          <p:nvPr/>
        </p:nvSpPr>
        <p:spPr>
          <a:xfrm>
            <a:off x="288552" y="464868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Itération 1 : K = 1 </a:t>
            </a:r>
            <a:r>
              <a:rPr lang="fr-FR" sz="1600" b="0" strike="noStrike" spc="-1" dirty="0">
                <a:solidFill>
                  <a:srgbClr val="FFFFFF"/>
                </a:solidFill>
                <a:latin typeface="Wingdings"/>
              </a:rPr>
              <a:t>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Pivot = </a:t>
            </a:r>
            <a:r>
              <a:rPr lang="fr-FR" sz="1600" b="0" strike="noStrike" spc="-1" dirty="0" err="1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err="1" smtClean="0">
                <a:solidFill>
                  <a:srgbClr val="FFFFFF"/>
                </a:solidFill>
                <a:latin typeface="Courier New"/>
              </a:rPr>
              <a:t>kk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11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2.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" name="CustomShape 14"/>
          <p:cNvSpPr/>
          <p:nvPr/>
        </p:nvSpPr>
        <p:spPr>
          <a:xfrm>
            <a:off x="279900" y="5137041"/>
            <a:ext cx="636720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L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i1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i1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/A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spc="-1" dirty="0">
                <a:solidFill>
                  <a:srgbClr val="FFFFFF"/>
                </a:solidFill>
                <a:latin typeface="Courier New"/>
              </a:rPr>
              <a:t> = </a:t>
            </a:r>
            <a:r>
              <a:rPr lang="fr-FR" sz="1600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spc="-1" baseline="-25000" dirty="0" smtClean="0">
                <a:solidFill>
                  <a:srgbClr val="FFFFFF"/>
                </a:solidFill>
                <a:latin typeface="Courier New"/>
              </a:rPr>
              <a:t>i1</a:t>
            </a:r>
            <a:r>
              <a:rPr lang="fr-FR" sz="1600" spc="-1" dirty="0" smtClean="0">
                <a:solidFill>
                  <a:srgbClr val="FFFFFF"/>
                </a:solidFill>
                <a:latin typeface="Courier New"/>
              </a:rPr>
              <a:t>/2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(i = 2 ..4).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" name="CustomShape 2"/>
          <p:cNvSpPr/>
          <p:nvPr/>
        </p:nvSpPr>
        <p:spPr>
          <a:xfrm>
            <a:off x="468318" y="1321805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 flipV="1">
            <a:off x="1295958" y="1428805"/>
            <a:ext cx="1979898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12"/>
          <p:cNvSpPr/>
          <p:nvPr/>
        </p:nvSpPr>
        <p:spPr>
          <a:xfrm>
            <a:off x="1757729" y="1661835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3" name="CustomShape 12"/>
          <p:cNvSpPr/>
          <p:nvPr/>
        </p:nvSpPr>
        <p:spPr>
          <a:xfrm>
            <a:off x="442800" y="340318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L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4" name="Table 9"/>
          <p:cNvGraphicFramePr/>
          <p:nvPr>
            <p:extLst>
              <p:ext uri="{D42A27DB-BD31-4B8C-83A1-F6EECF244321}">
                <p14:modId xmlns:p14="http://schemas.microsoft.com/office/powerpoint/2010/main" val="3133624710"/>
              </p:ext>
            </p:extLst>
          </p:nvPr>
        </p:nvGraphicFramePr>
        <p:xfrm>
          <a:off x="1149203" y="2807387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-2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CustomShape 12"/>
          <p:cNvSpPr/>
          <p:nvPr/>
        </p:nvSpPr>
        <p:spPr>
          <a:xfrm>
            <a:off x="4932040" y="360082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U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6" name="Table 9"/>
          <p:cNvGraphicFramePr/>
          <p:nvPr>
            <p:extLst>
              <p:ext uri="{D42A27DB-BD31-4B8C-83A1-F6EECF244321}">
                <p14:modId xmlns:p14="http://schemas.microsoft.com/office/powerpoint/2010/main" val="2932428309"/>
              </p:ext>
            </p:extLst>
          </p:nvPr>
        </p:nvGraphicFramePr>
        <p:xfrm>
          <a:off x="5696919" y="2807386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Line 21"/>
          <p:cNvSpPr/>
          <p:nvPr/>
        </p:nvSpPr>
        <p:spPr>
          <a:xfrm>
            <a:off x="5421026" y="2452395"/>
            <a:ext cx="3422206" cy="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12"/>
          <p:cNvSpPr/>
          <p:nvPr/>
        </p:nvSpPr>
        <p:spPr>
          <a:xfrm>
            <a:off x="5505013" y="1561678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3275856" y="1239359"/>
            <a:ext cx="1819830" cy="38492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4         5          -2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9" name="CustomShape 14"/>
          <p:cNvSpPr/>
          <p:nvPr/>
        </p:nvSpPr>
        <p:spPr>
          <a:xfrm>
            <a:off x="293028" y="5706490"/>
            <a:ext cx="636720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U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(j = 2 ..4).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0" name="CustomShape 7"/>
          <p:cNvSpPr/>
          <p:nvPr/>
        </p:nvSpPr>
        <p:spPr>
          <a:xfrm>
            <a:off x="3275856" y="1223885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Rectangle à coins arrondis 30"/>
          <p:cNvSpPr/>
          <p:nvPr/>
        </p:nvSpPr>
        <p:spPr>
          <a:xfrm>
            <a:off x="6300192" y="3210724"/>
            <a:ext cx="1944215" cy="3849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6" name="CustomShape 12"/>
          <p:cNvSpPr/>
          <p:nvPr/>
        </p:nvSpPr>
        <p:spPr>
          <a:xfrm>
            <a:off x="6012159" y="1561678"/>
            <a:ext cx="2232249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1" strike="noStrike" spc="-1" baseline="-25000" dirty="0" smtClean="0">
                <a:solidFill>
                  <a:srgbClr val="FFFFFF"/>
                </a:solidFill>
                <a:latin typeface="Constantia"/>
              </a:rPr>
              <a:t>2j</a:t>
            </a: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</a:rPr>
              <a:t>  2 ≤ j ≤ 4</a:t>
            </a:r>
            <a:endParaRPr lang="en-US" sz="2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134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3257 0.2912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5" grpId="1" animBg="1"/>
      <p:bldP spid="29" grpId="0" animBg="1"/>
      <p:bldP spid="31" grpId="0" animBg="1"/>
      <p:bldP spid="31" grpId="1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Table 9"/>
          <p:cNvGraphicFramePr/>
          <p:nvPr>
            <p:extLst>
              <p:ext uri="{D42A27DB-BD31-4B8C-83A1-F6EECF244321}">
                <p14:modId xmlns:p14="http://schemas.microsoft.com/office/powerpoint/2010/main" val="487700053"/>
              </p:ext>
            </p:extLst>
          </p:nvPr>
        </p:nvGraphicFramePr>
        <p:xfrm>
          <a:off x="2573921" y="865515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-9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sp>
        <p:nvSpPr>
          <p:cNvPr id="14" name="CustomShape 9"/>
          <p:cNvSpPr/>
          <p:nvPr/>
        </p:nvSpPr>
        <p:spPr>
          <a:xfrm>
            <a:off x="260177" y="462168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/>
          <p:cNvSpPr/>
          <p:nvPr/>
        </p:nvSpPr>
        <p:spPr>
          <a:xfrm>
            <a:off x="180424" y="723479"/>
            <a:ext cx="12956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" name="CustomShape 14"/>
          <p:cNvSpPr/>
          <p:nvPr/>
        </p:nvSpPr>
        <p:spPr>
          <a:xfrm>
            <a:off x="288552" y="464868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Itération 1 : K = 1 </a:t>
            </a:r>
            <a:r>
              <a:rPr lang="fr-FR" sz="1600" b="0" strike="noStrike" spc="-1" dirty="0">
                <a:solidFill>
                  <a:srgbClr val="FFFFFF"/>
                </a:solidFill>
                <a:latin typeface="Wingdings"/>
              </a:rPr>
              <a:t>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Pivot = </a:t>
            </a:r>
            <a:r>
              <a:rPr lang="fr-FR" sz="1600" b="0" strike="noStrike" spc="-1" dirty="0" err="1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err="1" smtClean="0">
                <a:solidFill>
                  <a:srgbClr val="FFFFFF"/>
                </a:solidFill>
                <a:latin typeface="Courier New"/>
              </a:rPr>
              <a:t>kk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11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2.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" name="CustomShape 14"/>
          <p:cNvSpPr/>
          <p:nvPr/>
        </p:nvSpPr>
        <p:spPr>
          <a:xfrm>
            <a:off x="279900" y="5137041"/>
            <a:ext cx="636720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L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i1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i1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/A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spc="-1" dirty="0">
                <a:solidFill>
                  <a:srgbClr val="FFFFFF"/>
                </a:solidFill>
                <a:latin typeface="Courier New"/>
              </a:rPr>
              <a:t> = </a:t>
            </a:r>
            <a:r>
              <a:rPr lang="fr-FR" sz="1600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spc="-1" baseline="-25000" dirty="0" smtClean="0">
                <a:solidFill>
                  <a:srgbClr val="FFFFFF"/>
                </a:solidFill>
                <a:latin typeface="Courier New"/>
              </a:rPr>
              <a:t>i1</a:t>
            </a:r>
            <a:r>
              <a:rPr lang="fr-FR" sz="1600" spc="-1" dirty="0" smtClean="0">
                <a:solidFill>
                  <a:srgbClr val="FFFFFF"/>
                </a:solidFill>
                <a:latin typeface="Courier New"/>
              </a:rPr>
              <a:t>/2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(i = 2 ..4).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" name="CustomShape 2"/>
          <p:cNvSpPr/>
          <p:nvPr/>
        </p:nvSpPr>
        <p:spPr>
          <a:xfrm>
            <a:off x="468318" y="1321805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 flipV="1">
            <a:off x="1295958" y="1428805"/>
            <a:ext cx="1979898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12"/>
          <p:cNvSpPr/>
          <p:nvPr/>
        </p:nvSpPr>
        <p:spPr>
          <a:xfrm>
            <a:off x="1757729" y="1661835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3" name="CustomShape 12"/>
          <p:cNvSpPr/>
          <p:nvPr/>
        </p:nvSpPr>
        <p:spPr>
          <a:xfrm>
            <a:off x="442800" y="340318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L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4" name="Table 9"/>
          <p:cNvGraphicFramePr/>
          <p:nvPr>
            <p:extLst>
              <p:ext uri="{D42A27DB-BD31-4B8C-83A1-F6EECF244321}">
                <p14:modId xmlns:p14="http://schemas.microsoft.com/office/powerpoint/2010/main" val="1964426891"/>
              </p:ext>
            </p:extLst>
          </p:nvPr>
        </p:nvGraphicFramePr>
        <p:xfrm>
          <a:off x="1149203" y="2807387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-2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CustomShape 12"/>
          <p:cNvSpPr/>
          <p:nvPr/>
        </p:nvSpPr>
        <p:spPr>
          <a:xfrm>
            <a:off x="4932040" y="360082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U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6" name="Table 9"/>
          <p:cNvGraphicFramePr/>
          <p:nvPr>
            <p:extLst>
              <p:ext uri="{D42A27DB-BD31-4B8C-83A1-F6EECF244321}">
                <p14:modId xmlns:p14="http://schemas.microsoft.com/office/powerpoint/2010/main" val="2238764903"/>
              </p:ext>
            </p:extLst>
          </p:nvPr>
        </p:nvGraphicFramePr>
        <p:xfrm>
          <a:off x="5696919" y="2807386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5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-2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Line 21"/>
          <p:cNvSpPr/>
          <p:nvPr/>
        </p:nvSpPr>
        <p:spPr>
          <a:xfrm>
            <a:off x="5421026" y="2452395"/>
            <a:ext cx="3422206" cy="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14"/>
          <p:cNvSpPr/>
          <p:nvPr/>
        </p:nvSpPr>
        <p:spPr>
          <a:xfrm>
            <a:off x="293028" y="5706490"/>
            <a:ext cx="636720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U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(j = 2 ..4).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0" name="CustomShape 7"/>
          <p:cNvSpPr/>
          <p:nvPr/>
        </p:nvSpPr>
        <p:spPr>
          <a:xfrm>
            <a:off x="3275856" y="1223885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6826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Table 9"/>
          <p:cNvGraphicFramePr/>
          <p:nvPr>
            <p:extLst>
              <p:ext uri="{D42A27DB-BD31-4B8C-83A1-F6EECF244321}">
                <p14:modId xmlns:p14="http://schemas.microsoft.com/office/powerpoint/2010/main" val="3590420548"/>
              </p:ext>
            </p:extLst>
          </p:nvPr>
        </p:nvGraphicFramePr>
        <p:xfrm>
          <a:off x="2573921" y="865515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-9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7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sp>
        <p:nvSpPr>
          <p:cNvPr id="14" name="CustomShape 9"/>
          <p:cNvSpPr/>
          <p:nvPr/>
        </p:nvSpPr>
        <p:spPr>
          <a:xfrm>
            <a:off x="260177" y="462168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/>
          <p:cNvSpPr/>
          <p:nvPr/>
        </p:nvSpPr>
        <p:spPr>
          <a:xfrm>
            <a:off x="180424" y="723479"/>
            <a:ext cx="12956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" name="CustomShape 14"/>
          <p:cNvSpPr/>
          <p:nvPr/>
        </p:nvSpPr>
        <p:spPr>
          <a:xfrm>
            <a:off x="388423" y="4876711"/>
            <a:ext cx="694774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3j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3j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– L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32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* U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. (2 </a:t>
            </a:r>
            <a:r>
              <a:rPr lang="fr-FR" sz="1600" spc="-1" dirty="0" smtClean="0">
                <a:solidFill>
                  <a:srgbClr val="FFFFFF"/>
                </a:solidFill>
                <a:latin typeface="Courier New"/>
              </a:rPr>
              <a:t>≤ j ≤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4)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" name="CustomShape 2"/>
          <p:cNvSpPr/>
          <p:nvPr/>
        </p:nvSpPr>
        <p:spPr>
          <a:xfrm>
            <a:off x="468318" y="1321805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 flipV="1">
            <a:off x="1295958" y="1428805"/>
            <a:ext cx="1914464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12"/>
          <p:cNvSpPr/>
          <p:nvPr/>
        </p:nvSpPr>
        <p:spPr>
          <a:xfrm>
            <a:off x="1757729" y="1661835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3" name="CustomShape 12"/>
          <p:cNvSpPr/>
          <p:nvPr/>
        </p:nvSpPr>
        <p:spPr>
          <a:xfrm>
            <a:off x="442800" y="340318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L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4" name="Table 9"/>
          <p:cNvGraphicFramePr/>
          <p:nvPr>
            <p:extLst>
              <p:ext uri="{D42A27DB-BD31-4B8C-83A1-F6EECF244321}">
                <p14:modId xmlns:p14="http://schemas.microsoft.com/office/powerpoint/2010/main" val="2936939384"/>
              </p:ext>
            </p:extLst>
          </p:nvPr>
        </p:nvGraphicFramePr>
        <p:xfrm>
          <a:off x="1149203" y="2807387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-2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CustomShape 12"/>
          <p:cNvSpPr/>
          <p:nvPr/>
        </p:nvSpPr>
        <p:spPr>
          <a:xfrm>
            <a:off x="4932040" y="360082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U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6" name="Table 9"/>
          <p:cNvGraphicFramePr/>
          <p:nvPr>
            <p:extLst>
              <p:ext uri="{D42A27DB-BD31-4B8C-83A1-F6EECF244321}">
                <p14:modId xmlns:p14="http://schemas.microsoft.com/office/powerpoint/2010/main" val="3560923089"/>
              </p:ext>
            </p:extLst>
          </p:nvPr>
        </p:nvGraphicFramePr>
        <p:xfrm>
          <a:off x="5696919" y="2807386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-1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5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-2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Line 21"/>
          <p:cNvSpPr/>
          <p:nvPr/>
        </p:nvSpPr>
        <p:spPr>
          <a:xfrm>
            <a:off x="5421026" y="2452395"/>
            <a:ext cx="3422206" cy="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7"/>
          <p:cNvSpPr/>
          <p:nvPr/>
        </p:nvSpPr>
        <p:spPr>
          <a:xfrm>
            <a:off x="3185100" y="1230195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Rectangle à coins arrondis 26"/>
          <p:cNvSpPr/>
          <p:nvPr/>
        </p:nvSpPr>
        <p:spPr>
          <a:xfrm>
            <a:off x="3275856" y="1636833"/>
            <a:ext cx="1727095" cy="3849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0" name="CustomShape 12"/>
          <p:cNvSpPr/>
          <p:nvPr/>
        </p:nvSpPr>
        <p:spPr>
          <a:xfrm>
            <a:off x="5421026" y="1988840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210422" y="1636833"/>
            <a:ext cx="1857962" cy="38492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-8        -9         7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3" name="CustomShape 12"/>
          <p:cNvSpPr/>
          <p:nvPr/>
        </p:nvSpPr>
        <p:spPr>
          <a:xfrm>
            <a:off x="8304232" y="786965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</a:rPr>
              <a:t>-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2" name="Ellipse 1"/>
          <p:cNvSpPr/>
          <p:nvPr/>
        </p:nvSpPr>
        <p:spPr>
          <a:xfrm>
            <a:off x="1700024" y="3553764"/>
            <a:ext cx="638640" cy="48940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-2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8" name="CustomShape 12"/>
          <p:cNvSpPr/>
          <p:nvPr/>
        </p:nvSpPr>
        <p:spPr>
          <a:xfrm>
            <a:off x="8304896" y="1340768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pc="-1" dirty="0">
                <a:solidFill>
                  <a:srgbClr val="FFFFFF"/>
                </a:solidFill>
                <a:latin typeface="Constantia"/>
              </a:rPr>
              <a:t>x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6300192" y="3233556"/>
            <a:ext cx="1920788" cy="38492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4         5           -2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6096044" y="2069011"/>
            <a:ext cx="2016224" cy="38492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0         1         3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41" name="CustomShape 12"/>
          <p:cNvSpPr/>
          <p:nvPr/>
        </p:nvSpPr>
        <p:spPr>
          <a:xfrm>
            <a:off x="8304896" y="1824119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6096044" y="2076071"/>
            <a:ext cx="2016224" cy="38492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0        1         3        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24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1 0.00255 L 0.3191 -0.1631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5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54688 -0.3689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-1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5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44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-0.02639 -0.240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" y="-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5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500"/>
                            </p:stCondLst>
                            <p:childTnLst>
                              <p:par>
                                <p:cTn id="5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500"/>
                            </p:stCondLst>
                            <p:childTnLst>
                              <p:par>
                                <p:cTn id="59" presetID="56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399 0.00023 L -0.33611 -0.061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15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30" grpId="0"/>
      <p:bldP spid="32" grpId="0" animBg="1"/>
      <p:bldP spid="32" grpId="1" animBg="1"/>
      <p:bldP spid="33" grpId="0"/>
      <p:bldP spid="2" grpId="0" animBg="1"/>
      <p:bldP spid="2" grpId="1" animBg="1"/>
      <p:bldP spid="38" grpId="0"/>
      <p:bldP spid="39" grpId="0" animBg="1"/>
      <p:bldP spid="39" grpId="1" animBg="1"/>
      <p:bldP spid="40" grpId="0" animBg="1"/>
      <p:bldP spid="41" grpId="0"/>
      <p:bldP spid="29" grpId="0" animBg="1"/>
      <p:bldP spid="2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Table 9"/>
          <p:cNvGraphicFramePr/>
          <p:nvPr>
            <p:extLst>
              <p:ext uri="{D42A27DB-BD31-4B8C-83A1-F6EECF244321}">
                <p14:modId xmlns:p14="http://schemas.microsoft.com/office/powerpoint/2010/main" val="3490562925"/>
              </p:ext>
            </p:extLst>
          </p:nvPr>
        </p:nvGraphicFramePr>
        <p:xfrm>
          <a:off x="2573921" y="865515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sp>
        <p:nvSpPr>
          <p:cNvPr id="14" name="CustomShape 9"/>
          <p:cNvSpPr/>
          <p:nvPr/>
        </p:nvSpPr>
        <p:spPr>
          <a:xfrm>
            <a:off x="260177" y="462168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/>
          <p:cNvSpPr/>
          <p:nvPr/>
        </p:nvSpPr>
        <p:spPr>
          <a:xfrm>
            <a:off x="180424" y="723479"/>
            <a:ext cx="12956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2: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" name="CustomShape 14"/>
          <p:cNvSpPr/>
          <p:nvPr/>
        </p:nvSpPr>
        <p:spPr>
          <a:xfrm>
            <a:off x="539552" y="5488471"/>
            <a:ext cx="694774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4j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4j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– L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42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* U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. (2 </a:t>
            </a:r>
            <a:r>
              <a:rPr lang="fr-FR" sz="1600" spc="-1" dirty="0" smtClean="0">
                <a:solidFill>
                  <a:srgbClr val="FFFFFF"/>
                </a:solidFill>
                <a:latin typeface="Courier New"/>
              </a:rPr>
              <a:t>≤ j ≤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4)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" name="CustomShape 2"/>
          <p:cNvSpPr/>
          <p:nvPr/>
        </p:nvSpPr>
        <p:spPr>
          <a:xfrm>
            <a:off x="468318" y="1321805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 flipV="1">
            <a:off x="1295958" y="1428805"/>
            <a:ext cx="1914464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12"/>
          <p:cNvSpPr/>
          <p:nvPr/>
        </p:nvSpPr>
        <p:spPr>
          <a:xfrm>
            <a:off x="1757729" y="1661835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3" name="CustomShape 12"/>
          <p:cNvSpPr/>
          <p:nvPr/>
        </p:nvSpPr>
        <p:spPr>
          <a:xfrm>
            <a:off x="442800" y="340318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L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4" name="Table 9"/>
          <p:cNvGraphicFramePr/>
          <p:nvPr>
            <p:extLst>
              <p:ext uri="{D42A27DB-BD31-4B8C-83A1-F6EECF244321}">
                <p14:modId xmlns:p14="http://schemas.microsoft.com/office/powerpoint/2010/main" val="1913949951"/>
              </p:ext>
            </p:extLst>
          </p:nvPr>
        </p:nvGraphicFramePr>
        <p:xfrm>
          <a:off x="1149203" y="2807387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-2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CustomShape 12"/>
          <p:cNvSpPr/>
          <p:nvPr/>
        </p:nvSpPr>
        <p:spPr>
          <a:xfrm>
            <a:off x="4932040" y="360082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U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6" name="Table 9"/>
          <p:cNvGraphicFramePr/>
          <p:nvPr>
            <p:extLst>
              <p:ext uri="{D42A27DB-BD31-4B8C-83A1-F6EECF244321}">
                <p14:modId xmlns:p14="http://schemas.microsoft.com/office/powerpoint/2010/main" val="2526936987"/>
              </p:ext>
            </p:extLst>
          </p:nvPr>
        </p:nvGraphicFramePr>
        <p:xfrm>
          <a:off x="5696919" y="2807386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-1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5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-2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Line 21"/>
          <p:cNvSpPr/>
          <p:nvPr/>
        </p:nvSpPr>
        <p:spPr>
          <a:xfrm>
            <a:off x="5421026" y="2452395"/>
            <a:ext cx="3422206" cy="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7"/>
          <p:cNvSpPr/>
          <p:nvPr/>
        </p:nvSpPr>
        <p:spPr>
          <a:xfrm>
            <a:off x="3185100" y="1230195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Rectangle à coins arrondis 26"/>
          <p:cNvSpPr/>
          <p:nvPr/>
        </p:nvSpPr>
        <p:spPr>
          <a:xfrm>
            <a:off x="3341289" y="2019878"/>
            <a:ext cx="1727095" cy="3849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0" name="CustomShape 12"/>
          <p:cNvSpPr/>
          <p:nvPr/>
        </p:nvSpPr>
        <p:spPr>
          <a:xfrm>
            <a:off x="5421026" y="1988840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275856" y="2057115"/>
            <a:ext cx="1857962" cy="38492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4        8         11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3" name="CustomShape 12"/>
          <p:cNvSpPr/>
          <p:nvPr/>
        </p:nvSpPr>
        <p:spPr>
          <a:xfrm>
            <a:off x="8304232" y="786965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</a:rPr>
              <a:t>-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2" name="Ellipse 1"/>
          <p:cNvSpPr/>
          <p:nvPr/>
        </p:nvSpPr>
        <p:spPr>
          <a:xfrm>
            <a:off x="1677433" y="3933056"/>
            <a:ext cx="638640" cy="48940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8" name="CustomShape 12"/>
          <p:cNvSpPr/>
          <p:nvPr/>
        </p:nvSpPr>
        <p:spPr>
          <a:xfrm>
            <a:off x="8304896" y="1340768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pc="-1" dirty="0">
                <a:solidFill>
                  <a:srgbClr val="FFFFFF"/>
                </a:solidFill>
                <a:latin typeface="Constantia"/>
              </a:rPr>
              <a:t>x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6339708" y="3233556"/>
            <a:ext cx="1881272" cy="38492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4         5           -2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6300192" y="2069011"/>
            <a:ext cx="1812076" cy="38492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0         3         13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41" name="CustomShape 12"/>
          <p:cNvSpPr/>
          <p:nvPr/>
        </p:nvSpPr>
        <p:spPr>
          <a:xfrm>
            <a:off x="8304896" y="1824119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6339708" y="2052516"/>
            <a:ext cx="1772560" cy="403882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0        3         13        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1" name="CustomShape 14"/>
          <p:cNvSpPr/>
          <p:nvPr/>
        </p:nvSpPr>
        <p:spPr>
          <a:xfrm>
            <a:off x="539552" y="4799431"/>
            <a:ext cx="694774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3j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3j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– L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32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* U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. (2 </a:t>
            </a:r>
            <a:r>
              <a:rPr lang="fr-FR" sz="1600" spc="-1" dirty="0" smtClean="0">
                <a:solidFill>
                  <a:srgbClr val="FFFFFF"/>
                </a:solidFill>
                <a:latin typeface="Courier New"/>
              </a:rPr>
              <a:t>≤ j ≤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4)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177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0.3276 -0.2296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72" y="-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7.40741E-7 L 0.57292 -0.4347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46" y="-2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5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44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-0.01059 -0.240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-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5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500"/>
                            </p:stCondLst>
                            <p:childTnLst>
                              <p:par>
                                <p:cTn id="5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500"/>
                            </p:stCondLst>
                            <p:childTnLst>
                              <p:par>
                                <p:cTn id="59" presetID="56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712 -0.00394 L -0.33038 -0.000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30" grpId="0"/>
      <p:bldP spid="32" grpId="0" animBg="1"/>
      <p:bldP spid="32" grpId="1" animBg="1"/>
      <p:bldP spid="33" grpId="0"/>
      <p:bldP spid="2" grpId="0" animBg="1"/>
      <p:bldP spid="2" grpId="1" animBg="1"/>
      <p:bldP spid="38" grpId="0"/>
      <p:bldP spid="39" grpId="0" animBg="1"/>
      <p:bldP spid="39" grpId="1" animBg="1"/>
      <p:bldP spid="40" grpId="0" animBg="1"/>
      <p:bldP spid="41" grpId="0"/>
      <p:bldP spid="29" grpId="0" animBg="1"/>
      <p:bldP spid="2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1F90A31-C104-45D6-805E-BD7765269229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41560" y="188640"/>
            <a:ext cx="23857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Université de Jijel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231840" y="471960"/>
            <a:ext cx="47718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Faculté des Sciences Exactes et Informatique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251640" y="779760"/>
            <a:ext cx="3312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Département d’Informatique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9" name="CustomShape 5"/>
          <p:cNvSpPr/>
          <p:nvPr/>
        </p:nvSpPr>
        <p:spPr>
          <a:xfrm>
            <a:off x="1547640" y="2807280"/>
            <a:ext cx="43200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FFFFFF"/>
                </a:solidFill>
                <a:latin typeface="Book Antiqua"/>
              </a:rPr>
              <a:t>Les Méthodes Directes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70" name="Picture 2"/>
          <p:cNvPicPr/>
          <p:nvPr/>
        </p:nvPicPr>
        <p:blipFill>
          <a:blip r:embed="rId2"/>
          <a:stretch/>
        </p:blipFill>
        <p:spPr>
          <a:xfrm>
            <a:off x="7668360" y="188640"/>
            <a:ext cx="1315800" cy="1525320"/>
          </a:xfrm>
          <a:prstGeom prst="rect">
            <a:avLst/>
          </a:prstGeom>
          <a:ln w="0">
            <a:noFill/>
          </a:ln>
        </p:spPr>
      </p:pic>
      <p:sp>
        <p:nvSpPr>
          <p:cNvPr id="71" name="CustomShape 6"/>
          <p:cNvSpPr/>
          <p:nvPr/>
        </p:nvSpPr>
        <p:spPr>
          <a:xfrm>
            <a:off x="2195640" y="3749040"/>
            <a:ext cx="40320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fr-FR" sz="2400" b="0" strike="noStrike" spc="-1">
                <a:solidFill>
                  <a:srgbClr val="FFFFFF"/>
                </a:solidFill>
                <a:latin typeface="Book Antiqua"/>
              </a:rPr>
              <a:t>La Méthode de Gauss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2" name="CustomShape 7"/>
          <p:cNvSpPr/>
          <p:nvPr/>
        </p:nvSpPr>
        <p:spPr>
          <a:xfrm>
            <a:off x="2220840" y="4613040"/>
            <a:ext cx="51588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fr-FR" sz="2400" b="0" strike="noStrike" spc="-1">
                <a:solidFill>
                  <a:srgbClr val="FFFFFF"/>
                </a:solidFill>
                <a:latin typeface="Book Antiqua"/>
              </a:rPr>
              <a:t>La Méthode de Gauss - Jordan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3" name="CustomShape 8"/>
          <p:cNvSpPr/>
          <p:nvPr/>
        </p:nvSpPr>
        <p:spPr>
          <a:xfrm>
            <a:off x="827640" y="2061000"/>
            <a:ext cx="63363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FFFFFF"/>
                </a:solidFill>
                <a:latin typeface="Book Antiqua"/>
              </a:rPr>
              <a:t>Résolution des Systèmes Linéaires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" name="CustomShape 6"/>
          <p:cNvSpPr/>
          <p:nvPr/>
        </p:nvSpPr>
        <p:spPr>
          <a:xfrm>
            <a:off x="2195640" y="5421152"/>
            <a:ext cx="40320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fr-FR" sz="2400" b="0" strike="noStrike" spc="-1" dirty="0">
                <a:solidFill>
                  <a:srgbClr val="FFFFFF"/>
                </a:solidFill>
                <a:latin typeface="Book Antiqua"/>
              </a:rPr>
              <a:t>La </a:t>
            </a:r>
            <a:r>
              <a:rPr lang="fr-FR" sz="2400" b="0" strike="noStrike" spc="-1" dirty="0" smtClean="0">
                <a:solidFill>
                  <a:srgbClr val="FFFFFF"/>
                </a:solidFill>
                <a:latin typeface="Book Antiqua"/>
              </a:rPr>
              <a:t>factorisation LU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Table 9"/>
          <p:cNvGraphicFramePr/>
          <p:nvPr>
            <p:extLst>
              <p:ext uri="{D42A27DB-BD31-4B8C-83A1-F6EECF244321}">
                <p14:modId xmlns:p14="http://schemas.microsoft.com/office/powerpoint/2010/main" val="464092231"/>
              </p:ext>
            </p:extLst>
          </p:nvPr>
        </p:nvGraphicFramePr>
        <p:xfrm>
          <a:off x="2573921" y="865515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sp>
        <p:nvSpPr>
          <p:cNvPr id="14" name="CustomShape 9"/>
          <p:cNvSpPr/>
          <p:nvPr/>
        </p:nvSpPr>
        <p:spPr>
          <a:xfrm>
            <a:off x="260177" y="462168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/>
          <p:cNvSpPr/>
          <p:nvPr/>
        </p:nvSpPr>
        <p:spPr>
          <a:xfrm>
            <a:off x="180424" y="723479"/>
            <a:ext cx="12956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3: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1757729" y="1661835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3" name="CustomShape 12"/>
          <p:cNvSpPr/>
          <p:nvPr/>
        </p:nvSpPr>
        <p:spPr>
          <a:xfrm>
            <a:off x="442800" y="340318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L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4" name="Table 9"/>
          <p:cNvGraphicFramePr/>
          <p:nvPr>
            <p:extLst>
              <p:ext uri="{D42A27DB-BD31-4B8C-83A1-F6EECF244321}">
                <p14:modId xmlns:p14="http://schemas.microsoft.com/office/powerpoint/2010/main" val="3685159467"/>
              </p:ext>
            </p:extLst>
          </p:nvPr>
        </p:nvGraphicFramePr>
        <p:xfrm>
          <a:off x="1149203" y="2807387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CustomShape 12"/>
          <p:cNvSpPr/>
          <p:nvPr/>
        </p:nvSpPr>
        <p:spPr>
          <a:xfrm>
            <a:off x="4932040" y="360082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U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6" name="Table 9"/>
          <p:cNvGraphicFramePr/>
          <p:nvPr>
            <p:extLst>
              <p:ext uri="{D42A27DB-BD31-4B8C-83A1-F6EECF244321}">
                <p14:modId xmlns:p14="http://schemas.microsoft.com/office/powerpoint/2010/main" val="2672782899"/>
              </p:ext>
            </p:extLst>
          </p:nvPr>
        </p:nvGraphicFramePr>
        <p:xfrm>
          <a:off x="5696919" y="2807386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-1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5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Line 21"/>
          <p:cNvSpPr/>
          <p:nvPr/>
        </p:nvSpPr>
        <p:spPr>
          <a:xfrm>
            <a:off x="5421026" y="2452395"/>
            <a:ext cx="3422206" cy="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4"/>
          <p:cNvSpPr/>
          <p:nvPr/>
        </p:nvSpPr>
        <p:spPr>
          <a:xfrm>
            <a:off x="288552" y="464868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Itération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3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: K 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3 </a:t>
            </a:r>
            <a:r>
              <a:rPr lang="fr-FR" sz="1600" b="0" strike="noStrike" spc="-1" dirty="0">
                <a:solidFill>
                  <a:srgbClr val="FFFFFF"/>
                </a:solidFill>
                <a:latin typeface="Wingdings"/>
              </a:rPr>
              <a:t>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Pivot = </a:t>
            </a:r>
            <a:r>
              <a:rPr lang="fr-FR" sz="1600" b="0" strike="noStrike" spc="-1" dirty="0" err="1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err="1" smtClean="0">
                <a:solidFill>
                  <a:srgbClr val="FFFFFF"/>
                </a:solidFill>
                <a:latin typeface="Courier New"/>
              </a:rPr>
              <a:t>kk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33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1.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" name="CustomShape 14"/>
          <p:cNvSpPr/>
          <p:nvPr/>
        </p:nvSpPr>
        <p:spPr>
          <a:xfrm>
            <a:off x="279900" y="5137041"/>
            <a:ext cx="636720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L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i2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i2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/A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22</a:t>
            </a:r>
            <a:r>
              <a:rPr lang="fr-FR" sz="1600" spc="-1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fr-FR" sz="1600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spc="-1" baseline="-25000" dirty="0" smtClean="0">
                <a:solidFill>
                  <a:srgbClr val="FFFFFF"/>
                </a:solidFill>
                <a:latin typeface="Courier New"/>
              </a:rPr>
              <a:t>i2</a:t>
            </a:r>
            <a:r>
              <a:rPr lang="fr-FR" sz="1600" spc="-1" dirty="0" smtClean="0">
                <a:solidFill>
                  <a:srgbClr val="FFFFFF"/>
                </a:solidFill>
                <a:latin typeface="Courier New"/>
              </a:rPr>
              <a:t>/4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(i = 4).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" name="CustomShape 2"/>
          <p:cNvSpPr/>
          <p:nvPr/>
        </p:nvSpPr>
        <p:spPr>
          <a:xfrm>
            <a:off x="468318" y="1321805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1295958" y="1474523"/>
            <a:ext cx="2483954" cy="3710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Rectangle à coins arrondis 20"/>
          <p:cNvSpPr/>
          <p:nvPr/>
        </p:nvSpPr>
        <p:spPr>
          <a:xfrm>
            <a:off x="2433697" y="3996107"/>
            <a:ext cx="360040" cy="3821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3845853" y="1988839"/>
            <a:ext cx="427739" cy="463555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rgbClr val="FF0000"/>
                </a:solidFill>
                <a:latin typeface="Cambria" pitchFamily="18" charset="0"/>
              </a:rPr>
              <a:t>3</a:t>
            </a:r>
            <a:endParaRPr lang="fr-FR" b="1" dirty="0" smtClean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9" name="CustomShape 12"/>
          <p:cNvSpPr/>
          <p:nvPr/>
        </p:nvSpPr>
        <p:spPr>
          <a:xfrm>
            <a:off x="6138739" y="1761227"/>
            <a:ext cx="228553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/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0" name="CustomShape 12"/>
          <p:cNvSpPr/>
          <p:nvPr/>
        </p:nvSpPr>
        <p:spPr>
          <a:xfrm>
            <a:off x="6886865" y="1737576"/>
            <a:ext cx="309381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2" name="CustomShape 12"/>
          <p:cNvSpPr/>
          <p:nvPr/>
        </p:nvSpPr>
        <p:spPr>
          <a:xfrm>
            <a:off x="5415773" y="1759318"/>
            <a:ext cx="228553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3779912" y="1565754"/>
            <a:ext cx="559623" cy="559623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7308304" y="1745785"/>
            <a:ext cx="427739" cy="440755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3</a:t>
            </a:r>
          </a:p>
        </p:txBody>
      </p:sp>
      <p:sp>
        <p:nvSpPr>
          <p:cNvPr id="2" name="Ellipse 1"/>
          <p:cNvSpPr/>
          <p:nvPr/>
        </p:nvSpPr>
        <p:spPr>
          <a:xfrm>
            <a:off x="3845853" y="1661835"/>
            <a:ext cx="427739" cy="395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à coins arrondis 34"/>
          <p:cNvSpPr/>
          <p:nvPr/>
        </p:nvSpPr>
        <p:spPr>
          <a:xfrm>
            <a:off x="7308304" y="1768461"/>
            <a:ext cx="427739" cy="440755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0606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59259E-6 L 0.20573 -0.0337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8" y="-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48148E-6 L 0.28438 0.0210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-0.53524 0.3185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71" y="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7" grpId="0" animBg="1"/>
      <p:bldP spid="27" grpId="1" animBg="1"/>
      <p:bldP spid="29" grpId="0"/>
      <p:bldP spid="30" grpId="0"/>
      <p:bldP spid="32" grpId="0"/>
      <p:bldP spid="33" grpId="0" animBg="1"/>
      <p:bldP spid="33" grpId="1" animBg="1"/>
      <p:bldP spid="34" grpId="0" animBg="1"/>
      <p:bldP spid="2" grpId="0" animBg="1"/>
      <p:bldP spid="35" grpId="0" animBg="1"/>
      <p:bldP spid="3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Table 9"/>
          <p:cNvGraphicFramePr/>
          <p:nvPr>
            <p:extLst>
              <p:ext uri="{D42A27DB-BD31-4B8C-83A1-F6EECF244321}">
                <p14:modId xmlns:p14="http://schemas.microsoft.com/office/powerpoint/2010/main" val="537949759"/>
              </p:ext>
            </p:extLst>
          </p:nvPr>
        </p:nvGraphicFramePr>
        <p:xfrm>
          <a:off x="2573921" y="865515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sp>
        <p:nvSpPr>
          <p:cNvPr id="14" name="CustomShape 9"/>
          <p:cNvSpPr/>
          <p:nvPr/>
        </p:nvSpPr>
        <p:spPr>
          <a:xfrm>
            <a:off x="260177" y="462168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/>
          <p:cNvSpPr/>
          <p:nvPr/>
        </p:nvSpPr>
        <p:spPr>
          <a:xfrm>
            <a:off x="180424" y="723479"/>
            <a:ext cx="12956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3: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1757729" y="1661835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3" name="CustomShape 12"/>
          <p:cNvSpPr/>
          <p:nvPr/>
        </p:nvSpPr>
        <p:spPr>
          <a:xfrm>
            <a:off x="442800" y="340318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L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4" name="Table 9"/>
          <p:cNvGraphicFramePr/>
          <p:nvPr>
            <p:extLst>
              <p:ext uri="{D42A27DB-BD31-4B8C-83A1-F6EECF244321}">
                <p14:modId xmlns:p14="http://schemas.microsoft.com/office/powerpoint/2010/main" val="3767623466"/>
              </p:ext>
            </p:extLst>
          </p:nvPr>
        </p:nvGraphicFramePr>
        <p:xfrm>
          <a:off x="1149203" y="2807387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CustomShape 12"/>
          <p:cNvSpPr/>
          <p:nvPr/>
        </p:nvSpPr>
        <p:spPr>
          <a:xfrm>
            <a:off x="4932040" y="360082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U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6" name="Table 9"/>
          <p:cNvGraphicFramePr/>
          <p:nvPr>
            <p:extLst>
              <p:ext uri="{D42A27DB-BD31-4B8C-83A1-F6EECF244321}">
                <p14:modId xmlns:p14="http://schemas.microsoft.com/office/powerpoint/2010/main" val="3366456174"/>
              </p:ext>
            </p:extLst>
          </p:nvPr>
        </p:nvGraphicFramePr>
        <p:xfrm>
          <a:off x="5696919" y="2807386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-1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5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Line 21"/>
          <p:cNvSpPr/>
          <p:nvPr/>
        </p:nvSpPr>
        <p:spPr>
          <a:xfrm>
            <a:off x="5421026" y="2452395"/>
            <a:ext cx="3422206" cy="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4"/>
          <p:cNvSpPr/>
          <p:nvPr/>
        </p:nvSpPr>
        <p:spPr>
          <a:xfrm>
            <a:off x="288552" y="464868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Itération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3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: K 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3 </a:t>
            </a:r>
            <a:r>
              <a:rPr lang="fr-FR" sz="1600" b="0" strike="noStrike" spc="-1" dirty="0">
                <a:solidFill>
                  <a:srgbClr val="FFFFFF"/>
                </a:solidFill>
                <a:latin typeface="Wingdings"/>
              </a:rPr>
              <a:t>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Pivot = </a:t>
            </a:r>
            <a:r>
              <a:rPr lang="fr-FR" sz="1600" b="0" strike="noStrike" spc="-1" dirty="0" err="1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err="1" smtClean="0">
                <a:solidFill>
                  <a:srgbClr val="FFFFFF"/>
                </a:solidFill>
                <a:latin typeface="Courier New"/>
              </a:rPr>
              <a:t>kk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33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1.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" name="CustomShape 14"/>
          <p:cNvSpPr/>
          <p:nvPr/>
        </p:nvSpPr>
        <p:spPr>
          <a:xfrm>
            <a:off x="279900" y="5137041"/>
            <a:ext cx="636720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L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i2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i2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/A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22</a:t>
            </a:r>
            <a:r>
              <a:rPr lang="fr-FR" sz="1600" spc="-1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fr-FR" sz="1600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spc="-1" baseline="-25000" dirty="0" smtClean="0">
                <a:solidFill>
                  <a:srgbClr val="FFFFFF"/>
                </a:solidFill>
                <a:latin typeface="Courier New"/>
              </a:rPr>
              <a:t>i2</a:t>
            </a:r>
            <a:r>
              <a:rPr lang="fr-FR" sz="1600" spc="-1" dirty="0" smtClean="0">
                <a:solidFill>
                  <a:srgbClr val="FFFFFF"/>
                </a:solidFill>
                <a:latin typeface="Courier New"/>
              </a:rPr>
              <a:t>/4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(i = 4).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" name="CustomShape 2"/>
          <p:cNvSpPr/>
          <p:nvPr/>
        </p:nvSpPr>
        <p:spPr>
          <a:xfrm>
            <a:off x="468318" y="1321805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1295958" y="1474523"/>
            <a:ext cx="2483954" cy="3710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CustomShape 12"/>
          <p:cNvSpPr/>
          <p:nvPr/>
        </p:nvSpPr>
        <p:spPr>
          <a:xfrm>
            <a:off x="5415773" y="1759318"/>
            <a:ext cx="228553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" name="Ellipse 1"/>
          <p:cNvSpPr/>
          <p:nvPr/>
        </p:nvSpPr>
        <p:spPr>
          <a:xfrm>
            <a:off x="3845853" y="1661835"/>
            <a:ext cx="427739" cy="395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à coins arrondis 30"/>
          <p:cNvSpPr/>
          <p:nvPr/>
        </p:nvSpPr>
        <p:spPr>
          <a:xfrm>
            <a:off x="3817767" y="1666281"/>
            <a:ext cx="1084457" cy="38492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1         3          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6" name="CustomShape 14"/>
          <p:cNvSpPr/>
          <p:nvPr/>
        </p:nvSpPr>
        <p:spPr>
          <a:xfrm>
            <a:off x="293028" y="5706490"/>
            <a:ext cx="636720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U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3j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3j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(j = 3 ..4).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6941692" y="3592040"/>
            <a:ext cx="1116125" cy="3849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8" name="CustomShape 12"/>
          <p:cNvSpPr/>
          <p:nvPr/>
        </p:nvSpPr>
        <p:spPr>
          <a:xfrm>
            <a:off x="5857468" y="1755943"/>
            <a:ext cx="2232249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1" strike="noStrike" spc="-1" baseline="-25000" dirty="0" smtClean="0">
                <a:solidFill>
                  <a:srgbClr val="FFFFFF"/>
                </a:solidFill>
                <a:latin typeface="Constantia"/>
              </a:rPr>
              <a:t>3j</a:t>
            </a: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</a:rPr>
              <a:t>  3 ≤ j ≤ 4</a:t>
            </a:r>
            <a:endParaRPr lang="en-US" sz="2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896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1481E-6 L 0.33819 0.28149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10" y="1407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1" grpId="0" animBg="1"/>
      <p:bldP spid="31" grpId="1" animBg="1"/>
      <p:bldP spid="36" grpId="0" animBg="1"/>
      <p:bldP spid="37" grpId="0" animBg="1"/>
      <p:bldP spid="37" grpId="1" animBg="1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Table 9"/>
          <p:cNvGraphicFramePr/>
          <p:nvPr>
            <p:extLst>
              <p:ext uri="{D42A27DB-BD31-4B8C-83A1-F6EECF244321}">
                <p14:modId xmlns:p14="http://schemas.microsoft.com/office/powerpoint/2010/main" val="2292335064"/>
              </p:ext>
            </p:extLst>
          </p:nvPr>
        </p:nvGraphicFramePr>
        <p:xfrm>
          <a:off x="2573921" y="865515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sp>
        <p:nvSpPr>
          <p:cNvPr id="14" name="CustomShape 9"/>
          <p:cNvSpPr/>
          <p:nvPr/>
        </p:nvSpPr>
        <p:spPr>
          <a:xfrm>
            <a:off x="260177" y="462168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/>
          <p:cNvSpPr/>
          <p:nvPr/>
        </p:nvSpPr>
        <p:spPr>
          <a:xfrm>
            <a:off x="180424" y="723479"/>
            <a:ext cx="12956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3: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1757729" y="1661835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3" name="CustomShape 12"/>
          <p:cNvSpPr/>
          <p:nvPr/>
        </p:nvSpPr>
        <p:spPr>
          <a:xfrm>
            <a:off x="442800" y="340318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L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4" name="Table 9"/>
          <p:cNvGraphicFramePr/>
          <p:nvPr>
            <p:extLst>
              <p:ext uri="{D42A27DB-BD31-4B8C-83A1-F6EECF244321}">
                <p14:modId xmlns:p14="http://schemas.microsoft.com/office/powerpoint/2010/main" val="26343661"/>
              </p:ext>
            </p:extLst>
          </p:nvPr>
        </p:nvGraphicFramePr>
        <p:xfrm>
          <a:off x="1149203" y="2807387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CustomShape 12"/>
          <p:cNvSpPr/>
          <p:nvPr/>
        </p:nvSpPr>
        <p:spPr>
          <a:xfrm>
            <a:off x="4932040" y="360082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U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6" name="Table 9"/>
          <p:cNvGraphicFramePr/>
          <p:nvPr>
            <p:extLst>
              <p:ext uri="{D42A27DB-BD31-4B8C-83A1-F6EECF244321}">
                <p14:modId xmlns:p14="http://schemas.microsoft.com/office/powerpoint/2010/main" val="1825539882"/>
              </p:ext>
            </p:extLst>
          </p:nvPr>
        </p:nvGraphicFramePr>
        <p:xfrm>
          <a:off x="5696919" y="2807386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-1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5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Line 21"/>
          <p:cNvSpPr/>
          <p:nvPr/>
        </p:nvSpPr>
        <p:spPr>
          <a:xfrm>
            <a:off x="5421026" y="2452395"/>
            <a:ext cx="3422206" cy="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4"/>
          <p:cNvSpPr/>
          <p:nvPr/>
        </p:nvSpPr>
        <p:spPr>
          <a:xfrm>
            <a:off x="288552" y="464868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Itération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3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: K 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3 </a:t>
            </a:r>
            <a:r>
              <a:rPr lang="fr-FR" sz="1600" b="0" strike="noStrike" spc="-1" dirty="0">
                <a:solidFill>
                  <a:srgbClr val="FFFFFF"/>
                </a:solidFill>
                <a:latin typeface="Wingdings"/>
              </a:rPr>
              <a:t>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Pivot = </a:t>
            </a:r>
            <a:r>
              <a:rPr lang="fr-FR" sz="1600" b="0" strike="noStrike" spc="-1" dirty="0" err="1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err="1" smtClean="0">
                <a:solidFill>
                  <a:srgbClr val="FFFFFF"/>
                </a:solidFill>
                <a:latin typeface="Courier New"/>
              </a:rPr>
              <a:t>kk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33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1.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" name="CustomShape 14"/>
          <p:cNvSpPr/>
          <p:nvPr/>
        </p:nvSpPr>
        <p:spPr>
          <a:xfrm>
            <a:off x="279900" y="5137041"/>
            <a:ext cx="636720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L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i2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i2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/A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22</a:t>
            </a:r>
            <a:r>
              <a:rPr lang="fr-FR" sz="1600" spc="-1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fr-FR" sz="1600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spc="-1" baseline="-25000" dirty="0" smtClean="0">
                <a:solidFill>
                  <a:srgbClr val="FFFFFF"/>
                </a:solidFill>
                <a:latin typeface="Courier New"/>
              </a:rPr>
              <a:t>i2</a:t>
            </a:r>
            <a:r>
              <a:rPr lang="fr-FR" sz="1600" spc="-1" dirty="0" smtClean="0">
                <a:solidFill>
                  <a:srgbClr val="FFFFFF"/>
                </a:solidFill>
                <a:latin typeface="Courier New"/>
              </a:rPr>
              <a:t>/4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(i = 4).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" name="CustomShape 2"/>
          <p:cNvSpPr/>
          <p:nvPr/>
        </p:nvSpPr>
        <p:spPr>
          <a:xfrm>
            <a:off x="468318" y="1321805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1295958" y="1474523"/>
            <a:ext cx="2483954" cy="3710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Ellipse 1"/>
          <p:cNvSpPr/>
          <p:nvPr/>
        </p:nvSpPr>
        <p:spPr>
          <a:xfrm>
            <a:off x="3845853" y="1661835"/>
            <a:ext cx="427739" cy="395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CustomShape 14"/>
          <p:cNvSpPr/>
          <p:nvPr/>
        </p:nvSpPr>
        <p:spPr>
          <a:xfrm>
            <a:off x="293028" y="5706490"/>
            <a:ext cx="636720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U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3j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3j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(j = 3 ..4).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21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Table 9"/>
          <p:cNvGraphicFramePr/>
          <p:nvPr>
            <p:extLst>
              <p:ext uri="{D42A27DB-BD31-4B8C-83A1-F6EECF244321}">
                <p14:modId xmlns:p14="http://schemas.microsoft.com/office/powerpoint/2010/main" val="1619133571"/>
              </p:ext>
            </p:extLst>
          </p:nvPr>
        </p:nvGraphicFramePr>
        <p:xfrm>
          <a:off x="2573921" y="865515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sp>
        <p:nvSpPr>
          <p:cNvPr id="14" name="CustomShape 9"/>
          <p:cNvSpPr/>
          <p:nvPr/>
        </p:nvSpPr>
        <p:spPr>
          <a:xfrm>
            <a:off x="260177" y="462168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/>
          <p:cNvSpPr/>
          <p:nvPr/>
        </p:nvSpPr>
        <p:spPr>
          <a:xfrm>
            <a:off x="180424" y="723479"/>
            <a:ext cx="12956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3: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1757729" y="1661835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3" name="CustomShape 12"/>
          <p:cNvSpPr/>
          <p:nvPr/>
        </p:nvSpPr>
        <p:spPr>
          <a:xfrm>
            <a:off x="442800" y="340318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L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4" name="Table 9"/>
          <p:cNvGraphicFramePr/>
          <p:nvPr>
            <p:extLst>
              <p:ext uri="{D42A27DB-BD31-4B8C-83A1-F6EECF244321}">
                <p14:modId xmlns:p14="http://schemas.microsoft.com/office/powerpoint/2010/main" val="3639751307"/>
              </p:ext>
            </p:extLst>
          </p:nvPr>
        </p:nvGraphicFramePr>
        <p:xfrm>
          <a:off x="1149203" y="2807387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CustomShape 12"/>
          <p:cNvSpPr/>
          <p:nvPr/>
        </p:nvSpPr>
        <p:spPr>
          <a:xfrm>
            <a:off x="4932040" y="360082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U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6" name="Table 9"/>
          <p:cNvGraphicFramePr/>
          <p:nvPr>
            <p:extLst>
              <p:ext uri="{D42A27DB-BD31-4B8C-83A1-F6EECF244321}">
                <p14:modId xmlns:p14="http://schemas.microsoft.com/office/powerpoint/2010/main" val="1875973633"/>
              </p:ext>
            </p:extLst>
          </p:nvPr>
        </p:nvGraphicFramePr>
        <p:xfrm>
          <a:off x="5696919" y="2807386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-1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5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Line 21"/>
          <p:cNvSpPr/>
          <p:nvPr/>
        </p:nvSpPr>
        <p:spPr>
          <a:xfrm>
            <a:off x="5421026" y="2452395"/>
            <a:ext cx="3422206" cy="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2"/>
          <p:cNvSpPr/>
          <p:nvPr/>
        </p:nvSpPr>
        <p:spPr>
          <a:xfrm>
            <a:off x="468318" y="1321805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1295958" y="1474523"/>
            <a:ext cx="2483954" cy="3710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Ellipse 1"/>
          <p:cNvSpPr/>
          <p:nvPr/>
        </p:nvSpPr>
        <p:spPr>
          <a:xfrm>
            <a:off x="3845853" y="1661835"/>
            <a:ext cx="427739" cy="395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CustomShape 14"/>
          <p:cNvSpPr/>
          <p:nvPr/>
        </p:nvSpPr>
        <p:spPr>
          <a:xfrm>
            <a:off x="539552" y="4869160"/>
            <a:ext cx="694774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4j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4j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– L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42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* U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. (2 </a:t>
            </a:r>
            <a:r>
              <a:rPr lang="fr-FR" sz="1600" spc="-1" dirty="0" smtClean="0">
                <a:solidFill>
                  <a:srgbClr val="FFFFFF"/>
                </a:solidFill>
                <a:latin typeface="Courier New"/>
              </a:rPr>
              <a:t>≤ j ≤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4)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3779912" y="2019878"/>
            <a:ext cx="1288472" cy="3849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9" name="CustomShape 12"/>
          <p:cNvSpPr/>
          <p:nvPr/>
        </p:nvSpPr>
        <p:spPr>
          <a:xfrm>
            <a:off x="5421026" y="1988840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3779912" y="2026936"/>
            <a:ext cx="1268682" cy="38492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3        13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1" name="CustomShape 12"/>
          <p:cNvSpPr/>
          <p:nvPr/>
        </p:nvSpPr>
        <p:spPr>
          <a:xfrm>
            <a:off x="8304232" y="786965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</a:rPr>
              <a:t>-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2310869" y="3933056"/>
            <a:ext cx="638640" cy="48940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3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3" name="CustomShape 12"/>
          <p:cNvSpPr/>
          <p:nvPr/>
        </p:nvSpPr>
        <p:spPr>
          <a:xfrm>
            <a:off x="8304896" y="1340768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pc="-1" dirty="0">
                <a:solidFill>
                  <a:srgbClr val="FFFFFF"/>
                </a:solidFill>
                <a:latin typeface="Constantia"/>
              </a:rPr>
              <a:t>x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6850938" y="3606004"/>
            <a:ext cx="1272716" cy="38492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1         3           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5" name="CustomShape 12"/>
          <p:cNvSpPr/>
          <p:nvPr/>
        </p:nvSpPr>
        <p:spPr>
          <a:xfrm>
            <a:off x="8304896" y="1824119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6850938" y="2052516"/>
            <a:ext cx="1256628" cy="403882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0        4       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50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044 L 0.32934 -0.2076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15" y="-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7.40741E-7 L 0.52726 -0.4243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54" y="-2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5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44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6 L -0.00382 -0.2951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5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500"/>
                            </p:stCondLst>
                            <p:childTnLst>
                              <p:par>
                                <p:cTn id="55" presetID="56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712 -0.00394 L -0.33038 -0.000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29" grpId="0"/>
      <p:bldP spid="30" grpId="0" animBg="1"/>
      <p:bldP spid="30" grpId="1" animBg="1"/>
      <p:bldP spid="31" grpId="0"/>
      <p:bldP spid="32" grpId="0" animBg="1"/>
      <p:bldP spid="32" grpId="1" animBg="1"/>
      <p:bldP spid="33" grpId="0"/>
      <p:bldP spid="34" grpId="0" animBg="1"/>
      <p:bldP spid="34" grpId="1" animBg="1"/>
      <p:bldP spid="35" grpId="0"/>
      <p:bldP spid="37" grpId="0" animBg="1"/>
      <p:bldP spid="3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Table 9"/>
          <p:cNvGraphicFramePr/>
          <p:nvPr>
            <p:extLst>
              <p:ext uri="{D42A27DB-BD31-4B8C-83A1-F6EECF244321}">
                <p14:modId xmlns:p14="http://schemas.microsoft.com/office/powerpoint/2010/main" val="2135980515"/>
              </p:ext>
            </p:extLst>
          </p:nvPr>
        </p:nvGraphicFramePr>
        <p:xfrm>
          <a:off x="2573921" y="865515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0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sp>
        <p:nvSpPr>
          <p:cNvPr id="14" name="CustomShape 9"/>
          <p:cNvSpPr/>
          <p:nvPr/>
        </p:nvSpPr>
        <p:spPr>
          <a:xfrm>
            <a:off x="260177" y="462168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/>
          <p:cNvSpPr/>
          <p:nvPr/>
        </p:nvSpPr>
        <p:spPr>
          <a:xfrm>
            <a:off x="180424" y="723479"/>
            <a:ext cx="12956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3: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1757729" y="1661835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3" name="CustomShape 12"/>
          <p:cNvSpPr/>
          <p:nvPr/>
        </p:nvSpPr>
        <p:spPr>
          <a:xfrm>
            <a:off x="442800" y="340318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L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4" name="Table 9"/>
          <p:cNvGraphicFramePr/>
          <p:nvPr>
            <p:extLst>
              <p:ext uri="{D42A27DB-BD31-4B8C-83A1-F6EECF244321}">
                <p14:modId xmlns:p14="http://schemas.microsoft.com/office/powerpoint/2010/main" val="4193761575"/>
              </p:ext>
            </p:extLst>
          </p:nvPr>
        </p:nvGraphicFramePr>
        <p:xfrm>
          <a:off x="1149203" y="2807387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CustomShape 12"/>
          <p:cNvSpPr/>
          <p:nvPr/>
        </p:nvSpPr>
        <p:spPr>
          <a:xfrm>
            <a:off x="4932040" y="360082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U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6" name="Table 9"/>
          <p:cNvGraphicFramePr/>
          <p:nvPr>
            <p:extLst>
              <p:ext uri="{D42A27DB-BD31-4B8C-83A1-F6EECF244321}">
                <p14:modId xmlns:p14="http://schemas.microsoft.com/office/powerpoint/2010/main" val="866247533"/>
              </p:ext>
            </p:extLst>
          </p:nvPr>
        </p:nvGraphicFramePr>
        <p:xfrm>
          <a:off x="5696919" y="2807386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-1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5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Line 21"/>
          <p:cNvSpPr/>
          <p:nvPr/>
        </p:nvSpPr>
        <p:spPr>
          <a:xfrm>
            <a:off x="5421026" y="2452395"/>
            <a:ext cx="3422206" cy="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2"/>
          <p:cNvSpPr/>
          <p:nvPr/>
        </p:nvSpPr>
        <p:spPr>
          <a:xfrm>
            <a:off x="468318" y="1321805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1295958" y="1474523"/>
            <a:ext cx="2483954" cy="3710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Ellipse 1"/>
          <p:cNvSpPr/>
          <p:nvPr/>
        </p:nvSpPr>
        <p:spPr>
          <a:xfrm>
            <a:off x="3845853" y="1661835"/>
            <a:ext cx="427739" cy="395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CustomShape 14"/>
          <p:cNvSpPr/>
          <p:nvPr/>
        </p:nvSpPr>
        <p:spPr>
          <a:xfrm>
            <a:off x="539552" y="4869160"/>
            <a:ext cx="694774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4j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4j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– L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42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* U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2j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. (2 </a:t>
            </a:r>
            <a:r>
              <a:rPr lang="fr-FR" sz="1600" spc="-1" dirty="0" smtClean="0">
                <a:solidFill>
                  <a:srgbClr val="FFFFFF"/>
                </a:solidFill>
                <a:latin typeface="Courier New"/>
              </a:rPr>
              <a:t>≤ j ≤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4)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9" name="CustomShape 12"/>
          <p:cNvSpPr/>
          <p:nvPr/>
        </p:nvSpPr>
        <p:spPr>
          <a:xfrm>
            <a:off x="5421026" y="1988840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450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Table 9"/>
          <p:cNvGraphicFramePr/>
          <p:nvPr>
            <p:extLst>
              <p:ext uri="{D42A27DB-BD31-4B8C-83A1-F6EECF244321}">
                <p14:modId xmlns:p14="http://schemas.microsoft.com/office/powerpoint/2010/main" val="313818191"/>
              </p:ext>
            </p:extLst>
          </p:nvPr>
        </p:nvGraphicFramePr>
        <p:xfrm>
          <a:off x="2573921" y="865515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sp>
        <p:nvSpPr>
          <p:cNvPr id="14" name="CustomShape 9"/>
          <p:cNvSpPr/>
          <p:nvPr/>
        </p:nvSpPr>
        <p:spPr>
          <a:xfrm>
            <a:off x="260177" y="462168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/>
          <p:cNvSpPr/>
          <p:nvPr/>
        </p:nvSpPr>
        <p:spPr>
          <a:xfrm>
            <a:off x="180424" y="723479"/>
            <a:ext cx="12956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4: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1757729" y="1661835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3" name="CustomShape 12"/>
          <p:cNvSpPr/>
          <p:nvPr/>
        </p:nvSpPr>
        <p:spPr>
          <a:xfrm>
            <a:off x="442800" y="340318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L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4" name="Table 9"/>
          <p:cNvGraphicFramePr/>
          <p:nvPr>
            <p:extLst>
              <p:ext uri="{D42A27DB-BD31-4B8C-83A1-F6EECF244321}">
                <p14:modId xmlns:p14="http://schemas.microsoft.com/office/powerpoint/2010/main" val="4036427123"/>
              </p:ext>
            </p:extLst>
          </p:nvPr>
        </p:nvGraphicFramePr>
        <p:xfrm>
          <a:off x="1149203" y="2807387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CustomShape 12"/>
          <p:cNvSpPr/>
          <p:nvPr/>
        </p:nvSpPr>
        <p:spPr>
          <a:xfrm>
            <a:off x="4932040" y="360082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U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6" name="Table 9"/>
          <p:cNvGraphicFramePr/>
          <p:nvPr>
            <p:extLst>
              <p:ext uri="{D42A27DB-BD31-4B8C-83A1-F6EECF244321}">
                <p14:modId xmlns:p14="http://schemas.microsoft.com/office/powerpoint/2010/main" val="2997127284"/>
              </p:ext>
            </p:extLst>
          </p:nvPr>
        </p:nvGraphicFramePr>
        <p:xfrm>
          <a:off x="5696919" y="2807386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-1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5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Line 21"/>
          <p:cNvSpPr/>
          <p:nvPr/>
        </p:nvSpPr>
        <p:spPr>
          <a:xfrm>
            <a:off x="5421026" y="2452395"/>
            <a:ext cx="3422206" cy="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2"/>
          <p:cNvSpPr/>
          <p:nvPr/>
        </p:nvSpPr>
        <p:spPr>
          <a:xfrm>
            <a:off x="468318" y="1321805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539552" y="4869160"/>
            <a:ext cx="694774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U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44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44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9" name="CustomShape 12"/>
          <p:cNvSpPr/>
          <p:nvPr/>
        </p:nvSpPr>
        <p:spPr>
          <a:xfrm>
            <a:off x="5421026" y="1988840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4461820" y="2050330"/>
            <a:ext cx="542228" cy="38492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4         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7668344" y="3976966"/>
            <a:ext cx="431778" cy="3849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0" name="CustomShape 12"/>
          <p:cNvSpPr/>
          <p:nvPr/>
        </p:nvSpPr>
        <p:spPr>
          <a:xfrm>
            <a:off x="5855924" y="1955270"/>
            <a:ext cx="1116124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1" strike="noStrike" spc="-1" baseline="-25000" dirty="0" smtClean="0">
                <a:solidFill>
                  <a:srgbClr val="FFFFFF"/>
                </a:solidFill>
                <a:latin typeface="Constantia"/>
              </a:rPr>
              <a:t>44</a:t>
            </a:r>
            <a:endParaRPr lang="en-US" sz="2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581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1481E-6 L 0.33819 0.28149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10" y="1407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/>
      <p:bldP spid="18" grpId="0" animBg="1"/>
      <p:bldP spid="18" grpId="1" animBg="1"/>
      <p:bldP spid="27" grpId="0" animBg="1"/>
      <p:bldP spid="27" grpId="1" animBg="1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Table 9"/>
          <p:cNvGraphicFramePr/>
          <p:nvPr>
            <p:extLst>
              <p:ext uri="{D42A27DB-BD31-4B8C-83A1-F6EECF244321}">
                <p14:modId xmlns:p14="http://schemas.microsoft.com/office/powerpoint/2010/main" val="2865098781"/>
              </p:ext>
            </p:extLst>
          </p:nvPr>
        </p:nvGraphicFramePr>
        <p:xfrm>
          <a:off x="2573921" y="865515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sp>
        <p:nvSpPr>
          <p:cNvPr id="14" name="CustomShape 9"/>
          <p:cNvSpPr/>
          <p:nvPr/>
        </p:nvSpPr>
        <p:spPr>
          <a:xfrm>
            <a:off x="260177" y="462168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/>
          <p:cNvSpPr/>
          <p:nvPr/>
        </p:nvSpPr>
        <p:spPr>
          <a:xfrm>
            <a:off x="180424" y="723479"/>
            <a:ext cx="12956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4: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1757729" y="1661835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3" name="CustomShape 12"/>
          <p:cNvSpPr/>
          <p:nvPr/>
        </p:nvSpPr>
        <p:spPr>
          <a:xfrm>
            <a:off x="442800" y="340318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L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4" name="Table 9"/>
          <p:cNvGraphicFramePr/>
          <p:nvPr>
            <p:extLst>
              <p:ext uri="{D42A27DB-BD31-4B8C-83A1-F6EECF244321}">
                <p14:modId xmlns:p14="http://schemas.microsoft.com/office/powerpoint/2010/main" val="760241725"/>
              </p:ext>
            </p:extLst>
          </p:nvPr>
        </p:nvGraphicFramePr>
        <p:xfrm>
          <a:off x="1149203" y="2807387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-2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CustomShape 12"/>
          <p:cNvSpPr/>
          <p:nvPr/>
        </p:nvSpPr>
        <p:spPr>
          <a:xfrm>
            <a:off x="4932040" y="360082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U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6" name="Table 9"/>
          <p:cNvGraphicFramePr/>
          <p:nvPr>
            <p:extLst>
              <p:ext uri="{D42A27DB-BD31-4B8C-83A1-F6EECF244321}">
                <p14:modId xmlns:p14="http://schemas.microsoft.com/office/powerpoint/2010/main" val="3124088170"/>
              </p:ext>
            </p:extLst>
          </p:nvPr>
        </p:nvGraphicFramePr>
        <p:xfrm>
          <a:off x="5696919" y="2807386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4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Line 21"/>
          <p:cNvSpPr/>
          <p:nvPr/>
        </p:nvSpPr>
        <p:spPr>
          <a:xfrm>
            <a:off x="5421026" y="2452395"/>
            <a:ext cx="3422206" cy="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2"/>
          <p:cNvSpPr/>
          <p:nvPr/>
        </p:nvSpPr>
        <p:spPr>
          <a:xfrm>
            <a:off x="468318" y="1321805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539552" y="4869160"/>
            <a:ext cx="694774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U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44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44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9" name="CustomShape 12"/>
          <p:cNvSpPr/>
          <p:nvPr/>
        </p:nvSpPr>
        <p:spPr>
          <a:xfrm>
            <a:off x="5421026" y="1988840"/>
            <a:ext cx="339452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30" name="CustomShape 12"/>
          <p:cNvSpPr/>
          <p:nvPr/>
        </p:nvSpPr>
        <p:spPr>
          <a:xfrm>
            <a:off x="5855924" y="1955270"/>
            <a:ext cx="1116124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</a:rPr>
              <a:t>A</a:t>
            </a:r>
            <a:r>
              <a:rPr lang="fr-FR" sz="2000" b="1" strike="noStrike" spc="-1" baseline="-25000" dirty="0" smtClean="0">
                <a:solidFill>
                  <a:srgbClr val="FFFFFF"/>
                </a:solidFill>
                <a:latin typeface="Constantia"/>
              </a:rPr>
              <a:t>44</a:t>
            </a:r>
            <a:endParaRPr lang="en-US" sz="2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95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2B28EA9-9946-4A8E-B044-2B05F698D78D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07" name="CustomShape 3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sp>
        <p:nvSpPr>
          <p:cNvPr id="1008" name="CustomShape 4"/>
          <p:cNvSpPr/>
          <p:nvPr/>
        </p:nvSpPr>
        <p:spPr>
          <a:xfrm>
            <a:off x="140760" y="910800"/>
            <a:ext cx="4935296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u="sng" strike="noStrike" spc="148" dirty="0">
                <a:solidFill>
                  <a:srgbClr val="FF0000"/>
                </a:solidFill>
                <a:uFillTx/>
                <a:latin typeface="Book Antiqua"/>
              </a:rPr>
              <a:t>Résultat final  (</a:t>
            </a:r>
            <a:r>
              <a:rPr lang="fr-FR" sz="1600" b="1" u="sng" strike="noStrike" spc="148" dirty="0" smtClean="0">
                <a:solidFill>
                  <a:srgbClr val="FF0000"/>
                </a:solidFill>
                <a:uFillTx/>
                <a:latin typeface="Book Antiqua"/>
              </a:rPr>
              <a:t>matrices triangulaires) </a:t>
            </a:r>
            <a:r>
              <a:rPr lang="fr-FR" sz="1600" b="1" u="sng" strike="noStrike" spc="148" dirty="0">
                <a:solidFill>
                  <a:srgbClr val="FF0000"/>
                </a:solidFill>
                <a:uFillTx/>
                <a:latin typeface="Book Antiqua"/>
              </a:rPr>
              <a:t>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" name="CustomShape 12"/>
          <p:cNvSpPr/>
          <p:nvPr/>
        </p:nvSpPr>
        <p:spPr>
          <a:xfrm>
            <a:off x="828034" y="4672873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L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7" name="Table 9"/>
          <p:cNvGraphicFramePr/>
          <p:nvPr>
            <p:extLst>
              <p:ext uri="{D42A27DB-BD31-4B8C-83A1-F6EECF244321}">
                <p14:modId xmlns:p14="http://schemas.microsoft.com/office/powerpoint/2010/main" val="2586484006"/>
              </p:ext>
            </p:extLst>
          </p:nvPr>
        </p:nvGraphicFramePr>
        <p:xfrm>
          <a:off x="1534437" y="4077073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CustomShape 12"/>
          <p:cNvSpPr/>
          <p:nvPr/>
        </p:nvSpPr>
        <p:spPr>
          <a:xfrm>
            <a:off x="5317274" y="4672873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U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9" name="Table 9"/>
          <p:cNvGraphicFramePr/>
          <p:nvPr>
            <p:extLst>
              <p:ext uri="{D42A27DB-BD31-4B8C-83A1-F6EECF244321}">
                <p14:modId xmlns:p14="http://schemas.microsoft.com/office/powerpoint/2010/main" val="2363842287"/>
              </p:ext>
            </p:extLst>
          </p:nvPr>
        </p:nvGraphicFramePr>
        <p:xfrm>
          <a:off x="6082153" y="4077072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5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-2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chemeClr val="bg1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>
            <p:extLst>
              <p:ext uri="{D42A27DB-BD31-4B8C-83A1-F6EECF244321}">
                <p14:modId xmlns:p14="http://schemas.microsoft.com/office/powerpoint/2010/main" val="2422930567"/>
              </p:ext>
            </p:extLst>
          </p:nvPr>
        </p:nvGraphicFramePr>
        <p:xfrm>
          <a:off x="3707904" y="1652919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CustomShape 12"/>
          <p:cNvSpPr/>
          <p:nvPr/>
        </p:nvSpPr>
        <p:spPr>
          <a:xfrm>
            <a:off x="2938824" y="2348880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A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" name="CustomShape 12"/>
          <p:cNvSpPr/>
          <p:nvPr/>
        </p:nvSpPr>
        <p:spPr>
          <a:xfrm>
            <a:off x="6516216" y="2160839"/>
            <a:ext cx="36004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3200" b="0" strike="noStrike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" name="CustomShape 12"/>
          <p:cNvSpPr/>
          <p:nvPr/>
        </p:nvSpPr>
        <p:spPr>
          <a:xfrm>
            <a:off x="4640121" y="4573871"/>
            <a:ext cx="36004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3200" b="0" strike="noStrike" spc="-1" dirty="0" smtClean="0">
                <a:solidFill>
                  <a:srgbClr val="FFFFFF"/>
                </a:solidFill>
                <a:latin typeface="Constantia"/>
              </a:rPr>
              <a:t>X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2B28EA9-9946-4A8E-B044-2B05F698D78D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07" name="CustomShape 3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sp>
        <p:nvSpPr>
          <p:cNvPr id="1008" name="CustomShape 4"/>
          <p:cNvSpPr/>
          <p:nvPr/>
        </p:nvSpPr>
        <p:spPr>
          <a:xfrm>
            <a:off x="140760" y="910800"/>
            <a:ext cx="4935296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u="sng" strike="noStrike" spc="148" dirty="0">
                <a:solidFill>
                  <a:srgbClr val="FF0000"/>
                </a:solidFill>
                <a:uFillTx/>
                <a:latin typeface="Book Antiqua"/>
              </a:rPr>
              <a:t>Résultat final  (</a:t>
            </a:r>
            <a:r>
              <a:rPr lang="fr-FR" sz="1600" b="1" u="sng" strike="noStrike" spc="148" dirty="0" smtClean="0">
                <a:solidFill>
                  <a:srgbClr val="FF0000"/>
                </a:solidFill>
                <a:uFillTx/>
                <a:latin typeface="Book Antiqua"/>
              </a:rPr>
              <a:t>matrices triangulaires) </a:t>
            </a:r>
            <a:r>
              <a:rPr lang="fr-FR" sz="1600" b="1" u="sng" strike="noStrike" spc="148" dirty="0">
                <a:solidFill>
                  <a:srgbClr val="FF0000"/>
                </a:solidFill>
                <a:uFillTx/>
                <a:latin typeface="Book Antiqua"/>
              </a:rPr>
              <a:t>:</a:t>
            </a:r>
            <a:endParaRPr lang="en-US" sz="16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Formula 2"/>
              <p:cNvSpPr txBox="1"/>
              <p:nvPr/>
            </p:nvSpPr>
            <p:spPr>
              <a:xfrm>
                <a:off x="2699792" y="1621800"/>
                <a:ext cx="3281024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621800"/>
                <a:ext cx="3281024" cy="399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ormula 3"/>
              <p:cNvSpPr txBox="1"/>
              <p:nvPr/>
            </p:nvSpPr>
            <p:spPr>
              <a:xfrm>
                <a:off x="2659683" y="2109600"/>
                <a:ext cx="3271656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6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683" y="2109600"/>
                <a:ext cx="3271656" cy="3996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Formula 4"/>
              <p:cNvSpPr txBox="1"/>
              <p:nvPr/>
            </p:nvSpPr>
            <p:spPr>
              <a:xfrm>
                <a:off x="2699792" y="2539800"/>
                <a:ext cx="3281024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10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9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31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Formula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539800"/>
                <a:ext cx="3281024" cy="3996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ormula 5"/>
              <p:cNvSpPr txBox="1"/>
              <p:nvPr/>
            </p:nvSpPr>
            <p:spPr>
              <a:xfrm>
                <a:off x="2699792" y="2933640"/>
                <a:ext cx="3208672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8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   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20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15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96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933640"/>
                <a:ext cx="3208672" cy="3996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stomShape 6"/>
          <p:cNvSpPr/>
          <p:nvPr/>
        </p:nvSpPr>
        <p:spPr>
          <a:xfrm>
            <a:off x="2236472" y="1621800"/>
            <a:ext cx="422280" cy="171180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7"/>
          <p:cNvSpPr/>
          <p:nvPr/>
        </p:nvSpPr>
        <p:spPr>
          <a:xfrm>
            <a:off x="1516832" y="2216177"/>
            <a:ext cx="7196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FFFFFF"/>
                </a:solidFill>
                <a:latin typeface="Constantia"/>
              </a:rPr>
              <a:t>(S)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0" name="CustomShape 7"/>
          <p:cNvSpPr/>
          <p:nvPr/>
        </p:nvSpPr>
        <p:spPr>
          <a:xfrm>
            <a:off x="6310235" y="2109600"/>
            <a:ext cx="7196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4000" b="1" strike="noStrike" spc="-1" dirty="0" smtClean="0">
                <a:solidFill>
                  <a:srgbClr val="FFFFFF"/>
                </a:solidFill>
                <a:latin typeface="Constantia"/>
                <a:sym typeface="Symbol"/>
              </a:rPr>
              <a:t></a:t>
            </a:r>
            <a:endParaRPr lang="en-US" sz="4000" b="1" strike="noStrike" spc="-1" dirty="0">
              <a:latin typeface="Arial"/>
            </a:endParaRPr>
          </a:p>
        </p:txBody>
      </p:sp>
      <p:sp>
        <p:nvSpPr>
          <p:cNvPr id="23" name="CustomShape 6"/>
          <p:cNvSpPr/>
          <p:nvPr/>
        </p:nvSpPr>
        <p:spPr>
          <a:xfrm>
            <a:off x="900008" y="4293096"/>
            <a:ext cx="422280" cy="1816442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CustomShape 7"/>
          <p:cNvSpPr/>
          <p:nvPr/>
        </p:nvSpPr>
        <p:spPr>
          <a:xfrm>
            <a:off x="180368" y="4943785"/>
            <a:ext cx="7196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FFFFFF"/>
                </a:solidFill>
                <a:latin typeface="Constantia"/>
              </a:rPr>
              <a:t>(</a:t>
            </a:r>
            <a:r>
              <a:rPr lang="fr-FR" sz="2800" b="0" strike="noStrike" spc="-1" dirty="0" smtClean="0">
                <a:solidFill>
                  <a:srgbClr val="FFFFFF"/>
                </a:solidFill>
                <a:latin typeface="Constantia"/>
              </a:rPr>
              <a:t>S</a:t>
            </a:r>
            <a:r>
              <a:rPr lang="fr-FR" sz="2800" b="0" strike="noStrike" spc="-1" baseline="-25000" dirty="0" smtClean="0">
                <a:solidFill>
                  <a:srgbClr val="FFFFFF"/>
                </a:solidFill>
                <a:latin typeface="Constantia"/>
              </a:rPr>
              <a:t>1</a:t>
            </a:r>
            <a:r>
              <a:rPr lang="fr-FR" sz="2800" b="0" strike="noStrike" spc="-1" dirty="0" smtClean="0">
                <a:solidFill>
                  <a:srgbClr val="FFFFFF"/>
                </a:solidFill>
                <a:latin typeface="Constantia"/>
              </a:rPr>
              <a:t>)</a:t>
            </a:r>
            <a:endParaRPr lang="en-US" sz="28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Formula 2"/>
              <p:cNvSpPr txBox="1"/>
              <p:nvPr/>
            </p:nvSpPr>
            <p:spPr>
              <a:xfrm>
                <a:off x="1398621" y="4349768"/>
                <a:ext cx="2669323" cy="399600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y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621" y="4349768"/>
                <a:ext cx="2669323" cy="3996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ormula 3"/>
              <p:cNvSpPr txBox="1"/>
              <p:nvPr/>
            </p:nvSpPr>
            <p:spPr>
              <a:xfrm>
                <a:off x="1403648" y="4797152"/>
                <a:ext cx="2664296" cy="399600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y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797152"/>
                <a:ext cx="2664296" cy="3996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Formula 4"/>
              <p:cNvSpPr txBox="1"/>
              <p:nvPr/>
            </p:nvSpPr>
            <p:spPr>
              <a:xfrm>
                <a:off x="1398620" y="5229200"/>
                <a:ext cx="2669324" cy="399600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y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y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31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Formula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620" y="5229200"/>
                <a:ext cx="2669324" cy="3996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Formula 5"/>
              <p:cNvSpPr txBox="1"/>
              <p:nvPr/>
            </p:nvSpPr>
            <p:spPr>
              <a:xfrm>
                <a:off x="1398620" y="5661608"/>
                <a:ext cx="2669324" cy="399600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>
                          <a:solidFill>
                            <a:schemeClr val="bg1"/>
                          </a:solidFill>
                          <a:latin typeface="Cambria Math"/>
                        </a:rPr>
                        <m:t>y</m:t>
                      </m:r>
                      <m:r>
                        <a:rPr lang="fr-FR" baseline="-2500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y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y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96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620" y="5661608"/>
                <a:ext cx="2669324" cy="3996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Formula 2"/>
              <p:cNvSpPr txBox="1"/>
              <p:nvPr/>
            </p:nvSpPr>
            <p:spPr>
              <a:xfrm>
                <a:off x="5652120" y="4293096"/>
                <a:ext cx="2736304" cy="39960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y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fr-FR" baseline="-2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293096"/>
                <a:ext cx="2736304" cy="3996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ormula 3"/>
              <p:cNvSpPr txBox="1"/>
              <p:nvPr/>
            </p:nvSpPr>
            <p:spPr>
              <a:xfrm>
                <a:off x="5652120" y="4725144"/>
                <a:ext cx="2736304" cy="39960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5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−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b="0" i="1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fr-FR" baseline="-2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725144"/>
                <a:ext cx="2736304" cy="3996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ormula 4"/>
              <p:cNvSpPr txBox="1"/>
              <p:nvPr/>
            </p:nvSpPr>
            <p:spPr>
              <a:xfrm>
                <a:off x="5652120" y="5157192"/>
                <a:ext cx="2736304" cy="39960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y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fr-FR" baseline="-2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Formula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157192"/>
                <a:ext cx="2736304" cy="3996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ormula 5"/>
              <p:cNvSpPr txBox="1"/>
              <p:nvPr/>
            </p:nvSpPr>
            <p:spPr>
              <a:xfrm>
                <a:off x="5652120" y="5628800"/>
                <a:ext cx="2736304" cy="39960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y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fr-FR" baseline="-2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628800"/>
                <a:ext cx="2736304" cy="3996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stomShape 6"/>
          <p:cNvSpPr/>
          <p:nvPr/>
        </p:nvSpPr>
        <p:spPr>
          <a:xfrm>
            <a:off x="5188800" y="4266221"/>
            <a:ext cx="422280" cy="1816442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7"/>
          <p:cNvSpPr/>
          <p:nvPr/>
        </p:nvSpPr>
        <p:spPr>
          <a:xfrm>
            <a:off x="4469160" y="4911337"/>
            <a:ext cx="8229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FFFFFF"/>
                </a:solidFill>
                <a:latin typeface="Constantia"/>
              </a:rPr>
              <a:t>(</a:t>
            </a:r>
            <a:r>
              <a:rPr lang="fr-FR" sz="2800" b="0" strike="noStrike" spc="-1" dirty="0" smtClean="0">
                <a:solidFill>
                  <a:srgbClr val="FFFFFF"/>
                </a:solidFill>
                <a:latin typeface="Constantia"/>
              </a:rPr>
              <a:t>S</a:t>
            </a:r>
            <a:r>
              <a:rPr lang="fr-FR" sz="2800" b="0" strike="noStrike" spc="-1" baseline="-25000" dirty="0" smtClean="0">
                <a:solidFill>
                  <a:srgbClr val="FFFFFF"/>
                </a:solidFill>
                <a:latin typeface="Constantia"/>
              </a:rPr>
              <a:t>2</a:t>
            </a:r>
            <a:r>
              <a:rPr lang="fr-FR" sz="2800" b="0" strike="noStrike" spc="-1" dirty="0" smtClean="0">
                <a:solidFill>
                  <a:srgbClr val="FFFFFF"/>
                </a:solidFill>
                <a:latin typeface="Constantia"/>
              </a:rPr>
              <a:t>)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73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7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7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1CBD09E9-AF6A-4C02-BFEC-C20817850A28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12" name="CustomShape 4"/>
          <p:cNvSpPr/>
          <p:nvPr/>
        </p:nvSpPr>
        <p:spPr>
          <a:xfrm>
            <a:off x="140760" y="910800"/>
            <a:ext cx="32601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u="sng" strike="noStrike" spc="148" dirty="0">
                <a:solidFill>
                  <a:srgbClr val="FF0000"/>
                </a:solidFill>
                <a:uFillTx/>
                <a:latin typeface="Book Antiqua"/>
              </a:rPr>
              <a:t>Résolution du système 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4" name="CustomShape 3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grpSp>
        <p:nvGrpSpPr>
          <p:cNvPr id="2" name="Groupe 1"/>
          <p:cNvGrpSpPr/>
          <p:nvPr/>
        </p:nvGrpSpPr>
        <p:grpSpPr>
          <a:xfrm>
            <a:off x="288372" y="1491241"/>
            <a:ext cx="3887576" cy="1816442"/>
            <a:chOff x="288372" y="1491241"/>
            <a:chExt cx="3887576" cy="1816442"/>
          </a:xfrm>
        </p:grpSpPr>
        <p:sp>
          <p:nvSpPr>
            <p:cNvPr id="26" name="CustomShape 6"/>
            <p:cNvSpPr/>
            <p:nvPr/>
          </p:nvSpPr>
          <p:spPr>
            <a:xfrm>
              <a:off x="1008012" y="1491241"/>
              <a:ext cx="422280" cy="181644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" name="CustomShape 7"/>
            <p:cNvSpPr/>
            <p:nvPr/>
          </p:nvSpPr>
          <p:spPr>
            <a:xfrm>
              <a:off x="288372" y="2141930"/>
              <a:ext cx="71964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2800" b="0" strike="noStrike" spc="-1" dirty="0">
                  <a:solidFill>
                    <a:srgbClr val="FFFFFF"/>
                  </a:solidFill>
                  <a:latin typeface="Constantia"/>
                </a:rPr>
                <a:t>(</a:t>
              </a:r>
              <a:r>
                <a:rPr lang="fr-FR" sz="2800" b="0" strike="noStrike" spc="-1" dirty="0" smtClean="0">
                  <a:solidFill>
                    <a:srgbClr val="FFFFFF"/>
                  </a:solidFill>
                  <a:latin typeface="Constantia"/>
                </a:rPr>
                <a:t>S</a:t>
              </a:r>
              <a:r>
                <a:rPr lang="fr-FR" sz="2800" b="0" strike="noStrike" spc="-1" baseline="-25000" dirty="0" smtClean="0">
                  <a:solidFill>
                    <a:srgbClr val="FFFFFF"/>
                  </a:solidFill>
                  <a:latin typeface="Constantia"/>
                </a:rPr>
                <a:t>1</a:t>
              </a:r>
              <a:r>
                <a:rPr lang="fr-FR" sz="2800" b="0" strike="noStrike" spc="-1" dirty="0" smtClean="0">
                  <a:solidFill>
                    <a:srgbClr val="FFFFFF"/>
                  </a:solidFill>
                  <a:latin typeface="Constantia"/>
                </a:rPr>
                <a:t>)</a:t>
              </a:r>
              <a:endParaRPr lang="en-US" sz="2800" b="0" strike="noStrike" spc="-1" dirty="0"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ormula 2"/>
                <p:cNvSpPr txBox="1"/>
                <p:nvPr/>
              </p:nvSpPr>
              <p:spPr>
                <a:xfrm>
                  <a:off x="1506625" y="1547913"/>
                  <a:ext cx="2669323" cy="399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y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ormula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625" y="1547913"/>
                  <a:ext cx="2669323" cy="3996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ormula 3"/>
                <p:cNvSpPr txBox="1"/>
                <p:nvPr/>
              </p:nvSpPr>
              <p:spPr>
                <a:xfrm>
                  <a:off x="1511652" y="1995297"/>
                  <a:ext cx="2664296" cy="399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y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ormula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652" y="1995297"/>
                  <a:ext cx="2664296" cy="3996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Formula 4"/>
                <p:cNvSpPr txBox="1"/>
                <p:nvPr/>
              </p:nvSpPr>
              <p:spPr>
                <a:xfrm>
                  <a:off x="1506624" y="2427345"/>
                  <a:ext cx="2669324" cy="399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y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y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31</m:t>
                        </m:r>
                      </m:oMath>
                    </m:oMathPara>
                  </a14:m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Formula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624" y="2427345"/>
                  <a:ext cx="2669324" cy="3996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Formula 5"/>
                <p:cNvSpPr txBox="1"/>
                <p:nvPr/>
              </p:nvSpPr>
              <p:spPr>
                <a:xfrm>
                  <a:off x="1506624" y="2859753"/>
                  <a:ext cx="2669324" cy="399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fr-FR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bg1"/>
                            </a:solidFill>
                            <a:latin typeface="Cambria Math"/>
                          </a:rPr>
                          <m:t>y</m:t>
                        </m:r>
                        <m:r>
                          <a:rPr lang="fr-FR" baseline="-2500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y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y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96</m:t>
                        </m:r>
                      </m:oMath>
                    </m:oMathPara>
                  </a14:m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Formula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624" y="2859753"/>
                  <a:ext cx="2669324" cy="3996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e 2"/>
          <p:cNvGrpSpPr/>
          <p:nvPr/>
        </p:nvGrpSpPr>
        <p:grpSpPr>
          <a:xfrm>
            <a:off x="364704" y="4070524"/>
            <a:ext cx="3919264" cy="1816442"/>
            <a:chOff x="364704" y="4070524"/>
            <a:chExt cx="3919264" cy="18164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Formula 2"/>
                <p:cNvSpPr txBox="1"/>
                <p:nvPr/>
              </p:nvSpPr>
              <p:spPr>
                <a:xfrm>
                  <a:off x="1547664" y="4097399"/>
                  <a:ext cx="2736304" cy="399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fr-FR" b="0" i="0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y</m:t>
                        </m:r>
                        <m:r>
                          <a:rPr lang="fr-FR" b="0" i="0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fr-FR" baseline="-25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Formula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664" y="4097399"/>
                  <a:ext cx="2736304" cy="3996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Formula 3"/>
                <p:cNvSpPr txBox="1"/>
                <p:nvPr/>
              </p:nvSpPr>
              <p:spPr>
                <a:xfrm>
                  <a:off x="1547664" y="4529447"/>
                  <a:ext cx="2736304" cy="399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−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fr-FR" b="0" i="0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fr-FR" b="0" i="1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fr-FR" baseline="-25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Formula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664" y="4529447"/>
                  <a:ext cx="2736304" cy="3996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ormula 4"/>
                <p:cNvSpPr txBox="1"/>
                <p:nvPr/>
              </p:nvSpPr>
              <p:spPr>
                <a:xfrm>
                  <a:off x="1547664" y="4961495"/>
                  <a:ext cx="2736304" cy="399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y</m:t>
                        </m:r>
                        <m:r>
                          <a:rPr lang="fr-FR" b="0" i="0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fr-FR" baseline="-25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ormula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664" y="4961495"/>
                  <a:ext cx="2736304" cy="3996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ormula 5"/>
                <p:cNvSpPr txBox="1"/>
                <p:nvPr/>
              </p:nvSpPr>
              <p:spPr>
                <a:xfrm>
                  <a:off x="1547664" y="5433103"/>
                  <a:ext cx="2736304" cy="399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y</m:t>
                        </m:r>
                        <m:r>
                          <a:rPr lang="fr-FR" b="0" i="0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fr-FR" baseline="-25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ormula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664" y="5433103"/>
                  <a:ext cx="2736304" cy="3996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CustomShape 6"/>
            <p:cNvSpPr/>
            <p:nvPr/>
          </p:nvSpPr>
          <p:spPr>
            <a:xfrm>
              <a:off x="1084344" y="4070524"/>
              <a:ext cx="422280" cy="181644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CustomShape 7"/>
            <p:cNvSpPr/>
            <p:nvPr/>
          </p:nvSpPr>
          <p:spPr>
            <a:xfrm>
              <a:off x="364704" y="4715640"/>
              <a:ext cx="82292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2800" b="0" strike="noStrike" spc="-1" dirty="0">
                  <a:solidFill>
                    <a:srgbClr val="FFFFFF"/>
                  </a:solidFill>
                  <a:latin typeface="Constantia"/>
                </a:rPr>
                <a:t>(</a:t>
              </a:r>
              <a:r>
                <a:rPr lang="fr-FR" sz="2800" b="0" strike="noStrike" spc="-1" dirty="0" smtClean="0">
                  <a:solidFill>
                    <a:srgbClr val="FFFFFF"/>
                  </a:solidFill>
                  <a:latin typeface="Constantia"/>
                </a:rPr>
                <a:t>S</a:t>
              </a:r>
              <a:r>
                <a:rPr lang="fr-FR" sz="2800" b="0" strike="noStrike" spc="-1" baseline="-25000" dirty="0" smtClean="0">
                  <a:solidFill>
                    <a:srgbClr val="FFFFFF"/>
                  </a:solidFill>
                  <a:latin typeface="Constantia"/>
                </a:rPr>
                <a:t>2</a:t>
              </a:r>
              <a:r>
                <a:rPr lang="fr-FR" sz="2800" b="0" strike="noStrike" spc="-1" dirty="0" smtClean="0">
                  <a:solidFill>
                    <a:srgbClr val="FFFFFF"/>
                  </a:solidFill>
                  <a:latin typeface="Constantia"/>
                </a:rPr>
                <a:t>)</a:t>
              </a: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38" name="CustomShape 7"/>
          <p:cNvSpPr/>
          <p:nvPr/>
        </p:nvSpPr>
        <p:spPr>
          <a:xfrm>
            <a:off x="4290714" y="1541433"/>
            <a:ext cx="49731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  <a:sym typeface="Symbol"/>
              </a:rPr>
              <a:t></a:t>
            </a:r>
            <a:endParaRPr lang="en-US" sz="2000" b="1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ormula 2"/>
              <p:cNvSpPr txBox="1"/>
              <p:nvPr/>
            </p:nvSpPr>
            <p:spPr>
              <a:xfrm>
                <a:off x="4820361" y="1536864"/>
                <a:ext cx="2669323" cy="39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y</m:t>
                      </m:r>
                      <m:r>
                        <a:rPr lang="fr-FR" b="0" i="1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361" y="1536864"/>
                <a:ext cx="2669323" cy="3996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ustomShape 7"/>
          <p:cNvSpPr/>
          <p:nvPr/>
        </p:nvSpPr>
        <p:spPr>
          <a:xfrm>
            <a:off x="4258377" y="1964053"/>
            <a:ext cx="49731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  <a:sym typeface="Symbol"/>
              </a:rPr>
              <a:t></a:t>
            </a:r>
            <a:endParaRPr lang="en-US" sz="2000" b="1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Formula 2"/>
              <p:cNvSpPr txBox="1"/>
              <p:nvPr/>
            </p:nvSpPr>
            <p:spPr>
              <a:xfrm>
                <a:off x="4812473" y="1959484"/>
                <a:ext cx="2669323" cy="39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y</m:t>
                      </m:r>
                      <m:r>
                        <a:rPr lang="fr-FR" b="0" i="1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b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31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−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10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473" y="1959484"/>
                <a:ext cx="2669323" cy="3996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ustomShape 7"/>
          <p:cNvSpPr/>
          <p:nvPr/>
        </p:nvSpPr>
        <p:spPr>
          <a:xfrm>
            <a:off x="4290714" y="2416671"/>
            <a:ext cx="49731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  <a:sym typeface="Symbol"/>
              </a:rPr>
              <a:t></a:t>
            </a:r>
            <a:endParaRPr lang="en-US" sz="2000" b="1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Formula 2"/>
              <p:cNvSpPr txBox="1"/>
              <p:nvPr/>
            </p:nvSpPr>
            <p:spPr>
              <a:xfrm>
                <a:off x="4820361" y="2412102"/>
                <a:ext cx="2669323" cy="39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bg1"/>
                        </a:solidFill>
                        <a:latin typeface="Cambria Math"/>
                      </a:rPr>
                      <m:t>y</m:t>
                    </m:r>
                    <m:r>
                      <a:rPr lang="fr-FR" b="0" i="1" baseline="-25000" smtClean="0">
                        <a:solidFill>
                          <a:schemeClr val="bg1"/>
                        </a:solidFill>
                        <a:latin typeface="Cambria Math"/>
                      </a:rPr>
                      <m:t>3</m:t>
                    </m:r>
                    <m:r>
                      <a:rPr lang="fr-FR" b="0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/>
                      </a:rPr>
                      <m:t>31</m:t>
                    </m:r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fr-FR" dirty="0" smtClean="0">
                    <a:solidFill>
                      <a:schemeClr val="bg1"/>
                    </a:solidFill>
                  </a:rPr>
                  <a:t>2*10+2*1=</a:t>
                </a:r>
                <a:r>
                  <a:rPr lang="fr-FR" b="1" dirty="0" smtClean="0">
                    <a:solidFill>
                      <a:srgbClr val="FF0000"/>
                    </a:solidFill>
                  </a:rPr>
                  <a:t>13</a:t>
                </a:r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361" y="2412102"/>
                <a:ext cx="2669323" cy="399600"/>
              </a:xfrm>
              <a:prstGeom prst="rect">
                <a:avLst/>
              </a:prstGeom>
              <a:blipFill rotWithShape="1">
                <a:blip r:embed="rId12"/>
                <a:stretch>
                  <a:fillRect t="-7692" b="-169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ustomShape 7"/>
          <p:cNvSpPr/>
          <p:nvPr/>
        </p:nvSpPr>
        <p:spPr>
          <a:xfrm>
            <a:off x="4290714" y="2820978"/>
            <a:ext cx="49731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  <a:sym typeface="Symbol"/>
              </a:rPr>
              <a:t></a:t>
            </a:r>
            <a:endParaRPr lang="en-US" sz="2000" b="1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ormula 2"/>
              <p:cNvSpPr txBox="1"/>
              <p:nvPr/>
            </p:nvSpPr>
            <p:spPr>
              <a:xfrm>
                <a:off x="4820361" y="2816409"/>
                <a:ext cx="3866079" cy="39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y</m:t>
                      </m:r>
                      <m:r>
                        <a:rPr lang="fr-FR" b="0" i="1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b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96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10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13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𝟏𝟔</m:t>
                      </m:r>
                    </m:oMath>
                  </m:oMathPara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361" y="2816409"/>
                <a:ext cx="3866079" cy="3996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ustomShape 7"/>
          <p:cNvSpPr/>
          <p:nvPr/>
        </p:nvSpPr>
        <p:spPr>
          <a:xfrm>
            <a:off x="4490093" y="5433760"/>
            <a:ext cx="49731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  <a:sym typeface="Symbol"/>
              </a:rPr>
              <a:t></a:t>
            </a:r>
            <a:endParaRPr lang="en-US" sz="2000" b="1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Formula 5"/>
              <p:cNvSpPr txBox="1"/>
              <p:nvPr/>
            </p:nvSpPr>
            <p:spPr>
              <a:xfrm>
                <a:off x="4976332" y="5432815"/>
                <a:ext cx="2948348" cy="39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  <m:r>
                      <a:rPr lang="fr-FR" baseline="-25000" smtClean="0">
                        <a:solidFill>
                          <a:schemeClr val="bg1"/>
                        </a:solidFill>
                        <a:latin typeface="Cambria Math"/>
                      </a:rPr>
                      <m:t>4</m:t>
                    </m:r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/>
                      </a:rPr>
                      <m:t>16</m:t>
                    </m:r>
                  </m:oMath>
                </a14:m>
                <a:r>
                  <a:rPr lang="fr-FR" dirty="0" smtClean="0">
                    <a:solidFill>
                      <a:schemeClr val="bg1"/>
                    </a:solidFill>
                  </a:rPr>
                  <a:t>  / 4 = </a:t>
                </a:r>
                <a:r>
                  <a:rPr lang="fr-FR" b="1" dirty="0" smtClean="0">
                    <a:solidFill>
                      <a:srgbClr val="FF0000"/>
                    </a:solidFill>
                  </a:rPr>
                  <a:t>4</a:t>
                </a:r>
                <a:r>
                  <a:rPr lang="fr-FR" dirty="0" smtClean="0">
                    <a:solidFill>
                      <a:schemeClr val="bg1"/>
                    </a:solidFill>
                  </a:rPr>
                  <a:t> 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332" y="5432815"/>
                <a:ext cx="2948348" cy="399600"/>
              </a:xfrm>
              <a:prstGeom prst="rect">
                <a:avLst/>
              </a:prstGeom>
              <a:blipFill rotWithShape="1">
                <a:blip r:embed="rId14"/>
                <a:stretch>
                  <a:fillRect t="-7576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stomShape 7"/>
          <p:cNvSpPr/>
          <p:nvPr/>
        </p:nvSpPr>
        <p:spPr>
          <a:xfrm>
            <a:off x="4490093" y="4979690"/>
            <a:ext cx="49731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  <a:sym typeface="Symbol"/>
              </a:rPr>
              <a:t></a:t>
            </a:r>
            <a:endParaRPr lang="en-US" sz="2000" b="1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Formula 5"/>
              <p:cNvSpPr txBox="1"/>
              <p:nvPr/>
            </p:nvSpPr>
            <p:spPr>
              <a:xfrm>
                <a:off x="4976332" y="4978745"/>
                <a:ext cx="2948348" cy="39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  <m:r>
                      <a:rPr lang="fr-FR" b="0" i="0" baseline="-25000" smtClean="0">
                        <a:solidFill>
                          <a:schemeClr val="bg1"/>
                        </a:solidFill>
                        <a:latin typeface="Cambria Math"/>
                      </a:rPr>
                      <m:t>3</m:t>
                    </m:r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fr-FR" dirty="0" smtClean="0">
                    <a:solidFill>
                      <a:schemeClr val="bg1"/>
                    </a:solidFill>
                  </a:rPr>
                  <a:t> 13 – 3*4 = </a:t>
                </a:r>
                <a:r>
                  <a:rPr lang="fr-FR" b="1" dirty="0" smtClean="0">
                    <a:solidFill>
                      <a:srgbClr val="FF0000"/>
                    </a:solidFill>
                  </a:rPr>
                  <a:t>1</a:t>
                </a:r>
                <a:r>
                  <a:rPr lang="fr-FR" dirty="0" smtClean="0">
                    <a:solidFill>
                      <a:schemeClr val="bg1"/>
                    </a:solidFill>
                  </a:rPr>
                  <a:t> 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9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332" y="4978745"/>
                <a:ext cx="2948348" cy="399600"/>
              </a:xfrm>
              <a:prstGeom prst="rect">
                <a:avLst/>
              </a:prstGeom>
              <a:blipFill rotWithShape="1">
                <a:blip r:embed="rId15"/>
                <a:stretch>
                  <a:fillRect t="-7692" b="-169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CustomShape 7"/>
          <p:cNvSpPr/>
          <p:nvPr/>
        </p:nvSpPr>
        <p:spPr>
          <a:xfrm>
            <a:off x="4490093" y="4554493"/>
            <a:ext cx="49731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  <a:sym typeface="Symbol"/>
              </a:rPr>
              <a:t></a:t>
            </a:r>
            <a:endParaRPr lang="en-US" sz="2000" b="1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Formula 5"/>
              <p:cNvSpPr txBox="1"/>
              <p:nvPr/>
            </p:nvSpPr>
            <p:spPr>
              <a:xfrm>
                <a:off x="4976332" y="4553548"/>
                <a:ext cx="2948348" cy="39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  <m:r>
                      <a:rPr lang="fr-FR" b="0" i="0" baseline="-25000" smtClean="0">
                        <a:solidFill>
                          <a:schemeClr val="bg1"/>
                        </a:solidFill>
                        <a:latin typeface="Cambria Math"/>
                      </a:rPr>
                      <m:t>2</m:t>
                    </m:r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fr-FR" dirty="0" smtClean="0">
                    <a:solidFill>
                      <a:schemeClr val="bg1"/>
                    </a:solidFill>
                  </a:rPr>
                  <a:t> (1 – 5*1 +2*4)/4 = </a:t>
                </a:r>
                <a:r>
                  <a:rPr lang="fr-FR" b="1" dirty="0" smtClean="0">
                    <a:solidFill>
                      <a:srgbClr val="FF0000"/>
                    </a:solidFill>
                  </a:rPr>
                  <a:t>1</a:t>
                </a:r>
                <a:r>
                  <a:rPr lang="fr-FR" dirty="0" smtClean="0">
                    <a:solidFill>
                      <a:schemeClr val="bg1"/>
                    </a:solidFill>
                  </a:rPr>
                  <a:t> 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332" y="4553548"/>
                <a:ext cx="2948348" cy="399600"/>
              </a:xfrm>
              <a:prstGeom prst="rect">
                <a:avLst/>
              </a:prstGeom>
              <a:blipFill rotWithShape="1">
                <a:blip r:embed="rId16"/>
                <a:stretch>
                  <a:fillRect t="-7576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CustomShape 7"/>
          <p:cNvSpPr/>
          <p:nvPr/>
        </p:nvSpPr>
        <p:spPr>
          <a:xfrm>
            <a:off x="4490093" y="4126753"/>
            <a:ext cx="49731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  <a:sym typeface="Symbol"/>
              </a:rPr>
              <a:t></a:t>
            </a:r>
            <a:endParaRPr lang="en-US" sz="2000" b="1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Formula 5"/>
              <p:cNvSpPr txBox="1"/>
              <p:nvPr/>
            </p:nvSpPr>
            <p:spPr>
              <a:xfrm>
                <a:off x="4976332" y="4125808"/>
                <a:ext cx="2948348" cy="39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  <m:r>
                      <a:rPr lang="fr-FR" b="0" i="0" baseline="-25000" smtClean="0">
                        <a:solidFill>
                          <a:schemeClr val="bg1"/>
                        </a:solidFill>
                        <a:latin typeface="Cambria Math"/>
                      </a:rPr>
                      <m:t>1</m:t>
                    </m:r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fr-FR" dirty="0" smtClean="0">
                    <a:solidFill>
                      <a:schemeClr val="bg1"/>
                    </a:solidFill>
                  </a:rPr>
                  <a:t> (10 +1– 3*1 -4)/2 = </a:t>
                </a:r>
                <a:r>
                  <a:rPr lang="fr-FR" b="1" dirty="0" smtClean="0">
                    <a:solidFill>
                      <a:srgbClr val="FF0000"/>
                    </a:solidFill>
                  </a:rPr>
                  <a:t>2</a:t>
                </a:r>
                <a:r>
                  <a:rPr lang="fr-FR" dirty="0" smtClean="0">
                    <a:solidFill>
                      <a:schemeClr val="bg1"/>
                    </a:solidFill>
                  </a:rPr>
                  <a:t> 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332" y="4125808"/>
                <a:ext cx="2948348" cy="399600"/>
              </a:xfrm>
              <a:prstGeom prst="rect">
                <a:avLst/>
              </a:prstGeom>
              <a:blipFill rotWithShape="1">
                <a:blip r:embed="rId17"/>
                <a:stretch>
                  <a:fillRect t="-7692" b="-169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55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1F02E06-C952-4B08-A3A4-CF6278469C88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41560" y="188640"/>
            <a:ext cx="23857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Université de Jijel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231840" y="471960"/>
            <a:ext cx="47718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Faculté des Sciences Exactes et Informatique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251640" y="779760"/>
            <a:ext cx="3312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>
                <a:solidFill>
                  <a:srgbClr val="FFFFFF"/>
                </a:solidFill>
                <a:uFillTx/>
                <a:latin typeface="Book Antiqua"/>
              </a:rPr>
              <a:t>Département d’Informatique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78" name="Picture 2"/>
          <p:cNvPicPr/>
          <p:nvPr/>
        </p:nvPicPr>
        <p:blipFill>
          <a:blip r:embed="rId2"/>
          <a:stretch/>
        </p:blipFill>
        <p:spPr>
          <a:xfrm>
            <a:off x="7668360" y="188640"/>
            <a:ext cx="1315800" cy="1525320"/>
          </a:xfrm>
          <a:prstGeom prst="rect">
            <a:avLst/>
          </a:prstGeom>
          <a:ln w="0">
            <a:noFill/>
          </a:ln>
        </p:spPr>
      </p:pic>
      <p:sp>
        <p:nvSpPr>
          <p:cNvPr id="79" name="CustomShape 5"/>
          <p:cNvSpPr/>
          <p:nvPr/>
        </p:nvSpPr>
        <p:spPr>
          <a:xfrm>
            <a:off x="1547640" y="2807280"/>
            <a:ext cx="43200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FFFFFF"/>
                </a:solidFill>
                <a:latin typeface="Book Antiqua"/>
              </a:rPr>
              <a:t>Les Méthodes Directes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0" name="CustomShape 6"/>
          <p:cNvSpPr/>
          <p:nvPr/>
        </p:nvSpPr>
        <p:spPr>
          <a:xfrm>
            <a:off x="2195640" y="3749040"/>
            <a:ext cx="41040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buClr>
                <a:srgbClr val="FFFFFF"/>
              </a:buClr>
              <a:buFont typeface="Wingdings" charset="2"/>
              <a:buChar char=""/>
            </a:pPr>
            <a:r>
              <a:rPr lang="fr-FR" sz="2400" spc="-1" dirty="0">
                <a:solidFill>
                  <a:srgbClr val="FFFFFF"/>
                </a:solidFill>
                <a:latin typeface="Book Antiqua"/>
              </a:rPr>
              <a:t>La Méthode de Gauss</a:t>
            </a:r>
            <a:endParaRPr lang="en-US" sz="2400" spc="-1" dirty="0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81" name="CustomShape 7"/>
          <p:cNvSpPr/>
          <p:nvPr/>
        </p:nvSpPr>
        <p:spPr>
          <a:xfrm>
            <a:off x="2220840" y="4613040"/>
            <a:ext cx="51588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fr-FR" sz="2400" b="0" strike="noStrike" spc="-1" dirty="0">
                <a:solidFill>
                  <a:srgbClr val="FFFFFF"/>
                </a:solidFill>
                <a:latin typeface="Book Antiqua"/>
              </a:rPr>
              <a:t>La Méthode de Gauss - Jordan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82" name="CustomShape 8"/>
          <p:cNvSpPr/>
          <p:nvPr/>
        </p:nvSpPr>
        <p:spPr>
          <a:xfrm>
            <a:off x="827640" y="2061000"/>
            <a:ext cx="63363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FFFFFF"/>
                </a:solidFill>
                <a:latin typeface="Book Antiqua"/>
              </a:rPr>
              <a:t>Résolution des Systèmes Linéaires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" name="CustomShape 6"/>
          <p:cNvSpPr/>
          <p:nvPr/>
        </p:nvSpPr>
        <p:spPr>
          <a:xfrm>
            <a:off x="2195640" y="5421152"/>
            <a:ext cx="40320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fr-FR" sz="2400" b="1" strike="noStrike" spc="-1" dirty="0">
                <a:solidFill>
                  <a:srgbClr val="FF0000"/>
                </a:solidFill>
                <a:latin typeface="Book Antiqua"/>
              </a:rPr>
              <a:t>La </a:t>
            </a:r>
            <a:r>
              <a:rPr lang="fr-FR" sz="2400" b="1" strike="noStrike" spc="-1" dirty="0" smtClean="0">
                <a:solidFill>
                  <a:srgbClr val="FF0000"/>
                </a:solidFill>
                <a:latin typeface="Book Antiqua"/>
              </a:rPr>
              <a:t>factorisation LU</a:t>
            </a:r>
            <a:endParaRPr lang="en-US" sz="2400" b="1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TextShape 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DAED3A8-F396-4EDF-BD77-9E2161A68A05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140760" y="910800"/>
            <a:ext cx="32601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u="sng" strike="noStrike" spc="148" dirty="0">
                <a:solidFill>
                  <a:srgbClr val="FF0000"/>
                </a:solidFill>
                <a:uFillTx/>
                <a:latin typeface="Book Antiqua"/>
              </a:rPr>
              <a:t>Résolution du système 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grpSp>
        <p:nvGrpSpPr>
          <p:cNvPr id="17" name="Groupe 16"/>
          <p:cNvGrpSpPr/>
          <p:nvPr/>
        </p:nvGrpSpPr>
        <p:grpSpPr>
          <a:xfrm>
            <a:off x="148320" y="2349000"/>
            <a:ext cx="4464344" cy="2363400"/>
            <a:chOff x="148320" y="2349000"/>
            <a:chExt cx="4464344" cy="2363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Formula 2"/>
                <p:cNvSpPr txBox="1"/>
                <p:nvPr/>
              </p:nvSpPr>
              <p:spPr>
                <a:xfrm>
                  <a:off x="1331640" y="2349000"/>
                  <a:ext cx="3281024" cy="39960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  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fr-FR" b="0" i="0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      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Formula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40" y="2349000"/>
                  <a:ext cx="3281024" cy="3996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Formula 4"/>
                <p:cNvSpPr txBox="1"/>
                <p:nvPr/>
              </p:nvSpPr>
              <p:spPr>
                <a:xfrm>
                  <a:off x="1331640" y="3267000"/>
                  <a:ext cx="3281024" cy="39960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10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31</m:t>
                        </m:r>
                      </m:oMath>
                    </m:oMathPara>
                  </a14:m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Formula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40" y="3267000"/>
                  <a:ext cx="3281024" cy="3996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Formula 3"/>
                <p:cNvSpPr txBox="1"/>
                <p:nvPr/>
              </p:nvSpPr>
              <p:spPr>
                <a:xfrm>
                  <a:off x="1291531" y="2836800"/>
                  <a:ext cx="3271656" cy="39960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 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fr-FR" b="0" i="0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Formula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1531" y="2836800"/>
                  <a:ext cx="3271656" cy="3996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Formula 5"/>
                <p:cNvSpPr txBox="1"/>
                <p:nvPr/>
              </p:nvSpPr>
              <p:spPr>
                <a:xfrm>
                  <a:off x="1331640" y="3660840"/>
                  <a:ext cx="3208672" cy="39960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fr-FR" b="0" i="0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       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20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15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96</m:t>
                        </m:r>
                      </m:oMath>
                    </m:oMathPara>
                  </a14:m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Formula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40" y="3660840"/>
                  <a:ext cx="3208672" cy="3996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CustomShape 6"/>
            <p:cNvSpPr/>
            <p:nvPr/>
          </p:nvSpPr>
          <p:spPr>
            <a:xfrm>
              <a:off x="868320" y="2349000"/>
              <a:ext cx="422280" cy="17118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7"/>
            <p:cNvSpPr/>
            <p:nvPr/>
          </p:nvSpPr>
          <p:spPr>
            <a:xfrm>
              <a:off x="148320" y="2874960"/>
              <a:ext cx="719640" cy="51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2800" b="0" strike="noStrike" spc="-1" dirty="0">
                  <a:solidFill>
                    <a:srgbClr val="FFFFFF"/>
                  </a:solidFill>
                  <a:latin typeface="Constantia"/>
                </a:rPr>
                <a:t>(S)</a:t>
              </a:r>
              <a:endParaRPr lang="en-US" sz="2800" b="0" strike="noStrike" spc="-1" dirty="0">
                <a:latin typeface="Arial"/>
              </a:endParaRPr>
            </a:p>
          </p:txBody>
        </p:sp>
        <p:sp>
          <p:nvSpPr>
            <p:cNvPr id="12" name="CustomShape 11"/>
            <p:cNvSpPr/>
            <p:nvPr/>
          </p:nvSpPr>
          <p:spPr>
            <a:xfrm>
              <a:off x="1060920" y="4347720"/>
              <a:ext cx="3168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800" b="1" u="sng" strike="noStrike" spc="-1">
                  <a:solidFill>
                    <a:srgbClr val="C00000"/>
                  </a:solidFill>
                  <a:uFillTx/>
                  <a:latin typeface="Book Antiqua"/>
                </a:rPr>
                <a:t>Système linéaire ( carré )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220072" y="2348880"/>
            <a:ext cx="2187956" cy="1706607"/>
            <a:chOff x="4976332" y="2349000"/>
            <a:chExt cx="2948348" cy="17066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Formula 5"/>
                <p:cNvSpPr txBox="1"/>
                <p:nvPr/>
              </p:nvSpPr>
              <p:spPr>
                <a:xfrm>
                  <a:off x="4976332" y="3656007"/>
                  <a:ext cx="2948348" cy="399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14:m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fr-FR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fr-FR" b="1" dirty="0" smtClean="0">
                      <a:solidFill>
                        <a:srgbClr val="FF0000"/>
                      </a:solidFill>
                    </a:rPr>
                    <a:t>4</a:t>
                  </a:r>
                  <a:r>
                    <a:rPr lang="fr-FR" dirty="0" smtClean="0">
                      <a:solidFill>
                        <a:schemeClr val="bg1"/>
                      </a:solidFill>
                    </a:rPr>
                    <a:t> </a:t>
                  </a:r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Formula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332" y="3656007"/>
                  <a:ext cx="2948348" cy="3996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7692" b="-169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Formula 5"/>
                <p:cNvSpPr txBox="1"/>
                <p:nvPr/>
              </p:nvSpPr>
              <p:spPr>
                <a:xfrm>
                  <a:off x="4976332" y="3201937"/>
                  <a:ext cx="2948348" cy="399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14:m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</m:oMath>
                  </a14:m>
                  <a:r>
                    <a:rPr lang="fr-FR" dirty="0" smtClean="0">
                      <a:solidFill>
                        <a:schemeClr val="bg1"/>
                      </a:solidFill>
                    </a:rPr>
                    <a:t>  </a:t>
                  </a:r>
                  <a:r>
                    <a:rPr lang="fr-FR" b="1" dirty="0" smtClean="0">
                      <a:solidFill>
                        <a:srgbClr val="FF0000"/>
                      </a:solidFill>
                    </a:rPr>
                    <a:t>1</a:t>
                  </a:r>
                  <a:r>
                    <a:rPr lang="fr-FR" dirty="0" smtClean="0">
                      <a:solidFill>
                        <a:schemeClr val="bg1"/>
                      </a:solidFill>
                    </a:rPr>
                    <a:t> </a:t>
                  </a:r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Formula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332" y="3201937"/>
                  <a:ext cx="2948348" cy="3996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7576" b="-1515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Formula 5"/>
                <p:cNvSpPr txBox="1"/>
                <p:nvPr/>
              </p:nvSpPr>
              <p:spPr>
                <a:xfrm>
                  <a:off x="4976332" y="2776740"/>
                  <a:ext cx="2948348" cy="399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14:m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</m:oMath>
                  </a14:m>
                  <a:r>
                    <a:rPr lang="fr-FR" dirty="0" smtClean="0">
                      <a:solidFill>
                        <a:schemeClr val="bg1"/>
                      </a:solidFill>
                    </a:rPr>
                    <a:t>  </a:t>
                  </a:r>
                  <a:r>
                    <a:rPr lang="fr-FR" b="1" dirty="0" smtClean="0">
                      <a:solidFill>
                        <a:srgbClr val="FF0000"/>
                      </a:solidFill>
                    </a:rPr>
                    <a:t>1</a:t>
                  </a:r>
                  <a:r>
                    <a:rPr lang="fr-FR" dirty="0" smtClean="0">
                      <a:solidFill>
                        <a:schemeClr val="bg1"/>
                      </a:solidFill>
                    </a:rPr>
                    <a:t> </a:t>
                  </a:r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Formula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332" y="2776740"/>
                  <a:ext cx="2948348" cy="3996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7576" b="-1515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Formula 5"/>
                <p:cNvSpPr txBox="1"/>
                <p:nvPr/>
              </p:nvSpPr>
              <p:spPr>
                <a:xfrm>
                  <a:off x="4976332" y="2349000"/>
                  <a:ext cx="2948348" cy="399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14:m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</m:oMath>
                  </a14:m>
                  <a:r>
                    <a:rPr lang="fr-FR" dirty="0" smtClean="0">
                      <a:solidFill>
                        <a:schemeClr val="bg1"/>
                      </a:solidFill>
                    </a:rPr>
                    <a:t>  </a:t>
                  </a:r>
                  <a:r>
                    <a:rPr lang="fr-FR" b="1" dirty="0" smtClean="0">
                      <a:solidFill>
                        <a:srgbClr val="FF0000"/>
                      </a:solidFill>
                    </a:rPr>
                    <a:t>2</a:t>
                  </a:r>
                  <a:r>
                    <a:rPr lang="fr-FR" dirty="0" smtClean="0">
                      <a:solidFill>
                        <a:schemeClr val="bg1"/>
                      </a:solidFill>
                    </a:rPr>
                    <a:t> </a:t>
                  </a:r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Formula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332" y="2349000"/>
                  <a:ext cx="2948348" cy="3996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7576" b="-1515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TextShape 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DAED3A8-F396-4EDF-BD77-9E2161A68A05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140760" y="910800"/>
            <a:ext cx="5007304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u="sng" strike="noStrike" spc="148" dirty="0" smtClean="0">
                <a:solidFill>
                  <a:srgbClr val="FF0000"/>
                </a:solidFill>
                <a:uFillTx/>
                <a:latin typeface="Book Antiqua"/>
              </a:rPr>
              <a:t>Avantage </a:t>
            </a:r>
            <a:r>
              <a:rPr lang="fr-FR" sz="1600" b="1" u="sng" strike="noStrike" spc="148" dirty="0" smtClean="0">
                <a:solidFill>
                  <a:srgbClr val="FF0000"/>
                </a:solidFill>
                <a:uFillTx/>
                <a:latin typeface="Book Antiqua"/>
              </a:rPr>
              <a:t>majeur </a:t>
            </a:r>
            <a:r>
              <a:rPr lang="fr-FR" sz="1600" b="1" u="sng" strike="noStrike" spc="148" dirty="0" smtClean="0">
                <a:solidFill>
                  <a:srgbClr val="FF0000"/>
                </a:solidFill>
                <a:uFillTx/>
                <a:latin typeface="Book Antiqua"/>
              </a:rPr>
              <a:t>de la factorisation LU: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sp>
        <p:nvSpPr>
          <p:cNvPr id="19" name="CustomShape 11"/>
          <p:cNvSpPr/>
          <p:nvPr/>
        </p:nvSpPr>
        <p:spPr>
          <a:xfrm>
            <a:off x="456688" y="1844824"/>
            <a:ext cx="7848872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strike="noStrike" spc="-1" dirty="0" smtClean="0">
                <a:solidFill>
                  <a:schemeClr val="bg1"/>
                </a:solidFill>
                <a:uFillTx/>
                <a:latin typeface="Book Antiqua"/>
              </a:rPr>
              <a:t>Lorsqu’on cherche à résoudre le même système linéaire </a:t>
            </a:r>
            <a:r>
              <a:rPr lang="fr-FR" sz="2000" strike="noStrike" spc="-1" dirty="0" err="1" smtClean="0">
                <a:solidFill>
                  <a:schemeClr val="bg1"/>
                </a:solidFill>
                <a:uFillTx/>
                <a:latin typeface="Book Antiqua"/>
              </a:rPr>
              <a:t>Ax</a:t>
            </a:r>
            <a:r>
              <a:rPr lang="fr-FR" sz="2000" strike="noStrike" spc="-1" dirty="0" smtClean="0">
                <a:solidFill>
                  <a:schemeClr val="bg1"/>
                </a:solidFill>
                <a:uFillTx/>
                <a:latin typeface="Book Antiqua"/>
              </a:rPr>
              <a:t> = b avec plusieurs valeurs de b (b</a:t>
            </a:r>
            <a:r>
              <a:rPr lang="fr-FR" sz="2000" strike="noStrike" spc="-1" baseline="-25000" dirty="0" smtClean="0">
                <a:solidFill>
                  <a:schemeClr val="bg1"/>
                </a:solidFill>
                <a:uFillTx/>
                <a:latin typeface="Book Antiqua"/>
              </a:rPr>
              <a:t>1</a:t>
            </a:r>
            <a:r>
              <a:rPr lang="fr-FR" sz="2000" strike="noStrike" spc="-1" dirty="0" smtClean="0">
                <a:solidFill>
                  <a:schemeClr val="bg1"/>
                </a:solidFill>
                <a:uFillTx/>
                <a:latin typeface="Book Antiqua"/>
              </a:rPr>
              <a:t>, b</a:t>
            </a:r>
            <a:r>
              <a:rPr lang="fr-FR" sz="2000" strike="noStrike" spc="-1" baseline="-25000" dirty="0" smtClean="0">
                <a:solidFill>
                  <a:schemeClr val="bg1"/>
                </a:solidFill>
                <a:uFillTx/>
                <a:latin typeface="Book Antiqua"/>
              </a:rPr>
              <a:t>2</a:t>
            </a:r>
            <a:r>
              <a:rPr lang="fr-FR" sz="2000" strike="noStrike" spc="-1" dirty="0" smtClean="0">
                <a:solidFill>
                  <a:schemeClr val="bg1"/>
                </a:solidFill>
                <a:uFillTx/>
                <a:latin typeface="Book Antiqua"/>
              </a:rPr>
              <a:t>, b</a:t>
            </a:r>
            <a:r>
              <a:rPr lang="fr-FR" sz="2000" strike="noStrike" spc="-1" baseline="-25000" dirty="0" smtClean="0">
                <a:solidFill>
                  <a:schemeClr val="bg1"/>
                </a:solidFill>
                <a:uFillTx/>
                <a:latin typeface="Book Antiqua"/>
              </a:rPr>
              <a:t>3</a:t>
            </a:r>
            <a:r>
              <a:rPr lang="fr-FR" sz="2000" strike="noStrike" spc="-1" dirty="0" smtClean="0">
                <a:solidFill>
                  <a:schemeClr val="bg1"/>
                </a:solidFill>
                <a:uFillTx/>
                <a:latin typeface="Book Antiqua"/>
              </a:rPr>
              <a:t>, ..) :</a:t>
            </a:r>
            <a:endParaRPr lang="en-US" sz="200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5433" y="2963168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spc="-1" dirty="0" smtClean="0">
                <a:solidFill>
                  <a:schemeClr val="bg1"/>
                </a:solidFill>
                <a:latin typeface="Book Antiqua"/>
              </a:rPr>
              <a:t>On fait </a:t>
            </a:r>
            <a:r>
              <a:rPr lang="fr-FR" spc="-1" dirty="0">
                <a:solidFill>
                  <a:schemeClr val="bg1"/>
                </a:solidFill>
                <a:latin typeface="Book Antiqua"/>
              </a:rPr>
              <a:t>la factorisation de la matrice A </a:t>
            </a:r>
            <a:r>
              <a:rPr lang="fr-FR" spc="-1" dirty="0" smtClean="0">
                <a:solidFill>
                  <a:schemeClr val="bg1"/>
                </a:solidFill>
                <a:latin typeface="Book Antiqua"/>
              </a:rPr>
              <a:t>une </a:t>
            </a:r>
            <a:r>
              <a:rPr lang="fr-FR" spc="-1" dirty="0">
                <a:solidFill>
                  <a:schemeClr val="bg1"/>
                </a:solidFill>
                <a:latin typeface="Book Antiqua"/>
              </a:rPr>
              <a:t>seule </a:t>
            </a:r>
            <a:r>
              <a:rPr lang="fr-FR" spc="-1" dirty="0" smtClean="0">
                <a:solidFill>
                  <a:schemeClr val="bg1"/>
                </a:solidFill>
                <a:latin typeface="Book Antiqua"/>
              </a:rPr>
              <a:t>fois. 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827584" y="3861048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spc="-1" dirty="0" smtClean="0">
                <a:solidFill>
                  <a:schemeClr val="bg1"/>
                </a:solidFill>
                <a:latin typeface="Book Antiqua"/>
              </a:rPr>
              <a:t>On remplace les valeurs des vecteurs b</a:t>
            </a:r>
            <a:r>
              <a:rPr lang="fr-FR" spc="-1" baseline="-25000" dirty="0" smtClean="0">
                <a:solidFill>
                  <a:schemeClr val="bg1"/>
                </a:solidFill>
                <a:latin typeface="Book Antiqua"/>
              </a:rPr>
              <a:t>1</a:t>
            </a:r>
            <a:r>
              <a:rPr lang="fr-FR" spc="-1" dirty="0" smtClean="0">
                <a:solidFill>
                  <a:schemeClr val="bg1"/>
                </a:solidFill>
                <a:latin typeface="Book Antiqua"/>
              </a:rPr>
              <a:t>, b</a:t>
            </a:r>
            <a:r>
              <a:rPr lang="fr-FR" spc="-1" baseline="-25000" dirty="0" smtClean="0">
                <a:solidFill>
                  <a:schemeClr val="bg1"/>
                </a:solidFill>
                <a:latin typeface="Book Antiqua"/>
              </a:rPr>
              <a:t>2</a:t>
            </a:r>
            <a:r>
              <a:rPr lang="fr-FR" spc="-1" dirty="0" smtClean="0">
                <a:solidFill>
                  <a:schemeClr val="bg1"/>
                </a:solidFill>
                <a:latin typeface="Book Antiqua"/>
              </a:rPr>
              <a:t>,.. dans la dernière étape de résolution à chaque fois, et on fait la résolution en descente puis en remonté.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435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TextShape 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DAED3A8-F396-4EDF-BD77-9E2161A68A05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140760" y="910800"/>
            <a:ext cx="5007304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u="sng" strike="noStrike" spc="148" dirty="0" smtClean="0">
                <a:solidFill>
                  <a:srgbClr val="FF0000"/>
                </a:solidFill>
                <a:uFillTx/>
                <a:latin typeface="Book Antiqua"/>
              </a:rPr>
              <a:t>Avantage </a:t>
            </a:r>
            <a:r>
              <a:rPr lang="fr-FR" sz="1600" b="1" u="sng" strike="noStrike" spc="148" dirty="0" smtClean="0">
                <a:solidFill>
                  <a:srgbClr val="FF0000"/>
                </a:solidFill>
                <a:uFillTx/>
                <a:latin typeface="Book Antiqua"/>
              </a:rPr>
              <a:t>majeur </a:t>
            </a:r>
            <a:r>
              <a:rPr lang="fr-FR" sz="1600" b="1" u="sng" strike="noStrike" spc="148" dirty="0" smtClean="0">
                <a:solidFill>
                  <a:srgbClr val="FF0000"/>
                </a:solidFill>
                <a:uFillTx/>
                <a:latin typeface="Book Antiqua"/>
              </a:rPr>
              <a:t>de la factorisation LU: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sp>
        <p:nvSpPr>
          <p:cNvPr id="19" name="CustomShape 11"/>
          <p:cNvSpPr/>
          <p:nvPr/>
        </p:nvSpPr>
        <p:spPr>
          <a:xfrm>
            <a:off x="287088" y="1412776"/>
            <a:ext cx="8569824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trike="noStrike" spc="-1" dirty="0" smtClean="0">
                <a:solidFill>
                  <a:schemeClr val="bg1"/>
                </a:solidFill>
                <a:uFillTx/>
                <a:latin typeface="Book Antiqua"/>
              </a:rPr>
              <a:t>Pour l’exemple précédent si on cherche à résoudre le même système mais pour b = (55 , 270 , -100 , 305)</a:t>
            </a:r>
            <a:r>
              <a:rPr lang="fr-FR" strike="noStrike" spc="-1" baseline="30000" dirty="0" smtClean="0">
                <a:solidFill>
                  <a:schemeClr val="bg1"/>
                </a:solidFill>
                <a:uFillTx/>
                <a:latin typeface="Book Antiqua"/>
              </a:rPr>
              <a:t>t</a:t>
            </a:r>
            <a:r>
              <a:rPr lang="fr-FR" strike="noStrike" spc="-1" dirty="0" smtClean="0">
                <a:solidFill>
                  <a:schemeClr val="bg1"/>
                </a:solidFill>
                <a:uFillTx/>
                <a:latin typeface="Book Antiqua"/>
              </a:rPr>
              <a:t>. </a:t>
            </a:r>
            <a:r>
              <a:rPr lang="fr-FR" spc="-1" dirty="0" smtClean="0">
                <a:solidFill>
                  <a:schemeClr val="bg1"/>
                </a:solidFill>
                <a:latin typeface="Book Antiqua"/>
              </a:rPr>
              <a:t>On remplace directement les valeurs du vecteur b précédent par ces nouvelles valeurs dans le système (S1) obtenu, on obtient ainsi :</a:t>
            </a:r>
            <a:endParaRPr lang="en-US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40" name="Groupe 39"/>
          <p:cNvGrpSpPr/>
          <p:nvPr/>
        </p:nvGrpSpPr>
        <p:grpSpPr>
          <a:xfrm>
            <a:off x="190828" y="2611902"/>
            <a:ext cx="3970004" cy="1816442"/>
            <a:chOff x="288372" y="1491241"/>
            <a:chExt cx="3970004" cy="1816442"/>
          </a:xfrm>
        </p:grpSpPr>
        <p:sp>
          <p:nvSpPr>
            <p:cNvPr id="41" name="CustomShape 6"/>
            <p:cNvSpPr/>
            <p:nvPr/>
          </p:nvSpPr>
          <p:spPr>
            <a:xfrm>
              <a:off x="1008012" y="1491241"/>
              <a:ext cx="422280" cy="181644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" name="CustomShape 7"/>
            <p:cNvSpPr/>
            <p:nvPr/>
          </p:nvSpPr>
          <p:spPr>
            <a:xfrm>
              <a:off x="288372" y="2141930"/>
              <a:ext cx="71964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2800" b="0" strike="noStrike" spc="-1" dirty="0">
                  <a:solidFill>
                    <a:srgbClr val="FFFFFF"/>
                  </a:solidFill>
                  <a:latin typeface="Constantia"/>
                </a:rPr>
                <a:t>(</a:t>
              </a:r>
              <a:r>
                <a:rPr lang="fr-FR" sz="2800" b="0" strike="noStrike" spc="-1" dirty="0" smtClean="0">
                  <a:solidFill>
                    <a:srgbClr val="FFFFFF"/>
                  </a:solidFill>
                  <a:latin typeface="Constantia"/>
                </a:rPr>
                <a:t>S</a:t>
              </a:r>
              <a:r>
                <a:rPr lang="fr-FR" sz="2800" b="0" strike="noStrike" spc="-1" baseline="-25000" dirty="0" smtClean="0">
                  <a:solidFill>
                    <a:srgbClr val="FFFFFF"/>
                  </a:solidFill>
                  <a:latin typeface="Constantia"/>
                </a:rPr>
                <a:t>1</a:t>
              </a:r>
              <a:r>
                <a:rPr lang="fr-FR" sz="2800" b="0" strike="noStrike" spc="-1" dirty="0" smtClean="0">
                  <a:solidFill>
                    <a:srgbClr val="FFFFFF"/>
                  </a:solidFill>
                  <a:latin typeface="Constantia"/>
                </a:rPr>
                <a:t>)</a:t>
              </a:r>
              <a:endParaRPr lang="en-US" sz="2800" b="0" strike="noStrike" spc="-1" dirty="0"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ormula 2"/>
                <p:cNvSpPr txBox="1"/>
                <p:nvPr/>
              </p:nvSpPr>
              <p:spPr>
                <a:xfrm>
                  <a:off x="1506625" y="1547913"/>
                  <a:ext cx="2751751" cy="399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y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55</m:t>
                        </m:r>
                      </m:oMath>
                    </m:oMathPara>
                  </a14:m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ormula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625" y="1547913"/>
                  <a:ext cx="2751751" cy="3996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ormula 3"/>
                <p:cNvSpPr txBox="1"/>
                <p:nvPr/>
              </p:nvSpPr>
              <p:spPr>
                <a:xfrm>
                  <a:off x="1511652" y="1995297"/>
                  <a:ext cx="2746724" cy="399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y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270</m:t>
                        </m:r>
                      </m:oMath>
                    </m:oMathPara>
                  </a14:m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ormula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652" y="1995297"/>
                  <a:ext cx="2746724" cy="3996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ormula 4"/>
                <p:cNvSpPr txBox="1"/>
                <p:nvPr/>
              </p:nvSpPr>
              <p:spPr>
                <a:xfrm>
                  <a:off x="1506624" y="2427345"/>
                  <a:ext cx="2751752" cy="399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y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y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100</m:t>
                        </m:r>
                      </m:oMath>
                    </m:oMathPara>
                  </a14:m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ormula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624" y="2427345"/>
                  <a:ext cx="2751752" cy="3996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Formula 5"/>
                <p:cNvSpPr txBox="1"/>
                <p:nvPr/>
              </p:nvSpPr>
              <p:spPr>
                <a:xfrm>
                  <a:off x="1506623" y="2859753"/>
                  <a:ext cx="2751753" cy="399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fr-FR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bg1"/>
                            </a:solidFill>
                            <a:latin typeface="Cambria Math"/>
                          </a:rPr>
                          <m:t>y</m:t>
                        </m:r>
                        <m:r>
                          <a:rPr lang="fr-FR" baseline="-2500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y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y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305</m:t>
                        </m:r>
                      </m:oMath>
                    </m:oMathPara>
                  </a14:m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Formula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623" y="2859753"/>
                  <a:ext cx="2751753" cy="3996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e 46"/>
          <p:cNvGrpSpPr/>
          <p:nvPr/>
        </p:nvGrpSpPr>
        <p:grpSpPr>
          <a:xfrm>
            <a:off x="190828" y="4941687"/>
            <a:ext cx="3919264" cy="1816442"/>
            <a:chOff x="364704" y="4070524"/>
            <a:chExt cx="3919264" cy="18164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Formula 2"/>
                <p:cNvSpPr txBox="1"/>
                <p:nvPr/>
              </p:nvSpPr>
              <p:spPr>
                <a:xfrm>
                  <a:off x="1547664" y="4097399"/>
                  <a:ext cx="2736304" cy="399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fr-FR" b="0" i="0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y</m:t>
                        </m:r>
                        <m:r>
                          <a:rPr lang="fr-FR" b="0" i="0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fr-FR" baseline="-25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Formula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664" y="4097399"/>
                  <a:ext cx="2736304" cy="3996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ormula 3"/>
                <p:cNvSpPr txBox="1"/>
                <p:nvPr/>
              </p:nvSpPr>
              <p:spPr>
                <a:xfrm>
                  <a:off x="1547664" y="4529447"/>
                  <a:ext cx="2736304" cy="399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−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fr-FR" b="0" i="0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fr-FR" b="0" i="1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fr-FR" baseline="-25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ormula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664" y="4529447"/>
                  <a:ext cx="2736304" cy="3996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ormula 4"/>
                <p:cNvSpPr txBox="1"/>
                <p:nvPr/>
              </p:nvSpPr>
              <p:spPr>
                <a:xfrm>
                  <a:off x="1547664" y="4961495"/>
                  <a:ext cx="2736304" cy="399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y</m:t>
                        </m:r>
                        <m:r>
                          <a:rPr lang="fr-FR" b="0" i="0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fr-FR" baseline="-25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ormula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664" y="4961495"/>
                  <a:ext cx="2736304" cy="3996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Formula 5"/>
                <p:cNvSpPr txBox="1"/>
                <p:nvPr/>
              </p:nvSpPr>
              <p:spPr>
                <a:xfrm>
                  <a:off x="1547664" y="5433103"/>
                  <a:ext cx="2736304" cy="399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fr-FR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fr-F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y</m:t>
                        </m:r>
                        <m:r>
                          <a:rPr lang="fr-FR" b="0" i="0" baseline="-2500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fr-FR" baseline="-25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Formula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664" y="5433103"/>
                  <a:ext cx="2736304" cy="3996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CustomShape 6"/>
            <p:cNvSpPr/>
            <p:nvPr/>
          </p:nvSpPr>
          <p:spPr>
            <a:xfrm>
              <a:off x="1084344" y="4070524"/>
              <a:ext cx="422280" cy="181644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7"/>
            <p:cNvSpPr/>
            <p:nvPr/>
          </p:nvSpPr>
          <p:spPr>
            <a:xfrm>
              <a:off x="364704" y="4715640"/>
              <a:ext cx="82292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2800" b="0" strike="noStrike" spc="-1" dirty="0">
                  <a:solidFill>
                    <a:srgbClr val="FFFFFF"/>
                  </a:solidFill>
                  <a:latin typeface="Constantia"/>
                </a:rPr>
                <a:t>(</a:t>
              </a:r>
              <a:r>
                <a:rPr lang="fr-FR" sz="2800" b="0" strike="noStrike" spc="-1" dirty="0" smtClean="0">
                  <a:solidFill>
                    <a:srgbClr val="FFFFFF"/>
                  </a:solidFill>
                  <a:latin typeface="Constantia"/>
                </a:rPr>
                <a:t>S</a:t>
              </a:r>
              <a:r>
                <a:rPr lang="fr-FR" sz="2800" b="0" strike="noStrike" spc="-1" baseline="-25000" dirty="0" smtClean="0">
                  <a:solidFill>
                    <a:srgbClr val="FFFFFF"/>
                  </a:solidFill>
                  <a:latin typeface="Constantia"/>
                </a:rPr>
                <a:t>2</a:t>
              </a:r>
              <a:r>
                <a:rPr lang="fr-FR" sz="2800" b="0" strike="noStrike" spc="-1" dirty="0" smtClean="0">
                  <a:solidFill>
                    <a:srgbClr val="FFFFFF"/>
                  </a:solidFill>
                  <a:latin typeface="Constantia"/>
                </a:rPr>
                <a:t>)</a:t>
              </a: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54" name="CustomShape 7"/>
          <p:cNvSpPr/>
          <p:nvPr/>
        </p:nvSpPr>
        <p:spPr>
          <a:xfrm>
            <a:off x="4193170" y="2662094"/>
            <a:ext cx="49731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  <a:sym typeface="Symbol"/>
              </a:rPr>
              <a:t></a:t>
            </a:r>
            <a:endParaRPr lang="en-US" sz="2000" b="1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ormula 2"/>
              <p:cNvSpPr txBox="1"/>
              <p:nvPr/>
            </p:nvSpPr>
            <p:spPr>
              <a:xfrm>
                <a:off x="4722817" y="2657525"/>
                <a:ext cx="2669323" cy="39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y</m:t>
                      </m:r>
                      <m:r>
                        <a:rPr lang="fr-FR" b="0" i="1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𝟓𝟓</m:t>
                      </m:r>
                    </m:oMath>
                  </m:oMathPara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817" y="2657525"/>
                <a:ext cx="2669323" cy="3996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ustomShape 7"/>
          <p:cNvSpPr/>
          <p:nvPr/>
        </p:nvSpPr>
        <p:spPr>
          <a:xfrm>
            <a:off x="4160833" y="3084714"/>
            <a:ext cx="49731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  <a:sym typeface="Symbol"/>
              </a:rPr>
              <a:t></a:t>
            </a:r>
            <a:endParaRPr lang="en-US" sz="2000" b="1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Formula 2"/>
              <p:cNvSpPr txBox="1"/>
              <p:nvPr/>
            </p:nvSpPr>
            <p:spPr>
              <a:xfrm>
                <a:off x="4714929" y="3080145"/>
                <a:ext cx="2669323" cy="39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y</m:t>
                      </m:r>
                      <m:r>
                        <a:rPr lang="fr-FR" b="0" i="1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b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𝟏𝟎𝟓</m:t>
                      </m:r>
                    </m:oMath>
                  </m:oMathPara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929" y="3080145"/>
                <a:ext cx="2669323" cy="3996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stomShape 7"/>
          <p:cNvSpPr/>
          <p:nvPr/>
        </p:nvSpPr>
        <p:spPr>
          <a:xfrm>
            <a:off x="4193170" y="3537332"/>
            <a:ext cx="49731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  <a:sym typeface="Symbol"/>
              </a:rPr>
              <a:t></a:t>
            </a:r>
            <a:endParaRPr lang="en-US" sz="2000" b="1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Formula 2"/>
              <p:cNvSpPr txBox="1"/>
              <p:nvPr/>
            </p:nvSpPr>
            <p:spPr>
              <a:xfrm>
                <a:off x="4722817" y="3532763"/>
                <a:ext cx="2669323" cy="39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y</m:t>
                      </m:r>
                      <m:r>
                        <a:rPr lang="fr-FR" b="0" i="1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817" y="3532763"/>
                <a:ext cx="2669323" cy="3996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CustomShape 7"/>
          <p:cNvSpPr/>
          <p:nvPr/>
        </p:nvSpPr>
        <p:spPr>
          <a:xfrm>
            <a:off x="4193170" y="3941639"/>
            <a:ext cx="49731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  <a:sym typeface="Symbol"/>
              </a:rPr>
              <a:t></a:t>
            </a:r>
            <a:endParaRPr lang="en-US" sz="2000" b="1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Formula 2"/>
              <p:cNvSpPr txBox="1"/>
              <p:nvPr/>
            </p:nvSpPr>
            <p:spPr>
              <a:xfrm>
                <a:off x="4722817" y="3937070"/>
                <a:ext cx="3521591" cy="39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y</m:t>
                      </m:r>
                      <m:r>
                        <a:rPr lang="fr-FR" b="0" i="1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b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𝟐𝟎</m:t>
                      </m:r>
                    </m:oMath>
                  </m:oMathPara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817" y="3937070"/>
                <a:ext cx="3521591" cy="3996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CustomShape 7"/>
          <p:cNvSpPr/>
          <p:nvPr/>
        </p:nvSpPr>
        <p:spPr>
          <a:xfrm>
            <a:off x="4316217" y="6304923"/>
            <a:ext cx="49731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  <a:sym typeface="Symbol"/>
              </a:rPr>
              <a:t></a:t>
            </a:r>
            <a:endParaRPr lang="en-US" sz="2000" b="1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Formula 5"/>
              <p:cNvSpPr txBox="1"/>
              <p:nvPr/>
            </p:nvSpPr>
            <p:spPr>
              <a:xfrm>
                <a:off x="4802456" y="6303978"/>
                <a:ext cx="2948348" cy="39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  <m:r>
                      <a:rPr lang="fr-FR" baseline="-25000" smtClean="0">
                        <a:solidFill>
                          <a:schemeClr val="bg1"/>
                        </a:solidFill>
                        <a:latin typeface="Cambria Math"/>
                      </a:rPr>
                      <m:t>4</m:t>
                    </m:r>
                    <m:r>
                      <a:rPr lang="fr-FR" smtClean="0">
                        <a:solidFill>
                          <a:schemeClr val="bg1"/>
                        </a:solidFill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</m:oMath>
                </a14:m>
                <a:r>
                  <a:rPr lang="fr-FR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 - 5</a:t>
                </a:r>
                <a:r>
                  <a:rPr lang="fr-FR" dirty="0" smtClean="0">
                    <a:solidFill>
                      <a:schemeClr val="bg1"/>
                    </a:solidFill>
                  </a:rPr>
                  <a:t> 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456" y="6303978"/>
                <a:ext cx="2948348" cy="399600"/>
              </a:xfrm>
              <a:prstGeom prst="rect">
                <a:avLst/>
              </a:prstGeom>
              <a:blipFill rotWithShape="1">
                <a:blip r:embed="rId14"/>
                <a:stretch>
                  <a:fillRect t="-9091"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ustomShape 7"/>
          <p:cNvSpPr/>
          <p:nvPr/>
        </p:nvSpPr>
        <p:spPr>
          <a:xfrm>
            <a:off x="4316217" y="5850853"/>
            <a:ext cx="49731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  <a:sym typeface="Symbol"/>
              </a:rPr>
              <a:t></a:t>
            </a:r>
            <a:endParaRPr lang="en-US" sz="2000" b="1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Formula 5"/>
              <p:cNvSpPr txBox="1"/>
              <p:nvPr/>
            </p:nvSpPr>
            <p:spPr>
              <a:xfrm>
                <a:off x="4802456" y="5849908"/>
                <a:ext cx="2948348" cy="39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  <m:r>
                      <a:rPr lang="fr-FR" b="0" i="0" baseline="-25000" smtClean="0">
                        <a:solidFill>
                          <a:schemeClr val="bg1"/>
                        </a:solidFill>
                        <a:latin typeface="Cambria Math"/>
                      </a:rPr>
                      <m:t>3</m:t>
                    </m:r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fr-FR" dirty="0" smtClean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fr-FR" b="1" dirty="0" smtClean="0"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</a:rPr>
                  <a:t>15</a:t>
                </a:r>
                <a:r>
                  <a:rPr lang="fr-FR" dirty="0" smtClean="0">
                    <a:solidFill>
                      <a:schemeClr val="bg1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endParaRPr lang="fr-FR" dirty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5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456" y="5849908"/>
                <a:ext cx="2948348" cy="399600"/>
              </a:xfrm>
              <a:prstGeom prst="rect">
                <a:avLst/>
              </a:prstGeom>
              <a:blipFill rotWithShape="1">
                <a:blip r:embed="rId15"/>
                <a:stretch>
                  <a:fillRect t="-9231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CustomShape 7"/>
          <p:cNvSpPr/>
          <p:nvPr/>
        </p:nvSpPr>
        <p:spPr>
          <a:xfrm>
            <a:off x="4316217" y="5425656"/>
            <a:ext cx="49731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  <a:sym typeface="Symbol"/>
              </a:rPr>
              <a:t></a:t>
            </a:r>
            <a:endParaRPr lang="en-US" sz="2000" b="1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Formula 5"/>
              <p:cNvSpPr txBox="1"/>
              <p:nvPr/>
            </p:nvSpPr>
            <p:spPr>
              <a:xfrm>
                <a:off x="4802456" y="5424711"/>
                <a:ext cx="2948348" cy="39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  <m:r>
                      <a:rPr lang="fr-FR" b="0" i="0" baseline="-25000" smtClean="0">
                        <a:solidFill>
                          <a:schemeClr val="bg1"/>
                        </a:solidFill>
                        <a:latin typeface="Cambria Math"/>
                      </a:rPr>
                      <m:t>2</m:t>
                    </m:r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fr-FR" dirty="0" smtClean="0">
                    <a:solidFill>
                      <a:schemeClr val="bg1"/>
                    </a:solidFill>
                  </a:rPr>
                  <a:t> 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5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456" y="5424711"/>
                <a:ext cx="2948348" cy="399600"/>
              </a:xfrm>
              <a:prstGeom prst="rect">
                <a:avLst/>
              </a:prstGeom>
              <a:blipFill rotWithShape="1">
                <a:blip r:embed="rId16"/>
                <a:stretch>
                  <a:fillRect t="-7692" b="-169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ustomShape 7"/>
          <p:cNvSpPr/>
          <p:nvPr/>
        </p:nvSpPr>
        <p:spPr>
          <a:xfrm>
            <a:off x="4316217" y="4997916"/>
            <a:ext cx="49731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FFFFFF"/>
                </a:solidFill>
                <a:latin typeface="Constantia"/>
                <a:sym typeface="Symbol"/>
              </a:rPr>
              <a:t></a:t>
            </a:r>
            <a:endParaRPr lang="en-US" sz="2000" b="1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ormula 5"/>
              <p:cNvSpPr txBox="1"/>
              <p:nvPr/>
            </p:nvSpPr>
            <p:spPr>
              <a:xfrm>
                <a:off x="4802456" y="4996971"/>
                <a:ext cx="2948348" cy="39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  <m:r>
                      <a:rPr lang="fr-FR" b="0" i="0" baseline="-25000" smtClean="0">
                        <a:solidFill>
                          <a:schemeClr val="bg1"/>
                        </a:solidFill>
                        <a:latin typeface="Cambria Math"/>
                      </a:rPr>
                      <m:t>1</m:t>
                    </m:r>
                    <m:r>
                      <a:rPr lang="fr-FR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fr-FR" dirty="0" smtClean="0">
                    <a:solidFill>
                      <a:schemeClr val="bg1"/>
                    </a:solidFill>
                  </a:rPr>
                  <a:t> 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10</a:t>
                </a:r>
                <a:r>
                  <a:rPr lang="fr-FR" dirty="0" smtClean="0">
                    <a:solidFill>
                      <a:schemeClr val="bg1"/>
                    </a:solidFill>
                  </a:rPr>
                  <a:t> 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9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456" y="4996971"/>
                <a:ext cx="2948348" cy="399600"/>
              </a:xfrm>
              <a:prstGeom prst="rect">
                <a:avLst/>
              </a:prstGeom>
              <a:blipFill rotWithShape="1">
                <a:blip r:embed="rId17"/>
                <a:stretch>
                  <a:fillRect t="-7692" b="-169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93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000"/>
                            </p:stCondLst>
                            <p:childTnLst>
                              <p:par>
                                <p:cTn id="10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TextShape 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DAED3A8-F396-4EDF-BD77-9E2161A68A05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22" name="CustomShape 2"/>
          <p:cNvSpPr/>
          <p:nvPr/>
        </p:nvSpPr>
        <p:spPr>
          <a:xfrm>
            <a:off x="4068000" y="2708640"/>
            <a:ext cx="158364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4400" b="1" strike="noStrike" cap="small" spc="199">
                <a:solidFill>
                  <a:srgbClr val="FFFFFF"/>
                </a:solidFill>
                <a:latin typeface="Book Antiqua"/>
              </a:rPr>
              <a:t>Fin</a:t>
            </a:r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386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3640" y="1340640"/>
            <a:ext cx="30099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Book Antiqua"/>
              </a:rPr>
              <a:t>Système linéaire :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868320" y="2276872"/>
            <a:ext cx="422280" cy="183446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7"/>
          <p:cNvSpPr/>
          <p:nvPr/>
        </p:nvSpPr>
        <p:spPr>
          <a:xfrm>
            <a:off x="148320" y="2874292"/>
            <a:ext cx="7196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FFFFFF"/>
                </a:solidFill>
                <a:latin typeface="Constantia"/>
              </a:rPr>
              <a:t>(S)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5580000" y="4344480"/>
            <a:ext cx="3312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>
                <a:solidFill>
                  <a:srgbClr val="C00000"/>
                </a:solidFill>
                <a:uFillTx/>
                <a:latin typeface="Book Antiqua"/>
              </a:rPr>
              <a:t>Matrice Associée (augmentée)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91" name="Table 9"/>
          <p:cNvGraphicFramePr/>
          <p:nvPr>
            <p:extLst>
              <p:ext uri="{D42A27DB-BD31-4B8C-83A1-F6EECF244321}">
                <p14:modId xmlns:p14="http://schemas.microsoft.com/office/powerpoint/2010/main" val="1438962965"/>
              </p:ext>
            </p:extLst>
          </p:nvPr>
        </p:nvGraphicFramePr>
        <p:xfrm>
          <a:off x="5652000" y="2276872"/>
          <a:ext cx="3163320" cy="175392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  <a:gridCol w="634320"/>
              </a:tblGrid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 dirty="0">
                          <a:solidFill>
                            <a:srgbClr val="FFFFFF"/>
                          </a:solidFill>
                          <a:latin typeface="Cambria"/>
                        </a:rPr>
                        <a:t>11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1n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i="1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1" i="1" strike="noStrike" spc="-1" baseline="-25000">
                          <a:solidFill>
                            <a:srgbClr val="FF0000"/>
                          </a:solidFill>
                          <a:latin typeface="Cambria"/>
                        </a:rPr>
                        <a:t>1</a:t>
                      </a:r>
                      <a:endParaRPr lang="en-US" sz="2000" b="1" strike="noStrike" spc="-1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2n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i="1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1" i="1" strike="noStrike" spc="-1" baseline="-25000">
                          <a:solidFill>
                            <a:srgbClr val="FF0000"/>
                          </a:solidFill>
                          <a:latin typeface="Cambria"/>
                        </a:rPr>
                        <a:t>2</a:t>
                      </a:r>
                      <a:endParaRPr lang="en-US" sz="2000" b="1" strike="noStrike" spc="-1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: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i="1" strike="noStrike" spc="-1">
                          <a:solidFill>
                            <a:srgbClr val="FF0000"/>
                          </a:solidFill>
                          <a:latin typeface="Cambria"/>
                        </a:rPr>
                        <a:t>:</a:t>
                      </a:r>
                      <a:endParaRPr lang="en-US" sz="2000" b="1" strike="noStrike" spc="-1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 dirty="0">
                          <a:solidFill>
                            <a:srgbClr val="FFFFFF"/>
                          </a:solidFill>
                          <a:latin typeface="Cambria"/>
                        </a:rPr>
                        <a:t>n1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n2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.  .  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i="1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r>
                        <a:rPr lang="fr-FR" sz="2000" b="0" i="1" strike="noStrike" spc="-1" baseline="-25000">
                          <a:solidFill>
                            <a:srgbClr val="FFFFFF"/>
                          </a:solidFill>
                          <a:latin typeface="Cambria"/>
                        </a:rPr>
                        <a:t>nn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i="1" strike="noStrike" spc="-1" dirty="0" err="1">
                          <a:solidFill>
                            <a:srgbClr val="FF0000"/>
                          </a:solidFill>
                          <a:latin typeface="Cambria"/>
                        </a:rPr>
                        <a:t>b</a:t>
                      </a:r>
                      <a:r>
                        <a:rPr lang="fr-FR" sz="2000" b="1" i="1" strike="noStrike" spc="-1" baseline="-25000" dirty="0" err="1">
                          <a:solidFill>
                            <a:srgbClr val="FF0000"/>
                          </a:solidFill>
                          <a:latin typeface="Cambria"/>
                        </a:rPr>
                        <a:t>n</a:t>
                      </a:r>
                      <a:endParaRPr lang="en-US" sz="2000" b="1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2371AA4-EDA8-4114-B3DB-CD56969818EF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577800" y="620640"/>
            <a:ext cx="543744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Book Antiqua"/>
              </a:rPr>
              <a:t>La </a:t>
            </a:r>
            <a:r>
              <a:rPr lang="fr-FR" sz="2000" b="0" strike="noStrike" spc="-1" dirty="0" smtClean="0">
                <a:solidFill>
                  <a:srgbClr val="FFFFFF"/>
                </a:solidFill>
                <a:latin typeface="Book Antiqua"/>
              </a:rPr>
              <a:t>Factorisation LU :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>
            <a:off x="1060920" y="4347720"/>
            <a:ext cx="3168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>
                <a:solidFill>
                  <a:srgbClr val="C00000"/>
                </a:solidFill>
                <a:uFillTx/>
                <a:latin typeface="Book Antiqua"/>
              </a:rPr>
              <a:t>Système linéaire ( carré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2352" y="2311132"/>
            <a:ext cx="37444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mbria" pitchFamily="18" charset="0"/>
              </a:rPr>
              <a:t>a</a:t>
            </a:r>
            <a:r>
              <a:rPr lang="fr-FR" i="1" baseline="-25000" dirty="0" smtClean="0">
                <a:latin typeface="Cambria" pitchFamily="18" charset="0"/>
              </a:rPr>
              <a:t>11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1</a:t>
            </a:r>
            <a:r>
              <a:rPr lang="fr-FR" i="1" dirty="0" smtClean="0">
                <a:latin typeface="Cambria" pitchFamily="18" charset="0"/>
              </a:rPr>
              <a:t>   +   a</a:t>
            </a:r>
            <a:r>
              <a:rPr lang="fr-FR" i="1" baseline="-25000" dirty="0" smtClean="0">
                <a:latin typeface="Cambria" pitchFamily="18" charset="0"/>
              </a:rPr>
              <a:t>12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2</a:t>
            </a:r>
            <a:r>
              <a:rPr lang="fr-FR" i="1" dirty="0" smtClean="0">
                <a:latin typeface="Cambria" pitchFamily="18" charset="0"/>
              </a:rPr>
              <a:t>   +   ..  +   a</a:t>
            </a:r>
            <a:r>
              <a:rPr lang="fr-FR" i="1" baseline="-25000" dirty="0" smtClean="0">
                <a:latin typeface="Cambria" pitchFamily="18" charset="0"/>
              </a:rPr>
              <a:t>1n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n</a:t>
            </a:r>
            <a:r>
              <a:rPr lang="fr-FR" i="1" dirty="0" smtClean="0">
                <a:latin typeface="Cambria" pitchFamily="18" charset="0"/>
              </a:rPr>
              <a:t>   =   </a:t>
            </a:r>
            <a:r>
              <a:rPr lang="fr-FR" b="1" i="1" dirty="0" smtClean="0">
                <a:solidFill>
                  <a:srgbClr val="FF0000"/>
                </a:solidFill>
                <a:latin typeface="Cambria" pitchFamily="18" charset="0"/>
              </a:rPr>
              <a:t>b</a:t>
            </a:r>
            <a:r>
              <a:rPr lang="fr-FR" b="1" i="1" baseline="-25000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fr-FR" b="1" i="1" baseline="-250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89173" y="2843664"/>
            <a:ext cx="37444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mbria" pitchFamily="18" charset="0"/>
              </a:rPr>
              <a:t>a</a:t>
            </a:r>
            <a:r>
              <a:rPr lang="fr-FR" i="1" baseline="-25000" dirty="0" smtClean="0">
                <a:latin typeface="Cambria" pitchFamily="18" charset="0"/>
              </a:rPr>
              <a:t>21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1</a:t>
            </a:r>
            <a:r>
              <a:rPr lang="fr-FR" i="1" dirty="0" smtClean="0">
                <a:latin typeface="Cambria" pitchFamily="18" charset="0"/>
              </a:rPr>
              <a:t>   +   a</a:t>
            </a:r>
            <a:r>
              <a:rPr lang="fr-FR" i="1" baseline="-25000" dirty="0" smtClean="0">
                <a:latin typeface="Cambria" pitchFamily="18" charset="0"/>
              </a:rPr>
              <a:t>22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2</a:t>
            </a:r>
            <a:r>
              <a:rPr lang="fr-FR" i="1" dirty="0" smtClean="0">
                <a:latin typeface="Cambria" pitchFamily="18" charset="0"/>
              </a:rPr>
              <a:t>   +   ..  +   a</a:t>
            </a:r>
            <a:r>
              <a:rPr lang="fr-FR" i="1" baseline="-25000" dirty="0" smtClean="0">
                <a:latin typeface="Cambria" pitchFamily="18" charset="0"/>
              </a:rPr>
              <a:t>2n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n</a:t>
            </a:r>
            <a:r>
              <a:rPr lang="fr-FR" i="1" dirty="0" smtClean="0">
                <a:latin typeface="Cambria" pitchFamily="18" charset="0"/>
              </a:rPr>
              <a:t>   =   </a:t>
            </a:r>
            <a:r>
              <a:rPr lang="fr-FR" b="1" i="1" dirty="0" smtClean="0">
                <a:solidFill>
                  <a:srgbClr val="FF0000"/>
                </a:solidFill>
                <a:latin typeface="Cambria" pitchFamily="18" charset="0"/>
              </a:rPr>
              <a:t>b</a:t>
            </a:r>
            <a:r>
              <a:rPr lang="fr-FR" b="1" i="1" baseline="-25000" dirty="0" smtClean="0">
                <a:solidFill>
                  <a:srgbClr val="FF0000"/>
                </a:solidFill>
                <a:latin typeface="Cambria" pitchFamily="18" charset="0"/>
              </a:rPr>
              <a:t>2</a:t>
            </a:r>
            <a:endParaRPr lang="fr-FR" b="1" i="1" baseline="-250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82352" y="3558047"/>
            <a:ext cx="37444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mbria" pitchFamily="18" charset="0"/>
              </a:rPr>
              <a:t>a</a:t>
            </a:r>
            <a:r>
              <a:rPr lang="fr-FR" i="1" baseline="-25000" dirty="0" smtClean="0">
                <a:latin typeface="Cambria" pitchFamily="18" charset="0"/>
              </a:rPr>
              <a:t>n1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1</a:t>
            </a:r>
            <a:r>
              <a:rPr lang="fr-FR" i="1" dirty="0" smtClean="0">
                <a:latin typeface="Cambria" pitchFamily="18" charset="0"/>
              </a:rPr>
              <a:t>   +   a</a:t>
            </a:r>
            <a:r>
              <a:rPr lang="fr-FR" i="1" baseline="-25000" dirty="0" smtClean="0">
                <a:latin typeface="Cambria" pitchFamily="18" charset="0"/>
              </a:rPr>
              <a:t>n2</a:t>
            </a:r>
            <a:r>
              <a:rPr lang="fr-FR" i="1" dirty="0" smtClean="0">
                <a:latin typeface="Cambria" pitchFamily="18" charset="0"/>
              </a:rPr>
              <a:t>X</a:t>
            </a:r>
            <a:r>
              <a:rPr lang="fr-FR" i="1" baseline="-25000" dirty="0" smtClean="0">
                <a:latin typeface="Cambria" pitchFamily="18" charset="0"/>
              </a:rPr>
              <a:t>2</a:t>
            </a:r>
            <a:r>
              <a:rPr lang="fr-FR" i="1" dirty="0" smtClean="0">
                <a:latin typeface="Cambria" pitchFamily="18" charset="0"/>
              </a:rPr>
              <a:t>   +   ..  +   </a:t>
            </a:r>
            <a:r>
              <a:rPr lang="fr-FR" i="1" dirty="0" err="1" smtClean="0">
                <a:latin typeface="Cambria" pitchFamily="18" charset="0"/>
              </a:rPr>
              <a:t>a</a:t>
            </a:r>
            <a:r>
              <a:rPr lang="fr-FR" i="1" baseline="-25000" dirty="0" err="1" smtClean="0">
                <a:latin typeface="Cambria" pitchFamily="18" charset="0"/>
              </a:rPr>
              <a:t>nn</a:t>
            </a:r>
            <a:r>
              <a:rPr lang="fr-FR" i="1" dirty="0" err="1" smtClean="0">
                <a:latin typeface="Cambria" pitchFamily="18" charset="0"/>
              </a:rPr>
              <a:t>X</a:t>
            </a:r>
            <a:r>
              <a:rPr lang="fr-FR" i="1" baseline="-25000" dirty="0" err="1" smtClean="0">
                <a:latin typeface="Cambria" pitchFamily="18" charset="0"/>
              </a:rPr>
              <a:t>n</a:t>
            </a:r>
            <a:r>
              <a:rPr lang="fr-FR" i="1" dirty="0" smtClean="0">
                <a:latin typeface="Cambria" pitchFamily="18" charset="0"/>
              </a:rPr>
              <a:t>    =   </a:t>
            </a:r>
            <a:r>
              <a:rPr lang="fr-FR" b="1" i="1" dirty="0" err="1" smtClean="0">
                <a:solidFill>
                  <a:srgbClr val="FF0000"/>
                </a:solidFill>
                <a:latin typeface="Cambria" pitchFamily="18" charset="0"/>
              </a:rPr>
              <a:t>b</a:t>
            </a:r>
            <a:r>
              <a:rPr lang="fr-FR" b="1" i="1" baseline="-25000" dirty="0" err="1" smtClean="0">
                <a:solidFill>
                  <a:srgbClr val="FF0000"/>
                </a:solidFill>
                <a:latin typeface="Cambria" pitchFamily="18" charset="0"/>
              </a:rPr>
              <a:t>n</a:t>
            </a:r>
            <a:endParaRPr lang="fr-FR" b="1" i="1" baseline="-250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6745" y="3230039"/>
            <a:ext cx="374441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Cambria" pitchFamily="18" charset="0"/>
              </a:rPr>
              <a:t>.    .    .</a:t>
            </a:r>
            <a:endParaRPr lang="fr-FR" i="1" baseline="-25000" dirty="0">
              <a:latin typeface="Cambr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75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4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3- Factorisation LU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42756" y="980640"/>
            <a:ext cx="3672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148" dirty="0">
                <a:solidFill>
                  <a:srgbClr val="FF0000"/>
                </a:solidFill>
                <a:uFillTx/>
                <a:latin typeface="Book Antiqua"/>
              </a:rPr>
              <a:t>Principe de la méthode 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0" name="TextShape 5"/>
          <p:cNvSpPr txBox="1"/>
          <p:nvPr/>
        </p:nvSpPr>
        <p:spPr>
          <a:xfrm>
            <a:off x="7941420" y="677358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A57B5DD-2564-4836-A514-2984648E5170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5" name="CustomShape 10"/>
          <p:cNvSpPr/>
          <p:nvPr/>
        </p:nvSpPr>
        <p:spPr>
          <a:xfrm>
            <a:off x="240560" y="1609100"/>
            <a:ext cx="8795936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lang="fr-FR" sz="1600" b="1" strike="noStrike" spc="148" dirty="0" smtClean="0">
                <a:solidFill>
                  <a:srgbClr val="FFFFFF"/>
                </a:solidFill>
                <a:latin typeface="Book Antiqua"/>
              </a:rPr>
              <a:t>Factoriser la matrice associée A en deux matrices L et U (A=L*U) tels que 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6" name="CustomShape 11"/>
          <p:cNvSpPr/>
          <p:nvPr/>
        </p:nvSpPr>
        <p:spPr>
          <a:xfrm>
            <a:off x="936822" y="4923012"/>
            <a:ext cx="74437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6110" indent="-285750">
              <a:lnSpc>
                <a:spcPct val="10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fr-FR" sz="1400" b="1" strike="noStrike" spc="148" dirty="0">
                <a:solidFill>
                  <a:srgbClr val="FFFFFF"/>
                </a:solidFill>
                <a:latin typeface="Book Antiqua"/>
              </a:rPr>
              <a:t>Résoudre le système </a:t>
            </a:r>
            <a:r>
              <a:rPr lang="fr-FR" sz="1400" b="1" strike="noStrike" spc="148" dirty="0" smtClean="0">
                <a:solidFill>
                  <a:srgbClr val="FFFFFF"/>
                </a:solidFill>
                <a:latin typeface="Book Antiqua"/>
              </a:rPr>
              <a:t>L*y = b (par descente «</a:t>
            </a:r>
            <a:r>
              <a:rPr lang="fr-FR" sz="1400" b="1" strike="noStrike" spc="148" dirty="0">
                <a:solidFill>
                  <a:srgbClr val="FFFFFF"/>
                </a:solidFill>
                <a:latin typeface="Book Antiqua"/>
              </a:rPr>
              <a:t> </a:t>
            </a:r>
            <a:r>
              <a:rPr lang="fr-FR" sz="1400" b="1" strike="noStrike" spc="148" dirty="0" err="1" smtClean="0">
                <a:solidFill>
                  <a:srgbClr val="FFFFFF"/>
                </a:solidFill>
                <a:latin typeface="Book Antiqua"/>
              </a:rPr>
              <a:t>Forward</a:t>
            </a:r>
            <a:r>
              <a:rPr lang="fr-FR" sz="1400" b="1" strike="noStrike" spc="148" dirty="0" smtClean="0">
                <a:solidFill>
                  <a:srgbClr val="FFFFFF"/>
                </a:solidFill>
                <a:latin typeface="Book Antiqua"/>
              </a:rPr>
              <a:t> </a:t>
            </a:r>
            <a:r>
              <a:rPr lang="fr-FR" sz="1400" b="1" strike="noStrike" spc="148" dirty="0">
                <a:solidFill>
                  <a:srgbClr val="FFFFFF"/>
                </a:solidFill>
                <a:latin typeface="Book Antiqua"/>
              </a:rPr>
              <a:t>substitution ») 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1107000" y="2132855"/>
            <a:ext cx="45878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6110" indent="-285750">
              <a:lnSpc>
                <a:spcPct val="10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fr-FR" sz="1400" b="1" strike="noStrike" spc="148" dirty="0" smtClean="0">
                <a:solidFill>
                  <a:srgbClr val="FFFFFF"/>
                </a:solidFill>
                <a:latin typeface="Book Antiqua"/>
              </a:rPr>
              <a:t>L est une matrice triangulaire inférieure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2" name="CustomShape 10"/>
          <p:cNvSpPr/>
          <p:nvPr/>
        </p:nvSpPr>
        <p:spPr>
          <a:xfrm>
            <a:off x="1107000" y="2663824"/>
            <a:ext cx="4578942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6110" indent="-285750">
              <a:lnSpc>
                <a:spcPct val="10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fr-FR" sz="1400" b="1" strike="noStrike" spc="148" dirty="0" smtClean="0">
                <a:solidFill>
                  <a:srgbClr val="FFFFFF"/>
                </a:solidFill>
                <a:latin typeface="Book Antiqua"/>
              </a:rPr>
              <a:t>U est une matrice triangulaire supérieure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3" name="CustomShape 10"/>
          <p:cNvSpPr/>
          <p:nvPr/>
        </p:nvSpPr>
        <p:spPr>
          <a:xfrm>
            <a:off x="561916" y="3467022"/>
            <a:ext cx="5400512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fr-FR" sz="1600" b="1" strike="noStrike" spc="148" dirty="0" smtClean="0">
                <a:solidFill>
                  <a:srgbClr val="FFFFFF"/>
                </a:solidFill>
                <a:latin typeface="Book Antiqua"/>
              </a:rPr>
              <a:t>Le système linéaire </a:t>
            </a:r>
            <a:r>
              <a:rPr lang="fr-FR" sz="1600" b="1" strike="noStrike" spc="148" dirty="0" err="1" smtClean="0">
                <a:solidFill>
                  <a:srgbClr val="FFFFFF"/>
                </a:solidFill>
                <a:latin typeface="Book Antiqua"/>
              </a:rPr>
              <a:t>Ax</a:t>
            </a:r>
            <a:r>
              <a:rPr lang="fr-FR" sz="1600" b="1" strike="noStrike" spc="148" dirty="0" smtClean="0">
                <a:solidFill>
                  <a:srgbClr val="FFFFFF"/>
                </a:solidFill>
                <a:latin typeface="Book Antiqua"/>
              </a:rPr>
              <a:t> = b sera remplacé par 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" name="CustomShape 10"/>
          <p:cNvSpPr/>
          <p:nvPr/>
        </p:nvSpPr>
        <p:spPr>
          <a:xfrm>
            <a:off x="6400574" y="3212976"/>
            <a:ext cx="1029125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fr-FR" sz="1600" b="1" strike="noStrike" spc="148" dirty="0" smtClean="0">
                <a:solidFill>
                  <a:srgbClr val="FFFFFF"/>
                </a:solidFill>
                <a:latin typeface="Book Antiqua"/>
              </a:rPr>
              <a:t>L*y = b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5" name="CustomShape 10"/>
          <p:cNvSpPr/>
          <p:nvPr/>
        </p:nvSpPr>
        <p:spPr>
          <a:xfrm>
            <a:off x="6400938" y="3717032"/>
            <a:ext cx="1029125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fr-FR" sz="1600" b="1" strike="noStrike" spc="148" dirty="0" smtClean="0">
                <a:solidFill>
                  <a:srgbClr val="FFFFFF"/>
                </a:solidFill>
                <a:latin typeface="Book Antiqua"/>
              </a:rPr>
              <a:t>U*x = y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Accolade ouvrante 1"/>
          <p:cNvSpPr/>
          <p:nvPr/>
        </p:nvSpPr>
        <p:spPr>
          <a:xfrm>
            <a:off x="6106444" y="3212976"/>
            <a:ext cx="264727" cy="8484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CustomShape 11"/>
          <p:cNvSpPr/>
          <p:nvPr/>
        </p:nvSpPr>
        <p:spPr>
          <a:xfrm>
            <a:off x="929091" y="5563515"/>
            <a:ext cx="74437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6110" indent="-285750">
              <a:lnSpc>
                <a:spcPct val="10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fr-FR" sz="1400" b="1" strike="noStrike" spc="148" dirty="0">
                <a:solidFill>
                  <a:srgbClr val="FFFFFF"/>
                </a:solidFill>
                <a:latin typeface="Book Antiqua"/>
              </a:rPr>
              <a:t>Résoudre le système </a:t>
            </a:r>
            <a:r>
              <a:rPr lang="fr-FR" sz="1400" b="1" strike="noStrike" spc="148" dirty="0" smtClean="0">
                <a:solidFill>
                  <a:srgbClr val="FFFFFF"/>
                </a:solidFill>
                <a:latin typeface="Book Antiqua"/>
              </a:rPr>
              <a:t>L*y = b (par descente «</a:t>
            </a:r>
            <a:r>
              <a:rPr lang="fr-FR" sz="1400" b="1" strike="noStrike" spc="148" dirty="0">
                <a:solidFill>
                  <a:srgbClr val="FFFFFF"/>
                </a:solidFill>
                <a:latin typeface="Book Antiqua"/>
              </a:rPr>
              <a:t> </a:t>
            </a:r>
            <a:r>
              <a:rPr lang="fr-FR" sz="1400" b="1" strike="noStrike" spc="148" dirty="0" err="1" smtClean="0">
                <a:solidFill>
                  <a:srgbClr val="FFFFFF"/>
                </a:solidFill>
                <a:latin typeface="Book Antiqua"/>
              </a:rPr>
              <a:t>Forward</a:t>
            </a:r>
            <a:r>
              <a:rPr lang="fr-FR" sz="1400" b="1" strike="noStrike" spc="148" dirty="0" smtClean="0">
                <a:solidFill>
                  <a:srgbClr val="FFFFFF"/>
                </a:solidFill>
                <a:latin typeface="Book Antiqua"/>
              </a:rPr>
              <a:t> </a:t>
            </a:r>
            <a:r>
              <a:rPr lang="fr-FR" sz="1400" b="1" strike="noStrike" spc="148" dirty="0">
                <a:solidFill>
                  <a:srgbClr val="FFFFFF"/>
                </a:solidFill>
                <a:latin typeface="Book Antiqua"/>
              </a:rPr>
              <a:t>substitution ») 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8" name="CustomShape 11"/>
          <p:cNvSpPr/>
          <p:nvPr/>
        </p:nvSpPr>
        <p:spPr>
          <a:xfrm>
            <a:off x="133774" y="4272560"/>
            <a:ext cx="7012316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lang="fr-FR" sz="1600" b="1" strike="noStrike" spc="148" dirty="0">
                <a:solidFill>
                  <a:srgbClr val="FFFFFF"/>
                </a:solidFill>
                <a:latin typeface="Book Antiqua"/>
              </a:rPr>
              <a:t>Résoudre le système </a:t>
            </a:r>
            <a:r>
              <a:rPr lang="fr-FR" sz="1600" b="1" strike="noStrike" spc="148" dirty="0" smtClean="0">
                <a:solidFill>
                  <a:srgbClr val="FFFFFF"/>
                </a:solidFill>
                <a:latin typeface="Book Antiqua"/>
              </a:rPr>
              <a:t>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9" name="CustomShape 10"/>
          <p:cNvSpPr/>
          <p:nvPr/>
        </p:nvSpPr>
        <p:spPr>
          <a:xfrm>
            <a:off x="735046" y="6164816"/>
            <a:ext cx="182073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fr-FR" sz="1600" b="1" strike="noStrike" spc="148" dirty="0" smtClean="0">
                <a:solidFill>
                  <a:srgbClr val="FF0000"/>
                </a:solidFill>
                <a:latin typeface="Book Antiqua"/>
              </a:rPr>
              <a:t>Complexité :</a:t>
            </a:r>
            <a:endParaRPr lang="en-US" sz="16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0" name="CustomShape 10"/>
          <p:cNvSpPr/>
          <p:nvPr/>
        </p:nvSpPr>
        <p:spPr>
          <a:xfrm>
            <a:off x="3059832" y="6191328"/>
            <a:ext cx="252028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0">
              <a:lnSpc>
                <a:spcPct val="100000"/>
              </a:lnSpc>
              <a:buClr>
                <a:srgbClr val="FFFFFF"/>
              </a:buClr>
            </a:pPr>
            <a:r>
              <a:rPr lang="fr-FR" sz="1600" b="1" strike="noStrike" spc="148" dirty="0" smtClean="0">
                <a:solidFill>
                  <a:srgbClr val="FFFFFF"/>
                </a:solidFill>
                <a:latin typeface="Book Antiqua"/>
              </a:rPr>
              <a:t>2O(n</a:t>
            </a:r>
            <a:r>
              <a:rPr lang="fr-FR" sz="1600" b="1" strike="noStrike" spc="148" baseline="30000" dirty="0" smtClean="0">
                <a:solidFill>
                  <a:srgbClr val="FFFFFF"/>
                </a:solidFill>
                <a:latin typeface="Book Antiqua"/>
              </a:rPr>
              <a:t>2</a:t>
            </a:r>
            <a:r>
              <a:rPr lang="fr-FR" sz="1600" b="1" strike="noStrike" spc="148" dirty="0" smtClean="0">
                <a:solidFill>
                  <a:srgbClr val="FFFFFF"/>
                </a:solidFill>
                <a:latin typeface="Book Antiqua"/>
              </a:rPr>
              <a:t>) </a:t>
            </a:r>
            <a:r>
              <a:rPr lang="fr-FR" sz="1600" b="1" spc="148" dirty="0" smtClean="0">
                <a:solidFill>
                  <a:srgbClr val="FFFFFF"/>
                </a:solidFill>
                <a:latin typeface="Book Antiqua"/>
              </a:rPr>
              <a:t>+ O(2N</a:t>
            </a:r>
            <a:r>
              <a:rPr lang="fr-FR" sz="1600" b="1" spc="148" baseline="30000" dirty="0" smtClean="0">
                <a:solidFill>
                  <a:srgbClr val="FFFFFF"/>
                </a:solidFill>
                <a:latin typeface="Book Antiqua"/>
              </a:rPr>
              <a:t>3</a:t>
            </a:r>
            <a:r>
              <a:rPr lang="fr-FR" sz="1600" b="1" spc="148" dirty="0" smtClean="0">
                <a:solidFill>
                  <a:srgbClr val="FFFFFF"/>
                </a:solidFill>
                <a:latin typeface="Book Antiqua"/>
              </a:rPr>
              <a:t>/3</a:t>
            </a:r>
            <a:r>
              <a:rPr lang="fr-FR" sz="1600" b="1" spc="148" dirty="0">
                <a:solidFill>
                  <a:srgbClr val="FFFFFF"/>
                </a:solidFill>
                <a:latin typeface="Book Antiqua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stomShape 10"/>
              <p:cNvSpPr/>
              <p:nvPr/>
            </p:nvSpPr>
            <p:spPr>
              <a:xfrm>
                <a:off x="5641097" y="6083125"/>
                <a:ext cx="1460148" cy="553506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marL="360">
                  <a:lnSpc>
                    <a:spcPct val="100000"/>
                  </a:lnSpc>
                  <a:buClr>
                    <a:srgbClr val="FFFFFF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trike="noStrike" spc="148" dirty="0" smtClean="0">
                          <a:solidFill>
                            <a:srgbClr val="FFFFFF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600" b="1" i="1" strike="noStrike" spc="148" dirty="0" smtClean="0">
                          <a:solidFill>
                            <a:srgbClr val="FFFFFF"/>
                          </a:solidFill>
                          <a:latin typeface="Cambria Math"/>
                        </a:rPr>
                        <m:t>𝑶</m:t>
                      </m:r>
                      <m:r>
                        <a:rPr lang="fr-FR" sz="1600" b="1" i="1" strike="noStrike" spc="148" dirty="0" smtClean="0">
                          <a:solidFill>
                            <a:srgbClr val="FFFFFF"/>
                          </a:solidFill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fr-FR" sz="1600" b="1" i="1" strike="noStrike" spc="148" dirty="0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b="1" i="1" strike="noStrike" spc="148" dirty="0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fr-FR" sz="1600" b="1" i="1" strike="noStrike" spc="148" dirty="0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fr-FR" sz="1600" b="1" i="1" strike="noStrike" spc="148" dirty="0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b="1" i="1" strike="noStrike" spc="148" dirty="0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fr-FR" sz="1600" b="1" i="1" strike="noStrike" spc="148" dirty="0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fr-FR" sz="1600" b="1" i="1" strike="noStrike" spc="148" dirty="0" smtClean="0">
                          <a:solidFill>
                            <a:srgbClr val="FFFF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31" name="CustomShap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097" y="6083125"/>
                <a:ext cx="1460148" cy="5535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sp>
        <p:nvSpPr>
          <p:cNvPr id="133" name="CustomShape 2"/>
          <p:cNvSpPr/>
          <p:nvPr/>
        </p:nvSpPr>
        <p:spPr>
          <a:xfrm>
            <a:off x="539355" y="692696"/>
            <a:ext cx="22838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u="sng" strike="noStrike" spc="148" dirty="0">
                <a:solidFill>
                  <a:srgbClr val="FF0000"/>
                </a:solidFill>
                <a:uFillTx/>
                <a:latin typeface="Book Antiqua"/>
              </a:rPr>
              <a:t>Algorithmes :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F42D0BBB-04CE-4220-A081-73F7F38747CF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366451" y="1628800"/>
            <a:ext cx="4229649" cy="4918732"/>
          </a:xfrm>
          <a:prstGeom prst="rect">
            <a:avLst/>
          </a:prstGeom>
          <a:solidFill>
            <a:srgbClr val="FFFFFF"/>
          </a:solidFill>
          <a:ln w="38100">
            <a:solidFill>
              <a:srgbClr val="A5C249"/>
            </a:solidFill>
            <a:round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6" name="CustomShape 5"/>
          <p:cNvSpPr/>
          <p:nvPr/>
        </p:nvSpPr>
        <p:spPr>
          <a:xfrm>
            <a:off x="516574" y="1648936"/>
            <a:ext cx="3922162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spc="-1" dirty="0" smtClean="0">
                <a:solidFill>
                  <a:srgbClr val="002060"/>
                </a:solidFill>
                <a:latin typeface="Courier New"/>
              </a:rPr>
              <a:t>A, L, U</a:t>
            </a:r>
            <a:r>
              <a:rPr lang="fr-FR" sz="1200" b="0" strike="noStrike" spc="-1" dirty="0" smtClean="0">
                <a:solidFill>
                  <a:srgbClr val="002060"/>
                </a:solidFill>
                <a:latin typeface="Courier New"/>
              </a:rPr>
              <a:t> matrices carrées (n*n éléments)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581537" y="1864960"/>
            <a:ext cx="314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2060"/>
                </a:solidFill>
                <a:latin typeface="Courier New"/>
              </a:rPr>
              <a:t>n, i, j, k: entiers</a:t>
            </a:r>
            <a:endParaRPr lang="en-US" sz="1200" b="0" strike="noStrike" spc="-1" dirty="0">
              <a:latin typeface="Arial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992167" y="3521144"/>
            <a:ext cx="2587680" cy="914400"/>
            <a:chOff x="1010160" y="4208234"/>
            <a:chExt cx="2587680" cy="914400"/>
          </a:xfrm>
        </p:grpSpPr>
        <p:sp>
          <p:nvSpPr>
            <p:cNvPr id="137" name="CustomShape 6"/>
            <p:cNvSpPr/>
            <p:nvPr/>
          </p:nvSpPr>
          <p:spPr>
            <a:xfrm>
              <a:off x="1226635" y="4549218"/>
              <a:ext cx="1473157" cy="29093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300" b="0" strike="noStrike" spc="-1" dirty="0" err="1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U</a:t>
              </a:r>
              <a:r>
                <a:rPr lang="fr-FR" sz="1300" b="0" strike="noStrike" spc="-1" baseline="-25000" dirty="0" err="1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ij</a:t>
              </a:r>
              <a:r>
                <a:rPr lang="fr-FR" sz="1300" b="0" strike="noStrike" spc="-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1300" b="0" strike="noStrike" spc="-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fr-FR" sz="1300" b="0" strike="noStrike" spc="-1" dirty="0" err="1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fr-FR" sz="1300" b="0" strike="noStrike" spc="-1" baseline="-25000" dirty="0" err="1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ij</a:t>
              </a:r>
              <a:endParaRPr lang="en-US" sz="1300" b="0" strike="noStrike" spc="-1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39" name="Group 8"/>
            <p:cNvGrpSpPr/>
            <p:nvPr/>
          </p:nvGrpSpPr>
          <p:grpSpPr>
            <a:xfrm>
              <a:off x="1010160" y="4208234"/>
              <a:ext cx="2587680" cy="914400"/>
              <a:chOff x="1044720" y="4346640"/>
              <a:chExt cx="2587680" cy="914400"/>
            </a:xfrm>
          </p:grpSpPr>
          <p:sp>
            <p:nvSpPr>
              <p:cNvPr id="140" name="CustomShape 9"/>
              <p:cNvSpPr/>
              <p:nvPr/>
            </p:nvSpPr>
            <p:spPr>
              <a:xfrm>
                <a:off x="1044720" y="4346640"/>
                <a:ext cx="2587680" cy="303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FR" sz="1400" b="0" strike="noStrike" spc="-1" dirty="0" smtClean="0">
                    <a:solidFill>
                      <a:srgbClr val="002060"/>
                    </a:solidFill>
                    <a:latin typeface="Courier New"/>
                  </a:rPr>
                  <a:t>Pour </a:t>
                </a:r>
                <a:r>
                  <a:rPr lang="fr-FR" sz="1400" b="0" strike="noStrike" spc="-1" dirty="0">
                    <a:solidFill>
                      <a:srgbClr val="002060"/>
                    </a:solidFill>
                    <a:latin typeface="Courier New"/>
                  </a:rPr>
                  <a:t>j = </a:t>
                </a:r>
                <a:r>
                  <a:rPr lang="fr-FR" sz="1400" b="0" strike="noStrike" spc="-1" dirty="0" smtClean="0">
                    <a:solidFill>
                      <a:srgbClr val="002060"/>
                    </a:solidFill>
                    <a:latin typeface="Courier New"/>
                  </a:rPr>
                  <a:t>1 à n faire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141" name="Line 10"/>
              <p:cNvSpPr/>
              <p:nvPr/>
            </p:nvSpPr>
            <p:spPr>
              <a:xfrm>
                <a:off x="1100520" y="4627080"/>
                <a:ext cx="358560" cy="0"/>
              </a:xfrm>
              <a:prstGeom prst="line">
                <a:avLst/>
              </a:prstGeom>
              <a:ln>
                <a:solidFill>
                  <a:srgbClr val="069BA2"/>
                </a:solidFill>
                <a:prstDash val="lgDashDotDot"/>
                <a:rou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142" name="Line 11"/>
              <p:cNvSpPr/>
              <p:nvPr/>
            </p:nvSpPr>
            <p:spPr>
              <a:xfrm flipV="1">
                <a:off x="1279800" y="4627080"/>
                <a:ext cx="0" cy="495360"/>
              </a:xfrm>
              <a:prstGeom prst="line">
                <a:avLst/>
              </a:prstGeom>
              <a:ln>
                <a:solidFill>
                  <a:srgbClr val="069BA2"/>
                </a:solidFill>
                <a:prstDash val="lgDashDotDot"/>
                <a:rou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143" name="CustomShape 12"/>
              <p:cNvSpPr/>
              <p:nvPr/>
            </p:nvSpPr>
            <p:spPr>
              <a:xfrm>
                <a:off x="1186304" y="4957560"/>
                <a:ext cx="1116000" cy="303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FR" sz="1400" u="sng" spc="-1" dirty="0">
                    <a:solidFill>
                      <a:srgbClr val="002060"/>
                    </a:solidFill>
                    <a:latin typeface="Courier New"/>
                  </a:rPr>
                  <a:t>Fin pour</a:t>
                </a:r>
                <a:endParaRPr lang="en-US" sz="1400" spc="-1" dirty="0"/>
              </a:p>
            </p:txBody>
          </p:sp>
        </p:grpSp>
      </p:grpSp>
      <p:grpSp>
        <p:nvGrpSpPr>
          <p:cNvPr id="149" name="Group 18"/>
          <p:cNvGrpSpPr/>
          <p:nvPr/>
        </p:nvGrpSpPr>
        <p:grpSpPr>
          <a:xfrm>
            <a:off x="517680" y="2441024"/>
            <a:ext cx="3142440" cy="3707246"/>
            <a:chOff x="517680" y="3106602"/>
            <a:chExt cx="3142440" cy="3154861"/>
          </a:xfrm>
        </p:grpSpPr>
        <p:sp>
          <p:nvSpPr>
            <p:cNvPr id="150" name="CustomShape 19"/>
            <p:cNvSpPr/>
            <p:nvPr/>
          </p:nvSpPr>
          <p:spPr>
            <a:xfrm>
              <a:off x="517680" y="3106602"/>
              <a:ext cx="3142440" cy="2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strike="noStrike" spc="-1" dirty="0" smtClean="0">
                  <a:solidFill>
                    <a:srgbClr val="002060"/>
                  </a:solidFill>
                  <a:latin typeface="Courier New"/>
                </a:rPr>
                <a:t>Pour i </a:t>
              </a:r>
              <a:r>
                <a:rPr lang="fr-FR" sz="1400" b="0" strike="noStrike" spc="-1" dirty="0">
                  <a:solidFill>
                    <a:srgbClr val="002060"/>
                  </a:solidFill>
                  <a:latin typeface="Courier New"/>
                </a:rPr>
                <a:t>= 1 to n-1 </a:t>
              </a:r>
              <a:r>
                <a:rPr lang="fr-FR" sz="1400" b="0" strike="noStrike" spc="-1" dirty="0" smtClean="0">
                  <a:solidFill>
                    <a:srgbClr val="002060"/>
                  </a:solidFill>
                  <a:latin typeface="Courier New"/>
                </a:rPr>
                <a:t>faire</a:t>
              </a:r>
              <a:endParaRPr lang="en-US" sz="1400" b="0" strike="noStrike" spc="-1" dirty="0">
                <a:latin typeface="Arial"/>
              </a:endParaRPr>
            </a:p>
          </p:txBody>
        </p:sp>
        <p:grpSp>
          <p:nvGrpSpPr>
            <p:cNvPr id="151" name="Group 20"/>
            <p:cNvGrpSpPr/>
            <p:nvPr/>
          </p:nvGrpSpPr>
          <p:grpSpPr>
            <a:xfrm>
              <a:off x="611560" y="3367281"/>
              <a:ext cx="2260691" cy="2894182"/>
              <a:chOff x="611560" y="3367281"/>
              <a:chExt cx="2260691" cy="2894182"/>
            </a:xfrm>
          </p:grpSpPr>
          <p:sp>
            <p:nvSpPr>
              <p:cNvPr id="152" name="Line 21"/>
              <p:cNvSpPr/>
              <p:nvPr/>
            </p:nvSpPr>
            <p:spPr>
              <a:xfrm>
                <a:off x="611560" y="3367283"/>
                <a:ext cx="358920" cy="0"/>
              </a:xfrm>
              <a:prstGeom prst="line">
                <a:avLst/>
              </a:prstGeom>
              <a:ln>
                <a:solidFill>
                  <a:srgbClr val="069BA2"/>
                </a:solidFill>
                <a:prstDash val="lgDashDotDot"/>
                <a:rou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153" name="Line 22"/>
              <p:cNvSpPr/>
              <p:nvPr/>
            </p:nvSpPr>
            <p:spPr>
              <a:xfrm flipV="1">
                <a:off x="761383" y="3367281"/>
                <a:ext cx="0" cy="2742441"/>
              </a:xfrm>
              <a:prstGeom prst="line">
                <a:avLst/>
              </a:prstGeom>
              <a:ln>
                <a:solidFill>
                  <a:srgbClr val="069BA2"/>
                </a:solidFill>
                <a:prstDash val="lgDashDotDot"/>
                <a:rou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154" name="CustomShape 23"/>
              <p:cNvSpPr/>
              <p:nvPr/>
            </p:nvSpPr>
            <p:spPr>
              <a:xfrm>
                <a:off x="698931" y="5957983"/>
                <a:ext cx="2173320" cy="303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FR" sz="1400" b="0" u="sng" strike="noStrike" spc="-1" dirty="0" smtClean="0">
                    <a:solidFill>
                      <a:srgbClr val="002060"/>
                    </a:solidFill>
                    <a:uFillTx/>
                    <a:latin typeface="Courier New"/>
                  </a:rPr>
                  <a:t>Fin pour</a:t>
                </a:r>
                <a:endParaRPr lang="en-US" sz="1400" b="0" strike="noStrike" spc="-1" dirty="0">
                  <a:latin typeface="Arial"/>
                </a:endParaRPr>
              </a:p>
            </p:txBody>
          </p:sp>
        </p:grpSp>
      </p:grpSp>
      <p:sp>
        <p:nvSpPr>
          <p:cNvPr id="155" name="CustomShape 24"/>
          <p:cNvSpPr/>
          <p:nvPr/>
        </p:nvSpPr>
        <p:spPr>
          <a:xfrm>
            <a:off x="323640" y="1124744"/>
            <a:ext cx="3224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Algorithme 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factorisation 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3" name="CustomShape 7"/>
          <p:cNvSpPr/>
          <p:nvPr/>
        </p:nvSpPr>
        <p:spPr>
          <a:xfrm>
            <a:off x="539552" y="2152992"/>
            <a:ext cx="31424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002060"/>
                </a:solidFill>
                <a:latin typeface="Courier New"/>
              </a:rPr>
              <a:t>L = I, U=0</a:t>
            </a:r>
            <a:endParaRPr lang="en-US" sz="1400" b="0" strike="noStrike" spc="-1" dirty="0">
              <a:latin typeface="Arial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971600" y="2701161"/>
            <a:ext cx="2587680" cy="819983"/>
            <a:chOff x="1018695" y="3162037"/>
            <a:chExt cx="2587680" cy="819983"/>
          </a:xfrm>
        </p:grpSpPr>
        <p:grpSp>
          <p:nvGrpSpPr>
            <p:cNvPr id="44" name="Group 8"/>
            <p:cNvGrpSpPr/>
            <p:nvPr/>
          </p:nvGrpSpPr>
          <p:grpSpPr>
            <a:xfrm>
              <a:off x="1018695" y="3162037"/>
              <a:ext cx="2587680" cy="819983"/>
              <a:chOff x="1044720" y="4346640"/>
              <a:chExt cx="2587680" cy="846015"/>
            </a:xfrm>
          </p:grpSpPr>
          <p:sp>
            <p:nvSpPr>
              <p:cNvPr id="45" name="CustomShape 9"/>
              <p:cNvSpPr/>
              <p:nvPr/>
            </p:nvSpPr>
            <p:spPr>
              <a:xfrm>
                <a:off x="1044720" y="4346640"/>
                <a:ext cx="2587680" cy="303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FR" sz="1400" b="0" strike="noStrike" spc="-1" dirty="0" smtClean="0">
                    <a:solidFill>
                      <a:srgbClr val="002060"/>
                    </a:solidFill>
                    <a:latin typeface="Courier New"/>
                  </a:rPr>
                  <a:t>Pour </a:t>
                </a:r>
                <a:r>
                  <a:rPr lang="fr-FR" sz="1400" b="0" strike="noStrike" spc="-1" dirty="0">
                    <a:solidFill>
                      <a:srgbClr val="002060"/>
                    </a:solidFill>
                    <a:latin typeface="Courier New"/>
                  </a:rPr>
                  <a:t>j = </a:t>
                </a:r>
                <a:r>
                  <a:rPr lang="fr-FR" sz="1400" b="0" strike="noStrike" spc="-1" dirty="0" smtClean="0">
                    <a:solidFill>
                      <a:srgbClr val="002060"/>
                    </a:solidFill>
                    <a:latin typeface="Courier New"/>
                  </a:rPr>
                  <a:t>i+1 à n faire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46" name="Line 10"/>
              <p:cNvSpPr/>
              <p:nvPr/>
            </p:nvSpPr>
            <p:spPr>
              <a:xfrm>
                <a:off x="1100520" y="4627080"/>
                <a:ext cx="358560" cy="0"/>
              </a:xfrm>
              <a:prstGeom prst="line">
                <a:avLst/>
              </a:prstGeom>
              <a:ln>
                <a:solidFill>
                  <a:srgbClr val="069BA2"/>
                </a:solidFill>
                <a:prstDash val="lgDashDotDot"/>
                <a:rou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47" name="Line 11"/>
              <p:cNvSpPr/>
              <p:nvPr/>
            </p:nvSpPr>
            <p:spPr>
              <a:xfrm flipV="1">
                <a:off x="1279800" y="4627080"/>
                <a:ext cx="0" cy="495360"/>
              </a:xfrm>
              <a:prstGeom prst="line">
                <a:avLst/>
              </a:prstGeom>
              <a:ln>
                <a:solidFill>
                  <a:srgbClr val="069BA2"/>
                </a:solidFill>
                <a:prstDash val="lgDashDotDot"/>
                <a:rou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48" name="CustomShape 12"/>
              <p:cNvSpPr/>
              <p:nvPr/>
            </p:nvSpPr>
            <p:spPr>
              <a:xfrm>
                <a:off x="1196032" y="4889175"/>
                <a:ext cx="1116000" cy="303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FR" sz="1400" u="sng" spc="-1" dirty="0">
                    <a:solidFill>
                      <a:srgbClr val="002060"/>
                    </a:solidFill>
                    <a:latin typeface="Courier New"/>
                  </a:rPr>
                  <a:t>Fin pour</a:t>
                </a:r>
                <a:endParaRPr lang="en-US" sz="1400" spc="-1" dirty="0"/>
              </a:p>
            </p:txBody>
          </p:sp>
        </p:grpSp>
        <p:sp>
          <p:nvSpPr>
            <p:cNvPr id="49" name="CustomShape 6"/>
            <p:cNvSpPr/>
            <p:nvPr/>
          </p:nvSpPr>
          <p:spPr>
            <a:xfrm>
              <a:off x="1364806" y="3460510"/>
              <a:ext cx="2173320" cy="29093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300" b="0" strike="noStrike" spc="-1" dirty="0" err="1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fr-FR" sz="1300" b="0" strike="noStrike" spc="-1" baseline="-25000" dirty="0" err="1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ji</a:t>
              </a:r>
              <a:r>
                <a:rPr lang="fr-FR" sz="1300" b="0" strike="noStrike" spc="-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1300" b="0" strike="noStrike" spc="-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fr-FR" sz="1300" b="0" strike="noStrike" spc="-1" dirty="0" err="1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fr-FR" sz="1300" b="0" strike="noStrike" spc="-1" baseline="-25000" dirty="0" err="1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ji</a:t>
              </a:r>
              <a:r>
                <a:rPr lang="fr-FR" sz="1300" b="0" strike="noStrike" spc="-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 / </a:t>
              </a:r>
              <a:r>
                <a:rPr lang="fr-FR" sz="1300" b="0" strike="noStrike" spc="-1" dirty="0" err="1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fr-FR" sz="1300" b="0" strike="noStrike" spc="-1" baseline="-25000" dirty="0" err="1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ii</a:t>
              </a:r>
              <a:endParaRPr lang="en-US" sz="1300" b="0" strike="noStrike" spc="-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0" name="Group 8"/>
          <p:cNvGrpSpPr/>
          <p:nvPr/>
        </p:nvGrpSpPr>
        <p:grpSpPr>
          <a:xfrm>
            <a:off x="992167" y="4457248"/>
            <a:ext cx="2587680" cy="1335463"/>
            <a:chOff x="1086441" y="4194900"/>
            <a:chExt cx="2587680" cy="1335463"/>
          </a:xfrm>
        </p:grpSpPr>
        <p:sp>
          <p:nvSpPr>
            <p:cNvPr id="51" name="CustomShape 9"/>
            <p:cNvSpPr/>
            <p:nvPr/>
          </p:nvSpPr>
          <p:spPr>
            <a:xfrm>
              <a:off x="1086441" y="4194900"/>
              <a:ext cx="258768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strike="noStrike" spc="-1" dirty="0" smtClean="0">
                  <a:solidFill>
                    <a:srgbClr val="002060"/>
                  </a:solidFill>
                  <a:latin typeface="Courier New"/>
                </a:rPr>
                <a:t>Pour </a:t>
              </a:r>
              <a:r>
                <a:rPr lang="fr-FR" sz="1400" b="0" strike="noStrike" spc="-1" dirty="0">
                  <a:solidFill>
                    <a:srgbClr val="002060"/>
                  </a:solidFill>
                  <a:latin typeface="Courier New"/>
                </a:rPr>
                <a:t>j = </a:t>
              </a:r>
              <a:r>
                <a:rPr lang="fr-FR" sz="1400" b="0" strike="noStrike" spc="-1" dirty="0" smtClean="0">
                  <a:solidFill>
                    <a:srgbClr val="002060"/>
                  </a:solidFill>
                  <a:latin typeface="Courier New"/>
                </a:rPr>
                <a:t>i+1 à n faire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52" name="Line 10"/>
            <p:cNvSpPr/>
            <p:nvPr/>
          </p:nvSpPr>
          <p:spPr>
            <a:xfrm>
              <a:off x="1168769" y="4498380"/>
              <a:ext cx="358560" cy="0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53" name="Line 11"/>
            <p:cNvSpPr/>
            <p:nvPr/>
          </p:nvSpPr>
          <p:spPr>
            <a:xfrm flipV="1">
              <a:off x="1348049" y="4498380"/>
              <a:ext cx="0" cy="891476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54" name="CustomShape 12"/>
            <p:cNvSpPr/>
            <p:nvPr/>
          </p:nvSpPr>
          <p:spPr>
            <a:xfrm>
              <a:off x="1281898" y="5226883"/>
              <a:ext cx="111600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u="sng" spc="-1" dirty="0">
                  <a:solidFill>
                    <a:srgbClr val="002060"/>
                  </a:solidFill>
                  <a:latin typeface="Courier New"/>
                </a:rPr>
                <a:t>Fin pour</a:t>
              </a:r>
              <a:endParaRPr lang="en-US" sz="1400" spc="-1" dirty="0"/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1336248" y="4745280"/>
            <a:ext cx="2587680" cy="819983"/>
            <a:chOff x="1018695" y="3162037"/>
            <a:chExt cx="2587680" cy="819983"/>
          </a:xfrm>
        </p:grpSpPr>
        <p:grpSp>
          <p:nvGrpSpPr>
            <p:cNvPr id="58" name="Group 8"/>
            <p:cNvGrpSpPr/>
            <p:nvPr/>
          </p:nvGrpSpPr>
          <p:grpSpPr>
            <a:xfrm>
              <a:off x="1018695" y="3162037"/>
              <a:ext cx="2587680" cy="819983"/>
              <a:chOff x="1044720" y="4346640"/>
              <a:chExt cx="2587680" cy="846015"/>
            </a:xfrm>
          </p:grpSpPr>
          <p:sp>
            <p:nvSpPr>
              <p:cNvPr id="60" name="CustomShape 9"/>
              <p:cNvSpPr/>
              <p:nvPr/>
            </p:nvSpPr>
            <p:spPr>
              <a:xfrm>
                <a:off x="1044720" y="4346640"/>
                <a:ext cx="2587680" cy="316048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FR" sz="1400" b="0" strike="noStrike" spc="-1" dirty="0" smtClean="0">
                    <a:solidFill>
                      <a:srgbClr val="002060"/>
                    </a:solidFill>
                    <a:latin typeface="Courier New"/>
                  </a:rPr>
                  <a:t>Pour k </a:t>
                </a:r>
                <a:r>
                  <a:rPr lang="fr-FR" sz="1400" b="0" strike="noStrike" spc="-1" dirty="0">
                    <a:solidFill>
                      <a:srgbClr val="002060"/>
                    </a:solidFill>
                    <a:latin typeface="Courier New"/>
                  </a:rPr>
                  <a:t>= </a:t>
                </a:r>
                <a:r>
                  <a:rPr lang="fr-FR" sz="1400" b="0" strike="noStrike" spc="-1" dirty="0" smtClean="0">
                    <a:solidFill>
                      <a:srgbClr val="002060"/>
                    </a:solidFill>
                    <a:latin typeface="Courier New"/>
                  </a:rPr>
                  <a:t>i à n faire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61" name="Line 10"/>
              <p:cNvSpPr/>
              <p:nvPr/>
            </p:nvSpPr>
            <p:spPr>
              <a:xfrm>
                <a:off x="1100520" y="4627080"/>
                <a:ext cx="358560" cy="0"/>
              </a:xfrm>
              <a:prstGeom prst="line">
                <a:avLst/>
              </a:prstGeom>
              <a:ln>
                <a:solidFill>
                  <a:srgbClr val="069BA2"/>
                </a:solidFill>
                <a:prstDash val="lgDashDotDot"/>
                <a:rou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62" name="Line 11"/>
              <p:cNvSpPr/>
              <p:nvPr/>
            </p:nvSpPr>
            <p:spPr>
              <a:xfrm flipV="1">
                <a:off x="1279800" y="4627080"/>
                <a:ext cx="0" cy="495360"/>
              </a:xfrm>
              <a:prstGeom prst="line">
                <a:avLst/>
              </a:prstGeom>
              <a:ln>
                <a:solidFill>
                  <a:srgbClr val="069BA2"/>
                </a:solidFill>
                <a:prstDash val="lgDashDotDot"/>
                <a:round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63" name="CustomShape 12"/>
              <p:cNvSpPr/>
              <p:nvPr/>
            </p:nvSpPr>
            <p:spPr>
              <a:xfrm>
                <a:off x="1196032" y="4889175"/>
                <a:ext cx="1116000" cy="303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FR" sz="1400" u="sng" spc="-1" dirty="0">
                    <a:solidFill>
                      <a:srgbClr val="002060"/>
                    </a:solidFill>
                    <a:latin typeface="Courier New"/>
                  </a:rPr>
                  <a:t>Fin pour</a:t>
                </a:r>
                <a:endParaRPr lang="en-US" sz="1400" spc="-1" dirty="0"/>
              </a:p>
            </p:txBody>
          </p:sp>
        </p:grpSp>
        <p:sp>
          <p:nvSpPr>
            <p:cNvPr id="59" name="CustomShape 6"/>
            <p:cNvSpPr/>
            <p:nvPr/>
          </p:nvSpPr>
          <p:spPr>
            <a:xfrm>
              <a:off x="1364806" y="3460510"/>
              <a:ext cx="2173320" cy="29093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300" b="0" strike="noStrike" spc="-1" dirty="0" err="1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fr-FR" sz="1300" b="0" strike="noStrike" spc="-1" baseline="-25000" dirty="0" err="1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jk</a:t>
              </a:r>
              <a:r>
                <a:rPr lang="fr-FR" sz="1300" b="0" strike="noStrike" spc="-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1300" b="0" strike="noStrike" spc="-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fr-FR" sz="1300" b="0" strike="noStrike" spc="-1" dirty="0" err="1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fr-FR" sz="1300" b="0" strike="noStrike" spc="-1" baseline="-25000" dirty="0" err="1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jk</a:t>
              </a:r>
              <a:r>
                <a:rPr lang="fr-FR" sz="1300" b="0" strike="noStrike" spc="-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 – </a:t>
              </a:r>
              <a:r>
                <a:rPr lang="fr-FR" sz="1300" b="0" strike="noStrike" spc="-1" dirty="0" err="1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fr-FR" sz="1300" b="0" strike="noStrike" spc="-1" baseline="-25000" dirty="0" err="1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ji</a:t>
              </a:r>
              <a:r>
                <a:rPr lang="fr-FR" sz="1300" b="0" strike="noStrike" spc="-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 * </a:t>
              </a:r>
              <a:r>
                <a:rPr lang="fr-FR" sz="1300" b="0" strike="noStrike" spc="-1" dirty="0" err="1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U</a:t>
              </a:r>
              <a:r>
                <a:rPr lang="fr-FR" sz="1300" b="0" strike="noStrike" spc="-1" baseline="-25000" dirty="0" err="1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ik</a:t>
              </a:r>
              <a:endParaRPr lang="en-US" sz="1300" b="0" strike="noStrike" spc="-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4" name="CustomShape 7"/>
          <p:cNvSpPr/>
          <p:nvPr/>
        </p:nvSpPr>
        <p:spPr>
          <a:xfrm>
            <a:off x="678531" y="6148270"/>
            <a:ext cx="31424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 dirty="0" err="1" smtClean="0">
                <a:solidFill>
                  <a:srgbClr val="002060"/>
                </a:solidFill>
                <a:latin typeface="Courier New"/>
              </a:rPr>
              <a:t>U</a:t>
            </a:r>
            <a:r>
              <a:rPr lang="fr-FR" sz="1400" b="0" strike="noStrike" spc="-1" baseline="-25000" dirty="0" err="1" smtClean="0">
                <a:solidFill>
                  <a:srgbClr val="002060"/>
                </a:solidFill>
                <a:latin typeface="Courier New"/>
              </a:rPr>
              <a:t>nn</a:t>
            </a:r>
            <a:r>
              <a:rPr lang="fr-FR" sz="1400" b="0" strike="noStrike" spc="-1" dirty="0" smtClean="0">
                <a:solidFill>
                  <a:srgbClr val="002060"/>
                </a:solidFill>
                <a:latin typeface="Courier New"/>
              </a:rPr>
              <a:t>=A</a:t>
            </a:r>
            <a:r>
              <a:rPr lang="fr-FR" sz="1400" b="0" strike="noStrike" spc="-1" baseline="-25000" dirty="0" smtClean="0">
                <a:solidFill>
                  <a:srgbClr val="002060"/>
                </a:solidFill>
                <a:latin typeface="Courier New"/>
              </a:rPr>
              <a:t>nn</a:t>
            </a:r>
            <a:endParaRPr lang="en-US" sz="1400" b="0" strike="noStrike" spc="-1" baseline="-25000" dirty="0">
              <a:latin typeface="Arial"/>
            </a:endParaRPr>
          </a:p>
        </p:txBody>
      </p:sp>
      <p:sp>
        <p:nvSpPr>
          <p:cNvPr id="65" name="CustomShape 24"/>
          <p:cNvSpPr/>
          <p:nvPr/>
        </p:nvSpPr>
        <p:spPr>
          <a:xfrm>
            <a:off x="5220072" y="1124744"/>
            <a:ext cx="3224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Algorithme de </a:t>
            </a:r>
            <a:r>
              <a:rPr lang="fr-FR" sz="1400" b="1" u="sng" strike="noStrike" spc="148" dirty="0" smtClean="0">
                <a:solidFill>
                  <a:srgbClr val="FFFFFF"/>
                </a:solidFill>
                <a:uFillTx/>
                <a:latin typeface="Book Antiqua"/>
              </a:rPr>
              <a:t>résolution  </a:t>
            </a: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4734839" y="1628800"/>
            <a:ext cx="4229649" cy="2415468"/>
          </a:xfrm>
          <a:prstGeom prst="rect">
            <a:avLst/>
          </a:prstGeom>
          <a:solidFill>
            <a:srgbClr val="FFFFFF"/>
          </a:solidFill>
          <a:ln w="38100">
            <a:solidFill>
              <a:srgbClr val="A5C249"/>
            </a:solidFill>
            <a:round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68" name="CustomShape 5"/>
          <p:cNvSpPr/>
          <p:nvPr/>
        </p:nvSpPr>
        <p:spPr>
          <a:xfrm>
            <a:off x="4888582" y="1725855"/>
            <a:ext cx="3922162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1200" spc="-1" dirty="0">
                <a:solidFill>
                  <a:srgbClr val="002060"/>
                </a:solidFill>
                <a:latin typeface="Courier New"/>
              </a:rPr>
              <a:t>(Forward substitution)</a:t>
            </a:r>
          </a:p>
        </p:txBody>
      </p:sp>
      <p:sp>
        <p:nvSpPr>
          <p:cNvPr id="69" name="CustomShape 5"/>
          <p:cNvSpPr/>
          <p:nvPr/>
        </p:nvSpPr>
        <p:spPr>
          <a:xfrm>
            <a:off x="4888582" y="2045997"/>
            <a:ext cx="2869101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Pour i = 1 à n faire</a:t>
            </a:r>
            <a:endParaRPr lang="en-US" sz="1200" spc="-1" dirty="0">
              <a:solidFill>
                <a:srgbClr val="002060"/>
              </a:solidFill>
              <a:latin typeface="Courier New"/>
            </a:endParaRPr>
          </a:p>
        </p:txBody>
      </p:sp>
      <p:sp>
        <p:nvSpPr>
          <p:cNvPr id="70" name="CustomShape 5"/>
          <p:cNvSpPr/>
          <p:nvPr/>
        </p:nvSpPr>
        <p:spPr>
          <a:xfrm>
            <a:off x="5220072" y="2294533"/>
            <a:ext cx="1235723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Y</a:t>
            </a:r>
            <a:r>
              <a:rPr lang="en-US" sz="1200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  = b</a:t>
            </a:r>
            <a:r>
              <a:rPr lang="en-US" sz="1200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 </a:t>
            </a:r>
            <a:endParaRPr lang="en-US" sz="1200" spc="-1" dirty="0">
              <a:solidFill>
                <a:srgbClr val="002060"/>
              </a:solidFill>
              <a:latin typeface="Courier New"/>
            </a:endParaRPr>
          </a:p>
        </p:txBody>
      </p:sp>
      <p:sp>
        <p:nvSpPr>
          <p:cNvPr id="71" name="CustomShape 5"/>
          <p:cNvSpPr/>
          <p:nvPr/>
        </p:nvSpPr>
        <p:spPr>
          <a:xfrm>
            <a:off x="5127238" y="2600015"/>
            <a:ext cx="3024336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Pour j = 1 à i-1 faire </a:t>
            </a:r>
            <a:endParaRPr lang="en-US" sz="1200" spc="-1" dirty="0">
              <a:solidFill>
                <a:srgbClr val="002060"/>
              </a:solidFill>
              <a:latin typeface="Courier New"/>
            </a:endParaRPr>
          </a:p>
        </p:txBody>
      </p:sp>
      <p:sp>
        <p:nvSpPr>
          <p:cNvPr id="72" name="CustomShape 5"/>
          <p:cNvSpPr/>
          <p:nvPr/>
        </p:nvSpPr>
        <p:spPr>
          <a:xfrm>
            <a:off x="5429274" y="2869321"/>
            <a:ext cx="2311078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Y</a:t>
            </a:r>
            <a:r>
              <a:rPr lang="en-US" sz="1200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  = Y</a:t>
            </a:r>
            <a:r>
              <a:rPr lang="en-US" sz="1200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 – </a:t>
            </a:r>
            <a:r>
              <a:rPr lang="en-US" sz="1200" spc="-1" dirty="0" err="1" smtClean="0">
                <a:solidFill>
                  <a:srgbClr val="002060"/>
                </a:solidFill>
                <a:latin typeface="Courier New"/>
              </a:rPr>
              <a:t>L</a:t>
            </a:r>
            <a:r>
              <a:rPr lang="en-US" sz="1200" spc="-1" baseline="-25000" dirty="0" err="1" smtClean="0">
                <a:solidFill>
                  <a:srgbClr val="002060"/>
                </a:solidFill>
                <a:latin typeface="Courier New"/>
              </a:rPr>
              <a:t>ij</a:t>
            </a:r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*</a:t>
            </a:r>
            <a:r>
              <a:rPr lang="en-US" sz="1200" spc="-1" dirty="0" err="1" smtClean="0">
                <a:solidFill>
                  <a:srgbClr val="002060"/>
                </a:solidFill>
                <a:latin typeface="Courier New"/>
              </a:rPr>
              <a:t>y</a:t>
            </a:r>
            <a:r>
              <a:rPr lang="en-US" sz="1200" spc="-1" baseline="-25000" dirty="0" err="1" smtClean="0">
                <a:solidFill>
                  <a:srgbClr val="002060"/>
                </a:solidFill>
                <a:latin typeface="Courier New"/>
              </a:rPr>
              <a:t>j</a:t>
            </a:r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 </a:t>
            </a:r>
            <a:endParaRPr lang="en-US" sz="1200" spc="-1" dirty="0">
              <a:solidFill>
                <a:srgbClr val="002060"/>
              </a:solidFill>
              <a:latin typeface="Courier New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5269140" y="3225463"/>
            <a:ext cx="1175068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Fin Pour</a:t>
            </a:r>
            <a:endParaRPr lang="en-US" sz="1200" spc="-1" dirty="0">
              <a:solidFill>
                <a:srgbClr val="002060"/>
              </a:solidFill>
              <a:latin typeface="Courier New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5148064" y="3391438"/>
            <a:ext cx="2448272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Y</a:t>
            </a:r>
            <a:r>
              <a:rPr lang="en-US" sz="1200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 = Y</a:t>
            </a:r>
            <a:r>
              <a:rPr lang="en-US" sz="1200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/</a:t>
            </a:r>
            <a:r>
              <a:rPr lang="en-US" sz="1200" spc="-1" dirty="0" err="1" smtClean="0">
                <a:solidFill>
                  <a:srgbClr val="002060"/>
                </a:solidFill>
                <a:latin typeface="Courier New"/>
              </a:rPr>
              <a:t>L</a:t>
            </a:r>
            <a:r>
              <a:rPr lang="en-US" sz="1200" spc="-1" baseline="-25000" dirty="0" err="1" smtClean="0">
                <a:solidFill>
                  <a:srgbClr val="002060"/>
                </a:solidFill>
                <a:latin typeface="Courier New"/>
              </a:rPr>
              <a:t>ii</a:t>
            </a:r>
            <a:endParaRPr lang="en-US" sz="1200" spc="-1" baseline="-25000" dirty="0">
              <a:solidFill>
                <a:srgbClr val="002060"/>
              </a:solidFill>
              <a:latin typeface="Courier New"/>
            </a:endParaRPr>
          </a:p>
        </p:txBody>
      </p:sp>
      <p:sp>
        <p:nvSpPr>
          <p:cNvPr id="75" name="CustomShape 5"/>
          <p:cNvSpPr/>
          <p:nvPr/>
        </p:nvSpPr>
        <p:spPr>
          <a:xfrm>
            <a:off x="5076056" y="3663811"/>
            <a:ext cx="216024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Fin Pour</a:t>
            </a:r>
            <a:endParaRPr lang="en-US" sz="1200" spc="-1" dirty="0">
              <a:solidFill>
                <a:srgbClr val="002060"/>
              </a:solidFill>
              <a:latin typeface="Courier New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5010718" y="2294533"/>
            <a:ext cx="329829" cy="1507050"/>
            <a:chOff x="5010718" y="2294533"/>
            <a:chExt cx="329829" cy="1507050"/>
          </a:xfrm>
        </p:grpSpPr>
        <p:sp>
          <p:nvSpPr>
            <p:cNvPr id="76" name="Line 11"/>
            <p:cNvSpPr/>
            <p:nvPr/>
          </p:nvSpPr>
          <p:spPr>
            <a:xfrm flipV="1">
              <a:off x="5148064" y="2330017"/>
              <a:ext cx="0" cy="1471566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77" name="Line 11"/>
            <p:cNvSpPr/>
            <p:nvPr/>
          </p:nvSpPr>
          <p:spPr>
            <a:xfrm flipV="1">
              <a:off x="5010718" y="2294533"/>
              <a:ext cx="329829" cy="0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</p:grpSp>
      <p:grpSp>
        <p:nvGrpSpPr>
          <p:cNvPr id="79" name="Groupe 78"/>
          <p:cNvGrpSpPr/>
          <p:nvPr/>
        </p:nvGrpSpPr>
        <p:grpSpPr>
          <a:xfrm>
            <a:off x="5264359" y="2786568"/>
            <a:ext cx="329829" cy="570424"/>
            <a:chOff x="5010718" y="2285953"/>
            <a:chExt cx="329829" cy="1471565"/>
          </a:xfrm>
        </p:grpSpPr>
        <p:sp>
          <p:nvSpPr>
            <p:cNvPr id="80" name="Line 11"/>
            <p:cNvSpPr/>
            <p:nvPr/>
          </p:nvSpPr>
          <p:spPr>
            <a:xfrm flipV="1">
              <a:off x="5110447" y="2285953"/>
              <a:ext cx="0" cy="1471565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81" name="Line 11"/>
            <p:cNvSpPr/>
            <p:nvPr/>
          </p:nvSpPr>
          <p:spPr>
            <a:xfrm flipV="1">
              <a:off x="5010718" y="2294533"/>
              <a:ext cx="329829" cy="0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</p:grpSp>
      <p:sp>
        <p:nvSpPr>
          <p:cNvPr id="82" name="CustomShape 4"/>
          <p:cNvSpPr/>
          <p:nvPr/>
        </p:nvSpPr>
        <p:spPr>
          <a:xfrm>
            <a:off x="4734839" y="4132064"/>
            <a:ext cx="4229649" cy="2415468"/>
          </a:xfrm>
          <a:prstGeom prst="rect">
            <a:avLst/>
          </a:prstGeom>
          <a:solidFill>
            <a:srgbClr val="FFFFFF"/>
          </a:solidFill>
          <a:ln w="38100">
            <a:solidFill>
              <a:srgbClr val="A5C249"/>
            </a:solidFill>
            <a:round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83" name="CustomShape 5"/>
          <p:cNvSpPr/>
          <p:nvPr/>
        </p:nvSpPr>
        <p:spPr>
          <a:xfrm>
            <a:off x="4888582" y="4196332"/>
            <a:ext cx="3922162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(Back </a:t>
            </a:r>
            <a:r>
              <a:rPr lang="en-US" sz="1200" spc="-1" dirty="0">
                <a:solidFill>
                  <a:srgbClr val="002060"/>
                </a:solidFill>
                <a:latin typeface="Courier New"/>
              </a:rPr>
              <a:t>substitution)</a:t>
            </a:r>
          </a:p>
        </p:txBody>
      </p:sp>
      <p:sp>
        <p:nvSpPr>
          <p:cNvPr id="84" name="CustomShape 5"/>
          <p:cNvSpPr/>
          <p:nvPr/>
        </p:nvSpPr>
        <p:spPr>
          <a:xfrm>
            <a:off x="4888582" y="4516474"/>
            <a:ext cx="2869101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Pour i = n à 1 (-1) faire</a:t>
            </a:r>
            <a:endParaRPr lang="en-US" sz="1200" spc="-1" dirty="0">
              <a:solidFill>
                <a:srgbClr val="002060"/>
              </a:solidFill>
              <a:latin typeface="Courier New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5220072" y="4765010"/>
            <a:ext cx="1235723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X</a:t>
            </a:r>
            <a:r>
              <a:rPr lang="en-US" sz="1200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  = b</a:t>
            </a:r>
            <a:r>
              <a:rPr lang="en-US" sz="1200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 </a:t>
            </a:r>
            <a:endParaRPr lang="en-US" sz="1200" spc="-1" dirty="0">
              <a:solidFill>
                <a:srgbClr val="002060"/>
              </a:solidFill>
              <a:latin typeface="Courier New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5127238" y="5070492"/>
            <a:ext cx="3024336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Pour j = i+1 à n faire </a:t>
            </a:r>
            <a:endParaRPr lang="en-US" sz="1200" spc="-1" dirty="0">
              <a:solidFill>
                <a:srgbClr val="002060"/>
              </a:solidFill>
              <a:latin typeface="Courier New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5429274" y="5339798"/>
            <a:ext cx="2311078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X</a:t>
            </a:r>
            <a:r>
              <a:rPr lang="en-US" sz="1200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  = X</a:t>
            </a:r>
            <a:r>
              <a:rPr lang="en-US" sz="1200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 – </a:t>
            </a:r>
            <a:r>
              <a:rPr lang="en-US" sz="1200" spc="-1" dirty="0" err="1" smtClean="0">
                <a:solidFill>
                  <a:srgbClr val="002060"/>
                </a:solidFill>
                <a:latin typeface="Courier New"/>
              </a:rPr>
              <a:t>U</a:t>
            </a:r>
            <a:r>
              <a:rPr lang="en-US" sz="1200" spc="-1" baseline="-25000" dirty="0" err="1" smtClean="0">
                <a:solidFill>
                  <a:srgbClr val="002060"/>
                </a:solidFill>
                <a:latin typeface="Courier New"/>
              </a:rPr>
              <a:t>ij</a:t>
            </a:r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*</a:t>
            </a:r>
            <a:r>
              <a:rPr lang="en-US" sz="1200" spc="-1" dirty="0" err="1" smtClean="0">
                <a:solidFill>
                  <a:srgbClr val="002060"/>
                </a:solidFill>
                <a:latin typeface="Courier New"/>
              </a:rPr>
              <a:t>X</a:t>
            </a:r>
            <a:r>
              <a:rPr lang="en-US" sz="1200" spc="-1" baseline="-25000" dirty="0" err="1" smtClean="0">
                <a:solidFill>
                  <a:srgbClr val="002060"/>
                </a:solidFill>
                <a:latin typeface="Courier New"/>
              </a:rPr>
              <a:t>j</a:t>
            </a:r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 </a:t>
            </a:r>
            <a:endParaRPr lang="en-US" sz="1200" spc="-1" dirty="0">
              <a:solidFill>
                <a:srgbClr val="002060"/>
              </a:solidFill>
              <a:latin typeface="Courier New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5269140" y="5695940"/>
            <a:ext cx="1175068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Fin Pour</a:t>
            </a:r>
            <a:endParaRPr lang="en-US" sz="1200" spc="-1" dirty="0">
              <a:solidFill>
                <a:srgbClr val="002060"/>
              </a:solidFill>
              <a:latin typeface="Courier New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5148064" y="5861915"/>
            <a:ext cx="2448272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X</a:t>
            </a:r>
            <a:r>
              <a:rPr lang="en-US" sz="1200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 = X</a:t>
            </a:r>
            <a:r>
              <a:rPr lang="en-US" sz="1200" spc="-1" baseline="-25000" dirty="0" smtClean="0">
                <a:solidFill>
                  <a:srgbClr val="002060"/>
                </a:solidFill>
                <a:latin typeface="Courier New"/>
              </a:rPr>
              <a:t>i</a:t>
            </a:r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/</a:t>
            </a:r>
            <a:r>
              <a:rPr lang="en-US" sz="1200" spc="-1" dirty="0" err="1" smtClean="0">
                <a:solidFill>
                  <a:srgbClr val="002060"/>
                </a:solidFill>
                <a:latin typeface="Courier New"/>
              </a:rPr>
              <a:t>U</a:t>
            </a:r>
            <a:r>
              <a:rPr lang="en-US" sz="1200" spc="-1" baseline="-25000" dirty="0" err="1" smtClean="0">
                <a:solidFill>
                  <a:srgbClr val="002060"/>
                </a:solidFill>
                <a:latin typeface="Courier New"/>
              </a:rPr>
              <a:t>ii</a:t>
            </a:r>
            <a:endParaRPr lang="en-US" sz="1200" spc="-1" baseline="-25000" dirty="0">
              <a:solidFill>
                <a:srgbClr val="002060"/>
              </a:solidFill>
              <a:latin typeface="Courier New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5076056" y="6134288"/>
            <a:ext cx="216024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1200" spc="-1" dirty="0" smtClean="0">
                <a:solidFill>
                  <a:srgbClr val="002060"/>
                </a:solidFill>
                <a:latin typeface="Courier New"/>
              </a:rPr>
              <a:t>Fin Pour</a:t>
            </a:r>
            <a:endParaRPr lang="en-US" sz="1200" spc="-1" dirty="0">
              <a:solidFill>
                <a:srgbClr val="002060"/>
              </a:solidFill>
              <a:latin typeface="Courier New"/>
            </a:endParaRPr>
          </a:p>
        </p:txBody>
      </p:sp>
      <p:grpSp>
        <p:nvGrpSpPr>
          <p:cNvPr id="91" name="Groupe 90"/>
          <p:cNvGrpSpPr/>
          <p:nvPr/>
        </p:nvGrpSpPr>
        <p:grpSpPr>
          <a:xfrm>
            <a:off x="5010718" y="4765010"/>
            <a:ext cx="329829" cy="1507050"/>
            <a:chOff x="5010718" y="2294533"/>
            <a:chExt cx="329829" cy="1507050"/>
          </a:xfrm>
        </p:grpSpPr>
        <p:sp>
          <p:nvSpPr>
            <p:cNvPr id="92" name="Line 11"/>
            <p:cNvSpPr/>
            <p:nvPr/>
          </p:nvSpPr>
          <p:spPr>
            <a:xfrm flipV="1">
              <a:off x="5148064" y="2330017"/>
              <a:ext cx="0" cy="1471566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93" name="Line 11"/>
            <p:cNvSpPr/>
            <p:nvPr/>
          </p:nvSpPr>
          <p:spPr>
            <a:xfrm flipV="1">
              <a:off x="5010718" y="2294533"/>
              <a:ext cx="329829" cy="0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</p:grpSp>
      <p:grpSp>
        <p:nvGrpSpPr>
          <p:cNvPr id="94" name="Groupe 93"/>
          <p:cNvGrpSpPr/>
          <p:nvPr/>
        </p:nvGrpSpPr>
        <p:grpSpPr>
          <a:xfrm>
            <a:off x="5264359" y="5257045"/>
            <a:ext cx="329829" cy="570424"/>
            <a:chOff x="5010718" y="2285953"/>
            <a:chExt cx="329829" cy="1471565"/>
          </a:xfrm>
        </p:grpSpPr>
        <p:sp>
          <p:nvSpPr>
            <p:cNvPr id="95" name="Line 11"/>
            <p:cNvSpPr/>
            <p:nvPr/>
          </p:nvSpPr>
          <p:spPr>
            <a:xfrm flipV="1">
              <a:off x="5110447" y="2285953"/>
              <a:ext cx="0" cy="1471565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96" name="Line 11"/>
            <p:cNvSpPr/>
            <p:nvPr/>
          </p:nvSpPr>
          <p:spPr>
            <a:xfrm flipV="1">
              <a:off x="5010718" y="2294533"/>
              <a:ext cx="329829" cy="0"/>
            </a:xfrm>
            <a:prstGeom prst="line">
              <a:avLst/>
            </a:prstGeom>
            <a:ln>
              <a:solidFill>
                <a:srgbClr val="069BA2"/>
              </a:solidFill>
              <a:prstDash val="lgDashDotDot"/>
              <a:rou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13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19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000"/>
                            </p:stCondLst>
                            <p:childTnLst>
                              <p:par>
                                <p:cTn id="12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000"/>
                            </p:stCondLst>
                            <p:childTnLst>
                              <p:par>
                                <p:cTn id="131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000"/>
                            </p:stCondLst>
                            <p:childTnLst>
                              <p:par>
                                <p:cTn id="158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000"/>
                            </p:stCondLst>
                            <p:childTnLst>
                              <p:par>
                                <p:cTn id="164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0"/>
                            </p:stCondLst>
                            <p:childTnLst>
                              <p:par>
                                <p:cTn id="1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500"/>
                            </p:stCondLst>
                            <p:childTnLst>
                              <p:par>
                                <p:cTn id="174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6500"/>
                            </p:stCondLst>
                            <p:childTnLst>
                              <p:par>
                                <p:cTn id="180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500"/>
                            </p:stCondLst>
                            <p:childTnLst>
                              <p:par>
                                <p:cTn id="186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500"/>
                            </p:stCondLst>
                            <p:childTnLst>
                              <p:par>
                                <p:cTn id="192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83640" y="1340640"/>
            <a:ext cx="4968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FFFFFF"/>
                </a:solidFill>
                <a:latin typeface="Book Antiqua"/>
              </a:rPr>
              <a:t>Exemple : Soit le système linéaire suivant :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Formula 2"/>
              <p:cNvSpPr txBox="1"/>
              <p:nvPr/>
            </p:nvSpPr>
            <p:spPr>
              <a:xfrm>
                <a:off x="1331640" y="2349000"/>
                <a:ext cx="3281024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4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349000"/>
                <a:ext cx="3281024" cy="399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Formula 3"/>
              <p:cNvSpPr txBox="1"/>
              <p:nvPr/>
            </p:nvSpPr>
            <p:spPr>
              <a:xfrm>
                <a:off x="1291531" y="2836800"/>
                <a:ext cx="3271656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6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5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531" y="2836800"/>
                <a:ext cx="3271656" cy="3996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Formula 4"/>
              <p:cNvSpPr txBox="1"/>
              <p:nvPr/>
            </p:nvSpPr>
            <p:spPr>
              <a:xfrm>
                <a:off x="1331640" y="3267000"/>
                <a:ext cx="3281024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10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9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31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6" name="Formula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267000"/>
                <a:ext cx="3281024" cy="3996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Formula 5"/>
              <p:cNvSpPr txBox="1"/>
              <p:nvPr/>
            </p:nvSpPr>
            <p:spPr>
              <a:xfrm>
                <a:off x="1331640" y="3660840"/>
                <a:ext cx="3208672" cy="39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8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fr-FR" b="0" i="0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     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  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20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15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aseline="-25000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fr-F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96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7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660840"/>
                <a:ext cx="3208672" cy="3996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CustomShape 6"/>
          <p:cNvSpPr/>
          <p:nvPr/>
        </p:nvSpPr>
        <p:spPr>
          <a:xfrm>
            <a:off x="868320" y="2349000"/>
            <a:ext cx="422280" cy="171180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7"/>
          <p:cNvSpPr/>
          <p:nvPr/>
        </p:nvSpPr>
        <p:spPr>
          <a:xfrm>
            <a:off x="148320" y="2874960"/>
            <a:ext cx="7196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FFFFFF"/>
                </a:solidFill>
                <a:latin typeface="Constantia"/>
              </a:rPr>
              <a:t>(S)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5652000" y="4350600"/>
            <a:ext cx="3312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>
                <a:solidFill>
                  <a:srgbClr val="C00000"/>
                </a:solidFill>
                <a:uFillTx/>
                <a:latin typeface="Book Antiqua"/>
              </a:rPr>
              <a:t>Matrice Associée (augmentée)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81" name="Table 9"/>
          <p:cNvGraphicFramePr/>
          <p:nvPr>
            <p:extLst>
              <p:ext uri="{D42A27DB-BD31-4B8C-83A1-F6EECF244321}">
                <p14:modId xmlns:p14="http://schemas.microsoft.com/office/powerpoint/2010/main" val="74895709"/>
              </p:ext>
            </p:extLst>
          </p:nvPr>
        </p:nvGraphicFramePr>
        <p:xfrm>
          <a:off x="5724000" y="2313000"/>
          <a:ext cx="316332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  <a:gridCol w="63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10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31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31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0000"/>
                          </a:solidFill>
                          <a:latin typeface="Cambria"/>
                        </a:rPr>
                        <a:t>96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3" name="CustomShape 11"/>
          <p:cNvSpPr/>
          <p:nvPr/>
        </p:nvSpPr>
        <p:spPr>
          <a:xfrm>
            <a:off x="1060920" y="4347720"/>
            <a:ext cx="3168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>
                <a:solidFill>
                  <a:srgbClr val="C00000"/>
                </a:solidFill>
                <a:uFillTx/>
                <a:latin typeface="Book Antiqua"/>
              </a:rPr>
              <a:t>Système linéaire ( carré 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4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8"/>
          <p:cNvSpPr/>
          <p:nvPr/>
        </p:nvSpPr>
        <p:spPr>
          <a:xfrm>
            <a:off x="1483913" y="3068960"/>
            <a:ext cx="208835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C00000"/>
                </a:solidFill>
                <a:uFillTx/>
                <a:latin typeface="Book Antiqua"/>
              </a:rPr>
              <a:t>Matrice Associée 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181" name="Table 9"/>
          <p:cNvGraphicFramePr/>
          <p:nvPr>
            <p:extLst>
              <p:ext uri="{D42A27DB-BD31-4B8C-83A1-F6EECF244321}">
                <p14:modId xmlns:p14="http://schemas.microsoft.com/office/powerpoint/2010/main" val="4184857012"/>
              </p:ext>
            </p:extLst>
          </p:nvPr>
        </p:nvGraphicFramePr>
        <p:xfrm>
          <a:off x="1393200" y="1386360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sp>
        <p:nvSpPr>
          <p:cNvPr id="14" name="CustomShape 9"/>
          <p:cNvSpPr/>
          <p:nvPr/>
        </p:nvSpPr>
        <p:spPr>
          <a:xfrm>
            <a:off x="287640" y="439200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4"/>
          <p:cNvSpPr/>
          <p:nvPr/>
        </p:nvSpPr>
        <p:spPr>
          <a:xfrm>
            <a:off x="328374" y="4683433"/>
            <a:ext cx="636720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L = I.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328374" y="5347440"/>
            <a:ext cx="539575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U = 0.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2" name="CustomShape 12"/>
          <p:cNvSpPr/>
          <p:nvPr/>
        </p:nvSpPr>
        <p:spPr>
          <a:xfrm>
            <a:off x="657318" y="2057115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3" name="CustomShape 12"/>
          <p:cNvSpPr/>
          <p:nvPr/>
        </p:nvSpPr>
        <p:spPr>
          <a:xfrm>
            <a:off x="4869464" y="1463590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L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4" name="Table 9"/>
          <p:cNvGraphicFramePr/>
          <p:nvPr>
            <p:extLst>
              <p:ext uri="{D42A27DB-BD31-4B8C-83A1-F6EECF244321}">
                <p14:modId xmlns:p14="http://schemas.microsoft.com/office/powerpoint/2010/main" val="44493013"/>
              </p:ext>
            </p:extLst>
          </p:nvPr>
        </p:nvGraphicFramePr>
        <p:xfrm>
          <a:off x="5688819" y="677970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CustomShape 12"/>
          <p:cNvSpPr/>
          <p:nvPr/>
        </p:nvSpPr>
        <p:spPr>
          <a:xfrm>
            <a:off x="4794770" y="320554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U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6" name="Table 9"/>
          <p:cNvGraphicFramePr/>
          <p:nvPr>
            <p:extLst>
              <p:ext uri="{D42A27DB-BD31-4B8C-83A1-F6EECF244321}">
                <p14:modId xmlns:p14="http://schemas.microsoft.com/office/powerpoint/2010/main" val="279783498"/>
              </p:ext>
            </p:extLst>
          </p:nvPr>
        </p:nvGraphicFramePr>
        <p:xfrm>
          <a:off x="5683465" y="2541294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7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1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Table 9"/>
          <p:cNvGraphicFramePr/>
          <p:nvPr>
            <p:extLst>
              <p:ext uri="{D42A27DB-BD31-4B8C-83A1-F6EECF244321}">
                <p14:modId xmlns:p14="http://schemas.microsoft.com/office/powerpoint/2010/main" val="644506795"/>
              </p:ext>
            </p:extLst>
          </p:nvPr>
        </p:nvGraphicFramePr>
        <p:xfrm>
          <a:off x="2573921" y="865515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>
                          <a:solidFill>
                            <a:srgbClr val="FFFFFF"/>
                          </a:solidFill>
                          <a:latin typeface="Cambria"/>
                        </a:rPr>
                        <a:t>2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6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4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-10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-3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9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8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20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15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TextShape 10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D1DF493-267E-48B5-8008-DADB1570BB3A}" type="slidenum">
              <a:rPr lang="fr-FR" sz="1200" b="0" strike="noStrike" spc="-1">
                <a:solidFill>
                  <a:srgbClr val="D1EAED"/>
                </a:solidFill>
                <a:latin typeface="Constanti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35640" y="188640"/>
            <a:ext cx="33652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pc="148" dirty="0">
                <a:solidFill>
                  <a:srgbClr val="FFFFFF"/>
                </a:solidFill>
                <a:latin typeface="Book Antiqua"/>
              </a:rPr>
              <a:t>3- Factorisation LU :</a:t>
            </a:r>
            <a:endParaRPr lang="en-US" sz="1400" spc="-1" dirty="0"/>
          </a:p>
        </p:txBody>
      </p:sp>
      <p:sp>
        <p:nvSpPr>
          <p:cNvPr id="14" name="CustomShape 9"/>
          <p:cNvSpPr/>
          <p:nvPr/>
        </p:nvSpPr>
        <p:spPr>
          <a:xfrm>
            <a:off x="274512" y="4621680"/>
            <a:ext cx="8568720" cy="1910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/>
          <p:cNvSpPr/>
          <p:nvPr/>
        </p:nvSpPr>
        <p:spPr>
          <a:xfrm>
            <a:off x="180424" y="723479"/>
            <a:ext cx="129564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u="sng" strike="noStrike" spc="148" dirty="0">
                <a:solidFill>
                  <a:srgbClr val="FFFFFF"/>
                </a:solidFill>
                <a:uFillTx/>
                <a:latin typeface="Book Antiqua"/>
              </a:rPr>
              <a:t>Itération 1: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" name="CustomShape 14"/>
          <p:cNvSpPr/>
          <p:nvPr/>
        </p:nvSpPr>
        <p:spPr>
          <a:xfrm>
            <a:off x="288552" y="4648680"/>
            <a:ext cx="8458200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Itération 1 : K = 1 </a:t>
            </a:r>
            <a:r>
              <a:rPr lang="fr-FR" sz="1600" b="0" strike="noStrike" spc="-1" dirty="0">
                <a:solidFill>
                  <a:srgbClr val="FFFFFF"/>
                </a:solidFill>
                <a:latin typeface="Wingdings"/>
              </a:rPr>
              <a:t>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 Pivot = </a:t>
            </a:r>
            <a:r>
              <a:rPr lang="fr-FR" sz="1600" b="0" strike="noStrike" spc="-1" dirty="0" err="1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err="1" smtClean="0">
                <a:solidFill>
                  <a:srgbClr val="FFFFFF"/>
                </a:solidFill>
                <a:latin typeface="Courier New"/>
              </a:rPr>
              <a:t>kk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11 </a:t>
            </a: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= 2.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" name="CustomShape 14"/>
          <p:cNvSpPr/>
          <p:nvPr/>
        </p:nvSpPr>
        <p:spPr>
          <a:xfrm>
            <a:off x="279900" y="5137041"/>
            <a:ext cx="6367204" cy="45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FFFFFF"/>
                </a:solidFill>
                <a:latin typeface="Courier New"/>
              </a:rPr>
              <a:t>-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L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i1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 = 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i1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/A</a:t>
            </a:r>
            <a:r>
              <a:rPr lang="fr-FR" sz="1600" b="0" strike="noStrike" spc="-1" baseline="-25000" dirty="0" smtClean="0">
                <a:solidFill>
                  <a:srgbClr val="FFFFFF"/>
                </a:solidFill>
                <a:latin typeface="Courier New"/>
              </a:rPr>
              <a:t>11</a:t>
            </a:r>
            <a:r>
              <a:rPr lang="fr-FR" sz="1600" spc="-1" dirty="0">
                <a:solidFill>
                  <a:srgbClr val="FFFFFF"/>
                </a:solidFill>
                <a:latin typeface="Courier New"/>
              </a:rPr>
              <a:t> = </a:t>
            </a:r>
            <a:r>
              <a:rPr lang="fr-FR" sz="1600" spc="-1" dirty="0" smtClean="0">
                <a:solidFill>
                  <a:srgbClr val="FFFFFF"/>
                </a:solidFill>
                <a:latin typeface="Courier New"/>
              </a:rPr>
              <a:t>A</a:t>
            </a:r>
            <a:r>
              <a:rPr lang="fr-FR" sz="1600" spc="-1" baseline="-25000" dirty="0" smtClean="0">
                <a:solidFill>
                  <a:srgbClr val="FFFFFF"/>
                </a:solidFill>
                <a:latin typeface="Courier New"/>
              </a:rPr>
              <a:t>i1</a:t>
            </a:r>
            <a:r>
              <a:rPr lang="fr-FR" sz="1600" spc="-1" dirty="0" smtClean="0">
                <a:solidFill>
                  <a:srgbClr val="FFFFFF"/>
                </a:solidFill>
                <a:latin typeface="Courier New"/>
              </a:rPr>
              <a:t>/2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Courier New"/>
              </a:rPr>
              <a:t>(i = 2 ..4).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" name="CustomShape 2"/>
          <p:cNvSpPr/>
          <p:nvPr/>
        </p:nvSpPr>
        <p:spPr>
          <a:xfrm>
            <a:off x="468318" y="1321805"/>
            <a:ext cx="827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 dirty="0">
                <a:solidFill>
                  <a:srgbClr val="FFFFFF"/>
                </a:solidFill>
                <a:uFillTx/>
                <a:latin typeface="Constantia"/>
              </a:rPr>
              <a:t>Pivot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 flipV="1">
            <a:off x="1295958" y="1169086"/>
            <a:ext cx="1289426" cy="3054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7"/>
          <p:cNvSpPr/>
          <p:nvPr/>
        </p:nvSpPr>
        <p:spPr>
          <a:xfrm>
            <a:off x="2585384" y="836820"/>
            <a:ext cx="431640" cy="43164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12"/>
          <p:cNvSpPr/>
          <p:nvPr/>
        </p:nvSpPr>
        <p:spPr>
          <a:xfrm>
            <a:off x="1757729" y="1661835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A 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3" name="CustomShape 12"/>
          <p:cNvSpPr/>
          <p:nvPr/>
        </p:nvSpPr>
        <p:spPr>
          <a:xfrm>
            <a:off x="442800" y="340318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L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4" name="Table 9"/>
          <p:cNvGraphicFramePr/>
          <p:nvPr>
            <p:extLst>
              <p:ext uri="{D42A27DB-BD31-4B8C-83A1-F6EECF244321}">
                <p14:modId xmlns:p14="http://schemas.microsoft.com/office/powerpoint/2010/main" val="3218852804"/>
              </p:ext>
            </p:extLst>
          </p:nvPr>
        </p:nvGraphicFramePr>
        <p:xfrm>
          <a:off x="1149203" y="2807387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CustomShape 12"/>
          <p:cNvSpPr/>
          <p:nvPr/>
        </p:nvSpPr>
        <p:spPr>
          <a:xfrm>
            <a:off x="4932040" y="3600827"/>
            <a:ext cx="638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U </a:t>
            </a:r>
            <a:r>
              <a:rPr lang="fr-FR" sz="2000" b="0" strike="noStrike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graphicFrame>
        <p:nvGraphicFramePr>
          <p:cNvPr id="26" name="Table 9"/>
          <p:cNvGraphicFramePr/>
          <p:nvPr>
            <p:extLst>
              <p:ext uri="{D42A27DB-BD31-4B8C-83A1-F6EECF244321}">
                <p14:modId xmlns:p14="http://schemas.microsoft.com/office/powerpoint/2010/main" val="2745254785"/>
              </p:ext>
            </p:extLst>
          </p:nvPr>
        </p:nvGraphicFramePr>
        <p:xfrm>
          <a:off x="5696919" y="2807386"/>
          <a:ext cx="2529000" cy="1586880"/>
        </p:xfrm>
        <a:graphic>
          <a:graphicData uri="http://schemas.openxmlformats.org/drawingml/2006/table">
            <a:tbl>
              <a:tblPr/>
              <a:tblGrid>
                <a:gridCol w="537480"/>
                <a:gridCol w="633600"/>
                <a:gridCol w="633600"/>
                <a:gridCol w="72432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0" strike="noStrike" spc="-1" dirty="0" smtClean="0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Rectangle à coins arrondis 1"/>
          <p:cNvSpPr/>
          <p:nvPr/>
        </p:nvSpPr>
        <p:spPr>
          <a:xfrm>
            <a:off x="1248999" y="3162989"/>
            <a:ext cx="360040" cy="12021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2585384" y="1250280"/>
            <a:ext cx="427739" cy="1202115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6</a:t>
            </a:r>
          </a:p>
          <a:p>
            <a:pPr algn="ctr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 4</a:t>
            </a:r>
          </a:p>
          <a:p>
            <a:pPr algn="ctr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 8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8" name="Line 21"/>
          <p:cNvSpPr/>
          <p:nvPr/>
        </p:nvSpPr>
        <p:spPr>
          <a:xfrm>
            <a:off x="5421026" y="2452395"/>
            <a:ext cx="3422206" cy="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12"/>
          <p:cNvSpPr/>
          <p:nvPr/>
        </p:nvSpPr>
        <p:spPr>
          <a:xfrm>
            <a:off x="6138739" y="1634378"/>
            <a:ext cx="228553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/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521392" y="772828"/>
            <a:ext cx="559623" cy="559623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2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2" name="CustomShape 12"/>
          <p:cNvSpPr/>
          <p:nvPr/>
        </p:nvSpPr>
        <p:spPr>
          <a:xfrm>
            <a:off x="6926915" y="1634378"/>
            <a:ext cx="309381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spc="-1" dirty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7236296" y="1222901"/>
            <a:ext cx="427739" cy="1202115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 4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34" name="CustomShape 12"/>
          <p:cNvSpPr/>
          <p:nvPr/>
        </p:nvSpPr>
        <p:spPr>
          <a:xfrm>
            <a:off x="5342127" y="1561678"/>
            <a:ext cx="228553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Constantia"/>
              </a:rPr>
              <a:t>=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7236296" y="1238444"/>
            <a:ext cx="427739" cy="1202115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  <a:latin typeface="Cambria" pitchFamily="18" charset="0"/>
              </a:rPr>
              <a:t> 4</a:t>
            </a:r>
            <a:endParaRPr lang="fr-FR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9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59259E-6 L 0.34357 -0.00093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7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42205 0.11551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4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-0.66129 0.28449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3" y="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  <p:bldP spid="2" grpId="0" animBg="1"/>
      <p:bldP spid="2" grpId="1" animBg="1"/>
      <p:bldP spid="27" grpId="0" animBg="1"/>
      <p:bldP spid="27" grpId="1" animBg="1"/>
      <p:bldP spid="30" grpId="0"/>
      <p:bldP spid="8" grpId="0" animBg="1"/>
      <p:bldP spid="8" grpId="1" animBg="1"/>
      <p:bldP spid="32" grpId="0"/>
      <p:bldP spid="33" grpId="0" animBg="1"/>
      <p:bldP spid="34" grpId="0"/>
      <p:bldP spid="35" grpId="0" animBg="1"/>
      <p:bldP spid="3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3271</TotalTime>
  <Words>3145</Words>
  <Application>Microsoft Office PowerPoint</Application>
  <PresentationFormat>Affichage à l'écran (4:3)</PresentationFormat>
  <Paragraphs>1479</Paragraphs>
  <Slides>33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Cours</dc:creator>
  <cp:lastModifiedBy>Cours</cp:lastModifiedBy>
  <cp:revision>248</cp:revision>
  <dcterms:created xsi:type="dcterms:W3CDTF">2020-12-25T15:17:10Z</dcterms:created>
  <dcterms:modified xsi:type="dcterms:W3CDTF">2021-02-03T13:40:22Z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34</vt:i4>
  </property>
</Properties>
</file>