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337" r:id="rId4"/>
    <p:sldId id="258" r:id="rId5"/>
    <p:sldId id="353" r:id="rId6"/>
    <p:sldId id="340" r:id="rId7"/>
    <p:sldId id="354" r:id="rId8"/>
    <p:sldId id="355" r:id="rId9"/>
    <p:sldId id="350" r:id="rId10"/>
    <p:sldId id="351" r:id="rId11"/>
    <p:sldId id="341" r:id="rId12"/>
    <p:sldId id="259" r:id="rId13"/>
    <p:sldId id="289" r:id="rId14"/>
    <p:sldId id="345" r:id="rId15"/>
    <p:sldId id="342" r:id="rId16"/>
    <p:sldId id="356" r:id="rId17"/>
    <p:sldId id="343" r:id="rId18"/>
    <p:sldId id="344" r:id="rId19"/>
    <p:sldId id="346" r:id="rId20"/>
    <p:sldId id="347" r:id="rId21"/>
    <p:sldId id="348" r:id="rId22"/>
    <p:sldId id="363" r:id="rId23"/>
    <p:sldId id="364" r:id="rId24"/>
    <p:sldId id="365" r:id="rId25"/>
    <p:sldId id="366" r:id="rId26"/>
    <p:sldId id="367" r:id="rId27"/>
    <p:sldId id="368" r:id="rId28"/>
    <p:sldId id="357" r:id="rId29"/>
    <p:sldId id="369" r:id="rId30"/>
    <p:sldId id="370" r:id="rId31"/>
    <p:sldId id="371" r:id="rId32"/>
    <p:sldId id="372" r:id="rId3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5" autoAdjust="0"/>
    <p:restoredTop sz="95022" autoAdjust="0"/>
  </p:normalViewPr>
  <p:slideViewPr>
    <p:cSldViewPr showGuides="1">
      <p:cViewPr>
        <p:scale>
          <a:sx n="90" d="100"/>
          <a:sy n="90" d="100"/>
        </p:scale>
        <p:origin x="-726" y="54"/>
      </p:cViewPr>
      <p:guideLst>
        <p:guide orient="horz" pos="3884"/>
        <p:guide pos="29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fr-FR" sz="1800" b="0" strike="noStrike" spc="-1">
                <a:solidFill>
                  <a:srgbClr val="FFFFFF"/>
                </a:solidFill>
                <a:latin typeface="Constantia"/>
              </a:rPr>
              <a:t>Click to move the slide</a:t>
            </a:r>
          </a:p>
        </p:txBody>
      </p:sp>
      <p:sp>
        <p:nvSpPr>
          <p:cNvPr id="47"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48"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49"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50"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51"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35804446-A982-47BF-9074-55F7853F3164}" type="slidenum">
              <a:rPr lang="en-US" sz="1400" b="0" strike="noStrike" spc="-1">
                <a:latin typeface="Times New Roman"/>
              </a:rPr>
              <a:t>‹N°›</a:t>
            </a:fld>
            <a:endParaRPr lang="en-US" sz="1400" b="0" strike="noStrike" spc="-1">
              <a:latin typeface="Times New Roman"/>
            </a:endParaRPr>
          </a:p>
        </p:txBody>
      </p:sp>
    </p:spTree>
    <p:extLst>
      <p:ext uri="{BB962C8B-B14F-4D97-AF65-F5344CB8AC3E}">
        <p14:creationId xmlns:p14="http://schemas.microsoft.com/office/powerpoint/2010/main" val="147042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70013" y="763588"/>
            <a:ext cx="5030787" cy="37719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35804446-A982-47BF-9074-55F7853F3164}" type="slidenum">
              <a:rPr lang="en-US" sz="1400" b="0" strike="noStrike" spc="-1" smtClean="0">
                <a:latin typeface="Times New Roman"/>
              </a:rPr>
              <a:t>9</a:t>
            </a:fld>
            <a:endParaRPr lang="en-US" sz="1400" b="0" strike="noStrike" spc="-1">
              <a:latin typeface="Times New Roman"/>
            </a:endParaRPr>
          </a:p>
        </p:txBody>
      </p:sp>
    </p:spTree>
    <p:extLst>
      <p:ext uri="{BB962C8B-B14F-4D97-AF65-F5344CB8AC3E}">
        <p14:creationId xmlns:p14="http://schemas.microsoft.com/office/powerpoint/2010/main" val="10588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3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3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3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3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3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3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4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4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4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4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4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4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1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1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fr-FR" sz="2600" b="0" strike="noStrike" spc="-1">
              <a:solidFill>
                <a:srgbClr val="FFFFFF"/>
              </a:solidFill>
              <a:latin typeface="Constant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1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fr-FR" sz="2600" b="0" strike="noStrike" spc="-1">
              <a:solidFill>
                <a:srgbClr val="FFFFFF"/>
              </a:solidFill>
              <a:latin typeface="Constant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33520" y="1371600"/>
            <a:ext cx="7851240" cy="8476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2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2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2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2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33520" y="1371600"/>
            <a:ext cx="7851240" cy="1828440"/>
          </a:xfrm>
          <a:prstGeom prst="rect">
            <a:avLst/>
          </a:prstGeom>
        </p:spPr>
        <p:txBody>
          <a:bodyPr lIns="0" tIns="0" rIns="0" bIns="0" anchor="ctr">
            <a:noAutofit/>
          </a:bodyPr>
          <a:lstStyle/>
          <a:p>
            <a:endParaRPr lang="fr-FR" sz="1800" b="0" strike="noStrike" spc="-1">
              <a:solidFill>
                <a:srgbClr val="FFFFFF"/>
              </a:solidFill>
              <a:latin typeface="Constantia"/>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
        <p:nvSpPr>
          <p:cNvPr id="3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fr-FR" sz="2600" b="0" strike="noStrike" spc="-1">
              <a:solidFill>
                <a:srgbClr val="FFFFFF"/>
              </a:solidFill>
              <a:latin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4AA2D6"/>
            </a:gs>
            <a:gs pos="100000">
              <a:srgbClr val="002B36"/>
            </a:gs>
          </a:gsLst>
          <a:path path="circle">
            <a:fillToRect l="50000" t="55000" r="50000" b="45000"/>
          </a:path>
        </a:gradFill>
        <a:effectLst/>
      </p:bgPr>
    </p:bg>
    <p:spTree>
      <p:nvGrpSpPr>
        <p:cNvPr id="1" name=""/>
        <p:cNvGrpSpPr/>
        <p:nvPr/>
      </p:nvGrpSpPr>
      <p:grpSpPr>
        <a:xfrm>
          <a:off x="0" y="0"/>
          <a:ext cx="0" cy="0"/>
          <a:chOff x="0" y="0"/>
          <a:chExt cx="0" cy="0"/>
        </a:xfrm>
      </p:grpSpPr>
      <p:sp>
        <p:nvSpPr>
          <p:cNvPr id="10" name="CustomShape 1"/>
          <p:cNvSpPr/>
          <p:nvPr/>
        </p:nvSpPr>
        <p:spPr>
          <a:xfrm>
            <a:off x="-9360" y="-7200"/>
            <a:ext cx="9162720" cy="1041120"/>
          </a:xfrm>
          <a:custGeom>
            <a:avLst/>
            <a:gdLst/>
            <a:ahLst/>
            <a:cxnLst/>
            <a:rect l="l" t="t" r="r" b="b"/>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98"/>
                </a:srgbClr>
              </a:gs>
              <a:gs pos="100000">
                <a:srgbClr val="00C4CD">
                  <a:alpha val="55294"/>
                </a:srgbClr>
              </a:gs>
            </a:gsLst>
            <a:lin ang="5400000"/>
          </a:gradFill>
          <a:ln w="9525">
            <a:noFill/>
          </a:ln>
        </p:spPr>
        <p:style>
          <a:lnRef idx="0">
            <a:scrgbClr r="0" g="0" b="0"/>
          </a:lnRef>
          <a:fillRef idx="0">
            <a:scrgbClr r="0" g="0" b="0"/>
          </a:fillRef>
          <a:effectRef idx="0">
            <a:scrgbClr r="0" g="0" b="0"/>
          </a:effectRef>
          <a:fontRef idx="minor"/>
        </p:style>
      </p:sp>
      <p:sp>
        <p:nvSpPr>
          <p:cNvPr id="11" name="CustomShape 2"/>
          <p:cNvSpPr/>
          <p:nvPr/>
        </p:nvSpPr>
        <p:spPr>
          <a:xfrm>
            <a:off x="4381560" y="-7200"/>
            <a:ext cx="4762080" cy="637920"/>
          </a:xfrm>
          <a:custGeom>
            <a:avLst/>
            <a:gdLst/>
            <a:ahLst/>
            <a:cxnLst/>
            <a:rect l="l" t="t" r="r" b="b"/>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20000">
                <a:srgbClr val="008ABF">
                  <a:alpha val="45098"/>
                </a:srgbClr>
              </a:gs>
              <a:gs pos="100000">
                <a:srgbClr val="00A0A8">
                  <a:alpha val="30196"/>
                </a:srgbClr>
              </a:gs>
            </a:gsLst>
            <a:lin ang="16200000"/>
          </a:gradFill>
          <a:ln w="9525">
            <a:noFill/>
          </a:ln>
        </p:spPr>
        <p:style>
          <a:lnRef idx="0">
            <a:scrgbClr r="0" g="0" b="0"/>
          </a:lnRef>
          <a:fillRef idx="0">
            <a:scrgbClr r="0" g="0" b="0"/>
          </a:fillRef>
          <a:effectRef idx="0">
            <a:scrgbClr r="0" g="0" b="0"/>
          </a:effectRef>
          <a:fontRef idx="minor"/>
        </p:style>
      </p:sp>
      <p:grpSp>
        <p:nvGrpSpPr>
          <p:cNvPr id="2" name="Group 3"/>
          <p:cNvGrpSpPr/>
          <p:nvPr/>
        </p:nvGrpSpPr>
        <p:grpSpPr>
          <a:xfrm>
            <a:off x="-29160" y="-16560"/>
            <a:ext cx="9197640" cy="1086120"/>
            <a:chOff x="-29160" y="-16560"/>
            <a:chExt cx="9197640" cy="1086120"/>
          </a:xfrm>
        </p:grpSpPr>
        <p:sp>
          <p:nvSpPr>
            <p:cNvPr id="3" name="CustomShape 4"/>
            <p:cNvSpPr/>
            <p:nvPr/>
          </p:nvSpPr>
          <p:spPr>
            <a:xfrm rot="21435600">
              <a:off x="-18720" y="201960"/>
              <a:ext cx="9162720" cy="648720"/>
            </a:xfrm>
            <a:custGeom>
              <a:avLst/>
              <a:gdLst/>
              <a:ahLst/>
              <a:cxnLst/>
              <a:rect l="l" t="t" r="r" b="b"/>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scrgbClr r="0" g="0" b="0"/>
            </a:lnRef>
            <a:fillRef idx="0">
              <a:scrgbClr r="0" g="0" b="0"/>
            </a:fillRef>
            <a:effectRef idx="0">
              <a:scrgbClr r="0" g="0" b="0"/>
            </a:effectRef>
            <a:fontRef idx="minor"/>
          </p:style>
        </p:sp>
        <p:sp>
          <p:nvSpPr>
            <p:cNvPr id="4" name="CustomShape 5"/>
            <p:cNvSpPr/>
            <p:nvPr/>
          </p:nvSpPr>
          <p:spPr>
            <a:xfrm rot="21435600">
              <a:off x="-14040" y="275400"/>
              <a:ext cx="9175320" cy="529920"/>
            </a:xfrm>
            <a:custGeom>
              <a:avLst/>
              <a:gdLst/>
              <a:ahLst/>
              <a:cxnLst/>
              <a:rect l="l" t="t" r="r" b="b"/>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scrgbClr r="0" g="0" b="0"/>
            </a:lnRef>
            <a:fillRef idx="0">
              <a:scrgbClr r="0" g="0" b="0"/>
            </a:fillRef>
            <a:effectRef idx="0">
              <a:scrgbClr r="0" g="0" b="0"/>
            </a:effectRef>
            <a:fontRef idx="minor"/>
          </p:style>
        </p:sp>
      </p:grpSp>
      <p:sp>
        <p:nvSpPr>
          <p:cNvPr id="5" name="PlaceHolder 6"/>
          <p:cNvSpPr>
            <a:spLocks noGrp="1"/>
          </p:cNvSpPr>
          <p:nvPr>
            <p:ph type="title"/>
          </p:nvPr>
        </p:nvSpPr>
        <p:spPr>
          <a:xfrm>
            <a:off x="533520" y="1371600"/>
            <a:ext cx="7851240" cy="1828440"/>
          </a:xfrm>
          <a:prstGeom prst="rect">
            <a:avLst/>
          </a:prstGeom>
        </p:spPr>
        <p:txBody>
          <a:bodyPr lIns="0" tIns="0" rIns="18360" bIns="0" anchor="b">
            <a:normAutofit/>
          </a:bodyPr>
          <a:lstStyle/>
          <a:p>
            <a:pPr algn="r">
              <a:lnSpc>
                <a:spcPct val="100000"/>
              </a:lnSpc>
            </a:pPr>
            <a:r>
              <a:rPr lang="fr-FR" sz="5600" b="1" strike="noStrike" spc="-1">
                <a:solidFill>
                  <a:srgbClr val="50E0EA"/>
                </a:solidFill>
                <a:latin typeface="Calibri"/>
              </a:rPr>
              <a:t>Modifiez le style du titre</a:t>
            </a:r>
            <a:endParaRPr lang="fr-FR" sz="5600" b="0" strike="noStrike" spc="-1">
              <a:solidFill>
                <a:srgbClr val="FFFFFF"/>
              </a:solidFill>
              <a:latin typeface="Constantia"/>
            </a:endParaRPr>
          </a:p>
        </p:txBody>
      </p:sp>
      <p:sp>
        <p:nvSpPr>
          <p:cNvPr id="6" name="PlaceHolder 7"/>
          <p:cNvSpPr>
            <a:spLocks noGrp="1"/>
          </p:cNvSpPr>
          <p:nvPr>
            <p:ph type="dt"/>
          </p:nvPr>
        </p:nvSpPr>
        <p:spPr>
          <a:xfrm>
            <a:off x="457200" y="6356520"/>
            <a:ext cx="2133360" cy="364680"/>
          </a:xfrm>
          <a:prstGeom prst="rect">
            <a:avLst/>
          </a:prstGeom>
        </p:spPr>
        <p:txBody>
          <a:bodyPr lIns="0" tIns="0" rIns="0" bIns="0" anchor="b">
            <a:noAutofit/>
          </a:bodyPr>
          <a:lstStyle/>
          <a:p>
            <a:pPr>
              <a:lnSpc>
                <a:spcPct val="100000"/>
              </a:lnSpc>
            </a:pPr>
            <a:fld id="{7D3E287A-505B-4B32-A355-2DA0F3EBE767}" type="datetime1">
              <a:rPr lang="fr-FR" sz="1200" b="0" strike="noStrike" spc="-1">
                <a:solidFill>
                  <a:srgbClr val="D1EAED"/>
                </a:solidFill>
                <a:latin typeface="Constantia"/>
              </a:rPr>
              <a:t>03/02/2021</a:t>
            </a:fld>
            <a:endParaRPr lang="en-US" sz="1200" b="0" strike="noStrike" spc="-1">
              <a:latin typeface="Times New Roman"/>
            </a:endParaRPr>
          </a:p>
        </p:txBody>
      </p:sp>
      <p:sp>
        <p:nvSpPr>
          <p:cNvPr id="7" name="PlaceHolder 8"/>
          <p:cNvSpPr>
            <a:spLocks noGrp="1"/>
          </p:cNvSpPr>
          <p:nvPr>
            <p:ph type="ftr"/>
          </p:nvPr>
        </p:nvSpPr>
        <p:spPr>
          <a:xfrm>
            <a:off x="2666880" y="6356520"/>
            <a:ext cx="3352320" cy="364680"/>
          </a:xfrm>
          <a:prstGeom prst="rect">
            <a:avLst/>
          </a:prstGeom>
        </p:spPr>
        <p:txBody>
          <a:bodyPr lIns="0" tIns="0" rIns="0" bIns="0" anchor="b">
            <a:noAutofit/>
          </a:bodyPr>
          <a:lstStyle/>
          <a:p>
            <a:endParaRPr lang="en-US" sz="2400" b="0" strike="noStrike" spc="-1">
              <a:latin typeface="Times New Roman"/>
            </a:endParaRPr>
          </a:p>
        </p:txBody>
      </p:sp>
      <p:sp>
        <p:nvSpPr>
          <p:cNvPr id="8" name="PlaceHolder 9"/>
          <p:cNvSpPr>
            <a:spLocks noGrp="1"/>
          </p:cNvSpPr>
          <p:nvPr>
            <p:ph type="sldNum"/>
          </p:nvPr>
        </p:nvSpPr>
        <p:spPr>
          <a:xfrm>
            <a:off x="7924680" y="6356520"/>
            <a:ext cx="761760" cy="364680"/>
          </a:xfrm>
          <a:prstGeom prst="rect">
            <a:avLst/>
          </a:prstGeom>
        </p:spPr>
        <p:txBody>
          <a:bodyPr lIns="0" tIns="0" rIns="0" bIns="0" anchor="b">
            <a:noAutofit/>
          </a:bodyPr>
          <a:lstStyle/>
          <a:p>
            <a:pPr algn="r">
              <a:lnSpc>
                <a:spcPct val="100000"/>
              </a:lnSpc>
            </a:pPr>
            <a:fld id="{BE45916E-1755-467E-8C98-59EB446DC591}" type="slidenum">
              <a:rPr lang="fr-FR" sz="1200" b="0" strike="noStrike" spc="-1">
                <a:solidFill>
                  <a:srgbClr val="D1EAED"/>
                </a:solidFill>
                <a:latin typeface="Constantia"/>
              </a:rPr>
              <a:t>‹N°›</a:t>
            </a:fld>
            <a:endParaRPr lang="en-US" sz="1200" b="0" strike="noStrike" spc="-1">
              <a:latin typeface="Times New Roman"/>
            </a:endParaRPr>
          </a:p>
        </p:txBody>
      </p:sp>
      <p:sp>
        <p:nvSpPr>
          <p:cNvPr id="9" name="PlaceHolder 10"/>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fr-FR" sz="2600" b="0" strike="noStrike" spc="-1">
                <a:solidFill>
                  <a:srgbClr val="FFFFFF"/>
                </a:solidFill>
                <a:latin typeface="Constantia"/>
              </a:rPr>
              <a:t>Click to edit the outline text format</a:t>
            </a:r>
          </a:p>
          <a:p>
            <a:pPr marL="864000" lvl="1" indent="-324000">
              <a:spcBef>
                <a:spcPts val="1134"/>
              </a:spcBef>
              <a:buClr>
                <a:srgbClr val="000000"/>
              </a:buClr>
              <a:buSzPct val="75000"/>
              <a:buFont typeface="Symbol" charset="2"/>
              <a:buChar char=""/>
            </a:pPr>
            <a:r>
              <a:rPr lang="fr-FR" sz="2100" b="0" strike="noStrike" spc="-1">
                <a:solidFill>
                  <a:srgbClr val="FFFFFF"/>
                </a:solidFill>
                <a:latin typeface="Constantia"/>
              </a:rPr>
              <a:t>Second Outline Level</a:t>
            </a:r>
          </a:p>
          <a:p>
            <a:pPr marL="1296000" lvl="2" indent="-288000">
              <a:spcBef>
                <a:spcPts val="850"/>
              </a:spcBef>
              <a:buClr>
                <a:srgbClr val="000000"/>
              </a:buClr>
              <a:buSzPct val="45000"/>
              <a:buFont typeface="Wingdings" charset="2"/>
              <a:buChar char=""/>
            </a:pPr>
            <a:r>
              <a:rPr lang="fr-FR" sz="2000" b="0" strike="noStrike" spc="-1">
                <a:solidFill>
                  <a:srgbClr val="FFFFFF"/>
                </a:solidFill>
                <a:latin typeface="Constantia"/>
              </a:rPr>
              <a:t>Third Outline Level</a:t>
            </a:r>
          </a:p>
          <a:p>
            <a:pPr marL="1728000" lvl="3" indent="-216000">
              <a:spcBef>
                <a:spcPts val="567"/>
              </a:spcBef>
              <a:buClr>
                <a:srgbClr val="000000"/>
              </a:buClr>
              <a:buSzPct val="75000"/>
              <a:buFont typeface="Symbol" charset="2"/>
              <a:buChar char=""/>
            </a:pPr>
            <a:r>
              <a:rPr lang="fr-FR" sz="2000" b="0" strike="noStrike" spc="-1">
                <a:solidFill>
                  <a:srgbClr val="FFFFFF"/>
                </a:solidFill>
                <a:latin typeface="Constantia"/>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FFFFFF"/>
                </a:solidFill>
                <a:latin typeface="Constantia"/>
              </a:rPr>
              <a:t>Fifth Outline Level</a:t>
            </a:r>
          </a:p>
          <a:p>
            <a:pPr marL="2592000" lvl="5" indent="-216000">
              <a:spcBef>
                <a:spcPts val="283"/>
              </a:spcBef>
              <a:buClr>
                <a:srgbClr val="000000"/>
              </a:buClr>
              <a:buSzPct val="45000"/>
              <a:buFont typeface="Wingdings" charset="2"/>
              <a:buChar char=""/>
            </a:pPr>
            <a:r>
              <a:rPr lang="fr-FR" sz="2000" b="0" strike="noStrike" spc="-1">
                <a:solidFill>
                  <a:srgbClr val="FFFFFF"/>
                </a:solidFill>
                <a:latin typeface="Constantia"/>
              </a:rPr>
              <a:t>Sixth Outline Level</a:t>
            </a:r>
          </a:p>
          <a:p>
            <a:pPr marL="3024000" lvl="6" indent="-216000">
              <a:spcBef>
                <a:spcPts val="283"/>
              </a:spcBef>
              <a:buClr>
                <a:srgbClr val="000000"/>
              </a:buClr>
              <a:buSzPct val="45000"/>
              <a:buFont typeface="Wingdings" charset="2"/>
              <a:buChar char=""/>
            </a:pPr>
            <a:r>
              <a:rPr lang="fr-FR" sz="2000" b="0" strike="noStrike" spc="-1">
                <a:solidFill>
                  <a:srgbClr val="FFFFFF"/>
                </a:solidFill>
                <a:latin typeface="Constanti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image" Target="../media/image33.png"/><Relationship Id="rId1" Type="http://schemas.openxmlformats.org/officeDocument/2006/relationships/slideLayout" Target="../slideLayouts/slideLayout2.xml"/><Relationship Id="rId11" Type="http://schemas.openxmlformats.org/officeDocument/2006/relationships/image" Target="../media/image31.png"/><Relationship Id="rId15" Type="http://schemas.openxmlformats.org/officeDocument/2006/relationships/image" Target="../media/image35.png"/><Relationship Id="rId14"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7"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7.png"/><Relationship Id="rId5" Type="http://schemas.openxmlformats.org/officeDocument/2006/relationships/image" Target="../media/image38.png"/><Relationship Id="rId10" Type="http://schemas.openxmlformats.org/officeDocument/2006/relationships/image" Target="../media/image43.png"/><Relationship Id="rId9"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7.png"/><Relationship Id="rId7" Type="http://schemas.openxmlformats.org/officeDocument/2006/relationships/image" Target="../media/image3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CustomShape 1"/>
          <p:cNvSpPr/>
          <p:nvPr/>
        </p:nvSpPr>
        <p:spPr>
          <a:xfrm>
            <a:off x="971640" y="2493000"/>
            <a:ext cx="286128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dirty="0">
                <a:solidFill>
                  <a:srgbClr val="FFFFFF"/>
                </a:solidFill>
                <a:latin typeface="Book Antiqua"/>
              </a:rPr>
              <a:t>Enseignement            :</a:t>
            </a:r>
            <a:endParaRPr lang="en-US" sz="2000" b="0" strike="noStrike" spc="-1" dirty="0">
              <a:latin typeface="Arial"/>
            </a:endParaRPr>
          </a:p>
        </p:txBody>
      </p:sp>
      <p:sp>
        <p:nvSpPr>
          <p:cNvPr id="53" name="TextShape 2"/>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6BC0A3FC-C15F-4993-A38B-3AE59EDE7E80}" type="slidenum">
              <a:rPr lang="fr-FR" sz="1200" b="0" strike="noStrike" spc="-1">
                <a:solidFill>
                  <a:srgbClr val="D1EAED"/>
                </a:solidFill>
                <a:latin typeface="Constantia"/>
              </a:rPr>
              <a:t>1</a:t>
            </a:fld>
            <a:endParaRPr lang="en-US" sz="1200" b="0" strike="noStrike" spc="-1">
              <a:latin typeface="Times New Roman"/>
            </a:endParaRPr>
          </a:p>
        </p:txBody>
      </p:sp>
      <p:sp>
        <p:nvSpPr>
          <p:cNvPr id="54" name="CustomShape 3"/>
          <p:cNvSpPr/>
          <p:nvPr/>
        </p:nvSpPr>
        <p:spPr>
          <a:xfrm>
            <a:off x="241560" y="188640"/>
            <a:ext cx="238572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400" b="1" u="sng" strike="noStrike" spc="148">
                <a:solidFill>
                  <a:srgbClr val="FFFFFF"/>
                </a:solidFill>
                <a:uFillTx/>
                <a:latin typeface="Book Antiqua"/>
              </a:rPr>
              <a:t>Université de Jijel</a:t>
            </a:r>
            <a:endParaRPr lang="en-US" sz="1400" b="0" strike="noStrike" spc="-1">
              <a:latin typeface="Arial"/>
            </a:endParaRPr>
          </a:p>
        </p:txBody>
      </p:sp>
      <p:sp>
        <p:nvSpPr>
          <p:cNvPr id="55" name="CustomShape 4"/>
          <p:cNvSpPr/>
          <p:nvPr/>
        </p:nvSpPr>
        <p:spPr>
          <a:xfrm>
            <a:off x="231840" y="471960"/>
            <a:ext cx="4771800" cy="51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400" b="1" u="sng" strike="noStrike" spc="148">
                <a:solidFill>
                  <a:srgbClr val="FFFFFF"/>
                </a:solidFill>
                <a:uFillTx/>
                <a:latin typeface="Book Antiqua"/>
              </a:rPr>
              <a:t>Faculté des Sciences Exactes et Informatique</a:t>
            </a:r>
            <a:endParaRPr lang="en-US" sz="1400" b="0" strike="noStrike" spc="-1">
              <a:latin typeface="Arial"/>
            </a:endParaRPr>
          </a:p>
        </p:txBody>
      </p:sp>
      <p:sp>
        <p:nvSpPr>
          <p:cNvPr id="56" name="CustomShape 5"/>
          <p:cNvSpPr/>
          <p:nvPr/>
        </p:nvSpPr>
        <p:spPr>
          <a:xfrm>
            <a:off x="251640" y="779760"/>
            <a:ext cx="331200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400" b="1" u="sng" strike="noStrike" spc="148">
                <a:solidFill>
                  <a:srgbClr val="FFFFFF"/>
                </a:solidFill>
                <a:uFillTx/>
                <a:latin typeface="Book Antiqua"/>
              </a:rPr>
              <a:t>Département d’Informatique</a:t>
            </a:r>
            <a:endParaRPr lang="en-US" sz="1400" b="0" strike="noStrike" spc="-1">
              <a:latin typeface="Arial"/>
            </a:endParaRPr>
          </a:p>
        </p:txBody>
      </p:sp>
      <p:sp>
        <p:nvSpPr>
          <p:cNvPr id="57" name="CustomShape 6"/>
          <p:cNvSpPr/>
          <p:nvPr/>
        </p:nvSpPr>
        <p:spPr>
          <a:xfrm>
            <a:off x="3832920" y="2493000"/>
            <a:ext cx="29876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dirty="0">
                <a:solidFill>
                  <a:srgbClr val="FFFFFF"/>
                </a:solidFill>
                <a:latin typeface="Book Antiqua"/>
              </a:rPr>
              <a:t>Méthodes Numériques</a:t>
            </a:r>
            <a:endParaRPr lang="en-US" sz="2000" b="0" strike="noStrike" spc="-1" dirty="0">
              <a:latin typeface="Arial"/>
            </a:endParaRPr>
          </a:p>
        </p:txBody>
      </p:sp>
      <p:sp>
        <p:nvSpPr>
          <p:cNvPr id="58" name="CustomShape 7"/>
          <p:cNvSpPr/>
          <p:nvPr/>
        </p:nvSpPr>
        <p:spPr>
          <a:xfrm>
            <a:off x="993240" y="3380040"/>
            <a:ext cx="271404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dirty="0">
                <a:solidFill>
                  <a:srgbClr val="FFFFFF"/>
                </a:solidFill>
                <a:latin typeface="Book Antiqua"/>
              </a:rPr>
              <a:t>2</a:t>
            </a:r>
            <a:r>
              <a:rPr lang="fr-FR" sz="2000" b="0" strike="noStrike" spc="-1" baseline="30000" dirty="0">
                <a:solidFill>
                  <a:srgbClr val="FFFFFF"/>
                </a:solidFill>
                <a:latin typeface="Book Antiqua"/>
              </a:rPr>
              <a:t>ème</a:t>
            </a:r>
            <a:r>
              <a:rPr lang="fr-FR" sz="2000" b="0" strike="noStrike" spc="-1" dirty="0">
                <a:solidFill>
                  <a:srgbClr val="FFFFFF"/>
                </a:solidFill>
                <a:latin typeface="Book Antiqua"/>
              </a:rPr>
              <a:t> Année Licence   :</a:t>
            </a:r>
            <a:endParaRPr lang="en-US" sz="2000" b="0" strike="noStrike" spc="-1" dirty="0">
              <a:latin typeface="Arial"/>
            </a:endParaRPr>
          </a:p>
        </p:txBody>
      </p:sp>
      <p:sp>
        <p:nvSpPr>
          <p:cNvPr id="59" name="CustomShape 8"/>
          <p:cNvSpPr/>
          <p:nvPr/>
        </p:nvSpPr>
        <p:spPr>
          <a:xfrm>
            <a:off x="993240" y="5333400"/>
            <a:ext cx="283932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a:solidFill>
                  <a:srgbClr val="FFFFFF"/>
                </a:solidFill>
                <a:latin typeface="Book Antiqua"/>
              </a:rPr>
              <a:t>Enseignant                 :</a:t>
            </a:r>
            <a:endParaRPr lang="en-US" sz="2000" b="0" strike="noStrike" spc="-1">
              <a:latin typeface="Arial"/>
            </a:endParaRPr>
          </a:p>
        </p:txBody>
      </p:sp>
      <p:sp>
        <p:nvSpPr>
          <p:cNvPr id="60" name="CustomShape 9"/>
          <p:cNvSpPr/>
          <p:nvPr/>
        </p:nvSpPr>
        <p:spPr>
          <a:xfrm>
            <a:off x="961920" y="4325760"/>
            <a:ext cx="274572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a:solidFill>
                  <a:srgbClr val="FFFFFF"/>
                </a:solidFill>
                <a:latin typeface="Book Antiqua"/>
              </a:rPr>
              <a:t>Année Universitaire :</a:t>
            </a:r>
            <a:endParaRPr lang="en-US" sz="2000" b="0" strike="noStrike" spc="-1">
              <a:latin typeface="Arial"/>
            </a:endParaRPr>
          </a:p>
        </p:txBody>
      </p:sp>
      <p:sp>
        <p:nvSpPr>
          <p:cNvPr id="61" name="CustomShape 10"/>
          <p:cNvSpPr/>
          <p:nvPr/>
        </p:nvSpPr>
        <p:spPr>
          <a:xfrm>
            <a:off x="3920040" y="3420720"/>
            <a:ext cx="1655640" cy="3646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800" b="0" strike="noStrike" spc="-1" dirty="0">
                <a:solidFill>
                  <a:srgbClr val="FFFFFF"/>
                </a:solidFill>
                <a:latin typeface="Constantia"/>
              </a:rPr>
              <a:t>Informatique</a:t>
            </a:r>
            <a:endParaRPr lang="en-US" sz="1800" b="0" strike="noStrike" spc="-1" dirty="0">
              <a:latin typeface="Arial"/>
            </a:endParaRPr>
          </a:p>
        </p:txBody>
      </p:sp>
      <p:pic>
        <p:nvPicPr>
          <p:cNvPr id="62" name="Picture 2"/>
          <p:cNvPicPr/>
          <p:nvPr/>
        </p:nvPicPr>
        <p:blipFill>
          <a:blip r:embed="rId2"/>
          <a:stretch/>
        </p:blipFill>
        <p:spPr>
          <a:xfrm>
            <a:off x="7668360" y="188640"/>
            <a:ext cx="1315800" cy="1525320"/>
          </a:xfrm>
          <a:prstGeom prst="rect">
            <a:avLst/>
          </a:prstGeom>
          <a:ln w="0">
            <a:noFill/>
          </a:ln>
        </p:spPr>
      </p:pic>
      <p:sp>
        <p:nvSpPr>
          <p:cNvPr id="63" name="CustomShape 11"/>
          <p:cNvSpPr/>
          <p:nvPr/>
        </p:nvSpPr>
        <p:spPr>
          <a:xfrm>
            <a:off x="3832920" y="4317480"/>
            <a:ext cx="17427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1800" b="0" strike="noStrike" spc="-1" dirty="0">
                <a:solidFill>
                  <a:srgbClr val="FFFFFF"/>
                </a:solidFill>
                <a:latin typeface="Constantia"/>
              </a:rPr>
              <a:t>2020/2021</a:t>
            </a:r>
            <a:endParaRPr lang="en-US" sz="1800" b="0" strike="noStrike" spc="-1" dirty="0">
              <a:latin typeface="Arial"/>
            </a:endParaRPr>
          </a:p>
        </p:txBody>
      </p:sp>
      <p:sp>
        <p:nvSpPr>
          <p:cNvPr id="64" name="CustomShape 12"/>
          <p:cNvSpPr/>
          <p:nvPr/>
        </p:nvSpPr>
        <p:spPr>
          <a:xfrm>
            <a:off x="3888360" y="5355000"/>
            <a:ext cx="2555848" cy="3646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800" b="0" strike="noStrike" spc="-1" dirty="0">
                <a:solidFill>
                  <a:srgbClr val="FFFFFF"/>
                </a:solidFill>
                <a:latin typeface="Constantia"/>
              </a:rPr>
              <a:t>ALLIOUCHE Abdelaziz</a:t>
            </a:r>
            <a:endParaRPr lang="en-US" sz="1800" b="0" strike="noStrike" spc="-1" dirty="0">
              <a:latin typeface="Arial"/>
            </a:endParaRPr>
          </a:p>
        </p:txBody>
      </p:sp>
      <p:sp>
        <p:nvSpPr>
          <p:cNvPr id="17" name="CustomShape 8"/>
          <p:cNvSpPr/>
          <p:nvPr/>
        </p:nvSpPr>
        <p:spPr>
          <a:xfrm>
            <a:off x="971600" y="6158880"/>
            <a:ext cx="2839320" cy="3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2000" b="0" strike="noStrike" spc="-1" dirty="0" smtClean="0">
                <a:solidFill>
                  <a:srgbClr val="FFFFFF"/>
                </a:solidFill>
                <a:latin typeface="Book Antiqua"/>
              </a:rPr>
              <a:t>Contact                       </a:t>
            </a:r>
            <a:r>
              <a:rPr lang="fr-FR" sz="2000" b="0" strike="noStrike" spc="-1" dirty="0">
                <a:solidFill>
                  <a:srgbClr val="FFFFFF"/>
                </a:solidFill>
                <a:latin typeface="Book Antiqua"/>
              </a:rPr>
              <a:t>:</a:t>
            </a:r>
            <a:endParaRPr lang="en-US" sz="2000" b="0" strike="noStrike" spc="-1" dirty="0">
              <a:latin typeface="Arial"/>
            </a:endParaRPr>
          </a:p>
        </p:txBody>
      </p:sp>
      <p:sp>
        <p:nvSpPr>
          <p:cNvPr id="18" name="CustomShape 12"/>
          <p:cNvSpPr/>
          <p:nvPr/>
        </p:nvSpPr>
        <p:spPr>
          <a:xfrm>
            <a:off x="3944160" y="6180480"/>
            <a:ext cx="2555848" cy="36468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1800" b="0" strike="noStrike" spc="-1" dirty="0" smtClean="0">
                <a:solidFill>
                  <a:srgbClr val="FFFFFF"/>
                </a:solidFill>
                <a:latin typeface="Constantia"/>
              </a:rPr>
              <a:t>tpmn2021@gmail.com</a:t>
            </a:r>
            <a:endParaRPr lang="en-US"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xmlns:p15="http://schemas.microsoft.com/office/powerpoint/2012/main">
      <p:transition spd="slow">
        <p:split dir="out" orient="vert"/>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circle(in)">
                                      <p:cBhvr additive="repl">
                                        <p:cTn id="7" dur="2000"/>
                                        <p:tgtEl>
                                          <p:spTgt spid="62"/>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barn(inVertical)">
                                      <p:cBhvr additive="repl">
                                        <p:cTn id="11" dur="500"/>
                                        <p:tgtEl>
                                          <p:spTgt spid="52"/>
                                        </p:tgtEl>
                                      </p:cBhvr>
                                    </p:animEffect>
                                  </p:childTnLst>
                                </p:cTn>
                              </p:par>
                            </p:childTnLst>
                          </p:cTn>
                        </p:par>
                        <p:par>
                          <p:cTn id="12" fill="hold">
                            <p:stCondLst>
                              <p:cond delay="2500"/>
                            </p:stCondLst>
                            <p:childTnLst>
                              <p:par>
                                <p:cTn id="13" presetID="6" presetClass="entr" presetSubtype="16"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circle(in)">
                                      <p:cBhvr additive="repl">
                                        <p:cTn id="15" dur="1000"/>
                                        <p:tgtEl>
                                          <p:spTgt spid="57"/>
                                        </p:tgtEl>
                                      </p:cBhvr>
                                    </p:animEffect>
                                  </p:childTnLst>
                                </p:cTn>
                              </p:par>
                            </p:childTnLst>
                          </p:cTn>
                        </p:par>
                        <p:par>
                          <p:cTn id="16" fill="hold">
                            <p:stCondLst>
                              <p:cond delay="3500"/>
                            </p:stCondLst>
                            <p:childTnLst>
                              <p:par>
                                <p:cTn id="17" presetID="16" presetClass="entr" presetSubtype="21" fill="hold" nodeType="afterEffect">
                                  <p:stCondLst>
                                    <p:cond delay="1500"/>
                                  </p:stCondLst>
                                  <p:childTnLst>
                                    <p:set>
                                      <p:cBhvr>
                                        <p:cTn id="18" dur="1" fill="hold">
                                          <p:stCondLst>
                                            <p:cond delay="0"/>
                                          </p:stCondLst>
                                        </p:cTn>
                                        <p:tgtEl>
                                          <p:spTgt spid="58"/>
                                        </p:tgtEl>
                                        <p:attrNameLst>
                                          <p:attrName>style.visibility</p:attrName>
                                        </p:attrNameLst>
                                      </p:cBhvr>
                                      <p:to>
                                        <p:strVal val="visible"/>
                                      </p:to>
                                    </p:set>
                                    <p:animEffect transition="in" filter="barn(inVertical)">
                                      <p:cBhvr additive="repl">
                                        <p:cTn id="19" dur="500"/>
                                        <p:tgtEl>
                                          <p:spTgt spid="58"/>
                                        </p:tgtEl>
                                      </p:cBhvr>
                                    </p:animEffect>
                                  </p:childTnLst>
                                </p:cTn>
                              </p:par>
                            </p:childTnLst>
                          </p:cTn>
                        </p:par>
                        <p:par>
                          <p:cTn id="20" fill="hold">
                            <p:stCondLst>
                              <p:cond delay="5500"/>
                            </p:stCondLst>
                            <p:childTnLst>
                              <p:par>
                                <p:cTn id="21" presetID="6" presetClass="entr" presetSubtype="16" fill="hold" nodeType="after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circle(in)">
                                      <p:cBhvr additive="repl">
                                        <p:cTn id="23" dur="1000"/>
                                        <p:tgtEl>
                                          <p:spTgt spid="61"/>
                                        </p:tgtEl>
                                      </p:cBhvr>
                                    </p:animEffect>
                                  </p:childTnLst>
                                </p:cTn>
                              </p:par>
                            </p:childTnLst>
                          </p:cTn>
                        </p:par>
                        <p:par>
                          <p:cTn id="24" fill="hold">
                            <p:stCondLst>
                              <p:cond delay="6500"/>
                            </p:stCondLst>
                            <p:childTnLst>
                              <p:par>
                                <p:cTn id="25" presetID="16" presetClass="entr" presetSubtype="21" fill="hold" nodeType="afterEffect">
                                  <p:stCondLst>
                                    <p:cond delay="1000"/>
                                  </p:stCondLst>
                                  <p:childTnLst>
                                    <p:set>
                                      <p:cBhvr>
                                        <p:cTn id="26" dur="1" fill="hold">
                                          <p:stCondLst>
                                            <p:cond delay="0"/>
                                          </p:stCondLst>
                                        </p:cTn>
                                        <p:tgtEl>
                                          <p:spTgt spid="60"/>
                                        </p:tgtEl>
                                        <p:attrNameLst>
                                          <p:attrName>style.visibility</p:attrName>
                                        </p:attrNameLst>
                                      </p:cBhvr>
                                      <p:to>
                                        <p:strVal val="visible"/>
                                      </p:to>
                                    </p:set>
                                    <p:animEffect transition="in" filter="barn(inVertical)">
                                      <p:cBhvr additive="repl">
                                        <p:cTn id="27" dur="500"/>
                                        <p:tgtEl>
                                          <p:spTgt spid="60"/>
                                        </p:tgtEl>
                                      </p:cBhvr>
                                    </p:animEffect>
                                  </p:childTnLst>
                                </p:cTn>
                              </p:par>
                            </p:childTnLst>
                          </p:cTn>
                        </p:par>
                        <p:par>
                          <p:cTn id="28" fill="hold">
                            <p:stCondLst>
                              <p:cond delay="8000"/>
                            </p:stCondLst>
                            <p:childTnLst>
                              <p:par>
                                <p:cTn id="29" presetID="6" presetClass="entr" presetSubtype="16" fill="hold" nodeType="after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circle(in)">
                                      <p:cBhvr additive="repl">
                                        <p:cTn id="31" dur="1000"/>
                                        <p:tgtEl>
                                          <p:spTgt spid="63"/>
                                        </p:tgtEl>
                                      </p:cBhvr>
                                    </p:animEffect>
                                  </p:childTnLst>
                                </p:cTn>
                              </p:par>
                            </p:childTnLst>
                          </p:cTn>
                        </p:par>
                        <p:par>
                          <p:cTn id="32" fill="hold">
                            <p:stCondLst>
                              <p:cond delay="9000"/>
                            </p:stCondLst>
                            <p:childTnLst>
                              <p:par>
                                <p:cTn id="33" presetID="16" presetClass="entr" presetSubtype="21" fill="hold" nodeType="afterEffect">
                                  <p:stCondLst>
                                    <p:cond delay="1000"/>
                                  </p:stCondLst>
                                  <p:childTnLst>
                                    <p:set>
                                      <p:cBhvr>
                                        <p:cTn id="34" dur="1" fill="hold">
                                          <p:stCondLst>
                                            <p:cond delay="0"/>
                                          </p:stCondLst>
                                        </p:cTn>
                                        <p:tgtEl>
                                          <p:spTgt spid="59"/>
                                        </p:tgtEl>
                                        <p:attrNameLst>
                                          <p:attrName>style.visibility</p:attrName>
                                        </p:attrNameLst>
                                      </p:cBhvr>
                                      <p:to>
                                        <p:strVal val="visible"/>
                                      </p:to>
                                    </p:set>
                                    <p:animEffect transition="in" filter="barn(inVertical)">
                                      <p:cBhvr additive="repl">
                                        <p:cTn id="35" dur="500"/>
                                        <p:tgtEl>
                                          <p:spTgt spid="59"/>
                                        </p:tgtEl>
                                      </p:cBhvr>
                                    </p:animEffect>
                                  </p:childTnLst>
                                </p:cTn>
                              </p:par>
                            </p:childTnLst>
                          </p:cTn>
                        </p:par>
                        <p:par>
                          <p:cTn id="36" fill="hold">
                            <p:stCondLst>
                              <p:cond delay="10500"/>
                            </p:stCondLst>
                            <p:childTnLst>
                              <p:par>
                                <p:cTn id="37" presetID="6" presetClass="entr" presetSubtype="16" fill="hold" nodeType="afterEffect">
                                  <p:stCondLst>
                                    <p:cond delay="0"/>
                                  </p:stCondLst>
                                  <p:childTnLst>
                                    <p:set>
                                      <p:cBhvr>
                                        <p:cTn id="38" dur="1" fill="hold">
                                          <p:stCondLst>
                                            <p:cond delay="0"/>
                                          </p:stCondLst>
                                        </p:cTn>
                                        <p:tgtEl>
                                          <p:spTgt spid="64"/>
                                        </p:tgtEl>
                                        <p:attrNameLst>
                                          <p:attrName>style.visibility</p:attrName>
                                        </p:attrNameLst>
                                      </p:cBhvr>
                                      <p:to>
                                        <p:strVal val="visible"/>
                                      </p:to>
                                    </p:set>
                                    <p:animEffect transition="in" filter="circle(in)">
                                      <p:cBhvr additive="repl">
                                        <p:cTn id="39" dur="1000"/>
                                        <p:tgtEl>
                                          <p:spTgt spid="64"/>
                                        </p:tgtEl>
                                      </p:cBhvr>
                                    </p:animEffect>
                                  </p:childTnLst>
                                </p:cTn>
                              </p:par>
                            </p:childTnLst>
                          </p:cTn>
                        </p:par>
                        <p:par>
                          <p:cTn id="40" fill="hold">
                            <p:stCondLst>
                              <p:cond delay="11500"/>
                            </p:stCondLst>
                            <p:childTnLst>
                              <p:par>
                                <p:cTn id="41" presetID="16" presetClass="entr" presetSubtype="21" fill="hold" nodeType="afterEffect">
                                  <p:stCondLst>
                                    <p:cond delay="1000"/>
                                  </p:stCondLst>
                                  <p:childTnLst>
                                    <p:set>
                                      <p:cBhvr>
                                        <p:cTn id="42" dur="1" fill="hold">
                                          <p:stCondLst>
                                            <p:cond delay="0"/>
                                          </p:stCondLst>
                                        </p:cTn>
                                        <p:tgtEl>
                                          <p:spTgt spid="17"/>
                                        </p:tgtEl>
                                        <p:attrNameLst>
                                          <p:attrName>style.visibility</p:attrName>
                                        </p:attrNameLst>
                                      </p:cBhvr>
                                      <p:to>
                                        <p:strVal val="visible"/>
                                      </p:to>
                                    </p:set>
                                    <p:animEffect transition="in" filter="barn(inVertical)">
                                      <p:cBhvr additive="repl">
                                        <p:cTn id="43" dur="500"/>
                                        <p:tgtEl>
                                          <p:spTgt spid="17"/>
                                        </p:tgtEl>
                                      </p:cBhvr>
                                    </p:animEffect>
                                  </p:childTnLst>
                                </p:cTn>
                              </p:par>
                            </p:childTnLst>
                          </p:cTn>
                        </p:par>
                        <p:par>
                          <p:cTn id="44" fill="hold">
                            <p:stCondLst>
                              <p:cond delay="13000"/>
                            </p:stCondLst>
                            <p:childTnLst>
                              <p:par>
                                <p:cTn id="45" presetID="6" presetClass="entr" presetSubtype="16"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ircle(in)">
                                      <p:cBhvr additive="repl">
                                        <p:cTn id="4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01F02E06-C952-4B08-A3A4-CF6278469C88}" type="slidenum">
              <a:rPr lang="fr-FR" sz="1200" b="0" strike="noStrike" spc="-1">
                <a:solidFill>
                  <a:srgbClr val="D1EAED"/>
                </a:solidFill>
                <a:latin typeface="Constantia"/>
              </a:rPr>
              <a:t>10</a:t>
            </a:fld>
            <a:endParaRPr lang="en-US" sz="1200" b="0" strike="noStrike" spc="-1">
              <a:latin typeface="Times New Roman"/>
            </a:endParaRPr>
          </a:p>
        </p:txBody>
      </p:sp>
      <mc:AlternateContent xmlns:mc="http://schemas.openxmlformats.org/markup-compatibility/2006" xmlns:a14="http://schemas.microsoft.com/office/drawing/2010/main">
        <mc:Choice Requires="a14">
          <p:sp>
            <p:nvSpPr>
              <p:cNvPr id="15" name="Rectangle 14"/>
              <p:cNvSpPr/>
              <p:nvPr/>
            </p:nvSpPr>
            <p:spPr>
              <a:xfrm>
                <a:off x="1043608" y="2348880"/>
                <a:ext cx="1626117" cy="440633"/>
              </a:xfrm>
              <a:prstGeom prst="rect">
                <a:avLst/>
              </a:prstGeom>
              <a:ln>
                <a:solidFill>
                  <a:srgbClr val="FFC000"/>
                </a:solidFill>
              </a:ln>
            </p:spPr>
            <p:txBody>
              <a:bodyPr wrap="square">
                <a:spAutoFit/>
              </a:bodyPr>
              <a:lstStyle/>
              <a:p>
                <a:pPr algn="just"/>
                <a:r>
                  <a:rPr lang="fr-FR" sz="1600" dirty="0" smtClean="0">
                    <a:solidFill>
                      <a:schemeClr val="bg1"/>
                    </a:solidFill>
                    <a:latin typeface="Cambria Math" pitchFamily="18" charset="0"/>
                    <a:ea typeface="Cambria Math" pitchFamily="18" charset="0"/>
                  </a:rPr>
                  <a:t>N = </a:t>
                </a:r>
                <a14:m>
                  <m:oMath xmlns:m="http://schemas.openxmlformats.org/officeDocument/2006/math">
                    <m:f>
                      <m:fPr>
                        <m:ctrlPr>
                          <a:rPr lang="fr-FR" sz="1600" i="1" smtClean="0">
                            <a:solidFill>
                              <a:schemeClr val="bg1"/>
                            </a:solidFill>
                            <a:latin typeface="Cambria Math"/>
                            <a:ea typeface="Cambria Math" pitchFamily="18" charset="0"/>
                          </a:rPr>
                        </m:ctrlPr>
                      </m:fPr>
                      <m:num>
                        <m:r>
                          <a:rPr lang="fr-FR" sz="1600" b="0" i="1" smtClean="0">
                            <a:solidFill>
                              <a:schemeClr val="bg1"/>
                            </a:solidFill>
                            <a:latin typeface="Cambria Math"/>
                            <a:ea typeface="Cambria Math" pitchFamily="18" charset="0"/>
                          </a:rPr>
                          <m:t>7</m:t>
                        </m:r>
                      </m:num>
                      <m:den>
                        <m:r>
                          <a:rPr lang="fr-FR" sz="1600" b="0" i="1" smtClean="0">
                            <a:solidFill>
                              <a:schemeClr val="bg1"/>
                            </a:solidFill>
                            <a:latin typeface="Cambria Math"/>
                            <a:ea typeface="Cambria Math" pitchFamily="18" charset="0"/>
                          </a:rPr>
                          <m:t>250</m:t>
                        </m:r>
                      </m:den>
                    </m:f>
                    <m:r>
                      <a:rPr lang="fr-FR" sz="1600" b="0" i="1" smtClean="0">
                        <a:solidFill>
                          <a:schemeClr val="bg1"/>
                        </a:solidFill>
                        <a:latin typeface="Cambria Math"/>
                        <a:ea typeface="Cambria Math" pitchFamily="18" charset="0"/>
                      </a:rPr>
                      <m:t>=</m:t>
                    </m:r>
                    <m:r>
                      <a:rPr lang="fr-FR" sz="1600" b="0" i="1" smtClean="0">
                        <a:solidFill>
                          <a:schemeClr val="bg1"/>
                        </a:solidFill>
                        <a:latin typeface="Cambria Math"/>
                        <a:ea typeface="Cambria Math" pitchFamily="18" charset="0"/>
                      </a:rPr>
                      <m:t>0</m:t>
                    </m:r>
                    <m:r>
                      <a:rPr lang="fr-FR" sz="1600" b="0" i="1" smtClean="0">
                        <a:solidFill>
                          <a:schemeClr val="bg1"/>
                        </a:solidFill>
                        <a:latin typeface="Cambria Math"/>
                        <a:ea typeface="Cambria Math" pitchFamily="18" charset="0"/>
                      </a:rPr>
                      <m:t>,</m:t>
                    </m:r>
                    <m:r>
                      <a:rPr lang="fr-FR" sz="1600" b="0" i="1" smtClean="0">
                        <a:solidFill>
                          <a:schemeClr val="bg1"/>
                        </a:solidFill>
                        <a:latin typeface="Cambria Math"/>
                        <a:ea typeface="Cambria Math" pitchFamily="18" charset="0"/>
                      </a:rPr>
                      <m:t>028</m:t>
                    </m:r>
                  </m:oMath>
                </a14:m>
                <a:r>
                  <a:rPr lang="fr-FR" sz="1600" dirty="0">
                    <a:solidFill>
                      <a:schemeClr val="bg1"/>
                    </a:solidFill>
                    <a:latin typeface="Cambria Math" pitchFamily="18" charset="0"/>
                    <a:ea typeface="Cambria Math" pitchFamily="18" charset="0"/>
                  </a:rPr>
                  <a:t> </a:t>
                </a:r>
              </a:p>
            </p:txBody>
          </p:sp>
        </mc:Choice>
        <mc:Fallback xmlns="">
          <p:sp>
            <p:nvSpPr>
              <p:cNvPr id="15" name="Rectangle 14"/>
              <p:cNvSpPr>
                <a:spLocks noRot="1" noChangeAspect="1" noMove="1" noResize="1" noEditPoints="1" noAdjustHandles="1" noChangeArrowheads="1" noChangeShapeType="1" noTextEdit="1"/>
              </p:cNvSpPr>
              <p:nvPr/>
            </p:nvSpPr>
            <p:spPr>
              <a:xfrm>
                <a:off x="1043608" y="2348880"/>
                <a:ext cx="1626117" cy="440633"/>
              </a:xfrm>
              <a:prstGeom prst="rect">
                <a:avLst/>
              </a:prstGeom>
              <a:blipFill rotWithShape="1">
                <a:blip r:embed="rId3"/>
                <a:stretch>
                  <a:fillRect l="-1487" b="-1333"/>
                </a:stretch>
              </a:blipFill>
              <a:ln>
                <a:solidFill>
                  <a:srgbClr val="FFC000"/>
                </a:solidFill>
              </a:ln>
            </p:spPr>
            <p:txBody>
              <a:bodyPr/>
              <a:lstStyle/>
              <a:p>
                <a:r>
                  <a:rPr lang="fr-FR">
                    <a:noFill/>
                  </a:rPr>
                  <a:t> </a:t>
                </a:r>
              </a:p>
            </p:txBody>
          </p:sp>
        </mc:Fallback>
      </mc:AlternateContent>
      <p:sp>
        <p:nvSpPr>
          <p:cNvPr id="17" name="Rectangle 16"/>
          <p:cNvSpPr/>
          <p:nvPr/>
        </p:nvSpPr>
        <p:spPr>
          <a:xfrm>
            <a:off x="2685273" y="2375023"/>
            <a:ext cx="398691" cy="338554"/>
          </a:xfrm>
          <a:prstGeom prst="rect">
            <a:avLst/>
          </a:prstGeom>
        </p:spPr>
        <p:txBody>
          <a:bodyPr wrap="square">
            <a:spAutoFit/>
          </a:bodyPr>
          <a:lstStyle/>
          <a:p>
            <a:pPr algn="just"/>
            <a:r>
              <a:rPr lang="fr-FR" sz="1600" dirty="0" smtClean="0">
                <a:solidFill>
                  <a:schemeClr val="bg1"/>
                </a:solidFill>
                <a:latin typeface="Cambria Math" pitchFamily="18" charset="0"/>
                <a:ea typeface="Cambria Math" pitchFamily="18" charset="0"/>
              </a:rPr>
              <a:t>=</a:t>
            </a:r>
            <a:endParaRPr lang="fr-FR" sz="1600" dirty="0">
              <a:solidFill>
                <a:schemeClr val="bg1"/>
              </a:solidFill>
              <a:latin typeface="Cambria Math" pitchFamily="18" charset="0"/>
              <a:ea typeface="Cambria Math" pitchFamily="18" charset="0"/>
            </a:endParaRPr>
          </a:p>
        </p:txBody>
      </p:sp>
      <p:sp>
        <p:nvSpPr>
          <p:cNvPr id="18" name="Rectangle 17"/>
          <p:cNvSpPr/>
          <p:nvPr/>
        </p:nvSpPr>
        <p:spPr>
          <a:xfrm>
            <a:off x="3059832" y="2357541"/>
            <a:ext cx="1050053" cy="440633"/>
          </a:xfrm>
          <a:prstGeom prst="rect">
            <a:avLst/>
          </a:prstGeom>
          <a:ln>
            <a:solidFill>
              <a:srgbClr val="FFC000"/>
            </a:solidFill>
          </a:ln>
        </p:spPr>
        <p:txBody>
          <a:bodyPr wrap="square">
            <a:noAutofit/>
          </a:bodyPr>
          <a:lstStyle/>
          <a:p>
            <a:pPr algn="just"/>
            <a:r>
              <a:rPr lang="fr-FR" sz="1600" dirty="0" smtClean="0">
                <a:solidFill>
                  <a:schemeClr val="bg1"/>
                </a:solidFill>
                <a:latin typeface="Cambria Math" pitchFamily="18" charset="0"/>
                <a:ea typeface="Cambria Math" pitchFamily="18" charset="0"/>
              </a:rPr>
              <a:t>1,792*2</a:t>
            </a:r>
            <a:r>
              <a:rPr lang="fr-FR" sz="1600" baseline="30000" dirty="0" smtClean="0">
                <a:solidFill>
                  <a:schemeClr val="bg1"/>
                </a:solidFill>
                <a:latin typeface="Cambria Math" pitchFamily="18" charset="0"/>
                <a:ea typeface="Cambria Math" pitchFamily="18" charset="0"/>
              </a:rPr>
              <a:t>-6</a:t>
            </a:r>
            <a:r>
              <a:rPr lang="fr-FR" sz="1600" dirty="0">
                <a:solidFill>
                  <a:schemeClr val="bg1"/>
                </a:solidFill>
                <a:latin typeface="Cambria Math" pitchFamily="18" charset="0"/>
                <a:ea typeface="Cambria Math" pitchFamily="18" charset="0"/>
              </a:rPr>
              <a:t> </a:t>
            </a:r>
          </a:p>
        </p:txBody>
      </p:sp>
      <p:sp>
        <p:nvSpPr>
          <p:cNvPr id="20" name="Rectangle 19"/>
          <p:cNvSpPr/>
          <p:nvPr/>
        </p:nvSpPr>
        <p:spPr>
          <a:xfrm>
            <a:off x="5334021" y="2340295"/>
            <a:ext cx="1050053" cy="440633"/>
          </a:xfrm>
          <a:prstGeom prst="rect">
            <a:avLst/>
          </a:prstGeom>
          <a:ln>
            <a:solidFill>
              <a:srgbClr val="FFC000"/>
            </a:solidFill>
          </a:ln>
        </p:spPr>
        <p:txBody>
          <a:bodyPr wrap="square">
            <a:noAutofit/>
          </a:bodyPr>
          <a:lstStyle/>
          <a:p>
            <a:pPr algn="just"/>
            <a:r>
              <a:rPr lang="fr-FR" sz="1600" dirty="0" smtClean="0">
                <a:solidFill>
                  <a:schemeClr val="bg1"/>
                </a:solidFill>
                <a:latin typeface="Cambria Math" pitchFamily="18" charset="0"/>
                <a:ea typeface="Cambria Math" pitchFamily="18" charset="0"/>
              </a:rPr>
              <a:t>e = - 6</a:t>
            </a:r>
            <a:r>
              <a:rPr lang="fr-FR" sz="1600" dirty="0">
                <a:solidFill>
                  <a:schemeClr val="bg1"/>
                </a:solidFill>
                <a:latin typeface="Cambria Math" pitchFamily="18" charset="0"/>
                <a:ea typeface="Cambria Math" pitchFamily="18" charset="0"/>
              </a:rPr>
              <a:t> </a:t>
            </a:r>
          </a:p>
        </p:txBody>
      </p:sp>
      <p:sp>
        <p:nvSpPr>
          <p:cNvPr id="21" name="Rectangle 20"/>
          <p:cNvSpPr/>
          <p:nvPr/>
        </p:nvSpPr>
        <p:spPr>
          <a:xfrm>
            <a:off x="6486149" y="2340295"/>
            <a:ext cx="1152128" cy="440633"/>
          </a:xfrm>
          <a:prstGeom prst="rect">
            <a:avLst/>
          </a:prstGeom>
          <a:ln>
            <a:solidFill>
              <a:srgbClr val="FFC000"/>
            </a:solidFill>
          </a:ln>
        </p:spPr>
        <p:txBody>
          <a:bodyPr wrap="square">
            <a:noAutofit/>
          </a:bodyPr>
          <a:lstStyle/>
          <a:p>
            <a:pPr algn="just"/>
            <a:r>
              <a:rPr lang="fr-FR" sz="1600" dirty="0" smtClean="0">
                <a:solidFill>
                  <a:schemeClr val="bg1"/>
                </a:solidFill>
                <a:latin typeface="Cambria Math" pitchFamily="18" charset="0"/>
                <a:ea typeface="Cambria Math" pitchFamily="18" charset="0"/>
              </a:rPr>
              <a:t>m = 1,792</a:t>
            </a:r>
            <a:r>
              <a:rPr lang="fr-FR" sz="1600" dirty="0">
                <a:solidFill>
                  <a:schemeClr val="bg1"/>
                </a:solidFill>
                <a:latin typeface="Cambria Math" pitchFamily="18" charset="0"/>
                <a:ea typeface="Cambria Math" pitchFamily="18" charset="0"/>
              </a:rPr>
              <a:t> </a:t>
            </a:r>
          </a:p>
        </p:txBody>
      </p:sp>
      <p:sp>
        <p:nvSpPr>
          <p:cNvPr id="24" name="Rectangle 23"/>
          <p:cNvSpPr/>
          <p:nvPr/>
        </p:nvSpPr>
        <p:spPr>
          <a:xfrm>
            <a:off x="4109885" y="2377298"/>
            <a:ext cx="398691" cy="338554"/>
          </a:xfrm>
          <a:prstGeom prst="rect">
            <a:avLst/>
          </a:prstGeom>
        </p:spPr>
        <p:txBody>
          <a:bodyPr wrap="square">
            <a:spAutoFit/>
          </a:bodyPr>
          <a:lstStyle/>
          <a:p>
            <a:pPr algn="just"/>
            <a:r>
              <a:rPr lang="fr-FR" sz="1600" dirty="0" smtClean="0">
                <a:solidFill>
                  <a:schemeClr val="bg1"/>
                </a:solidFill>
                <a:latin typeface="Cambria Math" pitchFamily="18" charset="0"/>
                <a:ea typeface="Cambria Math" pitchFamily="18" charset="0"/>
                <a:sym typeface="Symbol"/>
              </a:rPr>
              <a:t></a:t>
            </a:r>
            <a:endParaRPr lang="fr-FR" sz="1600" dirty="0">
              <a:solidFill>
                <a:schemeClr val="bg1"/>
              </a:solidFill>
              <a:latin typeface="Cambria Math" pitchFamily="18" charset="0"/>
              <a:ea typeface="Cambria Math" pitchFamily="18" charset="0"/>
            </a:endParaRPr>
          </a:p>
        </p:txBody>
      </p:sp>
      <p:sp>
        <p:nvSpPr>
          <p:cNvPr id="26" name="Rectangle 25"/>
          <p:cNvSpPr/>
          <p:nvPr/>
        </p:nvSpPr>
        <p:spPr>
          <a:xfrm>
            <a:off x="1043608" y="3068960"/>
            <a:ext cx="1626117" cy="440633"/>
          </a:xfrm>
          <a:prstGeom prst="rect">
            <a:avLst/>
          </a:prstGeom>
          <a:ln>
            <a:solidFill>
              <a:srgbClr val="FFC000"/>
            </a:solidFill>
          </a:ln>
        </p:spPr>
        <p:txBody>
          <a:bodyPr wrap="square">
            <a:noAutofit/>
          </a:bodyPr>
          <a:lstStyle/>
          <a:p>
            <a:pPr algn="just"/>
            <a:r>
              <a:rPr lang="fr-FR" sz="1600" dirty="0" smtClean="0">
                <a:solidFill>
                  <a:schemeClr val="bg1"/>
                </a:solidFill>
                <a:latin typeface="Cambria Math" pitchFamily="18" charset="0"/>
                <a:ea typeface="Cambria Math" pitchFamily="18" charset="0"/>
              </a:rPr>
              <a:t>e = E – 2</a:t>
            </a:r>
            <a:r>
              <a:rPr lang="fr-FR" sz="1600" baseline="30000" dirty="0" smtClean="0">
                <a:solidFill>
                  <a:schemeClr val="bg1"/>
                </a:solidFill>
                <a:latin typeface="Cambria Math" pitchFamily="18" charset="0"/>
                <a:ea typeface="Cambria Math" pitchFamily="18" charset="0"/>
              </a:rPr>
              <a:t>w-1</a:t>
            </a:r>
            <a:r>
              <a:rPr lang="fr-FR" sz="1600" dirty="0" smtClean="0">
                <a:solidFill>
                  <a:schemeClr val="bg1"/>
                </a:solidFill>
                <a:latin typeface="Cambria Math" pitchFamily="18" charset="0"/>
                <a:ea typeface="Cambria Math" pitchFamily="18" charset="0"/>
              </a:rPr>
              <a:t>  +1</a:t>
            </a:r>
            <a:r>
              <a:rPr lang="fr-FR" sz="1600" dirty="0">
                <a:solidFill>
                  <a:schemeClr val="bg1"/>
                </a:solidFill>
                <a:latin typeface="Cambria Math" pitchFamily="18" charset="0"/>
                <a:ea typeface="Cambria Math" pitchFamily="18" charset="0"/>
              </a:rPr>
              <a:t> </a:t>
            </a:r>
          </a:p>
        </p:txBody>
      </p:sp>
      <p:sp>
        <p:nvSpPr>
          <p:cNvPr id="27" name="Rectangle 26"/>
          <p:cNvSpPr/>
          <p:nvPr/>
        </p:nvSpPr>
        <p:spPr>
          <a:xfrm>
            <a:off x="2685273" y="3119999"/>
            <a:ext cx="398691" cy="338554"/>
          </a:xfrm>
          <a:prstGeom prst="rect">
            <a:avLst/>
          </a:prstGeom>
        </p:spPr>
        <p:txBody>
          <a:bodyPr wrap="square">
            <a:spAutoFit/>
          </a:bodyPr>
          <a:lstStyle/>
          <a:p>
            <a:pPr algn="just"/>
            <a:r>
              <a:rPr lang="fr-FR" sz="1600" dirty="0" smtClean="0">
                <a:solidFill>
                  <a:schemeClr val="bg1"/>
                </a:solidFill>
                <a:latin typeface="Cambria Math" pitchFamily="18" charset="0"/>
                <a:ea typeface="Cambria Math" pitchFamily="18" charset="0"/>
                <a:sym typeface="Symbol"/>
              </a:rPr>
              <a:t></a:t>
            </a:r>
            <a:endParaRPr lang="fr-FR" sz="1600" dirty="0">
              <a:solidFill>
                <a:schemeClr val="bg1"/>
              </a:solidFill>
              <a:latin typeface="Cambria Math" pitchFamily="18" charset="0"/>
              <a:ea typeface="Cambria Math" pitchFamily="18" charset="0"/>
            </a:endParaRPr>
          </a:p>
        </p:txBody>
      </p:sp>
      <p:sp>
        <p:nvSpPr>
          <p:cNvPr id="28" name="Rectangle 27"/>
          <p:cNvSpPr/>
          <p:nvPr/>
        </p:nvSpPr>
        <p:spPr>
          <a:xfrm>
            <a:off x="2999999" y="3068960"/>
            <a:ext cx="1626117" cy="440633"/>
          </a:xfrm>
          <a:prstGeom prst="rect">
            <a:avLst/>
          </a:prstGeom>
          <a:ln>
            <a:solidFill>
              <a:srgbClr val="FFC000"/>
            </a:solidFill>
          </a:ln>
        </p:spPr>
        <p:txBody>
          <a:bodyPr wrap="square">
            <a:noAutofit/>
          </a:bodyPr>
          <a:lstStyle/>
          <a:p>
            <a:pPr algn="just"/>
            <a:r>
              <a:rPr lang="fr-FR" sz="1600" dirty="0" smtClean="0">
                <a:solidFill>
                  <a:schemeClr val="bg1"/>
                </a:solidFill>
                <a:latin typeface="Cambria Math" pitchFamily="18" charset="0"/>
                <a:ea typeface="Cambria Math" pitchFamily="18" charset="0"/>
              </a:rPr>
              <a:t>E = e + 2</a:t>
            </a:r>
            <a:r>
              <a:rPr lang="fr-FR" sz="1600" baseline="30000" dirty="0" smtClean="0">
                <a:solidFill>
                  <a:schemeClr val="bg1"/>
                </a:solidFill>
                <a:latin typeface="Cambria Math" pitchFamily="18" charset="0"/>
                <a:ea typeface="Cambria Math" pitchFamily="18" charset="0"/>
              </a:rPr>
              <a:t>w-1</a:t>
            </a:r>
            <a:r>
              <a:rPr lang="fr-FR" sz="1600" dirty="0" smtClean="0">
                <a:solidFill>
                  <a:schemeClr val="bg1"/>
                </a:solidFill>
                <a:latin typeface="Cambria Math" pitchFamily="18" charset="0"/>
                <a:ea typeface="Cambria Math" pitchFamily="18" charset="0"/>
              </a:rPr>
              <a:t>  -1</a:t>
            </a:r>
            <a:r>
              <a:rPr lang="fr-FR" sz="1600" dirty="0">
                <a:solidFill>
                  <a:schemeClr val="bg1"/>
                </a:solidFill>
                <a:latin typeface="Cambria Math" pitchFamily="18" charset="0"/>
                <a:ea typeface="Cambria Math" pitchFamily="18" charset="0"/>
              </a:rPr>
              <a:t> </a:t>
            </a:r>
          </a:p>
        </p:txBody>
      </p:sp>
      <p:sp>
        <p:nvSpPr>
          <p:cNvPr id="29" name="Rectangle 28"/>
          <p:cNvSpPr/>
          <p:nvPr/>
        </p:nvSpPr>
        <p:spPr>
          <a:xfrm>
            <a:off x="4640786" y="3090446"/>
            <a:ext cx="398691" cy="338554"/>
          </a:xfrm>
          <a:prstGeom prst="rect">
            <a:avLst/>
          </a:prstGeom>
        </p:spPr>
        <p:txBody>
          <a:bodyPr wrap="square">
            <a:spAutoFit/>
          </a:bodyPr>
          <a:lstStyle/>
          <a:p>
            <a:pPr algn="just"/>
            <a:r>
              <a:rPr lang="fr-FR" sz="1600" dirty="0" smtClean="0">
                <a:solidFill>
                  <a:schemeClr val="bg1"/>
                </a:solidFill>
                <a:latin typeface="Cambria Math" pitchFamily="18" charset="0"/>
                <a:ea typeface="Cambria Math" pitchFamily="18" charset="0"/>
              </a:rPr>
              <a:t>=</a:t>
            </a:r>
            <a:endParaRPr lang="fr-FR" sz="1600" dirty="0">
              <a:solidFill>
                <a:schemeClr val="bg1"/>
              </a:solidFill>
              <a:latin typeface="Cambria Math" pitchFamily="18" charset="0"/>
              <a:ea typeface="Cambria Math" pitchFamily="18" charset="0"/>
            </a:endParaRPr>
          </a:p>
        </p:txBody>
      </p:sp>
      <p:sp>
        <p:nvSpPr>
          <p:cNvPr id="30" name="Rectangle 29"/>
          <p:cNvSpPr/>
          <p:nvPr/>
        </p:nvSpPr>
        <p:spPr>
          <a:xfrm>
            <a:off x="4580584" y="2340295"/>
            <a:ext cx="681429" cy="440633"/>
          </a:xfrm>
          <a:prstGeom prst="rect">
            <a:avLst/>
          </a:prstGeom>
          <a:ln>
            <a:solidFill>
              <a:srgbClr val="FFC000"/>
            </a:solidFill>
          </a:ln>
        </p:spPr>
        <p:txBody>
          <a:bodyPr wrap="square">
            <a:noAutofit/>
          </a:bodyPr>
          <a:lstStyle/>
          <a:p>
            <a:pPr algn="just"/>
            <a:r>
              <a:rPr lang="fr-FR" sz="1600" dirty="0" smtClean="0">
                <a:solidFill>
                  <a:schemeClr val="bg1"/>
                </a:solidFill>
                <a:latin typeface="Cambria Math" pitchFamily="18" charset="0"/>
                <a:ea typeface="Cambria Math" pitchFamily="18" charset="0"/>
              </a:rPr>
              <a:t>s = 0</a:t>
            </a:r>
            <a:r>
              <a:rPr lang="fr-FR" sz="1600" dirty="0">
                <a:solidFill>
                  <a:schemeClr val="bg1"/>
                </a:solidFill>
                <a:latin typeface="Cambria Math" pitchFamily="18" charset="0"/>
                <a:ea typeface="Cambria Math" pitchFamily="18" charset="0"/>
              </a:rPr>
              <a:t> </a:t>
            </a:r>
          </a:p>
        </p:txBody>
      </p:sp>
      <p:sp>
        <p:nvSpPr>
          <p:cNvPr id="32" name="Rectangle 31"/>
          <p:cNvSpPr/>
          <p:nvPr/>
        </p:nvSpPr>
        <p:spPr>
          <a:xfrm>
            <a:off x="4942647" y="3059176"/>
            <a:ext cx="1471494" cy="440633"/>
          </a:xfrm>
          <a:prstGeom prst="rect">
            <a:avLst/>
          </a:prstGeom>
          <a:ln>
            <a:solidFill>
              <a:srgbClr val="FFC000"/>
            </a:solidFill>
          </a:ln>
        </p:spPr>
        <p:txBody>
          <a:bodyPr wrap="square">
            <a:noAutofit/>
          </a:bodyPr>
          <a:lstStyle/>
          <a:p>
            <a:pPr algn="just"/>
            <a:r>
              <a:rPr lang="fr-FR" sz="1600" dirty="0" smtClean="0">
                <a:solidFill>
                  <a:schemeClr val="bg1"/>
                </a:solidFill>
                <a:latin typeface="Cambria Math" pitchFamily="18" charset="0"/>
                <a:ea typeface="Cambria Math" pitchFamily="18" charset="0"/>
              </a:rPr>
              <a:t> -6 + 2</a:t>
            </a:r>
            <a:r>
              <a:rPr lang="fr-FR" sz="1600" baseline="30000" dirty="0" smtClean="0">
                <a:solidFill>
                  <a:schemeClr val="bg1"/>
                </a:solidFill>
                <a:latin typeface="Cambria Math" pitchFamily="18" charset="0"/>
                <a:ea typeface="Cambria Math" pitchFamily="18" charset="0"/>
              </a:rPr>
              <a:t>w-1</a:t>
            </a:r>
            <a:r>
              <a:rPr lang="fr-FR" sz="1600" dirty="0" smtClean="0">
                <a:solidFill>
                  <a:schemeClr val="bg1"/>
                </a:solidFill>
                <a:latin typeface="Cambria Math" pitchFamily="18" charset="0"/>
                <a:ea typeface="Cambria Math" pitchFamily="18" charset="0"/>
              </a:rPr>
              <a:t>  -1</a:t>
            </a:r>
            <a:r>
              <a:rPr lang="fr-FR" sz="1600" dirty="0">
                <a:solidFill>
                  <a:schemeClr val="bg1"/>
                </a:solidFill>
                <a:latin typeface="Cambria Math" pitchFamily="18" charset="0"/>
                <a:ea typeface="Cambria Math" pitchFamily="18" charset="0"/>
              </a:rPr>
              <a:t> </a:t>
            </a:r>
          </a:p>
        </p:txBody>
      </p:sp>
      <p:sp>
        <p:nvSpPr>
          <p:cNvPr id="33" name="Rectangle 32"/>
          <p:cNvSpPr/>
          <p:nvPr/>
        </p:nvSpPr>
        <p:spPr>
          <a:xfrm>
            <a:off x="6846189" y="3039406"/>
            <a:ext cx="1368152" cy="440633"/>
          </a:xfrm>
          <a:prstGeom prst="rect">
            <a:avLst/>
          </a:prstGeom>
          <a:ln>
            <a:solidFill>
              <a:srgbClr val="FFC000"/>
            </a:solidFill>
          </a:ln>
        </p:spPr>
        <p:txBody>
          <a:bodyPr wrap="square">
            <a:noAutofit/>
          </a:bodyPr>
          <a:lstStyle/>
          <a:p>
            <a:pPr algn="just"/>
            <a:r>
              <a:rPr lang="fr-FR" sz="1600" dirty="0" smtClean="0">
                <a:solidFill>
                  <a:schemeClr val="bg1"/>
                </a:solidFill>
                <a:latin typeface="Cambria Math" pitchFamily="18" charset="0"/>
                <a:ea typeface="Cambria Math" pitchFamily="18" charset="0"/>
              </a:rPr>
              <a:t> E= -7 + 2</a:t>
            </a:r>
            <a:r>
              <a:rPr lang="fr-FR" sz="1600" baseline="30000" dirty="0" smtClean="0">
                <a:solidFill>
                  <a:schemeClr val="bg1"/>
                </a:solidFill>
                <a:latin typeface="Cambria Math" pitchFamily="18" charset="0"/>
                <a:ea typeface="Cambria Math" pitchFamily="18" charset="0"/>
              </a:rPr>
              <a:t>w-1</a:t>
            </a:r>
            <a:r>
              <a:rPr lang="fr-FR" sz="1600" dirty="0" smtClean="0">
                <a:solidFill>
                  <a:schemeClr val="bg1"/>
                </a:solidFill>
                <a:latin typeface="Cambria Math" pitchFamily="18" charset="0"/>
                <a:ea typeface="Cambria Math" pitchFamily="18" charset="0"/>
              </a:rPr>
              <a:t> </a:t>
            </a:r>
            <a:endParaRPr lang="fr-FR" sz="1600" dirty="0">
              <a:solidFill>
                <a:schemeClr val="bg1"/>
              </a:solidFill>
              <a:latin typeface="Cambria Math" pitchFamily="18" charset="0"/>
              <a:ea typeface="Cambria Math" pitchFamily="18" charset="0"/>
            </a:endParaRPr>
          </a:p>
        </p:txBody>
      </p:sp>
      <p:sp>
        <p:nvSpPr>
          <p:cNvPr id="35" name="Rectangle 34"/>
          <p:cNvSpPr/>
          <p:nvPr/>
        </p:nvSpPr>
        <p:spPr>
          <a:xfrm>
            <a:off x="6384074" y="3110215"/>
            <a:ext cx="398691" cy="338554"/>
          </a:xfrm>
          <a:prstGeom prst="rect">
            <a:avLst/>
          </a:prstGeom>
        </p:spPr>
        <p:txBody>
          <a:bodyPr wrap="square">
            <a:spAutoFit/>
          </a:bodyPr>
          <a:lstStyle/>
          <a:p>
            <a:pPr algn="just"/>
            <a:r>
              <a:rPr lang="fr-FR" sz="1600" dirty="0" smtClean="0">
                <a:solidFill>
                  <a:schemeClr val="bg1"/>
                </a:solidFill>
                <a:latin typeface="Cambria Math" pitchFamily="18" charset="0"/>
                <a:ea typeface="Cambria Math" pitchFamily="18" charset="0"/>
                <a:sym typeface="Symbol"/>
              </a:rPr>
              <a:t></a:t>
            </a:r>
            <a:endParaRPr lang="fr-FR" sz="1600" dirty="0">
              <a:solidFill>
                <a:schemeClr val="bg1"/>
              </a:solidFill>
              <a:latin typeface="Cambria Math" pitchFamily="18" charset="0"/>
              <a:ea typeface="Cambria Math" pitchFamily="18" charset="0"/>
            </a:endParaRPr>
          </a:p>
        </p:txBody>
      </p:sp>
      <p:sp>
        <p:nvSpPr>
          <p:cNvPr id="36" name="Rectangle 35"/>
          <p:cNvSpPr/>
          <p:nvPr/>
        </p:nvSpPr>
        <p:spPr>
          <a:xfrm>
            <a:off x="1038041" y="3717032"/>
            <a:ext cx="1626117" cy="440633"/>
          </a:xfrm>
          <a:prstGeom prst="rect">
            <a:avLst/>
          </a:prstGeom>
          <a:ln>
            <a:solidFill>
              <a:srgbClr val="FFC000"/>
            </a:solidFill>
          </a:ln>
        </p:spPr>
        <p:txBody>
          <a:bodyPr wrap="square">
            <a:noAutofit/>
          </a:bodyPr>
          <a:lstStyle/>
          <a:p>
            <a:pPr algn="just"/>
            <a:r>
              <a:rPr lang="fr-FR" sz="1600" dirty="0" smtClean="0">
                <a:solidFill>
                  <a:schemeClr val="bg1"/>
                </a:solidFill>
                <a:latin typeface="Cambria Math" pitchFamily="18" charset="0"/>
                <a:ea typeface="Cambria Math" pitchFamily="18" charset="0"/>
              </a:rPr>
              <a:t>m = M*2</a:t>
            </a:r>
            <a:r>
              <a:rPr lang="fr-FR" sz="1600" baseline="30000" dirty="0" smtClean="0">
                <a:solidFill>
                  <a:schemeClr val="bg1"/>
                </a:solidFill>
                <a:latin typeface="Cambria Math" pitchFamily="18" charset="0"/>
                <a:ea typeface="Cambria Math" pitchFamily="18" charset="0"/>
              </a:rPr>
              <a:t>-t</a:t>
            </a:r>
            <a:r>
              <a:rPr lang="fr-FR" sz="1600" dirty="0" smtClean="0">
                <a:solidFill>
                  <a:schemeClr val="bg1"/>
                </a:solidFill>
                <a:latin typeface="Cambria Math" pitchFamily="18" charset="0"/>
                <a:ea typeface="Cambria Math" pitchFamily="18" charset="0"/>
              </a:rPr>
              <a:t> +1</a:t>
            </a:r>
            <a:endParaRPr lang="fr-FR" sz="1600" dirty="0">
              <a:solidFill>
                <a:schemeClr val="bg1"/>
              </a:solidFill>
              <a:latin typeface="Cambria Math" pitchFamily="18" charset="0"/>
              <a:ea typeface="Cambria Math" pitchFamily="18" charset="0"/>
            </a:endParaRPr>
          </a:p>
        </p:txBody>
      </p:sp>
      <p:sp>
        <p:nvSpPr>
          <p:cNvPr id="37" name="Rectangle 36"/>
          <p:cNvSpPr/>
          <p:nvPr/>
        </p:nvSpPr>
        <p:spPr>
          <a:xfrm>
            <a:off x="2699943" y="3768071"/>
            <a:ext cx="398691" cy="338554"/>
          </a:xfrm>
          <a:prstGeom prst="rect">
            <a:avLst/>
          </a:prstGeom>
        </p:spPr>
        <p:txBody>
          <a:bodyPr wrap="square">
            <a:spAutoFit/>
          </a:bodyPr>
          <a:lstStyle/>
          <a:p>
            <a:pPr algn="just"/>
            <a:r>
              <a:rPr lang="fr-FR" sz="1600" dirty="0" smtClean="0">
                <a:solidFill>
                  <a:schemeClr val="bg1"/>
                </a:solidFill>
                <a:latin typeface="Cambria Math" pitchFamily="18" charset="0"/>
                <a:ea typeface="Cambria Math" pitchFamily="18" charset="0"/>
                <a:sym typeface="Symbol"/>
              </a:rPr>
              <a:t></a:t>
            </a:r>
            <a:endParaRPr lang="fr-FR" sz="1600" dirty="0">
              <a:solidFill>
                <a:schemeClr val="bg1"/>
              </a:solidFill>
              <a:latin typeface="Cambria Math" pitchFamily="18" charset="0"/>
              <a:ea typeface="Cambria Math" pitchFamily="18" charset="0"/>
            </a:endParaRPr>
          </a:p>
        </p:txBody>
      </p:sp>
      <p:sp>
        <p:nvSpPr>
          <p:cNvPr id="38" name="Rectangle 37"/>
          <p:cNvSpPr/>
          <p:nvPr/>
        </p:nvSpPr>
        <p:spPr>
          <a:xfrm>
            <a:off x="3014669" y="3717032"/>
            <a:ext cx="1773355" cy="440633"/>
          </a:xfrm>
          <a:prstGeom prst="rect">
            <a:avLst/>
          </a:prstGeom>
          <a:ln>
            <a:solidFill>
              <a:srgbClr val="FFC000"/>
            </a:solidFill>
          </a:ln>
        </p:spPr>
        <p:txBody>
          <a:bodyPr wrap="square">
            <a:noAutofit/>
          </a:bodyPr>
          <a:lstStyle/>
          <a:p>
            <a:pPr algn="just"/>
            <a:r>
              <a:rPr lang="fr-FR" sz="1600" dirty="0" smtClean="0">
                <a:solidFill>
                  <a:schemeClr val="bg1"/>
                </a:solidFill>
                <a:latin typeface="Cambria Math" pitchFamily="18" charset="0"/>
                <a:ea typeface="Cambria Math" pitchFamily="18" charset="0"/>
              </a:rPr>
              <a:t>M = (m -1)* 2</a:t>
            </a:r>
            <a:r>
              <a:rPr lang="fr-FR" sz="1600" baseline="30000" dirty="0" smtClean="0">
                <a:solidFill>
                  <a:schemeClr val="bg1"/>
                </a:solidFill>
                <a:latin typeface="Cambria Math" pitchFamily="18" charset="0"/>
                <a:ea typeface="Cambria Math" pitchFamily="18" charset="0"/>
              </a:rPr>
              <a:t>t</a:t>
            </a:r>
            <a:r>
              <a:rPr lang="fr-FR" sz="1600" dirty="0">
                <a:solidFill>
                  <a:schemeClr val="bg1"/>
                </a:solidFill>
                <a:latin typeface="Cambria Math" pitchFamily="18" charset="0"/>
                <a:ea typeface="Cambria Math" pitchFamily="18" charset="0"/>
              </a:rPr>
              <a:t> </a:t>
            </a:r>
          </a:p>
        </p:txBody>
      </p:sp>
      <p:sp>
        <p:nvSpPr>
          <p:cNvPr id="39" name="Rectangle 38"/>
          <p:cNvSpPr/>
          <p:nvPr/>
        </p:nvSpPr>
        <p:spPr>
          <a:xfrm>
            <a:off x="4851491" y="3768292"/>
            <a:ext cx="398691" cy="338554"/>
          </a:xfrm>
          <a:prstGeom prst="rect">
            <a:avLst/>
          </a:prstGeom>
        </p:spPr>
        <p:txBody>
          <a:bodyPr wrap="square">
            <a:spAutoFit/>
          </a:bodyPr>
          <a:lstStyle/>
          <a:p>
            <a:pPr algn="just"/>
            <a:r>
              <a:rPr lang="fr-FR" sz="1600" dirty="0" smtClean="0">
                <a:solidFill>
                  <a:schemeClr val="bg1"/>
                </a:solidFill>
                <a:latin typeface="Cambria Math" pitchFamily="18" charset="0"/>
                <a:ea typeface="Cambria Math" pitchFamily="18" charset="0"/>
              </a:rPr>
              <a:t>=</a:t>
            </a:r>
            <a:endParaRPr lang="fr-FR" sz="1600" dirty="0">
              <a:solidFill>
                <a:schemeClr val="bg1"/>
              </a:solidFill>
              <a:latin typeface="Cambria Math" pitchFamily="18" charset="0"/>
              <a:ea typeface="Cambria Math" pitchFamily="18" charset="0"/>
            </a:endParaRPr>
          </a:p>
        </p:txBody>
      </p:sp>
      <p:sp>
        <p:nvSpPr>
          <p:cNvPr id="40" name="Rectangle 39"/>
          <p:cNvSpPr/>
          <p:nvPr/>
        </p:nvSpPr>
        <p:spPr>
          <a:xfrm>
            <a:off x="5153352" y="3737022"/>
            <a:ext cx="1471494" cy="440633"/>
          </a:xfrm>
          <a:prstGeom prst="rect">
            <a:avLst/>
          </a:prstGeom>
          <a:ln>
            <a:solidFill>
              <a:srgbClr val="FFC000"/>
            </a:solidFill>
          </a:ln>
        </p:spPr>
        <p:txBody>
          <a:bodyPr wrap="square">
            <a:noAutofit/>
          </a:bodyPr>
          <a:lstStyle/>
          <a:p>
            <a:pPr algn="just"/>
            <a:r>
              <a:rPr lang="fr-FR" sz="1600" dirty="0" smtClean="0">
                <a:solidFill>
                  <a:schemeClr val="bg1"/>
                </a:solidFill>
                <a:latin typeface="Cambria Math" pitchFamily="18" charset="0"/>
                <a:ea typeface="Cambria Math" pitchFamily="18" charset="0"/>
              </a:rPr>
              <a:t>0,792 * 2</a:t>
            </a:r>
            <a:r>
              <a:rPr lang="fr-FR" sz="1600" baseline="30000" dirty="0">
                <a:solidFill>
                  <a:schemeClr val="bg1"/>
                </a:solidFill>
                <a:latin typeface="Cambria Math" pitchFamily="18" charset="0"/>
                <a:ea typeface="Cambria Math" pitchFamily="18" charset="0"/>
              </a:rPr>
              <a:t>t</a:t>
            </a:r>
            <a:r>
              <a:rPr lang="fr-FR" sz="1600" dirty="0" smtClean="0">
                <a:solidFill>
                  <a:schemeClr val="bg1"/>
                </a:solidFill>
                <a:latin typeface="Cambria Math" pitchFamily="18" charset="0"/>
                <a:ea typeface="Cambria Math" pitchFamily="18" charset="0"/>
              </a:rPr>
              <a:t> </a:t>
            </a:r>
            <a:r>
              <a:rPr lang="fr-FR" sz="1600" dirty="0">
                <a:solidFill>
                  <a:schemeClr val="bg1"/>
                </a:solidFill>
                <a:latin typeface="Cambria Math" pitchFamily="18" charset="0"/>
                <a:ea typeface="Cambria Math" pitchFamily="18" charset="0"/>
              </a:rPr>
              <a:t> </a:t>
            </a:r>
          </a:p>
        </p:txBody>
      </p:sp>
      <p:sp>
        <p:nvSpPr>
          <p:cNvPr id="41" name="Rectangle 40"/>
          <p:cNvSpPr/>
          <p:nvPr/>
        </p:nvSpPr>
        <p:spPr>
          <a:xfrm>
            <a:off x="323528" y="4517705"/>
            <a:ext cx="1800200" cy="360040"/>
          </a:xfrm>
          <a:prstGeom prst="rect">
            <a:avLst/>
          </a:prstGeom>
          <a:ln>
            <a:noFill/>
          </a:ln>
        </p:spPr>
        <p:txBody>
          <a:bodyPr wrap="square">
            <a:noAutofit/>
          </a:bodyPr>
          <a:lstStyle/>
          <a:p>
            <a:pPr algn="just"/>
            <a:r>
              <a:rPr lang="fr-FR" sz="1600" b="1" dirty="0" smtClean="0">
                <a:solidFill>
                  <a:schemeClr val="bg1"/>
                </a:solidFill>
                <a:latin typeface="Cambria Math" pitchFamily="18" charset="0"/>
                <a:ea typeface="Cambria Math" pitchFamily="18" charset="0"/>
              </a:rPr>
              <a:t>Simple précision :</a:t>
            </a:r>
            <a:endParaRPr lang="fr-FR" sz="1600" b="1" dirty="0">
              <a:solidFill>
                <a:schemeClr val="bg1"/>
              </a:solidFill>
              <a:latin typeface="Cambria Math" pitchFamily="18" charset="0"/>
              <a:ea typeface="Cambria Math" pitchFamily="18" charset="0"/>
            </a:endParaRPr>
          </a:p>
        </p:txBody>
      </p:sp>
      <p:sp>
        <p:nvSpPr>
          <p:cNvPr id="42" name="Rectangle 41"/>
          <p:cNvSpPr/>
          <p:nvPr/>
        </p:nvSpPr>
        <p:spPr>
          <a:xfrm>
            <a:off x="295757" y="5608540"/>
            <a:ext cx="1800200" cy="360040"/>
          </a:xfrm>
          <a:prstGeom prst="rect">
            <a:avLst/>
          </a:prstGeom>
          <a:ln>
            <a:noFill/>
          </a:ln>
        </p:spPr>
        <p:txBody>
          <a:bodyPr wrap="square">
            <a:noAutofit/>
          </a:bodyPr>
          <a:lstStyle/>
          <a:p>
            <a:pPr algn="just"/>
            <a:r>
              <a:rPr lang="fr-FR" sz="1600" b="1" dirty="0">
                <a:solidFill>
                  <a:schemeClr val="bg1"/>
                </a:solidFill>
                <a:latin typeface="Cambria Math" pitchFamily="18" charset="0"/>
                <a:ea typeface="Cambria Math" pitchFamily="18" charset="0"/>
              </a:rPr>
              <a:t>Double précision :</a:t>
            </a:r>
          </a:p>
        </p:txBody>
      </p:sp>
      <p:sp>
        <p:nvSpPr>
          <p:cNvPr id="43" name="Rectangle 42"/>
          <p:cNvSpPr/>
          <p:nvPr/>
        </p:nvSpPr>
        <p:spPr>
          <a:xfrm>
            <a:off x="2591780" y="4482614"/>
            <a:ext cx="1717450" cy="440633"/>
          </a:xfrm>
          <a:prstGeom prst="rect">
            <a:avLst/>
          </a:prstGeom>
          <a:ln>
            <a:solidFill>
              <a:srgbClr val="FFC000"/>
            </a:solidFill>
          </a:ln>
        </p:spPr>
        <p:txBody>
          <a:bodyPr wrap="square">
            <a:noAutofit/>
          </a:bodyPr>
          <a:lstStyle/>
          <a:p>
            <a:pPr algn="just"/>
            <a:r>
              <a:rPr lang="fr-FR" sz="1600" dirty="0" smtClean="0">
                <a:solidFill>
                  <a:schemeClr val="bg1"/>
                </a:solidFill>
                <a:latin typeface="Cambria Math" pitchFamily="18" charset="0"/>
                <a:ea typeface="Cambria Math" pitchFamily="18" charset="0"/>
              </a:rPr>
              <a:t>E = -7+2</a:t>
            </a:r>
            <a:r>
              <a:rPr lang="fr-FR" sz="1600" baseline="30000" dirty="0" smtClean="0">
                <a:solidFill>
                  <a:schemeClr val="bg1"/>
                </a:solidFill>
                <a:latin typeface="Cambria Math" pitchFamily="18" charset="0"/>
                <a:ea typeface="Cambria Math" pitchFamily="18" charset="0"/>
              </a:rPr>
              <a:t>7</a:t>
            </a:r>
            <a:r>
              <a:rPr lang="fr-FR" sz="1600" dirty="0" smtClean="0">
                <a:solidFill>
                  <a:schemeClr val="bg1"/>
                </a:solidFill>
                <a:latin typeface="Cambria Math" pitchFamily="18" charset="0"/>
                <a:ea typeface="Cambria Math" pitchFamily="18" charset="0"/>
              </a:rPr>
              <a:t> = 121</a:t>
            </a:r>
            <a:endParaRPr lang="fr-FR" sz="1600" dirty="0">
              <a:solidFill>
                <a:schemeClr val="bg1"/>
              </a:solidFill>
              <a:latin typeface="Cambria Math" pitchFamily="18" charset="0"/>
              <a:ea typeface="Cambria Math" pitchFamily="18" charset="0"/>
            </a:endParaRPr>
          </a:p>
        </p:txBody>
      </p:sp>
      <p:sp>
        <p:nvSpPr>
          <p:cNvPr id="44" name="Rectangle 43"/>
          <p:cNvSpPr/>
          <p:nvPr/>
        </p:nvSpPr>
        <p:spPr>
          <a:xfrm>
            <a:off x="4716462" y="4477408"/>
            <a:ext cx="3887985" cy="440633"/>
          </a:xfrm>
          <a:prstGeom prst="rect">
            <a:avLst/>
          </a:prstGeom>
          <a:ln>
            <a:solidFill>
              <a:srgbClr val="FFC000"/>
            </a:solidFill>
          </a:ln>
        </p:spPr>
        <p:txBody>
          <a:bodyPr wrap="square">
            <a:noAutofit/>
          </a:bodyPr>
          <a:lstStyle/>
          <a:p>
            <a:pPr algn="just"/>
            <a:r>
              <a:rPr lang="fr-FR" sz="1600" dirty="0" smtClean="0">
                <a:solidFill>
                  <a:schemeClr val="bg1"/>
                </a:solidFill>
                <a:latin typeface="Cambria Math" pitchFamily="18" charset="0"/>
                <a:ea typeface="Cambria Math" pitchFamily="18" charset="0"/>
              </a:rPr>
              <a:t>M = 0,792*2</a:t>
            </a:r>
            <a:r>
              <a:rPr lang="fr-FR" sz="1600" baseline="30000" dirty="0" smtClean="0">
                <a:solidFill>
                  <a:schemeClr val="bg1"/>
                </a:solidFill>
                <a:latin typeface="Cambria Math" pitchFamily="18" charset="0"/>
                <a:ea typeface="Cambria Math" pitchFamily="18" charset="0"/>
              </a:rPr>
              <a:t>23</a:t>
            </a:r>
            <a:r>
              <a:rPr lang="fr-FR" sz="1600" dirty="0" smtClean="0">
                <a:solidFill>
                  <a:schemeClr val="bg1"/>
                </a:solidFill>
                <a:latin typeface="Cambria Math" pitchFamily="18" charset="0"/>
                <a:ea typeface="Cambria Math" pitchFamily="18" charset="0"/>
              </a:rPr>
              <a:t> = 6643777,536 </a:t>
            </a:r>
            <a:endParaRPr lang="fr-FR" sz="1600" dirty="0">
              <a:solidFill>
                <a:schemeClr val="bg1"/>
              </a:solidFill>
              <a:latin typeface="Cambria Math" pitchFamily="18" charset="0"/>
              <a:ea typeface="Cambria Math" pitchFamily="18" charset="0"/>
            </a:endParaRPr>
          </a:p>
        </p:txBody>
      </p:sp>
      <p:sp>
        <p:nvSpPr>
          <p:cNvPr id="45" name="Rectangle 44"/>
          <p:cNvSpPr/>
          <p:nvPr/>
        </p:nvSpPr>
        <p:spPr>
          <a:xfrm>
            <a:off x="2549248" y="5648210"/>
            <a:ext cx="1878736" cy="440633"/>
          </a:xfrm>
          <a:prstGeom prst="rect">
            <a:avLst/>
          </a:prstGeom>
          <a:ln>
            <a:solidFill>
              <a:srgbClr val="FFC000"/>
            </a:solidFill>
          </a:ln>
        </p:spPr>
        <p:txBody>
          <a:bodyPr wrap="square">
            <a:noAutofit/>
          </a:bodyPr>
          <a:lstStyle/>
          <a:p>
            <a:pPr algn="just"/>
            <a:r>
              <a:rPr lang="fr-FR" sz="1600" dirty="0" smtClean="0">
                <a:solidFill>
                  <a:schemeClr val="bg1"/>
                </a:solidFill>
                <a:latin typeface="Cambria Math" pitchFamily="18" charset="0"/>
                <a:ea typeface="Cambria Math" pitchFamily="18" charset="0"/>
              </a:rPr>
              <a:t>E = -1+2</a:t>
            </a:r>
            <a:r>
              <a:rPr lang="fr-FR" sz="1600" baseline="30000" dirty="0" smtClean="0">
                <a:solidFill>
                  <a:schemeClr val="bg1"/>
                </a:solidFill>
                <a:latin typeface="Cambria Math" pitchFamily="18" charset="0"/>
                <a:ea typeface="Cambria Math" pitchFamily="18" charset="0"/>
              </a:rPr>
              <a:t>10</a:t>
            </a:r>
            <a:r>
              <a:rPr lang="fr-FR" sz="1600" dirty="0" smtClean="0">
                <a:solidFill>
                  <a:schemeClr val="bg1"/>
                </a:solidFill>
                <a:latin typeface="Cambria Math" pitchFamily="18" charset="0"/>
                <a:ea typeface="Cambria Math" pitchFamily="18" charset="0"/>
              </a:rPr>
              <a:t> = 1017</a:t>
            </a:r>
            <a:endParaRPr lang="fr-FR" sz="1600" dirty="0">
              <a:solidFill>
                <a:schemeClr val="bg1"/>
              </a:solidFill>
              <a:latin typeface="Cambria Math" pitchFamily="18" charset="0"/>
              <a:ea typeface="Cambria Math" pitchFamily="18" charset="0"/>
            </a:endParaRPr>
          </a:p>
        </p:txBody>
      </p:sp>
      <p:sp>
        <p:nvSpPr>
          <p:cNvPr id="46" name="Rectangle 45"/>
          <p:cNvSpPr/>
          <p:nvPr/>
        </p:nvSpPr>
        <p:spPr>
          <a:xfrm>
            <a:off x="4716463" y="5650532"/>
            <a:ext cx="3887985" cy="440633"/>
          </a:xfrm>
          <a:prstGeom prst="rect">
            <a:avLst/>
          </a:prstGeom>
          <a:ln>
            <a:solidFill>
              <a:srgbClr val="FFC000"/>
            </a:solidFill>
          </a:ln>
        </p:spPr>
        <p:txBody>
          <a:bodyPr wrap="square">
            <a:noAutofit/>
          </a:bodyPr>
          <a:lstStyle/>
          <a:p>
            <a:pPr algn="just"/>
            <a:r>
              <a:rPr lang="fr-FR" sz="1600" dirty="0" smtClean="0">
                <a:solidFill>
                  <a:schemeClr val="bg1"/>
                </a:solidFill>
                <a:latin typeface="Cambria Math" pitchFamily="18" charset="0"/>
                <a:ea typeface="Cambria Math" pitchFamily="18" charset="0"/>
              </a:rPr>
              <a:t>M = 0,792*2</a:t>
            </a:r>
            <a:r>
              <a:rPr lang="fr-FR" sz="1600" baseline="30000" dirty="0" smtClean="0">
                <a:solidFill>
                  <a:schemeClr val="bg1"/>
                </a:solidFill>
                <a:latin typeface="Cambria Math" pitchFamily="18" charset="0"/>
                <a:ea typeface="Cambria Math" pitchFamily="18" charset="0"/>
              </a:rPr>
              <a:t>52</a:t>
            </a:r>
            <a:r>
              <a:rPr lang="fr-FR" sz="1600" dirty="0" smtClean="0">
                <a:solidFill>
                  <a:schemeClr val="bg1"/>
                </a:solidFill>
                <a:latin typeface="Cambria Math" pitchFamily="18" charset="0"/>
                <a:ea typeface="Cambria Math" pitchFamily="18" charset="0"/>
              </a:rPr>
              <a:t> </a:t>
            </a:r>
            <a:r>
              <a:rPr lang="fr-FR" sz="1600" dirty="0">
                <a:solidFill>
                  <a:schemeClr val="bg1"/>
                </a:solidFill>
                <a:latin typeface="Cambria Math" pitchFamily="18" charset="0"/>
                <a:ea typeface="Cambria Math" pitchFamily="18" charset="0"/>
              </a:rPr>
              <a:t>= </a:t>
            </a:r>
            <a:r>
              <a:rPr lang="fr-FR" sz="1600" dirty="0" smtClean="0">
                <a:solidFill>
                  <a:schemeClr val="bg1"/>
                </a:solidFill>
                <a:latin typeface="Cambria Math" pitchFamily="18" charset="0"/>
                <a:ea typeface="Cambria Math" pitchFamily="18" charset="0"/>
              </a:rPr>
              <a:t>3566850904877432,832 </a:t>
            </a:r>
            <a:endParaRPr lang="fr-FR" sz="1600" dirty="0">
              <a:solidFill>
                <a:schemeClr val="bg1"/>
              </a:solidFill>
              <a:latin typeface="Cambria Math" pitchFamily="18" charset="0"/>
              <a:ea typeface="Cambria Math" pitchFamily="18" charset="0"/>
            </a:endParaRPr>
          </a:p>
        </p:txBody>
      </p:sp>
      <p:sp>
        <p:nvSpPr>
          <p:cNvPr id="47" name="Rectangle 46"/>
          <p:cNvSpPr/>
          <p:nvPr/>
        </p:nvSpPr>
        <p:spPr>
          <a:xfrm>
            <a:off x="3834574" y="5008222"/>
            <a:ext cx="3575870" cy="440633"/>
          </a:xfrm>
          <a:prstGeom prst="rect">
            <a:avLst/>
          </a:prstGeom>
          <a:ln w="19050">
            <a:solidFill>
              <a:srgbClr val="FF0000"/>
            </a:solidFill>
          </a:ln>
        </p:spPr>
        <p:txBody>
          <a:bodyPr wrap="square">
            <a:noAutofit/>
          </a:bodyPr>
          <a:lstStyle/>
          <a:p>
            <a:pPr algn="just"/>
            <a:r>
              <a:rPr lang="fr-FR" sz="1600" dirty="0" smtClean="0">
                <a:solidFill>
                  <a:schemeClr val="bg1"/>
                </a:solidFill>
                <a:latin typeface="Cambria Math" pitchFamily="18" charset="0"/>
                <a:ea typeface="Cambria Math" pitchFamily="18" charset="0"/>
              </a:rPr>
              <a:t>Erreur = 0,536x2</a:t>
            </a:r>
            <a:r>
              <a:rPr lang="fr-FR" sz="1600" baseline="30000" dirty="0" smtClean="0">
                <a:solidFill>
                  <a:schemeClr val="bg1"/>
                </a:solidFill>
                <a:latin typeface="Cambria Math" pitchFamily="18" charset="0"/>
                <a:ea typeface="Cambria Math" pitchFamily="18" charset="0"/>
              </a:rPr>
              <a:t>-23</a:t>
            </a:r>
            <a:r>
              <a:rPr lang="fr-FR" sz="1600" dirty="0" smtClean="0">
                <a:solidFill>
                  <a:schemeClr val="bg1"/>
                </a:solidFill>
                <a:latin typeface="Cambria Math" pitchFamily="18" charset="0"/>
                <a:ea typeface="Cambria Math" pitchFamily="18" charset="0"/>
              </a:rPr>
              <a:t> = </a:t>
            </a:r>
            <a:r>
              <a:rPr lang="fr-FR" sz="1600" dirty="0" smtClean="0">
                <a:solidFill>
                  <a:srgbClr val="C00000"/>
                </a:solidFill>
                <a:latin typeface="Cambria Math" pitchFamily="18" charset="0"/>
                <a:ea typeface="Cambria Math" pitchFamily="18" charset="0"/>
              </a:rPr>
              <a:t>6,389*10</a:t>
            </a:r>
            <a:r>
              <a:rPr lang="fr-FR" sz="1600" baseline="30000" dirty="0" smtClean="0">
                <a:solidFill>
                  <a:srgbClr val="C00000"/>
                </a:solidFill>
                <a:latin typeface="Cambria Math" pitchFamily="18" charset="0"/>
                <a:ea typeface="Cambria Math" pitchFamily="18" charset="0"/>
              </a:rPr>
              <a:t>-8</a:t>
            </a:r>
            <a:endParaRPr lang="fr-FR" sz="1600" baseline="30000" dirty="0">
              <a:solidFill>
                <a:srgbClr val="C00000"/>
              </a:solidFill>
              <a:latin typeface="Cambria Math" pitchFamily="18" charset="0"/>
              <a:ea typeface="Cambria Math" pitchFamily="18" charset="0"/>
            </a:endParaRPr>
          </a:p>
        </p:txBody>
      </p:sp>
      <p:sp>
        <p:nvSpPr>
          <p:cNvPr id="48" name="Rectangle 47"/>
          <p:cNvSpPr/>
          <p:nvPr/>
        </p:nvSpPr>
        <p:spPr>
          <a:xfrm>
            <a:off x="3834574" y="6165304"/>
            <a:ext cx="3581588" cy="440633"/>
          </a:xfrm>
          <a:prstGeom prst="rect">
            <a:avLst/>
          </a:prstGeom>
          <a:ln w="19050">
            <a:solidFill>
              <a:srgbClr val="FF0000"/>
            </a:solidFill>
          </a:ln>
        </p:spPr>
        <p:txBody>
          <a:bodyPr wrap="square">
            <a:noAutofit/>
          </a:bodyPr>
          <a:lstStyle/>
          <a:p>
            <a:pPr algn="just"/>
            <a:r>
              <a:rPr lang="fr-FR" sz="1600" dirty="0">
                <a:solidFill>
                  <a:schemeClr val="bg1"/>
                </a:solidFill>
                <a:latin typeface="Cambria Math" pitchFamily="18" charset="0"/>
                <a:ea typeface="Cambria Math" pitchFamily="18" charset="0"/>
              </a:rPr>
              <a:t>Erreur = 0,832x2-52 =</a:t>
            </a:r>
            <a:r>
              <a:rPr lang="fr-FR" sz="1600" dirty="0">
                <a:solidFill>
                  <a:srgbClr val="C00000"/>
                </a:solidFill>
                <a:latin typeface="Cambria Math" pitchFamily="18" charset="0"/>
                <a:ea typeface="Cambria Math" pitchFamily="18" charset="0"/>
              </a:rPr>
              <a:t>1,847*10</a:t>
            </a:r>
            <a:r>
              <a:rPr lang="fr-FR" sz="1600" baseline="30000" dirty="0">
                <a:solidFill>
                  <a:srgbClr val="C00000"/>
                </a:solidFill>
                <a:latin typeface="Cambria Math" pitchFamily="18" charset="0"/>
                <a:ea typeface="Cambria Math" pitchFamily="18" charset="0"/>
              </a:rPr>
              <a:t>-16</a:t>
            </a:r>
          </a:p>
        </p:txBody>
      </p:sp>
      <p:sp>
        <p:nvSpPr>
          <p:cNvPr id="49" name="Rectangle 48"/>
          <p:cNvSpPr/>
          <p:nvPr/>
        </p:nvSpPr>
        <p:spPr>
          <a:xfrm>
            <a:off x="827584" y="1700808"/>
            <a:ext cx="2430463" cy="400110"/>
          </a:xfrm>
          <a:prstGeom prst="rect">
            <a:avLst/>
          </a:prstGeom>
          <a:ln>
            <a:noFill/>
          </a:ln>
        </p:spPr>
        <p:txBody>
          <a:bodyPr wrap="square">
            <a:spAutoFit/>
          </a:bodyPr>
          <a:lstStyle/>
          <a:p>
            <a:pPr algn="just"/>
            <a:r>
              <a:rPr lang="fr-FR" sz="2000" b="1" dirty="0">
                <a:solidFill>
                  <a:schemeClr val="bg1"/>
                </a:solidFill>
                <a:latin typeface="Cambria Math" pitchFamily="18" charset="0"/>
                <a:ea typeface="Cambria Math" pitchFamily="18" charset="0"/>
              </a:rPr>
              <a:t>La norme IEEE754 : </a:t>
            </a:r>
          </a:p>
        </p:txBody>
      </p:sp>
      <p:sp>
        <p:nvSpPr>
          <p:cNvPr id="50" name="Rectangle 49"/>
          <p:cNvSpPr/>
          <p:nvPr/>
        </p:nvSpPr>
        <p:spPr>
          <a:xfrm>
            <a:off x="666704" y="836712"/>
            <a:ext cx="5561480"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400" b="1" spc="-1" dirty="0" smtClean="0">
                <a:solidFill>
                  <a:srgbClr val="FF0000"/>
                </a:solidFill>
                <a:latin typeface="Book Antiqua"/>
              </a:rPr>
              <a:t>3- Arithmétique </a:t>
            </a:r>
            <a:r>
              <a:rPr lang="fr-FR" sz="2400" b="1" spc="-1" dirty="0">
                <a:solidFill>
                  <a:srgbClr val="FF0000"/>
                </a:solidFill>
                <a:latin typeface="Book Antiqua"/>
              </a:rPr>
              <a:t>à virgule flottante:</a:t>
            </a:r>
          </a:p>
        </p:txBody>
      </p:sp>
      <p:sp>
        <p:nvSpPr>
          <p:cNvPr id="2" name="Rectangle 1"/>
          <p:cNvSpPr/>
          <p:nvPr/>
        </p:nvSpPr>
        <p:spPr>
          <a:xfrm>
            <a:off x="827584" y="2276872"/>
            <a:ext cx="7858856" cy="201622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Rectangle 50"/>
          <p:cNvSpPr/>
          <p:nvPr/>
        </p:nvSpPr>
        <p:spPr>
          <a:xfrm>
            <a:off x="2339751" y="4440743"/>
            <a:ext cx="6346689" cy="107648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ectangle 52"/>
          <p:cNvSpPr/>
          <p:nvPr/>
        </p:nvSpPr>
        <p:spPr>
          <a:xfrm>
            <a:off x="2339751" y="5581628"/>
            <a:ext cx="6346689" cy="11395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392396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circle(in)">
                                      <p:cBhvr>
                                        <p:cTn id="24" dur="1000"/>
                                        <p:tgtEl>
                                          <p:spTgt spid="24"/>
                                        </p:tgtEl>
                                      </p:cBhvr>
                                    </p:animEffec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down)">
                                      <p:cBhvr>
                                        <p:cTn id="28" dur="500"/>
                                        <p:tgtEl>
                                          <p:spTgt spid="30"/>
                                        </p:tgtEl>
                                      </p:cBhvr>
                                    </p:animEffect>
                                  </p:childTnLst>
                                </p:cTn>
                              </p:par>
                            </p:childTnLst>
                          </p:cTn>
                        </p:par>
                        <p:par>
                          <p:cTn id="29" fill="hold">
                            <p:stCondLst>
                              <p:cond delay="1500"/>
                            </p:stCondLst>
                            <p:childTnLst>
                              <p:par>
                                <p:cTn id="30" presetID="22" presetClass="entr" presetSubtype="4"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par>
                          <p:cTn id="33" fill="hold">
                            <p:stCondLst>
                              <p:cond delay="2000"/>
                            </p:stCondLst>
                            <p:childTnLst>
                              <p:par>
                                <p:cTn id="34" presetID="22" presetClass="entr" presetSubtype="4"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down)">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circle(in)">
                                      <p:cBhvr>
                                        <p:cTn id="41" dur="1250"/>
                                        <p:tgtEl>
                                          <p:spTgt spid="26"/>
                                        </p:tgtEl>
                                      </p:cBhvr>
                                    </p:animEffect>
                                  </p:childTnLst>
                                </p:cTn>
                              </p:par>
                            </p:childTnLst>
                          </p:cTn>
                        </p:par>
                        <p:par>
                          <p:cTn id="42" fill="hold">
                            <p:stCondLst>
                              <p:cond delay="1250"/>
                            </p:stCondLst>
                            <p:childTnLst>
                              <p:par>
                                <p:cTn id="43" presetID="14" presetClass="entr" presetSubtype="10"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randombar(horizontal)">
                                      <p:cBhvr>
                                        <p:cTn id="45" dur="500"/>
                                        <p:tgtEl>
                                          <p:spTgt spid="27"/>
                                        </p:tgtEl>
                                      </p:cBhvr>
                                    </p:animEffect>
                                  </p:childTnLst>
                                </p:cTn>
                              </p:par>
                            </p:childTnLst>
                          </p:cTn>
                        </p:par>
                        <p:par>
                          <p:cTn id="46" fill="hold">
                            <p:stCondLst>
                              <p:cond delay="1750"/>
                            </p:stCondLst>
                            <p:childTnLst>
                              <p:par>
                                <p:cTn id="47" presetID="6" presetClass="entr" presetSubtype="16"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circle(in)">
                                      <p:cBhvr>
                                        <p:cTn id="49" dur="1000"/>
                                        <p:tgtEl>
                                          <p:spTgt spid="28"/>
                                        </p:tgtEl>
                                      </p:cBhvr>
                                    </p:animEffect>
                                  </p:childTnLst>
                                </p:cTn>
                              </p:par>
                            </p:childTnLst>
                          </p:cTn>
                        </p:par>
                        <p:par>
                          <p:cTn id="50" fill="hold">
                            <p:stCondLst>
                              <p:cond delay="2750"/>
                            </p:stCondLst>
                            <p:childTnLst>
                              <p:par>
                                <p:cTn id="51" presetID="10" presetClass="entr" presetSubtype="0" fill="hold" grpId="0" nodeType="after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par>
                          <p:cTn id="54" fill="hold">
                            <p:stCondLst>
                              <p:cond delay="3250"/>
                            </p:stCondLst>
                            <p:childTnLst>
                              <p:par>
                                <p:cTn id="55" presetID="6" presetClass="entr" presetSubtype="16"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circle(in)">
                                      <p:cBhvr>
                                        <p:cTn id="57" dur="1000"/>
                                        <p:tgtEl>
                                          <p:spTgt spid="32"/>
                                        </p:tgtEl>
                                      </p:cBhvr>
                                    </p:animEffect>
                                  </p:childTnLst>
                                </p:cTn>
                              </p:par>
                            </p:childTnLst>
                          </p:cTn>
                        </p:par>
                        <p:par>
                          <p:cTn id="58" fill="hold">
                            <p:stCondLst>
                              <p:cond delay="4250"/>
                            </p:stCondLst>
                            <p:childTnLst>
                              <p:par>
                                <p:cTn id="59" presetID="6" presetClass="entr" presetSubtype="16"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circle(in)">
                                      <p:cBhvr>
                                        <p:cTn id="61" dur="500"/>
                                        <p:tgtEl>
                                          <p:spTgt spid="35"/>
                                        </p:tgtEl>
                                      </p:cBhvr>
                                    </p:animEffect>
                                  </p:childTnLst>
                                </p:cTn>
                              </p:par>
                            </p:childTnLst>
                          </p:cTn>
                        </p:par>
                        <p:par>
                          <p:cTn id="62" fill="hold">
                            <p:stCondLst>
                              <p:cond delay="4750"/>
                            </p:stCondLst>
                            <p:childTnLst>
                              <p:par>
                                <p:cTn id="63" presetID="6" presetClass="entr" presetSubtype="16"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circle(in)">
                                      <p:cBhvr>
                                        <p:cTn id="65" dur="1000"/>
                                        <p:tgtEl>
                                          <p:spTgt spid="33"/>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circle(in)">
                                      <p:cBhvr>
                                        <p:cTn id="70" dur="1000"/>
                                        <p:tgtEl>
                                          <p:spTgt spid="36"/>
                                        </p:tgtEl>
                                      </p:cBhvr>
                                    </p:animEffect>
                                  </p:childTnLst>
                                </p:cTn>
                              </p:par>
                            </p:childTnLst>
                          </p:cTn>
                        </p:par>
                        <p:par>
                          <p:cTn id="71" fill="hold">
                            <p:stCondLst>
                              <p:cond delay="1000"/>
                            </p:stCondLst>
                            <p:childTnLst>
                              <p:par>
                                <p:cTn id="72" presetID="16" presetClass="entr" presetSubtype="21" fill="hold" grpId="0" nodeType="after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barn(inVertical)">
                                      <p:cBhvr>
                                        <p:cTn id="74" dur="500"/>
                                        <p:tgtEl>
                                          <p:spTgt spid="37"/>
                                        </p:tgtEl>
                                      </p:cBhvr>
                                    </p:animEffect>
                                  </p:childTnLst>
                                </p:cTn>
                              </p:par>
                            </p:childTnLst>
                          </p:cTn>
                        </p:par>
                        <p:par>
                          <p:cTn id="75" fill="hold">
                            <p:stCondLst>
                              <p:cond delay="1500"/>
                            </p:stCondLst>
                            <p:childTnLst>
                              <p:par>
                                <p:cTn id="76" presetID="16" presetClass="entr" presetSubtype="21" fill="hold" grpId="0" nodeType="after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barn(inVertical)">
                                      <p:cBhvr>
                                        <p:cTn id="78" dur="500"/>
                                        <p:tgtEl>
                                          <p:spTgt spid="38"/>
                                        </p:tgtEl>
                                      </p:cBhvr>
                                    </p:animEffect>
                                  </p:childTnLst>
                                </p:cTn>
                              </p:par>
                            </p:childTnLst>
                          </p:cTn>
                        </p:par>
                        <p:par>
                          <p:cTn id="79" fill="hold">
                            <p:stCondLst>
                              <p:cond delay="2000"/>
                            </p:stCondLst>
                            <p:childTnLst>
                              <p:par>
                                <p:cTn id="80" presetID="16" presetClass="entr" presetSubtype="21" fill="hold" grpId="0" nodeType="after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barn(inVertical)">
                                      <p:cBhvr>
                                        <p:cTn id="82" dur="500"/>
                                        <p:tgtEl>
                                          <p:spTgt spid="39"/>
                                        </p:tgtEl>
                                      </p:cBhvr>
                                    </p:animEffect>
                                  </p:childTnLst>
                                </p:cTn>
                              </p:par>
                            </p:childTnLst>
                          </p:cTn>
                        </p:par>
                        <p:par>
                          <p:cTn id="83" fill="hold">
                            <p:stCondLst>
                              <p:cond delay="2500"/>
                            </p:stCondLst>
                            <p:childTnLst>
                              <p:par>
                                <p:cTn id="84" presetID="16" presetClass="entr" presetSubtype="21" fill="hold" grpId="0" nodeType="after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barn(inVertical)">
                                      <p:cBhvr>
                                        <p:cTn id="86" dur="500"/>
                                        <p:tgtEl>
                                          <p:spTgt spid="40"/>
                                        </p:tgtEl>
                                      </p:cBhvr>
                                    </p:animEffect>
                                  </p:childTnLst>
                                </p:cTn>
                              </p:par>
                            </p:childTnLst>
                          </p:cTn>
                        </p:par>
                        <p:par>
                          <p:cTn id="87" fill="hold">
                            <p:stCondLst>
                              <p:cond delay="3000"/>
                            </p:stCondLst>
                            <p:childTnLst>
                              <p:par>
                                <p:cTn id="88" presetID="21" presetClass="entr" presetSubtype="1" fill="hold" grpId="0" nodeType="after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wheel(1)">
                                      <p:cBhvr>
                                        <p:cTn id="90" dur="2000"/>
                                        <p:tgtEl>
                                          <p:spTgt spid="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41"/>
                                        </p:tgtEl>
                                        <p:attrNameLst>
                                          <p:attrName>style.visibility</p:attrName>
                                        </p:attrNameLst>
                                      </p:cBhvr>
                                      <p:to>
                                        <p:strVal val="visible"/>
                                      </p:to>
                                    </p:set>
                                    <p:anim calcmode="lin" valueType="num">
                                      <p:cBhvr additive="base">
                                        <p:cTn id="95" dur="500" fill="hold"/>
                                        <p:tgtEl>
                                          <p:spTgt spid="41"/>
                                        </p:tgtEl>
                                        <p:attrNameLst>
                                          <p:attrName>ppt_x</p:attrName>
                                        </p:attrNameLst>
                                      </p:cBhvr>
                                      <p:tavLst>
                                        <p:tav tm="0">
                                          <p:val>
                                            <p:strVal val="#ppt_x"/>
                                          </p:val>
                                        </p:tav>
                                        <p:tav tm="100000">
                                          <p:val>
                                            <p:strVal val="#ppt_x"/>
                                          </p:val>
                                        </p:tav>
                                      </p:tavLst>
                                    </p:anim>
                                    <p:anim calcmode="lin" valueType="num">
                                      <p:cBhvr additive="base">
                                        <p:cTn id="9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grpId="0" nodeType="click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barn(inVertical)">
                                      <p:cBhvr>
                                        <p:cTn id="101" dur="500"/>
                                        <p:tgtEl>
                                          <p:spTgt spid="43"/>
                                        </p:tgtEl>
                                      </p:cBhvr>
                                    </p:animEffect>
                                  </p:childTnLst>
                                </p:cTn>
                              </p:par>
                            </p:childTnLst>
                          </p:cTn>
                        </p:par>
                        <p:par>
                          <p:cTn id="102" fill="hold">
                            <p:stCondLst>
                              <p:cond delay="500"/>
                            </p:stCondLst>
                            <p:childTnLst>
                              <p:par>
                                <p:cTn id="103" presetID="16" presetClass="entr" presetSubtype="21" fill="hold" grpId="0" nodeType="afterEffect">
                                  <p:stCondLst>
                                    <p:cond delay="0"/>
                                  </p:stCondLst>
                                  <p:childTnLst>
                                    <p:set>
                                      <p:cBhvr>
                                        <p:cTn id="104" dur="1" fill="hold">
                                          <p:stCondLst>
                                            <p:cond delay="0"/>
                                          </p:stCondLst>
                                        </p:cTn>
                                        <p:tgtEl>
                                          <p:spTgt spid="44"/>
                                        </p:tgtEl>
                                        <p:attrNameLst>
                                          <p:attrName>style.visibility</p:attrName>
                                        </p:attrNameLst>
                                      </p:cBhvr>
                                      <p:to>
                                        <p:strVal val="visible"/>
                                      </p:to>
                                    </p:set>
                                    <p:animEffect transition="in" filter="barn(inVertical)">
                                      <p:cBhvr>
                                        <p:cTn id="105" dur="500"/>
                                        <p:tgtEl>
                                          <p:spTgt spid="44"/>
                                        </p:tgtEl>
                                      </p:cBhvr>
                                    </p:animEffect>
                                  </p:childTnLst>
                                </p:cTn>
                              </p:par>
                            </p:childTnLst>
                          </p:cTn>
                        </p:par>
                        <p:par>
                          <p:cTn id="106" fill="hold">
                            <p:stCondLst>
                              <p:cond delay="1000"/>
                            </p:stCondLst>
                            <p:childTnLst>
                              <p:par>
                                <p:cTn id="107" presetID="16" presetClass="entr" presetSubtype="21" fill="hold" grpId="0" nodeType="afterEffect">
                                  <p:stCondLst>
                                    <p:cond delay="0"/>
                                  </p:stCondLst>
                                  <p:childTnLst>
                                    <p:set>
                                      <p:cBhvr>
                                        <p:cTn id="108" dur="1" fill="hold">
                                          <p:stCondLst>
                                            <p:cond delay="0"/>
                                          </p:stCondLst>
                                        </p:cTn>
                                        <p:tgtEl>
                                          <p:spTgt spid="47"/>
                                        </p:tgtEl>
                                        <p:attrNameLst>
                                          <p:attrName>style.visibility</p:attrName>
                                        </p:attrNameLst>
                                      </p:cBhvr>
                                      <p:to>
                                        <p:strVal val="visible"/>
                                      </p:to>
                                    </p:set>
                                    <p:animEffect transition="in" filter="barn(inVertical)">
                                      <p:cBhvr>
                                        <p:cTn id="109" dur="500"/>
                                        <p:tgtEl>
                                          <p:spTgt spid="47"/>
                                        </p:tgtEl>
                                      </p:cBhvr>
                                    </p:animEffect>
                                  </p:childTnLst>
                                </p:cTn>
                              </p:par>
                            </p:childTnLst>
                          </p:cTn>
                        </p:par>
                        <p:par>
                          <p:cTn id="110" fill="hold">
                            <p:stCondLst>
                              <p:cond delay="1500"/>
                            </p:stCondLst>
                            <p:childTnLst>
                              <p:par>
                                <p:cTn id="111" presetID="21" presetClass="entr" presetSubtype="1" fill="hold" grpId="0" nodeType="after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wheel(1)">
                                      <p:cBhvr>
                                        <p:cTn id="113" dur="2000"/>
                                        <p:tgtEl>
                                          <p:spTgt spid="51"/>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42"/>
                                        </p:tgtEl>
                                        <p:attrNameLst>
                                          <p:attrName>style.visibility</p:attrName>
                                        </p:attrNameLst>
                                      </p:cBhvr>
                                      <p:to>
                                        <p:strVal val="visible"/>
                                      </p:to>
                                    </p:set>
                                    <p:anim calcmode="lin" valueType="num">
                                      <p:cBhvr additive="base">
                                        <p:cTn id="118" dur="500" fill="hold"/>
                                        <p:tgtEl>
                                          <p:spTgt spid="42"/>
                                        </p:tgtEl>
                                        <p:attrNameLst>
                                          <p:attrName>ppt_x</p:attrName>
                                        </p:attrNameLst>
                                      </p:cBhvr>
                                      <p:tavLst>
                                        <p:tav tm="0">
                                          <p:val>
                                            <p:strVal val="#ppt_x"/>
                                          </p:val>
                                        </p:tav>
                                        <p:tav tm="100000">
                                          <p:val>
                                            <p:strVal val="#ppt_x"/>
                                          </p:val>
                                        </p:tav>
                                      </p:tavLst>
                                    </p:anim>
                                    <p:anim calcmode="lin" valueType="num">
                                      <p:cBhvr additive="base">
                                        <p:cTn id="119"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16" presetClass="entr" presetSubtype="21" fill="hold" grpId="0" nodeType="click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barn(inVertical)">
                                      <p:cBhvr>
                                        <p:cTn id="124" dur="500"/>
                                        <p:tgtEl>
                                          <p:spTgt spid="45"/>
                                        </p:tgtEl>
                                      </p:cBhvr>
                                    </p:animEffect>
                                  </p:childTnLst>
                                </p:cTn>
                              </p:par>
                            </p:childTnLst>
                          </p:cTn>
                        </p:par>
                        <p:par>
                          <p:cTn id="125" fill="hold">
                            <p:stCondLst>
                              <p:cond delay="500"/>
                            </p:stCondLst>
                            <p:childTnLst>
                              <p:par>
                                <p:cTn id="126" presetID="16" presetClass="entr" presetSubtype="21" fill="hold" grpId="0" nodeType="afterEffect">
                                  <p:stCondLst>
                                    <p:cond delay="0"/>
                                  </p:stCondLst>
                                  <p:childTnLst>
                                    <p:set>
                                      <p:cBhvr>
                                        <p:cTn id="127" dur="1" fill="hold">
                                          <p:stCondLst>
                                            <p:cond delay="0"/>
                                          </p:stCondLst>
                                        </p:cTn>
                                        <p:tgtEl>
                                          <p:spTgt spid="46"/>
                                        </p:tgtEl>
                                        <p:attrNameLst>
                                          <p:attrName>style.visibility</p:attrName>
                                        </p:attrNameLst>
                                      </p:cBhvr>
                                      <p:to>
                                        <p:strVal val="visible"/>
                                      </p:to>
                                    </p:set>
                                    <p:animEffect transition="in" filter="barn(inVertical)">
                                      <p:cBhvr>
                                        <p:cTn id="128" dur="500"/>
                                        <p:tgtEl>
                                          <p:spTgt spid="46"/>
                                        </p:tgtEl>
                                      </p:cBhvr>
                                    </p:animEffect>
                                  </p:childTnLst>
                                </p:cTn>
                              </p:par>
                            </p:childTnLst>
                          </p:cTn>
                        </p:par>
                        <p:par>
                          <p:cTn id="129" fill="hold">
                            <p:stCondLst>
                              <p:cond delay="1000"/>
                            </p:stCondLst>
                            <p:childTnLst>
                              <p:par>
                                <p:cTn id="130" presetID="16" presetClass="entr" presetSubtype="21" fill="hold" grpId="0" nodeType="afterEffect">
                                  <p:stCondLst>
                                    <p:cond delay="0"/>
                                  </p:stCondLst>
                                  <p:childTnLst>
                                    <p:set>
                                      <p:cBhvr>
                                        <p:cTn id="131" dur="1" fill="hold">
                                          <p:stCondLst>
                                            <p:cond delay="0"/>
                                          </p:stCondLst>
                                        </p:cTn>
                                        <p:tgtEl>
                                          <p:spTgt spid="48"/>
                                        </p:tgtEl>
                                        <p:attrNameLst>
                                          <p:attrName>style.visibility</p:attrName>
                                        </p:attrNameLst>
                                      </p:cBhvr>
                                      <p:to>
                                        <p:strVal val="visible"/>
                                      </p:to>
                                    </p:set>
                                    <p:animEffect transition="in" filter="barn(inVertical)">
                                      <p:cBhvr>
                                        <p:cTn id="132" dur="500"/>
                                        <p:tgtEl>
                                          <p:spTgt spid="48"/>
                                        </p:tgtEl>
                                      </p:cBhvr>
                                    </p:animEffect>
                                  </p:childTnLst>
                                </p:cTn>
                              </p:par>
                            </p:childTnLst>
                          </p:cTn>
                        </p:par>
                        <p:par>
                          <p:cTn id="133" fill="hold">
                            <p:stCondLst>
                              <p:cond delay="1500"/>
                            </p:stCondLst>
                            <p:childTnLst>
                              <p:par>
                                <p:cTn id="134" presetID="21" presetClass="entr" presetSubtype="1" fill="hold" grpId="0" nodeType="afterEffect">
                                  <p:stCondLst>
                                    <p:cond delay="0"/>
                                  </p:stCondLst>
                                  <p:childTnLst>
                                    <p:set>
                                      <p:cBhvr>
                                        <p:cTn id="135" dur="1" fill="hold">
                                          <p:stCondLst>
                                            <p:cond delay="0"/>
                                          </p:stCondLst>
                                        </p:cTn>
                                        <p:tgtEl>
                                          <p:spTgt spid="53"/>
                                        </p:tgtEl>
                                        <p:attrNameLst>
                                          <p:attrName>style.visibility</p:attrName>
                                        </p:attrNameLst>
                                      </p:cBhvr>
                                      <p:to>
                                        <p:strVal val="visible"/>
                                      </p:to>
                                    </p:set>
                                    <p:animEffect transition="in" filter="wheel(1)">
                                      <p:cBhvr>
                                        <p:cTn id="136" dur="2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8" grpId="0" animBg="1"/>
      <p:bldP spid="20" grpId="0" animBg="1"/>
      <p:bldP spid="21" grpId="0" animBg="1"/>
      <p:bldP spid="24" grpId="0"/>
      <p:bldP spid="26" grpId="0" animBg="1"/>
      <p:bldP spid="27" grpId="0"/>
      <p:bldP spid="28" grpId="0" animBg="1"/>
      <p:bldP spid="29" grpId="0"/>
      <p:bldP spid="30" grpId="0" animBg="1"/>
      <p:bldP spid="32" grpId="0" animBg="1"/>
      <p:bldP spid="33" grpId="0" animBg="1"/>
      <p:bldP spid="35" grpId="0"/>
      <p:bldP spid="36" grpId="0" animBg="1"/>
      <p:bldP spid="37" grpId="0"/>
      <p:bldP spid="38" grpId="0" animBg="1"/>
      <p:bldP spid="39" grpId="0"/>
      <p:bldP spid="40" grpId="0" animBg="1"/>
      <p:bldP spid="41" grpId="0"/>
      <p:bldP spid="42" grpId="0"/>
      <p:bldP spid="43" grpId="0" animBg="1"/>
      <p:bldP spid="44" grpId="0" animBg="1"/>
      <p:bldP spid="45" grpId="0" animBg="1"/>
      <p:bldP spid="46" grpId="0" animBg="1"/>
      <p:bldP spid="47" grpId="0" animBg="1"/>
      <p:bldP spid="48" grpId="0" animBg="1"/>
      <p:bldP spid="2" grpId="0" animBg="1"/>
      <p:bldP spid="51" grpId="0" animBg="1"/>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01F02E06-C952-4B08-A3A4-CF6278469C88}" type="slidenum">
              <a:rPr lang="fr-FR" sz="1200" b="0" strike="noStrike" spc="-1">
                <a:solidFill>
                  <a:srgbClr val="D1EAED"/>
                </a:solidFill>
                <a:latin typeface="Constantia"/>
              </a:rPr>
              <a:t>11</a:t>
            </a:fld>
            <a:endParaRPr lang="en-US" sz="1200" b="0" strike="noStrike" spc="-1">
              <a:latin typeface="Times New Roman"/>
            </a:endParaRPr>
          </a:p>
        </p:txBody>
      </p:sp>
      <p:sp>
        <p:nvSpPr>
          <p:cNvPr id="8" name="Rectangle 7"/>
          <p:cNvSpPr/>
          <p:nvPr/>
        </p:nvSpPr>
        <p:spPr>
          <a:xfrm>
            <a:off x="691623" y="764704"/>
            <a:ext cx="5320537"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400" b="1" spc="-1" dirty="0">
                <a:solidFill>
                  <a:srgbClr val="FF0000"/>
                </a:solidFill>
                <a:latin typeface="Book Antiqua"/>
              </a:rPr>
              <a:t>4- Comment arrondir les nombres :</a:t>
            </a:r>
          </a:p>
        </p:txBody>
      </p:sp>
      <p:sp>
        <p:nvSpPr>
          <p:cNvPr id="9" name="Rectangle 8"/>
          <p:cNvSpPr/>
          <p:nvPr/>
        </p:nvSpPr>
        <p:spPr>
          <a:xfrm>
            <a:off x="1264181" y="1720544"/>
            <a:ext cx="7216197" cy="870516"/>
          </a:xfrm>
          <a:prstGeom prst="rect">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marL="285750" indent="-285750" algn="just">
              <a:lnSpc>
                <a:spcPct val="150000"/>
              </a:lnSpc>
              <a:buFont typeface="Wingdings" pitchFamily="2" charset="2"/>
              <a:buChar char="Ø"/>
            </a:pPr>
            <a:r>
              <a:rPr lang="fr-FR" dirty="0" smtClean="0">
                <a:solidFill>
                  <a:srgbClr val="FF0000"/>
                </a:solidFill>
                <a:effectLst>
                  <a:outerShdw blurRad="38100" dist="38100" dir="2700000" algn="tl">
                    <a:srgbClr val="000000">
                      <a:alpha val="43137"/>
                    </a:srgbClr>
                  </a:outerShdw>
                </a:effectLst>
                <a:latin typeface="Cambria Math" pitchFamily="18" charset="0"/>
                <a:ea typeface="Cambria Math" pitchFamily="18" charset="0"/>
              </a:rPr>
              <a:t>Troncature (</a:t>
            </a:r>
            <a:r>
              <a:rPr lang="fr-FR" dirty="0">
                <a:solidFill>
                  <a:srgbClr val="FF0000"/>
                </a:solidFill>
                <a:effectLst>
                  <a:outerShdw blurRad="38100" dist="38100" dir="2700000" algn="tl">
                    <a:srgbClr val="000000">
                      <a:alpha val="43137"/>
                    </a:srgbClr>
                  </a:outerShdw>
                </a:effectLst>
                <a:latin typeface="Cambria Math" pitchFamily="18" charset="0"/>
                <a:ea typeface="Cambria Math" pitchFamily="18" charset="0"/>
              </a:rPr>
              <a:t>Coupure</a:t>
            </a:r>
            <a:r>
              <a:rPr lang="fr-FR" dirty="0" smtClean="0">
                <a:solidFill>
                  <a:srgbClr val="FF0000"/>
                </a:solidFill>
                <a:effectLst>
                  <a:outerShdw blurRad="38100" dist="38100" dir="2700000" algn="tl">
                    <a:srgbClr val="000000">
                      <a:alpha val="43137"/>
                    </a:srgbClr>
                  </a:outerShdw>
                </a:effectLst>
                <a:latin typeface="Cambria Math" pitchFamily="18" charset="0"/>
                <a:ea typeface="Cambria Math" pitchFamily="18" charset="0"/>
              </a:rPr>
              <a:t>) </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 Couper les chiffres d’un nombre après la décimale voulue. </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11" name="Rectangle 10"/>
          <p:cNvSpPr/>
          <p:nvPr/>
        </p:nvSpPr>
        <p:spPr>
          <a:xfrm>
            <a:off x="1264181" y="4100471"/>
            <a:ext cx="7225948" cy="870516"/>
          </a:xfrm>
          <a:prstGeom prst="rect">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marL="285750" indent="-285750" algn="just">
              <a:lnSpc>
                <a:spcPct val="150000"/>
              </a:lnSpc>
              <a:buFont typeface="Wingdings" pitchFamily="2" charset="2"/>
              <a:buChar char="Ø"/>
            </a:pPr>
            <a:r>
              <a:rPr lang="fr-FR" dirty="0">
                <a:solidFill>
                  <a:srgbClr val="FF0000"/>
                </a:solidFill>
                <a:effectLst>
                  <a:outerShdw blurRad="38100" dist="38100" dir="2700000" algn="tl">
                    <a:srgbClr val="000000">
                      <a:alpha val="43137"/>
                    </a:srgbClr>
                  </a:outerShdw>
                </a:effectLst>
                <a:latin typeface="Cambria Math" pitchFamily="18" charset="0"/>
                <a:ea typeface="Cambria Math" pitchFamily="18" charset="0"/>
              </a:rPr>
              <a:t>Arrondi</a:t>
            </a:r>
            <a:r>
              <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 : arrondir vers la valeur la plus </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proche, en ajoutant 5 à la 1</a:t>
            </a:r>
            <a:r>
              <a:rPr lang="fr-FR" baseline="30000"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ère</a:t>
            </a:r>
            <a:r>
              <a:rPr lang="fr-FR"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  décimale après la décimale qu’on cherche à garder.   </a:t>
            </a:r>
            <a:endParaRPr lang="fr-FR"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13" name="Rectangle 12"/>
          <p:cNvSpPr/>
          <p:nvPr/>
        </p:nvSpPr>
        <p:spPr>
          <a:xfrm>
            <a:off x="1379598" y="5278380"/>
            <a:ext cx="2688346" cy="414557"/>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lnSpc>
                <a:spcPct val="150000"/>
              </a:lnSpc>
            </a:pPr>
            <a:r>
              <a:rPr lang="fr-FR" sz="1600" b="1" dirty="0" smtClean="0">
                <a:solidFill>
                  <a:srgbClr val="FF0000"/>
                </a:solidFill>
                <a:effectLst>
                  <a:outerShdw blurRad="38100" dist="38100" dir="2700000" algn="tl">
                    <a:srgbClr val="000000">
                      <a:alpha val="43137"/>
                    </a:srgbClr>
                  </a:outerShdw>
                </a:effectLst>
                <a:latin typeface="Cambria Math" pitchFamily="18" charset="0"/>
                <a:ea typeface="Cambria Math" pitchFamily="18" charset="0"/>
              </a:rPr>
              <a:t>Par excès (6</a:t>
            </a:r>
            <a:r>
              <a:rPr lang="fr-FR" sz="1600" b="1" baseline="30000" dirty="0" smtClean="0">
                <a:solidFill>
                  <a:srgbClr val="FF0000"/>
                </a:solidFill>
                <a:effectLst>
                  <a:outerShdw blurRad="38100" dist="38100" dir="2700000" algn="tl">
                    <a:srgbClr val="000000">
                      <a:alpha val="43137"/>
                    </a:srgbClr>
                  </a:outerShdw>
                </a:effectLst>
                <a:latin typeface="Cambria Math" pitchFamily="18" charset="0"/>
                <a:ea typeface="Cambria Math" pitchFamily="18" charset="0"/>
              </a:rPr>
              <a:t>ème</a:t>
            </a:r>
            <a:r>
              <a:rPr lang="fr-FR" sz="1600" b="1" dirty="0" smtClean="0">
                <a:solidFill>
                  <a:srgbClr val="FF0000"/>
                </a:solidFill>
                <a:effectLst>
                  <a:outerShdw blurRad="38100" dist="38100" dir="2700000" algn="tl">
                    <a:srgbClr val="000000">
                      <a:alpha val="43137"/>
                    </a:srgbClr>
                  </a:outerShdw>
                </a:effectLst>
                <a:latin typeface="Cambria Math" pitchFamily="18" charset="0"/>
                <a:ea typeface="Cambria Math" pitchFamily="18" charset="0"/>
              </a:rPr>
              <a:t> décimale) : </a:t>
            </a:r>
            <a:endParaRPr lang="fr-FR" sz="1600" b="1" dirty="0">
              <a:solidFill>
                <a:srgbClr val="FF0000"/>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14" name="Rectangle 13"/>
          <p:cNvSpPr/>
          <p:nvPr/>
        </p:nvSpPr>
        <p:spPr>
          <a:xfrm>
            <a:off x="1387886" y="5896309"/>
            <a:ext cx="2680058" cy="414557"/>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lnSpc>
                <a:spcPct val="150000"/>
              </a:lnSpc>
            </a:pPr>
            <a:r>
              <a:rPr lang="fr-FR" sz="1600" b="1" dirty="0" smtClean="0">
                <a:solidFill>
                  <a:srgbClr val="FF0000"/>
                </a:solidFill>
                <a:effectLst>
                  <a:outerShdw blurRad="38100" dist="38100" dir="2700000" algn="tl">
                    <a:srgbClr val="000000">
                      <a:alpha val="43137"/>
                    </a:srgbClr>
                  </a:outerShdw>
                </a:effectLst>
                <a:latin typeface="Cambria Math" pitchFamily="18" charset="0"/>
                <a:ea typeface="Cambria Math" pitchFamily="18" charset="0"/>
              </a:rPr>
              <a:t>Par défaut (2</a:t>
            </a:r>
            <a:r>
              <a:rPr lang="fr-FR" sz="1600" b="1" baseline="30000" dirty="0" smtClean="0">
                <a:solidFill>
                  <a:srgbClr val="FF0000"/>
                </a:solidFill>
                <a:effectLst>
                  <a:outerShdw blurRad="38100" dist="38100" dir="2700000" algn="tl">
                    <a:srgbClr val="000000">
                      <a:alpha val="43137"/>
                    </a:srgbClr>
                  </a:outerShdw>
                </a:effectLst>
                <a:latin typeface="Cambria Math" pitchFamily="18" charset="0"/>
                <a:ea typeface="Cambria Math" pitchFamily="18" charset="0"/>
              </a:rPr>
              <a:t>ème</a:t>
            </a:r>
            <a:r>
              <a:rPr lang="fr-FR" sz="1600" b="1" dirty="0" smtClean="0">
                <a:solidFill>
                  <a:srgbClr val="FF0000"/>
                </a:solidFill>
                <a:effectLst>
                  <a:outerShdw blurRad="38100" dist="38100" dir="2700000" algn="tl">
                    <a:srgbClr val="000000">
                      <a:alpha val="43137"/>
                    </a:srgbClr>
                  </a:outerShdw>
                </a:effectLst>
                <a:latin typeface="Cambria Math" pitchFamily="18" charset="0"/>
                <a:ea typeface="Cambria Math" pitchFamily="18" charset="0"/>
              </a:rPr>
              <a:t> décimale) : </a:t>
            </a:r>
            <a:endParaRPr lang="fr-FR" sz="1600" b="1" dirty="0">
              <a:solidFill>
                <a:srgbClr val="FF0000"/>
              </a:solidFill>
              <a:effectLst>
                <a:outerShdw blurRad="38100" dist="38100" dir="2700000" algn="tl">
                  <a:srgbClr val="000000">
                    <a:alpha val="43137"/>
                  </a:srgbClr>
                </a:outerShdw>
              </a:effectLst>
              <a:latin typeface="Cambria Math" pitchFamily="18" charset="0"/>
              <a:ea typeface="Cambria Math" pitchFamily="18" charset="0"/>
            </a:endParaRPr>
          </a:p>
        </p:txBody>
      </p:sp>
      <mc:AlternateContent xmlns:mc="http://schemas.openxmlformats.org/markup-compatibility/2006" xmlns:a14="http://schemas.microsoft.com/office/drawing/2010/main">
        <mc:Choice Requires="a14">
          <p:sp>
            <p:nvSpPr>
              <p:cNvPr id="15" name="Rectangle 14"/>
              <p:cNvSpPr/>
              <p:nvPr/>
            </p:nvSpPr>
            <p:spPr>
              <a:xfrm>
                <a:off x="4260052" y="5360456"/>
                <a:ext cx="3664628" cy="337100"/>
              </a:xfrm>
              <a:prstGeom prst="rect">
                <a:avLst/>
              </a:prstGeom>
              <a:noFill/>
              <a:ln w="952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spcBef>
                    <a:spcPts val="1200"/>
                  </a:spcBef>
                  <a:spcAft>
                    <a:spcPts val="1200"/>
                  </a:spcAft>
                </a:pPr>
                <a14:m>
                  <m:oMath xmlns:m="http://schemas.openxmlformats.org/officeDocument/2006/math">
                    <m:r>
                      <a:rPr lang="fr-FR" sz="1600" i="1">
                        <a:solidFill>
                          <a:schemeClr val="bg1"/>
                        </a:solidFill>
                        <a:latin typeface="Cambria Math"/>
                        <a:ea typeface="Cambria Math"/>
                      </a:rPr>
                      <m:t>𝜋</m:t>
                    </m:r>
                  </m:oMath>
                </a14:m>
                <a:r>
                  <a:rPr lang="fr-FR" sz="1600" dirty="0" smtClean="0">
                    <a:solidFill>
                      <a:schemeClr val="bg1"/>
                    </a:solidFill>
                    <a:latin typeface="Cambria" pitchFamily="18" charset="0"/>
                  </a:rPr>
                  <a:t> = 3.141592653589..  =  3.141593 </a:t>
                </a:r>
                <a:endParaRPr lang="fr-FR" sz="1600" dirty="0">
                  <a:solidFill>
                    <a:schemeClr val="bg1"/>
                  </a:solidFill>
                  <a:latin typeface="Cambria"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4260052" y="5360456"/>
                <a:ext cx="3664628" cy="337100"/>
              </a:xfrm>
              <a:prstGeom prst="rect">
                <a:avLst/>
              </a:prstGeom>
              <a:blipFill rotWithShape="1">
                <a:blip r:embed="rId13"/>
                <a:stretch>
                  <a:fillRect t="-5172" b="-17241"/>
                </a:stretch>
              </a:blipFill>
              <a:ln w="9525">
                <a:solidFill>
                  <a:srgbClr val="FFC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276697" y="6021288"/>
                <a:ext cx="3664628" cy="337100"/>
              </a:xfrm>
              <a:prstGeom prst="rect">
                <a:avLst/>
              </a:prstGeom>
              <a:noFill/>
              <a:ln w="952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spcBef>
                    <a:spcPts val="1200"/>
                  </a:spcBef>
                  <a:spcAft>
                    <a:spcPts val="1200"/>
                  </a:spcAft>
                </a:pPr>
                <a14:m>
                  <m:oMath xmlns:m="http://schemas.openxmlformats.org/officeDocument/2006/math">
                    <m:r>
                      <a:rPr lang="fr-FR" sz="1600" i="1">
                        <a:solidFill>
                          <a:schemeClr val="bg1"/>
                        </a:solidFill>
                        <a:latin typeface="Cambria Math"/>
                        <a:ea typeface="Cambria Math"/>
                      </a:rPr>
                      <m:t>𝜋</m:t>
                    </m:r>
                  </m:oMath>
                </a14:m>
                <a:r>
                  <a:rPr lang="fr-FR" sz="1600" dirty="0" smtClean="0">
                    <a:solidFill>
                      <a:schemeClr val="bg1"/>
                    </a:solidFill>
                    <a:latin typeface="Cambria" pitchFamily="18" charset="0"/>
                  </a:rPr>
                  <a:t> = 3.141592653589..  =  3.14 </a:t>
                </a:r>
                <a:endParaRPr lang="fr-FR" sz="1600" dirty="0">
                  <a:solidFill>
                    <a:schemeClr val="bg1"/>
                  </a:solidFill>
                  <a:latin typeface="Cambria"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4276697" y="6021288"/>
                <a:ext cx="3664628" cy="337100"/>
              </a:xfrm>
              <a:prstGeom prst="rect">
                <a:avLst/>
              </a:prstGeom>
              <a:blipFill rotWithShape="1">
                <a:blip r:embed="rId14"/>
                <a:stretch>
                  <a:fillRect t="-5263" b="-19298"/>
                </a:stretch>
              </a:blipFill>
              <a:ln w="9525">
                <a:solidFill>
                  <a:srgbClr val="FFC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403647" y="2783314"/>
                <a:ext cx="7086481" cy="829543"/>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nSpc>
                    <a:spcPct val="150000"/>
                  </a:lnSpc>
                  <a:spcBef>
                    <a:spcPts val="1200"/>
                  </a:spcBef>
                  <a:spcAft>
                    <a:spcPts val="1200"/>
                  </a:spcAft>
                </a:pPr>
                <a:r>
                  <a:rPr lang="fr-FR" sz="1600" b="1" dirty="0">
                    <a:solidFill>
                      <a:schemeClr val="bg1"/>
                    </a:solidFill>
                    <a:latin typeface="Cambria" pitchFamily="18" charset="0"/>
                  </a:rPr>
                  <a:t>Exemple </a:t>
                </a:r>
                <a:r>
                  <a:rPr lang="fr-FR" sz="1600" b="1" dirty="0" smtClean="0">
                    <a:solidFill>
                      <a:schemeClr val="bg1"/>
                    </a:solidFill>
                    <a:latin typeface="Cambria" pitchFamily="18" charset="0"/>
                  </a:rPr>
                  <a:t>:</a:t>
                </a:r>
                <a:r>
                  <a:rPr lang="fr-FR" sz="1600" dirty="0" smtClean="0">
                    <a:solidFill>
                      <a:schemeClr val="bg1"/>
                    </a:solidFill>
                    <a:latin typeface="Cambria" pitchFamily="18" charset="0"/>
                  </a:rPr>
                  <a:t> Tronquer le nombre </a:t>
                </a:r>
                <a14:m>
                  <m:oMath xmlns:m="http://schemas.openxmlformats.org/officeDocument/2006/math">
                    <m:r>
                      <a:rPr lang="fr-FR" sz="1600" i="1">
                        <a:solidFill>
                          <a:schemeClr val="bg1"/>
                        </a:solidFill>
                        <a:latin typeface="Cambria Math"/>
                        <a:ea typeface="Cambria Math"/>
                      </a:rPr>
                      <m:t>𝜋</m:t>
                    </m:r>
                  </m:oMath>
                </a14:m>
                <a:r>
                  <a:rPr lang="fr-FR" sz="1600" dirty="0">
                    <a:solidFill>
                      <a:schemeClr val="bg1"/>
                    </a:solidFill>
                    <a:latin typeface="Cambria" pitchFamily="18" charset="0"/>
                  </a:rPr>
                  <a:t> = 3.141592653589.. </a:t>
                </a:r>
                <a:r>
                  <a:rPr lang="fr-FR" sz="1600" dirty="0" smtClean="0">
                    <a:solidFill>
                      <a:schemeClr val="bg1"/>
                    </a:solidFill>
                    <a:latin typeface="Cambria" pitchFamily="18" charset="0"/>
                  </a:rPr>
                  <a:t> après la 4</a:t>
                </a:r>
                <a:r>
                  <a:rPr lang="fr-FR" sz="1600" baseline="30000" dirty="0" smtClean="0">
                    <a:solidFill>
                      <a:schemeClr val="bg1"/>
                    </a:solidFill>
                    <a:latin typeface="Cambria" pitchFamily="18" charset="0"/>
                  </a:rPr>
                  <a:t>ème</a:t>
                </a:r>
                <a:r>
                  <a:rPr lang="fr-FR" sz="1600" dirty="0" smtClean="0">
                    <a:solidFill>
                      <a:schemeClr val="bg1"/>
                    </a:solidFill>
                    <a:latin typeface="Cambria" pitchFamily="18" charset="0"/>
                  </a:rPr>
                  <a:t> décimale après la virgule :</a:t>
                </a:r>
                <a:endParaRPr lang="fr-FR" sz="1600" dirty="0">
                  <a:solidFill>
                    <a:schemeClr val="bg1"/>
                  </a:solidFill>
                  <a:latin typeface="Cambria" pitchFamily="18" charset="0"/>
                </a:endParaRPr>
              </a:p>
            </p:txBody>
          </p:sp>
        </mc:Choice>
        <mc:Fallback xmlns="">
          <p:sp>
            <p:nvSpPr>
              <p:cNvPr id="17" name="Rectangle 16"/>
              <p:cNvSpPr>
                <a:spLocks noRot="1" noChangeAspect="1" noMove="1" noResize="1" noEditPoints="1" noAdjustHandles="1" noChangeArrowheads="1" noChangeShapeType="1" noTextEdit="1"/>
              </p:cNvSpPr>
              <p:nvPr/>
            </p:nvSpPr>
            <p:spPr>
              <a:xfrm>
                <a:off x="1403647" y="2783314"/>
                <a:ext cx="7086481" cy="829543"/>
              </a:xfrm>
              <a:prstGeom prst="rect">
                <a:avLst/>
              </a:prstGeom>
              <a:blipFill rotWithShape="1">
                <a:blip r:embed="rId11"/>
                <a:stretch>
                  <a:fillRect l="-430" b="-2206"/>
                </a:stretch>
              </a:blipFill>
              <a:ln w="28575">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4260052" y="3385003"/>
                <a:ext cx="3673625" cy="337100"/>
              </a:xfrm>
              <a:prstGeom prst="rect">
                <a:avLst/>
              </a:prstGeom>
              <a:noFill/>
              <a:ln w="952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spcBef>
                    <a:spcPts val="1200"/>
                  </a:spcBef>
                  <a:spcAft>
                    <a:spcPts val="1200"/>
                  </a:spcAft>
                </a:pPr>
                <a14:m>
                  <m:oMath xmlns:m="http://schemas.openxmlformats.org/officeDocument/2006/math">
                    <m:r>
                      <a:rPr lang="fr-FR" sz="1600" i="1">
                        <a:solidFill>
                          <a:schemeClr val="bg1"/>
                        </a:solidFill>
                        <a:latin typeface="Cambria Math"/>
                        <a:ea typeface="Cambria Math"/>
                      </a:rPr>
                      <m:t>𝜋</m:t>
                    </m:r>
                  </m:oMath>
                </a14:m>
                <a:r>
                  <a:rPr lang="fr-FR" sz="1600" dirty="0" smtClean="0">
                    <a:solidFill>
                      <a:schemeClr val="bg1"/>
                    </a:solidFill>
                    <a:latin typeface="Cambria" pitchFamily="18" charset="0"/>
                  </a:rPr>
                  <a:t> = 3.141592653589..  =3.1415  </a:t>
                </a:r>
                <a:endParaRPr lang="fr-FR" sz="1600" dirty="0">
                  <a:solidFill>
                    <a:schemeClr val="bg1"/>
                  </a:solidFill>
                  <a:latin typeface="Cambria" pitchFamily="18"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4260052" y="3385003"/>
                <a:ext cx="3673625" cy="337100"/>
              </a:xfrm>
              <a:prstGeom prst="rect">
                <a:avLst/>
              </a:prstGeom>
              <a:blipFill rotWithShape="1">
                <a:blip r:embed="rId15"/>
                <a:stretch>
                  <a:fillRect t="-5172" b="-17241"/>
                </a:stretch>
              </a:blipFill>
              <a:ln w="9525">
                <a:solidFill>
                  <a:srgbClr val="FFC000"/>
                </a:solidFill>
              </a:ln>
            </p:spPr>
            <p:txBody>
              <a:bodyPr/>
              <a:lstStyle/>
              <a:p>
                <a:r>
                  <a:rPr lang="fr-FR">
                    <a:noFill/>
                  </a:rPr>
                  <a:t> </a:t>
                </a:r>
              </a:p>
            </p:txBody>
          </p:sp>
        </mc:Fallback>
      </mc:AlternateContent>
      <p:sp>
        <p:nvSpPr>
          <p:cNvPr id="4" name="Rectangle 3"/>
          <p:cNvSpPr/>
          <p:nvPr/>
        </p:nvSpPr>
        <p:spPr>
          <a:xfrm>
            <a:off x="1264181" y="2783314"/>
            <a:ext cx="7225948" cy="114974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1291758" y="5206778"/>
            <a:ext cx="7225948" cy="133208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640068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par>
                          <p:cTn id="15" fill="hold">
                            <p:stCondLst>
                              <p:cond delay="500"/>
                            </p:stCondLst>
                            <p:childTnLst>
                              <p:par>
                                <p:cTn id="16" presetID="6" presetClass="entr" presetSubtype="16"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circle(in)">
                                      <p:cBhvr>
                                        <p:cTn id="18" dur="1000"/>
                                        <p:tgtEl>
                                          <p:spTgt spid="17"/>
                                        </p:tgtEl>
                                      </p:cBhvr>
                                    </p:animEffect>
                                  </p:childTnLst>
                                </p:cTn>
                              </p:par>
                            </p:childTnLst>
                          </p:cTn>
                        </p:par>
                        <p:par>
                          <p:cTn id="19" fill="hold">
                            <p:stCondLst>
                              <p:cond delay="1500"/>
                            </p:stCondLst>
                            <p:childTnLst>
                              <p:par>
                                <p:cTn id="20" presetID="6" presetClass="entr" presetSubtype="16"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1000"/>
                                        <p:tgtEl>
                                          <p:spTgt spid="20"/>
                                        </p:tgtEl>
                                      </p:cBhvr>
                                    </p:animEffect>
                                  </p:childTnLst>
                                </p:cTn>
                              </p:par>
                            </p:childTnLst>
                          </p:cTn>
                        </p:par>
                        <p:par>
                          <p:cTn id="23" fill="hold">
                            <p:stCondLst>
                              <p:cond delay="2500"/>
                            </p:stCondLst>
                            <p:childTnLst>
                              <p:par>
                                <p:cTn id="24" presetID="21"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heel(1)">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16" presetClass="entr" presetSubtype="21"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arn(inVertic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16" presetClass="entr" presetSubtype="21"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Vertical)">
                                      <p:cBhvr>
                                        <p:cTn id="53" dur="500"/>
                                        <p:tgtEl>
                                          <p:spTgt spid="16"/>
                                        </p:tgtEl>
                                      </p:cBhvr>
                                    </p:animEffect>
                                  </p:childTnLst>
                                </p:cTn>
                              </p:par>
                            </p:childTnLst>
                          </p:cTn>
                        </p:par>
                        <p:par>
                          <p:cTn id="54" fill="hold">
                            <p:stCondLst>
                              <p:cond delay="1500"/>
                            </p:stCondLst>
                            <p:childTnLst>
                              <p:par>
                                <p:cTn id="55" presetID="21" presetClass="entr" presetSubtype="1"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heel(1)">
                                      <p:cBhvr>
                                        <p:cTn id="5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P spid="13" grpId="0"/>
      <p:bldP spid="14" grpId="0"/>
      <p:bldP spid="15" grpId="0" animBg="1"/>
      <p:bldP spid="16" grpId="0" animBg="1"/>
      <p:bldP spid="17" grpId="0"/>
      <p:bldP spid="20" grpId="0" animBg="1"/>
      <p:bldP spid="4"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0"/>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B2371AA4-EDA8-4114-B3DB-CD56969818EF}" type="slidenum">
              <a:rPr lang="fr-FR" sz="1200" b="0" strike="noStrike" spc="-1">
                <a:solidFill>
                  <a:srgbClr val="D1EAED"/>
                </a:solidFill>
                <a:latin typeface="Constantia"/>
              </a:rPr>
              <a:t>12</a:t>
            </a:fld>
            <a:endParaRPr lang="en-US" sz="1200" b="0" strike="noStrike" spc="-1">
              <a:latin typeface="Times New Roman"/>
            </a:endParaRPr>
          </a:p>
        </p:txBody>
      </p:sp>
      <p:sp>
        <p:nvSpPr>
          <p:cNvPr id="2" name="Rectangle 1"/>
          <p:cNvSpPr/>
          <p:nvPr/>
        </p:nvSpPr>
        <p:spPr>
          <a:xfrm>
            <a:off x="707402" y="834704"/>
            <a:ext cx="4093567"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400" b="1" spc="-1" dirty="0">
                <a:solidFill>
                  <a:srgbClr val="FF0000"/>
                </a:solidFill>
                <a:latin typeface="Book Antiqua"/>
              </a:rPr>
              <a:t>5- Chiffres significatifs: </a:t>
            </a:r>
          </a:p>
        </p:txBody>
      </p:sp>
      <p:sp>
        <p:nvSpPr>
          <p:cNvPr id="3" name="Rectangle 2"/>
          <p:cNvSpPr/>
          <p:nvPr/>
        </p:nvSpPr>
        <p:spPr>
          <a:xfrm>
            <a:off x="815263" y="1916832"/>
            <a:ext cx="8002872" cy="1475873"/>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r>
              <a:rPr lang="fr-FR" dirty="0">
                <a:solidFill>
                  <a:schemeClr val="bg1"/>
                </a:solidFill>
                <a:latin typeface="Cambria Math" pitchFamily="18" charset="0"/>
                <a:ea typeface="Cambria Math" pitchFamily="18" charset="0"/>
              </a:rPr>
              <a:t>Le nombre de chiffres significatifs indique la précision d'une mesure physique. Il s'agit des chiffres connus avec certitude plus le premier chiffre incertain. La précision (ou l'incertitude) avec laquelle on connait la valeur d'une grandeur dépend du mesurage (ensemble d'opérations ayant pour but de déterminer une valeur d'une grandeur).</a:t>
            </a:r>
          </a:p>
        </p:txBody>
      </p:sp>
      <p:sp>
        <p:nvSpPr>
          <p:cNvPr id="4" name="Rectangle 3"/>
          <p:cNvSpPr/>
          <p:nvPr/>
        </p:nvSpPr>
        <p:spPr>
          <a:xfrm>
            <a:off x="815263" y="4149080"/>
            <a:ext cx="7971413" cy="644877"/>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r>
              <a:rPr lang="fr-FR" dirty="0">
                <a:solidFill>
                  <a:schemeClr val="bg1"/>
                </a:solidFill>
                <a:latin typeface="Cambria Math" pitchFamily="18" charset="0"/>
                <a:ea typeface="Cambria Math" pitchFamily="18" charset="0"/>
              </a:rPr>
              <a:t>Exemple : La </a:t>
            </a:r>
            <a:r>
              <a:rPr lang="fr-FR" dirty="0" smtClean="0">
                <a:solidFill>
                  <a:schemeClr val="bg1"/>
                </a:solidFill>
                <a:latin typeface="Cambria Math" pitchFamily="18" charset="0"/>
                <a:ea typeface="Cambria Math" pitchFamily="18" charset="0"/>
              </a:rPr>
              <a:t>mesure</a:t>
            </a:r>
            <a:r>
              <a:rPr lang="fr-FR" dirty="0">
                <a:solidFill>
                  <a:schemeClr val="bg1"/>
                </a:solidFill>
                <a:latin typeface="Cambria Math" pitchFamily="18" charset="0"/>
                <a:ea typeface="Cambria Math" pitchFamily="18" charset="0"/>
              </a:rPr>
              <a:t> </a:t>
            </a:r>
            <a:r>
              <a:rPr lang="fr-FR" dirty="0" smtClean="0">
                <a:solidFill>
                  <a:schemeClr val="bg1"/>
                </a:solidFill>
                <a:latin typeface="Cambria Math" pitchFamily="18" charset="0"/>
                <a:ea typeface="Cambria Math" pitchFamily="18" charset="0"/>
              </a:rPr>
              <a:t>0028,500m</a:t>
            </a:r>
            <a:r>
              <a:rPr lang="fr-FR" dirty="0">
                <a:solidFill>
                  <a:schemeClr val="bg1"/>
                </a:solidFill>
                <a:latin typeface="Cambria Math" pitchFamily="18" charset="0"/>
                <a:ea typeface="Cambria Math" pitchFamily="18" charset="0"/>
              </a:rPr>
              <a:t> contient 5 chiffres significatifs </a:t>
            </a:r>
            <a:r>
              <a:rPr lang="fr-FR" dirty="0" smtClean="0">
                <a:solidFill>
                  <a:schemeClr val="bg1"/>
                </a:solidFill>
                <a:latin typeface="Cambria Math" pitchFamily="18" charset="0"/>
                <a:ea typeface="Cambria Math" pitchFamily="18" charset="0"/>
              </a:rPr>
              <a:t>(0028,500 </a:t>
            </a:r>
            <a:r>
              <a:rPr lang="fr-FR" dirty="0">
                <a:solidFill>
                  <a:schemeClr val="bg1"/>
                </a:solidFill>
                <a:latin typeface="Cambria Math" pitchFamily="18" charset="0"/>
                <a:ea typeface="Cambria Math" pitchFamily="18" charset="0"/>
              </a:rPr>
              <a:t>m s’écrit  </a:t>
            </a:r>
            <a:r>
              <a:rPr lang="fr-FR" dirty="0" smtClean="0">
                <a:solidFill>
                  <a:schemeClr val="bg1"/>
                </a:solidFill>
                <a:latin typeface="Cambria Math" pitchFamily="18" charset="0"/>
                <a:ea typeface="Cambria Math" pitchFamily="18" charset="0"/>
              </a:rPr>
              <a:t>0028,500±0,001m</a:t>
            </a:r>
            <a:r>
              <a:rPr lang="fr-FR" dirty="0">
                <a:solidFill>
                  <a:schemeClr val="bg1"/>
                </a:solidFill>
                <a:latin typeface="Cambria Math" pitchFamily="18" charset="0"/>
                <a:ea typeface="Cambria Math" pitchFamily="18"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13</a:t>
            </a:fld>
            <a:endParaRPr lang="en-US" sz="1200" b="0" strike="noStrike" spc="-1">
              <a:latin typeface="Times New Roman"/>
            </a:endParaRPr>
          </a:p>
        </p:txBody>
      </p:sp>
      <p:sp>
        <p:nvSpPr>
          <p:cNvPr id="2" name="Rectangle 1"/>
          <p:cNvSpPr/>
          <p:nvPr/>
        </p:nvSpPr>
        <p:spPr>
          <a:xfrm>
            <a:off x="844011" y="1443553"/>
            <a:ext cx="7080669"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Règles pour </a:t>
            </a:r>
            <a:r>
              <a:rPr lang="fr-FR" spc="-1" dirty="0">
                <a:solidFill>
                  <a:srgbClr val="FFFFFF"/>
                </a:solidFill>
                <a:latin typeface="Book Antiqua"/>
              </a:rPr>
              <a:t>déterminer les chiffres significatifs </a:t>
            </a:r>
            <a:r>
              <a:rPr lang="fr-FR" spc="-1" dirty="0" smtClean="0">
                <a:solidFill>
                  <a:srgbClr val="FFFFFF"/>
                </a:solidFill>
                <a:latin typeface="Book Antiqua"/>
              </a:rPr>
              <a:t>dans une mesure :</a:t>
            </a:r>
            <a:endParaRPr lang="fr-FR" spc="-1" dirty="0">
              <a:solidFill>
                <a:srgbClr val="FFFFFF"/>
              </a:solidFill>
              <a:latin typeface="Book Antiqua"/>
            </a:endParaRPr>
          </a:p>
        </p:txBody>
      </p:sp>
      <p:sp>
        <p:nvSpPr>
          <p:cNvPr id="3" name="Rectangle 2"/>
          <p:cNvSpPr/>
          <p:nvPr/>
        </p:nvSpPr>
        <p:spPr>
          <a:xfrm>
            <a:off x="984803" y="2492896"/>
            <a:ext cx="7701636" cy="337100"/>
          </a:xfrm>
          <a:prstGeom prst="rect">
            <a:avLst/>
          </a:prstGeom>
          <a:noFill/>
          <a:ln w="952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spcBef>
                <a:spcPts val="1200"/>
              </a:spcBef>
              <a:spcAft>
                <a:spcPts val="1200"/>
              </a:spcAft>
            </a:pPr>
            <a:r>
              <a:rPr lang="fr-FR" sz="1600" dirty="0">
                <a:solidFill>
                  <a:schemeClr val="bg1"/>
                </a:solidFill>
                <a:latin typeface="Cambria Math"/>
                <a:ea typeface="Cambria Math"/>
              </a:rPr>
              <a:t>Tous les chiffres (1,..,9) constituant un nombre sont considérés significatifs.</a:t>
            </a:r>
          </a:p>
        </p:txBody>
      </p:sp>
      <p:sp>
        <p:nvSpPr>
          <p:cNvPr id="4" name="Rectangle 3"/>
          <p:cNvSpPr/>
          <p:nvPr/>
        </p:nvSpPr>
        <p:spPr>
          <a:xfrm>
            <a:off x="984802" y="3052773"/>
            <a:ext cx="7701637" cy="337100"/>
          </a:xfrm>
          <a:prstGeom prst="rect">
            <a:avLst/>
          </a:prstGeom>
          <a:noFill/>
          <a:ln w="952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spcBef>
                <a:spcPts val="1200"/>
              </a:spcBef>
              <a:spcAft>
                <a:spcPts val="1200"/>
              </a:spcAft>
            </a:pPr>
            <a:r>
              <a:rPr lang="fr-FR" sz="1600" dirty="0">
                <a:solidFill>
                  <a:schemeClr val="bg1"/>
                </a:solidFill>
                <a:latin typeface="Cambria Math"/>
                <a:ea typeface="Cambria Math"/>
              </a:rPr>
              <a:t>Tous les 0 situés au milieu sont significatifs sauf ceux qui se trouvent au plus à gauche. </a:t>
            </a:r>
          </a:p>
        </p:txBody>
      </p:sp>
      <p:sp>
        <p:nvSpPr>
          <p:cNvPr id="5" name="Rectangle 4"/>
          <p:cNvSpPr/>
          <p:nvPr/>
        </p:nvSpPr>
        <p:spPr>
          <a:xfrm>
            <a:off x="984802" y="3667584"/>
            <a:ext cx="7701637" cy="583321"/>
          </a:xfrm>
          <a:prstGeom prst="rect">
            <a:avLst/>
          </a:prstGeom>
          <a:noFill/>
          <a:ln w="952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spcBef>
                <a:spcPts val="1200"/>
              </a:spcBef>
              <a:spcAft>
                <a:spcPts val="1200"/>
              </a:spcAft>
            </a:pPr>
            <a:r>
              <a:rPr lang="fr-FR" sz="1600" dirty="0">
                <a:solidFill>
                  <a:schemeClr val="bg1"/>
                </a:solidFill>
                <a:latin typeface="Cambria Math"/>
                <a:ea typeface="Cambria Math"/>
              </a:rPr>
              <a:t>Tous les chiffres constituant un nombre écrit selon la notation scientifique sont significatifs sauf la puissance de 10 qui n’est pas prise en compte : 2,5x104 (2 chiffres).</a:t>
            </a:r>
          </a:p>
        </p:txBody>
      </p:sp>
      <p:sp>
        <p:nvSpPr>
          <p:cNvPr id="8" name="Rectangle 7"/>
          <p:cNvSpPr/>
          <p:nvPr/>
        </p:nvSpPr>
        <p:spPr>
          <a:xfrm>
            <a:off x="826482" y="4477995"/>
            <a:ext cx="1296144" cy="338554"/>
          </a:xfrm>
          <a:prstGeom prst="rect">
            <a:avLst/>
          </a:prstGeom>
        </p:spPr>
        <p:txBody>
          <a:bodyPr wrap="square">
            <a:spAutoFit/>
          </a:bodyPr>
          <a:lstStyle/>
          <a:p>
            <a:pPr algn="just"/>
            <a:r>
              <a:rPr lang="fr-FR" sz="1600" b="1" dirty="0" smtClean="0">
                <a:solidFill>
                  <a:schemeClr val="bg1"/>
                </a:solidFill>
                <a:latin typeface="Cambria Math" pitchFamily="18" charset="0"/>
                <a:ea typeface="Cambria Math" pitchFamily="18" charset="0"/>
              </a:rPr>
              <a:t>Exemple : </a:t>
            </a:r>
            <a:endParaRPr lang="fr-FR" sz="1600" b="1" dirty="0">
              <a:solidFill>
                <a:schemeClr val="bg1"/>
              </a:solidFill>
              <a:latin typeface="Cambria Math" pitchFamily="18" charset="0"/>
              <a:ea typeface="Cambria Math" pitchFamily="18" charset="0"/>
            </a:endParaRPr>
          </a:p>
        </p:txBody>
      </p:sp>
      <p:graphicFrame>
        <p:nvGraphicFramePr>
          <p:cNvPr id="6" name="Tableau 5"/>
          <p:cNvGraphicFramePr>
            <a:graphicFrameLocks noGrp="1"/>
          </p:cNvGraphicFramePr>
          <p:nvPr>
            <p:extLst>
              <p:ext uri="{D42A27DB-BD31-4B8C-83A1-F6EECF244321}">
                <p14:modId xmlns:p14="http://schemas.microsoft.com/office/powerpoint/2010/main" val="2900148547"/>
              </p:ext>
            </p:extLst>
          </p:nvPr>
        </p:nvGraphicFramePr>
        <p:xfrm>
          <a:off x="1009515" y="5018601"/>
          <a:ext cx="7666941" cy="1008112"/>
        </p:xfrm>
        <a:graphic>
          <a:graphicData uri="http://schemas.openxmlformats.org/drawingml/2006/table">
            <a:tbl>
              <a:tblPr firstRow="1" firstCol="1" bandRow="1">
                <a:tableStyleId>{5C22544A-7EE6-4342-B048-85BDC9FD1C3A}</a:tableStyleId>
              </a:tblPr>
              <a:tblGrid>
                <a:gridCol w="1762285"/>
                <a:gridCol w="576064"/>
                <a:gridCol w="576064"/>
                <a:gridCol w="720080"/>
                <a:gridCol w="720080"/>
                <a:gridCol w="720080"/>
                <a:gridCol w="792088"/>
                <a:gridCol w="723163"/>
                <a:gridCol w="1077037"/>
              </a:tblGrid>
              <a:tr h="432048">
                <a:tc>
                  <a:txBody>
                    <a:bodyPr/>
                    <a:lstStyle/>
                    <a:p>
                      <a:pPr algn="ctr">
                        <a:lnSpc>
                          <a:spcPct val="115000"/>
                        </a:lnSpc>
                        <a:spcBef>
                          <a:spcPts val="600"/>
                        </a:spcBef>
                        <a:spcAft>
                          <a:spcPts val="600"/>
                        </a:spcAft>
                      </a:pPr>
                      <a:r>
                        <a:rPr lang="fr-FR" sz="1400" dirty="0">
                          <a:solidFill>
                            <a:srgbClr val="FF0000"/>
                          </a:solidFill>
                          <a:effectLst/>
                          <a:latin typeface="Cambria" pitchFamily="18" charset="0"/>
                        </a:rPr>
                        <a:t>Valeurs</a:t>
                      </a:r>
                      <a:endParaRPr lang="fr-FR" sz="1800" dirty="0">
                        <a:solidFill>
                          <a:srgbClr val="FF0000"/>
                        </a:solidFill>
                        <a:effectLst/>
                        <a:latin typeface="Cambria" pitchFamily="18" charset="0"/>
                        <a:ea typeface="SimSun"/>
                        <a:cs typeface="Arial"/>
                      </a:endParaRPr>
                    </a:p>
                  </a:txBody>
                  <a:tcPr marL="68580" marR="68580" marT="0" marB="0" anchor="ctr">
                    <a:noFill/>
                  </a:tcPr>
                </a:tc>
                <a:tc>
                  <a:txBody>
                    <a:bodyPr/>
                    <a:lstStyle/>
                    <a:p>
                      <a:pPr algn="ctr">
                        <a:lnSpc>
                          <a:spcPct val="115000"/>
                        </a:lnSpc>
                        <a:spcBef>
                          <a:spcPts val="600"/>
                        </a:spcBef>
                        <a:spcAft>
                          <a:spcPts val="600"/>
                        </a:spcAft>
                      </a:pPr>
                      <a:r>
                        <a:rPr lang="fr-FR" sz="1200">
                          <a:effectLst/>
                          <a:latin typeface="Cambria" pitchFamily="18" charset="0"/>
                        </a:rPr>
                        <a:t>0,10</a:t>
                      </a:r>
                      <a:endParaRPr lang="fr-FR" sz="1600">
                        <a:effectLst/>
                        <a:latin typeface="Cambria" pitchFamily="18" charset="0"/>
                        <a:ea typeface="SimSun"/>
                        <a:cs typeface="Arial"/>
                      </a:endParaRPr>
                    </a:p>
                  </a:txBody>
                  <a:tcPr marL="68580" marR="68580" marT="0" marB="0" anchor="ctr">
                    <a:noFill/>
                  </a:tcPr>
                </a:tc>
                <a:tc>
                  <a:txBody>
                    <a:bodyPr/>
                    <a:lstStyle/>
                    <a:p>
                      <a:pPr algn="ctr">
                        <a:lnSpc>
                          <a:spcPct val="115000"/>
                        </a:lnSpc>
                        <a:spcBef>
                          <a:spcPts val="600"/>
                        </a:spcBef>
                        <a:spcAft>
                          <a:spcPts val="600"/>
                        </a:spcAft>
                      </a:pPr>
                      <a:r>
                        <a:rPr lang="fr-FR" sz="1200" dirty="0">
                          <a:effectLst/>
                          <a:latin typeface="Cambria" pitchFamily="18" charset="0"/>
                        </a:rPr>
                        <a:t>7300</a:t>
                      </a:r>
                      <a:endParaRPr lang="fr-FR" sz="1600" dirty="0">
                        <a:effectLst/>
                        <a:latin typeface="Cambria" pitchFamily="18" charset="0"/>
                        <a:ea typeface="SimSun"/>
                        <a:cs typeface="Arial"/>
                      </a:endParaRPr>
                    </a:p>
                  </a:txBody>
                  <a:tcPr marL="68580" marR="68580" marT="0" marB="0" anchor="ctr">
                    <a:noFill/>
                  </a:tcPr>
                </a:tc>
                <a:tc>
                  <a:txBody>
                    <a:bodyPr/>
                    <a:lstStyle/>
                    <a:p>
                      <a:pPr algn="ctr">
                        <a:lnSpc>
                          <a:spcPct val="115000"/>
                        </a:lnSpc>
                        <a:spcBef>
                          <a:spcPts val="600"/>
                        </a:spcBef>
                        <a:spcAft>
                          <a:spcPts val="600"/>
                        </a:spcAft>
                      </a:pPr>
                      <a:r>
                        <a:rPr lang="fr-FR" sz="1200">
                          <a:effectLst/>
                          <a:latin typeface="Cambria" pitchFamily="18" charset="0"/>
                        </a:rPr>
                        <a:t>0,0073</a:t>
                      </a:r>
                      <a:endParaRPr lang="fr-FR" sz="1600">
                        <a:effectLst/>
                        <a:latin typeface="Cambria" pitchFamily="18" charset="0"/>
                        <a:ea typeface="SimSun"/>
                        <a:cs typeface="Arial"/>
                      </a:endParaRPr>
                    </a:p>
                  </a:txBody>
                  <a:tcPr marL="68580" marR="68580" marT="0" marB="0" anchor="ctr">
                    <a:noFill/>
                  </a:tcPr>
                </a:tc>
                <a:tc>
                  <a:txBody>
                    <a:bodyPr/>
                    <a:lstStyle/>
                    <a:p>
                      <a:pPr algn="ctr">
                        <a:lnSpc>
                          <a:spcPct val="115000"/>
                        </a:lnSpc>
                        <a:spcBef>
                          <a:spcPts val="600"/>
                        </a:spcBef>
                        <a:spcAft>
                          <a:spcPts val="600"/>
                        </a:spcAft>
                      </a:pPr>
                      <a:r>
                        <a:rPr lang="fr-FR" sz="1200">
                          <a:effectLst/>
                          <a:latin typeface="Cambria" pitchFamily="18" charset="0"/>
                        </a:rPr>
                        <a:t>3,5889</a:t>
                      </a:r>
                      <a:endParaRPr lang="fr-FR" sz="1600">
                        <a:effectLst/>
                        <a:latin typeface="Cambria" pitchFamily="18" charset="0"/>
                        <a:ea typeface="SimSun"/>
                        <a:cs typeface="Arial"/>
                      </a:endParaRPr>
                    </a:p>
                  </a:txBody>
                  <a:tcPr marL="68580" marR="68580" marT="0" marB="0" anchor="ctr">
                    <a:noFill/>
                  </a:tcPr>
                </a:tc>
                <a:tc>
                  <a:txBody>
                    <a:bodyPr/>
                    <a:lstStyle/>
                    <a:p>
                      <a:pPr algn="ctr">
                        <a:lnSpc>
                          <a:spcPct val="115000"/>
                        </a:lnSpc>
                        <a:spcBef>
                          <a:spcPts val="600"/>
                        </a:spcBef>
                        <a:spcAft>
                          <a:spcPts val="600"/>
                        </a:spcAft>
                      </a:pPr>
                      <a:r>
                        <a:rPr lang="fr-FR" sz="1200">
                          <a:effectLst/>
                          <a:latin typeface="Cambria" pitchFamily="18" charset="0"/>
                        </a:rPr>
                        <a:t>0,0009</a:t>
                      </a:r>
                      <a:endParaRPr lang="fr-FR" sz="1600">
                        <a:effectLst/>
                        <a:latin typeface="Cambria" pitchFamily="18" charset="0"/>
                        <a:ea typeface="SimSun"/>
                        <a:cs typeface="Arial"/>
                      </a:endParaRPr>
                    </a:p>
                  </a:txBody>
                  <a:tcPr marL="68580" marR="68580" marT="0" marB="0" anchor="ctr">
                    <a:noFill/>
                  </a:tcPr>
                </a:tc>
                <a:tc>
                  <a:txBody>
                    <a:bodyPr/>
                    <a:lstStyle/>
                    <a:p>
                      <a:pPr algn="ctr">
                        <a:lnSpc>
                          <a:spcPct val="115000"/>
                        </a:lnSpc>
                        <a:spcBef>
                          <a:spcPts val="600"/>
                        </a:spcBef>
                        <a:spcAft>
                          <a:spcPts val="600"/>
                        </a:spcAft>
                      </a:pPr>
                      <a:r>
                        <a:rPr lang="fr-FR" sz="1200">
                          <a:effectLst/>
                          <a:latin typeface="Cambria" pitchFamily="18" charset="0"/>
                        </a:rPr>
                        <a:t>0023,2</a:t>
                      </a:r>
                      <a:endParaRPr lang="fr-FR" sz="1600">
                        <a:effectLst/>
                        <a:latin typeface="Cambria" pitchFamily="18" charset="0"/>
                        <a:ea typeface="SimSun"/>
                        <a:cs typeface="Arial"/>
                      </a:endParaRPr>
                    </a:p>
                  </a:txBody>
                  <a:tcPr marL="68580" marR="68580" marT="0" marB="0" anchor="ctr">
                    <a:noFill/>
                  </a:tcPr>
                </a:tc>
                <a:tc>
                  <a:txBody>
                    <a:bodyPr/>
                    <a:lstStyle/>
                    <a:p>
                      <a:pPr algn="ctr">
                        <a:lnSpc>
                          <a:spcPct val="115000"/>
                        </a:lnSpc>
                        <a:spcBef>
                          <a:spcPts val="600"/>
                        </a:spcBef>
                        <a:spcAft>
                          <a:spcPts val="600"/>
                        </a:spcAft>
                      </a:pPr>
                      <a:r>
                        <a:rPr lang="fr-FR" sz="1200">
                          <a:effectLst/>
                          <a:latin typeface="Cambria" pitchFamily="18" charset="0"/>
                        </a:rPr>
                        <a:t>3000,05</a:t>
                      </a:r>
                      <a:endParaRPr lang="fr-FR" sz="1600">
                        <a:effectLst/>
                        <a:latin typeface="Cambria" pitchFamily="18" charset="0"/>
                        <a:ea typeface="SimSun"/>
                        <a:cs typeface="Arial"/>
                      </a:endParaRPr>
                    </a:p>
                  </a:txBody>
                  <a:tcPr marL="68580" marR="68580" marT="0" marB="0" anchor="ctr">
                    <a:noFill/>
                  </a:tcPr>
                </a:tc>
                <a:tc>
                  <a:txBody>
                    <a:bodyPr/>
                    <a:lstStyle/>
                    <a:p>
                      <a:pPr algn="ctr">
                        <a:lnSpc>
                          <a:spcPct val="115000"/>
                        </a:lnSpc>
                        <a:spcBef>
                          <a:spcPts val="600"/>
                        </a:spcBef>
                        <a:spcAft>
                          <a:spcPts val="600"/>
                        </a:spcAft>
                      </a:pPr>
                      <a:r>
                        <a:rPr lang="fr-FR" sz="1200">
                          <a:effectLst/>
                          <a:latin typeface="Cambria" pitchFamily="18" charset="0"/>
                        </a:rPr>
                        <a:t>0,0203x10</a:t>
                      </a:r>
                      <a:r>
                        <a:rPr lang="fr-FR" sz="1200" baseline="30000">
                          <a:effectLst/>
                          <a:latin typeface="Cambria" pitchFamily="18" charset="0"/>
                        </a:rPr>
                        <a:t>5</a:t>
                      </a:r>
                      <a:endParaRPr lang="fr-FR" sz="1600">
                        <a:effectLst/>
                        <a:latin typeface="Cambria" pitchFamily="18" charset="0"/>
                        <a:ea typeface="SimSun"/>
                        <a:cs typeface="Arial"/>
                      </a:endParaRPr>
                    </a:p>
                  </a:txBody>
                  <a:tcPr marL="68580" marR="68580" marT="0" marB="0" anchor="ctr">
                    <a:noFill/>
                  </a:tcPr>
                </a:tc>
              </a:tr>
              <a:tr h="576064">
                <a:tc>
                  <a:txBody>
                    <a:bodyPr/>
                    <a:lstStyle/>
                    <a:p>
                      <a:pPr algn="ctr">
                        <a:lnSpc>
                          <a:spcPct val="115000"/>
                        </a:lnSpc>
                        <a:spcBef>
                          <a:spcPts val="600"/>
                        </a:spcBef>
                        <a:spcAft>
                          <a:spcPts val="600"/>
                        </a:spcAft>
                      </a:pPr>
                      <a:r>
                        <a:rPr lang="fr-FR" sz="1400" dirty="0">
                          <a:solidFill>
                            <a:srgbClr val="FF0000"/>
                          </a:solidFill>
                          <a:effectLst/>
                          <a:latin typeface="Cambria" pitchFamily="18" charset="0"/>
                        </a:rPr>
                        <a:t>Nombre de chiffres significatifs</a:t>
                      </a:r>
                      <a:endParaRPr lang="fr-FR" sz="1800" dirty="0">
                        <a:solidFill>
                          <a:srgbClr val="FF0000"/>
                        </a:solidFill>
                        <a:effectLst/>
                        <a:latin typeface="Cambria" pitchFamily="18" charset="0"/>
                        <a:ea typeface="SimSun"/>
                        <a:cs typeface="Arial"/>
                      </a:endParaRPr>
                    </a:p>
                  </a:txBody>
                  <a:tcPr marL="68580" marR="68580" marT="0" marB="0" anchor="ctr">
                    <a:noFill/>
                  </a:tcPr>
                </a:tc>
                <a:tc>
                  <a:txBody>
                    <a:bodyPr/>
                    <a:lstStyle/>
                    <a:p>
                      <a:pPr algn="ctr">
                        <a:lnSpc>
                          <a:spcPct val="115000"/>
                        </a:lnSpc>
                        <a:spcBef>
                          <a:spcPts val="600"/>
                        </a:spcBef>
                        <a:spcAft>
                          <a:spcPts val="600"/>
                        </a:spcAft>
                      </a:pPr>
                      <a:r>
                        <a:rPr lang="fr-FR" sz="1200" b="1" dirty="0">
                          <a:solidFill>
                            <a:schemeClr val="bg1"/>
                          </a:solidFill>
                          <a:effectLst/>
                          <a:latin typeface="Cambria" pitchFamily="18" charset="0"/>
                        </a:rPr>
                        <a:t>2</a:t>
                      </a:r>
                      <a:endParaRPr lang="fr-FR" sz="1600" b="1" dirty="0">
                        <a:solidFill>
                          <a:schemeClr val="bg1"/>
                        </a:solidFill>
                        <a:effectLst/>
                        <a:latin typeface="Cambria" pitchFamily="18" charset="0"/>
                        <a:ea typeface="SimSun"/>
                        <a:cs typeface="Arial"/>
                      </a:endParaRPr>
                    </a:p>
                  </a:txBody>
                  <a:tcPr marL="68580" marR="68580" marT="0" marB="0" anchor="ctr">
                    <a:noFill/>
                  </a:tcPr>
                </a:tc>
                <a:tc>
                  <a:txBody>
                    <a:bodyPr/>
                    <a:lstStyle/>
                    <a:p>
                      <a:pPr algn="ctr">
                        <a:lnSpc>
                          <a:spcPct val="115000"/>
                        </a:lnSpc>
                        <a:spcBef>
                          <a:spcPts val="600"/>
                        </a:spcBef>
                        <a:spcAft>
                          <a:spcPts val="600"/>
                        </a:spcAft>
                      </a:pPr>
                      <a:r>
                        <a:rPr lang="fr-FR" sz="1200" b="1" dirty="0">
                          <a:solidFill>
                            <a:schemeClr val="bg1"/>
                          </a:solidFill>
                          <a:effectLst/>
                          <a:latin typeface="Cambria" pitchFamily="18" charset="0"/>
                        </a:rPr>
                        <a:t>4</a:t>
                      </a:r>
                      <a:endParaRPr lang="fr-FR" sz="1600" b="1" dirty="0">
                        <a:solidFill>
                          <a:schemeClr val="bg1"/>
                        </a:solidFill>
                        <a:effectLst/>
                        <a:latin typeface="Cambria" pitchFamily="18" charset="0"/>
                        <a:ea typeface="SimSun"/>
                        <a:cs typeface="Arial"/>
                      </a:endParaRPr>
                    </a:p>
                  </a:txBody>
                  <a:tcPr marL="68580" marR="68580" marT="0" marB="0" anchor="ctr">
                    <a:noFill/>
                  </a:tcPr>
                </a:tc>
                <a:tc>
                  <a:txBody>
                    <a:bodyPr/>
                    <a:lstStyle/>
                    <a:p>
                      <a:pPr algn="ctr">
                        <a:lnSpc>
                          <a:spcPct val="115000"/>
                        </a:lnSpc>
                        <a:spcBef>
                          <a:spcPts val="600"/>
                        </a:spcBef>
                        <a:spcAft>
                          <a:spcPts val="600"/>
                        </a:spcAft>
                      </a:pPr>
                      <a:r>
                        <a:rPr lang="fr-FR" sz="1200" b="1" dirty="0">
                          <a:solidFill>
                            <a:schemeClr val="bg1"/>
                          </a:solidFill>
                          <a:effectLst/>
                          <a:latin typeface="Cambria" pitchFamily="18" charset="0"/>
                        </a:rPr>
                        <a:t>2</a:t>
                      </a:r>
                      <a:endParaRPr lang="fr-FR" sz="1600" b="1" dirty="0">
                        <a:solidFill>
                          <a:schemeClr val="bg1"/>
                        </a:solidFill>
                        <a:effectLst/>
                        <a:latin typeface="Cambria" pitchFamily="18" charset="0"/>
                        <a:ea typeface="SimSun"/>
                        <a:cs typeface="Arial"/>
                      </a:endParaRPr>
                    </a:p>
                  </a:txBody>
                  <a:tcPr marL="68580" marR="68580" marT="0" marB="0" anchor="ctr">
                    <a:noFill/>
                  </a:tcPr>
                </a:tc>
                <a:tc>
                  <a:txBody>
                    <a:bodyPr/>
                    <a:lstStyle/>
                    <a:p>
                      <a:pPr algn="ctr">
                        <a:lnSpc>
                          <a:spcPct val="115000"/>
                        </a:lnSpc>
                        <a:spcBef>
                          <a:spcPts val="600"/>
                        </a:spcBef>
                        <a:spcAft>
                          <a:spcPts val="600"/>
                        </a:spcAft>
                      </a:pPr>
                      <a:r>
                        <a:rPr lang="fr-FR" sz="1200" b="1" dirty="0">
                          <a:solidFill>
                            <a:schemeClr val="bg1"/>
                          </a:solidFill>
                          <a:effectLst/>
                          <a:latin typeface="Cambria" pitchFamily="18" charset="0"/>
                        </a:rPr>
                        <a:t>5</a:t>
                      </a:r>
                      <a:endParaRPr lang="fr-FR" sz="1600" b="1" dirty="0">
                        <a:solidFill>
                          <a:schemeClr val="bg1"/>
                        </a:solidFill>
                        <a:effectLst/>
                        <a:latin typeface="Cambria" pitchFamily="18" charset="0"/>
                        <a:ea typeface="SimSun"/>
                        <a:cs typeface="Arial"/>
                      </a:endParaRPr>
                    </a:p>
                  </a:txBody>
                  <a:tcPr marL="68580" marR="68580" marT="0" marB="0" anchor="ctr">
                    <a:noFill/>
                  </a:tcPr>
                </a:tc>
                <a:tc>
                  <a:txBody>
                    <a:bodyPr/>
                    <a:lstStyle/>
                    <a:p>
                      <a:pPr algn="ctr">
                        <a:lnSpc>
                          <a:spcPct val="115000"/>
                        </a:lnSpc>
                        <a:spcBef>
                          <a:spcPts val="600"/>
                        </a:spcBef>
                        <a:spcAft>
                          <a:spcPts val="600"/>
                        </a:spcAft>
                      </a:pPr>
                      <a:r>
                        <a:rPr lang="fr-FR" sz="1200" b="1" dirty="0">
                          <a:solidFill>
                            <a:schemeClr val="bg1"/>
                          </a:solidFill>
                          <a:effectLst/>
                          <a:latin typeface="Cambria" pitchFamily="18" charset="0"/>
                        </a:rPr>
                        <a:t>1</a:t>
                      </a:r>
                      <a:endParaRPr lang="fr-FR" sz="1600" b="1" dirty="0">
                        <a:solidFill>
                          <a:schemeClr val="bg1"/>
                        </a:solidFill>
                        <a:effectLst/>
                        <a:latin typeface="Cambria" pitchFamily="18" charset="0"/>
                        <a:ea typeface="SimSun"/>
                        <a:cs typeface="Arial"/>
                      </a:endParaRPr>
                    </a:p>
                  </a:txBody>
                  <a:tcPr marL="68580" marR="68580" marT="0" marB="0" anchor="ctr">
                    <a:noFill/>
                  </a:tcPr>
                </a:tc>
                <a:tc>
                  <a:txBody>
                    <a:bodyPr/>
                    <a:lstStyle/>
                    <a:p>
                      <a:pPr algn="ctr">
                        <a:lnSpc>
                          <a:spcPct val="115000"/>
                        </a:lnSpc>
                        <a:spcBef>
                          <a:spcPts val="600"/>
                        </a:spcBef>
                        <a:spcAft>
                          <a:spcPts val="600"/>
                        </a:spcAft>
                      </a:pPr>
                      <a:r>
                        <a:rPr lang="fr-FR" sz="1200" b="1" dirty="0">
                          <a:solidFill>
                            <a:schemeClr val="bg1"/>
                          </a:solidFill>
                          <a:effectLst/>
                          <a:latin typeface="Cambria" pitchFamily="18" charset="0"/>
                        </a:rPr>
                        <a:t>3</a:t>
                      </a:r>
                      <a:endParaRPr lang="fr-FR" sz="1600" b="1" dirty="0">
                        <a:solidFill>
                          <a:schemeClr val="bg1"/>
                        </a:solidFill>
                        <a:effectLst/>
                        <a:latin typeface="Cambria" pitchFamily="18" charset="0"/>
                        <a:ea typeface="SimSun"/>
                        <a:cs typeface="Arial"/>
                      </a:endParaRPr>
                    </a:p>
                  </a:txBody>
                  <a:tcPr marL="68580" marR="68580" marT="0" marB="0" anchor="ctr">
                    <a:noFill/>
                  </a:tcPr>
                </a:tc>
                <a:tc>
                  <a:txBody>
                    <a:bodyPr/>
                    <a:lstStyle/>
                    <a:p>
                      <a:pPr algn="ctr">
                        <a:lnSpc>
                          <a:spcPct val="115000"/>
                        </a:lnSpc>
                        <a:spcBef>
                          <a:spcPts val="600"/>
                        </a:spcBef>
                        <a:spcAft>
                          <a:spcPts val="600"/>
                        </a:spcAft>
                      </a:pPr>
                      <a:r>
                        <a:rPr lang="fr-FR" sz="1200" b="1" dirty="0">
                          <a:solidFill>
                            <a:schemeClr val="bg1"/>
                          </a:solidFill>
                          <a:effectLst/>
                          <a:latin typeface="Cambria" pitchFamily="18" charset="0"/>
                        </a:rPr>
                        <a:t>6</a:t>
                      </a:r>
                      <a:endParaRPr lang="fr-FR" sz="1600" b="1" dirty="0">
                        <a:solidFill>
                          <a:schemeClr val="bg1"/>
                        </a:solidFill>
                        <a:effectLst/>
                        <a:latin typeface="Cambria" pitchFamily="18" charset="0"/>
                        <a:ea typeface="SimSun"/>
                        <a:cs typeface="Arial"/>
                      </a:endParaRPr>
                    </a:p>
                  </a:txBody>
                  <a:tcPr marL="68580" marR="68580" marT="0" marB="0" anchor="ctr">
                    <a:noFill/>
                  </a:tcPr>
                </a:tc>
                <a:tc>
                  <a:txBody>
                    <a:bodyPr/>
                    <a:lstStyle/>
                    <a:p>
                      <a:pPr algn="ctr">
                        <a:lnSpc>
                          <a:spcPct val="115000"/>
                        </a:lnSpc>
                        <a:spcBef>
                          <a:spcPts val="600"/>
                        </a:spcBef>
                        <a:spcAft>
                          <a:spcPts val="600"/>
                        </a:spcAft>
                      </a:pPr>
                      <a:r>
                        <a:rPr lang="fr-FR" sz="1200" b="1" dirty="0">
                          <a:solidFill>
                            <a:schemeClr val="bg1"/>
                          </a:solidFill>
                          <a:effectLst/>
                          <a:latin typeface="Cambria" pitchFamily="18" charset="0"/>
                        </a:rPr>
                        <a:t>3</a:t>
                      </a:r>
                      <a:endParaRPr lang="fr-FR" sz="1600" b="1" dirty="0">
                        <a:solidFill>
                          <a:schemeClr val="bg1"/>
                        </a:solidFill>
                        <a:effectLst/>
                        <a:latin typeface="Cambria" pitchFamily="18" charset="0"/>
                        <a:ea typeface="SimSun"/>
                        <a:cs typeface="Arial"/>
                      </a:endParaRPr>
                    </a:p>
                  </a:txBody>
                  <a:tcPr marL="68580" marR="68580" marT="0" marB="0" anchor="ctr">
                    <a:noFill/>
                  </a:tcPr>
                </a:tc>
              </a:tr>
            </a:tbl>
          </a:graphicData>
        </a:graphic>
      </p:graphicFrame>
      <p:sp>
        <p:nvSpPr>
          <p:cNvPr id="15" name="Rectangle 14"/>
          <p:cNvSpPr/>
          <p:nvPr/>
        </p:nvSpPr>
        <p:spPr>
          <a:xfrm>
            <a:off x="707402" y="834704"/>
            <a:ext cx="3792589"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400" b="1" spc="-1" dirty="0">
                <a:solidFill>
                  <a:srgbClr val="FF0000"/>
                </a:solidFill>
                <a:latin typeface="Book Antiqua"/>
              </a:rPr>
              <a:t>5- Chiffres significatifs: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ircle(in)">
                                      <p:cBhvr>
                                        <p:cTn id="33" dur="1000"/>
                                        <p:tgtEl>
                                          <p:spTgt spid="8"/>
                                        </p:tgtEl>
                                      </p:cBhvr>
                                    </p:animEffect>
                                  </p:childTnLst>
                                </p:cTn>
                              </p:par>
                            </p:childTnLst>
                          </p:cTn>
                        </p:par>
                        <p:par>
                          <p:cTn id="34" fill="hold">
                            <p:stCondLst>
                              <p:cond delay="1000"/>
                            </p:stCondLst>
                            <p:childTnLst>
                              <p:par>
                                <p:cTn id="35" presetID="14" presetClass="entr" presetSubtype="10"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randombar(horizont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14</a:t>
            </a:fld>
            <a:endParaRPr lang="en-US" sz="1200" b="0" strike="noStrike" spc="-1">
              <a:latin typeface="Times New Roman"/>
            </a:endParaRPr>
          </a:p>
        </p:txBody>
      </p:sp>
      <p:sp>
        <p:nvSpPr>
          <p:cNvPr id="8" name="Rectangle 7"/>
          <p:cNvSpPr/>
          <p:nvPr/>
        </p:nvSpPr>
        <p:spPr>
          <a:xfrm>
            <a:off x="1427483" y="5245230"/>
            <a:ext cx="1296144" cy="338554"/>
          </a:xfrm>
          <a:prstGeom prst="rect">
            <a:avLst/>
          </a:prstGeom>
        </p:spPr>
        <p:txBody>
          <a:bodyPr wrap="square">
            <a:spAutoFit/>
          </a:bodyPr>
          <a:lstStyle/>
          <a:p>
            <a:pPr algn="just"/>
            <a:r>
              <a:rPr lang="fr-FR" sz="1600" b="1" dirty="0" smtClean="0">
                <a:solidFill>
                  <a:schemeClr val="bg1"/>
                </a:solidFill>
                <a:latin typeface="Cambria Math" pitchFamily="18" charset="0"/>
                <a:ea typeface="Cambria Math" pitchFamily="18" charset="0"/>
              </a:rPr>
              <a:t>Exemple : </a:t>
            </a:r>
            <a:endParaRPr lang="fr-FR" sz="1600" b="1" dirty="0">
              <a:solidFill>
                <a:schemeClr val="bg1"/>
              </a:solidFill>
              <a:latin typeface="Cambria Math" pitchFamily="18" charset="0"/>
              <a:ea typeface="Cambria Math" pitchFamily="18" charset="0"/>
            </a:endParaRPr>
          </a:p>
        </p:txBody>
      </p:sp>
      <p:sp>
        <p:nvSpPr>
          <p:cNvPr id="7" name="Rectangle 6"/>
          <p:cNvSpPr/>
          <p:nvPr/>
        </p:nvSpPr>
        <p:spPr>
          <a:xfrm>
            <a:off x="1331639" y="1923032"/>
            <a:ext cx="7293421" cy="584775"/>
          </a:xfrm>
          <a:prstGeom prst="rect">
            <a:avLst/>
          </a:prstGeom>
          <a:ln>
            <a:solidFill>
              <a:srgbClr val="FFC000"/>
            </a:solidFill>
          </a:ln>
        </p:spPr>
        <p:txBody>
          <a:bodyPr wrap="square">
            <a:spAutoFit/>
          </a:bodyPr>
          <a:lstStyle/>
          <a:p>
            <a:pPr marL="285750" indent="-285750" algn="just">
              <a:buFont typeface="Wingdings" pitchFamily="2" charset="2"/>
              <a:buChar char="Ø"/>
            </a:pPr>
            <a:r>
              <a:rPr lang="fr-FR" sz="1600" dirty="0">
                <a:solidFill>
                  <a:schemeClr val="bg1"/>
                </a:solidFill>
                <a:latin typeface="Cambria Math" pitchFamily="18" charset="0"/>
                <a:ea typeface="Cambria Math" pitchFamily="18" charset="0"/>
              </a:rPr>
              <a:t>Multiplication et division : Le résultat possède une précision équivalente à celle du terme dont la précision est la plus faible. </a:t>
            </a:r>
          </a:p>
        </p:txBody>
      </p:sp>
      <p:sp>
        <p:nvSpPr>
          <p:cNvPr id="9" name="Rectangle 8"/>
          <p:cNvSpPr/>
          <p:nvPr/>
        </p:nvSpPr>
        <p:spPr>
          <a:xfrm>
            <a:off x="1331639" y="4005064"/>
            <a:ext cx="7293422" cy="830997"/>
          </a:xfrm>
          <a:prstGeom prst="rect">
            <a:avLst/>
          </a:prstGeom>
          <a:ln>
            <a:solidFill>
              <a:srgbClr val="FFC000"/>
            </a:solidFill>
          </a:ln>
        </p:spPr>
        <p:txBody>
          <a:bodyPr wrap="square">
            <a:spAutoFit/>
          </a:bodyPr>
          <a:lstStyle/>
          <a:p>
            <a:pPr marL="285750" indent="-285750" algn="just">
              <a:buFont typeface="Wingdings" pitchFamily="2" charset="2"/>
              <a:buChar char="Ø"/>
            </a:pPr>
            <a:r>
              <a:rPr lang="fr-FR" sz="1600" dirty="0">
                <a:solidFill>
                  <a:schemeClr val="bg1"/>
                </a:solidFill>
                <a:latin typeface="Cambria Math" pitchFamily="18" charset="0"/>
                <a:ea typeface="Cambria Math" pitchFamily="18" charset="0"/>
              </a:rPr>
              <a:t>Addition et soustraction : La précision du résultat est équivalente à celle du nombre le moins précis (on se concentre sur le nombre de chiffres après la virgule, pas sur le nombre de chiffres significatifs).</a:t>
            </a:r>
          </a:p>
        </p:txBody>
      </p:sp>
      <p:sp>
        <p:nvSpPr>
          <p:cNvPr id="11" name="Rectangle 2"/>
          <p:cNvSpPr>
            <a:spLocks noChangeArrowheads="1"/>
          </p:cNvSpPr>
          <p:nvPr/>
        </p:nvSpPr>
        <p:spPr bwMode="auto">
          <a:xfrm>
            <a:off x="2699792" y="2957601"/>
            <a:ext cx="460851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ts val="600"/>
              </a:spcBef>
              <a:spcAft>
                <a:spcPts val="600"/>
              </a:spcAft>
              <a:buClrTx/>
              <a:buSzTx/>
              <a:buFont typeface="Wingdings" pitchFamily="2" charset="2"/>
              <a:buChar char="Ø"/>
              <a:tabLst/>
            </a:pPr>
            <a:r>
              <a:rPr kumimoji="0" lang="fr-FR" altLang="zh-CN" sz="1400" b="0" i="0" u="none" strike="noStrike" cap="none" normalizeH="0" baseline="0" dirty="0" smtClean="0">
                <a:ln>
                  <a:noFill/>
                </a:ln>
                <a:solidFill>
                  <a:schemeClr val="bg1"/>
                </a:solidFill>
                <a:effectLst/>
                <a:latin typeface="Cambria" pitchFamily="18" charset="0"/>
                <a:ea typeface="SimSun" pitchFamily="2" charset="-122"/>
                <a:cs typeface="Times New Roman" pitchFamily="18" charset="0"/>
              </a:rPr>
              <a:t>2,689 et 3,6 x 10</a:t>
            </a:r>
            <a:r>
              <a:rPr kumimoji="0" lang="fr-FR" altLang="zh-CN" sz="1400" b="0" i="0" u="none" strike="noStrike" cap="none" normalizeH="0" baseline="30000" dirty="0" smtClean="0">
                <a:ln>
                  <a:noFill/>
                </a:ln>
                <a:solidFill>
                  <a:schemeClr val="bg1"/>
                </a:solidFill>
                <a:effectLst/>
                <a:latin typeface="Cambria" pitchFamily="18" charset="0"/>
                <a:ea typeface="SimSun" pitchFamily="2" charset="-122"/>
                <a:cs typeface="Times New Roman" pitchFamily="18" charset="0"/>
              </a:rPr>
              <a:t>5</a:t>
            </a:r>
            <a:r>
              <a:rPr kumimoji="0" lang="fr-FR" altLang="zh-CN" sz="1400" b="0" i="0" u="none" strike="noStrike" cap="none" normalizeH="0" baseline="0" dirty="0" smtClean="0">
                <a:ln>
                  <a:noFill/>
                </a:ln>
                <a:solidFill>
                  <a:schemeClr val="bg1"/>
                </a:solidFill>
                <a:effectLst/>
                <a:latin typeface="Cambria" pitchFamily="18" charset="0"/>
                <a:ea typeface="SimSun" pitchFamily="2" charset="-122"/>
                <a:cs typeface="Times New Roman" pitchFamily="18" charset="0"/>
              </a:rPr>
              <a:t> = 9,6804 x 10</a:t>
            </a:r>
            <a:r>
              <a:rPr kumimoji="0" lang="fr-FR" altLang="zh-CN" sz="1400" b="0" i="0" u="none" strike="noStrike" cap="none" normalizeH="0" baseline="30000" dirty="0" smtClean="0">
                <a:ln>
                  <a:noFill/>
                </a:ln>
                <a:solidFill>
                  <a:schemeClr val="bg1"/>
                </a:solidFill>
                <a:effectLst/>
                <a:latin typeface="Cambria" pitchFamily="18" charset="0"/>
                <a:ea typeface="SimSun" pitchFamily="2" charset="-122"/>
                <a:cs typeface="Times New Roman" pitchFamily="18" charset="0"/>
              </a:rPr>
              <a:t>5</a:t>
            </a:r>
            <a:r>
              <a:rPr kumimoji="0" lang="fr-FR" altLang="zh-CN" sz="1400" b="0" i="0" u="none" strike="noStrike" cap="none" normalizeH="0" baseline="0" dirty="0" smtClean="0">
                <a:ln>
                  <a:noFill/>
                </a:ln>
                <a:solidFill>
                  <a:schemeClr val="bg1"/>
                </a:solidFill>
                <a:effectLst/>
                <a:latin typeface="Cambria" pitchFamily="18" charset="0"/>
                <a:ea typeface="SimSun" pitchFamily="2" charset="-122"/>
                <a:cs typeface="Times New Roman" pitchFamily="18" charset="0"/>
              </a:rPr>
              <a:t> </a:t>
            </a:r>
            <a:r>
              <a:rPr kumimoji="0" lang="fr-FR" altLang="zh-CN" sz="1400" b="0" i="0" u="none" strike="noStrike" cap="none" normalizeH="0" baseline="0" dirty="0" smtClean="0">
                <a:ln>
                  <a:noFill/>
                </a:ln>
                <a:solidFill>
                  <a:schemeClr val="bg1"/>
                </a:solidFill>
                <a:effectLst/>
                <a:latin typeface="Calibri" pitchFamily="34" charset="0"/>
                <a:ea typeface="SimSun" pitchFamily="2" charset="-122"/>
                <a:cs typeface="Cambria Math" pitchFamily="18" charset="0"/>
              </a:rPr>
              <a:t>≃</a:t>
            </a:r>
            <a:r>
              <a:rPr kumimoji="0" lang="fr-FR" altLang="zh-CN" sz="1400" b="0" i="0" u="none" strike="noStrike" cap="none" normalizeH="0" baseline="0" dirty="0" smtClean="0">
                <a:ln>
                  <a:noFill/>
                </a:ln>
                <a:solidFill>
                  <a:schemeClr val="bg1"/>
                </a:solidFill>
                <a:effectLst/>
                <a:latin typeface="Cambria" pitchFamily="18" charset="0"/>
                <a:ea typeface="SimSun" pitchFamily="2" charset="-122"/>
                <a:cs typeface="Times New Roman" pitchFamily="18" charset="0"/>
              </a:rPr>
              <a:t> 9,7 x 10</a:t>
            </a:r>
            <a:r>
              <a:rPr kumimoji="0" lang="fr-FR" altLang="zh-CN" sz="1400" b="0" i="0" u="none" strike="noStrike" cap="none" normalizeH="0" baseline="30000" dirty="0" smtClean="0">
                <a:ln>
                  <a:noFill/>
                </a:ln>
                <a:solidFill>
                  <a:schemeClr val="bg1"/>
                </a:solidFill>
                <a:effectLst/>
                <a:latin typeface="Cambria" pitchFamily="18" charset="0"/>
                <a:ea typeface="SimSun" pitchFamily="2" charset="-122"/>
                <a:cs typeface="Times New Roman" pitchFamily="18" charset="0"/>
              </a:rPr>
              <a:t>5</a:t>
            </a:r>
            <a:r>
              <a:rPr kumimoji="0" lang="fr-FR" altLang="zh-CN" sz="1400" b="0" i="0" u="none" strike="noStrike" cap="none" normalizeH="0" baseline="0" dirty="0" smtClean="0">
                <a:ln>
                  <a:noFill/>
                </a:ln>
                <a:solidFill>
                  <a:schemeClr val="bg1"/>
                </a:solidFill>
                <a:effectLst/>
                <a:latin typeface="Cambria" pitchFamily="18" charset="0"/>
                <a:ea typeface="SimSun" pitchFamily="2" charset="-122"/>
                <a:cs typeface="Times New Roman" pitchFamily="18" charset="0"/>
              </a:rPr>
              <a:t>.</a:t>
            </a:r>
          </a:p>
          <a:p>
            <a:pPr marL="285750" marR="0" lvl="0" indent="-285750" algn="l" defTabSz="914400" rtl="0" eaLnBrk="0" fontAlgn="base" latinLnBrk="0" hangingPunct="0">
              <a:lnSpc>
                <a:spcPct val="100000"/>
              </a:lnSpc>
              <a:spcBef>
                <a:spcPts val="600"/>
              </a:spcBef>
              <a:spcAft>
                <a:spcPts val="600"/>
              </a:spcAft>
              <a:buClrTx/>
              <a:buSzTx/>
              <a:buFont typeface="Wingdings" pitchFamily="2" charset="2"/>
              <a:buChar char="Ø"/>
              <a:tabLst/>
            </a:pPr>
            <a:r>
              <a:rPr kumimoji="0" lang="fr-FR" altLang="zh-CN" sz="1400" b="0" i="0" u="none" strike="noStrike" cap="none" normalizeH="0" baseline="0" dirty="0" smtClean="0">
                <a:ln>
                  <a:noFill/>
                </a:ln>
                <a:solidFill>
                  <a:schemeClr val="bg1"/>
                </a:solidFill>
                <a:effectLst/>
                <a:latin typeface="Cambria" pitchFamily="18" charset="0"/>
                <a:ea typeface="SimSun" pitchFamily="2" charset="-122"/>
                <a:cs typeface="Times New Roman" pitchFamily="18" charset="0"/>
              </a:rPr>
              <a:t>500/100 = 5 = 5,00</a:t>
            </a:r>
            <a:r>
              <a:rPr kumimoji="0" lang="fr-FR" altLang="zh-CN" sz="1050" b="0" i="0" u="none" strike="noStrike" cap="none" normalizeH="0" baseline="0" dirty="0" smtClean="0">
                <a:ln>
                  <a:noFill/>
                </a:ln>
                <a:solidFill>
                  <a:schemeClr val="bg1"/>
                </a:solidFill>
                <a:effectLst/>
                <a:latin typeface="Arial" pitchFamily="34" charset="0"/>
                <a:cs typeface="Arial" pitchFamily="34" charset="0"/>
              </a:rPr>
              <a:t> </a:t>
            </a:r>
            <a:endParaRPr kumimoji="0" lang="fr-FR" altLang="zh-CN" sz="3200" b="0" i="0" u="none" strike="noStrike" cap="none" normalizeH="0" baseline="0" dirty="0" smtClean="0">
              <a:ln>
                <a:noFill/>
              </a:ln>
              <a:solidFill>
                <a:schemeClr val="bg1"/>
              </a:solidFill>
              <a:effectLst/>
              <a:latin typeface="Arial" pitchFamily="34" charset="0"/>
              <a:cs typeface="Arial" pitchFamily="34" charset="0"/>
            </a:endParaRPr>
          </a:p>
        </p:txBody>
      </p:sp>
      <p:sp>
        <p:nvSpPr>
          <p:cNvPr id="13" name="Rectangle 12"/>
          <p:cNvSpPr/>
          <p:nvPr/>
        </p:nvSpPr>
        <p:spPr>
          <a:xfrm>
            <a:off x="1427483" y="2788324"/>
            <a:ext cx="1296144" cy="338554"/>
          </a:xfrm>
          <a:prstGeom prst="rect">
            <a:avLst/>
          </a:prstGeom>
        </p:spPr>
        <p:txBody>
          <a:bodyPr wrap="square">
            <a:spAutoFit/>
          </a:bodyPr>
          <a:lstStyle/>
          <a:p>
            <a:pPr algn="just"/>
            <a:r>
              <a:rPr lang="fr-FR" sz="1600" b="1" dirty="0" smtClean="0">
                <a:solidFill>
                  <a:schemeClr val="bg1"/>
                </a:solidFill>
                <a:latin typeface="Cambria Math" pitchFamily="18" charset="0"/>
                <a:ea typeface="Cambria Math" pitchFamily="18" charset="0"/>
              </a:rPr>
              <a:t>Exemple : </a:t>
            </a:r>
            <a:endParaRPr lang="fr-FR" sz="1600" b="1" dirty="0">
              <a:solidFill>
                <a:schemeClr val="bg1"/>
              </a:solidFill>
              <a:latin typeface="Cambria Math" pitchFamily="18" charset="0"/>
              <a:ea typeface="Cambria Math" pitchFamily="18" charset="0"/>
            </a:endParaRPr>
          </a:p>
        </p:txBody>
      </p:sp>
      <p:sp>
        <p:nvSpPr>
          <p:cNvPr id="12" name="Rectangle 11"/>
          <p:cNvSpPr/>
          <p:nvPr/>
        </p:nvSpPr>
        <p:spPr>
          <a:xfrm>
            <a:off x="2843808" y="5463762"/>
            <a:ext cx="2903359" cy="307777"/>
          </a:xfrm>
          <a:prstGeom prst="rect">
            <a:avLst/>
          </a:prstGeom>
        </p:spPr>
        <p:txBody>
          <a:bodyPr wrap="none">
            <a:spAutoFit/>
          </a:bodyPr>
          <a:lstStyle/>
          <a:p>
            <a:pPr marL="285750" indent="-285750">
              <a:buFont typeface="Wingdings" pitchFamily="2" charset="2"/>
              <a:buChar char="Ø"/>
            </a:pPr>
            <a:r>
              <a:rPr lang="fr-FR" sz="1400" dirty="0">
                <a:solidFill>
                  <a:schemeClr val="bg1"/>
                </a:solidFill>
              </a:rPr>
              <a:t>256,3 + 1,89 = 258,19 ≃ 258,2</a:t>
            </a:r>
          </a:p>
        </p:txBody>
      </p:sp>
      <p:sp>
        <p:nvSpPr>
          <p:cNvPr id="14" name="Rectangle 13"/>
          <p:cNvSpPr/>
          <p:nvPr/>
        </p:nvSpPr>
        <p:spPr>
          <a:xfrm>
            <a:off x="844010" y="1443553"/>
            <a:ext cx="7904453"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Règles pour </a:t>
            </a:r>
            <a:r>
              <a:rPr lang="fr-FR" spc="-1" dirty="0">
                <a:solidFill>
                  <a:srgbClr val="FFFFFF"/>
                </a:solidFill>
                <a:latin typeface="Book Antiqua"/>
              </a:rPr>
              <a:t>déterminer les chiffres significatifs du résultat d’une opération :</a:t>
            </a:r>
          </a:p>
        </p:txBody>
      </p:sp>
      <p:sp>
        <p:nvSpPr>
          <p:cNvPr id="3" name="Rectangle 2"/>
          <p:cNvSpPr/>
          <p:nvPr/>
        </p:nvSpPr>
        <p:spPr>
          <a:xfrm>
            <a:off x="1331639" y="2708920"/>
            <a:ext cx="7293421" cy="11521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331640" y="5013722"/>
            <a:ext cx="7293421" cy="11521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707402" y="834704"/>
            <a:ext cx="3792589"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400" b="1" spc="-1" dirty="0">
                <a:solidFill>
                  <a:srgbClr val="FF0000"/>
                </a:solidFill>
                <a:latin typeface="Book Antiqua"/>
              </a:rPr>
              <a:t>5- Chiffres significatifs: </a:t>
            </a:r>
          </a:p>
        </p:txBody>
      </p:sp>
    </p:spTree>
    <p:extLst>
      <p:ext uri="{BB962C8B-B14F-4D97-AF65-F5344CB8AC3E}">
        <p14:creationId xmlns:p14="http://schemas.microsoft.com/office/powerpoint/2010/main" val="174730367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1000"/>
                                        <p:tgtEl>
                                          <p:spTgt spid="13"/>
                                        </p:tgtEl>
                                      </p:cBhvr>
                                    </p:animEffect>
                                  </p:childTnLst>
                                </p:cTn>
                              </p:par>
                            </p:childTnLst>
                          </p:cTn>
                        </p:par>
                        <p:par>
                          <p:cTn id="18" fill="hold">
                            <p:stCondLst>
                              <p:cond delay="1000"/>
                            </p:stCondLst>
                            <p:childTnLst>
                              <p:par>
                                <p:cTn id="19" presetID="6" presetClass="entr" presetSubtype="16"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ircle(in)">
                                      <p:cBhvr>
                                        <p:cTn id="21" dur="1500"/>
                                        <p:tgtEl>
                                          <p:spTgt spid="11"/>
                                        </p:tgtEl>
                                      </p:cBhvr>
                                    </p:animEffect>
                                  </p:childTnLst>
                                </p:cTn>
                              </p:par>
                            </p:childTnLst>
                          </p:cTn>
                        </p:par>
                        <p:par>
                          <p:cTn id="22" fill="hold">
                            <p:stCondLst>
                              <p:cond delay="2500"/>
                            </p:stCondLst>
                            <p:childTnLst>
                              <p:par>
                                <p:cTn id="23" presetID="6" presetClass="entr" presetSubtype="16"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1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par>
                          <p:cTn id="31" fill="hold">
                            <p:stCondLst>
                              <p:cond delay="500"/>
                            </p:stCondLst>
                            <p:childTnLst>
                              <p:par>
                                <p:cTn id="32" presetID="6"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circle(in)">
                                      <p:cBhvr>
                                        <p:cTn id="34" dur="1000"/>
                                        <p:tgtEl>
                                          <p:spTgt spid="16"/>
                                        </p:tgtEl>
                                      </p:cBhvr>
                                    </p:animEffect>
                                  </p:childTnLst>
                                </p:cTn>
                              </p:par>
                            </p:childTnLst>
                          </p:cTn>
                        </p:par>
                        <p:par>
                          <p:cTn id="35" fill="hold">
                            <p:stCondLst>
                              <p:cond delay="1500"/>
                            </p:stCondLst>
                            <p:childTnLst>
                              <p:par>
                                <p:cTn id="36" presetID="6" presetClass="entr" presetSubtype="16"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circle(in)">
                                      <p:cBhvr>
                                        <p:cTn id="38" dur="1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heel(1)">
                                      <p:cBhvr>
                                        <p:cTn id="4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9" grpId="0" animBg="1"/>
      <p:bldP spid="11" grpId="0"/>
      <p:bldP spid="13" grpId="0"/>
      <p:bldP spid="12" grpId="0"/>
      <p:bldP spid="14" grpId="0"/>
      <p:bldP spid="3"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15</a:t>
            </a:fld>
            <a:endParaRPr lang="en-US" sz="1200" b="0" strike="noStrike" spc="-1">
              <a:latin typeface="Times New Roman"/>
            </a:endParaRPr>
          </a:p>
        </p:txBody>
      </p:sp>
      <p:sp>
        <p:nvSpPr>
          <p:cNvPr id="3" name="Rectangle 2"/>
          <p:cNvSpPr/>
          <p:nvPr/>
        </p:nvSpPr>
        <p:spPr>
          <a:xfrm>
            <a:off x="879432" y="2348880"/>
            <a:ext cx="1151597" cy="338554"/>
          </a:xfrm>
          <a:prstGeom prst="rect">
            <a:avLst/>
          </a:prstGeom>
        </p:spPr>
        <p:txBody>
          <a:bodyPr wrap="square">
            <a:spAutoFit/>
          </a:bodyPr>
          <a:lstStyle/>
          <a:p>
            <a:pPr algn="just"/>
            <a:r>
              <a:rPr lang="fr-FR" sz="1600" b="1" dirty="0">
                <a:solidFill>
                  <a:schemeClr val="bg1"/>
                </a:solidFill>
                <a:latin typeface="Cambria Math" pitchFamily="18" charset="0"/>
                <a:ea typeface="Cambria Math" pitchFamily="18" charset="0"/>
              </a:rPr>
              <a:t>Exemple1 :</a:t>
            </a:r>
          </a:p>
        </p:txBody>
      </p:sp>
      <p:sp>
        <p:nvSpPr>
          <p:cNvPr id="5" name="Rectangle 4"/>
          <p:cNvSpPr/>
          <p:nvPr/>
        </p:nvSpPr>
        <p:spPr>
          <a:xfrm>
            <a:off x="1724524" y="3213428"/>
            <a:ext cx="3503910" cy="338554"/>
          </a:xfrm>
          <a:prstGeom prst="rect">
            <a:avLst/>
          </a:prstGeom>
        </p:spPr>
        <p:txBody>
          <a:bodyPr wrap="square">
            <a:spAutoFit/>
          </a:bodyPr>
          <a:lstStyle/>
          <a:p>
            <a:r>
              <a:rPr lang="fr-FR" sz="1600" dirty="0" smtClean="0">
                <a:solidFill>
                  <a:prstClr val="white"/>
                </a:solidFill>
                <a:latin typeface="Cambria Math" pitchFamily="18" charset="0"/>
                <a:ea typeface="Cambria Math" pitchFamily="18" charset="0"/>
              </a:rPr>
              <a:t>Soit π </a:t>
            </a:r>
            <a:r>
              <a:rPr lang="fr-FR" sz="1600" dirty="0">
                <a:solidFill>
                  <a:prstClr val="white"/>
                </a:solidFill>
                <a:latin typeface="Cambria Math" pitchFamily="18" charset="0"/>
                <a:ea typeface="Cambria Math" pitchFamily="18" charset="0"/>
              </a:rPr>
              <a:t>= 3.141592653589793 . . </a:t>
            </a:r>
            <a:endParaRPr lang="fr-FR" dirty="0"/>
          </a:p>
        </p:txBody>
      </p:sp>
      <p:sp>
        <p:nvSpPr>
          <p:cNvPr id="6" name="Rectangle 5"/>
          <p:cNvSpPr/>
          <p:nvPr/>
        </p:nvSpPr>
        <p:spPr>
          <a:xfrm>
            <a:off x="1724524" y="4315030"/>
            <a:ext cx="2232514" cy="338554"/>
          </a:xfrm>
          <a:prstGeom prst="rect">
            <a:avLst/>
          </a:prstGeom>
        </p:spPr>
        <p:txBody>
          <a:bodyPr wrap="square">
            <a:spAutoFit/>
          </a:bodyPr>
          <a:lstStyle/>
          <a:p>
            <a:r>
              <a:rPr lang="fr-FR" sz="1600" dirty="0" smtClean="0">
                <a:solidFill>
                  <a:prstClr val="white"/>
                </a:solidFill>
                <a:latin typeface="Cambria Math" pitchFamily="18" charset="0"/>
                <a:ea typeface="Cambria Math" pitchFamily="18" charset="0"/>
              </a:rPr>
              <a:t>Soit x </a:t>
            </a:r>
            <a:r>
              <a:rPr lang="fr-FR" sz="1600" dirty="0">
                <a:solidFill>
                  <a:prstClr val="white"/>
                </a:solidFill>
                <a:latin typeface="Cambria Math" pitchFamily="18" charset="0"/>
                <a:ea typeface="Cambria Math" pitchFamily="18" charset="0"/>
              </a:rPr>
              <a:t>= π − 3.1415 </a:t>
            </a:r>
            <a:endParaRPr lang="fr-FR" dirty="0"/>
          </a:p>
        </p:txBody>
      </p:sp>
      <p:sp>
        <p:nvSpPr>
          <p:cNvPr id="7" name="Rectangle 6"/>
          <p:cNvSpPr/>
          <p:nvPr/>
        </p:nvSpPr>
        <p:spPr>
          <a:xfrm>
            <a:off x="1736300" y="3838546"/>
            <a:ext cx="5527382" cy="338554"/>
          </a:xfrm>
          <a:prstGeom prst="rect">
            <a:avLst/>
          </a:prstGeom>
        </p:spPr>
        <p:txBody>
          <a:bodyPr wrap="square">
            <a:spAutoFit/>
          </a:bodyPr>
          <a:lstStyle/>
          <a:p>
            <a:r>
              <a:rPr lang="fr-FR" sz="1600" dirty="0">
                <a:solidFill>
                  <a:prstClr val="white"/>
                </a:solidFill>
                <a:latin typeface="Cambria Math" pitchFamily="18" charset="0"/>
                <a:ea typeface="Cambria Math" pitchFamily="18" charset="0"/>
              </a:rPr>
              <a:t>Si on travaille avec 8 chiffres </a:t>
            </a:r>
            <a:r>
              <a:rPr lang="fr-FR" sz="1600" dirty="0" smtClean="0">
                <a:solidFill>
                  <a:prstClr val="white"/>
                </a:solidFill>
                <a:latin typeface="Cambria Math" pitchFamily="18" charset="0"/>
                <a:ea typeface="Cambria Math" pitchFamily="18" charset="0"/>
              </a:rPr>
              <a:t>significatifs : </a:t>
            </a:r>
            <a:r>
              <a:rPr lang="fr-FR" sz="1600" dirty="0" smtClean="0">
                <a:solidFill>
                  <a:schemeClr val="bg1"/>
                </a:solidFill>
                <a:latin typeface="Cambria Math" pitchFamily="18" charset="0"/>
                <a:ea typeface="Cambria Math" pitchFamily="18" charset="0"/>
              </a:rPr>
              <a:t>π </a:t>
            </a:r>
            <a:r>
              <a:rPr lang="fr-FR" sz="1600" dirty="0">
                <a:solidFill>
                  <a:schemeClr val="bg1"/>
                </a:solidFill>
                <a:latin typeface="Cambria Math" pitchFamily="18" charset="0"/>
                <a:ea typeface="Cambria Math" pitchFamily="18" charset="0"/>
              </a:rPr>
              <a:t>= </a:t>
            </a:r>
            <a:r>
              <a:rPr lang="fr-FR" sz="1600" dirty="0" smtClean="0">
                <a:solidFill>
                  <a:schemeClr val="bg1"/>
                </a:solidFill>
                <a:latin typeface="Cambria Math" pitchFamily="18" charset="0"/>
                <a:ea typeface="Cambria Math" pitchFamily="18" charset="0"/>
              </a:rPr>
              <a:t>3.1415927 </a:t>
            </a:r>
            <a:r>
              <a:rPr lang="fr-FR" sz="1600" dirty="0" smtClean="0">
                <a:solidFill>
                  <a:prstClr val="white"/>
                </a:solidFill>
                <a:latin typeface="Cambria Math" pitchFamily="18" charset="0"/>
                <a:ea typeface="Cambria Math" pitchFamily="18" charset="0"/>
              </a:rPr>
              <a:t> </a:t>
            </a:r>
            <a:endParaRPr lang="fr-FR" dirty="0"/>
          </a:p>
        </p:txBody>
      </p:sp>
      <p:sp>
        <p:nvSpPr>
          <p:cNvPr id="8" name="Rectangle 7"/>
          <p:cNvSpPr/>
          <p:nvPr/>
        </p:nvSpPr>
        <p:spPr>
          <a:xfrm>
            <a:off x="1779780" y="4869160"/>
            <a:ext cx="4890082" cy="338554"/>
          </a:xfrm>
          <a:prstGeom prst="rect">
            <a:avLst/>
          </a:prstGeom>
        </p:spPr>
        <p:txBody>
          <a:bodyPr wrap="square">
            <a:spAutoFit/>
          </a:bodyPr>
          <a:lstStyle/>
          <a:p>
            <a:r>
              <a:rPr lang="fr-FR" sz="1600" dirty="0">
                <a:solidFill>
                  <a:prstClr val="white"/>
                </a:solidFill>
                <a:latin typeface="Cambria Math" pitchFamily="18" charset="0"/>
                <a:ea typeface="Cambria Math" pitchFamily="18" charset="0"/>
              </a:rPr>
              <a:t>x = </a:t>
            </a:r>
            <a:r>
              <a:rPr lang="fr-FR" sz="1600" dirty="0" smtClean="0">
                <a:solidFill>
                  <a:prstClr val="white"/>
                </a:solidFill>
                <a:latin typeface="Cambria Math" pitchFamily="18" charset="0"/>
                <a:ea typeface="Cambria Math" pitchFamily="18" charset="0"/>
              </a:rPr>
              <a:t>3.1415927 </a:t>
            </a:r>
            <a:r>
              <a:rPr lang="fr-FR" sz="1600" dirty="0">
                <a:solidFill>
                  <a:prstClr val="white"/>
                </a:solidFill>
                <a:latin typeface="Cambria Math" pitchFamily="18" charset="0"/>
                <a:ea typeface="Cambria Math" pitchFamily="18" charset="0"/>
              </a:rPr>
              <a:t>− </a:t>
            </a:r>
            <a:r>
              <a:rPr lang="fr-FR" sz="1600" dirty="0" smtClean="0">
                <a:solidFill>
                  <a:prstClr val="white"/>
                </a:solidFill>
                <a:latin typeface="Cambria Math" pitchFamily="18" charset="0"/>
                <a:ea typeface="Cambria Math" pitchFamily="18" charset="0"/>
              </a:rPr>
              <a:t>3.1415 </a:t>
            </a:r>
            <a:r>
              <a:rPr lang="fr-FR" sz="1600" dirty="0">
                <a:solidFill>
                  <a:prstClr val="white"/>
                </a:solidFill>
                <a:latin typeface="Cambria Math" pitchFamily="18" charset="0"/>
                <a:ea typeface="Cambria Math" pitchFamily="18" charset="0"/>
              </a:rPr>
              <a:t>= </a:t>
            </a:r>
            <a:r>
              <a:rPr lang="fr-FR" sz="1600" dirty="0" smtClean="0">
                <a:solidFill>
                  <a:prstClr val="white"/>
                </a:solidFill>
                <a:latin typeface="Cambria Math" pitchFamily="18" charset="0"/>
                <a:ea typeface="Cambria Math" pitchFamily="18" charset="0"/>
              </a:rPr>
              <a:t>0.0000927 </a:t>
            </a:r>
            <a:r>
              <a:rPr lang="fr-FR" sz="1600" dirty="0">
                <a:solidFill>
                  <a:prstClr val="white"/>
                </a:solidFill>
                <a:latin typeface="Cambria Math" pitchFamily="18" charset="0"/>
                <a:ea typeface="Cambria Math" pitchFamily="18" charset="0"/>
              </a:rPr>
              <a:t>= </a:t>
            </a:r>
            <a:r>
              <a:rPr lang="fr-FR" sz="1600" dirty="0" smtClean="0">
                <a:solidFill>
                  <a:prstClr val="white"/>
                </a:solidFill>
                <a:latin typeface="Cambria Math" pitchFamily="18" charset="0"/>
                <a:ea typeface="Cambria Math" pitchFamily="18" charset="0"/>
              </a:rPr>
              <a:t>9.27 </a:t>
            </a:r>
            <a:r>
              <a:rPr lang="fr-FR" sz="1600" dirty="0">
                <a:solidFill>
                  <a:prstClr val="white"/>
                </a:solidFill>
                <a:latin typeface="Cambria Math" pitchFamily="18" charset="0"/>
                <a:ea typeface="Cambria Math" pitchFamily="18" charset="0"/>
              </a:rPr>
              <a:t>10</a:t>
            </a:r>
            <a:r>
              <a:rPr lang="fr-FR" sz="1600" baseline="30000" dirty="0" smtClean="0">
                <a:solidFill>
                  <a:prstClr val="white"/>
                </a:solidFill>
                <a:latin typeface="Cambria Math" pitchFamily="18" charset="0"/>
                <a:ea typeface="Cambria Math" pitchFamily="18" charset="0"/>
              </a:rPr>
              <a:t>−5</a:t>
            </a:r>
            <a:r>
              <a:rPr lang="fr-FR" sz="1600" dirty="0" smtClean="0">
                <a:solidFill>
                  <a:prstClr val="white"/>
                </a:solidFill>
                <a:latin typeface="Cambria Math" pitchFamily="18" charset="0"/>
                <a:ea typeface="Cambria Math" pitchFamily="18" charset="0"/>
              </a:rPr>
              <a:t>.</a:t>
            </a:r>
            <a:endParaRPr lang="fr-FR" sz="1600" dirty="0">
              <a:solidFill>
                <a:prstClr val="white"/>
              </a:solidFill>
              <a:latin typeface="Cambria Math" pitchFamily="18" charset="0"/>
              <a:ea typeface="Cambria Math" pitchFamily="18" charset="0"/>
            </a:endParaRPr>
          </a:p>
        </p:txBody>
      </p:sp>
      <p:sp>
        <p:nvSpPr>
          <p:cNvPr id="9" name="Rectangle 8"/>
          <p:cNvSpPr/>
          <p:nvPr/>
        </p:nvSpPr>
        <p:spPr>
          <a:xfrm>
            <a:off x="3275856" y="5373216"/>
            <a:ext cx="3394006" cy="369332"/>
          </a:xfrm>
          <a:prstGeom prst="rect">
            <a:avLst/>
          </a:prstGeom>
          <a:ln>
            <a:solidFill>
              <a:srgbClr val="FF0000"/>
            </a:solidFill>
          </a:ln>
        </p:spPr>
        <p:txBody>
          <a:bodyPr wrap="square">
            <a:spAutoFit/>
          </a:bodyPr>
          <a:lstStyle/>
          <a:p>
            <a:r>
              <a:rPr lang="fr-FR" dirty="0" smtClean="0">
                <a:solidFill>
                  <a:prstClr val="white"/>
                </a:solidFill>
                <a:latin typeface="Cambria Math" pitchFamily="18" charset="0"/>
                <a:ea typeface="Cambria Math" pitchFamily="18" charset="0"/>
              </a:rPr>
              <a:t>Perte de </a:t>
            </a:r>
            <a:r>
              <a:rPr lang="fr-FR" dirty="0">
                <a:solidFill>
                  <a:prstClr val="white"/>
                </a:solidFill>
                <a:latin typeface="Cambria Math" pitchFamily="18" charset="0"/>
                <a:ea typeface="Cambria Math" pitchFamily="18" charset="0"/>
              </a:rPr>
              <a:t>5 chiffres significatifs.</a:t>
            </a:r>
          </a:p>
        </p:txBody>
      </p:sp>
      <p:sp>
        <p:nvSpPr>
          <p:cNvPr id="4" name="Rectangle 3"/>
          <p:cNvSpPr/>
          <p:nvPr/>
        </p:nvSpPr>
        <p:spPr>
          <a:xfrm>
            <a:off x="987210" y="2917194"/>
            <a:ext cx="7272808" cy="31040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707402" y="834704"/>
            <a:ext cx="3792589"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400" b="1" spc="-1" dirty="0">
                <a:solidFill>
                  <a:srgbClr val="FF0000"/>
                </a:solidFill>
                <a:latin typeface="Book Antiqua"/>
              </a:rPr>
              <a:t>5- Chiffres significatifs: </a:t>
            </a:r>
          </a:p>
        </p:txBody>
      </p:sp>
      <p:sp>
        <p:nvSpPr>
          <p:cNvPr id="20" name="Rectangle 19"/>
          <p:cNvSpPr/>
          <p:nvPr/>
        </p:nvSpPr>
        <p:spPr>
          <a:xfrm>
            <a:off x="844011" y="1443553"/>
            <a:ext cx="3439958"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Perte de chiffres </a:t>
            </a:r>
            <a:r>
              <a:rPr lang="fr-FR" spc="-1" dirty="0">
                <a:solidFill>
                  <a:srgbClr val="FFFFFF"/>
                </a:solidFill>
                <a:latin typeface="Book Antiqua"/>
              </a:rPr>
              <a:t>significatifs </a:t>
            </a:r>
            <a:r>
              <a:rPr lang="fr-FR" spc="-1" dirty="0" smtClean="0">
                <a:solidFill>
                  <a:srgbClr val="FFFFFF"/>
                </a:solidFill>
                <a:latin typeface="Book Antiqua"/>
              </a:rPr>
              <a:t>:</a:t>
            </a:r>
            <a:endParaRPr lang="fr-FR" spc="-1" dirty="0">
              <a:solidFill>
                <a:srgbClr val="FFFFFF"/>
              </a:solidFill>
              <a:latin typeface="Book Antiqua"/>
            </a:endParaRPr>
          </a:p>
        </p:txBody>
      </p:sp>
    </p:spTree>
    <p:extLst>
      <p:ext uri="{BB962C8B-B14F-4D97-AF65-F5344CB8AC3E}">
        <p14:creationId xmlns:p14="http://schemas.microsoft.com/office/powerpoint/2010/main" val="142240410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par>
                          <p:cTn id="19" fill="hold">
                            <p:stCondLst>
                              <p:cond delay="1500"/>
                            </p:stCondLst>
                            <p:childTnLst>
                              <p:par>
                                <p:cTn id="20" presetID="6" presetClass="entr" presetSubtype="16"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1000"/>
                                        <p:tgtEl>
                                          <p:spTgt spid="6"/>
                                        </p:tgtEl>
                                      </p:cBhvr>
                                    </p:animEffect>
                                  </p:childTnLst>
                                </p:cTn>
                              </p:par>
                            </p:childTnLst>
                          </p:cTn>
                        </p:par>
                        <p:par>
                          <p:cTn id="28" fill="hold">
                            <p:stCondLst>
                              <p:cond delay="1000"/>
                            </p:stCondLst>
                            <p:childTnLst>
                              <p:par>
                                <p:cTn id="29" presetID="6"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circle(in)">
                                      <p:cBhvr>
                                        <p:cTn id="31" dur="1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500"/>
                                        <p:tgtEl>
                                          <p:spTgt spid="9"/>
                                        </p:tgtEl>
                                      </p:cBhvr>
                                    </p:animEffect>
                                  </p:childTnLst>
                                </p:cTn>
                              </p:par>
                            </p:childTnLst>
                          </p:cTn>
                        </p:par>
                        <p:par>
                          <p:cTn id="37" fill="hold">
                            <p:stCondLst>
                              <p:cond delay="500"/>
                            </p:stCondLst>
                            <p:childTnLst>
                              <p:par>
                                <p:cTn id="38" presetID="21" presetClass="entr" presetSubtype="1" fill="hold" grpId="0"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heel(1)">
                                      <p:cBhvr>
                                        <p:cTn id="4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animBg="1"/>
      <p:bldP spid="4"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16</a:t>
            </a:fld>
            <a:endParaRPr lang="en-US" sz="1200" b="0" strike="noStrike" spc="-1">
              <a:latin typeface="Times New Roman"/>
            </a:endParaRPr>
          </a:p>
        </p:txBody>
      </p:sp>
      <mc:AlternateContent xmlns:mc="http://schemas.openxmlformats.org/markup-compatibility/2006" xmlns:a14="http://schemas.microsoft.com/office/drawing/2010/main">
        <mc:Choice Requires="a14">
          <p:sp>
            <p:nvSpPr>
              <p:cNvPr id="10" name="Rectangle 9"/>
              <p:cNvSpPr/>
              <p:nvPr/>
            </p:nvSpPr>
            <p:spPr>
              <a:xfrm>
                <a:off x="1596446" y="2780928"/>
                <a:ext cx="3263586" cy="518027"/>
              </a:xfrm>
              <a:prstGeom prst="rect">
                <a:avLst/>
              </a:prstGeom>
            </p:spPr>
            <p:txBody>
              <a:bodyPr wrap="none">
                <a:spAutoFit/>
              </a:bodyPr>
              <a:lstStyle/>
              <a:p>
                <a:r>
                  <a:rPr lang="fr-FR" sz="1600" dirty="0" smtClean="0">
                    <a:solidFill>
                      <a:prstClr val="white"/>
                    </a:solidFill>
                    <a:latin typeface="Cambria Math" pitchFamily="18" charset="0"/>
                    <a:ea typeface="Cambria Math" pitchFamily="18" charset="0"/>
                  </a:rPr>
                  <a:t>Soit A = </a:t>
                </a:r>
                <a14:m>
                  <m:oMath xmlns:m="http://schemas.openxmlformats.org/officeDocument/2006/math">
                    <m:f>
                      <m:fPr>
                        <m:ctrlPr>
                          <a:rPr lang="fr-FR" sz="1600" i="1">
                            <a:solidFill>
                              <a:prstClr val="white"/>
                            </a:solidFill>
                            <a:latin typeface="Cambria Math"/>
                            <a:ea typeface="Cambria Math" pitchFamily="18" charset="0"/>
                          </a:rPr>
                        </m:ctrlPr>
                      </m:fPr>
                      <m:num>
                        <m:r>
                          <m:rPr>
                            <m:sty m:val="p"/>
                          </m:rPr>
                          <a:rPr lang="fr-FR" sz="1600">
                            <a:solidFill>
                              <a:prstClr val="white"/>
                            </a:solidFill>
                            <a:latin typeface="Cambria Math" pitchFamily="18" charset="0"/>
                            <a:ea typeface="Cambria Math" pitchFamily="18" charset="0"/>
                          </a:rPr>
                          <m:t>XN</m:t>
                        </m:r>
                      </m:num>
                      <m:den>
                        <m:r>
                          <m:rPr>
                            <m:sty m:val="p"/>
                          </m:rPr>
                          <a:rPr lang="fr-FR" sz="1600">
                            <a:solidFill>
                              <a:prstClr val="white"/>
                            </a:solidFill>
                            <a:latin typeface="Cambria Math" pitchFamily="18" charset="0"/>
                            <a:ea typeface="Cambria Math" pitchFamily="18" charset="0"/>
                          </a:rPr>
                          <m:t>XD</m:t>
                        </m:r>
                      </m:den>
                    </m:f>
                  </m:oMath>
                </a14:m>
                <a:r>
                  <a:rPr lang="fr-FR" dirty="0">
                    <a:solidFill>
                      <a:schemeClr val="bg1"/>
                    </a:solidFill>
                  </a:rPr>
                  <a:t> = </a:t>
                </a:r>
                <a14:m>
                  <m:oMath xmlns:m="http://schemas.openxmlformats.org/officeDocument/2006/math">
                    <m:f>
                      <m:fPr>
                        <m:ctrlPr>
                          <a:rPr lang="fr-FR" i="1">
                            <a:solidFill>
                              <a:schemeClr val="bg1"/>
                            </a:solidFill>
                            <a:latin typeface="Cambria Math"/>
                          </a:rPr>
                        </m:ctrlPr>
                      </m:fPr>
                      <m:num>
                        <m:r>
                          <m:rPr>
                            <m:sty m:val="p"/>
                          </m:rPr>
                          <a:rPr lang="fr-FR">
                            <a:solidFill>
                              <a:schemeClr val="bg1"/>
                            </a:solidFill>
                            <a:latin typeface="Cambria Math"/>
                          </a:rPr>
                          <m:t>π</m:t>
                        </m:r>
                        <m:r>
                          <a:rPr lang="fr-FR" i="1">
                            <a:solidFill>
                              <a:schemeClr val="bg1"/>
                            </a:solidFill>
                            <a:latin typeface="Cambria Math"/>
                          </a:rPr>
                          <m:t>−</m:t>
                        </m:r>
                        <m:r>
                          <a:rPr lang="fr-FR">
                            <a:solidFill>
                              <a:schemeClr val="bg1"/>
                            </a:solidFill>
                            <a:latin typeface="Cambria Math"/>
                          </a:rPr>
                          <m:t>3</m:t>
                        </m:r>
                        <m:r>
                          <a:rPr lang="fr-FR">
                            <a:solidFill>
                              <a:schemeClr val="bg1"/>
                            </a:solidFill>
                            <a:latin typeface="Cambria Math"/>
                          </a:rPr>
                          <m:t>,</m:t>
                        </m:r>
                        <m:r>
                          <a:rPr lang="fr-FR">
                            <a:solidFill>
                              <a:schemeClr val="bg1"/>
                            </a:solidFill>
                            <a:latin typeface="Cambria Math"/>
                          </a:rPr>
                          <m:t>1415</m:t>
                        </m:r>
                      </m:num>
                      <m:den>
                        <m:sSup>
                          <m:sSupPr>
                            <m:ctrlPr>
                              <a:rPr lang="fr-FR" i="1">
                                <a:solidFill>
                                  <a:schemeClr val="bg1"/>
                                </a:solidFill>
                                <a:latin typeface="Cambria Math"/>
                              </a:rPr>
                            </m:ctrlPr>
                          </m:sSupPr>
                          <m:e>
                            <m:r>
                              <a:rPr lang="fr-FR">
                                <a:solidFill>
                                  <a:schemeClr val="bg1"/>
                                </a:solidFill>
                                <a:latin typeface="Cambria Math"/>
                              </a:rPr>
                              <m:t>10</m:t>
                            </m:r>
                          </m:e>
                          <m:sup>
                            <m:r>
                              <a:rPr lang="fr-FR">
                                <a:solidFill>
                                  <a:schemeClr val="bg1"/>
                                </a:solidFill>
                                <a:latin typeface="Cambria Math"/>
                              </a:rPr>
                              <m:t>4</m:t>
                            </m:r>
                          </m:sup>
                        </m:sSup>
                        <m:d>
                          <m:dPr>
                            <m:ctrlPr>
                              <a:rPr lang="fr-FR" i="1">
                                <a:solidFill>
                                  <a:schemeClr val="bg1"/>
                                </a:solidFill>
                                <a:latin typeface="Cambria Math"/>
                              </a:rPr>
                            </m:ctrlPr>
                          </m:dPr>
                          <m:e>
                            <m:r>
                              <m:rPr>
                                <m:sty m:val="p"/>
                              </m:rPr>
                              <a:rPr lang="fr-FR">
                                <a:solidFill>
                                  <a:schemeClr val="bg1"/>
                                </a:solidFill>
                                <a:latin typeface="Cambria Math"/>
                              </a:rPr>
                              <m:t>π</m:t>
                            </m:r>
                            <m:r>
                              <a:rPr lang="fr-FR" i="1">
                                <a:solidFill>
                                  <a:schemeClr val="bg1"/>
                                </a:solidFill>
                                <a:latin typeface="Cambria Math"/>
                              </a:rPr>
                              <m:t>−</m:t>
                            </m:r>
                            <m:r>
                              <a:rPr lang="fr-FR">
                                <a:solidFill>
                                  <a:schemeClr val="bg1"/>
                                </a:solidFill>
                                <a:latin typeface="Cambria Math"/>
                              </a:rPr>
                              <m:t>3</m:t>
                            </m:r>
                            <m:r>
                              <a:rPr lang="fr-FR">
                                <a:solidFill>
                                  <a:schemeClr val="bg1"/>
                                </a:solidFill>
                                <a:latin typeface="Cambria Math"/>
                              </a:rPr>
                              <m:t>,</m:t>
                            </m:r>
                            <m:r>
                              <a:rPr lang="fr-FR">
                                <a:solidFill>
                                  <a:schemeClr val="bg1"/>
                                </a:solidFill>
                                <a:latin typeface="Cambria Math"/>
                              </a:rPr>
                              <m:t>1415</m:t>
                            </m:r>
                          </m:e>
                        </m:d>
                        <m:r>
                          <a:rPr lang="fr-FR" i="1">
                            <a:solidFill>
                              <a:schemeClr val="bg1"/>
                            </a:solidFill>
                            <a:latin typeface="Cambria Math"/>
                          </a:rPr>
                          <m:t>−</m:t>
                        </m:r>
                        <m:r>
                          <a:rPr lang="fr-FR">
                            <a:solidFill>
                              <a:schemeClr val="bg1"/>
                            </a:solidFill>
                            <a:latin typeface="Cambria Math"/>
                          </a:rPr>
                          <m:t>0</m:t>
                        </m:r>
                        <m:r>
                          <a:rPr lang="fr-FR">
                            <a:solidFill>
                              <a:schemeClr val="bg1"/>
                            </a:solidFill>
                            <a:latin typeface="Cambria Math"/>
                          </a:rPr>
                          <m:t>,</m:t>
                        </m:r>
                        <m:r>
                          <a:rPr lang="fr-FR">
                            <a:solidFill>
                              <a:schemeClr val="bg1"/>
                            </a:solidFill>
                            <a:latin typeface="Cambria Math"/>
                          </a:rPr>
                          <m:t>927</m:t>
                        </m:r>
                      </m:den>
                    </m:f>
                  </m:oMath>
                </a14:m>
                <a:endParaRPr lang="fr-FR" dirty="0">
                  <a:solidFill>
                    <a:schemeClr val="bg1"/>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1596446" y="2780928"/>
                <a:ext cx="3263586" cy="518027"/>
              </a:xfrm>
              <a:prstGeom prst="rect">
                <a:avLst/>
              </a:prstGeom>
              <a:blipFill rotWithShape="1">
                <a:blip r:embed="rId2"/>
                <a:stretch>
                  <a:fillRect l="-1121"/>
                </a:stretch>
              </a:blipFill>
            </p:spPr>
            <p:txBody>
              <a:bodyPr/>
              <a:lstStyle/>
              <a:p>
                <a:r>
                  <a:rPr lang="fr-FR">
                    <a:noFill/>
                  </a:rPr>
                  <a:t> </a:t>
                </a:r>
              </a:p>
            </p:txBody>
          </p:sp>
        </mc:Fallback>
      </mc:AlternateContent>
      <p:sp>
        <p:nvSpPr>
          <p:cNvPr id="11" name="Rectangle 10"/>
          <p:cNvSpPr/>
          <p:nvPr/>
        </p:nvSpPr>
        <p:spPr>
          <a:xfrm>
            <a:off x="1443505" y="3573016"/>
            <a:ext cx="4640663" cy="338554"/>
          </a:xfrm>
          <a:prstGeom prst="rect">
            <a:avLst/>
          </a:prstGeom>
        </p:spPr>
        <p:txBody>
          <a:bodyPr wrap="square">
            <a:spAutoFit/>
          </a:bodyPr>
          <a:lstStyle/>
          <a:p>
            <a:pPr marL="285750" indent="-285750">
              <a:buFont typeface="Wingdings" pitchFamily="2" charset="2"/>
              <a:buChar char="Ø"/>
            </a:pPr>
            <a:r>
              <a:rPr lang="fr-FR" sz="1600" dirty="0" smtClean="0">
                <a:solidFill>
                  <a:prstClr val="white"/>
                </a:solidFill>
                <a:latin typeface="Cambria Math" pitchFamily="18" charset="0"/>
                <a:ea typeface="Cambria Math" pitchFamily="18" charset="0"/>
              </a:rPr>
              <a:t>Avec </a:t>
            </a:r>
            <a:r>
              <a:rPr lang="fr-FR" sz="1600" dirty="0">
                <a:solidFill>
                  <a:prstClr val="white"/>
                </a:solidFill>
                <a:latin typeface="Cambria Math" pitchFamily="18" charset="0"/>
                <a:ea typeface="Cambria Math" pitchFamily="18" charset="0"/>
              </a:rPr>
              <a:t>8 </a:t>
            </a:r>
            <a:r>
              <a:rPr lang="fr-FR" sz="1600" dirty="0">
                <a:solidFill>
                  <a:schemeClr val="bg1"/>
                </a:solidFill>
                <a:latin typeface="Cambria Math" pitchFamily="18" charset="0"/>
                <a:ea typeface="Cambria Math" pitchFamily="18" charset="0"/>
              </a:rPr>
              <a:t>chiffres</a:t>
            </a:r>
            <a:r>
              <a:rPr lang="fr-FR" sz="1600" dirty="0">
                <a:solidFill>
                  <a:prstClr val="white"/>
                </a:solidFill>
                <a:latin typeface="Cambria Math" pitchFamily="18" charset="0"/>
                <a:ea typeface="Cambria Math" pitchFamily="18" charset="0"/>
              </a:rPr>
              <a:t> </a:t>
            </a:r>
            <a:r>
              <a:rPr lang="fr-FR" sz="1600" dirty="0" smtClean="0">
                <a:solidFill>
                  <a:prstClr val="white"/>
                </a:solidFill>
                <a:latin typeface="Cambria Math" pitchFamily="18" charset="0"/>
                <a:ea typeface="Cambria Math" pitchFamily="18" charset="0"/>
              </a:rPr>
              <a:t>significatifs : Erreur DBZ</a:t>
            </a:r>
            <a:endParaRPr lang="fr-FR" sz="1600" dirty="0">
              <a:solidFill>
                <a:prstClr val="white"/>
              </a:solidFill>
              <a:latin typeface="Cambria Math" pitchFamily="18" charset="0"/>
              <a:ea typeface="Cambria Math" pitchFamily="18" charset="0"/>
            </a:endParaRPr>
          </a:p>
        </p:txBody>
      </p:sp>
      <p:sp>
        <p:nvSpPr>
          <p:cNvPr id="13" name="Rectangle 12"/>
          <p:cNvSpPr/>
          <p:nvPr/>
        </p:nvSpPr>
        <p:spPr>
          <a:xfrm>
            <a:off x="1488396" y="4347926"/>
            <a:ext cx="4989741" cy="338554"/>
          </a:xfrm>
          <a:prstGeom prst="rect">
            <a:avLst/>
          </a:prstGeom>
        </p:spPr>
        <p:txBody>
          <a:bodyPr wrap="square">
            <a:spAutoFit/>
          </a:bodyPr>
          <a:lstStyle/>
          <a:p>
            <a:pPr marL="285750" indent="-285750">
              <a:buFont typeface="Wingdings" pitchFamily="2" charset="2"/>
              <a:buChar char="Ø"/>
            </a:pPr>
            <a:r>
              <a:rPr lang="fr-FR" sz="1600" dirty="0">
                <a:solidFill>
                  <a:prstClr val="white"/>
                </a:solidFill>
                <a:latin typeface="Cambria Math" pitchFamily="18" charset="0"/>
                <a:ea typeface="Cambria Math" pitchFamily="18" charset="0"/>
              </a:rPr>
              <a:t>Avec 9 chiffres on obtient : A= -0,1853</a:t>
            </a:r>
          </a:p>
        </p:txBody>
      </p:sp>
      <p:sp>
        <p:nvSpPr>
          <p:cNvPr id="14" name="Rectangle 13"/>
          <p:cNvSpPr/>
          <p:nvPr/>
        </p:nvSpPr>
        <p:spPr>
          <a:xfrm>
            <a:off x="1475656" y="5006098"/>
            <a:ext cx="4752528" cy="338554"/>
          </a:xfrm>
          <a:prstGeom prst="rect">
            <a:avLst/>
          </a:prstGeom>
        </p:spPr>
        <p:txBody>
          <a:bodyPr wrap="square">
            <a:spAutoFit/>
          </a:bodyPr>
          <a:lstStyle/>
          <a:p>
            <a:pPr marL="285750" indent="-285750">
              <a:buFont typeface="Wingdings" pitchFamily="2" charset="2"/>
              <a:buChar char="Ø"/>
            </a:pPr>
            <a:r>
              <a:rPr lang="fr-FR" sz="1600" dirty="0">
                <a:solidFill>
                  <a:prstClr val="white"/>
                </a:solidFill>
                <a:latin typeface="Cambria Math" pitchFamily="18" charset="0"/>
                <a:ea typeface="Cambria Math" pitchFamily="18" charset="0"/>
              </a:rPr>
              <a:t>Avec 10 chiffres on obtient : A= -0,197134</a:t>
            </a:r>
          </a:p>
        </p:txBody>
      </p:sp>
      <p:sp>
        <p:nvSpPr>
          <p:cNvPr id="18" name="Rectangle 17"/>
          <p:cNvSpPr/>
          <p:nvPr/>
        </p:nvSpPr>
        <p:spPr>
          <a:xfrm>
            <a:off x="860221" y="2657080"/>
            <a:ext cx="7272808" cy="30761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707402" y="834704"/>
            <a:ext cx="3792589"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400" b="1" spc="-1" dirty="0">
                <a:solidFill>
                  <a:srgbClr val="FF0000"/>
                </a:solidFill>
                <a:latin typeface="Book Antiqua"/>
              </a:rPr>
              <a:t>5- Chiffres significatifs: </a:t>
            </a:r>
          </a:p>
        </p:txBody>
      </p:sp>
      <p:sp>
        <p:nvSpPr>
          <p:cNvPr id="19" name="Rectangle 18"/>
          <p:cNvSpPr/>
          <p:nvPr/>
        </p:nvSpPr>
        <p:spPr>
          <a:xfrm>
            <a:off x="844011" y="1443553"/>
            <a:ext cx="3439958"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Perte de chiffres </a:t>
            </a:r>
            <a:r>
              <a:rPr lang="fr-FR" spc="-1" dirty="0">
                <a:solidFill>
                  <a:srgbClr val="FFFFFF"/>
                </a:solidFill>
                <a:latin typeface="Book Antiqua"/>
              </a:rPr>
              <a:t>significatifs </a:t>
            </a:r>
            <a:r>
              <a:rPr lang="fr-FR" spc="-1" dirty="0" smtClean="0">
                <a:solidFill>
                  <a:srgbClr val="FFFFFF"/>
                </a:solidFill>
                <a:latin typeface="Book Antiqua"/>
              </a:rPr>
              <a:t>:</a:t>
            </a:r>
            <a:endParaRPr lang="fr-FR" spc="-1" dirty="0">
              <a:solidFill>
                <a:srgbClr val="FFFFFF"/>
              </a:solidFill>
              <a:latin typeface="Book Antiqua"/>
            </a:endParaRPr>
          </a:p>
        </p:txBody>
      </p:sp>
      <p:sp>
        <p:nvSpPr>
          <p:cNvPr id="20" name="Rectangle 19"/>
          <p:cNvSpPr/>
          <p:nvPr/>
        </p:nvSpPr>
        <p:spPr>
          <a:xfrm>
            <a:off x="872910" y="2204864"/>
            <a:ext cx="1151597" cy="338554"/>
          </a:xfrm>
          <a:prstGeom prst="rect">
            <a:avLst/>
          </a:prstGeom>
        </p:spPr>
        <p:txBody>
          <a:bodyPr wrap="square">
            <a:spAutoFit/>
          </a:bodyPr>
          <a:lstStyle/>
          <a:p>
            <a:pPr algn="just"/>
            <a:r>
              <a:rPr lang="fr-FR" sz="1600" b="1" dirty="0" smtClean="0">
                <a:solidFill>
                  <a:schemeClr val="bg1"/>
                </a:solidFill>
                <a:latin typeface="Cambria Math" pitchFamily="18" charset="0"/>
                <a:ea typeface="Cambria Math" pitchFamily="18" charset="0"/>
              </a:rPr>
              <a:t>Exemple2</a:t>
            </a:r>
            <a:r>
              <a:rPr lang="fr-FR" sz="1600" b="1" dirty="0">
                <a:solidFill>
                  <a:schemeClr val="bg1"/>
                </a:solidFill>
                <a:latin typeface="Cambria Math" pitchFamily="18" charset="0"/>
                <a:ea typeface="Cambria Math" pitchFamily="18" charset="0"/>
              </a:rPr>
              <a:t> :</a:t>
            </a:r>
          </a:p>
        </p:txBody>
      </p:sp>
    </p:spTree>
    <p:extLst>
      <p:ext uri="{BB962C8B-B14F-4D97-AF65-F5344CB8AC3E}">
        <p14:creationId xmlns:p14="http://schemas.microsoft.com/office/powerpoint/2010/main" val="367013262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par>
                          <p:cTn id="29" fill="hold">
                            <p:stCondLst>
                              <p:cond delay="500"/>
                            </p:stCondLst>
                            <p:childTnLst>
                              <p:par>
                                <p:cTn id="30" presetID="21" presetClass="entr" presetSubtype="1"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heel(1)">
                                      <p:cBhvr>
                                        <p:cTn id="3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17</a:t>
            </a:fld>
            <a:endParaRPr lang="en-US" sz="1200" b="0" strike="noStrike" spc="-1">
              <a:latin typeface="Times New Roman"/>
            </a:endParaRPr>
          </a:p>
        </p:txBody>
      </p:sp>
      <p:sp>
        <p:nvSpPr>
          <p:cNvPr id="6" name="Rectangle 5"/>
          <p:cNvSpPr/>
          <p:nvPr/>
        </p:nvSpPr>
        <p:spPr>
          <a:xfrm>
            <a:off x="1038628" y="2018924"/>
            <a:ext cx="2088232" cy="369332"/>
          </a:xfrm>
          <a:prstGeom prst="rect">
            <a:avLst/>
          </a:prstGeom>
        </p:spPr>
        <p:txBody>
          <a:bodyPr wrap="square">
            <a:spAutoFit/>
          </a:bodyPr>
          <a:lstStyle/>
          <a:p>
            <a:pPr algn="just"/>
            <a:r>
              <a:rPr lang="fr-FR" b="1" dirty="0">
                <a:solidFill>
                  <a:srgbClr val="FF0000"/>
                </a:solidFill>
                <a:latin typeface="Cambria Math" pitchFamily="18" charset="0"/>
                <a:ea typeface="Cambria Math" pitchFamily="18" charset="0"/>
              </a:rPr>
              <a:t>Erreur absolue  :</a:t>
            </a:r>
          </a:p>
        </p:txBody>
      </p:sp>
      <p:sp>
        <p:nvSpPr>
          <p:cNvPr id="7" name="Rectangle 6"/>
          <p:cNvSpPr/>
          <p:nvPr/>
        </p:nvSpPr>
        <p:spPr>
          <a:xfrm>
            <a:off x="1058656" y="3083858"/>
            <a:ext cx="1944217" cy="369332"/>
          </a:xfrm>
          <a:prstGeom prst="rect">
            <a:avLst/>
          </a:prstGeom>
        </p:spPr>
        <p:txBody>
          <a:bodyPr wrap="square">
            <a:spAutoFit/>
          </a:bodyPr>
          <a:lstStyle/>
          <a:p>
            <a:pPr algn="just"/>
            <a:r>
              <a:rPr lang="fr-FR" b="1" dirty="0">
                <a:solidFill>
                  <a:srgbClr val="FF0000"/>
                </a:solidFill>
                <a:latin typeface="Cambria Math" pitchFamily="18" charset="0"/>
                <a:ea typeface="Cambria Math" pitchFamily="18" charset="0"/>
              </a:rPr>
              <a:t>Erreur relative  :</a:t>
            </a:r>
          </a:p>
        </p:txBody>
      </p:sp>
      <mc:AlternateContent xmlns:mc="http://schemas.openxmlformats.org/markup-compatibility/2006" xmlns:a14="http://schemas.microsoft.com/office/drawing/2010/main">
        <mc:Choice Requires="a14">
          <p:sp>
            <p:nvSpPr>
              <p:cNvPr id="8" name="Rectangle 7"/>
              <p:cNvSpPr/>
              <p:nvPr/>
            </p:nvSpPr>
            <p:spPr>
              <a:xfrm>
                <a:off x="1213789" y="1523055"/>
                <a:ext cx="6840760" cy="369332"/>
              </a:xfrm>
              <a:prstGeom prst="rect">
                <a:avLst/>
              </a:prstGeom>
            </p:spPr>
            <p:txBody>
              <a:bodyPr wrap="square">
                <a:spAutoFit/>
              </a:bodyPr>
              <a:lstStyle/>
              <a:p>
                <a:r>
                  <a:rPr lang="fr-FR" dirty="0" smtClean="0">
                    <a:solidFill>
                      <a:prstClr val="white"/>
                    </a:solidFill>
                    <a:latin typeface="Cambria Math" pitchFamily="18" charset="0"/>
                    <a:ea typeface="Cambria Math" pitchFamily="18" charset="0"/>
                  </a:rPr>
                  <a:t>Soit X une valeur approchée d’une variable, et </a:t>
                </a:r>
                <a14:m>
                  <m:oMath xmlns:m="http://schemas.openxmlformats.org/officeDocument/2006/math">
                    <m:acc>
                      <m:accPr>
                        <m:chr m:val="̅"/>
                        <m:ctrlPr>
                          <a:rPr lang="fr-FR" i="1" dirty="0" smtClean="0">
                            <a:solidFill>
                              <a:prstClr val="white"/>
                            </a:solidFill>
                            <a:latin typeface="Cambria Math"/>
                            <a:ea typeface="Cambria Math" pitchFamily="18" charset="0"/>
                          </a:rPr>
                        </m:ctrlPr>
                      </m:accPr>
                      <m:e>
                        <m:r>
                          <a:rPr lang="fr-FR" b="0" i="1" dirty="0" smtClean="0">
                            <a:solidFill>
                              <a:prstClr val="white"/>
                            </a:solidFill>
                            <a:latin typeface="Cambria Math"/>
                            <a:ea typeface="Cambria Math" pitchFamily="18" charset="0"/>
                          </a:rPr>
                          <m:t>𝑋</m:t>
                        </m:r>
                      </m:e>
                    </m:acc>
                  </m:oMath>
                </a14:m>
                <a:r>
                  <a:rPr lang="fr-FR" dirty="0" smtClean="0">
                    <a:solidFill>
                      <a:prstClr val="white"/>
                    </a:solidFill>
                    <a:latin typeface="Cambria Math" pitchFamily="18" charset="0"/>
                    <a:ea typeface="Cambria Math" pitchFamily="18" charset="0"/>
                  </a:rPr>
                  <a:t> sa valeur exacte.</a:t>
                </a:r>
                <a:endParaRPr lang="fr-FR" sz="2000" dirty="0"/>
              </a:p>
            </p:txBody>
          </p:sp>
        </mc:Choice>
        <mc:Fallback xmlns="">
          <p:sp>
            <p:nvSpPr>
              <p:cNvPr id="8" name="Rectangle 7"/>
              <p:cNvSpPr>
                <a:spLocks noRot="1" noChangeAspect="1" noMove="1" noResize="1" noEditPoints="1" noAdjustHandles="1" noChangeArrowheads="1" noChangeShapeType="1" noTextEdit="1"/>
              </p:cNvSpPr>
              <p:nvPr/>
            </p:nvSpPr>
            <p:spPr>
              <a:xfrm>
                <a:off x="1213789" y="1523055"/>
                <a:ext cx="6840760" cy="369332"/>
              </a:xfrm>
              <a:prstGeom prst="rect">
                <a:avLst/>
              </a:prstGeom>
              <a:blipFill rotWithShape="1">
                <a:blip r:embed="rId5"/>
                <a:stretch>
                  <a:fillRect l="-713" t="-10000" b="-25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126860" y="2437197"/>
                <a:ext cx="4560470" cy="369332"/>
              </a:xfrm>
              <a:prstGeom prst="rect">
                <a:avLst/>
              </a:prstGeom>
              <a:ln>
                <a:solidFill>
                  <a:srgbClr val="FFC000"/>
                </a:solidFill>
              </a:ln>
            </p:spPr>
            <p:txBody>
              <a:bodyPr wrap="square">
                <a:spAutoFit/>
              </a:bodyPr>
              <a:lstStyle/>
              <a:p>
                <a:r>
                  <a:rPr lang="el-GR" dirty="0" smtClean="0">
                    <a:solidFill>
                      <a:prstClr val="white"/>
                    </a:solidFill>
                    <a:latin typeface="Cambria Math" pitchFamily="18" charset="0"/>
                    <a:ea typeface="Cambria Math" pitchFamily="18" charset="0"/>
                  </a:rPr>
                  <a:t>Δ</a:t>
                </a:r>
                <a:r>
                  <a:rPr lang="fr-FR" dirty="0" smtClean="0">
                    <a:solidFill>
                      <a:prstClr val="white"/>
                    </a:solidFill>
                    <a:latin typeface="Cambria Math" pitchFamily="18" charset="0"/>
                    <a:ea typeface="Cambria Math" pitchFamily="18" charset="0"/>
                  </a:rPr>
                  <a:t>X = |X – </a:t>
                </a:r>
                <a14:m>
                  <m:oMath xmlns:m="http://schemas.openxmlformats.org/officeDocument/2006/math">
                    <m:acc>
                      <m:accPr>
                        <m:chr m:val="̅"/>
                        <m:ctrlPr>
                          <a:rPr lang="fr-FR" i="1" dirty="0">
                            <a:solidFill>
                              <a:prstClr val="white"/>
                            </a:solidFill>
                            <a:latin typeface="Cambria Math"/>
                            <a:ea typeface="Cambria Math" pitchFamily="18" charset="0"/>
                          </a:rPr>
                        </m:ctrlPr>
                      </m:accPr>
                      <m:e>
                        <m:r>
                          <a:rPr lang="fr-FR" i="1" dirty="0">
                            <a:solidFill>
                              <a:prstClr val="white"/>
                            </a:solidFill>
                            <a:latin typeface="Cambria Math"/>
                            <a:ea typeface="Cambria Math" pitchFamily="18" charset="0"/>
                          </a:rPr>
                          <m:t>𝑋</m:t>
                        </m:r>
                      </m:e>
                    </m:acc>
                  </m:oMath>
                </a14:m>
                <a:r>
                  <a:rPr lang="fr-FR" dirty="0" smtClean="0">
                    <a:solidFill>
                      <a:prstClr val="white"/>
                    </a:solidFill>
                    <a:latin typeface="Cambria Math" pitchFamily="18" charset="0"/>
                    <a:ea typeface="Cambria Math" pitchFamily="18" charset="0"/>
                  </a:rPr>
                  <a:t>| est appelé erreur absolue</a:t>
                </a:r>
                <a:endParaRPr lang="fr-FR" sz="2000" dirty="0"/>
              </a:p>
            </p:txBody>
          </p:sp>
        </mc:Choice>
        <mc:Fallback xmlns="">
          <p:sp>
            <p:nvSpPr>
              <p:cNvPr id="9" name="Rectangle 8"/>
              <p:cNvSpPr>
                <a:spLocks noRot="1" noChangeAspect="1" noMove="1" noResize="1" noEditPoints="1" noAdjustHandles="1" noChangeArrowheads="1" noChangeShapeType="1" noTextEdit="1"/>
              </p:cNvSpPr>
              <p:nvPr/>
            </p:nvSpPr>
            <p:spPr>
              <a:xfrm>
                <a:off x="3126860" y="2437197"/>
                <a:ext cx="4560470" cy="369332"/>
              </a:xfrm>
              <a:prstGeom prst="rect">
                <a:avLst/>
              </a:prstGeom>
              <a:blipFill rotWithShape="1">
                <a:blip r:embed="rId6"/>
                <a:stretch>
                  <a:fillRect l="-1067" t="-8065" b="-22581"/>
                </a:stretch>
              </a:blipFill>
              <a:ln>
                <a:solidFill>
                  <a:srgbClr val="FFC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3126860" y="3401132"/>
                <a:ext cx="4560471" cy="369332"/>
              </a:xfrm>
              <a:prstGeom prst="rect">
                <a:avLst/>
              </a:prstGeom>
              <a:ln>
                <a:solidFill>
                  <a:srgbClr val="FFC000"/>
                </a:solidFill>
              </a:ln>
            </p:spPr>
            <p:txBody>
              <a:bodyPr wrap="square">
                <a:spAutoFit/>
              </a:bodyPr>
              <a:lstStyle/>
              <a:p>
                <a:r>
                  <a:rPr lang="el-GR" dirty="0" smtClean="0">
                    <a:solidFill>
                      <a:prstClr val="white"/>
                    </a:solidFill>
                    <a:latin typeface="Cambria Math" pitchFamily="18" charset="0"/>
                    <a:ea typeface="Cambria Math" pitchFamily="18" charset="0"/>
                  </a:rPr>
                  <a:t>ρ</a:t>
                </a:r>
                <a:r>
                  <a:rPr lang="fr-FR" dirty="0" smtClean="0">
                    <a:solidFill>
                      <a:prstClr val="white"/>
                    </a:solidFill>
                    <a:latin typeface="Cambria Math" pitchFamily="18" charset="0"/>
                    <a:ea typeface="Cambria Math" pitchFamily="18" charset="0"/>
                  </a:rPr>
                  <a:t>(X) = |X – </a:t>
                </a:r>
                <a14:m>
                  <m:oMath xmlns:m="http://schemas.openxmlformats.org/officeDocument/2006/math">
                    <m:acc>
                      <m:accPr>
                        <m:chr m:val="̅"/>
                        <m:ctrlPr>
                          <a:rPr lang="fr-FR" i="1" dirty="0">
                            <a:solidFill>
                              <a:prstClr val="white"/>
                            </a:solidFill>
                            <a:latin typeface="Cambria Math"/>
                            <a:ea typeface="Cambria Math" pitchFamily="18" charset="0"/>
                          </a:rPr>
                        </m:ctrlPr>
                      </m:accPr>
                      <m:e>
                        <m:r>
                          <a:rPr lang="fr-FR" i="1" dirty="0">
                            <a:solidFill>
                              <a:prstClr val="white"/>
                            </a:solidFill>
                            <a:latin typeface="Cambria Math"/>
                            <a:ea typeface="Cambria Math" pitchFamily="18" charset="0"/>
                          </a:rPr>
                          <m:t>𝑋</m:t>
                        </m:r>
                      </m:e>
                    </m:acc>
                  </m:oMath>
                </a14:m>
                <a:r>
                  <a:rPr lang="fr-FR" dirty="0" smtClean="0">
                    <a:solidFill>
                      <a:prstClr val="white"/>
                    </a:solidFill>
                    <a:latin typeface="Cambria Math" pitchFamily="18" charset="0"/>
                    <a:ea typeface="Cambria Math" pitchFamily="18" charset="0"/>
                  </a:rPr>
                  <a:t>/ </a:t>
                </a:r>
                <a14:m>
                  <m:oMath xmlns:m="http://schemas.openxmlformats.org/officeDocument/2006/math">
                    <m:acc>
                      <m:accPr>
                        <m:chr m:val="̅"/>
                        <m:ctrlPr>
                          <a:rPr lang="fr-FR" i="1" dirty="0">
                            <a:solidFill>
                              <a:prstClr val="white"/>
                            </a:solidFill>
                            <a:latin typeface="Cambria Math"/>
                            <a:ea typeface="Cambria Math" pitchFamily="18" charset="0"/>
                          </a:rPr>
                        </m:ctrlPr>
                      </m:accPr>
                      <m:e>
                        <m:r>
                          <a:rPr lang="fr-FR" i="1" dirty="0">
                            <a:solidFill>
                              <a:prstClr val="white"/>
                            </a:solidFill>
                            <a:latin typeface="Cambria Math"/>
                            <a:ea typeface="Cambria Math" pitchFamily="18" charset="0"/>
                          </a:rPr>
                          <m:t>𝑋</m:t>
                        </m:r>
                      </m:e>
                    </m:acc>
                    <m:r>
                      <m:rPr>
                        <m:nor/>
                      </m:rPr>
                      <a:rPr lang="fr-FR" dirty="0">
                        <a:solidFill>
                          <a:prstClr val="white"/>
                        </a:solidFill>
                        <a:latin typeface="Cambria Math" pitchFamily="18" charset="0"/>
                        <a:ea typeface="Cambria Math" pitchFamily="18" charset="0"/>
                      </a:rPr>
                      <m:t>|</m:t>
                    </m:r>
                  </m:oMath>
                </a14:m>
                <a:r>
                  <a:rPr lang="fr-FR" dirty="0" smtClean="0">
                    <a:solidFill>
                      <a:prstClr val="white"/>
                    </a:solidFill>
                    <a:latin typeface="Cambria Math" pitchFamily="18" charset="0"/>
                    <a:ea typeface="Cambria Math" pitchFamily="18" charset="0"/>
                  </a:rPr>
                  <a:t>est appelé erreur relative</a:t>
                </a:r>
                <a:endParaRPr lang="fr-FR" sz="2000" dirty="0"/>
              </a:p>
            </p:txBody>
          </p:sp>
        </mc:Choice>
        <mc:Fallback xmlns="">
          <p:sp>
            <p:nvSpPr>
              <p:cNvPr id="10" name="Rectangle 9"/>
              <p:cNvSpPr>
                <a:spLocks noRot="1" noChangeAspect="1" noMove="1" noResize="1" noEditPoints="1" noAdjustHandles="1" noChangeArrowheads="1" noChangeShapeType="1" noTextEdit="1"/>
              </p:cNvSpPr>
              <p:nvPr/>
            </p:nvSpPr>
            <p:spPr>
              <a:xfrm>
                <a:off x="3126860" y="3401132"/>
                <a:ext cx="4560471" cy="369332"/>
              </a:xfrm>
              <a:prstGeom prst="rect">
                <a:avLst/>
              </a:prstGeom>
              <a:blipFill rotWithShape="1">
                <a:blip r:embed="rId7"/>
                <a:stretch>
                  <a:fillRect l="-1067" t="-7937" b="-20635"/>
                </a:stretch>
              </a:blipFill>
              <a:ln>
                <a:solidFill>
                  <a:srgbClr val="FFC000"/>
                </a:solidFill>
              </a:ln>
            </p:spPr>
            <p:txBody>
              <a:bodyPr/>
              <a:lstStyle/>
              <a:p>
                <a:r>
                  <a:rPr lang="fr-FR">
                    <a:noFill/>
                  </a:rPr>
                  <a:t> </a:t>
                </a:r>
              </a:p>
            </p:txBody>
          </p:sp>
        </mc:Fallback>
      </mc:AlternateContent>
      <p:sp>
        <p:nvSpPr>
          <p:cNvPr id="11" name="Rectangle 10"/>
          <p:cNvSpPr/>
          <p:nvPr/>
        </p:nvSpPr>
        <p:spPr>
          <a:xfrm>
            <a:off x="1141802" y="4228880"/>
            <a:ext cx="1296100" cy="338554"/>
          </a:xfrm>
          <a:prstGeom prst="rect">
            <a:avLst/>
          </a:prstGeom>
        </p:spPr>
        <p:txBody>
          <a:bodyPr wrap="square">
            <a:spAutoFit/>
          </a:bodyPr>
          <a:lstStyle/>
          <a:p>
            <a:pPr algn="just"/>
            <a:r>
              <a:rPr lang="fr-FR" sz="1600" b="1" dirty="0" smtClean="0">
                <a:solidFill>
                  <a:schemeClr val="bg1"/>
                </a:solidFill>
                <a:latin typeface="Cambria Math" pitchFamily="18" charset="0"/>
                <a:ea typeface="Cambria Math" pitchFamily="18" charset="0"/>
              </a:rPr>
              <a:t>Exemple</a:t>
            </a:r>
            <a:r>
              <a:rPr lang="fr-FR" sz="1600" b="1" dirty="0">
                <a:solidFill>
                  <a:schemeClr val="bg1"/>
                </a:solidFill>
                <a:latin typeface="Cambria Math" pitchFamily="18" charset="0"/>
                <a:ea typeface="Cambria Math" pitchFamily="18" charset="0"/>
              </a:rPr>
              <a:t> :</a:t>
            </a:r>
          </a:p>
        </p:txBody>
      </p:sp>
      <mc:AlternateContent xmlns:mc="http://schemas.openxmlformats.org/markup-compatibility/2006" xmlns:a14="http://schemas.microsoft.com/office/drawing/2010/main">
        <mc:Choice Requires="a14">
          <p:sp>
            <p:nvSpPr>
              <p:cNvPr id="12" name="Rectangle 11"/>
              <p:cNvSpPr/>
              <p:nvPr/>
            </p:nvSpPr>
            <p:spPr>
              <a:xfrm>
                <a:off x="2339752" y="4263557"/>
                <a:ext cx="2016224" cy="440377"/>
              </a:xfrm>
              <a:prstGeom prst="rect">
                <a:avLst/>
              </a:prstGeom>
            </p:spPr>
            <p:txBody>
              <a:bodyPr wrap="square">
                <a:spAutoFit/>
              </a:bodyPr>
              <a:lstStyle/>
              <a:p>
                <a:r>
                  <a:rPr lang="fr-FR" sz="1600" dirty="0" smtClean="0">
                    <a:solidFill>
                      <a:prstClr val="white"/>
                    </a:solidFill>
                    <a:latin typeface="Cambria Math" pitchFamily="18" charset="0"/>
                    <a:ea typeface="Cambria Math" pitchFamily="18" charset="0"/>
                  </a:rPr>
                  <a:t>Soit la valeur X = </a:t>
                </a:r>
                <a14:m>
                  <m:oMath xmlns:m="http://schemas.openxmlformats.org/officeDocument/2006/math">
                    <m:f>
                      <m:fPr>
                        <m:ctrlPr>
                          <a:rPr lang="fr-FR" sz="1600" i="1" smtClean="0">
                            <a:solidFill>
                              <a:prstClr val="white"/>
                            </a:solidFill>
                            <a:latin typeface="Cambria Math"/>
                            <a:ea typeface="Cambria Math" pitchFamily="18" charset="0"/>
                          </a:rPr>
                        </m:ctrlPr>
                      </m:fPr>
                      <m:num>
                        <m:r>
                          <a:rPr lang="fr-FR" sz="1600" b="0" i="1" smtClean="0">
                            <a:solidFill>
                              <a:prstClr val="white"/>
                            </a:solidFill>
                            <a:latin typeface="Cambria Math"/>
                            <a:ea typeface="Cambria Math" pitchFamily="18" charset="0"/>
                          </a:rPr>
                          <m:t>1</m:t>
                        </m:r>
                      </m:num>
                      <m:den>
                        <m:r>
                          <a:rPr lang="fr-FR" sz="1600" b="0" i="1" smtClean="0">
                            <a:solidFill>
                              <a:prstClr val="white"/>
                            </a:solidFill>
                            <a:latin typeface="Cambria Math"/>
                            <a:ea typeface="Cambria Math" pitchFamily="18" charset="0"/>
                          </a:rPr>
                          <m:t>7</m:t>
                        </m:r>
                      </m:den>
                    </m:f>
                  </m:oMath>
                </a14:m>
                <a:r>
                  <a:rPr lang="fr-FR" dirty="0" smtClean="0"/>
                  <a:t> </a:t>
                </a:r>
                <a:r>
                  <a:rPr lang="fr-FR" dirty="0" smtClean="0">
                    <a:solidFill>
                      <a:schemeClr val="bg1"/>
                    </a:solidFill>
                  </a:rPr>
                  <a:t>.</a:t>
                </a:r>
                <a:endParaRPr lang="fr-FR" dirty="0">
                  <a:solidFill>
                    <a:schemeClr val="bg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2339752" y="4263557"/>
                <a:ext cx="2016224" cy="440377"/>
              </a:xfrm>
              <a:prstGeom prst="rect">
                <a:avLst/>
              </a:prstGeom>
              <a:blipFill rotWithShape="1">
                <a:blip r:embed="rId8"/>
                <a:stretch>
                  <a:fillRect l="-1813" t="-1370" b="-9589"/>
                </a:stretch>
              </a:blipFill>
            </p:spPr>
            <p:txBody>
              <a:bodyPr/>
              <a:lstStyle/>
              <a:p>
                <a:r>
                  <a:rPr lang="fr-FR">
                    <a:noFill/>
                  </a:rPr>
                  <a:t> </a:t>
                </a:r>
              </a:p>
            </p:txBody>
          </p:sp>
        </mc:Fallback>
      </mc:AlternateContent>
      <p:sp>
        <p:nvSpPr>
          <p:cNvPr id="13" name="Rectangle 12"/>
          <p:cNvSpPr/>
          <p:nvPr/>
        </p:nvSpPr>
        <p:spPr>
          <a:xfrm>
            <a:off x="2339752" y="4725144"/>
            <a:ext cx="5883845" cy="338554"/>
          </a:xfrm>
          <a:prstGeom prst="rect">
            <a:avLst/>
          </a:prstGeom>
        </p:spPr>
        <p:txBody>
          <a:bodyPr wrap="square">
            <a:spAutoFit/>
          </a:bodyPr>
          <a:lstStyle/>
          <a:p>
            <a:r>
              <a:rPr lang="fr-FR" sz="1600" dirty="0" smtClean="0">
                <a:solidFill>
                  <a:prstClr val="white"/>
                </a:solidFill>
                <a:latin typeface="Cambria Math" pitchFamily="18" charset="0"/>
                <a:ea typeface="Cambria Math" pitchFamily="18" charset="0"/>
              </a:rPr>
              <a:t>Sa valeur approchée représentée sur 6 chiffres est X=0,142857</a:t>
            </a:r>
            <a:endParaRPr lang="fr-FR" dirty="0"/>
          </a:p>
        </p:txBody>
      </p:sp>
      <mc:AlternateContent xmlns:mc="http://schemas.openxmlformats.org/markup-compatibility/2006" xmlns:a14="http://schemas.microsoft.com/office/drawing/2010/main">
        <mc:Choice Requires="a14">
          <p:sp>
            <p:nvSpPr>
              <p:cNvPr id="14" name="Rectangle 13"/>
              <p:cNvSpPr/>
              <p:nvPr/>
            </p:nvSpPr>
            <p:spPr>
              <a:xfrm>
                <a:off x="2352880" y="5092379"/>
                <a:ext cx="2844317" cy="439992"/>
              </a:xfrm>
              <a:prstGeom prst="rect">
                <a:avLst/>
              </a:prstGeom>
            </p:spPr>
            <p:txBody>
              <a:bodyPr wrap="square">
                <a:spAutoFit/>
              </a:bodyPr>
              <a:lstStyle/>
              <a:p>
                <a:r>
                  <a:rPr lang="fr-FR" sz="1600" dirty="0" smtClean="0">
                    <a:solidFill>
                      <a:prstClr val="white"/>
                    </a:solidFill>
                    <a:latin typeface="Cambria Math" pitchFamily="18" charset="0"/>
                    <a:ea typeface="Cambria Math" pitchFamily="18" charset="0"/>
                  </a:rPr>
                  <a:t>Sa valeur exacte est </a:t>
                </a:r>
                <a14:m>
                  <m:oMath xmlns:m="http://schemas.openxmlformats.org/officeDocument/2006/math">
                    <m:acc>
                      <m:accPr>
                        <m:chr m:val="̅"/>
                        <m:ctrlPr>
                          <a:rPr lang="fr-FR" sz="1600" i="1" dirty="0">
                            <a:solidFill>
                              <a:prstClr val="white"/>
                            </a:solidFill>
                            <a:latin typeface="Cambria Math"/>
                            <a:ea typeface="Cambria Math" pitchFamily="18" charset="0"/>
                          </a:rPr>
                        </m:ctrlPr>
                      </m:accPr>
                      <m:e>
                        <m:r>
                          <a:rPr lang="fr-FR" sz="1600" i="1" dirty="0">
                            <a:solidFill>
                              <a:prstClr val="white"/>
                            </a:solidFill>
                            <a:latin typeface="Cambria Math"/>
                            <a:ea typeface="Cambria Math" pitchFamily="18" charset="0"/>
                          </a:rPr>
                          <m:t>𝑋</m:t>
                        </m:r>
                      </m:e>
                    </m:acc>
                  </m:oMath>
                </a14:m>
                <a:r>
                  <a:rPr lang="fr-FR" sz="1600" dirty="0" smtClean="0">
                    <a:solidFill>
                      <a:prstClr val="white"/>
                    </a:solidFill>
                    <a:latin typeface="Cambria Math" pitchFamily="18" charset="0"/>
                    <a:ea typeface="Cambria Math" pitchFamily="18" charset="0"/>
                  </a:rPr>
                  <a:t> = </a:t>
                </a:r>
                <a14:m>
                  <m:oMath xmlns:m="http://schemas.openxmlformats.org/officeDocument/2006/math">
                    <m:f>
                      <m:fPr>
                        <m:ctrlPr>
                          <a:rPr lang="fr-FR" sz="1600" i="1" smtClean="0">
                            <a:solidFill>
                              <a:prstClr val="white"/>
                            </a:solidFill>
                            <a:latin typeface="Cambria Math"/>
                            <a:ea typeface="Cambria Math" pitchFamily="18" charset="0"/>
                          </a:rPr>
                        </m:ctrlPr>
                      </m:fPr>
                      <m:num>
                        <m:r>
                          <a:rPr lang="fr-FR" sz="1600" b="0" i="1" smtClean="0">
                            <a:solidFill>
                              <a:prstClr val="white"/>
                            </a:solidFill>
                            <a:latin typeface="Cambria Math"/>
                            <a:ea typeface="Cambria Math" pitchFamily="18" charset="0"/>
                          </a:rPr>
                          <m:t>1</m:t>
                        </m:r>
                      </m:num>
                      <m:den>
                        <m:r>
                          <a:rPr lang="fr-FR" sz="1600" b="0" i="1" smtClean="0">
                            <a:solidFill>
                              <a:prstClr val="white"/>
                            </a:solidFill>
                            <a:latin typeface="Cambria Math"/>
                            <a:ea typeface="Cambria Math" pitchFamily="18" charset="0"/>
                          </a:rPr>
                          <m:t>7</m:t>
                        </m:r>
                      </m:den>
                    </m:f>
                  </m:oMath>
                </a14:m>
                <a:endParaRPr lang="fr-FR" dirty="0"/>
              </a:p>
            </p:txBody>
          </p:sp>
        </mc:Choice>
        <mc:Fallback xmlns="">
          <p:sp>
            <p:nvSpPr>
              <p:cNvPr id="14" name="Rectangle 13"/>
              <p:cNvSpPr>
                <a:spLocks noRot="1" noChangeAspect="1" noMove="1" noResize="1" noEditPoints="1" noAdjustHandles="1" noChangeArrowheads="1" noChangeShapeType="1" noTextEdit="1"/>
              </p:cNvSpPr>
              <p:nvPr/>
            </p:nvSpPr>
            <p:spPr>
              <a:xfrm>
                <a:off x="2352880" y="5092379"/>
                <a:ext cx="2844317" cy="439992"/>
              </a:xfrm>
              <a:prstGeom prst="rect">
                <a:avLst/>
              </a:prstGeom>
              <a:blipFill rotWithShape="1">
                <a:blip r:embed="rId9"/>
                <a:stretch>
                  <a:fillRect l="-1285" b="-274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3101783" y="5522845"/>
                <a:ext cx="3798483" cy="483915"/>
              </a:xfrm>
              <a:prstGeom prst="rect">
                <a:avLst/>
              </a:prstGeom>
            </p:spPr>
            <p:txBody>
              <a:bodyPr wrap="square">
                <a:spAutoFit/>
              </a:bodyPr>
              <a:lstStyle/>
              <a:p>
                <a:r>
                  <a:rPr lang="el-GR" sz="1600" dirty="0" smtClean="0">
                    <a:solidFill>
                      <a:prstClr val="white"/>
                    </a:solidFill>
                    <a:latin typeface="Cambria Math" pitchFamily="18" charset="0"/>
                    <a:ea typeface="Cambria Math" pitchFamily="18" charset="0"/>
                  </a:rPr>
                  <a:t>Δ</a:t>
                </a:r>
                <a:r>
                  <a:rPr lang="fr-FR" sz="1600" dirty="0" smtClean="0">
                    <a:solidFill>
                      <a:prstClr val="white"/>
                    </a:solidFill>
                    <a:latin typeface="Cambria Math" pitchFamily="18" charset="0"/>
                    <a:ea typeface="Cambria Math" pitchFamily="18" charset="0"/>
                  </a:rPr>
                  <a:t>X =|X-</a:t>
                </a:r>
                <a:r>
                  <a:rPr lang="fr-FR" sz="1600" dirty="0">
                    <a:solidFill>
                      <a:prstClr val="white"/>
                    </a:solidFill>
                    <a:ea typeface="Cambria Math" pitchFamily="18" charset="0"/>
                  </a:rPr>
                  <a:t> </a:t>
                </a:r>
                <a14:m>
                  <m:oMath xmlns:m="http://schemas.openxmlformats.org/officeDocument/2006/math">
                    <m:acc>
                      <m:accPr>
                        <m:chr m:val="̅"/>
                        <m:ctrlPr>
                          <a:rPr lang="fr-FR" sz="1600" i="1" dirty="0">
                            <a:solidFill>
                              <a:prstClr val="white"/>
                            </a:solidFill>
                            <a:latin typeface="Cambria Math"/>
                            <a:ea typeface="Cambria Math" pitchFamily="18" charset="0"/>
                          </a:rPr>
                        </m:ctrlPr>
                      </m:accPr>
                      <m:e>
                        <m:r>
                          <a:rPr lang="fr-FR" sz="1600" i="1" dirty="0">
                            <a:solidFill>
                              <a:prstClr val="white"/>
                            </a:solidFill>
                            <a:latin typeface="Cambria Math"/>
                            <a:ea typeface="Cambria Math" pitchFamily="18" charset="0"/>
                          </a:rPr>
                          <m:t>𝑋</m:t>
                        </m:r>
                      </m:e>
                    </m:acc>
                    <m:r>
                      <a:rPr lang="fr-FR" sz="1600" i="1" dirty="0">
                        <a:solidFill>
                          <a:prstClr val="white"/>
                        </a:solidFill>
                        <a:latin typeface="Cambria Math"/>
                        <a:ea typeface="Cambria Math" pitchFamily="18" charset="0"/>
                      </a:rPr>
                      <m:t> </m:t>
                    </m:r>
                  </m:oMath>
                </a14:m>
                <a:r>
                  <a:rPr lang="fr-FR" sz="1600" dirty="0" smtClean="0">
                    <a:solidFill>
                      <a:prstClr val="white"/>
                    </a:solidFill>
                    <a:latin typeface="Cambria Math" pitchFamily="18" charset="0"/>
                    <a:ea typeface="Cambria Math" pitchFamily="18" charset="0"/>
                  </a:rPr>
                  <a:t>| = |0.142857- </a:t>
                </a:r>
                <a14:m>
                  <m:oMath xmlns:m="http://schemas.openxmlformats.org/officeDocument/2006/math">
                    <m:f>
                      <m:fPr>
                        <m:ctrlPr>
                          <a:rPr lang="fr-FR" sz="1600" i="1" smtClean="0">
                            <a:solidFill>
                              <a:schemeClr val="bg1"/>
                            </a:solidFill>
                            <a:latin typeface="Cambria Math"/>
                            <a:ea typeface="Cambria Math" pitchFamily="18" charset="0"/>
                          </a:rPr>
                        </m:ctrlPr>
                      </m:fPr>
                      <m:num>
                        <m:r>
                          <a:rPr lang="fr-FR" sz="1600" b="0" i="1" smtClean="0">
                            <a:solidFill>
                              <a:schemeClr val="bg1"/>
                            </a:solidFill>
                            <a:latin typeface="Cambria Math"/>
                            <a:ea typeface="Cambria Math" pitchFamily="18" charset="0"/>
                          </a:rPr>
                          <m:t>1</m:t>
                        </m:r>
                      </m:num>
                      <m:den>
                        <m:r>
                          <a:rPr lang="fr-FR" sz="1600" b="0" i="1" smtClean="0">
                            <a:solidFill>
                              <a:schemeClr val="bg1"/>
                            </a:solidFill>
                            <a:latin typeface="Cambria Math"/>
                            <a:ea typeface="Cambria Math" pitchFamily="18" charset="0"/>
                          </a:rPr>
                          <m:t>7</m:t>
                        </m:r>
                      </m:den>
                    </m:f>
                  </m:oMath>
                </a14:m>
                <a:r>
                  <a:rPr lang="fr-FR" dirty="0" smtClean="0">
                    <a:solidFill>
                      <a:schemeClr val="bg1"/>
                    </a:solidFill>
                  </a:rPr>
                  <a:t>| = </a:t>
                </a:r>
                <a14:m>
                  <m:oMath xmlns:m="http://schemas.openxmlformats.org/officeDocument/2006/math">
                    <m:f>
                      <m:fPr>
                        <m:ctrlPr>
                          <a:rPr lang="fr-FR" i="1" smtClean="0">
                            <a:solidFill>
                              <a:schemeClr val="bg1"/>
                            </a:solidFill>
                            <a:latin typeface="Cambria Math"/>
                          </a:rPr>
                        </m:ctrlPr>
                      </m:fPr>
                      <m:num>
                        <m:r>
                          <a:rPr lang="fr-FR" b="0" i="1" smtClean="0">
                            <a:solidFill>
                              <a:schemeClr val="bg1"/>
                            </a:solidFill>
                            <a:latin typeface="Cambria Math"/>
                          </a:rPr>
                          <m:t>1</m:t>
                        </m:r>
                      </m:num>
                      <m:den>
                        <m:r>
                          <a:rPr lang="fr-FR" b="0" i="1" smtClean="0">
                            <a:solidFill>
                              <a:schemeClr val="bg1"/>
                            </a:solidFill>
                            <a:latin typeface="Cambria Math"/>
                          </a:rPr>
                          <m:t>7</m:t>
                        </m:r>
                      </m:den>
                    </m:f>
                    <m:r>
                      <a:rPr lang="fr-FR" b="0" i="1" smtClean="0">
                        <a:solidFill>
                          <a:schemeClr val="bg1"/>
                        </a:solidFill>
                        <a:latin typeface="Cambria Math"/>
                      </a:rPr>
                      <m:t>∗</m:t>
                    </m:r>
                    <m:sSup>
                      <m:sSupPr>
                        <m:ctrlPr>
                          <a:rPr lang="fr-FR" b="0" i="1" smtClean="0">
                            <a:solidFill>
                              <a:schemeClr val="bg1"/>
                            </a:solidFill>
                            <a:latin typeface="Cambria Math"/>
                          </a:rPr>
                        </m:ctrlPr>
                      </m:sSupPr>
                      <m:e>
                        <m:r>
                          <a:rPr lang="fr-FR" b="0" i="1" smtClean="0">
                            <a:solidFill>
                              <a:schemeClr val="bg1"/>
                            </a:solidFill>
                            <a:latin typeface="Cambria Math"/>
                          </a:rPr>
                          <m:t>10</m:t>
                        </m:r>
                      </m:e>
                      <m:sup>
                        <m:r>
                          <a:rPr lang="fr-FR" b="0" i="1" smtClean="0">
                            <a:solidFill>
                              <a:schemeClr val="bg1"/>
                            </a:solidFill>
                            <a:latin typeface="Cambria Math"/>
                          </a:rPr>
                          <m:t>−</m:t>
                        </m:r>
                        <m:r>
                          <a:rPr lang="fr-FR" b="0" i="1" smtClean="0">
                            <a:solidFill>
                              <a:schemeClr val="bg1"/>
                            </a:solidFill>
                            <a:latin typeface="Cambria Math"/>
                          </a:rPr>
                          <m:t>6</m:t>
                        </m:r>
                      </m:sup>
                    </m:sSup>
                  </m:oMath>
                </a14:m>
                <a:endParaRPr lang="fr-FR" dirty="0">
                  <a:solidFill>
                    <a:schemeClr val="bg1"/>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3101783" y="5522845"/>
                <a:ext cx="3798483" cy="483915"/>
              </a:xfrm>
              <a:prstGeom prst="rect">
                <a:avLst/>
              </a:prstGeom>
              <a:blipFill rotWithShape="1">
                <a:blip r:embed="rId10"/>
                <a:stretch>
                  <a:fillRect l="-963" b="-759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3126860" y="6032554"/>
                <a:ext cx="4075602" cy="338554"/>
              </a:xfrm>
              <a:prstGeom prst="rect">
                <a:avLst/>
              </a:prstGeom>
            </p:spPr>
            <p:txBody>
              <a:bodyPr wrap="square">
                <a:spAutoFit/>
              </a:bodyPr>
              <a:lstStyle/>
              <a:p>
                <a:r>
                  <a:rPr lang="el-GR" sz="1600" dirty="0" smtClean="0">
                    <a:solidFill>
                      <a:prstClr val="white"/>
                    </a:solidFill>
                    <a:latin typeface="Cambria Math" pitchFamily="18" charset="0"/>
                    <a:ea typeface="Cambria Math" pitchFamily="18" charset="0"/>
                  </a:rPr>
                  <a:t>ρ</a:t>
                </a:r>
                <a:r>
                  <a:rPr lang="fr-FR" sz="1600" dirty="0" smtClean="0">
                    <a:solidFill>
                      <a:prstClr val="white"/>
                    </a:solidFill>
                    <a:latin typeface="Cambria Math" pitchFamily="18" charset="0"/>
                    <a:ea typeface="Cambria Math" pitchFamily="18" charset="0"/>
                  </a:rPr>
                  <a:t>(X) = |X – </a:t>
                </a:r>
                <a14:m>
                  <m:oMath xmlns:m="http://schemas.openxmlformats.org/officeDocument/2006/math">
                    <m:acc>
                      <m:accPr>
                        <m:chr m:val="̅"/>
                        <m:ctrlPr>
                          <a:rPr lang="fr-FR" sz="1600" i="1" dirty="0">
                            <a:solidFill>
                              <a:prstClr val="white"/>
                            </a:solidFill>
                            <a:latin typeface="Cambria Math"/>
                            <a:ea typeface="Cambria Math" pitchFamily="18" charset="0"/>
                          </a:rPr>
                        </m:ctrlPr>
                      </m:accPr>
                      <m:e>
                        <m:r>
                          <a:rPr lang="fr-FR" sz="1600" i="1" dirty="0">
                            <a:solidFill>
                              <a:prstClr val="white"/>
                            </a:solidFill>
                            <a:latin typeface="Cambria Math"/>
                            <a:ea typeface="Cambria Math" pitchFamily="18" charset="0"/>
                          </a:rPr>
                          <m:t>𝑋</m:t>
                        </m:r>
                      </m:e>
                    </m:acc>
                  </m:oMath>
                </a14:m>
                <a:r>
                  <a:rPr lang="fr-FR" sz="1600" dirty="0" smtClean="0">
                    <a:solidFill>
                      <a:prstClr val="white"/>
                    </a:solidFill>
                    <a:latin typeface="Cambria Math" pitchFamily="18" charset="0"/>
                    <a:ea typeface="Cambria Math" pitchFamily="18" charset="0"/>
                  </a:rPr>
                  <a:t>/ </a:t>
                </a:r>
                <a14:m>
                  <m:oMath xmlns:m="http://schemas.openxmlformats.org/officeDocument/2006/math">
                    <m:acc>
                      <m:accPr>
                        <m:chr m:val="̅"/>
                        <m:ctrlPr>
                          <a:rPr lang="fr-FR" sz="1600" i="1" dirty="0">
                            <a:solidFill>
                              <a:prstClr val="white"/>
                            </a:solidFill>
                            <a:latin typeface="Cambria Math"/>
                            <a:ea typeface="Cambria Math" pitchFamily="18" charset="0"/>
                          </a:rPr>
                        </m:ctrlPr>
                      </m:accPr>
                      <m:e>
                        <m:r>
                          <a:rPr lang="fr-FR" sz="1600" i="1" dirty="0">
                            <a:solidFill>
                              <a:prstClr val="white"/>
                            </a:solidFill>
                            <a:latin typeface="Cambria Math"/>
                            <a:ea typeface="Cambria Math" pitchFamily="18" charset="0"/>
                          </a:rPr>
                          <m:t>𝑋</m:t>
                        </m:r>
                      </m:e>
                    </m:acc>
                  </m:oMath>
                </a14:m>
                <a:r>
                  <a:rPr lang="fr-FR" sz="1600" dirty="0">
                    <a:solidFill>
                      <a:prstClr val="white"/>
                    </a:solidFill>
                    <a:latin typeface="Cambria Math" pitchFamily="18" charset="0"/>
                    <a:ea typeface="Cambria Math" pitchFamily="18" charset="0"/>
                  </a:rPr>
                  <a:t>|</a:t>
                </a:r>
                <a:r>
                  <a:rPr lang="fr-FR" sz="1600" dirty="0" smtClean="0">
                    <a:solidFill>
                      <a:prstClr val="white"/>
                    </a:solidFill>
                    <a:latin typeface="Cambria Math" pitchFamily="18" charset="0"/>
                    <a:ea typeface="Cambria Math" pitchFamily="18" charset="0"/>
                  </a:rPr>
                  <a:t>= 10</a:t>
                </a:r>
                <a:r>
                  <a:rPr lang="fr-FR" sz="1600" baseline="30000" dirty="0" smtClean="0">
                    <a:solidFill>
                      <a:prstClr val="white"/>
                    </a:solidFill>
                    <a:latin typeface="Cambria Math" pitchFamily="18" charset="0"/>
                    <a:ea typeface="Cambria Math" pitchFamily="18" charset="0"/>
                  </a:rPr>
                  <a:t>-6</a:t>
                </a:r>
                <a:r>
                  <a:rPr lang="fr-FR" sz="1600" dirty="0" smtClean="0">
                    <a:solidFill>
                      <a:prstClr val="white"/>
                    </a:solidFill>
                    <a:latin typeface="Cambria Math" pitchFamily="18" charset="0"/>
                    <a:ea typeface="Cambria Math" pitchFamily="18" charset="0"/>
                  </a:rPr>
                  <a:t> =0.0001%</a:t>
                </a:r>
                <a:endParaRPr lang="fr-FR" baseline="30000" dirty="0"/>
              </a:p>
            </p:txBody>
          </p:sp>
        </mc:Choice>
        <mc:Fallback xmlns="">
          <p:sp>
            <p:nvSpPr>
              <p:cNvPr id="16" name="Rectangle 15"/>
              <p:cNvSpPr>
                <a:spLocks noRot="1" noChangeAspect="1" noMove="1" noResize="1" noEditPoints="1" noAdjustHandles="1" noChangeArrowheads="1" noChangeShapeType="1" noTextEdit="1"/>
              </p:cNvSpPr>
              <p:nvPr/>
            </p:nvSpPr>
            <p:spPr>
              <a:xfrm>
                <a:off x="3126860" y="6032554"/>
                <a:ext cx="4075602" cy="338554"/>
              </a:xfrm>
              <a:prstGeom prst="rect">
                <a:avLst/>
              </a:prstGeom>
              <a:blipFill rotWithShape="1">
                <a:blip r:embed="rId11"/>
                <a:stretch>
                  <a:fillRect l="-897" t="-7273" b="-21818"/>
                </a:stretch>
              </a:blipFill>
            </p:spPr>
            <p:txBody>
              <a:bodyPr/>
              <a:lstStyle/>
              <a:p>
                <a:r>
                  <a:rPr lang="fr-FR">
                    <a:noFill/>
                  </a:rPr>
                  <a:t> </a:t>
                </a:r>
              </a:p>
            </p:txBody>
          </p:sp>
        </mc:Fallback>
      </mc:AlternateContent>
      <p:sp>
        <p:nvSpPr>
          <p:cNvPr id="2" name="Rectangle 1"/>
          <p:cNvSpPr/>
          <p:nvPr/>
        </p:nvSpPr>
        <p:spPr>
          <a:xfrm>
            <a:off x="813895" y="877736"/>
            <a:ext cx="2751331" cy="400110"/>
          </a:xfrm>
          <a:prstGeom prst="rect">
            <a:avLst/>
          </a:prstGeom>
        </p:spPr>
        <p:txBody>
          <a:bodyPr wrap="none">
            <a:spAutoFit/>
          </a:bodyPr>
          <a:lstStyle/>
          <a:p>
            <a:r>
              <a:rPr lang="fr-FR" sz="2000" b="1" spc="-1" dirty="0">
                <a:solidFill>
                  <a:srgbClr val="FF0000"/>
                </a:solidFill>
                <a:latin typeface="Book Antiqua"/>
              </a:rPr>
              <a:t>6- Mesure de </a:t>
            </a:r>
            <a:r>
              <a:rPr lang="fr-FR" sz="2000" b="1" spc="-1" dirty="0" smtClean="0">
                <a:solidFill>
                  <a:srgbClr val="FF0000"/>
                </a:solidFill>
                <a:latin typeface="Book Antiqua"/>
              </a:rPr>
              <a:t>l’erreur :</a:t>
            </a:r>
            <a:endParaRPr lang="fr-FR" sz="2000" b="1" spc="-1" dirty="0">
              <a:solidFill>
                <a:srgbClr val="FF0000"/>
              </a:solidFill>
              <a:latin typeface="Book Antiqua"/>
            </a:endParaRPr>
          </a:p>
        </p:txBody>
      </p:sp>
      <p:sp>
        <p:nvSpPr>
          <p:cNvPr id="3" name="Rectangle 2"/>
          <p:cNvSpPr/>
          <p:nvPr/>
        </p:nvSpPr>
        <p:spPr>
          <a:xfrm>
            <a:off x="971600" y="1501894"/>
            <a:ext cx="7488832" cy="25031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971600" y="4149080"/>
            <a:ext cx="7512184" cy="2543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240410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par>
                          <p:cTn id="17" fill="hold">
                            <p:stCondLst>
                              <p:cond delay="500"/>
                            </p:stCondLst>
                            <p:childTnLst>
                              <p:par>
                                <p:cTn id="18" presetID="6" presetClass="entr" presetSubtype="16"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ircle(in)">
                                      <p:cBhvr>
                                        <p:cTn id="20" dur="10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par>
                          <p:cTn id="26" fill="hold">
                            <p:stCondLst>
                              <p:cond delay="500"/>
                            </p:stCondLst>
                            <p:childTnLst>
                              <p:par>
                                <p:cTn id="27" presetID="6" presetClass="entr" presetSubtype="16"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in)">
                                      <p:cBhvr>
                                        <p:cTn id="29" dur="1000"/>
                                        <p:tgtEl>
                                          <p:spTgt spid="10"/>
                                        </p:tgtEl>
                                      </p:cBhvr>
                                    </p:animEffect>
                                  </p:childTnLst>
                                </p:cTn>
                              </p:par>
                            </p:childTnLst>
                          </p:cTn>
                        </p:par>
                        <p:par>
                          <p:cTn id="30" fill="hold">
                            <p:stCondLst>
                              <p:cond delay="1500"/>
                            </p:stCondLst>
                            <p:childTnLst>
                              <p:par>
                                <p:cTn id="31" presetID="6" presetClass="entr" presetSubtype="16"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circle(in)">
                                      <p:cBhvr>
                                        <p:cTn id="33" dur="10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6" presetClass="entr" presetSubtype="16"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circle(in)">
                                      <p:cBhvr>
                                        <p:cTn id="44" dur="1000"/>
                                        <p:tgtEl>
                                          <p:spTgt spid="12"/>
                                        </p:tgtEl>
                                      </p:cBhvr>
                                    </p:animEffect>
                                  </p:childTnLst>
                                </p:cTn>
                              </p:par>
                            </p:childTnLst>
                          </p:cTn>
                        </p:par>
                        <p:par>
                          <p:cTn id="45" fill="hold">
                            <p:stCondLst>
                              <p:cond delay="2000"/>
                            </p:stCondLst>
                            <p:childTnLst>
                              <p:par>
                                <p:cTn id="46" presetID="6" presetClass="entr" presetSubtype="16"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circle(in)">
                                      <p:cBhvr>
                                        <p:cTn id="48" dur="10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circle(in)">
                                      <p:cBhvr>
                                        <p:cTn id="53" dur="10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circle(in)">
                                      <p:cBhvr>
                                        <p:cTn id="58" dur="10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circle(in)">
                                      <p:cBhvr>
                                        <p:cTn id="63" dur="1250"/>
                                        <p:tgtEl>
                                          <p:spTgt spid="16"/>
                                        </p:tgtEl>
                                      </p:cBhvr>
                                    </p:animEffect>
                                  </p:childTnLst>
                                </p:cTn>
                              </p:par>
                            </p:childTnLst>
                          </p:cTn>
                        </p:par>
                        <p:par>
                          <p:cTn id="64" fill="hold">
                            <p:stCondLst>
                              <p:cond delay="1250"/>
                            </p:stCondLst>
                            <p:childTnLst>
                              <p:par>
                                <p:cTn id="65" presetID="21" presetClass="entr" presetSubtype="1" fill="hold" grpId="0" nodeType="after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heel(1)">
                                      <p:cBhvr>
                                        <p:cTn id="6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p:bldP spid="12" grpId="0"/>
      <p:bldP spid="13" grpId="0"/>
      <p:bldP spid="14" grpId="0"/>
      <p:bldP spid="15" grpId="0"/>
      <p:bldP spid="16" grpId="0"/>
      <p:bldP spid="2" grpId="0"/>
      <p:bldP spid="3"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18</a:t>
            </a:fld>
            <a:endParaRPr lang="en-US" sz="1200" b="0" strike="noStrike" spc="-1">
              <a:latin typeface="Times New Roman"/>
            </a:endParaRPr>
          </a:p>
        </p:txBody>
      </p:sp>
      <p:sp>
        <p:nvSpPr>
          <p:cNvPr id="2" name="Rectangle 1"/>
          <p:cNvSpPr/>
          <p:nvPr/>
        </p:nvSpPr>
        <p:spPr>
          <a:xfrm>
            <a:off x="891016" y="836712"/>
            <a:ext cx="5760640" cy="400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0000"/>
                </a:solidFill>
                <a:latin typeface="Book Antiqua"/>
              </a:rPr>
              <a:t>7- Notions </a:t>
            </a:r>
            <a:r>
              <a:rPr lang="fr-FR" sz="2000" b="1" spc="-1" dirty="0">
                <a:solidFill>
                  <a:srgbClr val="FF0000"/>
                </a:solidFill>
                <a:latin typeface="Book Antiqua"/>
              </a:rPr>
              <a:t>de conditionnement et de stabilité :</a:t>
            </a:r>
          </a:p>
        </p:txBody>
      </p:sp>
      <p:sp>
        <p:nvSpPr>
          <p:cNvPr id="3" name="Rectangle 2"/>
          <p:cNvSpPr/>
          <p:nvPr/>
        </p:nvSpPr>
        <p:spPr>
          <a:xfrm>
            <a:off x="1220635" y="1446169"/>
            <a:ext cx="2391424"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a:solidFill>
                  <a:srgbClr val="FFFFFF"/>
                </a:solidFill>
                <a:latin typeface="Book Antiqua"/>
              </a:rPr>
              <a:t>Conditionnement :</a:t>
            </a:r>
          </a:p>
        </p:txBody>
      </p:sp>
      <p:sp>
        <p:nvSpPr>
          <p:cNvPr id="4" name="Rectangle 3"/>
          <p:cNvSpPr/>
          <p:nvPr/>
        </p:nvSpPr>
        <p:spPr>
          <a:xfrm>
            <a:off x="1475656" y="2060848"/>
            <a:ext cx="7128792"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a:solidFill>
                  <a:srgbClr val="FFFFFF"/>
                </a:solidFill>
                <a:latin typeface="Book Antiqua"/>
              </a:rPr>
              <a:t>Le conditionnement décrit la sensibilité de la valeur d'une fonction à une petite variation de son </a:t>
            </a:r>
            <a:r>
              <a:rPr lang="fr-FR" spc="-1" dirty="0" smtClean="0">
                <a:solidFill>
                  <a:srgbClr val="FFFFFF"/>
                </a:solidFill>
                <a:latin typeface="Book Antiqua"/>
              </a:rPr>
              <a:t>argument</a:t>
            </a:r>
            <a:r>
              <a:rPr lang="fr-FR" spc="-1" dirty="0">
                <a:solidFill>
                  <a:srgbClr val="FFFFFF"/>
                </a:solidFill>
                <a:latin typeface="Book Antiqua"/>
              </a:rPr>
              <a:t> </a:t>
            </a:r>
            <a:r>
              <a:rPr lang="fr-FR" spc="-1" dirty="0" smtClean="0">
                <a:solidFill>
                  <a:srgbClr val="FFFFFF"/>
                </a:solidFill>
                <a:latin typeface="Book Antiqua"/>
              </a:rPr>
              <a:t> : </a:t>
            </a:r>
            <a:endParaRPr lang="fr-FR" spc="-1" dirty="0">
              <a:solidFill>
                <a:srgbClr val="FFFFFF"/>
              </a:solidFill>
              <a:latin typeface="Book Antiqua"/>
            </a:endParaRPr>
          </a:p>
        </p:txBody>
      </p:sp>
      <mc:AlternateContent xmlns:mc="http://schemas.openxmlformats.org/markup-compatibility/2006" xmlns:a14="http://schemas.microsoft.com/office/drawing/2010/main">
        <mc:Choice Requires="a14">
          <p:sp>
            <p:nvSpPr>
              <p:cNvPr id="5" name="Rectangle 4"/>
              <p:cNvSpPr/>
              <p:nvPr/>
            </p:nvSpPr>
            <p:spPr>
              <a:xfrm>
                <a:off x="1907704" y="2866913"/>
                <a:ext cx="6514316" cy="54130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 |</a:t>
                </a:r>
                <a14:m>
                  <m:oMath xmlns:m="http://schemas.openxmlformats.org/officeDocument/2006/math">
                    <m:f>
                      <m:fPr>
                        <m:ctrlPr>
                          <a:rPr lang="fr-FR" i="1" spc="-1">
                            <a:solidFill>
                              <a:srgbClr val="FFFFFF"/>
                            </a:solidFill>
                            <a:latin typeface="Cambria Math"/>
                          </a:rPr>
                        </m:ctrlPr>
                      </m:fPr>
                      <m:num>
                        <m:r>
                          <a:rPr lang="fr-FR" spc="-1">
                            <a:solidFill>
                              <a:srgbClr val="FFFFFF"/>
                            </a:solidFill>
                            <a:latin typeface="Cambria Math"/>
                          </a:rPr>
                          <m:t>𝑓</m:t>
                        </m:r>
                        <m:d>
                          <m:dPr>
                            <m:ctrlPr>
                              <a:rPr lang="fr-FR" i="1" spc="-1">
                                <a:solidFill>
                                  <a:srgbClr val="FFFFFF"/>
                                </a:solidFill>
                                <a:latin typeface="Cambria Math"/>
                              </a:rPr>
                            </m:ctrlPr>
                          </m:dPr>
                          <m:e>
                            <m:r>
                              <a:rPr lang="fr-FR" spc="-1">
                                <a:solidFill>
                                  <a:srgbClr val="FFFFFF"/>
                                </a:solidFill>
                                <a:latin typeface="Cambria Math"/>
                              </a:rPr>
                              <m:t>𝑥</m:t>
                            </m:r>
                          </m:e>
                        </m:d>
                        <m:r>
                          <a:rPr lang="fr-FR" spc="-1">
                            <a:solidFill>
                              <a:srgbClr val="FFFFFF"/>
                            </a:solidFill>
                            <a:latin typeface="Cambria Math"/>
                          </a:rPr>
                          <m:t>−</m:t>
                        </m:r>
                        <m:r>
                          <a:rPr lang="fr-FR" spc="-1">
                            <a:solidFill>
                              <a:srgbClr val="FFFFFF"/>
                            </a:solidFill>
                            <a:latin typeface="Cambria Math"/>
                          </a:rPr>
                          <m:t>𝑓</m:t>
                        </m:r>
                        <m:r>
                          <a:rPr lang="fr-FR" spc="-1">
                            <a:solidFill>
                              <a:srgbClr val="FFFFFF"/>
                            </a:solidFill>
                            <a:latin typeface="Cambria Math"/>
                          </a:rPr>
                          <m:t>(</m:t>
                        </m:r>
                        <m:sSup>
                          <m:sSupPr>
                            <m:ctrlPr>
                              <a:rPr lang="fr-FR" i="1" spc="-1">
                                <a:solidFill>
                                  <a:srgbClr val="FFFFFF"/>
                                </a:solidFill>
                                <a:latin typeface="Cambria Math"/>
                              </a:rPr>
                            </m:ctrlPr>
                          </m:sSupPr>
                          <m:e>
                            <m:r>
                              <a:rPr lang="fr-FR" spc="-1">
                                <a:solidFill>
                                  <a:srgbClr val="FFFFFF"/>
                                </a:solidFill>
                                <a:latin typeface="Cambria Math"/>
                              </a:rPr>
                              <m:t>𝑥</m:t>
                            </m:r>
                          </m:e>
                          <m:sup>
                            <m:r>
                              <a:rPr lang="fr-FR" spc="-1">
                                <a:solidFill>
                                  <a:srgbClr val="FFFFFF"/>
                                </a:solidFill>
                                <a:latin typeface="Cambria Math"/>
                              </a:rPr>
                              <m:t>∗</m:t>
                            </m:r>
                          </m:sup>
                        </m:sSup>
                        <m:r>
                          <a:rPr lang="fr-FR" spc="-1">
                            <a:solidFill>
                              <a:srgbClr val="FFFFFF"/>
                            </a:solidFill>
                            <a:latin typeface="Cambria Math"/>
                          </a:rPr>
                          <m:t>)</m:t>
                        </m:r>
                      </m:num>
                      <m:den>
                        <m:r>
                          <a:rPr lang="fr-FR" spc="-1">
                            <a:solidFill>
                              <a:srgbClr val="FFFFFF"/>
                            </a:solidFill>
                            <a:latin typeface="Cambria Math"/>
                          </a:rPr>
                          <m:t>𝑓</m:t>
                        </m:r>
                        <m:r>
                          <a:rPr lang="fr-FR" spc="-1">
                            <a:solidFill>
                              <a:srgbClr val="FFFFFF"/>
                            </a:solidFill>
                            <a:latin typeface="Cambria Math"/>
                          </a:rPr>
                          <m:t>(</m:t>
                        </m:r>
                        <m:r>
                          <a:rPr lang="fr-FR" spc="-1">
                            <a:solidFill>
                              <a:srgbClr val="FFFFFF"/>
                            </a:solidFill>
                            <a:latin typeface="Cambria Math"/>
                          </a:rPr>
                          <m:t>𝑥</m:t>
                        </m:r>
                        <m:r>
                          <a:rPr lang="fr-FR" spc="-1">
                            <a:solidFill>
                              <a:srgbClr val="FFFFFF"/>
                            </a:solidFill>
                            <a:latin typeface="Cambria Math"/>
                          </a:rPr>
                          <m:t>)</m:t>
                        </m:r>
                      </m:den>
                    </m:f>
                  </m:oMath>
                </a14:m>
                <a:r>
                  <a:rPr lang="fr-FR" spc="-1" dirty="0" smtClean="0">
                    <a:solidFill>
                      <a:srgbClr val="FFFFFF"/>
                    </a:solidFill>
                    <a:latin typeface="Book Antiqua"/>
                  </a:rPr>
                  <a:t>|</a:t>
                </a:r>
                <a:r>
                  <a:rPr lang="fr-FR" spc="-1" dirty="0">
                    <a:solidFill>
                      <a:srgbClr val="FFFFFF"/>
                    </a:solidFill>
                    <a:latin typeface="Book Antiqua"/>
                  </a:rPr>
                  <a:t> en fonction de </a:t>
                </a:r>
                <a:r>
                  <a:rPr lang="fr-FR" spc="-1" dirty="0" smtClean="0">
                    <a:solidFill>
                      <a:srgbClr val="FFFFFF"/>
                    </a:solidFill>
                    <a:latin typeface="Book Antiqua"/>
                  </a:rPr>
                  <a:t>|</a:t>
                </a:r>
                <a14:m>
                  <m:oMath xmlns:m="http://schemas.openxmlformats.org/officeDocument/2006/math">
                    <m:f>
                      <m:fPr>
                        <m:ctrlPr>
                          <a:rPr lang="fr-FR" i="1" spc="-1">
                            <a:solidFill>
                              <a:srgbClr val="FFFFFF"/>
                            </a:solidFill>
                            <a:latin typeface="Cambria Math"/>
                          </a:rPr>
                        </m:ctrlPr>
                      </m:fPr>
                      <m:num>
                        <m:r>
                          <a:rPr lang="fr-FR" spc="-1">
                            <a:solidFill>
                              <a:srgbClr val="FFFFFF"/>
                            </a:solidFill>
                            <a:latin typeface="Cambria Math"/>
                          </a:rPr>
                          <m:t>𝑥</m:t>
                        </m:r>
                        <m:r>
                          <a:rPr lang="fr-FR" spc="-1">
                            <a:solidFill>
                              <a:srgbClr val="FFFFFF"/>
                            </a:solidFill>
                            <a:latin typeface="Cambria Math"/>
                          </a:rPr>
                          <m:t>− </m:t>
                        </m:r>
                        <m:sSup>
                          <m:sSupPr>
                            <m:ctrlPr>
                              <a:rPr lang="fr-FR" i="1" spc="-1">
                                <a:solidFill>
                                  <a:srgbClr val="FFFFFF"/>
                                </a:solidFill>
                                <a:latin typeface="Cambria Math"/>
                              </a:rPr>
                            </m:ctrlPr>
                          </m:sSupPr>
                          <m:e>
                            <m:r>
                              <a:rPr lang="fr-FR" spc="-1">
                                <a:solidFill>
                                  <a:srgbClr val="FFFFFF"/>
                                </a:solidFill>
                                <a:latin typeface="Cambria Math"/>
                              </a:rPr>
                              <m:t>𝑥</m:t>
                            </m:r>
                          </m:e>
                          <m:sup>
                            <m:r>
                              <a:rPr lang="fr-FR" spc="-1">
                                <a:solidFill>
                                  <a:srgbClr val="FFFFFF"/>
                                </a:solidFill>
                                <a:latin typeface="Cambria Math"/>
                              </a:rPr>
                              <m:t>∗</m:t>
                            </m:r>
                          </m:sup>
                        </m:sSup>
                      </m:num>
                      <m:den>
                        <m:r>
                          <a:rPr lang="fr-FR" spc="-1">
                            <a:solidFill>
                              <a:srgbClr val="FFFFFF"/>
                            </a:solidFill>
                            <a:latin typeface="Cambria Math"/>
                          </a:rPr>
                          <m:t>𝑥</m:t>
                        </m:r>
                      </m:den>
                    </m:f>
                    <m:r>
                      <a:rPr lang="fr-FR" b="0" i="1" spc="-1" smtClean="0">
                        <a:solidFill>
                          <a:srgbClr val="FFFFFF"/>
                        </a:solidFill>
                        <a:latin typeface="Cambria Math"/>
                      </a:rPr>
                      <m:t>|</m:t>
                    </m:r>
                  </m:oMath>
                </a14:m>
                <a:r>
                  <a:rPr lang="fr-FR" spc="-1" dirty="0">
                    <a:solidFill>
                      <a:srgbClr val="FFFFFF"/>
                    </a:solidFill>
                    <a:latin typeface="Book Antiqua"/>
                  </a:rPr>
                  <a:t> lorsque  </a:t>
                </a:r>
                <a:r>
                  <a:rPr lang="fr-FR" spc="-1" dirty="0" smtClean="0">
                    <a:solidFill>
                      <a:srgbClr val="FFFFFF"/>
                    </a:solidFill>
                    <a:latin typeface="Book Antiqua"/>
                  </a:rPr>
                  <a:t>|</a:t>
                </a:r>
                <a14:m>
                  <m:oMath xmlns:m="http://schemas.openxmlformats.org/officeDocument/2006/math">
                    <m:sSup>
                      <m:sSupPr>
                        <m:ctrlPr>
                          <a:rPr lang="fr-FR" i="1" spc="-1">
                            <a:solidFill>
                              <a:srgbClr val="FFFFFF"/>
                            </a:solidFill>
                            <a:latin typeface="Cambria Math"/>
                          </a:rPr>
                        </m:ctrlPr>
                      </m:sSupPr>
                      <m:e>
                        <m:r>
                          <a:rPr lang="fr-FR" spc="-1">
                            <a:solidFill>
                              <a:srgbClr val="FFFFFF"/>
                            </a:solidFill>
                            <a:latin typeface="Cambria Math"/>
                          </a:rPr>
                          <m:t>𝑥</m:t>
                        </m:r>
                        <m:r>
                          <a:rPr lang="fr-FR" spc="-1">
                            <a:solidFill>
                              <a:srgbClr val="FFFFFF"/>
                            </a:solidFill>
                            <a:latin typeface="Cambria Math"/>
                          </a:rPr>
                          <m:t>−</m:t>
                        </m:r>
                        <m:r>
                          <a:rPr lang="fr-FR" spc="-1">
                            <a:solidFill>
                              <a:srgbClr val="FFFFFF"/>
                            </a:solidFill>
                            <a:latin typeface="Cambria Math"/>
                          </a:rPr>
                          <m:t>𝑥</m:t>
                        </m:r>
                      </m:e>
                      <m:sup>
                        <m:r>
                          <a:rPr lang="fr-FR" spc="-1">
                            <a:solidFill>
                              <a:srgbClr val="FFFFFF"/>
                            </a:solidFill>
                            <a:latin typeface="Cambria Math"/>
                          </a:rPr>
                          <m:t>∗</m:t>
                        </m:r>
                      </m:sup>
                    </m:sSup>
                    <m:r>
                      <a:rPr lang="fr-FR" b="0" i="1" spc="-1" smtClean="0">
                        <a:solidFill>
                          <a:srgbClr val="FFFFFF"/>
                        </a:solidFill>
                        <a:latin typeface="Cambria Math"/>
                      </a:rPr>
                      <m:t>|</m:t>
                    </m:r>
                  </m:oMath>
                </a14:m>
                <a:r>
                  <a:rPr lang="fr-FR" spc="-1" dirty="0">
                    <a:solidFill>
                      <a:srgbClr val="FFFFFF"/>
                    </a:solidFill>
                    <a:latin typeface="Book Antiqua"/>
                  </a:rPr>
                  <a:t> est petit.</a:t>
                </a:r>
              </a:p>
            </p:txBody>
          </p:sp>
        </mc:Choice>
        <mc:Fallback xmlns="">
          <p:sp>
            <p:nvSpPr>
              <p:cNvPr id="5" name="Rectangle 4"/>
              <p:cNvSpPr>
                <a:spLocks noRot="1" noChangeAspect="1" noMove="1" noResize="1" noEditPoints="1" noAdjustHandles="1" noChangeArrowheads="1" noChangeShapeType="1" noTextEdit="1"/>
              </p:cNvSpPr>
              <p:nvPr/>
            </p:nvSpPr>
            <p:spPr>
              <a:xfrm>
                <a:off x="1907704" y="2866913"/>
                <a:ext cx="6514316" cy="541302"/>
              </a:xfrm>
              <a:prstGeom prst="rect">
                <a:avLst/>
              </a:prstGeom>
              <a:blipFill rotWithShape="1">
                <a:blip r:embed="rId2"/>
                <a:stretch>
                  <a:fillRect b="-5618"/>
                </a:stretch>
              </a:blipFill>
              <a:ln w="0">
                <a:no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403648" y="3717032"/>
                <a:ext cx="7488832" cy="1080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fr-FR" spc="-1" dirty="0">
                    <a:solidFill>
                      <a:srgbClr val="FFFFFF"/>
                    </a:solidFill>
                    <a:latin typeface="Book Antiqua"/>
                  </a:rPr>
                  <a:t>Pour une fonction suffisamment régulière, on a évidemment :</a:t>
                </a:r>
              </a:p>
              <a:p>
                <a:pPr algn="ctr">
                  <a:lnSpc>
                    <a:spcPct val="150000"/>
                  </a:lnSpc>
                </a:pPr>
                <a14:m>
                  <m:oMath xmlns:m="http://schemas.openxmlformats.org/officeDocument/2006/math">
                    <m:r>
                      <a:rPr lang="fr-FR">
                        <a:solidFill>
                          <a:schemeClr val="lt1"/>
                        </a:solidFill>
                        <a:latin typeface="Cambria Math"/>
                      </a:rPr>
                      <m:t>| </m:t>
                    </m:r>
                    <m:f>
                      <m:fPr>
                        <m:ctrlPr>
                          <a:rPr lang="fr-FR" i="1">
                            <a:solidFill>
                              <a:schemeClr val="lt1"/>
                            </a:solidFill>
                            <a:latin typeface="Cambria Math"/>
                          </a:rPr>
                        </m:ctrlPr>
                      </m:fPr>
                      <m:num>
                        <m:r>
                          <a:rPr lang="fr-FR">
                            <a:solidFill>
                              <a:schemeClr val="lt1"/>
                            </a:solidFill>
                            <a:latin typeface="Cambria Math"/>
                          </a:rPr>
                          <m:t>𝑓</m:t>
                        </m:r>
                        <m:d>
                          <m:dPr>
                            <m:ctrlPr>
                              <a:rPr lang="fr-FR" i="1">
                                <a:solidFill>
                                  <a:schemeClr val="lt1"/>
                                </a:solidFill>
                                <a:latin typeface="Cambria Math"/>
                              </a:rPr>
                            </m:ctrlPr>
                          </m:dPr>
                          <m:e>
                            <m:r>
                              <a:rPr lang="fr-FR">
                                <a:solidFill>
                                  <a:schemeClr val="lt1"/>
                                </a:solidFill>
                                <a:latin typeface="Cambria Math"/>
                              </a:rPr>
                              <m:t>𝑥</m:t>
                            </m:r>
                          </m:e>
                        </m:d>
                        <m:r>
                          <a:rPr lang="fr-FR">
                            <a:solidFill>
                              <a:schemeClr val="lt1"/>
                            </a:solidFill>
                            <a:latin typeface="Cambria Math"/>
                          </a:rPr>
                          <m:t>−</m:t>
                        </m:r>
                        <m:r>
                          <a:rPr lang="fr-FR">
                            <a:solidFill>
                              <a:schemeClr val="lt1"/>
                            </a:solidFill>
                            <a:latin typeface="Cambria Math"/>
                          </a:rPr>
                          <m:t>𝑓</m:t>
                        </m:r>
                        <m:r>
                          <a:rPr lang="fr-FR">
                            <a:solidFill>
                              <a:schemeClr val="lt1"/>
                            </a:solidFill>
                            <a:latin typeface="Cambria Math"/>
                          </a:rPr>
                          <m:t>(</m:t>
                        </m:r>
                        <m:sSup>
                          <m:sSupPr>
                            <m:ctrlPr>
                              <a:rPr lang="fr-FR" i="1">
                                <a:solidFill>
                                  <a:schemeClr val="lt1"/>
                                </a:solidFill>
                                <a:latin typeface="Cambria Math"/>
                              </a:rPr>
                            </m:ctrlPr>
                          </m:sSupPr>
                          <m:e>
                            <m:r>
                              <a:rPr lang="fr-FR">
                                <a:solidFill>
                                  <a:schemeClr val="lt1"/>
                                </a:solidFill>
                                <a:latin typeface="Cambria Math"/>
                              </a:rPr>
                              <m:t>𝑥</m:t>
                            </m:r>
                          </m:e>
                          <m:sup>
                            <m:r>
                              <a:rPr lang="fr-FR">
                                <a:solidFill>
                                  <a:schemeClr val="lt1"/>
                                </a:solidFill>
                                <a:latin typeface="Cambria Math"/>
                              </a:rPr>
                              <m:t>∗</m:t>
                            </m:r>
                          </m:sup>
                        </m:sSup>
                        <m:r>
                          <a:rPr lang="fr-FR">
                            <a:solidFill>
                              <a:schemeClr val="lt1"/>
                            </a:solidFill>
                            <a:latin typeface="Cambria Math"/>
                          </a:rPr>
                          <m:t>)</m:t>
                        </m:r>
                      </m:num>
                      <m:den>
                        <m:r>
                          <a:rPr lang="fr-FR">
                            <a:solidFill>
                              <a:schemeClr val="lt1"/>
                            </a:solidFill>
                            <a:latin typeface="Cambria Math"/>
                          </a:rPr>
                          <m:t>𝑓</m:t>
                        </m:r>
                        <m:r>
                          <a:rPr lang="fr-FR">
                            <a:solidFill>
                              <a:schemeClr val="lt1"/>
                            </a:solidFill>
                            <a:latin typeface="Cambria Math"/>
                          </a:rPr>
                          <m:t>(</m:t>
                        </m:r>
                        <m:r>
                          <a:rPr lang="fr-FR">
                            <a:solidFill>
                              <a:schemeClr val="lt1"/>
                            </a:solidFill>
                            <a:latin typeface="Cambria Math"/>
                          </a:rPr>
                          <m:t>𝑥</m:t>
                        </m:r>
                        <m:r>
                          <a:rPr lang="fr-FR">
                            <a:solidFill>
                              <a:schemeClr val="lt1"/>
                            </a:solidFill>
                            <a:latin typeface="Cambria Math"/>
                          </a:rPr>
                          <m:t>)</m:t>
                        </m:r>
                      </m:den>
                    </m:f>
                    <m:r>
                      <a:rPr lang="fr-FR">
                        <a:solidFill>
                          <a:schemeClr val="lt1"/>
                        </a:solidFill>
                        <a:latin typeface="Cambria Math"/>
                      </a:rPr>
                      <m:t> / </m:t>
                    </m:r>
                    <m:f>
                      <m:fPr>
                        <m:ctrlPr>
                          <a:rPr lang="fr-FR" i="1">
                            <a:solidFill>
                              <a:schemeClr val="lt1"/>
                            </a:solidFill>
                            <a:latin typeface="Cambria Math"/>
                          </a:rPr>
                        </m:ctrlPr>
                      </m:fPr>
                      <m:num>
                        <m:r>
                          <a:rPr lang="fr-FR">
                            <a:solidFill>
                              <a:schemeClr val="lt1"/>
                            </a:solidFill>
                            <a:latin typeface="Cambria Math"/>
                          </a:rPr>
                          <m:t>𝑥</m:t>
                        </m:r>
                        <m:r>
                          <a:rPr lang="fr-FR">
                            <a:solidFill>
                              <a:schemeClr val="lt1"/>
                            </a:solidFill>
                            <a:latin typeface="Cambria Math"/>
                          </a:rPr>
                          <m:t>− </m:t>
                        </m:r>
                        <m:sSup>
                          <m:sSupPr>
                            <m:ctrlPr>
                              <a:rPr lang="fr-FR" i="1">
                                <a:solidFill>
                                  <a:schemeClr val="lt1"/>
                                </a:solidFill>
                                <a:latin typeface="Cambria Math"/>
                              </a:rPr>
                            </m:ctrlPr>
                          </m:sSupPr>
                          <m:e>
                            <m:r>
                              <a:rPr lang="fr-FR">
                                <a:solidFill>
                                  <a:schemeClr val="lt1"/>
                                </a:solidFill>
                                <a:latin typeface="Cambria Math"/>
                              </a:rPr>
                              <m:t>𝑥</m:t>
                            </m:r>
                          </m:e>
                          <m:sup>
                            <m:r>
                              <a:rPr lang="fr-FR">
                                <a:solidFill>
                                  <a:schemeClr val="lt1"/>
                                </a:solidFill>
                                <a:latin typeface="Cambria Math"/>
                              </a:rPr>
                              <m:t>∗</m:t>
                            </m:r>
                          </m:sup>
                        </m:sSup>
                      </m:num>
                      <m:den>
                        <m:r>
                          <a:rPr lang="fr-FR">
                            <a:solidFill>
                              <a:schemeClr val="lt1"/>
                            </a:solidFill>
                            <a:latin typeface="Cambria Math"/>
                          </a:rPr>
                          <m:t>𝑥</m:t>
                        </m:r>
                      </m:den>
                    </m:f>
                    <m:r>
                      <a:rPr lang="fr-FR">
                        <a:solidFill>
                          <a:schemeClr val="lt1"/>
                        </a:solidFill>
                        <a:latin typeface="Cambria Math"/>
                      </a:rPr>
                      <m:t> |</m:t>
                    </m:r>
                  </m:oMath>
                </a14:m>
                <a:r>
                  <a:rPr lang="fr-FR" dirty="0">
                    <a:solidFill>
                      <a:schemeClr val="lt1"/>
                    </a:solidFill>
                  </a:rPr>
                  <a:t> ≃| </a:t>
                </a:r>
                <a14:m>
                  <m:oMath xmlns:m="http://schemas.openxmlformats.org/officeDocument/2006/math">
                    <m:f>
                      <m:fPr>
                        <m:ctrlPr>
                          <a:rPr lang="fr-FR" i="1">
                            <a:solidFill>
                              <a:schemeClr val="lt1"/>
                            </a:solidFill>
                            <a:latin typeface="Cambria Math"/>
                          </a:rPr>
                        </m:ctrlPr>
                      </m:fPr>
                      <m:num>
                        <m:r>
                          <a:rPr lang="fr-FR">
                            <a:solidFill>
                              <a:schemeClr val="lt1"/>
                            </a:solidFill>
                            <a:latin typeface="Cambria Math"/>
                          </a:rPr>
                          <m:t>𝑥𝑓</m:t>
                        </m:r>
                        <m:r>
                          <a:rPr lang="fr-FR" baseline="30000">
                            <a:solidFill>
                              <a:schemeClr val="lt1"/>
                            </a:solidFill>
                            <a:latin typeface="Cambria Math"/>
                          </a:rPr>
                          <m:t>′</m:t>
                        </m:r>
                        <m:r>
                          <a:rPr lang="fr-FR">
                            <a:solidFill>
                              <a:schemeClr val="lt1"/>
                            </a:solidFill>
                            <a:latin typeface="Cambria Math"/>
                          </a:rPr>
                          <m:t>(</m:t>
                        </m:r>
                        <m:r>
                          <a:rPr lang="fr-FR">
                            <a:solidFill>
                              <a:schemeClr val="lt1"/>
                            </a:solidFill>
                            <a:latin typeface="Cambria Math"/>
                          </a:rPr>
                          <m:t>𝑥</m:t>
                        </m:r>
                        <m:r>
                          <a:rPr lang="fr-FR">
                            <a:solidFill>
                              <a:schemeClr val="lt1"/>
                            </a:solidFill>
                            <a:latin typeface="Cambria Math"/>
                          </a:rPr>
                          <m:t>)</m:t>
                        </m:r>
                      </m:num>
                      <m:den>
                        <m:r>
                          <a:rPr lang="fr-FR">
                            <a:solidFill>
                              <a:schemeClr val="lt1"/>
                            </a:solidFill>
                            <a:latin typeface="Cambria Math"/>
                          </a:rPr>
                          <m:t>𝑓</m:t>
                        </m:r>
                        <m:r>
                          <a:rPr lang="fr-FR">
                            <a:solidFill>
                              <a:schemeClr val="lt1"/>
                            </a:solidFill>
                            <a:latin typeface="Cambria Math"/>
                          </a:rPr>
                          <m:t>(</m:t>
                        </m:r>
                        <m:r>
                          <a:rPr lang="fr-FR">
                            <a:solidFill>
                              <a:schemeClr val="lt1"/>
                            </a:solidFill>
                            <a:latin typeface="Cambria Math"/>
                          </a:rPr>
                          <m:t>𝑥</m:t>
                        </m:r>
                        <m:r>
                          <a:rPr lang="fr-FR">
                            <a:solidFill>
                              <a:schemeClr val="lt1"/>
                            </a:solidFill>
                            <a:latin typeface="Cambria Math"/>
                          </a:rPr>
                          <m:t>)</m:t>
                        </m:r>
                      </m:den>
                    </m:f>
                  </m:oMath>
                </a14:m>
                <a:r>
                  <a:rPr lang="fr-FR" dirty="0">
                    <a:solidFill>
                      <a:schemeClr val="lt1"/>
                    </a:solidFill>
                  </a:rPr>
                  <a:t> |</a:t>
                </a:r>
              </a:p>
            </p:txBody>
          </p:sp>
        </mc:Choice>
        <mc:Fallback xmlns="">
          <p:sp>
            <p:nvSpPr>
              <p:cNvPr id="6" name="Rectangle 5"/>
              <p:cNvSpPr>
                <a:spLocks noRot="1" noChangeAspect="1" noMove="1" noResize="1" noEditPoints="1" noAdjustHandles="1" noChangeArrowheads="1" noChangeShapeType="1" noTextEdit="1"/>
              </p:cNvSpPr>
              <p:nvPr/>
            </p:nvSpPr>
            <p:spPr>
              <a:xfrm>
                <a:off x="1403648" y="3717032"/>
                <a:ext cx="7488832" cy="1080120"/>
              </a:xfrm>
              <a:prstGeom prst="rect">
                <a:avLst/>
              </a:prstGeom>
              <a:blipFill rotWithShape="1">
                <a:blip r:embed="rId3"/>
                <a:stretch>
                  <a:fillRect b="-1105"/>
                </a:stretch>
              </a:blipFill>
              <a:ln>
                <a:solidFill>
                  <a:srgbClr val="FF0000"/>
                </a:solidFill>
              </a:ln>
            </p:spPr>
            <p:txBody>
              <a:bodyPr/>
              <a:lstStyle/>
              <a:p>
                <a:r>
                  <a:rPr lang="fr-FR">
                    <a:noFill/>
                  </a:rPr>
                  <a:t> </a:t>
                </a:r>
              </a:p>
            </p:txBody>
          </p:sp>
        </mc:Fallback>
      </mc:AlternateContent>
      <p:sp>
        <p:nvSpPr>
          <p:cNvPr id="7" name="Rectangle 6"/>
          <p:cNvSpPr/>
          <p:nvPr/>
        </p:nvSpPr>
        <p:spPr>
          <a:xfrm>
            <a:off x="1447645" y="5096605"/>
            <a:ext cx="7337444"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a:solidFill>
                  <a:srgbClr val="FFFFFF"/>
                </a:solidFill>
                <a:latin typeface="Book Antiqua"/>
              </a:rPr>
              <a:t>On appelle conditionnement d’une fonction </a:t>
            </a:r>
            <a:r>
              <a:rPr lang="fr-FR" i="1" spc="-1" dirty="0">
                <a:solidFill>
                  <a:srgbClr val="FFFFFF"/>
                </a:solidFill>
                <a:latin typeface="Book Antiqua"/>
              </a:rPr>
              <a:t>f</a:t>
            </a:r>
            <a:r>
              <a:rPr lang="fr-FR" spc="-1" dirty="0">
                <a:solidFill>
                  <a:srgbClr val="FFFFFF"/>
                </a:solidFill>
                <a:latin typeface="Book Antiqua"/>
              </a:rPr>
              <a:t> en un point </a:t>
            </a:r>
            <a:r>
              <a:rPr lang="fr-FR" i="1" spc="-1" dirty="0">
                <a:solidFill>
                  <a:srgbClr val="FFFFFF"/>
                </a:solidFill>
                <a:latin typeface="Book Antiqua"/>
              </a:rPr>
              <a:t>x</a:t>
            </a:r>
            <a:r>
              <a:rPr lang="fr-FR" spc="-1" dirty="0">
                <a:solidFill>
                  <a:srgbClr val="FFFFFF"/>
                </a:solidFill>
                <a:latin typeface="Book Antiqua"/>
              </a:rPr>
              <a:t> le nombre :</a:t>
            </a:r>
          </a:p>
        </p:txBody>
      </p:sp>
      <mc:AlternateContent xmlns:mc="http://schemas.openxmlformats.org/markup-compatibility/2006" xmlns:a14="http://schemas.microsoft.com/office/drawing/2010/main">
        <mc:Choice Requires="a14">
          <p:sp>
            <p:nvSpPr>
              <p:cNvPr id="8" name="Rectangle 7"/>
              <p:cNvSpPr/>
              <p:nvPr/>
            </p:nvSpPr>
            <p:spPr>
              <a:xfrm>
                <a:off x="3203848" y="5464483"/>
                <a:ext cx="2259978" cy="70136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14:m>
                  <m:oMathPara xmlns:m="http://schemas.openxmlformats.org/officeDocument/2006/math">
                    <m:oMathParaPr>
                      <m:jc m:val="centerGroup"/>
                    </m:oMathParaPr>
                    <m:oMath xmlns:m="http://schemas.openxmlformats.org/officeDocument/2006/math">
                      <m:r>
                        <a:rPr lang="fr-FR" spc="-1">
                          <a:solidFill>
                            <a:srgbClr val="FFFFFF"/>
                          </a:solidFill>
                          <a:latin typeface="Cambria Math"/>
                        </a:rPr>
                        <m:t>𝐶𝑜𝑛𝑑</m:t>
                      </m:r>
                      <m:d>
                        <m:dPr>
                          <m:ctrlPr>
                            <a:rPr lang="fr-FR" i="1" spc="-1">
                              <a:solidFill>
                                <a:srgbClr val="FFFFFF"/>
                              </a:solidFill>
                              <a:latin typeface="Cambria Math"/>
                            </a:rPr>
                          </m:ctrlPr>
                        </m:dPr>
                        <m:e>
                          <m:r>
                            <a:rPr lang="fr-FR" spc="-1">
                              <a:solidFill>
                                <a:srgbClr val="FFFFFF"/>
                              </a:solidFill>
                              <a:latin typeface="Cambria Math"/>
                            </a:rPr>
                            <m:t>𝑓</m:t>
                          </m:r>
                        </m:e>
                      </m:d>
                      <m:r>
                        <a:rPr lang="fr-FR" spc="-1">
                          <a:solidFill>
                            <a:srgbClr val="FFFFFF"/>
                          </a:solidFill>
                          <a:latin typeface="Cambria Math"/>
                        </a:rPr>
                        <m:t>=|</m:t>
                      </m:r>
                      <m:f>
                        <m:fPr>
                          <m:ctrlPr>
                            <a:rPr lang="fr-FR" i="1" spc="-1">
                              <a:solidFill>
                                <a:srgbClr val="FFFFFF"/>
                              </a:solidFill>
                              <a:latin typeface="Cambria Math"/>
                            </a:rPr>
                          </m:ctrlPr>
                        </m:fPr>
                        <m:num>
                          <m:r>
                            <a:rPr lang="fr-FR" spc="-1">
                              <a:solidFill>
                                <a:srgbClr val="FFFFFF"/>
                              </a:solidFill>
                              <a:latin typeface="Cambria Math"/>
                            </a:rPr>
                            <m:t>𝑥</m:t>
                          </m:r>
                          <m:sSup>
                            <m:sSupPr>
                              <m:ctrlPr>
                                <a:rPr lang="fr-FR" i="1" spc="-1">
                                  <a:solidFill>
                                    <a:srgbClr val="FFFFFF"/>
                                  </a:solidFill>
                                  <a:latin typeface="Cambria Math"/>
                                </a:rPr>
                              </m:ctrlPr>
                            </m:sSupPr>
                            <m:e>
                              <m:r>
                                <a:rPr lang="fr-FR" spc="-1">
                                  <a:solidFill>
                                    <a:srgbClr val="FFFFFF"/>
                                  </a:solidFill>
                                  <a:latin typeface="Cambria Math"/>
                                </a:rPr>
                                <m:t>𝑓</m:t>
                              </m:r>
                            </m:e>
                            <m:sup>
                              <m:r>
                                <a:rPr lang="fr-FR" spc="-1">
                                  <a:solidFill>
                                    <a:srgbClr val="FFFFFF"/>
                                  </a:solidFill>
                                  <a:latin typeface="Cambria Math"/>
                                </a:rPr>
                                <m:t>′</m:t>
                              </m:r>
                            </m:sup>
                          </m:sSup>
                          <m:d>
                            <m:dPr>
                              <m:ctrlPr>
                                <a:rPr lang="fr-FR" i="1" spc="-1">
                                  <a:solidFill>
                                    <a:srgbClr val="FFFFFF"/>
                                  </a:solidFill>
                                  <a:latin typeface="Cambria Math"/>
                                </a:rPr>
                              </m:ctrlPr>
                            </m:dPr>
                            <m:e>
                              <m:r>
                                <a:rPr lang="fr-FR" spc="-1">
                                  <a:solidFill>
                                    <a:srgbClr val="FFFFFF"/>
                                  </a:solidFill>
                                  <a:latin typeface="Cambria Math"/>
                                </a:rPr>
                                <m:t>𝑥</m:t>
                              </m:r>
                            </m:e>
                          </m:d>
                        </m:num>
                        <m:den>
                          <m:r>
                            <a:rPr lang="fr-FR" spc="-1">
                              <a:solidFill>
                                <a:srgbClr val="FFFFFF"/>
                              </a:solidFill>
                              <a:latin typeface="Cambria Math"/>
                            </a:rPr>
                            <m:t>𝑓</m:t>
                          </m:r>
                          <m:d>
                            <m:dPr>
                              <m:ctrlPr>
                                <a:rPr lang="fr-FR" i="1" spc="-1">
                                  <a:solidFill>
                                    <a:srgbClr val="FFFFFF"/>
                                  </a:solidFill>
                                  <a:latin typeface="Cambria Math"/>
                                </a:rPr>
                              </m:ctrlPr>
                            </m:dPr>
                            <m:e>
                              <m:r>
                                <a:rPr lang="fr-FR" spc="-1">
                                  <a:solidFill>
                                    <a:srgbClr val="FFFFFF"/>
                                  </a:solidFill>
                                  <a:latin typeface="Cambria Math"/>
                                </a:rPr>
                                <m:t>𝑥</m:t>
                              </m:r>
                            </m:e>
                          </m:d>
                        </m:den>
                      </m:f>
                      <m:r>
                        <a:rPr lang="fr-FR" spc="-1">
                          <a:solidFill>
                            <a:srgbClr val="FFFFFF"/>
                          </a:solidFill>
                          <a:latin typeface="Cambria Math"/>
                        </a:rPr>
                        <m:t>|</m:t>
                      </m:r>
                    </m:oMath>
                  </m:oMathPara>
                </a14:m>
                <a:endParaRPr lang="fr-FR" spc="-1" dirty="0">
                  <a:solidFill>
                    <a:srgbClr val="FFFFFF"/>
                  </a:solidFill>
                  <a:latin typeface="Book Antiqua"/>
                </a:endParaRPr>
              </a:p>
            </p:txBody>
          </p:sp>
        </mc:Choice>
        <mc:Fallback xmlns="">
          <p:sp>
            <p:nvSpPr>
              <p:cNvPr id="8" name="Rectangle 7"/>
              <p:cNvSpPr>
                <a:spLocks noRot="1" noChangeAspect="1" noMove="1" noResize="1" noEditPoints="1" noAdjustHandles="1" noChangeArrowheads="1" noChangeShapeType="1" noTextEdit="1"/>
              </p:cNvSpPr>
              <p:nvPr/>
            </p:nvSpPr>
            <p:spPr>
              <a:xfrm>
                <a:off x="3203848" y="5464483"/>
                <a:ext cx="2259978" cy="701367"/>
              </a:xfrm>
              <a:prstGeom prst="rect">
                <a:avLst/>
              </a:prstGeom>
              <a:blipFill rotWithShape="1">
                <a:blip r:embed="rId4"/>
                <a:stretch>
                  <a:fillRect/>
                </a:stretch>
              </a:blipFill>
              <a:ln w="0">
                <a:noFill/>
              </a:ln>
            </p:spPr>
            <p:txBody>
              <a:bodyPr/>
              <a:lstStyle/>
              <a:p>
                <a:r>
                  <a:rPr lang="fr-FR">
                    <a:noFill/>
                  </a:rPr>
                  <a:t> </a:t>
                </a:r>
              </a:p>
            </p:txBody>
          </p:sp>
        </mc:Fallback>
      </mc:AlternateContent>
      <p:sp>
        <p:nvSpPr>
          <p:cNvPr id="9" name="Rectangle 8"/>
          <p:cNvSpPr/>
          <p:nvPr/>
        </p:nvSpPr>
        <p:spPr>
          <a:xfrm>
            <a:off x="1403648" y="1915377"/>
            <a:ext cx="7488832" cy="16207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1403648" y="4918128"/>
            <a:ext cx="7488832" cy="1247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240410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ircle(in)">
                                      <p:cBhvr>
                                        <p:cTn id="14" dur="1000"/>
                                        <p:tgtEl>
                                          <p:spTgt spid="3"/>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par>
                          <p:cTn id="24" fill="hold">
                            <p:stCondLst>
                              <p:cond delay="500"/>
                            </p:stCondLst>
                            <p:childTnLst>
                              <p:par>
                                <p:cTn id="25" presetID="21" presetClass="entr" presetSubtype="1"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heel(1)">
                                      <p:cBhvr>
                                        <p:cTn id="27" dur="2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arn(inVertic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ircle(in)">
                                      <p:cBhvr>
                                        <p:cTn id="37" dur="1000"/>
                                        <p:tgtEl>
                                          <p:spTgt spid="7"/>
                                        </p:tgtEl>
                                      </p:cBhvr>
                                    </p:animEffect>
                                  </p:childTnLst>
                                </p:cTn>
                              </p:par>
                            </p:childTnLst>
                          </p:cTn>
                        </p:par>
                        <p:par>
                          <p:cTn id="38" fill="hold">
                            <p:stCondLst>
                              <p:cond delay="1000"/>
                            </p:stCondLst>
                            <p:childTnLst>
                              <p:par>
                                <p:cTn id="39" presetID="6"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circle(in)">
                                      <p:cBhvr>
                                        <p:cTn id="41" dur="1000"/>
                                        <p:tgtEl>
                                          <p:spTgt spid="8"/>
                                        </p:tgtEl>
                                      </p:cBhvr>
                                    </p:animEffect>
                                  </p:childTnLst>
                                </p:cTn>
                              </p:par>
                            </p:childTnLst>
                          </p:cTn>
                        </p:par>
                        <p:par>
                          <p:cTn id="42" fill="hold">
                            <p:stCondLst>
                              <p:cond delay="2000"/>
                            </p:stCondLst>
                            <p:childTnLst>
                              <p:par>
                                <p:cTn id="43" presetID="21" presetClass="entr" presetSubtype="1"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heel(1)">
                                      <p:cBhvr>
                                        <p:cTn id="45"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7" grpId="0"/>
      <p:bldP spid="8" grpId="0"/>
      <p:bldP spid="9"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19</a:t>
            </a:fld>
            <a:endParaRPr lang="en-US" sz="1200" b="0" strike="noStrike" spc="-1">
              <a:latin typeface="Times New Roman"/>
            </a:endParaRPr>
          </a:p>
        </p:txBody>
      </p:sp>
      <p:sp>
        <p:nvSpPr>
          <p:cNvPr id="2" name="Rectangle 1"/>
          <p:cNvSpPr/>
          <p:nvPr/>
        </p:nvSpPr>
        <p:spPr>
          <a:xfrm>
            <a:off x="1500636" y="3288179"/>
            <a:ext cx="6727562"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Cela </a:t>
            </a:r>
            <a:r>
              <a:rPr lang="fr-FR" spc="-1" dirty="0">
                <a:solidFill>
                  <a:srgbClr val="FFFFFF"/>
                </a:solidFill>
                <a:latin typeface="Book Antiqua"/>
              </a:rPr>
              <a:t>signifie que l’erreur relative sur </a:t>
            </a:r>
            <a:r>
              <a:rPr lang="fr-FR" i="1" spc="-1" dirty="0">
                <a:solidFill>
                  <a:srgbClr val="FFFFFF"/>
                </a:solidFill>
                <a:latin typeface="Book Antiqua"/>
              </a:rPr>
              <a:t>f</a:t>
            </a:r>
            <a:r>
              <a:rPr lang="fr-FR" spc="-1" dirty="0">
                <a:solidFill>
                  <a:srgbClr val="FFFFFF"/>
                </a:solidFill>
                <a:latin typeface="Book Antiqua"/>
              </a:rPr>
              <a:t> sera au plus la moitié de l’erreur </a:t>
            </a:r>
            <a:r>
              <a:rPr lang="fr-FR" spc="-1" dirty="0" smtClean="0">
                <a:solidFill>
                  <a:srgbClr val="FFFFFF"/>
                </a:solidFill>
                <a:latin typeface="Book Antiqua"/>
              </a:rPr>
              <a:t>relative </a:t>
            </a:r>
            <a:r>
              <a:rPr lang="fr-FR" spc="-1" dirty="0">
                <a:solidFill>
                  <a:srgbClr val="FFFFFF"/>
                </a:solidFill>
                <a:latin typeface="Book Antiqua"/>
              </a:rPr>
              <a:t>sur </a:t>
            </a:r>
            <a:r>
              <a:rPr lang="fr-FR" i="1" spc="-1" dirty="0">
                <a:solidFill>
                  <a:srgbClr val="FFFFFF"/>
                </a:solidFill>
                <a:latin typeface="Book Antiqua"/>
              </a:rPr>
              <a:t>x</a:t>
            </a:r>
            <a:r>
              <a:rPr lang="fr-FR" spc="-1" dirty="0">
                <a:solidFill>
                  <a:srgbClr val="FFFFFF"/>
                </a:solidFill>
                <a:latin typeface="Book Antiqua"/>
              </a:rPr>
              <a:t> (c’est un bon conditionnement).</a:t>
            </a:r>
          </a:p>
        </p:txBody>
      </p:sp>
      <p:sp>
        <p:nvSpPr>
          <p:cNvPr id="3" name="Rectangle 2"/>
          <p:cNvSpPr/>
          <p:nvPr/>
        </p:nvSpPr>
        <p:spPr>
          <a:xfrm>
            <a:off x="1728110" y="5743421"/>
            <a:ext cx="5798236" cy="36787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Un </a:t>
            </a:r>
            <a:r>
              <a:rPr lang="fr-FR" spc="-1" dirty="0">
                <a:solidFill>
                  <a:srgbClr val="FFFFFF"/>
                </a:solidFill>
                <a:latin typeface="Book Antiqua"/>
              </a:rPr>
              <a:t>conditionnement très mauvais si </a:t>
            </a:r>
            <a:r>
              <a:rPr lang="fr-FR" i="1" spc="-1" dirty="0">
                <a:solidFill>
                  <a:srgbClr val="FFFFFF"/>
                </a:solidFill>
                <a:latin typeface="Book Antiqua"/>
              </a:rPr>
              <a:t>x</a:t>
            </a:r>
            <a:r>
              <a:rPr lang="fr-FR" spc="-1" dirty="0">
                <a:solidFill>
                  <a:srgbClr val="FFFFFF"/>
                </a:solidFill>
                <a:latin typeface="Book Antiqua"/>
              </a:rPr>
              <a:t> est voisin de a.</a:t>
            </a:r>
          </a:p>
        </p:txBody>
      </p:sp>
      <p:sp>
        <p:nvSpPr>
          <p:cNvPr id="4" name="Rectangle 3"/>
          <p:cNvSpPr/>
          <p:nvPr/>
        </p:nvSpPr>
        <p:spPr>
          <a:xfrm>
            <a:off x="970435" y="2092786"/>
            <a:ext cx="1515351" cy="400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a:solidFill>
                  <a:srgbClr val="FFFFFF"/>
                </a:solidFill>
                <a:latin typeface="Book Antiqua"/>
              </a:rPr>
              <a:t>Exemple 1 :</a:t>
            </a:r>
          </a:p>
        </p:txBody>
      </p:sp>
      <p:sp>
        <p:nvSpPr>
          <p:cNvPr id="7" name="Rectangle 6"/>
          <p:cNvSpPr/>
          <p:nvPr/>
        </p:nvSpPr>
        <p:spPr>
          <a:xfrm>
            <a:off x="988664" y="4469050"/>
            <a:ext cx="1515351" cy="400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a:solidFill>
                  <a:srgbClr val="FFFFFF"/>
                </a:solidFill>
                <a:latin typeface="Book Antiqua"/>
              </a:rPr>
              <a:t>Exemple 2 :</a:t>
            </a:r>
          </a:p>
        </p:txBody>
      </p:sp>
      <mc:AlternateContent xmlns:mc="http://schemas.openxmlformats.org/markup-compatibility/2006" xmlns:a14="http://schemas.microsoft.com/office/drawing/2010/main">
        <mc:Choice Requires="a14">
          <p:sp>
            <p:nvSpPr>
              <p:cNvPr id="8" name="Rectangle 7"/>
              <p:cNvSpPr/>
              <p:nvPr/>
            </p:nvSpPr>
            <p:spPr>
              <a:xfrm>
                <a:off x="3071292" y="2729510"/>
                <a:ext cx="3290341" cy="483466"/>
              </a:xfrm>
              <a:prstGeom prst="rect">
                <a:avLst/>
              </a:prstGeom>
            </p:spPr>
            <p:txBody>
              <a:bodyPr wrap="square">
                <a:spAutoFit/>
              </a:bodyPr>
              <a:lstStyle/>
              <a:p>
                <a14:m>
                  <m:oMath xmlns:m="http://schemas.openxmlformats.org/officeDocument/2006/math">
                    <m:r>
                      <a:rPr lang="fr-FR" spc="-1">
                        <a:solidFill>
                          <a:srgbClr val="FFFFFF"/>
                        </a:solidFill>
                        <a:latin typeface="Cambria Math"/>
                      </a:rPr>
                      <m:t>𝑓</m:t>
                    </m:r>
                    <m:d>
                      <m:dPr>
                        <m:ctrlPr>
                          <a:rPr lang="fr-FR" i="1" spc="-1">
                            <a:solidFill>
                              <a:srgbClr val="FFFFFF"/>
                            </a:solidFill>
                            <a:latin typeface="Cambria Math"/>
                          </a:rPr>
                        </m:ctrlPr>
                      </m:dPr>
                      <m:e>
                        <m:r>
                          <a:rPr lang="fr-FR" spc="-1">
                            <a:solidFill>
                              <a:srgbClr val="FFFFFF"/>
                            </a:solidFill>
                            <a:latin typeface="Cambria Math"/>
                          </a:rPr>
                          <m:t>𝑥</m:t>
                        </m:r>
                      </m:e>
                    </m:d>
                    <m:r>
                      <a:rPr lang="fr-FR" spc="-1">
                        <a:solidFill>
                          <a:srgbClr val="FFFFFF"/>
                        </a:solidFill>
                        <a:latin typeface="Cambria Math"/>
                      </a:rPr>
                      <m:t>=</m:t>
                    </m:r>
                    <m:rad>
                      <m:radPr>
                        <m:degHide m:val="on"/>
                        <m:ctrlPr>
                          <a:rPr lang="fr-FR" i="1" spc="-1">
                            <a:solidFill>
                              <a:srgbClr val="FFFFFF"/>
                            </a:solidFill>
                            <a:latin typeface="Cambria Math"/>
                          </a:rPr>
                        </m:ctrlPr>
                      </m:radPr>
                      <m:deg/>
                      <m:e>
                        <m:r>
                          <a:rPr lang="fr-FR" spc="-1">
                            <a:solidFill>
                              <a:srgbClr val="FFFFFF"/>
                            </a:solidFill>
                            <a:latin typeface="Cambria Math"/>
                          </a:rPr>
                          <m:t>𝑥</m:t>
                        </m:r>
                      </m:e>
                    </m:rad>
                  </m:oMath>
                </a14:m>
                <a:r>
                  <a:rPr lang="fr-FR" spc="-1" dirty="0">
                    <a:solidFill>
                      <a:srgbClr val="FFFFFF"/>
                    </a:solidFill>
                    <a:latin typeface="Book Antiqua"/>
                  </a:rPr>
                  <a:t>  </a:t>
                </a:r>
                <a:r>
                  <a:rPr lang="fr-FR" spc="-1" dirty="0">
                    <a:solidFill>
                      <a:srgbClr val="FFFFFF"/>
                    </a:solidFill>
                    <a:latin typeface="Book Antiqua"/>
                    <a:sym typeface="Wingdings"/>
                  </a:rPr>
                  <a:t></a:t>
                </a:r>
                <a:r>
                  <a:rPr lang="fr-FR" spc="-1" dirty="0">
                    <a:solidFill>
                      <a:srgbClr val="FFFFFF"/>
                    </a:solidFill>
                    <a:latin typeface="Book Antiqua"/>
                  </a:rPr>
                  <a:t> </a:t>
                </a:r>
                <a14:m>
                  <m:oMath xmlns:m="http://schemas.openxmlformats.org/officeDocument/2006/math">
                    <m:r>
                      <a:rPr lang="fr-FR" spc="-1">
                        <a:solidFill>
                          <a:srgbClr val="FFFFFF"/>
                        </a:solidFill>
                        <a:latin typeface="Cambria Math"/>
                      </a:rPr>
                      <m:t>𝑐𝑜𝑛𝑑</m:t>
                    </m:r>
                    <m:d>
                      <m:dPr>
                        <m:ctrlPr>
                          <a:rPr lang="fr-FR" i="1" spc="-1">
                            <a:solidFill>
                              <a:srgbClr val="FFFFFF"/>
                            </a:solidFill>
                            <a:latin typeface="Cambria Math"/>
                          </a:rPr>
                        </m:ctrlPr>
                      </m:dPr>
                      <m:e>
                        <m:r>
                          <a:rPr lang="fr-FR" spc="-1">
                            <a:solidFill>
                              <a:srgbClr val="FFFFFF"/>
                            </a:solidFill>
                            <a:latin typeface="Cambria Math"/>
                          </a:rPr>
                          <m:t>𝑓</m:t>
                        </m:r>
                      </m:e>
                    </m:d>
                    <m:r>
                      <a:rPr lang="fr-FR" spc="-1">
                        <a:solidFill>
                          <a:srgbClr val="FFFFFF"/>
                        </a:solidFill>
                        <a:latin typeface="Cambria Math"/>
                      </a:rPr>
                      <m:t>=</m:t>
                    </m:r>
                    <m:f>
                      <m:fPr>
                        <m:ctrlPr>
                          <a:rPr lang="fr-FR" i="1" spc="-1">
                            <a:solidFill>
                              <a:srgbClr val="FFFFFF"/>
                            </a:solidFill>
                            <a:latin typeface="Cambria Math"/>
                          </a:rPr>
                        </m:ctrlPr>
                      </m:fPr>
                      <m:num>
                        <m:r>
                          <a:rPr lang="fr-FR" spc="-1">
                            <a:solidFill>
                              <a:srgbClr val="FFFFFF"/>
                            </a:solidFill>
                            <a:latin typeface="Cambria Math"/>
                          </a:rPr>
                          <m:t>1</m:t>
                        </m:r>
                      </m:num>
                      <m:den>
                        <m:r>
                          <a:rPr lang="fr-FR" spc="-1">
                            <a:solidFill>
                              <a:srgbClr val="FFFFFF"/>
                            </a:solidFill>
                            <a:latin typeface="Cambria Math"/>
                          </a:rPr>
                          <m:t>2</m:t>
                        </m:r>
                      </m:den>
                    </m:f>
                  </m:oMath>
                </a14:m>
                <a:endParaRPr lang="fr-FR" dirty="0"/>
              </a:p>
            </p:txBody>
          </p:sp>
        </mc:Choice>
        <mc:Fallback xmlns="">
          <p:sp>
            <p:nvSpPr>
              <p:cNvPr id="8" name="Rectangle 7"/>
              <p:cNvSpPr>
                <a:spLocks noRot="1" noChangeAspect="1" noMove="1" noResize="1" noEditPoints="1" noAdjustHandles="1" noChangeArrowheads="1" noChangeShapeType="1" noTextEdit="1"/>
              </p:cNvSpPr>
              <p:nvPr/>
            </p:nvSpPr>
            <p:spPr>
              <a:xfrm>
                <a:off x="3071292" y="2729510"/>
                <a:ext cx="3290341" cy="483466"/>
              </a:xfrm>
              <a:prstGeom prst="rect">
                <a:avLst/>
              </a:prstGeom>
              <a:blipFill rotWithShape="1">
                <a:blip r:embed="rId2"/>
                <a:stretch>
                  <a:fillRect l="-556" b="-759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136651" y="5198301"/>
                <a:ext cx="3816424" cy="462947"/>
              </a:xfrm>
              <a:prstGeom prst="rect">
                <a:avLst/>
              </a:prstGeom>
            </p:spPr>
            <p:txBody>
              <a:bodyPr wrap="square">
                <a:spAutoFit/>
              </a:bodyPr>
              <a:lstStyle/>
              <a:p>
                <a14:m>
                  <m:oMath xmlns:m="http://schemas.openxmlformats.org/officeDocument/2006/math">
                    <m:r>
                      <a:rPr lang="fr-FR" spc="-1">
                        <a:solidFill>
                          <a:srgbClr val="FFFFFF"/>
                        </a:solidFill>
                        <a:latin typeface="Cambria Math"/>
                      </a:rPr>
                      <m:t>𝑓</m:t>
                    </m:r>
                    <m:d>
                      <m:dPr>
                        <m:ctrlPr>
                          <a:rPr lang="fr-FR" i="1" spc="-1">
                            <a:solidFill>
                              <a:srgbClr val="FFFFFF"/>
                            </a:solidFill>
                            <a:latin typeface="Cambria Math"/>
                          </a:rPr>
                        </m:ctrlPr>
                      </m:dPr>
                      <m:e>
                        <m:r>
                          <a:rPr lang="fr-FR" spc="-1">
                            <a:solidFill>
                              <a:srgbClr val="FFFFFF"/>
                            </a:solidFill>
                            <a:latin typeface="Cambria Math"/>
                          </a:rPr>
                          <m:t>𝑥</m:t>
                        </m:r>
                      </m:e>
                    </m:d>
                    <m:r>
                      <a:rPr lang="fr-FR" spc="-1">
                        <a:solidFill>
                          <a:srgbClr val="FFFFFF"/>
                        </a:solidFill>
                        <a:latin typeface="Cambria Math"/>
                      </a:rPr>
                      <m:t>=</m:t>
                    </m:r>
                    <m:r>
                      <a:rPr lang="fr-FR" spc="-1">
                        <a:solidFill>
                          <a:srgbClr val="FFFFFF"/>
                        </a:solidFill>
                        <a:latin typeface="Cambria Math"/>
                      </a:rPr>
                      <m:t>𝑎</m:t>
                    </m:r>
                    <m:r>
                      <a:rPr lang="fr-FR" spc="-1">
                        <a:solidFill>
                          <a:srgbClr val="FFFFFF"/>
                        </a:solidFill>
                        <a:latin typeface="Cambria Math"/>
                      </a:rPr>
                      <m:t>−</m:t>
                    </m:r>
                    <m:r>
                      <a:rPr lang="fr-FR" spc="-1">
                        <a:solidFill>
                          <a:srgbClr val="FFFFFF"/>
                        </a:solidFill>
                        <a:latin typeface="Cambria Math"/>
                      </a:rPr>
                      <m:t>𝑥</m:t>
                    </m:r>
                  </m:oMath>
                </a14:m>
                <a:r>
                  <a:rPr lang="fr-FR" spc="-1" dirty="0">
                    <a:solidFill>
                      <a:srgbClr val="FFFFFF"/>
                    </a:solidFill>
                    <a:latin typeface="Book Antiqua"/>
                  </a:rPr>
                  <a:t>  </a:t>
                </a:r>
                <a:r>
                  <a:rPr lang="fr-FR" spc="-1" dirty="0">
                    <a:solidFill>
                      <a:srgbClr val="FFFFFF"/>
                    </a:solidFill>
                    <a:latin typeface="Book Antiqua"/>
                    <a:sym typeface="Wingdings"/>
                  </a:rPr>
                  <a:t></a:t>
                </a:r>
                <a:r>
                  <a:rPr lang="fr-FR" spc="-1" dirty="0">
                    <a:solidFill>
                      <a:srgbClr val="FFFFFF"/>
                    </a:solidFill>
                    <a:latin typeface="Book Antiqua"/>
                  </a:rPr>
                  <a:t> </a:t>
                </a:r>
                <a14:m>
                  <m:oMath xmlns:m="http://schemas.openxmlformats.org/officeDocument/2006/math">
                    <m:r>
                      <a:rPr lang="fr-FR" spc="-1">
                        <a:solidFill>
                          <a:srgbClr val="FFFFFF"/>
                        </a:solidFill>
                        <a:latin typeface="Cambria Math"/>
                      </a:rPr>
                      <m:t>𝑐𝑜𝑛𝑑</m:t>
                    </m:r>
                    <m:d>
                      <m:dPr>
                        <m:ctrlPr>
                          <a:rPr lang="fr-FR" i="1" spc="-1">
                            <a:solidFill>
                              <a:srgbClr val="FFFFFF"/>
                            </a:solidFill>
                            <a:latin typeface="Cambria Math"/>
                          </a:rPr>
                        </m:ctrlPr>
                      </m:dPr>
                      <m:e>
                        <m:r>
                          <a:rPr lang="fr-FR" spc="-1">
                            <a:solidFill>
                              <a:srgbClr val="FFFFFF"/>
                            </a:solidFill>
                            <a:latin typeface="Cambria Math"/>
                          </a:rPr>
                          <m:t>𝑓</m:t>
                        </m:r>
                      </m:e>
                    </m:d>
                    <m:r>
                      <a:rPr lang="fr-FR" spc="-1">
                        <a:solidFill>
                          <a:srgbClr val="FFFFFF"/>
                        </a:solidFill>
                        <a:latin typeface="Cambria Math"/>
                      </a:rPr>
                      <m:t>=|</m:t>
                    </m:r>
                    <m:f>
                      <m:fPr>
                        <m:ctrlPr>
                          <a:rPr lang="fr-FR" i="1" spc="-1">
                            <a:solidFill>
                              <a:srgbClr val="FFFFFF"/>
                            </a:solidFill>
                            <a:latin typeface="Cambria Math"/>
                          </a:rPr>
                        </m:ctrlPr>
                      </m:fPr>
                      <m:num>
                        <m:r>
                          <a:rPr lang="fr-FR" spc="-1">
                            <a:solidFill>
                              <a:srgbClr val="FFFFFF"/>
                            </a:solidFill>
                            <a:latin typeface="Cambria Math"/>
                          </a:rPr>
                          <m:t>𝑥</m:t>
                        </m:r>
                      </m:num>
                      <m:den>
                        <m:r>
                          <a:rPr lang="fr-FR" spc="-1">
                            <a:solidFill>
                              <a:srgbClr val="FFFFFF"/>
                            </a:solidFill>
                            <a:latin typeface="Cambria Math"/>
                          </a:rPr>
                          <m:t>𝑎</m:t>
                        </m:r>
                        <m:r>
                          <a:rPr lang="fr-FR" spc="-1">
                            <a:solidFill>
                              <a:srgbClr val="FFFFFF"/>
                            </a:solidFill>
                            <a:latin typeface="Cambria Math"/>
                          </a:rPr>
                          <m:t>−</m:t>
                        </m:r>
                        <m:r>
                          <a:rPr lang="fr-FR" spc="-1">
                            <a:solidFill>
                              <a:srgbClr val="FFFFFF"/>
                            </a:solidFill>
                            <a:latin typeface="Cambria Math"/>
                          </a:rPr>
                          <m:t>𝑥</m:t>
                        </m:r>
                      </m:den>
                    </m:f>
                    <m:r>
                      <a:rPr lang="fr-FR" spc="-1">
                        <a:solidFill>
                          <a:srgbClr val="FFFFFF"/>
                        </a:solidFill>
                        <a:latin typeface="Cambria Math"/>
                      </a:rPr>
                      <m:t>|</m:t>
                    </m:r>
                  </m:oMath>
                </a14:m>
                <a:endParaRPr lang="fr-FR" dirty="0"/>
              </a:p>
            </p:txBody>
          </p:sp>
        </mc:Choice>
        <mc:Fallback xmlns="">
          <p:sp>
            <p:nvSpPr>
              <p:cNvPr id="9" name="Rectangle 8"/>
              <p:cNvSpPr>
                <a:spLocks noRot="1" noChangeAspect="1" noMove="1" noResize="1" noEditPoints="1" noAdjustHandles="1" noChangeArrowheads="1" noChangeShapeType="1" noTextEdit="1"/>
              </p:cNvSpPr>
              <p:nvPr/>
            </p:nvSpPr>
            <p:spPr>
              <a:xfrm>
                <a:off x="3136651" y="5198301"/>
                <a:ext cx="3816424" cy="462947"/>
              </a:xfrm>
              <a:prstGeom prst="rect">
                <a:avLst/>
              </a:prstGeom>
              <a:blipFill rotWithShape="1">
                <a:blip r:embed="rId3"/>
                <a:stretch>
                  <a:fillRect l="-479" b="-6579"/>
                </a:stretch>
              </a:blipFill>
            </p:spPr>
            <p:txBody>
              <a:bodyPr/>
              <a:lstStyle/>
              <a:p>
                <a:r>
                  <a:rPr lang="fr-FR">
                    <a:noFill/>
                  </a:rPr>
                  <a:t> </a:t>
                </a:r>
              </a:p>
            </p:txBody>
          </p:sp>
        </mc:Fallback>
      </mc:AlternateContent>
      <p:sp>
        <p:nvSpPr>
          <p:cNvPr id="10" name="Rectangle 9"/>
          <p:cNvSpPr/>
          <p:nvPr/>
        </p:nvSpPr>
        <p:spPr>
          <a:xfrm>
            <a:off x="970435" y="2648559"/>
            <a:ext cx="7390922" cy="14285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988664" y="5085183"/>
            <a:ext cx="7390922" cy="1220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891016" y="836712"/>
            <a:ext cx="5760640" cy="400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0000"/>
                </a:solidFill>
                <a:latin typeface="Book Antiqua"/>
              </a:rPr>
              <a:t>7- Notions </a:t>
            </a:r>
            <a:r>
              <a:rPr lang="fr-FR" sz="2000" b="1" spc="-1" dirty="0">
                <a:solidFill>
                  <a:srgbClr val="FF0000"/>
                </a:solidFill>
                <a:latin typeface="Book Antiqua"/>
              </a:rPr>
              <a:t>de conditionnement et de stabilité :</a:t>
            </a:r>
          </a:p>
        </p:txBody>
      </p:sp>
      <p:sp>
        <p:nvSpPr>
          <p:cNvPr id="16" name="Rectangle 15"/>
          <p:cNvSpPr/>
          <p:nvPr/>
        </p:nvSpPr>
        <p:spPr>
          <a:xfrm>
            <a:off x="1220635" y="1446169"/>
            <a:ext cx="2391424"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a:solidFill>
                  <a:srgbClr val="FFFFFF"/>
                </a:solidFill>
                <a:latin typeface="Book Antiqua"/>
              </a:rPr>
              <a:t>Conditionnement :</a:t>
            </a:r>
          </a:p>
        </p:txBody>
      </p:sp>
    </p:spTree>
    <p:extLst>
      <p:ext uri="{BB962C8B-B14F-4D97-AF65-F5344CB8AC3E}">
        <p14:creationId xmlns:p14="http://schemas.microsoft.com/office/powerpoint/2010/main" val="94163829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par>
                          <p:cTn id="17" fill="hold">
                            <p:stCondLst>
                              <p:cond delay="500"/>
                            </p:stCondLst>
                            <p:childTnLst>
                              <p:par>
                                <p:cTn id="18" presetID="6" presetClass="entr" presetSubtype="16"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ircle(in)">
                                      <p:cBhvr>
                                        <p:cTn id="20" dur="1000"/>
                                        <p:tgtEl>
                                          <p:spTgt spid="2"/>
                                        </p:tgtEl>
                                      </p:cBhvr>
                                    </p:animEffect>
                                  </p:childTnLst>
                                </p:cTn>
                              </p:par>
                            </p:childTnLst>
                          </p:cTn>
                        </p:par>
                        <p:par>
                          <p:cTn id="21" fill="hold">
                            <p:stCondLst>
                              <p:cond delay="1500"/>
                            </p:stCondLst>
                            <p:childTnLst>
                              <p:par>
                                <p:cTn id="22" presetID="21"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heel(1)">
                                      <p:cBhvr>
                                        <p:cTn id="24" dur="2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par>
                          <p:cTn id="32" fill="hold">
                            <p:stCondLst>
                              <p:cond delay="500"/>
                            </p:stCondLst>
                            <p:childTnLst>
                              <p:par>
                                <p:cTn id="33" presetID="6" presetClass="entr" presetSubtype="16"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circle(in)">
                                      <p:cBhvr>
                                        <p:cTn id="35" dur="1000"/>
                                        <p:tgtEl>
                                          <p:spTgt spid="9"/>
                                        </p:tgtEl>
                                      </p:cBhvr>
                                    </p:animEffect>
                                  </p:childTnLst>
                                </p:cTn>
                              </p:par>
                            </p:childTnLst>
                          </p:cTn>
                        </p:par>
                        <p:par>
                          <p:cTn id="36" fill="hold">
                            <p:stCondLst>
                              <p:cond delay="1500"/>
                            </p:stCondLst>
                            <p:childTnLst>
                              <p:par>
                                <p:cTn id="37" presetID="6" presetClass="entr" presetSubtype="16"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circle(in)">
                                      <p:cBhvr>
                                        <p:cTn id="39" dur="1000"/>
                                        <p:tgtEl>
                                          <p:spTgt spid="3"/>
                                        </p:tgtEl>
                                      </p:cBhvr>
                                    </p:animEffect>
                                  </p:childTnLst>
                                </p:cTn>
                              </p:par>
                            </p:childTnLst>
                          </p:cTn>
                        </p:par>
                        <p:par>
                          <p:cTn id="40" fill="hold">
                            <p:stCondLst>
                              <p:cond delay="2500"/>
                            </p:stCondLst>
                            <p:childTnLst>
                              <p:par>
                                <p:cTn id="41" presetID="21" presetClass="entr" presetSubtype="1"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heel(1)">
                                      <p:cBhvr>
                                        <p:cTn id="43"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8" grpId="0"/>
      <p:bldP spid="9" grpId="0"/>
      <p:bldP spid="10"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C1F90A31-C104-45D6-805E-BD7765269229}" type="slidenum">
              <a:rPr lang="fr-FR" sz="1200" b="0" strike="noStrike" spc="-1">
                <a:solidFill>
                  <a:srgbClr val="D1EAED"/>
                </a:solidFill>
                <a:latin typeface="Constantia"/>
              </a:rPr>
              <a:t>2</a:t>
            </a:fld>
            <a:endParaRPr lang="en-US" sz="1200" b="0" strike="noStrike" spc="-1">
              <a:latin typeface="Times New Roman"/>
            </a:endParaRPr>
          </a:p>
        </p:txBody>
      </p:sp>
      <p:sp>
        <p:nvSpPr>
          <p:cNvPr id="69" name="CustomShape 5"/>
          <p:cNvSpPr/>
          <p:nvPr/>
        </p:nvSpPr>
        <p:spPr>
          <a:xfrm>
            <a:off x="971600" y="1412776"/>
            <a:ext cx="6552728" cy="398655"/>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2000" b="0" strike="noStrike" spc="-1" dirty="0" smtClean="0">
                <a:solidFill>
                  <a:srgbClr val="FFFFFF"/>
                </a:solidFill>
                <a:latin typeface="Book Antiqua"/>
              </a:rPr>
              <a:t>1-  Introduction </a:t>
            </a:r>
            <a:endParaRPr lang="en-US" sz="2000" b="0" strike="noStrike" spc="-1" dirty="0">
              <a:latin typeface="Arial"/>
            </a:endParaRPr>
          </a:p>
        </p:txBody>
      </p:sp>
      <p:sp>
        <p:nvSpPr>
          <p:cNvPr id="73" name="CustomShape 8"/>
          <p:cNvSpPr/>
          <p:nvPr/>
        </p:nvSpPr>
        <p:spPr>
          <a:xfrm>
            <a:off x="865994" y="620688"/>
            <a:ext cx="6820772" cy="5217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2800" b="0" strike="noStrike" spc="-1" dirty="0" smtClean="0">
                <a:solidFill>
                  <a:srgbClr val="FFFFFF"/>
                </a:solidFill>
                <a:latin typeface="Book Antiqua"/>
              </a:rPr>
              <a:t>Généralités</a:t>
            </a:r>
            <a:r>
              <a:rPr lang="fr-FR" sz="2800" spc="-1" dirty="0" smtClean="0">
                <a:solidFill>
                  <a:srgbClr val="FFFFFF"/>
                </a:solidFill>
                <a:latin typeface="Book Antiqua"/>
              </a:rPr>
              <a:t> sur les Méthodes Numériques</a:t>
            </a:r>
            <a:endParaRPr lang="en-US" sz="2800" b="0" strike="noStrike" spc="-1" dirty="0">
              <a:latin typeface="Arial"/>
            </a:endParaRPr>
          </a:p>
        </p:txBody>
      </p:sp>
      <p:sp>
        <p:nvSpPr>
          <p:cNvPr id="13" name="CustomShape 5"/>
          <p:cNvSpPr/>
          <p:nvPr/>
        </p:nvSpPr>
        <p:spPr>
          <a:xfrm>
            <a:off x="971600" y="2094241"/>
            <a:ext cx="6552728" cy="398655"/>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spc="-1" dirty="0">
                <a:solidFill>
                  <a:srgbClr val="FFFFFF"/>
                </a:solidFill>
                <a:latin typeface="Book Antiqua"/>
              </a:rPr>
              <a:t>2-  Sources d’erreur dans les méthodes numériques</a:t>
            </a:r>
            <a:endParaRPr lang="en-US" sz="2000" spc="-1" dirty="0">
              <a:solidFill>
                <a:srgbClr val="FFFFFF"/>
              </a:solidFill>
              <a:latin typeface="Book Antiqua"/>
            </a:endParaRPr>
          </a:p>
        </p:txBody>
      </p:sp>
      <p:sp>
        <p:nvSpPr>
          <p:cNvPr id="15" name="CustomShape 5"/>
          <p:cNvSpPr/>
          <p:nvPr/>
        </p:nvSpPr>
        <p:spPr>
          <a:xfrm>
            <a:off x="971600" y="2742313"/>
            <a:ext cx="6552728" cy="398655"/>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spc="-1" dirty="0">
                <a:solidFill>
                  <a:srgbClr val="FFFFFF"/>
                </a:solidFill>
                <a:latin typeface="Book Antiqua"/>
              </a:rPr>
              <a:t>3- Arithmétique en virgule flottante et erreur d’arrondi </a:t>
            </a:r>
          </a:p>
        </p:txBody>
      </p:sp>
      <p:sp>
        <p:nvSpPr>
          <p:cNvPr id="16" name="CustomShape 5"/>
          <p:cNvSpPr/>
          <p:nvPr/>
        </p:nvSpPr>
        <p:spPr>
          <a:xfrm>
            <a:off x="971600" y="5406609"/>
            <a:ext cx="6552728" cy="398655"/>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spc="-1" dirty="0">
                <a:solidFill>
                  <a:srgbClr val="FFFFFF"/>
                </a:solidFill>
                <a:latin typeface="Book Antiqua"/>
              </a:rPr>
              <a:t>7- Conditionnement et </a:t>
            </a:r>
            <a:r>
              <a:rPr lang="fr-FR" sz="2000" spc="-1" dirty="0" smtClean="0">
                <a:solidFill>
                  <a:srgbClr val="FFFFFF"/>
                </a:solidFill>
                <a:latin typeface="Book Antiqua"/>
              </a:rPr>
              <a:t>Stabilité d’un problème</a:t>
            </a:r>
            <a:endParaRPr lang="fr-FR" sz="2000" spc="-1" dirty="0">
              <a:solidFill>
                <a:srgbClr val="FFFFFF"/>
              </a:solidFill>
              <a:latin typeface="Book Antiqua"/>
            </a:endParaRPr>
          </a:p>
        </p:txBody>
      </p:sp>
      <p:sp>
        <p:nvSpPr>
          <p:cNvPr id="8" name="CustomShape 5"/>
          <p:cNvSpPr/>
          <p:nvPr/>
        </p:nvSpPr>
        <p:spPr>
          <a:xfrm>
            <a:off x="971600" y="3390385"/>
            <a:ext cx="6552728" cy="398655"/>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spc="-1" dirty="0">
                <a:solidFill>
                  <a:srgbClr val="FFFFFF"/>
                </a:solidFill>
                <a:latin typeface="Book Antiqua"/>
              </a:rPr>
              <a:t>4- Techniques d’arrondi et de troncature</a:t>
            </a:r>
          </a:p>
        </p:txBody>
      </p:sp>
      <p:sp>
        <p:nvSpPr>
          <p:cNvPr id="9" name="CustomShape 5"/>
          <p:cNvSpPr/>
          <p:nvPr/>
        </p:nvSpPr>
        <p:spPr>
          <a:xfrm>
            <a:off x="971600" y="4038457"/>
            <a:ext cx="6552728" cy="398655"/>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spc="-1" dirty="0">
                <a:solidFill>
                  <a:srgbClr val="FFFFFF"/>
                </a:solidFill>
                <a:latin typeface="Book Antiqua"/>
              </a:rPr>
              <a:t>5- Chiffres significatifs</a:t>
            </a:r>
          </a:p>
        </p:txBody>
      </p:sp>
      <p:sp>
        <p:nvSpPr>
          <p:cNvPr id="10" name="CustomShape 5"/>
          <p:cNvSpPr/>
          <p:nvPr/>
        </p:nvSpPr>
        <p:spPr>
          <a:xfrm>
            <a:off x="971600" y="4686529"/>
            <a:ext cx="6552728" cy="398655"/>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spc="-1" dirty="0">
                <a:solidFill>
                  <a:srgbClr val="FFFFFF"/>
                </a:solidFill>
                <a:latin typeface="Book Antiqua"/>
              </a:rPr>
              <a:t>6- Mesure de l’erreur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randombar(horizontal)">
                                      <p:cBhvr additive="repl">
                                        <p:cTn id="7" dur="500"/>
                                        <p:tgtEl>
                                          <p:spTgt spid="73"/>
                                        </p:tgtEl>
                                      </p:cBhvr>
                                    </p:animEffect>
                                  </p:childTnLst>
                                </p:cTn>
                              </p:par>
                            </p:childTnLst>
                          </p:cTn>
                        </p:par>
                        <p:par>
                          <p:cTn id="8" fill="hold">
                            <p:stCondLst>
                              <p:cond delay="500"/>
                            </p:stCondLst>
                            <p:childTnLst>
                              <p:par>
                                <p:cTn id="9" presetID="14" presetClass="entr" presetSubtype="10" fill="hold" nodeType="afterEffect">
                                  <p:stCondLst>
                                    <p:cond delay="1000"/>
                                  </p:stCondLst>
                                  <p:childTnLst>
                                    <p:set>
                                      <p:cBhvr>
                                        <p:cTn id="10" dur="1" fill="hold">
                                          <p:stCondLst>
                                            <p:cond delay="0"/>
                                          </p:stCondLst>
                                        </p:cTn>
                                        <p:tgtEl>
                                          <p:spTgt spid="69"/>
                                        </p:tgtEl>
                                        <p:attrNameLst>
                                          <p:attrName>style.visibility</p:attrName>
                                        </p:attrNameLst>
                                      </p:cBhvr>
                                      <p:to>
                                        <p:strVal val="visible"/>
                                      </p:to>
                                    </p:set>
                                    <p:animEffect transition="in" filter="randombar(horizontal)">
                                      <p:cBhvr additive="repl">
                                        <p:cTn id="11" dur="500"/>
                                        <p:tgtEl>
                                          <p:spTgt spid="69"/>
                                        </p:tgtEl>
                                      </p:cBhvr>
                                    </p:animEffect>
                                  </p:childTnLst>
                                </p:cTn>
                              </p:par>
                            </p:childTnLst>
                          </p:cTn>
                        </p:par>
                        <p:par>
                          <p:cTn id="12" fill="hold">
                            <p:stCondLst>
                              <p:cond delay="2000"/>
                            </p:stCondLst>
                            <p:childTnLst>
                              <p:par>
                                <p:cTn id="13" presetID="14" presetClass="entr" presetSubtype="10" fill="hold" nodeType="after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additive="repl">
                                        <p:cTn id="15" dur="500"/>
                                        <p:tgtEl>
                                          <p:spTgt spid="13"/>
                                        </p:tgtEl>
                                      </p:cBhvr>
                                    </p:animEffect>
                                  </p:childTnLst>
                                </p:cTn>
                              </p:par>
                            </p:childTnLst>
                          </p:cTn>
                        </p:par>
                        <p:par>
                          <p:cTn id="16" fill="hold">
                            <p:stCondLst>
                              <p:cond delay="3500"/>
                            </p:stCondLst>
                            <p:childTnLst>
                              <p:par>
                                <p:cTn id="17" presetID="14" presetClass="entr" presetSubtype="10" fill="hold" nodeType="afterEffect">
                                  <p:stCondLst>
                                    <p:cond delay="100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additive="repl">
                                        <p:cTn id="19" dur="500"/>
                                        <p:tgtEl>
                                          <p:spTgt spid="15"/>
                                        </p:tgtEl>
                                      </p:cBhvr>
                                    </p:animEffect>
                                  </p:childTnLst>
                                </p:cTn>
                              </p:par>
                            </p:childTnLst>
                          </p:cTn>
                        </p:par>
                        <p:par>
                          <p:cTn id="20" fill="hold">
                            <p:stCondLst>
                              <p:cond delay="5000"/>
                            </p:stCondLst>
                            <p:childTnLst>
                              <p:par>
                                <p:cTn id="21" presetID="14" presetClass="entr" presetSubtype="10" fill="hold" nodeType="afterEffect">
                                  <p:stCondLst>
                                    <p:cond delay="100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additive="repl">
                                        <p:cTn id="23" dur="500"/>
                                        <p:tgtEl>
                                          <p:spTgt spid="8"/>
                                        </p:tgtEl>
                                      </p:cBhvr>
                                    </p:animEffect>
                                  </p:childTnLst>
                                </p:cTn>
                              </p:par>
                            </p:childTnLst>
                          </p:cTn>
                        </p:par>
                        <p:par>
                          <p:cTn id="24" fill="hold">
                            <p:stCondLst>
                              <p:cond delay="6500"/>
                            </p:stCondLst>
                            <p:childTnLst>
                              <p:par>
                                <p:cTn id="25" presetID="14" presetClass="entr" presetSubtype="10" fill="hold" nodeType="afterEffect">
                                  <p:stCondLst>
                                    <p:cond delay="100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additive="repl">
                                        <p:cTn id="27" dur="500"/>
                                        <p:tgtEl>
                                          <p:spTgt spid="9"/>
                                        </p:tgtEl>
                                      </p:cBhvr>
                                    </p:animEffect>
                                  </p:childTnLst>
                                </p:cTn>
                              </p:par>
                            </p:childTnLst>
                          </p:cTn>
                        </p:par>
                        <p:par>
                          <p:cTn id="28" fill="hold">
                            <p:stCondLst>
                              <p:cond delay="8000"/>
                            </p:stCondLst>
                            <p:childTnLst>
                              <p:par>
                                <p:cTn id="29" presetID="14" presetClass="entr" presetSubtype="10" fill="hold" nodeType="after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additive="repl">
                                        <p:cTn id="31" dur="500"/>
                                        <p:tgtEl>
                                          <p:spTgt spid="10"/>
                                        </p:tgtEl>
                                      </p:cBhvr>
                                    </p:animEffect>
                                  </p:childTnLst>
                                </p:cTn>
                              </p:par>
                            </p:childTnLst>
                          </p:cTn>
                        </p:par>
                        <p:par>
                          <p:cTn id="32" fill="hold">
                            <p:stCondLst>
                              <p:cond delay="9500"/>
                            </p:stCondLst>
                            <p:childTnLst>
                              <p:par>
                                <p:cTn id="33" presetID="14" presetClass="entr" presetSubtype="10"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randombar(horizontal)">
                                      <p:cBhvr additive="repl">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20</a:t>
            </a:fld>
            <a:endParaRPr lang="en-US" sz="1200" b="0" strike="noStrike" spc="-1">
              <a:latin typeface="Times New Roman"/>
            </a:endParaRPr>
          </a:p>
        </p:txBody>
      </p:sp>
      <p:sp>
        <p:nvSpPr>
          <p:cNvPr id="3" name="Rectangle 2"/>
          <p:cNvSpPr/>
          <p:nvPr/>
        </p:nvSpPr>
        <p:spPr>
          <a:xfrm>
            <a:off x="1288232" y="2060848"/>
            <a:ext cx="7100192" cy="88090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50000"/>
              </a:lnSpc>
            </a:pPr>
            <a:r>
              <a:rPr lang="fr-FR" spc="-1" dirty="0">
                <a:solidFill>
                  <a:srgbClr val="FFFFFF"/>
                </a:solidFill>
                <a:latin typeface="Book Antiqua"/>
              </a:rPr>
              <a:t>La stabilité décrit la sensibilité d'un algorithme numérique pour le calcul d'une fonction </a:t>
            </a:r>
            <a:r>
              <a:rPr lang="fr-FR" i="1" spc="-1" dirty="0" smtClean="0">
                <a:solidFill>
                  <a:srgbClr val="FFFFFF"/>
                </a:solidFill>
                <a:latin typeface="Book Antiqua"/>
              </a:rPr>
              <a:t>f(x</a:t>
            </a:r>
            <a:r>
              <a:rPr lang="fr-FR" i="1" spc="-1" dirty="0">
                <a:solidFill>
                  <a:srgbClr val="FFFFFF"/>
                </a:solidFill>
                <a:latin typeface="Book Antiqua"/>
              </a:rPr>
              <a:t>)</a:t>
            </a:r>
            <a:r>
              <a:rPr lang="fr-FR" spc="-1" dirty="0">
                <a:solidFill>
                  <a:srgbClr val="FFFFFF"/>
                </a:solidFill>
                <a:latin typeface="Book Antiqua"/>
              </a:rPr>
              <a:t>.</a:t>
            </a:r>
          </a:p>
        </p:txBody>
      </p:sp>
      <mc:AlternateContent xmlns:mc="http://schemas.openxmlformats.org/markup-compatibility/2006" xmlns:a14="http://schemas.microsoft.com/office/drawing/2010/main">
        <mc:Choice Requires="a14">
          <p:sp>
            <p:nvSpPr>
              <p:cNvPr id="4" name="Rectangle 3"/>
              <p:cNvSpPr/>
              <p:nvPr/>
            </p:nvSpPr>
            <p:spPr>
              <a:xfrm>
                <a:off x="3275856" y="3683181"/>
                <a:ext cx="3816424" cy="393121"/>
              </a:xfrm>
              <a:prstGeom prst="rect">
                <a:avLst/>
              </a:prstGeom>
            </p:spPr>
            <p:txBody>
              <a:bodyPr wrap="square">
                <a:spAutoFit/>
              </a:bodyPr>
              <a:lstStyle/>
              <a:p>
                <a14:m>
                  <m:oMath xmlns:m="http://schemas.openxmlformats.org/officeDocument/2006/math">
                    <m:r>
                      <a:rPr lang="fr-FR" i="1" smtClean="0">
                        <a:solidFill>
                          <a:schemeClr val="bg1"/>
                        </a:solidFill>
                        <a:latin typeface="Cambria Math"/>
                      </a:rPr>
                      <m:t>𝑓</m:t>
                    </m:r>
                    <m:d>
                      <m:dPr>
                        <m:ctrlPr>
                          <a:rPr lang="fr-FR" i="1">
                            <a:solidFill>
                              <a:schemeClr val="bg1"/>
                            </a:solidFill>
                            <a:latin typeface="Cambria Math"/>
                          </a:rPr>
                        </m:ctrlPr>
                      </m:dPr>
                      <m:e>
                        <m:r>
                          <a:rPr lang="fr-FR" i="1">
                            <a:solidFill>
                              <a:schemeClr val="bg1"/>
                            </a:solidFill>
                            <a:latin typeface="Cambria Math"/>
                          </a:rPr>
                          <m:t>𝑥</m:t>
                        </m:r>
                      </m:e>
                    </m:d>
                    <m:r>
                      <a:rPr lang="fr-FR" i="1">
                        <a:solidFill>
                          <a:schemeClr val="bg1"/>
                        </a:solidFill>
                        <a:latin typeface="Cambria Math"/>
                      </a:rPr>
                      <m:t>=</m:t>
                    </m:r>
                    <m:rad>
                      <m:radPr>
                        <m:degHide m:val="on"/>
                        <m:ctrlPr>
                          <a:rPr lang="fr-FR" i="1">
                            <a:solidFill>
                              <a:schemeClr val="bg1"/>
                            </a:solidFill>
                            <a:latin typeface="Cambria Math"/>
                          </a:rPr>
                        </m:ctrlPr>
                      </m:radPr>
                      <m:deg/>
                      <m:e>
                        <m:r>
                          <a:rPr lang="fr-FR" i="1">
                            <a:solidFill>
                              <a:schemeClr val="bg1"/>
                            </a:solidFill>
                            <a:latin typeface="Cambria Math"/>
                          </a:rPr>
                          <m:t>𝑥</m:t>
                        </m:r>
                        <m:r>
                          <a:rPr lang="fr-FR" i="1">
                            <a:solidFill>
                              <a:schemeClr val="bg1"/>
                            </a:solidFill>
                            <a:latin typeface="Cambria Math"/>
                          </a:rPr>
                          <m:t>+</m:t>
                        </m:r>
                        <m:r>
                          <a:rPr lang="fr-FR" i="1">
                            <a:solidFill>
                              <a:schemeClr val="bg1"/>
                            </a:solidFill>
                            <a:latin typeface="Cambria Math"/>
                          </a:rPr>
                          <m:t>1</m:t>
                        </m:r>
                      </m:e>
                    </m:rad>
                  </m:oMath>
                </a14:m>
                <a:r>
                  <a:rPr lang="fr-FR" dirty="0">
                    <a:solidFill>
                      <a:schemeClr val="bg1"/>
                    </a:solidFill>
                  </a:rPr>
                  <a:t> -</a:t>
                </a:r>
                <a14:m>
                  <m:oMath xmlns:m="http://schemas.openxmlformats.org/officeDocument/2006/math">
                    <m:r>
                      <a:rPr lang="fr-FR" i="1">
                        <a:solidFill>
                          <a:schemeClr val="bg1"/>
                        </a:solidFill>
                        <a:latin typeface="Cambria Math"/>
                      </a:rPr>
                      <m:t> </m:t>
                    </m:r>
                    <m:rad>
                      <m:radPr>
                        <m:degHide m:val="on"/>
                        <m:ctrlPr>
                          <a:rPr lang="fr-FR" i="1">
                            <a:solidFill>
                              <a:schemeClr val="bg1"/>
                            </a:solidFill>
                            <a:latin typeface="Cambria Math"/>
                          </a:rPr>
                        </m:ctrlPr>
                      </m:radPr>
                      <m:deg/>
                      <m:e>
                        <m:r>
                          <a:rPr lang="fr-FR" i="1">
                            <a:solidFill>
                              <a:schemeClr val="bg1"/>
                            </a:solidFill>
                            <a:latin typeface="Cambria Math"/>
                          </a:rPr>
                          <m:t>𝑥</m:t>
                        </m:r>
                      </m:e>
                    </m:rad>
                  </m:oMath>
                </a14:m>
                <a:endParaRPr lang="fr-FR" dirty="0">
                  <a:solidFill>
                    <a:schemeClr val="bg1"/>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275856" y="3683181"/>
                <a:ext cx="3816424" cy="393121"/>
              </a:xfrm>
              <a:prstGeom prst="rect">
                <a:avLst/>
              </a:prstGeom>
              <a:blipFill rotWithShape="1">
                <a:blip r:embed="rId2"/>
                <a:stretch>
                  <a:fillRect l="-319" t="-1538" b="-23077"/>
                </a:stretch>
              </a:blipFill>
            </p:spPr>
            <p:txBody>
              <a:bodyPr/>
              <a:lstStyle/>
              <a:p>
                <a:r>
                  <a:rPr lang="fr-FR">
                    <a:noFill/>
                  </a:rPr>
                  <a:t> </a:t>
                </a:r>
              </a:p>
            </p:txBody>
          </p:sp>
        </mc:Fallback>
      </mc:AlternateContent>
      <p:pic>
        <p:nvPicPr>
          <p:cNvPr id="7" name="Image 6"/>
          <p:cNvPicPr/>
          <p:nvPr/>
        </p:nvPicPr>
        <p:blipFill>
          <a:blip r:embed="rId3">
            <a:extLst>
              <a:ext uri="{28A0092B-C50C-407E-A947-70E740481C1C}">
                <a14:useLocalDpi xmlns:a14="http://schemas.microsoft.com/office/drawing/2010/main" val="0"/>
              </a:ext>
            </a:extLst>
          </a:blip>
          <a:srcRect/>
          <a:stretch>
            <a:fillRect/>
          </a:stretch>
        </p:blipFill>
        <p:spPr bwMode="auto">
          <a:xfrm>
            <a:off x="1531518" y="4221088"/>
            <a:ext cx="6010702" cy="792088"/>
          </a:xfrm>
          <a:prstGeom prst="rect">
            <a:avLst/>
          </a:prstGeom>
          <a:noFill/>
          <a:ln>
            <a:noFill/>
          </a:ln>
        </p:spPr>
      </p:pic>
      <p:sp>
        <p:nvSpPr>
          <p:cNvPr id="10" name="Rectangle 9"/>
          <p:cNvSpPr/>
          <p:nvPr/>
        </p:nvSpPr>
        <p:spPr>
          <a:xfrm>
            <a:off x="1410609" y="3676192"/>
            <a:ext cx="1387239" cy="400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a:solidFill>
                  <a:srgbClr val="FFFFFF"/>
                </a:solidFill>
                <a:latin typeface="Book Antiqua"/>
              </a:rPr>
              <a:t>Exemple : </a:t>
            </a:r>
          </a:p>
        </p:txBody>
      </p:sp>
      <p:sp>
        <p:nvSpPr>
          <p:cNvPr id="15" name="Rectangle 14"/>
          <p:cNvSpPr/>
          <p:nvPr/>
        </p:nvSpPr>
        <p:spPr>
          <a:xfrm>
            <a:off x="1115616" y="2060848"/>
            <a:ext cx="7189944" cy="1008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1115616" y="3429000"/>
            <a:ext cx="7189944" cy="1800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7" name="Rectangle 16"/>
              <p:cNvSpPr/>
              <p:nvPr/>
            </p:nvSpPr>
            <p:spPr>
              <a:xfrm>
                <a:off x="1115616" y="5612436"/>
                <a:ext cx="7193870" cy="759011"/>
              </a:xfrm>
              <a:prstGeom prst="rect">
                <a:avLst/>
              </a:prstGeom>
              <a:noFill/>
              <a:ln w="19050">
                <a:solidFill>
                  <a:schemeClr val="tx1"/>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a:solidFill>
                      <a:srgbClr val="FFFFFF"/>
                    </a:solidFill>
                    <a:latin typeface="Book Antiqua"/>
                  </a:rPr>
                  <a:t>Cette dernière expression étant proche de </a:t>
                </a:r>
                <a14:m>
                  <m:oMath xmlns:m="http://schemas.openxmlformats.org/officeDocument/2006/math">
                    <m:f>
                      <m:fPr>
                        <m:ctrlPr>
                          <a:rPr lang="fr-FR" i="1" spc="-1">
                            <a:solidFill>
                              <a:srgbClr val="FFFFFF"/>
                            </a:solidFill>
                            <a:latin typeface="Cambria Math"/>
                          </a:rPr>
                        </m:ctrlPr>
                      </m:fPr>
                      <m:num>
                        <m:r>
                          <a:rPr lang="fr-FR" spc="-1">
                            <a:solidFill>
                              <a:srgbClr val="FFFFFF"/>
                            </a:solidFill>
                            <a:latin typeface="Cambria Math"/>
                          </a:rPr>
                          <m:t>1</m:t>
                        </m:r>
                      </m:num>
                      <m:den>
                        <m:r>
                          <a:rPr lang="fr-FR" spc="-1">
                            <a:solidFill>
                              <a:srgbClr val="FFFFFF"/>
                            </a:solidFill>
                            <a:latin typeface="Cambria Math"/>
                          </a:rPr>
                          <m:t>2</m:t>
                        </m:r>
                      </m:den>
                    </m:f>
                  </m:oMath>
                </a14:m>
                <a:r>
                  <a:rPr lang="fr-FR" spc="-1" dirty="0">
                    <a:solidFill>
                      <a:srgbClr val="FFFFFF"/>
                    </a:solidFill>
                    <a:latin typeface="Book Antiqua"/>
                  </a:rPr>
                  <a:t> pour </a:t>
                </a:r>
                <a:r>
                  <a:rPr lang="fr-FR" i="1" spc="-1" dirty="0">
                    <a:solidFill>
                      <a:srgbClr val="FFFFFF"/>
                    </a:solidFill>
                    <a:latin typeface="Book Antiqua"/>
                  </a:rPr>
                  <a:t>x</a:t>
                </a:r>
                <a:r>
                  <a:rPr lang="fr-FR" spc="-1" dirty="0">
                    <a:solidFill>
                      <a:srgbClr val="FFFFFF"/>
                    </a:solidFill>
                    <a:latin typeface="Book Antiqua"/>
                  </a:rPr>
                  <a:t> grand. Donc, si </a:t>
                </a:r>
                <a:r>
                  <a:rPr lang="fr-FR" i="1" spc="-1" dirty="0">
                    <a:solidFill>
                      <a:srgbClr val="FFFFFF"/>
                    </a:solidFill>
                    <a:latin typeface="Book Antiqua"/>
                  </a:rPr>
                  <a:t>x</a:t>
                </a:r>
                <a:r>
                  <a:rPr lang="fr-FR" spc="-1" dirty="0">
                    <a:solidFill>
                      <a:srgbClr val="FFFFFF"/>
                    </a:solidFill>
                    <a:latin typeface="Book Antiqua"/>
                  </a:rPr>
                  <a:t> est grand, le conditionnement de </a:t>
                </a:r>
                <a:r>
                  <a:rPr lang="fr-FR" i="1" spc="-1" dirty="0">
                    <a:solidFill>
                      <a:srgbClr val="FFFFFF"/>
                    </a:solidFill>
                    <a:latin typeface="Book Antiqua"/>
                  </a:rPr>
                  <a:t>f</a:t>
                </a:r>
                <a:r>
                  <a:rPr lang="fr-FR" spc="-1" dirty="0">
                    <a:solidFill>
                      <a:srgbClr val="FFFFFF"/>
                    </a:solidFill>
                    <a:latin typeface="Book Antiqua"/>
                  </a:rPr>
                  <a:t> est bon. </a:t>
                </a:r>
              </a:p>
            </p:txBody>
          </p:sp>
        </mc:Choice>
        <mc:Fallback xmlns="">
          <p:sp>
            <p:nvSpPr>
              <p:cNvPr id="17" name="Rectangle 16"/>
              <p:cNvSpPr>
                <a:spLocks noRot="1" noChangeAspect="1" noMove="1" noResize="1" noEditPoints="1" noAdjustHandles="1" noChangeArrowheads="1" noChangeShapeType="1" noTextEdit="1"/>
              </p:cNvSpPr>
              <p:nvPr/>
            </p:nvSpPr>
            <p:spPr>
              <a:xfrm>
                <a:off x="1115616" y="5612436"/>
                <a:ext cx="7193870" cy="759011"/>
              </a:xfrm>
              <a:prstGeom prst="rect">
                <a:avLst/>
              </a:prstGeom>
              <a:blipFill rotWithShape="1">
                <a:blip r:embed="rId4"/>
                <a:stretch>
                  <a:fillRect l="-676" b="-11024"/>
                </a:stretch>
              </a:blipFill>
              <a:ln w="19050">
                <a:solidFill>
                  <a:schemeClr val="tx1"/>
                </a:solidFill>
              </a:ln>
            </p:spPr>
            <p:txBody>
              <a:bodyPr/>
              <a:lstStyle/>
              <a:p>
                <a:r>
                  <a:rPr lang="fr-FR">
                    <a:noFill/>
                  </a:rPr>
                  <a:t> </a:t>
                </a:r>
              </a:p>
            </p:txBody>
          </p:sp>
        </mc:Fallback>
      </mc:AlternateContent>
      <p:sp>
        <p:nvSpPr>
          <p:cNvPr id="19" name="Rectangle 18"/>
          <p:cNvSpPr/>
          <p:nvPr/>
        </p:nvSpPr>
        <p:spPr>
          <a:xfrm>
            <a:off x="891016" y="836712"/>
            <a:ext cx="5760640" cy="400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0000"/>
                </a:solidFill>
                <a:latin typeface="Book Antiqua"/>
              </a:rPr>
              <a:t>7- Notions </a:t>
            </a:r>
            <a:r>
              <a:rPr lang="fr-FR" sz="2000" b="1" spc="-1" dirty="0">
                <a:solidFill>
                  <a:srgbClr val="FF0000"/>
                </a:solidFill>
                <a:latin typeface="Book Antiqua"/>
              </a:rPr>
              <a:t>de conditionnement et de stabilité :</a:t>
            </a:r>
          </a:p>
        </p:txBody>
      </p:sp>
      <p:sp>
        <p:nvSpPr>
          <p:cNvPr id="20" name="Rectangle 19"/>
          <p:cNvSpPr/>
          <p:nvPr/>
        </p:nvSpPr>
        <p:spPr>
          <a:xfrm>
            <a:off x="1220635" y="1446169"/>
            <a:ext cx="2391424"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FFFF"/>
                </a:solidFill>
                <a:latin typeface="Book Antiqua"/>
              </a:rPr>
              <a:t>Stabilité</a:t>
            </a:r>
            <a:r>
              <a:rPr lang="fr-FR" sz="2000" b="1" spc="-1" dirty="0">
                <a:solidFill>
                  <a:srgbClr val="FFFFFF"/>
                </a:solidFill>
                <a:latin typeface="Book Antiqua"/>
              </a:rPr>
              <a:t> :</a:t>
            </a:r>
          </a:p>
        </p:txBody>
      </p:sp>
    </p:spTree>
    <p:extLst>
      <p:ext uri="{BB962C8B-B14F-4D97-AF65-F5344CB8AC3E}">
        <p14:creationId xmlns:p14="http://schemas.microsoft.com/office/powerpoint/2010/main" val="60211006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1000"/>
                                        <p:tgtEl>
                                          <p:spTgt spid="20"/>
                                        </p:tgtEl>
                                      </p:cBhvr>
                                    </p:animEffect>
                                  </p:childTnLst>
                                </p:cTn>
                              </p:par>
                            </p:childTnLst>
                          </p:cTn>
                        </p:par>
                        <p:par>
                          <p:cTn id="8" fill="hold">
                            <p:stCondLst>
                              <p:cond delay="1000"/>
                            </p:stCondLst>
                            <p:childTnLst>
                              <p:par>
                                <p:cTn id="9" presetID="6"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1000"/>
                                        <p:tgtEl>
                                          <p:spTgt spid="3"/>
                                        </p:tgtEl>
                                      </p:cBhvr>
                                    </p:animEffect>
                                  </p:childTnLst>
                                </p:cTn>
                              </p:par>
                            </p:childTnLst>
                          </p:cTn>
                        </p:par>
                        <p:par>
                          <p:cTn id="12" fill="hold">
                            <p:stCondLst>
                              <p:cond delay="2000"/>
                            </p:stCondLst>
                            <p:childTnLst>
                              <p:par>
                                <p:cTn id="13" presetID="21"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heel(1)">
                                      <p:cBhvr>
                                        <p:cTn id="15" dur="20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1000"/>
                                        <p:tgtEl>
                                          <p:spTgt spid="10"/>
                                        </p:tgtEl>
                                      </p:cBhvr>
                                    </p:animEffect>
                                  </p:childTnLst>
                                </p:cTn>
                              </p:par>
                            </p:childTnLst>
                          </p:cTn>
                        </p:par>
                        <p:par>
                          <p:cTn id="21" fill="hold">
                            <p:stCondLst>
                              <p:cond delay="1000"/>
                            </p:stCondLst>
                            <p:childTnLst>
                              <p:par>
                                <p:cTn id="22" presetID="6" presetClass="entr" presetSubtype="16"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circle(in)">
                                      <p:cBhvr>
                                        <p:cTn id="24" dur="1000"/>
                                        <p:tgtEl>
                                          <p:spTgt spid="4"/>
                                        </p:tgtEl>
                                      </p:cBhvr>
                                    </p:animEffect>
                                  </p:childTnLst>
                                </p:cTn>
                              </p:par>
                            </p:childTnLst>
                          </p:cTn>
                        </p:par>
                        <p:par>
                          <p:cTn id="25" fill="hold">
                            <p:stCondLst>
                              <p:cond delay="2000"/>
                            </p:stCondLst>
                            <p:childTnLst>
                              <p:par>
                                <p:cTn id="26" presetID="21" presetClass="entr" presetSubtype="1"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heel(1)">
                                      <p:cBhvr>
                                        <p:cTn id="28" dur="1000"/>
                                        <p:tgtEl>
                                          <p:spTgt spid="7"/>
                                        </p:tgtEl>
                                      </p:cBhvr>
                                    </p:animEffect>
                                  </p:childTnLst>
                                </p:cTn>
                              </p:par>
                            </p:childTnLst>
                          </p:cTn>
                        </p:par>
                        <p:par>
                          <p:cTn id="29" fill="hold">
                            <p:stCondLst>
                              <p:cond delay="3000"/>
                            </p:stCondLst>
                            <p:childTnLst>
                              <p:par>
                                <p:cTn id="30" presetID="21" presetClass="entr" presetSubtype="1"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heel(1)">
                                      <p:cBhvr>
                                        <p:cTn id="32" dur="1000"/>
                                        <p:tgtEl>
                                          <p:spTgt spid="16"/>
                                        </p:tgtEl>
                                      </p:cBhvr>
                                    </p:animEffect>
                                  </p:childTnLst>
                                </p:cTn>
                              </p:par>
                            </p:childTnLst>
                          </p:cTn>
                        </p:par>
                        <p:par>
                          <p:cTn id="33" fill="hold">
                            <p:stCondLst>
                              <p:cond delay="4000"/>
                            </p:stCondLst>
                            <p:childTnLst>
                              <p:par>
                                <p:cTn id="34" presetID="6" presetClass="entr" presetSubtype="16"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circle(in)">
                                      <p:cBhvr>
                                        <p:cTn id="3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0" grpId="0"/>
      <p:bldP spid="15" grpId="0" animBg="1"/>
      <p:bldP spid="16" grpId="0" animBg="1"/>
      <p:bldP spid="17"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21</a:t>
            </a:fld>
            <a:endParaRPr lang="en-US" sz="1200" b="0" strike="noStrike" spc="-1">
              <a:latin typeface="Times New Roman"/>
            </a:endParaRPr>
          </a:p>
        </p:txBody>
      </p:sp>
      <mc:AlternateContent xmlns:mc="http://schemas.openxmlformats.org/markup-compatibility/2006" xmlns:a14="http://schemas.microsoft.com/office/drawing/2010/main">
        <mc:Choice Requires="a14">
          <p:sp>
            <p:nvSpPr>
              <p:cNvPr id="6" name="Rectangle 5"/>
              <p:cNvSpPr/>
              <p:nvPr/>
            </p:nvSpPr>
            <p:spPr>
              <a:xfrm>
                <a:off x="1075042" y="3637186"/>
                <a:ext cx="7245227" cy="367878"/>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a:solidFill>
                      <a:srgbClr val="FFFFFF"/>
                    </a:solidFill>
                    <a:latin typeface="Book Antiqua"/>
                  </a:rPr>
                  <a:t>Tandis qu’un calcul plus précis donne : </a:t>
                </a:r>
                <a14:m>
                  <m:oMath xmlns:m="http://schemas.openxmlformats.org/officeDocument/2006/math">
                    <m:r>
                      <a:rPr lang="fr-FR" spc="-1">
                        <a:solidFill>
                          <a:srgbClr val="FFFFFF"/>
                        </a:solidFill>
                        <a:latin typeface="Cambria Math"/>
                      </a:rPr>
                      <m:t>𝑓</m:t>
                    </m:r>
                    <m:d>
                      <m:dPr>
                        <m:ctrlPr>
                          <a:rPr lang="fr-FR" i="1" spc="-1">
                            <a:solidFill>
                              <a:srgbClr val="FFFFFF"/>
                            </a:solidFill>
                            <a:latin typeface="Cambria Math"/>
                          </a:rPr>
                        </m:ctrlPr>
                      </m:dPr>
                      <m:e>
                        <m:r>
                          <a:rPr lang="fr-FR" spc="-1">
                            <a:solidFill>
                              <a:srgbClr val="FFFFFF"/>
                            </a:solidFill>
                            <a:latin typeface="Cambria Math"/>
                          </a:rPr>
                          <m:t>12345</m:t>
                        </m:r>
                      </m:e>
                    </m:d>
                    <m:r>
                      <a:rPr lang="fr-FR" spc="-1">
                        <a:solidFill>
                          <a:srgbClr val="FFFFFF"/>
                        </a:solidFill>
                        <a:latin typeface="Cambria Math"/>
                      </a:rPr>
                      <m:t>=</m:t>
                    </m:r>
                    <m:r>
                      <a:rPr lang="fr-FR" spc="-1">
                        <a:solidFill>
                          <a:srgbClr val="FFFFFF"/>
                        </a:solidFill>
                        <a:latin typeface="Cambria Math"/>
                      </a:rPr>
                      <m:t>0</m:t>
                    </m:r>
                    <m:r>
                      <a:rPr lang="fr-FR" spc="-1">
                        <a:solidFill>
                          <a:srgbClr val="FFFFFF"/>
                        </a:solidFill>
                        <a:latin typeface="Cambria Math"/>
                      </a:rPr>
                      <m:t>,</m:t>
                    </m:r>
                    <m:r>
                      <a:rPr lang="fr-FR" spc="-1">
                        <a:solidFill>
                          <a:srgbClr val="FFFFFF"/>
                        </a:solidFill>
                        <a:latin typeface="Cambria Math"/>
                      </a:rPr>
                      <m:t>4500032</m:t>
                    </m:r>
                    <m:r>
                      <a:rPr lang="fr-FR" spc="-1">
                        <a:solidFill>
                          <a:srgbClr val="FFFFFF"/>
                        </a:solidFill>
                        <a:latin typeface="Cambria Math"/>
                      </a:rPr>
                      <m:t>..</m:t>
                    </m:r>
                  </m:oMath>
                </a14:m>
                <a:r>
                  <a:rPr lang="fr-FR" spc="-1" dirty="0">
                    <a:solidFill>
                      <a:srgbClr val="FFFFFF"/>
                    </a:solidFill>
                    <a:latin typeface="Book Antiqua"/>
                  </a:rPr>
                  <a:t>x 10</a:t>
                </a:r>
                <a:r>
                  <a:rPr lang="fr-FR" spc="-1" baseline="30000" dirty="0">
                    <a:solidFill>
                      <a:srgbClr val="FFFFFF"/>
                    </a:solidFill>
                    <a:latin typeface="Book Antiqua"/>
                  </a:rPr>
                  <a:t>-2</a:t>
                </a:r>
                <a:r>
                  <a:rPr lang="fr-FR" spc="-1" dirty="0">
                    <a:solidFill>
                      <a:srgbClr val="FFFFFF"/>
                    </a:solidFill>
                    <a:latin typeface="Book Antiqua"/>
                  </a:rPr>
                  <a:t>.</a:t>
                </a:r>
              </a:p>
            </p:txBody>
          </p:sp>
        </mc:Choice>
        <mc:Fallback xmlns="">
          <p:sp>
            <p:nvSpPr>
              <p:cNvPr id="6" name="Rectangle 5"/>
              <p:cNvSpPr>
                <a:spLocks noRot="1" noChangeAspect="1" noMove="1" noResize="1" noEditPoints="1" noAdjustHandles="1" noChangeArrowheads="1" noChangeShapeType="1" noTextEdit="1"/>
              </p:cNvSpPr>
              <p:nvPr/>
            </p:nvSpPr>
            <p:spPr>
              <a:xfrm>
                <a:off x="1075042" y="3637186"/>
                <a:ext cx="7245227" cy="367878"/>
              </a:xfrm>
              <a:prstGeom prst="rect">
                <a:avLst/>
              </a:prstGeom>
              <a:blipFill rotWithShape="1">
                <a:blip r:embed="rId2"/>
                <a:stretch>
                  <a:fillRect l="-672" t="-6557" r="-588" b="-26230"/>
                </a:stretch>
              </a:blipFill>
              <a:ln w="0">
                <a:solidFill>
                  <a:srgbClr val="FFC000"/>
                </a:solidFill>
              </a:ln>
            </p:spPr>
            <p:txBody>
              <a:bodyPr/>
              <a:lstStyle/>
              <a:p>
                <a:r>
                  <a:rPr lang="fr-FR">
                    <a:noFill/>
                  </a:rPr>
                  <a:t> </a:t>
                </a:r>
              </a:p>
            </p:txBody>
          </p:sp>
        </mc:Fallback>
      </mc:AlternateContent>
      <p:sp>
        <p:nvSpPr>
          <p:cNvPr id="7" name="Rectangle 6"/>
          <p:cNvSpPr/>
          <p:nvPr/>
        </p:nvSpPr>
        <p:spPr>
          <a:xfrm>
            <a:off x="1092893" y="4515156"/>
            <a:ext cx="7223523" cy="646331"/>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a:solidFill>
                  <a:srgbClr val="FFFFFF"/>
                </a:solidFill>
                <a:latin typeface="Book Antiqua"/>
              </a:rPr>
              <a:t>On a donc une erreur de 10% ce qui est important et peu en accord avec le bon conditionnement de </a:t>
            </a:r>
            <a:r>
              <a:rPr lang="fr-FR" i="1" spc="-1" dirty="0" smtClean="0">
                <a:solidFill>
                  <a:srgbClr val="FFFFFF"/>
                </a:solidFill>
                <a:latin typeface="Book Antiqua"/>
              </a:rPr>
              <a:t>f</a:t>
            </a:r>
            <a:r>
              <a:rPr lang="fr-FR" spc="-1" dirty="0" smtClean="0">
                <a:solidFill>
                  <a:srgbClr val="FFFFFF"/>
                </a:solidFill>
                <a:latin typeface="Book Antiqua"/>
              </a:rPr>
              <a:t>.</a:t>
            </a:r>
            <a:endParaRPr lang="fr-FR" spc="-1" dirty="0">
              <a:solidFill>
                <a:srgbClr val="FFFFFF"/>
              </a:solidFill>
              <a:latin typeface="Book Antiqua"/>
            </a:endParaRPr>
          </a:p>
        </p:txBody>
      </p:sp>
      <mc:AlternateContent xmlns:mc="http://schemas.openxmlformats.org/markup-compatibility/2006" xmlns:a14="http://schemas.microsoft.com/office/drawing/2010/main">
        <mc:Choice Requires="a14">
          <p:sp>
            <p:nvSpPr>
              <p:cNvPr id="9" name="Rectangle 8"/>
              <p:cNvSpPr/>
              <p:nvPr/>
            </p:nvSpPr>
            <p:spPr>
              <a:xfrm>
                <a:off x="1082339" y="2348880"/>
                <a:ext cx="7268248" cy="675185"/>
              </a:xfrm>
              <a:prstGeom prst="rect">
                <a:avLst/>
              </a:prstGeom>
              <a:noFill/>
              <a:ln w="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a:solidFill>
                      <a:srgbClr val="FFFFFF"/>
                    </a:solidFill>
                    <a:latin typeface="Book Antiqua"/>
                  </a:rPr>
                  <a:t>Cependant, dans un calcul à 6 chiffres significatifs, on a :</a:t>
                </a:r>
              </a:p>
              <a:p>
                <a14:m>
                  <m:oMath xmlns:m="http://schemas.openxmlformats.org/officeDocument/2006/math">
                    <m:r>
                      <a:rPr lang="fr-FR" spc="-1">
                        <a:solidFill>
                          <a:srgbClr val="FFFFFF"/>
                        </a:solidFill>
                        <a:latin typeface="Cambria Math"/>
                      </a:rPr>
                      <m:t>𝑓</m:t>
                    </m:r>
                    <m:d>
                      <m:dPr>
                        <m:ctrlPr>
                          <a:rPr lang="fr-FR" i="1" spc="-1">
                            <a:solidFill>
                              <a:srgbClr val="FFFFFF"/>
                            </a:solidFill>
                            <a:latin typeface="Cambria Math"/>
                          </a:rPr>
                        </m:ctrlPr>
                      </m:dPr>
                      <m:e>
                        <m:r>
                          <a:rPr lang="fr-FR" spc="-1">
                            <a:solidFill>
                              <a:srgbClr val="FFFFFF"/>
                            </a:solidFill>
                            <a:latin typeface="Cambria Math"/>
                          </a:rPr>
                          <m:t>12345</m:t>
                        </m:r>
                      </m:e>
                    </m:d>
                    <m:r>
                      <a:rPr lang="fr-FR" spc="-1">
                        <a:solidFill>
                          <a:srgbClr val="FFFFFF"/>
                        </a:solidFill>
                        <a:latin typeface="Cambria Math"/>
                      </a:rPr>
                      <m:t>=</m:t>
                    </m:r>
                    <m:rad>
                      <m:radPr>
                        <m:degHide m:val="on"/>
                        <m:ctrlPr>
                          <a:rPr lang="fr-FR" i="1" spc="-1">
                            <a:solidFill>
                              <a:srgbClr val="FFFFFF"/>
                            </a:solidFill>
                            <a:latin typeface="Cambria Math"/>
                          </a:rPr>
                        </m:ctrlPr>
                      </m:radPr>
                      <m:deg/>
                      <m:e>
                        <m:r>
                          <a:rPr lang="fr-FR" spc="-1">
                            <a:solidFill>
                              <a:srgbClr val="FFFFFF"/>
                            </a:solidFill>
                            <a:latin typeface="Cambria Math"/>
                          </a:rPr>
                          <m:t>12346</m:t>
                        </m:r>
                      </m:e>
                    </m:rad>
                    <m:r>
                      <a:rPr lang="fr-FR" spc="-1">
                        <a:solidFill>
                          <a:srgbClr val="FFFFFF"/>
                        </a:solidFill>
                        <a:latin typeface="Cambria Math"/>
                      </a:rPr>
                      <m:t>−</m:t>
                    </m:r>
                    <m:rad>
                      <m:radPr>
                        <m:degHide m:val="on"/>
                        <m:ctrlPr>
                          <a:rPr lang="fr-FR" i="1" spc="-1">
                            <a:solidFill>
                              <a:srgbClr val="FFFFFF"/>
                            </a:solidFill>
                            <a:latin typeface="Cambria Math"/>
                          </a:rPr>
                        </m:ctrlPr>
                      </m:radPr>
                      <m:deg/>
                      <m:e>
                        <m:r>
                          <a:rPr lang="fr-FR" spc="-1">
                            <a:solidFill>
                              <a:srgbClr val="FFFFFF"/>
                            </a:solidFill>
                            <a:latin typeface="Cambria Math"/>
                          </a:rPr>
                          <m:t>12345</m:t>
                        </m:r>
                      </m:e>
                    </m:rad>
                  </m:oMath>
                </a14:m>
                <a:r>
                  <a:rPr lang="fr-FR" spc="-1" dirty="0">
                    <a:solidFill>
                      <a:srgbClr val="FFFFFF"/>
                    </a:solidFill>
                    <a:latin typeface="Book Antiqua"/>
                  </a:rPr>
                  <a:t> =111,113 – 111,108 =0,500000x10</a:t>
                </a:r>
                <a:r>
                  <a:rPr lang="fr-FR" spc="-1" baseline="30000" dirty="0">
                    <a:solidFill>
                      <a:srgbClr val="FFFFFF"/>
                    </a:solidFill>
                    <a:latin typeface="Book Antiqua"/>
                  </a:rPr>
                  <a:t>-2</a:t>
                </a:r>
                <a:r>
                  <a:rPr lang="fr-FR" spc="-1" dirty="0">
                    <a:solidFill>
                      <a:srgbClr val="FFFFFF"/>
                    </a:solidFill>
                    <a:latin typeface="Book Antiqua"/>
                  </a:rPr>
                  <a:t>.</a:t>
                </a:r>
              </a:p>
            </p:txBody>
          </p:sp>
        </mc:Choice>
        <mc:Fallback xmlns="">
          <p:sp>
            <p:nvSpPr>
              <p:cNvPr id="9" name="Rectangle 8"/>
              <p:cNvSpPr>
                <a:spLocks noRot="1" noChangeAspect="1" noMove="1" noResize="1" noEditPoints="1" noAdjustHandles="1" noChangeArrowheads="1" noChangeShapeType="1" noTextEdit="1"/>
              </p:cNvSpPr>
              <p:nvPr/>
            </p:nvSpPr>
            <p:spPr>
              <a:xfrm>
                <a:off x="1082339" y="2348880"/>
                <a:ext cx="7268248" cy="675185"/>
              </a:xfrm>
              <a:prstGeom prst="rect">
                <a:avLst/>
              </a:prstGeom>
              <a:blipFill rotWithShape="1">
                <a:blip r:embed="rId3"/>
                <a:stretch>
                  <a:fillRect l="-754" t="-3571" b="-13393"/>
                </a:stretch>
              </a:blipFill>
              <a:ln w="0">
                <a:solidFill>
                  <a:srgbClr val="FFC000"/>
                </a:solidFill>
              </a:ln>
            </p:spPr>
            <p:txBody>
              <a:bodyPr/>
              <a:lstStyle/>
              <a:p>
                <a:r>
                  <a:rPr lang="fr-FR">
                    <a:noFill/>
                  </a:rPr>
                  <a:t> </a:t>
                </a:r>
              </a:p>
            </p:txBody>
          </p:sp>
        </mc:Fallback>
      </mc:AlternateContent>
      <p:sp>
        <p:nvSpPr>
          <p:cNvPr id="11" name="Rectangle 10"/>
          <p:cNvSpPr/>
          <p:nvPr/>
        </p:nvSpPr>
        <p:spPr>
          <a:xfrm>
            <a:off x="891016" y="836712"/>
            <a:ext cx="5760640" cy="400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0000"/>
                </a:solidFill>
                <a:latin typeface="Book Antiqua"/>
              </a:rPr>
              <a:t>7- Notions </a:t>
            </a:r>
            <a:r>
              <a:rPr lang="fr-FR" sz="2000" b="1" spc="-1" dirty="0">
                <a:solidFill>
                  <a:srgbClr val="FF0000"/>
                </a:solidFill>
                <a:latin typeface="Book Antiqua"/>
              </a:rPr>
              <a:t>de conditionnement et de stabilité :</a:t>
            </a:r>
          </a:p>
        </p:txBody>
      </p:sp>
      <p:sp>
        <p:nvSpPr>
          <p:cNvPr id="12" name="Rectangle 11"/>
          <p:cNvSpPr/>
          <p:nvPr/>
        </p:nvSpPr>
        <p:spPr>
          <a:xfrm>
            <a:off x="1220635" y="1446169"/>
            <a:ext cx="2391424"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FFFF"/>
                </a:solidFill>
                <a:latin typeface="Book Antiqua"/>
              </a:rPr>
              <a:t>Stabilité</a:t>
            </a:r>
            <a:r>
              <a:rPr lang="fr-FR" sz="2000" b="1" spc="-1" dirty="0">
                <a:solidFill>
                  <a:srgbClr val="FFFFFF"/>
                </a:solidFill>
                <a:latin typeface="Book Antiqua"/>
              </a:rPr>
              <a:t> :</a:t>
            </a:r>
          </a:p>
        </p:txBody>
      </p:sp>
    </p:spTree>
    <p:extLst>
      <p:ext uri="{BB962C8B-B14F-4D97-AF65-F5344CB8AC3E}">
        <p14:creationId xmlns:p14="http://schemas.microsoft.com/office/powerpoint/2010/main" val="60211006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22</a:t>
            </a:fld>
            <a:endParaRPr lang="en-US" sz="1200" b="0" strike="noStrike" spc="-1">
              <a:latin typeface="Times New Roman"/>
            </a:endParaRPr>
          </a:p>
        </p:txBody>
      </p:sp>
      <p:sp>
        <p:nvSpPr>
          <p:cNvPr id="4" name="Rectangle 3"/>
          <p:cNvSpPr/>
          <p:nvPr/>
        </p:nvSpPr>
        <p:spPr>
          <a:xfrm>
            <a:off x="891016" y="836712"/>
            <a:ext cx="5760640" cy="400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0000"/>
                </a:solidFill>
                <a:latin typeface="Book Antiqua"/>
              </a:rPr>
              <a:t>7- Notions </a:t>
            </a:r>
            <a:r>
              <a:rPr lang="fr-FR" sz="2000" b="1" spc="-1" dirty="0">
                <a:solidFill>
                  <a:srgbClr val="FF0000"/>
                </a:solidFill>
                <a:latin typeface="Book Antiqua"/>
              </a:rPr>
              <a:t>de conditionnement et de stabilité :</a:t>
            </a:r>
          </a:p>
        </p:txBody>
      </p:sp>
      <p:sp>
        <p:nvSpPr>
          <p:cNvPr id="5" name="Rectangle 4"/>
          <p:cNvSpPr/>
          <p:nvPr/>
        </p:nvSpPr>
        <p:spPr>
          <a:xfrm>
            <a:off x="1220634" y="1446169"/>
            <a:ext cx="3927429"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FFFF"/>
                </a:solidFill>
                <a:latin typeface="Book Antiqua"/>
              </a:rPr>
              <a:t>Conditionnement de matrices</a:t>
            </a:r>
            <a:r>
              <a:rPr lang="fr-FR" sz="2000" b="1" spc="-1" dirty="0">
                <a:solidFill>
                  <a:srgbClr val="FFFFFF"/>
                </a:solidFill>
                <a:latin typeface="Book Antiqua"/>
              </a:rPr>
              <a:t> :</a:t>
            </a:r>
          </a:p>
        </p:txBody>
      </p:sp>
      <p:sp>
        <p:nvSpPr>
          <p:cNvPr id="6" name="Rectangle 5"/>
          <p:cNvSpPr/>
          <p:nvPr/>
        </p:nvSpPr>
        <p:spPr>
          <a:xfrm>
            <a:off x="1220633" y="2060848"/>
            <a:ext cx="1551167"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FFFF"/>
                </a:solidFill>
                <a:latin typeface="Book Antiqua"/>
              </a:rPr>
              <a:t>Exemple</a:t>
            </a:r>
            <a:r>
              <a:rPr lang="fr-FR" sz="2000" b="1" spc="-1" dirty="0">
                <a:solidFill>
                  <a:srgbClr val="FFFFFF"/>
                </a:solidFill>
                <a:latin typeface="Book Antiqua"/>
              </a:rPr>
              <a:t> :</a:t>
            </a:r>
          </a:p>
        </p:txBody>
      </p:sp>
      <p:sp>
        <p:nvSpPr>
          <p:cNvPr id="7" name="Rectangle 6"/>
          <p:cNvSpPr/>
          <p:nvPr/>
        </p:nvSpPr>
        <p:spPr>
          <a:xfrm>
            <a:off x="1475656" y="2552467"/>
            <a:ext cx="4244560" cy="367878"/>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Soit le système linéaire </a:t>
            </a:r>
            <a:r>
              <a:rPr lang="fr-FR" spc="-1" dirty="0" err="1" smtClean="0">
                <a:solidFill>
                  <a:srgbClr val="FFFFFF"/>
                </a:solidFill>
                <a:latin typeface="Book Antiqua"/>
              </a:rPr>
              <a:t>Ax</a:t>
            </a:r>
            <a:r>
              <a:rPr lang="fr-FR" spc="-1" dirty="0" smtClean="0">
                <a:solidFill>
                  <a:srgbClr val="FFFFFF"/>
                </a:solidFill>
                <a:latin typeface="Book Antiqua"/>
              </a:rPr>
              <a:t> = b suivant :</a:t>
            </a:r>
            <a:endParaRPr lang="fr-FR" spc="-1" dirty="0">
              <a:solidFill>
                <a:srgbClr val="FFFFFF"/>
              </a:solidFill>
              <a:latin typeface="Book Antiqu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061" y="3140968"/>
            <a:ext cx="20574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140968"/>
            <a:ext cx="10668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5298700" y="3486068"/>
            <a:ext cx="432048" cy="367878"/>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sym typeface="Symbol"/>
              </a:rPr>
              <a:t></a:t>
            </a:r>
            <a:endParaRPr lang="fr-FR" spc="-1" dirty="0">
              <a:solidFill>
                <a:srgbClr val="FFFFFF"/>
              </a:solidFill>
              <a:latin typeface="Book Antiqua"/>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0748" y="3140967"/>
            <a:ext cx="9906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1272166" y="4685346"/>
            <a:ext cx="2939794" cy="367878"/>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Soit le vecteur </a:t>
            </a:r>
            <a:r>
              <a:rPr lang="el-GR" i="1" spc="-1" dirty="0" smtClean="0">
                <a:solidFill>
                  <a:srgbClr val="FFFFFF"/>
                </a:solidFill>
                <a:latin typeface="Book Antiqua"/>
              </a:rPr>
              <a:t>δ</a:t>
            </a:r>
            <a:r>
              <a:rPr lang="fr-FR" i="1" spc="-1" dirty="0" smtClean="0">
                <a:solidFill>
                  <a:srgbClr val="FFFFFF"/>
                </a:solidFill>
                <a:latin typeface="Book Antiqua"/>
              </a:rPr>
              <a:t>b</a:t>
            </a:r>
            <a:r>
              <a:rPr lang="fr-FR" spc="-1" dirty="0" smtClean="0">
                <a:solidFill>
                  <a:srgbClr val="FFFFFF"/>
                </a:solidFill>
                <a:latin typeface="Book Antiqua"/>
              </a:rPr>
              <a:t> suivant :</a:t>
            </a:r>
            <a:endParaRPr lang="fr-FR" spc="-1" dirty="0">
              <a:solidFill>
                <a:srgbClr val="FFFFFF"/>
              </a:solidFill>
              <a:latin typeface="Book Antiqua"/>
            </a:endParaRPr>
          </a:p>
        </p:txBody>
      </p:sp>
      <p:sp>
        <p:nvSpPr>
          <p:cNvPr id="14" name="Rectangle 13"/>
          <p:cNvSpPr/>
          <p:nvPr/>
        </p:nvSpPr>
        <p:spPr>
          <a:xfrm>
            <a:off x="1220634" y="5589240"/>
            <a:ext cx="7084926" cy="644877"/>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Si le vecteur </a:t>
            </a:r>
            <a:r>
              <a:rPr lang="fr-FR" i="1" spc="-1" dirty="0" smtClean="0">
                <a:solidFill>
                  <a:srgbClr val="FFFFFF"/>
                </a:solidFill>
                <a:latin typeface="Book Antiqua"/>
              </a:rPr>
              <a:t>b</a:t>
            </a:r>
            <a:r>
              <a:rPr lang="fr-FR" spc="-1" dirty="0" smtClean="0">
                <a:solidFill>
                  <a:srgbClr val="FFFFFF"/>
                </a:solidFill>
                <a:latin typeface="Book Antiqua"/>
              </a:rPr>
              <a:t> est perturbé par une certaine erreur </a:t>
            </a:r>
            <a:r>
              <a:rPr lang="el-GR" i="1" spc="-1" dirty="0">
                <a:solidFill>
                  <a:srgbClr val="FFFFFF"/>
                </a:solidFill>
                <a:latin typeface="Book Antiqua"/>
              </a:rPr>
              <a:t>δ</a:t>
            </a:r>
            <a:r>
              <a:rPr lang="fr-FR" i="1" spc="-1" dirty="0" smtClean="0">
                <a:solidFill>
                  <a:srgbClr val="FFFFFF"/>
                </a:solidFill>
                <a:latin typeface="Book Antiqua"/>
              </a:rPr>
              <a:t>b </a:t>
            </a:r>
            <a:r>
              <a:rPr lang="fr-FR" spc="-1" dirty="0" smtClean="0">
                <a:solidFill>
                  <a:srgbClr val="FFFFFF"/>
                </a:solidFill>
                <a:latin typeface="Book Antiqua"/>
              </a:rPr>
              <a:t>quel sera ainsi l’apport de cette erreur sur le résultat ?</a:t>
            </a:r>
            <a:endParaRPr lang="fr-FR" i="1" spc="-1" dirty="0">
              <a:solidFill>
                <a:srgbClr val="FFFFFF"/>
              </a:solidFill>
              <a:latin typeface="Book Antiqua"/>
            </a:endParaRPr>
          </a:p>
        </p:txBody>
      </p:sp>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8075" y="4350172"/>
            <a:ext cx="1190625" cy="1095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283307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par>
                          <p:cTn id="8" fill="hold">
                            <p:stCondLst>
                              <p:cond delay="1000"/>
                            </p:stCondLst>
                            <p:childTnLst>
                              <p:par>
                                <p:cTn id="9" presetID="6"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1000"/>
                                        <p:tgtEl>
                                          <p:spTgt spid="6"/>
                                        </p:tgtEl>
                                      </p:cBhvr>
                                    </p:animEffect>
                                  </p:childTnLst>
                                </p:cTn>
                              </p:par>
                            </p:childTnLst>
                          </p:cTn>
                        </p:par>
                        <p:par>
                          <p:cTn id="12" fill="hold">
                            <p:stCondLst>
                              <p:cond delay="2000"/>
                            </p:stCondLst>
                            <p:childTnLst>
                              <p:par>
                                <p:cTn id="13" presetID="6" presetClass="entr" presetSubtype="16"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ircle(in)">
                                      <p:cBhvr>
                                        <p:cTn id="15" dur="1000"/>
                                        <p:tgtEl>
                                          <p:spTgt spid="7"/>
                                        </p:tgtEl>
                                      </p:cBhvr>
                                    </p:animEffect>
                                  </p:childTnLst>
                                </p:cTn>
                              </p:par>
                            </p:childTnLst>
                          </p:cTn>
                        </p:par>
                        <p:par>
                          <p:cTn id="16" fill="hold">
                            <p:stCondLst>
                              <p:cond delay="3000"/>
                            </p:stCondLst>
                            <p:childTnLst>
                              <p:par>
                                <p:cTn id="17" presetID="21" presetClass="entr" presetSubtype="1" fill="hold" nodeType="after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wheel(1)">
                                      <p:cBhvr>
                                        <p:cTn id="19" dur="1000"/>
                                        <p:tgtEl>
                                          <p:spTgt spid="1026"/>
                                        </p:tgtEl>
                                      </p:cBhvr>
                                    </p:animEffect>
                                  </p:childTnLst>
                                </p:cTn>
                              </p:par>
                            </p:childTnLst>
                          </p:cTn>
                        </p:par>
                        <p:par>
                          <p:cTn id="20" fill="hold">
                            <p:stCondLst>
                              <p:cond delay="4000"/>
                            </p:stCondLst>
                            <p:childTnLst>
                              <p:par>
                                <p:cTn id="21" presetID="21" presetClass="entr" presetSubtype="1" fill="hold" nodeType="after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wheel(1)">
                                      <p:cBhvr>
                                        <p:cTn id="23" dur="1000"/>
                                        <p:tgtEl>
                                          <p:spTgt spid="1027"/>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ircle(in)">
                                      <p:cBhvr>
                                        <p:cTn id="28" dur="1000"/>
                                        <p:tgtEl>
                                          <p:spTgt spid="10"/>
                                        </p:tgtEl>
                                      </p:cBhvr>
                                    </p:animEffect>
                                  </p:childTnLst>
                                </p:cTn>
                              </p:par>
                            </p:childTnLst>
                          </p:cTn>
                        </p:par>
                        <p:par>
                          <p:cTn id="29" fill="hold">
                            <p:stCondLst>
                              <p:cond delay="1000"/>
                            </p:stCondLst>
                            <p:childTnLst>
                              <p:par>
                                <p:cTn id="30" presetID="21" presetClass="entr" presetSubtype="1" fill="hold" nodeType="afterEffect">
                                  <p:stCondLst>
                                    <p:cond delay="0"/>
                                  </p:stCondLst>
                                  <p:childTnLst>
                                    <p:set>
                                      <p:cBhvr>
                                        <p:cTn id="31" dur="1" fill="hold">
                                          <p:stCondLst>
                                            <p:cond delay="0"/>
                                          </p:stCondLst>
                                        </p:cTn>
                                        <p:tgtEl>
                                          <p:spTgt spid="1028"/>
                                        </p:tgtEl>
                                        <p:attrNameLst>
                                          <p:attrName>style.visibility</p:attrName>
                                        </p:attrNameLst>
                                      </p:cBhvr>
                                      <p:to>
                                        <p:strVal val="visible"/>
                                      </p:to>
                                    </p:set>
                                    <p:animEffect transition="in" filter="wheel(1)">
                                      <p:cBhvr>
                                        <p:cTn id="32" dur="1000"/>
                                        <p:tgtEl>
                                          <p:spTgt spid="1028"/>
                                        </p:tgtEl>
                                      </p:cBhvr>
                                    </p:animEffect>
                                  </p:childTnLst>
                                </p:cTn>
                              </p:par>
                            </p:childTnLst>
                          </p:cTn>
                        </p:par>
                        <p:par>
                          <p:cTn id="33" fill="hold">
                            <p:stCondLst>
                              <p:cond delay="2000"/>
                            </p:stCondLst>
                            <p:childTnLst>
                              <p:par>
                                <p:cTn id="34" presetID="6"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circle(in)">
                                      <p:cBhvr>
                                        <p:cTn id="36" dur="1000"/>
                                        <p:tgtEl>
                                          <p:spTgt spid="12"/>
                                        </p:tgtEl>
                                      </p:cBhvr>
                                    </p:animEffect>
                                  </p:childTnLst>
                                </p:cTn>
                              </p:par>
                            </p:childTnLst>
                          </p:cTn>
                        </p:par>
                        <p:par>
                          <p:cTn id="37" fill="hold">
                            <p:stCondLst>
                              <p:cond delay="3000"/>
                            </p:stCondLst>
                            <p:childTnLst>
                              <p:par>
                                <p:cTn id="38" presetID="21" presetClass="entr" presetSubtype="1"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heel(1)">
                                      <p:cBhvr>
                                        <p:cTn id="40" dur="1000"/>
                                        <p:tgtEl>
                                          <p:spTgt spid="15"/>
                                        </p:tgtEl>
                                      </p:cBhvr>
                                    </p:animEffect>
                                  </p:childTnLst>
                                </p:cTn>
                              </p:par>
                            </p:childTnLst>
                          </p:cTn>
                        </p:par>
                        <p:par>
                          <p:cTn id="41" fill="hold">
                            <p:stCondLst>
                              <p:cond delay="4000"/>
                            </p:stCondLst>
                            <p:childTnLst>
                              <p:par>
                                <p:cTn id="42" presetID="6" presetClass="entr" presetSubtype="16"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circle(in)">
                                      <p:cBhvr>
                                        <p:cTn id="4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2"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23</a:t>
            </a:fld>
            <a:endParaRPr lang="en-US" sz="1200" b="0" strike="noStrike" spc="-1">
              <a:latin typeface="Times New Roman"/>
            </a:endParaRPr>
          </a:p>
        </p:txBody>
      </p:sp>
      <p:sp>
        <p:nvSpPr>
          <p:cNvPr id="4" name="Rectangle 3"/>
          <p:cNvSpPr/>
          <p:nvPr/>
        </p:nvSpPr>
        <p:spPr>
          <a:xfrm>
            <a:off x="304028" y="764704"/>
            <a:ext cx="5760640" cy="400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0000"/>
                </a:solidFill>
                <a:latin typeface="Book Antiqua"/>
              </a:rPr>
              <a:t>7- Notions </a:t>
            </a:r>
            <a:r>
              <a:rPr lang="fr-FR" sz="2000" b="1" spc="-1" dirty="0">
                <a:solidFill>
                  <a:srgbClr val="FF0000"/>
                </a:solidFill>
                <a:latin typeface="Book Antiqua"/>
              </a:rPr>
              <a:t>de conditionnement et de stabilité :</a:t>
            </a:r>
          </a:p>
        </p:txBody>
      </p:sp>
      <p:sp>
        <p:nvSpPr>
          <p:cNvPr id="5" name="Rectangle 4"/>
          <p:cNvSpPr/>
          <p:nvPr/>
        </p:nvSpPr>
        <p:spPr>
          <a:xfrm>
            <a:off x="686391" y="1446168"/>
            <a:ext cx="3927429"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FFFF"/>
                </a:solidFill>
                <a:latin typeface="Book Antiqua"/>
              </a:rPr>
              <a:t>Conditionnement de matrices</a:t>
            </a:r>
            <a:r>
              <a:rPr lang="fr-FR" sz="2000" b="1" spc="-1" dirty="0">
                <a:solidFill>
                  <a:srgbClr val="FFFFFF"/>
                </a:solidFill>
                <a:latin typeface="Book Antiqua"/>
              </a:rPr>
              <a:t> :</a:t>
            </a:r>
          </a:p>
        </p:txBody>
      </p:sp>
      <p:sp>
        <p:nvSpPr>
          <p:cNvPr id="6" name="Rectangle 5"/>
          <p:cNvSpPr/>
          <p:nvPr/>
        </p:nvSpPr>
        <p:spPr>
          <a:xfrm>
            <a:off x="793477" y="2141311"/>
            <a:ext cx="1551167"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FFFF"/>
                </a:solidFill>
                <a:latin typeface="Book Antiqua"/>
              </a:rPr>
              <a:t>Exemple</a:t>
            </a:r>
            <a:r>
              <a:rPr lang="fr-FR" sz="2000" b="1" spc="-1" dirty="0">
                <a:solidFill>
                  <a:srgbClr val="FFFFFF"/>
                </a:solidFill>
                <a:latin typeface="Book Antiqua"/>
              </a:rPr>
              <a:t> :</a:t>
            </a:r>
          </a:p>
        </p:txBody>
      </p:sp>
      <p:sp>
        <p:nvSpPr>
          <p:cNvPr id="7" name="Rectangle 6"/>
          <p:cNvSpPr/>
          <p:nvPr/>
        </p:nvSpPr>
        <p:spPr>
          <a:xfrm>
            <a:off x="1475656" y="2552467"/>
            <a:ext cx="5176000" cy="367878"/>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Le nouveau système est donc </a:t>
            </a:r>
            <a:r>
              <a:rPr lang="fr-FR" i="1" spc="-1" dirty="0" err="1" smtClean="0">
                <a:solidFill>
                  <a:srgbClr val="FFFFFF"/>
                </a:solidFill>
                <a:latin typeface="Book Antiqua"/>
              </a:rPr>
              <a:t>Ax</a:t>
            </a:r>
            <a:r>
              <a:rPr lang="fr-FR" i="1" spc="-1" dirty="0" smtClean="0">
                <a:solidFill>
                  <a:srgbClr val="FFFFFF"/>
                </a:solidFill>
                <a:latin typeface="Book Antiqua"/>
              </a:rPr>
              <a:t> = (b+</a:t>
            </a:r>
            <a:r>
              <a:rPr lang="el-GR" i="1" spc="-1" dirty="0" smtClean="0">
                <a:solidFill>
                  <a:srgbClr val="FFFFFF"/>
                </a:solidFill>
                <a:latin typeface="Book Antiqua"/>
              </a:rPr>
              <a:t>δ</a:t>
            </a:r>
            <a:r>
              <a:rPr lang="fr-FR" i="1" spc="-1" dirty="0" smtClean="0">
                <a:solidFill>
                  <a:srgbClr val="FFFFFF"/>
                </a:solidFill>
                <a:latin typeface="Book Antiqua"/>
              </a:rPr>
              <a:t>b) </a:t>
            </a:r>
            <a:r>
              <a:rPr lang="fr-FR" spc="-1" dirty="0" smtClean="0">
                <a:solidFill>
                  <a:srgbClr val="FFFFFF"/>
                </a:solidFill>
                <a:latin typeface="Book Antiqua"/>
              </a:rPr>
              <a:t>:</a:t>
            </a:r>
            <a:endParaRPr lang="fr-FR" spc="-1" dirty="0">
              <a:solidFill>
                <a:srgbClr val="FFFFFF"/>
              </a:solidFill>
              <a:latin typeface="Book Antiqua"/>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061" y="3140968"/>
            <a:ext cx="20574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5298700" y="3486068"/>
            <a:ext cx="432048" cy="367878"/>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sym typeface="Symbol"/>
              </a:rPr>
              <a:t></a:t>
            </a:r>
            <a:endParaRPr lang="fr-FR" spc="-1" dirty="0">
              <a:solidFill>
                <a:srgbClr val="FFFFFF"/>
              </a:solidFill>
              <a:latin typeface="Book Antiqua"/>
            </a:endParaRPr>
          </a:p>
        </p:txBody>
      </p:sp>
      <mc:AlternateContent xmlns:mc="http://schemas.openxmlformats.org/markup-compatibility/2006" xmlns:a14="http://schemas.microsoft.com/office/drawing/2010/main">
        <mc:Choice Requires="a14">
          <p:sp>
            <p:nvSpPr>
              <p:cNvPr id="12" name="Rectangle 11"/>
              <p:cNvSpPr/>
              <p:nvPr/>
            </p:nvSpPr>
            <p:spPr>
              <a:xfrm>
                <a:off x="1272166" y="4685346"/>
                <a:ext cx="6756218" cy="535937"/>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Si on compare </a:t>
                </a:r>
                <a14:m>
                  <m:oMath xmlns:m="http://schemas.openxmlformats.org/officeDocument/2006/math">
                    <m:f>
                      <m:fPr>
                        <m:ctrlPr>
                          <a:rPr lang="fr-FR" i="1" spc="-1" smtClean="0">
                            <a:solidFill>
                              <a:srgbClr val="FFFFFF"/>
                            </a:solidFill>
                            <a:latin typeface="Cambria Math"/>
                          </a:rPr>
                        </m:ctrlPr>
                      </m:fPr>
                      <m:num>
                        <m:r>
                          <a:rPr lang="fr-FR" b="0" i="1" spc="-1" smtClean="0">
                            <a:solidFill>
                              <a:srgbClr val="FFFFFF"/>
                            </a:solidFill>
                            <a:latin typeface="Cambria Math"/>
                          </a:rPr>
                          <m:t>|</m:t>
                        </m:r>
                        <m:d>
                          <m:dPr>
                            <m:begChr m:val="|"/>
                            <m:endChr m:val="|"/>
                            <m:ctrlPr>
                              <a:rPr lang="fr-FR" b="0" i="1" spc="-1" smtClean="0">
                                <a:solidFill>
                                  <a:srgbClr val="FFFFFF"/>
                                </a:solidFill>
                                <a:latin typeface="Cambria Math"/>
                                <a:ea typeface="Cambria Math"/>
                              </a:rPr>
                            </m:ctrlPr>
                          </m:dPr>
                          <m:e>
                            <m:r>
                              <a:rPr lang="fr-FR" i="1" spc="-1" smtClean="0">
                                <a:solidFill>
                                  <a:srgbClr val="FFFFFF"/>
                                </a:solidFill>
                                <a:latin typeface="Cambria Math"/>
                                <a:ea typeface="Cambria Math"/>
                              </a:rPr>
                              <m:t>𝛿</m:t>
                            </m:r>
                            <m:r>
                              <a:rPr lang="fr-FR" b="0" i="1" spc="-1" smtClean="0">
                                <a:solidFill>
                                  <a:srgbClr val="FFFFFF"/>
                                </a:solidFill>
                                <a:latin typeface="Cambria Math"/>
                                <a:ea typeface="Cambria Math"/>
                              </a:rPr>
                              <m:t>𝑏</m:t>
                            </m:r>
                          </m:e>
                        </m:d>
                        <m:r>
                          <a:rPr lang="fr-FR" b="0" i="1" spc="-1" smtClean="0">
                            <a:solidFill>
                              <a:srgbClr val="FFFFFF"/>
                            </a:solidFill>
                            <a:latin typeface="Cambria Math"/>
                            <a:ea typeface="Cambria Math"/>
                          </a:rPr>
                          <m:t>|</m:t>
                        </m:r>
                      </m:num>
                      <m:den>
                        <m:r>
                          <a:rPr lang="fr-FR" b="0" i="1" spc="-1" smtClean="0">
                            <a:solidFill>
                              <a:srgbClr val="FFFFFF"/>
                            </a:solidFill>
                            <a:latin typeface="Cambria Math"/>
                          </a:rPr>
                          <m:t>||</m:t>
                        </m:r>
                        <m:r>
                          <a:rPr lang="fr-FR" b="0" i="1" spc="-1" smtClean="0">
                            <a:solidFill>
                              <a:srgbClr val="FFFFFF"/>
                            </a:solidFill>
                            <a:latin typeface="Cambria Math"/>
                          </a:rPr>
                          <m:t>𝑏</m:t>
                        </m:r>
                        <m:r>
                          <a:rPr lang="fr-FR" b="0" i="1" spc="-1" smtClean="0">
                            <a:solidFill>
                              <a:srgbClr val="FFFFFF"/>
                            </a:solidFill>
                            <a:latin typeface="Cambria Math"/>
                          </a:rPr>
                          <m:t>||</m:t>
                        </m:r>
                      </m:den>
                    </m:f>
                  </m:oMath>
                </a14:m>
                <a:r>
                  <a:rPr lang="fr-FR" i="1" spc="-1" dirty="0" smtClean="0">
                    <a:solidFill>
                      <a:srgbClr val="FFFFFF"/>
                    </a:solidFill>
                    <a:latin typeface="Book Antiqua"/>
                  </a:rPr>
                  <a:t> = 0.1/33 = </a:t>
                </a:r>
                <a:r>
                  <a:rPr lang="fr-FR" spc="-1" dirty="0" smtClean="0">
                    <a:solidFill>
                      <a:srgbClr val="FFFFFF"/>
                    </a:solidFill>
                    <a:latin typeface="Book Antiqua"/>
                  </a:rPr>
                  <a:t>0.003 avec </a:t>
                </a:r>
                <a14:m>
                  <m:oMath xmlns:m="http://schemas.openxmlformats.org/officeDocument/2006/math">
                    <m:f>
                      <m:fPr>
                        <m:ctrlPr>
                          <a:rPr lang="fr-FR" i="1" spc="-1">
                            <a:solidFill>
                              <a:srgbClr val="FFFFFF"/>
                            </a:solidFill>
                            <a:latin typeface="Cambria Math"/>
                          </a:rPr>
                        </m:ctrlPr>
                      </m:fPr>
                      <m:num>
                        <m:r>
                          <a:rPr lang="fr-FR" i="1" spc="-1">
                            <a:solidFill>
                              <a:srgbClr val="FFFFFF"/>
                            </a:solidFill>
                            <a:latin typeface="Cambria Math"/>
                          </a:rPr>
                          <m:t>|</m:t>
                        </m:r>
                        <m:d>
                          <m:dPr>
                            <m:begChr m:val="|"/>
                            <m:endChr m:val="|"/>
                            <m:ctrlPr>
                              <a:rPr lang="fr-FR" i="1" spc="-1">
                                <a:solidFill>
                                  <a:srgbClr val="FFFFFF"/>
                                </a:solidFill>
                                <a:latin typeface="Cambria Math"/>
                                <a:ea typeface="Cambria Math"/>
                              </a:rPr>
                            </m:ctrlPr>
                          </m:dPr>
                          <m:e>
                            <m:r>
                              <a:rPr lang="fr-FR" i="1" spc="-1">
                                <a:solidFill>
                                  <a:srgbClr val="FFFFFF"/>
                                </a:solidFill>
                                <a:latin typeface="Cambria Math"/>
                                <a:ea typeface="Cambria Math"/>
                              </a:rPr>
                              <m:t>𝛿</m:t>
                            </m:r>
                            <m:r>
                              <a:rPr lang="fr-FR" b="0" i="1" spc="-1" smtClean="0">
                                <a:solidFill>
                                  <a:srgbClr val="FFFFFF"/>
                                </a:solidFill>
                                <a:latin typeface="Cambria Math"/>
                                <a:ea typeface="Cambria Math"/>
                              </a:rPr>
                              <m:t>𝑥</m:t>
                            </m:r>
                          </m:e>
                        </m:d>
                        <m:r>
                          <a:rPr lang="fr-FR" i="1" spc="-1">
                            <a:solidFill>
                              <a:srgbClr val="FFFFFF"/>
                            </a:solidFill>
                            <a:latin typeface="Cambria Math"/>
                            <a:ea typeface="Cambria Math"/>
                          </a:rPr>
                          <m:t>|</m:t>
                        </m:r>
                      </m:num>
                      <m:den>
                        <m:r>
                          <a:rPr lang="fr-FR" i="1" spc="-1">
                            <a:solidFill>
                              <a:srgbClr val="FFFFFF"/>
                            </a:solidFill>
                            <a:latin typeface="Cambria Math"/>
                          </a:rPr>
                          <m:t>||</m:t>
                        </m:r>
                        <m:r>
                          <a:rPr lang="fr-FR" b="0" i="1" spc="-1" smtClean="0">
                            <a:solidFill>
                              <a:srgbClr val="FFFFFF"/>
                            </a:solidFill>
                            <a:latin typeface="Cambria Math"/>
                          </a:rPr>
                          <m:t>𝑥</m:t>
                        </m:r>
                        <m:r>
                          <a:rPr lang="fr-FR" i="1" spc="-1">
                            <a:solidFill>
                              <a:srgbClr val="FFFFFF"/>
                            </a:solidFill>
                            <a:latin typeface="Cambria Math"/>
                          </a:rPr>
                          <m:t>||</m:t>
                        </m:r>
                      </m:den>
                    </m:f>
                  </m:oMath>
                </a14:m>
                <a:r>
                  <a:rPr lang="fr-FR" i="1" spc="-1" dirty="0">
                    <a:solidFill>
                      <a:srgbClr val="FFFFFF"/>
                    </a:solidFill>
                    <a:latin typeface="Book Antiqua"/>
                  </a:rPr>
                  <a:t> = </a:t>
                </a:r>
                <a:r>
                  <a:rPr lang="fr-FR" i="1" spc="-1" dirty="0" smtClean="0">
                    <a:solidFill>
                      <a:srgbClr val="FFFFFF"/>
                    </a:solidFill>
                    <a:latin typeface="Book Antiqua"/>
                  </a:rPr>
                  <a:t>13.6/1 </a:t>
                </a:r>
                <a:r>
                  <a:rPr lang="fr-FR" i="1" spc="-1" dirty="0">
                    <a:solidFill>
                      <a:srgbClr val="FFFFFF"/>
                    </a:solidFill>
                    <a:latin typeface="Book Antiqua"/>
                  </a:rPr>
                  <a:t>= </a:t>
                </a:r>
                <a:r>
                  <a:rPr lang="fr-FR" spc="-1" dirty="0" smtClean="0">
                    <a:solidFill>
                      <a:srgbClr val="FFFFFF"/>
                    </a:solidFill>
                    <a:latin typeface="Book Antiqua"/>
                  </a:rPr>
                  <a:t>13.6 </a:t>
                </a:r>
                <a:endParaRPr lang="fr-FR" spc="-1" dirty="0">
                  <a:solidFill>
                    <a:srgbClr val="FFFFFF"/>
                  </a:solidFill>
                  <a:latin typeface="Book Antiqua"/>
                </a:endParaRPr>
              </a:p>
            </p:txBody>
          </p:sp>
        </mc:Choice>
        <mc:Fallback xmlns="">
          <p:sp>
            <p:nvSpPr>
              <p:cNvPr id="12" name="Rectangle 11"/>
              <p:cNvSpPr>
                <a:spLocks noRot="1" noChangeAspect="1" noMove="1" noResize="1" noEditPoints="1" noAdjustHandles="1" noChangeArrowheads="1" noChangeShapeType="1" noTextEdit="1"/>
              </p:cNvSpPr>
              <p:nvPr/>
            </p:nvSpPr>
            <p:spPr>
              <a:xfrm>
                <a:off x="1272166" y="4685346"/>
                <a:ext cx="6756218" cy="535937"/>
              </a:xfrm>
              <a:prstGeom prst="rect">
                <a:avLst/>
              </a:prstGeom>
              <a:blipFill rotWithShape="1">
                <a:blip r:embed="rId3"/>
                <a:stretch>
                  <a:fillRect l="-812" b="-5682"/>
                </a:stretch>
              </a:blipFill>
              <a:ln w="19050">
                <a:noFill/>
              </a:ln>
            </p:spPr>
            <p:txBody>
              <a:bodyPr/>
              <a:lstStyle/>
              <a:p>
                <a:r>
                  <a:rPr lang="fr-FR">
                    <a:noFill/>
                  </a:rPr>
                  <a:t> </a:t>
                </a:r>
              </a:p>
            </p:txBody>
          </p:sp>
        </mc:Fallback>
      </mc:AlternateContent>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1645" y="3140969"/>
            <a:ext cx="1543050" cy="1038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0748" y="3140968"/>
            <a:ext cx="12573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1220634" y="5445224"/>
            <a:ext cx="7084926" cy="367878"/>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On constate que le taux d’erreur est amplifié par presque 4200 fois.</a:t>
            </a:r>
            <a:endParaRPr lang="fr-FR" spc="-1" dirty="0">
              <a:solidFill>
                <a:srgbClr val="FFFFFF"/>
              </a:solidFill>
              <a:latin typeface="Book Antiqua"/>
            </a:endParaRPr>
          </a:p>
        </p:txBody>
      </p:sp>
      <p:sp>
        <p:nvSpPr>
          <p:cNvPr id="18" name="Rectangle 17"/>
          <p:cNvSpPr/>
          <p:nvPr/>
        </p:nvSpPr>
        <p:spPr>
          <a:xfrm>
            <a:off x="1279501" y="5988642"/>
            <a:ext cx="4948683" cy="367878"/>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La matrice A n’est pas bien conditionnée.</a:t>
            </a:r>
            <a:endParaRPr lang="fr-FR" spc="-1" dirty="0">
              <a:solidFill>
                <a:srgbClr val="FFFFFF"/>
              </a:solidFill>
              <a:latin typeface="Book Antiqua"/>
            </a:endParaRPr>
          </a:p>
        </p:txBody>
      </p:sp>
    </p:spTree>
    <p:extLst>
      <p:ext uri="{BB962C8B-B14F-4D97-AF65-F5344CB8AC3E}">
        <p14:creationId xmlns:p14="http://schemas.microsoft.com/office/powerpoint/2010/main" val="147885803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1000"/>
                                        <p:tgtEl>
                                          <p:spTgt spid="7"/>
                                        </p:tgtEl>
                                      </p:cBhvr>
                                    </p:animEffect>
                                  </p:childTnLst>
                                </p:cTn>
                              </p:par>
                            </p:childTnLst>
                          </p:cTn>
                        </p:par>
                        <p:par>
                          <p:cTn id="8" fill="hold">
                            <p:stCondLst>
                              <p:cond delay="1000"/>
                            </p:stCondLst>
                            <p:childTnLst>
                              <p:par>
                                <p:cTn id="9" presetID="21" presetClass="entr" presetSubtype="1"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wheel(1)">
                                      <p:cBhvr>
                                        <p:cTn id="11" dur="1000"/>
                                        <p:tgtEl>
                                          <p:spTgt spid="1026"/>
                                        </p:tgtEl>
                                      </p:cBhvr>
                                    </p:animEffect>
                                  </p:childTnLst>
                                </p:cTn>
                              </p:par>
                            </p:childTnLst>
                          </p:cTn>
                        </p:par>
                        <p:par>
                          <p:cTn id="12" fill="hold">
                            <p:stCondLst>
                              <p:cond delay="2000"/>
                            </p:stCondLst>
                            <p:childTnLst>
                              <p:par>
                                <p:cTn id="13" presetID="21" presetClass="entr" presetSubtype="1"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wheel(1)">
                                      <p:cBhvr>
                                        <p:cTn id="15" dur="10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ircle(in)">
                                      <p:cBhvr>
                                        <p:cTn id="20" dur="1000"/>
                                        <p:tgtEl>
                                          <p:spTgt spid="10"/>
                                        </p:tgtEl>
                                      </p:cBhvr>
                                    </p:animEffect>
                                  </p:childTnLst>
                                </p:cTn>
                              </p:par>
                            </p:childTnLst>
                          </p:cTn>
                        </p:par>
                        <p:par>
                          <p:cTn id="21" fill="hold">
                            <p:stCondLst>
                              <p:cond delay="1000"/>
                            </p:stCondLst>
                            <p:childTnLst>
                              <p:par>
                                <p:cTn id="22" presetID="21" presetClass="entr" presetSubtype="1" fill="hold" nodeType="afterEffect">
                                  <p:stCondLst>
                                    <p:cond delay="0"/>
                                  </p:stCondLst>
                                  <p:childTnLst>
                                    <p:set>
                                      <p:cBhvr>
                                        <p:cTn id="23" dur="1" fill="hold">
                                          <p:stCondLst>
                                            <p:cond delay="0"/>
                                          </p:stCondLst>
                                        </p:cTn>
                                        <p:tgtEl>
                                          <p:spTgt spid="2051"/>
                                        </p:tgtEl>
                                        <p:attrNameLst>
                                          <p:attrName>style.visibility</p:attrName>
                                        </p:attrNameLst>
                                      </p:cBhvr>
                                      <p:to>
                                        <p:strVal val="visible"/>
                                      </p:to>
                                    </p:set>
                                    <p:animEffect transition="in" filter="wheel(1)">
                                      <p:cBhvr>
                                        <p:cTn id="24" dur="1000"/>
                                        <p:tgtEl>
                                          <p:spTgt spid="2051"/>
                                        </p:tgtEl>
                                      </p:cBhvr>
                                    </p:animEffect>
                                  </p:childTnLst>
                                </p:cTn>
                              </p:par>
                            </p:childTnLst>
                          </p:cTn>
                        </p:par>
                        <p:par>
                          <p:cTn id="25" fill="hold">
                            <p:stCondLst>
                              <p:cond delay="2000"/>
                            </p:stCondLst>
                            <p:childTnLst>
                              <p:par>
                                <p:cTn id="26" presetID="6" presetClass="entr" presetSubtype="16"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ircle(in)">
                                      <p:cBhvr>
                                        <p:cTn id="28" dur="1000"/>
                                        <p:tgtEl>
                                          <p:spTgt spid="12"/>
                                        </p:tgtEl>
                                      </p:cBhvr>
                                    </p:animEffect>
                                  </p:childTnLst>
                                </p:cTn>
                              </p:par>
                            </p:childTnLst>
                          </p:cTn>
                        </p:par>
                        <p:par>
                          <p:cTn id="29" fill="hold">
                            <p:stCondLst>
                              <p:cond delay="3000"/>
                            </p:stCondLst>
                            <p:childTnLst>
                              <p:par>
                                <p:cTn id="30" presetID="6" presetClass="entr" presetSubtype="16"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circle(in)">
                                      <p:cBhvr>
                                        <p:cTn id="32" dur="1000"/>
                                        <p:tgtEl>
                                          <p:spTgt spid="17"/>
                                        </p:tgtEl>
                                      </p:cBhvr>
                                    </p:animEffect>
                                  </p:childTnLst>
                                </p:cTn>
                              </p:par>
                            </p:childTnLst>
                          </p:cTn>
                        </p:par>
                        <p:par>
                          <p:cTn id="33" fill="hold">
                            <p:stCondLst>
                              <p:cond delay="4000"/>
                            </p:stCondLst>
                            <p:childTnLst>
                              <p:par>
                                <p:cTn id="34" presetID="6" presetClass="entr" presetSubtype="16"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circle(in)">
                                      <p:cBhvr>
                                        <p:cTn id="36"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24</a:t>
            </a:fld>
            <a:endParaRPr lang="en-US" sz="1200" b="0" strike="noStrike" spc="-1">
              <a:latin typeface="Times New Roman"/>
            </a:endParaRPr>
          </a:p>
        </p:txBody>
      </p:sp>
      <p:sp>
        <p:nvSpPr>
          <p:cNvPr id="7" name="Rectangle 6"/>
          <p:cNvSpPr/>
          <p:nvPr/>
        </p:nvSpPr>
        <p:spPr>
          <a:xfrm>
            <a:off x="706452" y="2053848"/>
            <a:ext cx="7753979" cy="367878"/>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Le conditionnement d’une matrice inversible A est le nombre défini par :</a:t>
            </a:r>
            <a:endParaRPr lang="fr-FR" spc="-1" dirty="0">
              <a:solidFill>
                <a:srgbClr val="FFFFFF"/>
              </a:solidFill>
              <a:latin typeface="Book Antiqua"/>
            </a:endParaRPr>
          </a:p>
        </p:txBody>
      </p:sp>
      <p:sp>
        <p:nvSpPr>
          <p:cNvPr id="2" name="Rectangle 1"/>
          <p:cNvSpPr/>
          <p:nvPr/>
        </p:nvSpPr>
        <p:spPr>
          <a:xfrm>
            <a:off x="1479292" y="2564904"/>
            <a:ext cx="3410112" cy="648072"/>
          </a:xfrm>
          <a:prstGeom prst="rect">
            <a:avLst/>
          </a:prstGeom>
          <a:noFill/>
          <a:ln w="19050">
            <a:solidFill>
              <a:srgbClr val="FFC000"/>
            </a:solidFill>
          </a:ln>
        </p:spPr>
        <p:style>
          <a:lnRef idx="0">
            <a:scrgbClr r="0" g="0" b="0"/>
          </a:lnRef>
          <a:fillRef idx="0">
            <a:scrgbClr r="0" g="0" b="0"/>
          </a:fillRef>
          <a:effectRef idx="0">
            <a:scrgbClr r="0" g="0" b="0"/>
          </a:effectRef>
          <a:fontRef idx="minor"/>
        </p:style>
        <p:txBody>
          <a:bodyPr wrap="square" lIns="90000" tIns="45000" rIns="90000" bIns="45000" anchor="ctr" anchorCtr="0">
            <a:noAutofit/>
          </a:bodyPr>
          <a:lstStyle/>
          <a:p>
            <a:pPr algn="ctr"/>
            <a:r>
              <a:rPr lang="fr-FR" spc="-1" dirty="0" smtClean="0">
                <a:solidFill>
                  <a:srgbClr val="FFFFFF"/>
                </a:solidFill>
                <a:latin typeface="Book Antiqua"/>
              </a:rPr>
              <a:t>Cond(A) = ||A||*||A</a:t>
            </a:r>
            <a:r>
              <a:rPr lang="fr-FR" spc="-1" baseline="30000" dirty="0" smtClean="0">
                <a:solidFill>
                  <a:srgbClr val="FFFFFF"/>
                </a:solidFill>
                <a:latin typeface="Book Antiqua"/>
              </a:rPr>
              <a:t>-1</a:t>
            </a:r>
            <a:r>
              <a:rPr lang="fr-FR" spc="-1" dirty="0" smtClean="0">
                <a:solidFill>
                  <a:srgbClr val="FFFFFF"/>
                </a:solidFill>
                <a:latin typeface="Book Antiqua"/>
              </a:rPr>
              <a:t>||</a:t>
            </a:r>
            <a:endParaRPr lang="fr-FR" spc="-1" dirty="0">
              <a:solidFill>
                <a:srgbClr val="FFFFFF"/>
              </a:solidFill>
              <a:latin typeface="Book Antiqua"/>
            </a:endParaRPr>
          </a:p>
        </p:txBody>
      </p:sp>
      <p:sp>
        <p:nvSpPr>
          <p:cNvPr id="15" name="Rectangle 14"/>
          <p:cNvSpPr/>
          <p:nvPr/>
        </p:nvSpPr>
        <p:spPr>
          <a:xfrm>
            <a:off x="1306351" y="3396915"/>
            <a:ext cx="6820224" cy="367878"/>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Avec ||.|| est la norme subordonnée de la matrice A.</a:t>
            </a:r>
            <a:endParaRPr lang="fr-FR" spc="-1" dirty="0">
              <a:solidFill>
                <a:srgbClr val="FFFFFF"/>
              </a:solidFill>
              <a:latin typeface="Book Antiqua"/>
            </a:endParaRPr>
          </a:p>
        </p:txBody>
      </p:sp>
      <p:sp>
        <p:nvSpPr>
          <p:cNvPr id="16" name="Rectangle 15"/>
          <p:cNvSpPr/>
          <p:nvPr/>
        </p:nvSpPr>
        <p:spPr>
          <a:xfrm>
            <a:off x="304028" y="764704"/>
            <a:ext cx="5760640" cy="400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0000"/>
                </a:solidFill>
                <a:latin typeface="Book Antiqua"/>
              </a:rPr>
              <a:t>7- Notions </a:t>
            </a:r>
            <a:r>
              <a:rPr lang="fr-FR" sz="2000" b="1" spc="-1" dirty="0">
                <a:solidFill>
                  <a:srgbClr val="FF0000"/>
                </a:solidFill>
                <a:latin typeface="Book Antiqua"/>
              </a:rPr>
              <a:t>de conditionnement et de stabilité :</a:t>
            </a:r>
          </a:p>
        </p:txBody>
      </p:sp>
      <p:sp>
        <p:nvSpPr>
          <p:cNvPr id="19" name="Rectangle 18"/>
          <p:cNvSpPr/>
          <p:nvPr/>
        </p:nvSpPr>
        <p:spPr>
          <a:xfrm>
            <a:off x="686391" y="1446168"/>
            <a:ext cx="3927429"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FFFF"/>
                </a:solidFill>
                <a:latin typeface="Book Antiqua"/>
              </a:rPr>
              <a:t>Conditionnement de matrices</a:t>
            </a:r>
            <a:r>
              <a:rPr lang="fr-FR" sz="2000" b="1" spc="-1" dirty="0">
                <a:solidFill>
                  <a:srgbClr val="FFFFFF"/>
                </a:solidFill>
                <a:latin typeface="Book Antiqua"/>
              </a:rPr>
              <a:t> :</a:t>
            </a:r>
          </a:p>
        </p:txBody>
      </p:sp>
      <p:sp>
        <p:nvSpPr>
          <p:cNvPr id="20" name="Rectangle 19"/>
          <p:cNvSpPr/>
          <p:nvPr/>
        </p:nvSpPr>
        <p:spPr>
          <a:xfrm>
            <a:off x="898916" y="3978132"/>
            <a:ext cx="2280228" cy="367878"/>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Propriétés :</a:t>
            </a:r>
            <a:endParaRPr lang="fr-FR" spc="-1" dirty="0">
              <a:solidFill>
                <a:srgbClr val="FFFFFF"/>
              </a:solidFill>
              <a:latin typeface="Book Antiqua"/>
            </a:endParaRPr>
          </a:p>
        </p:txBody>
      </p:sp>
      <p:sp>
        <p:nvSpPr>
          <p:cNvPr id="21" name="Rectangle 20"/>
          <p:cNvSpPr/>
          <p:nvPr/>
        </p:nvSpPr>
        <p:spPr>
          <a:xfrm>
            <a:off x="1281348" y="4509120"/>
            <a:ext cx="6386996" cy="367878"/>
          </a:xfrm>
          <a:prstGeom prst="rect">
            <a:avLst/>
          </a:prstGeom>
          <a:noFill/>
          <a:ln w="1905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Wingdings" pitchFamily="2" charset="2"/>
              <a:buChar char="Ø"/>
            </a:pPr>
            <a:r>
              <a:rPr lang="fr-FR" spc="-1" dirty="0" smtClean="0">
                <a:solidFill>
                  <a:srgbClr val="FFFFFF"/>
                </a:solidFill>
                <a:latin typeface="Book Antiqua"/>
              </a:rPr>
              <a:t>Cond(A) ≥ 1; et il est si meilleur tant qu’il est proche de 1.</a:t>
            </a:r>
            <a:endParaRPr lang="fr-FR" spc="-1" dirty="0">
              <a:solidFill>
                <a:srgbClr val="FFFFFF"/>
              </a:solidFill>
              <a:latin typeface="Book Antiqua"/>
            </a:endParaRPr>
          </a:p>
        </p:txBody>
      </p:sp>
      <p:sp>
        <p:nvSpPr>
          <p:cNvPr id="22" name="Rectangle 21"/>
          <p:cNvSpPr/>
          <p:nvPr/>
        </p:nvSpPr>
        <p:spPr>
          <a:xfrm>
            <a:off x="1259631" y="5013176"/>
            <a:ext cx="6417075" cy="367878"/>
          </a:xfrm>
          <a:prstGeom prst="rect">
            <a:avLst/>
          </a:prstGeom>
          <a:noFill/>
          <a:ln w="1905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Wingdings" pitchFamily="2" charset="2"/>
              <a:buChar char="Ø"/>
            </a:pPr>
            <a:r>
              <a:rPr lang="fr-FR" spc="-1" dirty="0" smtClean="0">
                <a:solidFill>
                  <a:srgbClr val="FFFFFF"/>
                </a:solidFill>
                <a:latin typeface="Book Antiqua"/>
              </a:rPr>
              <a:t>Cond(A)= Cond(A</a:t>
            </a:r>
            <a:r>
              <a:rPr lang="fr-FR" spc="-1" baseline="30000" dirty="0" smtClean="0">
                <a:solidFill>
                  <a:srgbClr val="FFFFFF"/>
                </a:solidFill>
                <a:latin typeface="Book Antiqua"/>
              </a:rPr>
              <a:t>-1</a:t>
            </a:r>
            <a:r>
              <a:rPr lang="fr-FR" spc="-1" dirty="0" smtClean="0">
                <a:solidFill>
                  <a:srgbClr val="FFFFFF"/>
                </a:solidFill>
                <a:latin typeface="Book Antiqua"/>
              </a:rPr>
              <a:t>)</a:t>
            </a:r>
            <a:endParaRPr lang="fr-FR" spc="-1" dirty="0">
              <a:solidFill>
                <a:srgbClr val="FFFFFF"/>
              </a:solidFill>
              <a:latin typeface="Book Antiqua"/>
            </a:endParaRPr>
          </a:p>
        </p:txBody>
      </p:sp>
      <mc:AlternateContent xmlns:mc="http://schemas.openxmlformats.org/markup-compatibility/2006" xmlns:a14="http://schemas.microsoft.com/office/drawing/2010/main">
        <mc:Choice Requires="a14">
          <p:sp>
            <p:nvSpPr>
              <p:cNvPr id="23" name="Rectangle 22"/>
              <p:cNvSpPr/>
              <p:nvPr/>
            </p:nvSpPr>
            <p:spPr>
              <a:xfrm>
                <a:off x="1259632" y="5517232"/>
                <a:ext cx="6395810" cy="367878"/>
              </a:xfrm>
              <a:prstGeom prst="rect">
                <a:avLst/>
              </a:prstGeom>
              <a:noFill/>
              <a:ln w="1905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Wingdings" pitchFamily="2" charset="2"/>
                  <a:buChar char="Ø"/>
                </a:pPr>
                <a:r>
                  <a:rPr lang="fr-FR" spc="-1" dirty="0" smtClean="0">
                    <a:solidFill>
                      <a:srgbClr val="FFFFFF"/>
                    </a:solidFill>
                    <a:latin typeface="Cambria" pitchFamily="18" charset="0"/>
                  </a:rPr>
                  <a:t>Cond(</a:t>
                </a:r>
                <a14:m>
                  <m:oMath xmlns:m="http://schemas.openxmlformats.org/officeDocument/2006/math">
                    <m:r>
                      <a:rPr lang="fr-FR" i="1" spc="-1">
                        <a:solidFill>
                          <a:srgbClr val="FFFFFF"/>
                        </a:solidFill>
                        <a:latin typeface="Cambria Math"/>
                        <a:ea typeface="Cambria Math"/>
                      </a:rPr>
                      <m:t>𝛼</m:t>
                    </m:r>
                  </m:oMath>
                </a14:m>
                <a:r>
                  <a:rPr lang="fr-FR" spc="-1" dirty="0" smtClean="0">
                    <a:solidFill>
                      <a:srgbClr val="FFFFFF"/>
                    </a:solidFill>
                    <a:latin typeface="Book Antiqua"/>
                  </a:rPr>
                  <a:t>*</a:t>
                </a:r>
                <a:r>
                  <a:rPr lang="fr-FR" spc="-1" dirty="0" smtClean="0">
                    <a:solidFill>
                      <a:srgbClr val="FFFFFF"/>
                    </a:solidFill>
                    <a:latin typeface="Cambria" pitchFamily="18" charset="0"/>
                  </a:rPr>
                  <a:t>A)= </a:t>
                </a:r>
                <a14:m>
                  <m:oMath xmlns:m="http://schemas.openxmlformats.org/officeDocument/2006/math">
                    <m:r>
                      <a:rPr lang="fr-FR" i="1" spc="-1" smtClean="0">
                        <a:solidFill>
                          <a:srgbClr val="FFFFFF"/>
                        </a:solidFill>
                        <a:latin typeface="Cambria Math"/>
                        <a:ea typeface="Cambria Math"/>
                      </a:rPr>
                      <m:t>𝛼</m:t>
                    </m:r>
                  </m:oMath>
                </a14:m>
                <a:r>
                  <a:rPr lang="fr-FR" spc="-1" dirty="0" smtClean="0">
                    <a:solidFill>
                      <a:srgbClr val="FFFFFF"/>
                    </a:solidFill>
                    <a:latin typeface="Cambria" pitchFamily="18" charset="0"/>
                  </a:rPr>
                  <a:t>*Cond(A)</a:t>
                </a:r>
                <a:endParaRPr lang="fr-FR" spc="-1" dirty="0">
                  <a:solidFill>
                    <a:srgbClr val="FFFFFF"/>
                  </a:solidFill>
                  <a:latin typeface="Cambria" pitchFamily="18" charset="0"/>
                </a:endParaRPr>
              </a:p>
            </p:txBody>
          </p:sp>
        </mc:Choice>
        <mc:Fallback xmlns="">
          <p:sp>
            <p:nvSpPr>
              <p:cNvPr id="23" name="Rectangle 22"/>
              <p:cNvSpPr>
                <a:spLocks noRot="1" noChangeAspect="1" noMove="1" noResize="1" noEditPoints="1" noAdjustHandles="1" noChangeArrowheads="1" noChangeShapeType="1" noTextEdit="1"/>
              </p:cNvSpPr>
              <p:nvPr/>
            </p:nvSpPr>
            <p:spPr>
              <a:xfrm>
                <a:off x="1259632" y="5517232"/>
                <a:ext cx="6395810" cy="367878"/>
              </a:xfrm>
              <a:prstGeom prst="rect">
                <a:avLst/>
              </a:prstGeom>
              <a:blipFill rotWithShape="1">
                <a:blip r:embed="rId2"/>
                <a:stretch>
                  <a:fillRect l="-570" t="-9524" b="-23810"/>
                </a:stretch>
              </a:blipFill>
              <a:ln w="19050">
                <a:solidFill>
                  <a:srgbClr val="FFC00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4" name="Rectangle 23"/>
              <p:cNvSpPr/>
              <p:nvPr/>
            </p:nvSpPr>
            <p:spPr>
              <a:xfrm>
                <a:off x="1259632" y="5987933"/>
                <a:ext cx="6408712" cy="537411"/>
              </a:xfrm>
              <a:prstGeom prst="rect">
                <a:avLst/>
              </a:prstGeom>
              <a:noFill/>
              <a:ln w="1905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Wingdings" pitchFamily="2" charset="2"/>
                  <a:buChar char="Ø"/>
                </a:pPr>
                <a:r>
                  <a:rPr lang="fr-FR" spc="-1" dirty="0" smtClean="0">
                    <a:solidFill>
                      <a:srgbClr val="FFFFFF"/>
                    </a:solidFill>
                    <a:latin typeface="Cambria" pitchFamily="18" charset="0"/>
                  </a:rPr>
                  <a:t>Cond</a:t>
                </a:r>
                <a:r>
                  <a:rPr lang="fr-FR" spc="-1" baseline="-25000" dirty="0" smtClean="0">
                    <a:solidFill>
                      <a:srgbClr val="FFFFFF"/>
                    </a:solidFill>
                    <a:latin typeface="Cambria" pitchFamily="18" charset="0"/>
                  </a:rPr>
                  <a:t>2</a:t>
                </a:r>
                <a:r>
                  <a:rPr lang="fr-FR" spc="-1" dirty="0" smtClean="0">
                    <a:solidFill>
                      <a:srgbClr val="FFFFFF"/>
                    </a:solidFill>
                    <a:latin typeface="Cambria" pitchFamily="18" charset="0"/>
                  </a:rPr>
                  <a:t>(A)= </a:t>
                </a:r>
                <a14:m>
                  <m:oMath xmlns:m="http://schemas.openxmlformats.org/officeDocument/2006/math">
                    <m:f>
                      <m:fPr>
                        <m:ctrlPr>
                          <a:rPr lang="fr-FR" i="1" spc="-1" smtClean="0">
                            <a:solidFill>
                              <a:srgbClr val="FFFFFF"/>
                            </a:solidFill>
                            <a:latin typeface="Cambria Math"/>
                          </a:rPr>
                        </m:ctrlPr>
                      </m:fPr>
                      <m:num>
                        <m:func>
                          <m:funcPr>
                            <m:ctrlPr>
                              <a:rPr lang="fr-FR" b="0" i="1" spc="-1" smtClean="0">
                                <a:solidFill>
                                  <a:srgbClr val="FFFFFF"/>
                                </a:solidFill>
                                <a:latin typeface="Cambria Math"/>
                              </a:rPr>
                            </m:ctrlPr>
                          </m:funcPr>
                          <m:fName>
                            <m:r>
                              <m:rPr>
                                <m:sty m:val="p"/>
                              </m:rPr>
                              <a:rPr lang="fr-FR" b="0" i="0" spc="-1" smtClean="0">
                                <a:solidFill>
                                  <a:srgbClr val="FFFFFF"/>
                                </a:solidFill>
                                <a:latin typeface="Cambria Math"/>
                              </a:rPr>
                              <m:t>max</m:t>
                            </m:r>
                          </m:fName>
                          <m:e>
                            <m:r>
                              <a:rPr lang="fr-FR" b="0" i="1" spc="-1" baseline="-25000" smtClean="0">
                                <a:solidFill>
                                  <a:srgbClr val="FFFFFF"/>
                                </a:solidFill>
                                <a:latin typeface="Cambria Math"/>
                              </a:rPr>
                              <m:t>𝑖</m:t>
                            </m:r>
                            <m:r>
                              <a:rPr lang="fr-FR" b="0" i="1" spc="-1" smtClean="0">
                                <a:solidFill>
                                  <a:srgbClr val="FFFFFF"/>
                                </a:solidFill>
                                <a:latin typeface="Cambria Math"/>
                              </a:rPr>
                              <m:t>|</m:t>
                            </m:r>
                            <m:r>
                              <m:rPr>
                                <m:sty m:val="p"/>
                              </m:rPr>
                              <a:rPr lang="el-GR" b="0" i="1" spc="-1" smtClean="0">
                                <a:solidFill>
                                  <a:srgbClr val="FFFFFF"/>
                                </a:solidFill>
                                <a:latin typeface="Cambria Math"/>
                              </a:rPr>
                              <m:t>λ</m:t>
                            </m:r>
                            <m:r>
                              <a:rPr lang="fr-FR" b="0" i="1" spc="-1" baseline="-25000" smtClean="0">
                                <a:solidFill>
                                  <a:srgbClr val="FFFFFF"/>
                                </a:solidFill>
                                <a:latin typeface="Cambria Math"/>
                              </a:rPr>
                              <m:t>𝑖</m:t>
                            </m:r>
                            <m:d>
                              <m:dPr>
                                <m:ctrlPr>
                                  <a:rPr lang="fr-FR" b="0" i="1" spc="-1" smtClean="0">
                                    <a:solidFill>
                                      <a:srgbClr val="FFFFFF"/>
                                    </a:solidFill>
                                    <a:latin typeface="Cambria Math"/>
                                  </a:rPr>
                                </m:ctrlPr>
                              </m:dPr>
                              <m:e>
                                <m:r>
                                  <a:rPr lang="fr-FR" b="0" i="1" spc="-1" smtClean="0">
                                    <a:solidFill>
                                      <a:srgbClr val="FFFFFF"/>
                                    </a:solidFill>
                                    <a:latin typeface="Cambria Math"/>
                                  </a:rPr>
                                  <m:t>𝐴</m:t>
                                </m:r>
                              </m:e>
                            </m:d>
                            <m:r>
                              <a:rPr lang="fr-FR" b="0" i="1" spc="-1" smtClean="0">
                                <a:solidFill>
                                  <a:srgbClr val="FFFFFF"/>
                                </a:solidFill>
                                <a:latin typeface="Cambria Math"/>
                              </a:rPr>
                              <m:t>|</m:t>
                            </m:r>
                          </m:e>
                        </m:func>
                      </m:num>
                      <m:den>
                        <m:r>
                          <a:rPr lang="fr-FR" b="0" i="1" spc="-1" smtClean="0">
                            <a:solidFill>
                              <a:srgbClr val="FFFFFF"/>
                            </a:solidFill>
                            <a:latin typeface="Cambria Math"/>
                          </a:rPr>
                          <m:t>𝑚𝑖𝑛</m:t>
                        </m:r>
                        <m:r>
                          <a:rPr lang="fr-FR" b="0" i="1" spc="-1" baseline="-25000" smtClean="0">
                            <a:solidFill>
                              <a:srgbClr val="FFFFFF"/>
                            </a:solidFill>
                            <a:latin typeface="Cambria Math"/>
                          </a:rPr>
                          <m:t>𝑖</m:t>
                        </m:r>
                        <m:r>
                          <a:rPr lang="fr-FR" b="0" i="1" spc="-1" smtClean="0">
                            <a:solidFill>
                              <a:srgbClr val="FFFFFF"/>
                            </a:solidFill>
                            <a:latin typeface="Cambria Math"/>
                          </a:rPr>
                          <m:t>|</m:t>
                        </m:r>
                        <m:r>
                          <m:rPr>
                            <m:sty m:val="p"/>
                          </m:rPr>
                          <a:rPr lang="el-GR" i="1" spc="-1">
                            <a:solidFill>
                              <a:srgbClr val="FFFFFF"/>
                            </a:solidFill>
                            <a:latin typeface="Cambria Math"/>
                          </a:rPr>
                          <m:t>λ</m:t>
                        </m:r>
                        <m:r>
                          <a:rPr lang="fr-FR" i="1" spc="-1" baseline="-25000">
                            <a:solidFill>
                              <a:srgbClr val="FFFFFF"/>
                            </a:solidFill>
                            <a:latin typeface="Cambria Math"/>
                          </a:rPr>
                          <m:t>𝑖</m:t>
                        </m:r>
                        <m:d>
                          <m:dPr>
                            <m:ctrlPr>
                              <a:rPr lang="fr-FR" i="1" spc="-1">
                                <a:solidFill>
                                  <a:srgbClr val="FFFFFF"/>
                                </a:solidFill>
                                <a:latin typeface="Cambria Math"/>
                              </a:rPr>
                            </m:ctrlPr>
                          </m:dPr>
                          <m:e>
                            <m:r>
                              <a:rPr lang="fr-FR" i="1" spc="-1">
                                <a:solidFill>
                                  <a:srgbClr val="FFFFFF"/>
                                </a:solidFill>
                                <a:latin typeface="Cambria Math"/>
                              </a:rPr>
                              <m:t>𝐴</m:t>
                            </m:r>
                          </m:e>
                        </m:d>
                        <m:r>
                          <a:rPr lang="fr-FR" b="0" i="1" spc="-1" smtClean="0">
                            <a:solidFill>
                              <a:srgbClr val="FFFFFF"/>
                            </a:solidFill>
                            <a:latin typeface="Cambria Math"/>
                          </a:rPr>
                          <m:t>|</m:t>
                        </m:r>
                      </m:den>
                    </m:f>
                  </m:oMath>
                </a14:m>
                <a:r>
                  <a:rPr lang="fr-FR" spc="-1" dirty="0" smtClean="0">
                    <a:solidFill>
                      <a:srgbClr val="FFFFFF"/>
                    </a:solidFill>
                    <a:latin typeface="Cambria" pitchFamily="18" charset="0"/>
                  </a:rPr>
                  <a:t> avec </a:t>
                </a:r>
                <a:r>
                  <a:rPr lang="el-GR" spc="-1" dirty="0" smtClean="0">
                    <a:solidFill>
                      <a:srgbClr val="FFFFFF"/>
                    </a:solidFill>
                    <a:latin typeface="Book Antiqua"/>
                  </a:rPr>
                  <a:t>λ</a:t>
                </a:r>
                <a:r>
                  <a:rPr lang="fr-FR" spc="-1" baseline="-25000" dirty="0" smtClean="0">
                    <a:solidFill>
                      <a:srgbClr val="FFFFFF"/>
                    </a:solidFill>
                    <a:latin typeface="Book Antiqua"/>
                  </a:rPr>
                  <a:t>i</a:t>
                </a:r>
                <a:r>
                  <a:rPr lang="fr-FR" spc="-1" dirty="0" smtClean="0">
                    <a:solidFill>
                      <a:srgbClr val="FFFFFF"/>
                    </a:solidFill>
                    <a:latin typeface="Book Antiqua"/>
                  </a:rPr>
                  <a:t> est la valeur propre de A</a:t>
                </a:r>
                <a:endParaRPr lang="fr-FR" spc="-1" dirty="0">
                  <a:solidFill>
                    <a:srgbClr val="FFFFFF"/>
                  </a:solidFill>
                  <a:latin typeface="Cambria" pitchFamily="18"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1259632" y="5987933"/>
                <a:ext cx="6408712" cy="537411"/>
              </a:xfrm>
              <a:prstGeom prst="rect">
                <a:avLst/>
              </a:prstGeom>
              <a:blipFill rotWithShape="1">
                <a:blip r:embed="rId3"/>
                <a:stretch>
                  <a:fillRect l="-569" b="-4396"/>
                </a:stretch>
              </a:blipFill>
              <a:ln w="19050">
                <a:solidFill>
                  <a:srgbClr val="FFC000"/>
                </a:solidFill>
              </a:ln>
            </p:spPr>
            <p:txBody>
              <a:bodyPr/>
              <a:lstStyle/>
              <a:p>
                <a:r>
                  <a:rPr lang="fr-FR">
                    <a:noFill/>
                  </a:rPr>
                  <a:t> </a:t>
                </a:r>
              </a:p>
            </p:txBody>
          </p:sp>
        </mc:Fallback>
      </mc:AlternateContent>
    </p:spTree>
    <p:extLst>
      <p:ext uri="{BB962C8B-B14F-4D97-AF65-F5344CB8AC3E}">
        <p14:creationId xmlns:p14="http://schemas.microsoft.com/office/powerpoint/2010/main" val="392926706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1000"/>
                                        <p:tgtEl>
                                          <p:spTgt spid="2"/>
                                        </p:tgtEl>
                                      </p:cBhvr>
                                    </p:animEffect>
                                  </p:childTnLst>
                                </p:cTn>
                              </p:par>
                            </p:childTnLst>
                          </p:cTn>
                        </p:par>
                        <p:par>
                          <p:cTn id="13" fill="hold">
                            <p:stCondLst>
                              <p:cond delay="1000"/>
                            </p:stCondLst>
                            <p:childTnLst>
                              <p:par>
                                <p:cTn id="14" presetID="6"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circle(in)">
                                      <p:cBhvr>
                                        <p:cTn id="16" dur="1000"/>
                                        <p:tgtEl>
                                          <p:spTgt spid="15"/>
                                        </p:tgtEl>
                                      </p:cBhvr>
                                    </p:animEffect>
                                  </p:childTnLst>
                                </p:cTn>
                              </p:par>
                            </p:childTnLst>
                          </p:cTn>
                        </p:par>
                        <p:par>
                          <p:cTn id="17" fill="hold">
                            <p:stCondLst>
                              <p:cond delay="2000"/>
                            </p:stCondLst>
                            <p:childTnLst>
                              <p:par>
                                <p:cTn id="18" presetID="6" presetClass="entr" presetSubtype="16"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circle(in)">
                                      <p:cBhvr>
                                        <p:cTn id="20" dur="1000"/>
                                        <p:tgtEl>
                                          <p:spTgt spid="20"/>
                                        </p:tgtEl>
                                      </p:cBhvr>
                                    </p:animEffect>
                                  </p:childTnLst>
                                </p:cTn>
                              </p:par>
                            </p:childTnLst>
                          </p:cTn>
                        </p:par>
                        <p:par>
                          <p:cTn id="21" fill="hold">
                            <p:stCondLst>
                              <p:cond delay="3000"/>
                            </p:stCondLst>
                            <p:childTnLst>
                              <p:par>
                                <p:cTn id="22" presetID="6" presetClass="entr" presetSubtype="16"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circle(in)">
                                      <p:cBhvr>
                                        <p:cTn id="24" dur="1000"/>
                                        <p:tgtEl>
                                          <p:spTgt spid="21"/>
                                        </p:tgtEl>
                                      </p:cBhvr>
                                    </p:animEffect>
                                  </p:childTnLst>
                                </p:cTn>
                              </p:par>
                            </p:childTnLst>
                          </p:cTn>
                        </p:par>
                        <p:par>
                          <p:cTn id="25" fill="hold">
                            <p:stCondLst>
                              <p:cond delay="4000"/>
                            </p:stCondLst>
                            <p:childTnLst>
                              <p:par>
                                <p:cTn id="26" presetID="6" presetClass="entr" presetSubtype="16"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circle(in)">
                                      <p:cBhvr>
                                        <p:cTn id="28" dur="1000"/>
                                        <p:tgtEl>
                                          <p:spTgt spid="22"/>
                                        </p:tgtEl>
                                      </p:cBhvr>
                                    </p:animEffect>
                                  </p:childTnLst>
                                </p:cTn>
                              </p:par>
                            </p:childTnLst>
                          </p:cTn>
                        </p:par>
                        <p:par>
                          <p:cTn id="29" fill="hold">
                            <p:stCondLst>
                              <p:cond delay="5000"/>
                            </p:stCondLst>
                            <p:childTnLst>
                              <p:par>
                                <p:cTn id="30" presetID="6" presetClass="entr" presetSubtype="16"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circle(in)">
                                      <p:cBhvr>
                                        <p:cTn id="32" dur="1000"/>
                                        <p:tgtEl>
                                          <p:spTgt spid="23"/>
                                        </p:tgtEl>
                                      </p:cBhvr>
                                    </p:animEffect>
                                  </p:childTnLst>
                                </p:cTn>
                              </p:par>
                            </p:childTnLst>
                          </p:cTn>
                        </p:par>
                        <p:par>
                          <p:cTn id="33" fill="hold">
                            <p:stCondLst>
                              <p:cond delay="6000"/>
                            </p:stCondLst>
                            <p:childTnLst>
                              <p:par>
                                <p:cTn id="34" presetID="6" presetClass="entr" presetSubtype="16"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circle(in)">
                                      <p:cBhvr>
                                        <p:cTn id="36"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5" grpId="0"/>
      <p:bldP spid="20" grpId="0"/>
      <p:bldP spid="21" grpId="0" animBg="1"/>
      <p:bldP spid="22" grpId="0" animBg="1"/>
      <p:bldP spid="23"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25</a:t>
            </a:fld>
            <a:endParaRPr lang="en-US" sz="1200" b="0" strike="noStrike" spc="-1">
              <a:latin typeface="Times New Roman"/>
            </a:endParaRPr>
          </a:p>
        </p:txBody>
      </p:sp>
      <p:sp>
        <p:nvSpPr>
          <p:cNvPr id="15" name="Rectangle 14"/>
          <p:cNvSpPr/>
          <p:nvPr/>
        </p:nvSpPr>
        <p:spPr>
          <a:xfrm>
            <a:off x="912119" y="2839594"/>
            <a:ext cx="4743888" cy="367878"/>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Elle vérifie les propriétés suivantes :</a:t>
            </a:r>
            <a:endParaRPr lang="fr-FR" spc="-1" dirty="0">
              <a:solidFill>
                <a:srgbClr val="FFFFFF"/>
              </a:solidFill>
              <a:latin typeface="Book Antiqua"/>
            </a:endParaRPr>
          </a:p>
        </p:txBody>
      </p:sp>
      <p:sp>
        <p:nvSpPr>
          <p:cNvPr id="16" name="Rectangle 15"/>
          <p:cNvSpPr/>
          <p:nvPr/>
        </p:nvSpPr>
        <p:spPr>
          <a:xfrm>
            <a:off x="304028" y="764704"/>
            <a:ext cx="5760640" cy="400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0000"/>
                </a:solidFill>
                <a:latin typeface="Book Antiqua"/>
              </a:rPr>
              <a:t>7- Notions </a:t>
            </a:r>
            <a:r>
              <a:rPr lang="fr-FR" sz="2000" b="1" spc="-1" dirty="0">
                <a:solidFill>
                  <a:srgbClr val="FF0000"/>
                </a:solidFill>
                <a:latin typeface="Book Antiqua"/>
              </a:rPr>
              <a:t>de conditionnement et de stabilité :</a:t>
            </a:r>
          </a:p>
        </p:txBody>
      </p:sp>
      <p:sp>
        <p:nvSpPr>
          <p:cNvPr id="19" name="Rectangle 18"/>
          <p:cNvSpPr/>
          <p:nvPr/>
        </p:nvSpPr>
        <p:spPr>
          <a:xfrm>
            <a:off x="686391" y="1446168"/>
            <a:ext cx="3927429"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FFFF"/>
                </a:solidFill>
                <a:latin typeface="Book Antiqua"/>
              </a:rPr>
              <a:t>Les </a:t>
            </a:r>
            <a:r>
              <a:rPr lang="fr-FR" sz="2000" b="1" spc="-1" dirty="0">
                <a:solidFill>
                  <a:srgbClr val="FFFFFF"/>
                </a:solidFill>
                <a:latin typeface="Book Antiqua"/>
              </a:rPr>
              <a:t>normes matricielles  :</a:t>
            </a:r>
          </a:p>
        </p:txBody>
      </p:sp>
      <p:sp>
        <p:nvSpPr>
          <p:cNvPr id="21" name="Rectangle 20"/>
          <p:cNvSpPr/>
          <p:nvPr/>
        </p:nvSpPr>
        <p:spPr>
          <a:xfrm>
            <a:off x="1125811" y="3389077"/>
            <a:ext cx="6386996" cy="367878"/>
          </a:xfrm>
          <a:prstGeom prst="rect">
            <a:avLst/>
          </a:prstGeom>
          <a:noFill/>
          <a:ln w="1905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Wingdings" pitchFamily="2" charset="2"/>
              <a:buChar char="Ø"/>
            </a:pPr>
            <a:r>
              <a:rPr lang="fr-FR" spc="-1" dirty="0" smtClean="0">
                <a:solidFill>
                  <a:srgbClr val="FFFFFF"/>
                </a:solidFill>
                <a:latin typeface="Book Antiqua"/>
              </a:rPr>
              <a:t>||A|| ≥ 0; si ||A||= 0 </a:t>
            </a:r>
            <a:r>
              <a:rPr lang="fr-FR" spc="-1" dirty="0" smtClean="0">
                <a:solidFill>
                  <a:srgbClr val="FFFFFF"/>
                </a:solidFill>
                <a:latin typeface="Book Antiqua"/>
                <a:sym typeface="Symbol"/>
              </a:rPr>
              <a:t> A = 0</a:t>
            </a:r>
            <a:r>
              <a:rPr lang="fr-FR" spc="-1" dirty="0" smtClean="0">
                <a:solidFill>
                  <a:srgbClr val="FFFFFF"/>
                </a:solidFill>
                <a:latin typeface="Book Antiqua"/>
              </a:rPr>
              <a:t>.</a:t>
            </a:r>
            <a:endParaRPr lang="fr-FR" spc="-1" dirty="0">
              <a:solidFill>
                <a:srgbClr val="FFFFFF"/>
              </a:solidFill>
              <a:latin typeface="Book Antiqua"/>
            </a:endParaRPr>
          </a:p>
        </p:txBody>
      </p:sp>
      <p:sp>
        <p:nvSpPr>
          <p:cNvPr id="22" name="Rectangle 21"/>
          <p:cNvSpPr/>
          <p:nvPr/>
        </p:nvSpPr>
        <p:spPr>
          <a:xfrm>
            <a:off x="1124846" y="4749391"/>
            <a:ext cx="6417075" cy="367878"/>
          </a:xfrm>
          <a:prstGeom prst="rect">
            <a:avLst/>
          </a:prstGeom>
          <a:noFill/>
          <a:ln w="1905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Wingdings" pitchFamily="2" charset="2"/>
              <a:buChar char="Ø"/>
            </a:pPr>
            <a:r>
              <a:rPr lang="fr-FR" spc="-1" dirty="0" smtClean="0">
                <a:solidFill>
                  <a:srgbClr val="FFFFFF"/>
                </a:solidFill>
                <a:latin typeface="Book Antiqua"/>
              </a:rPr>
              <a:t>||A+B||≤ ||A||+||B||</a:t>
            </a:r>
            <a:endParaRPr lang="fr-FR" spc="-1" dirty="0">
              <a:solidFill>
                <a:srgbClr val="FFFFFF"/>
              </a:solidFill>
              <a:latin typeface="Book Antiqua"/>
            </a:endParaRPr>
          </a:p>
        </p:txBody>
      </p:sp>
      <p:sp>
        <p:nvSpPr>
          <p:cNvPr id="13" name="Rectangle 12"/>
          <p:cNvSpPr/>
          <p:nvPr/>
        </p:nvSpPr>
        <p:spPr>
          <a:xfrm>
            <a:off x="742152" y="2231381"/>
            <a:ext cx="8042012" cy="367878"/>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Une norme matricielle notée ||.|| est une norme vectorielle par définition :</a:t>
            </a:r>
            <a:endParaRPr lang="fr-FR" spc="-1" dirty="0">
              <a:solidFill>
                <a:srgbClr val="FFFFFF"/>
              </a:solidFill>
              <a:latin typeface="Book Antiqua"/>
            </a:endParaRPr>
          </a:p>
        </p:txBody>
      </p:sp>
      <mc:AlternateContent xmlns:mc="http://schemas.openxmlformats.org/markup-compatibility/2006" xmlns:a14="http://schemas.microsoft.com/office/drawing/2010/main">
        <mc:Choice Requires="a14">
          <p:sp>
            <p:nvSpPr>
              <p:cNvPr id="14" name="Rectangle 13"/>
              <p:cNvSpPr/>
              <p:nvPr/>
            </p:nvSpPr>
            <p:spPr>
              <a:xfrm>
                <a:off x="1116997" y="4037149"/>
                <a:ext cx="6395810" cy="367878"/>
              </a:xfrm>
              <a:prstGeom prst="rect">
                <a:avLst/>
              </a:prstGeom>
              <a:noFill/>
              <a:ln w="1905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Wingdings" pitchFamily="2" charset="2"/>
                  <a:buChar char="Ø"/>
                </a:pPr>
                <a:r>
                  <a:rPr lang="fr-FR" spc="-1" dirty="0" smtClean="0">
                    <a:solidFill>
                      <a:srgbClr val="FFFFFF"/>
                    </a:solidFill>
                    <a:latin typeface="Cambria" pitchFamily="18" charset="0"/>
                  </a:rPr>
                  <a:t>|</a:t>
                </a:r>
                <a14:m>
                  <m:oMath xmlns:m="http://schemas.openxmlformats.org/officeDocument/2006/math">
                    <m:r>
                      <a:rPr lang="fr-FR" b="0" i="0" spc="-1" smtClean="0">
                        <a:solidFill>
                          <a:srgbClr val="FFFFFF"/>
                        </a:solidFill>
                        <a:latin typeface="Cambria Math"/>
                        <a:ea typeface="Cambria Math"/>
                      </a:rPr>
                      <m:t>|</m:t>
                    </m:r>
                    <m:r>
                      <a:rPr lang="fr-FR" i="1" spc="-1">
                        <a:solidFill>
                          <a:srgbClr val="FFFFFF"/>
                        </a:solidFill>
                        <a:latin typeface="Cambria Math"/>
                        <a:ea typeface="Cambria Math"/>
                      </a:rPr>
                      <m:t>𝛼</m:t>
                    </m:r>
                  </m:oMath>
                </a14:m>
                <a:r>
                  <a:rPr lang="fr-FR" spc="-1" dirty="0" smtClean="0">
                    <a:solidFill>
                      <a:srgbClr val="FFFFFF"/>
                    </a:solidFill>
                    <a:latin typeface="Book Antiqua"/>
                  </a:rPr>
                  <a:t>*</a:t>
                </a:r>
                <a:r>
                  <a:rPr lang="fr-FR" spc="-1" dirty="0" smtClean="0">
                    <a:solidFill>
                      <a:srgbClr val="FFFFFF"/>
                    </a:solidFill>
                    <a:latin typeface="Cambria" pitchFamily="18" charset="0"/>
                  </a:rPr>
                  <a:t>A||=|</a:t>
                </a:r>
                <a14:m>
                  <m:oMath xmlns:m="http://schemas.openxmlformats.org/officeDocument/2006/math">
                    <m:r>
                      <a:rPr lang="fr-FR" i="1" spc="-1" smtClean="0">
                        <a:solidFill>
                          <a:srgbClr val="FFFFFF"/>
                        </a:solidFill>
                        <a:latin typeface="Cambria Math"/>
                        <a:ea typeface="Cambria Math"/>
                      </a:rPr>
                      <m:t>𝛼</m:t>
                    </m:r>
                  </m:oMath>
                </a14:m>
                <a:r>
                  <a:rPr lang="fr-FR" spc="-1" dirty="0" smtClean="0">
                    <a:solidFill>
                      <a:srgbClr val="FFFFFF"/>
                    </a:solidFill>
                    <a:latin typeface="Cambria" pitchFamily="18" charset="0"/>
                  </a:rPr>
                  <a:t>|*||A|| pour tout scalaire </a:t>
                </a:r>
                <a14:m>
                  <m:oMath xmlns:m="http://schemas.openxmlformats.org/officeDocument/2006/math">
                    <m:r>
                      <a:rPr lang="fr-FR" i="1" spc="-1">
                        <a:solidFill>
                          <a:srgbClr val="FFFFFF"/>
                        </a:solidFill>
                        <a:latin typeface="Cambria Math"/>
                        <a:ea typeface="Cambria Math"/>
                      </a:rPr>
                      <m:t>𝛼</m:t>
                    </m:r>
                    <m:r>
                      <a:rPr lang="fr-FR" b="0" i="0" spc="-1" smtClean="0">
                        <a:solidFill>
                          <a:srgbClr val="FFFFFF"/>
                        </a:solidFill>
                        <a:latin typeface="Cambria Math"/>
                        <a:ea typeface="Cambria Math"/>
                      </a:rPr>
                      <m:t>.</m:t>
                    </m:r>
                  </m:oMath>
                </a14:m>
                <a:r>
                  <a:rPr lang="fr-FR" spc="-1" dirty="0" smtClean="0">
                    <a:solidFill>
                      <a:srgbClr val="FFFFFF"/>
                    </a:solidFill>
                    <a:latin typeface="Cambria" pitchFamily="18" charset="0"/>
                  </a:rPr>
                  <a:t> </a:t>
                </a:r>
                <a:endParaRPr lang="fr-FR" spc="-1" dirty="0">
                  <a:solidFill>
                    <a:srgbClr val="FFFFFF"/>
                  </a:solidFill>
                  <a:latin typeface="Cambria"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1116997" y="4037149"/>
                <a:ext cx="6395810" cy="367878"/>
              </a:xfrm>
              <a:prstGeom prst="rect">
                <a:avLst/>
              </a:prstGeom>
              <a:blipFill rotWithShape="1">
                <a:blip r:embed="rId2"/>
                <a:stretch>
                  <a:fillRect l="-570" t="-9375" b="-21875"/>
                </a:stretch>
              </a:blipFill>
              <a:ln w="19050">
                <a:solidFill>
                  <a:srgbClr val="FFC000"/>
                </a:solidFill>
              </a:ln>
            </p:spPr>
            <p:txBody>
              <a:bodyPr/>
              <a:lstStyle/>
              <a:p>
                <a:r>
                  <a:rPr lang="fr-FR">
                    <a:noFill/>
                  </a:rPr>
                  <a:t> </a:t>
                </a:r>
              </a:p>
            </p:txBody>
          </p:sp>
        </mc:Fallback>
      </mc:AlternateContent>
      <p:sp>
        <p:nvSpPr>
          <p:cNvPr id="17" name="Rectangle 16"/>
          <p:cNvSpPr/>
          <p:nvPr/>
        </p:nvSpPr>
        <p:spPr>
          <a:xfrm>
            <a:off x="1095732" y="5865965"/>
            <a:ext cx="6417075" cy="367878"/>
          </a:xfrm>
          <a:prstGeom prst="rect">
            <a:avLst/>
          </a:prstGeom>
          <a:noFill/>
          <a:ln w="19050">
            <a:solidFill>
              <a:srgbClr val="FFC000"/>
            </a:solid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Wingdings" pitchFamily="2" charset="2"/>
              <a:buChar char="Ø"/>
            </a:pPr>
            <a:r>
              <a:rPr lang="fr-FR" spc="-1" dirty="0" smtClean="0">
                <a:solidFill>
                  <a:srgbClr val="FFFFFF"/>
                </a:solidFill>
                <a:latin typeface="Book Antiqua"/>
              </a:rPr>
              <a:t>||A*B||≤ ||A||*||B||</a:t>
            </a:r>
            <a:endParaRPr lang="fr-FR" spc="-1" dirty="0">
              <a:solidFill>
                <a:srgbClr val="FFFFFF"/>
              </a:solidFill>
              <a:latin typeface="Book Antiqua"/>
            </a:endParaRPr>
          </a:p>
        </p:txBody>
      </p:sp>
      <p:sp>
        <p:nvSpPr>
          <p:cNvPr id="3" name="Rectangle 2"/>
          <p:cNvSpPr/>
          <p:nvPr/>
        </p:nvSpPr>
        <p:spPr>
          <a:xfrm>
            <a:off x="1020712" y="5410020"/>
            <a:ext cx="2142446" cy="369332"/>
          </a:xfrm>
          <a:prstGeom prst="rect">
            <a:avLst/>
          </a:prstGeom>
        </p:spPr>
        <p:txBody>
          <a:bodyPr wrap="none">
            <a:spAutoFit/>
          </a:bodyPr>
          <a:lstStyle/>
          <a:p>
            <a:r>
              <a:rPr lang="fr-FR" spc="-1" dirty="0" smtClean="0">
                <a:solidFill>
                  <a:srgbClr val="FFFFFF"/>
                </a:solidFill>
                <a:latin typeface="Book Antiqua"/>
              </a:rPr>
              <a:t>En plus elle </a:t>
            </a:r>
            <a:r>
              <a:rPr lang="fr-FR" spc="-1" dirty="0">
                <a:solidFill>
                  <a:srgbClr val="FFFFFF"/>
                </a:solidFill>
                <a:latin typeface="Book Antiqua"/>
              </a:rPr>
              <a:t>vérifie </a:t>
            </a:r>
            <a:endParaRPr lang="fr-FR" dirty="0"/>
          </a:p>
        </p:txBody>
      </p:sp>
    </p:spTree>
    <p:extLst>
      <p:ext uri="{BB962C8B-B14F-4D97-AF65-F5344CB8AC3E}">
        <p14:creationId xmlns:p14="http://schemas.microsoft.com/office/powerpoint/2010/main" val="139497758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ircle(in)">
                                      <p:cBhvr>
                                        <p:cTn id="12" dur="1000"/>
                                        <p:tgtEl>
                                          <p:spTgt spid="13"/>
                                        </p:tgtEl>
                                      </p:cBhvr>
                                    </p:animEffect>
                                  </p:childTnLst>
                                </p:cTn>
                              </p:par>
                            </p:childTnLst>
                          </p:cTn>
                        </p:par>
                        <p:par>
                          <p:cTn id="13" fill="hold">
                            <p:stCondLst>
                              <p:cond delay="1000"/>
                            </p:stCondLst>
                            <p:childTnLst>
                              <p:par>
                                <p:cTn id="14" presetID="6" presetClass="entr" presetSubtype="16"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circle(in)">
                                      <p:cBhvr>
                                        <p:cTn id="16" dur="1000"/>
                                        <p:tgtEl>
                                          <p:spTgt spid="15"/>
                                        </p:tgtEl>
                                      </p:cBhvr>
                                    </p:animEffect>
                                  </p:childTnLst>
                                </p:cTn>
                              </p:par>
                            </p:childTnLst>
                          </p:cTn>
                        </p:par>
                        <p:par>
                          <p:cTn id="17" fill="hold">
                            <p:stCondLst>
                              <p:cond delay="2000"/>
                            </p:stCondLst>
                            <p:childTnLst>
                              <p:par>
                                <p:cTn id="18" presetID="6" presetClass="entr" presetSubtype="16"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circle(in)">
                                      <p:cBhvr>
                                        <p:cTn id="20" dur="1000"/>
                                        <p:tgtEl>
                                          <p:spTgt spid="21"/>
                                        </p:tgtEl>
                                      </p:cBhvr>
                                    </p:animEffect>
                                  </p:childTnLst>
                                </p:cTn>
                              </p:par>
                            </p:childTnLst>
                          </p:cTn>
                        </p:par>
                        <p:par>
                          <p:cTn id="21" fill="hold">
                            <p:stCondLst>
                              <p:cond delay="3000"/>
                            </p:stCondLst>
                            <p:childTnLst>
                              <p:par>
                                <p:cTn id="22" presetID="6" presetClass="entr" presetSubtype="16"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ircle(in)">
                                      <p:cBhvr>
                                        <p:cTn id="24" dur="1000"/>
                                        <p:tgtEl>
                                          <p:spTgt spid="14"/>
                                        </p:tgtEl>
                                      </p:cBhvr>
                                    </p:animEffect>
                                  </p:childTnLst>
                                </p:cTn>
                              </p:par>
                            </p:childTnLst>
                          </p:cTn>
                        </p:par>
                        <p:par>
                          <p:cTn id="25" fill="hold">
                            <p:stCondLst>
                              <p:cond delay="4000"/>
                            </p:stCondLst>
                            <p:childTnLst>
                              <p:par>
                                <p:cTn id="26" presetID="6" presetClass="entr" presetSubtype="16"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circle(in)">
                                      <p:cBhvr>
                                        <p:cTn id="28" dur="1000"/>
                                        <p:tgtEl>
                                          <p:spTgt spid="22"/>
                                        </p:tgtEl>
                                      </p:cBhvr>
                                    </p:animEffect>
                                  </p:childTnLst>
                                </p:cTn>
                              </p:par>
                            </p:childTnLst>
                          </p:cTn>
                        </p:par>
                        <p:par>
                          <p:cTn id="29" fill="hold">
                            <p:stCondLst>
                              <p:cond delay="5000"/>
                            </p:stCondLst>
                            <p:childTnLst>
                              <p:par>
                                <p:cTn id="30" presetID="22" presetClass="entr" presetSubtype="4"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par>
                          <p:cTn id="33" fill="hold">
                            <p:stCondLst>
                              <p:cond delay="5500"/>
                            </p:stCondLst>
                            <p:childTnLst>
                              <p:par>
                                <p:cTn id="34" presetID="6" presetClass="entr" presetSubtype="16"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circle(in)">
                                      <p:cBhvr>
                                        <p:cTn id="3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1" grpId="0" animBg="1"/>
      <p:bldP spid="22" grpId="0" animBg="1"/>
      <p:bldP spid="13" grpId="0"/>
      <p:bldP spid="14" grpId="0" animBg="1"/>
      <p:bldP spid="17" grpId="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26</a:t>
            </a:fld>
            <a:endParaRPr lang="en-US" sz="1200" b="0" strike="noStrike" spc="-1">
              <a:latin typeface="Times New Roman"/>
            </a:endParaRPr>
          </a:p>
        </p:txBody>
      </p:sp>
      <p:sp>
        <p:nvSpPr>
          <p:cNvPr id="1022" name="CustomShape 2"/>
          <p:cNvSpPr/>
          <p:nvPr/>
        </p:nvSpPr>
        <p:spPr>
          <a:xfrm>
            <a:off x="3563888" y="2708640"/>
            <a:ext cx="3240304" cy="76798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4400" b="1" strike="noStrike" cap="small" spc="199" dirty="0" smtClean="0">
                <a:solidFill>
                  <a:srgbClr val="FFFFFF"/>
                </a:solidFill>
                <a:latin typeface="Book Antiqua"/>
              </a:rPr>
              <a:t>Annexes</a:t>
            </a:r>
            <a:endParaRPr lang="en-US" sz="4400" b="0" strike="noStrike" spc="-1" dirty="0">
              <a:latin typeface="Arial"/>
            </a:endParaRPr>
          </a:p>
        </p:txBody>
      </p:sp>
    </p:spTree>
    <p:extLst>
      <p:ext uri="{BB962C8B-B14F-4D97-AF65-F5344CB8AC3E}">
        <p14:creationId xmlns:p14="http://schemas.microsoft.com/office/powerpoint/2010/main" val="217966993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27</a:t>
            </a:fld>
            <a:endParaRPr lang="en-US" sz="1200" b="0" strike="noStrike" spc="-1">
              <a:latin typeface="Times New Roman"/>
            </a:endParaRPr>
          </a:p>
        </p:txBody>
      </p:sp>
      <p:sp>
        <p:nvSpPr>
          <p:cNvPr id="4" name="Rectangle 3"/>
          <p:cNvSpPr/>
          <p:nvPr/>
        </p:nvSpPr>
        <p:spPr>
          <a:xfrm>
            <a:off x="539552" y="116632"/>
            <a:ext cx="5760640" cy="400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0000"/>
                </a:solidFill>
                <a:latin typeface="Book Antiqua"/>
              </a:rPr>
              <a:t>Annexe1 (exercices avec solutions)</a:t>
            </a:r>
            <a:r>
              <a:rPr lang="fr-FR" sz="2000" b="1" spc="-1" dirty="0">
                <a:solidFill>
                  <a:srgbClr val="FF0000"/>
                </a:solidFill>
                <a:latin typeface="Book Antiqua"/>
              </a:rPr>
              <a:t> :</a:t>
            </a:r>
          </a:p>
        </p:txBody>
      </p:sp>
      <p:grpSp>
        <p:nvGrpSpPr>
          <p:cNvPr id="21" name="Groupe 20"/>
          <p:cNvGrpSpPr/>
          <p:nvPr/>
        </p:nvGrpSpPr>
        <p:grpSpPr>
          <a:xfrm>
            <a:off x="595210" y="3096977"/>
            <a:ext cx="8186076" cy="3621063"/>
            <a:chOff x="595210" y="3096977"/>
            <a:chExt cx="8186076" cy="3621063"/>
          </a:xfrm>
        </p:grpSpPr>
        <p:grpSp>
          <p:nvGrpSpPr>
            <p:cNvPr id="19" name="Groupe 18"/>
            <p:cNvGrpSpPr/>
            <p:nvPr/>
          </p:nvGrpSpPr>
          <p:grpSpPr>
            <a:xfrm>
              <a:off x="595210" y="3096977"/>
              <a:ext cx="8186076" cy="3621063"/>
              <a:chOff x="634396" y="2917797"/>
              <a:chExt cx="8186076" cy="3621063"/>
            </a:xfrm>
          </p:grpSpPr>
          <p:sp>
            <p:nvSpPr>
              <p:cNvPr id="22" name="Rectangle 21"/>
              <p:cNvSpPr/>
              <p:nvPr/>
            </p:nvSpPr>
            <p:spPr>
              <a:xfrm>
                <a:off x="634396" y="2917797"/>
                <a:ext cx="8186076" cy="3621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11" name="Rectangle 10"/>
                  <p:cNvSpPr/>
                  <p:nvPr/>
                </p:nvSpPr>
                <p:spPr>
                  <a:xfrm>
                    <a:off x="755576" y="3356992"/>
                    <a:ext cx="7992888" cy="700341"/>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14:m>
                      <m:oMath xmlns:m="http://schemas.openxmlformats.org/officeDocument/2006/math">
                        <m:r>
                          <a:rPr lang="fr-FR" sz="1600" spc="-1">
                            <a:solidFill>
                              <a:srgbClr val="FFFFFF"/>
                            </a:solidFill>
                            <a:latin typeface="Book Antiqua"/>
                          </a:rPr>
                          <m:t>𝑆</m:t>
                        </m:r>
                        <m:r>
                          <a:rPr lang="en-US" sz="1600" spc="-1">
                            <a:solidFill>
                              <a:srgbClr val="FFFFFF"/>
                            </a:solidFill>
                            <a:latin typeface="Book Antiqua"/>
                          </a:rPr>
                          <m:t> = </m:t>
                        </m:r>
                        <m:r>
                          <a:rPr lang="en-US" sz="1600" spc="-1">
                            <a:solidFill>
                              <a:srgbClr val="FFFFFF"/>
                            </a:solidFill>
                            <a:latin typeface="Book Antiqua"/>
                          </a:rPr>
                          <m:t>4</m:t>
                        </m:r>
                        <m:r>
                          <a:rPr lang="fr-FR" sz="1600" spc="-1">
                            <a:solidFill>
                              <a:srgbClr val="FFFFFF"/>
                            </a:solidFill>
                            <a:latin typeface="Book Antiqua"/>
                          </a:rPr>
                          <m:t>𝜋</m:t>
                        </m:r>
                        <m:sSup>
                          <m:sSupPr>
                            <m:ctrlPr>
                              <a:rPr lang="fr-FR" sz="1600" spc="-1">
                                <a:solidFill>
                                  <a:srgbClr val="FFFFFF"/>
                                </a:solidFill>
                                <a:latin typeface="Book Antiqua"/>
                              </a:rPr>
                            </m:ctrlPr>
                          </m:sSupPr>
                          <m:e>
                            <m:r>
                              <a:rPr lang="fr-FR" sz="1600" spc="-1">
                                <a:solidFill>
                                  <a:srgbClr val="FFFFFF"/>
                                </a:solidFill>
                                <a:latin typeface="Book Antiqua"/>
                              </a:rPr>
                              <m:t>𝑅</m:t>
                            </m:r>
                          </m:e>
                          <m:sup>
                            <m:r>
                              <a:rPr lang="en-US" sz="1600" spc="-1">
                                <a:solidFill>
                                  <a:srgbClr val="FFFFFF"/>
                                </a:solidFill>
                                <a:latin typeface="Book Antiqua"/>
                              </a:rPr>
                              <m:t>2</m:t>
                            </m:r>
                          </m:sup>
                        </m:sSup>
                      </m:oMath>
                    </a14:m>
                    <a:r>
                      <a:rPr lang="en-US" sz="1600" spc="-1" dirty="0">
                        <a:solidFill>
                          <a:srgbClr val="FFFFFF"/>
                        </a:solidFill>
                        <a:latin typeface="Book Antiqua"/>
                      </a:rPr>
                      <a:t> = 4*3.14*63712 = 509 805 890,96 km</a:t>
                    </a:r>
                    <a:r>
                      <a:rPr lang="en-US" sz="1600" spc="-1" baseline="30000" dirty="0">
                        <a:solidFill>
                          <a:srgbClr val="FFFFFF"/>
                        </a:solidFill>
                        <a:latin typeface="Book Antiqua"/>
                      </a:rPr>
                      <a:t>2</a:t>
                    </a:r>
                    <a:r>
                      <a:rPr lang="en-US" sz="1600" spc="-1" dirty="0">
                        <a:solidFill>
                          <a:srgbClr val="FFFFFF"/>
                        </a:solidFill>
                        <a:latin typeface="Book Antiqua"/>
                      </a:rPr>
                      <a:t>.</a:t>
                    </a:r>
                    <a:endParaRPr lang="fr-FR" sz="1600" spc="-1" dirty="0">
                      <a:solidFill>
                        <a:srgbClr val="FFFFFF"/>
                      </a:solidFill>
                      <a:latin typeface="Book Antiqua"/>
                    </a:endParaRPr>
                  </a:p>
                  <a:p>
                    <a:pPr algn="just"/>
                    <a14:m>
                      <m:oMath xmlns:m="http://schemas.openxmlformats.org/officeDocument/2006/math">
                        <m:r>
                          <a:rPr lang="fr-FR" sz="1600" spc="-1">
                            <a:solidFill>
                              <a:srgbClr val="FFFFFF"/>
                            </a:solidFill>
                            <a:latin typeface="Book Antiqua"/>
                          </a:rPr>
                          <m:t>𝑉</m:t>
                        </m:r>
                        <m:r>
                          <a:rPr lang="en-US" sz="1600" spc="-1">
                            <a:solidFill>
                              <a:srgbClr val="FFFFFF"/>
                            </a:solidFill>
                            <a:latin typeface="Book Antiqua"/>
                          </a:rPr>
                          <m:t>=</m:t>
                        </m:r>
                        <m:f>
                          <m:fPr>
                            <m:ctrlPr>
                              <a:rPr lang="fr-FR" sz="1600" spc="-1">
                                <a:solidFill>
                                  <a:srgbClr val="FFFFFF"/>
                                </a:solidFill>
                                <a:latin typeface="Book Antiqua"/>
                              </a:rPr>
                            </m:ctrlPr>
                          </m:fPr>
                          <m:num>
                            <m:r>
                              <a:rPr lang="en-US" sz="1600" spc="-1">
                                <a:solidFill>
                                  <a:srgbClr val="FFFFFF"/>
                                </a:solidFill>
                                <a:latin typeface="Book Antiqua"/>
                              </a:rPr>
                              <m:t>4</m:t>
                            </m:r>
                          </m:num>
                          <m:den>
                            <m:r>
                              <a:rPr lang="en-US" sz="1600" spc="-1">
                                <a:solidFill>
                                  <a:srgbClr val="FFFFFF"/>
                                </a:solidFill>
                                <a:latin typeface="Book Antiqua"/>
                              </a:rPr>
                              <m:t>3</m:t>
                            </m:r>
                          </m:den>
                        </m:f>
                        <m:r>
                          <a:rPr lang="fr-FR" sz="1600" spc="-1">
                            <a:solidFill>
                              <a:srgbClr val="FFFFFF"/>
                            </a:solidFill>
                            <a:latin typeface="Book Antiqua"/>
                          </a:rPr>
                          <m:t> </m:t>
                        </m:r>
                        <m:r>
                          <a:rPr lang="fr-FR" sz="1600" spc="-1">
                            <a:solidFill>
                              <a:srgbClr val="FFFFFF"/>
                            </a:solidFill>
                            <a:latin typeface="Book Antiqua"/>
                          </a:rPr>
                          <m:t>𝜋</m:t>
                        </m:r>
                        <m:sSup>
                          <m:sSupPr>
                            <m:ctrlPr>
                              <a:rPr lang="fr-FR" sz="1600" spc="-1">
                                <a:solidFill>
                                  <a:srgbClr val="FFFFFF"/>
                                </a:solidFill>
                                <a:latin typeface="Book Antiqua"/>
                              </a:rPr>
                            </m:ctrlPr>
                          </m:sSupPr>
                          <m:e>
                            <m:r>
                              <a:rPr lang="fr-FR" sz="1600" spc="-1">
                                <a:solidFill>
                                  <a:srgbClr val="FFFFFF"/>
                                </a:solidFill>
                                <a:latin typeface="Book Antiqua"/>
                              </a:rPr>
                              <m:t>𝑅</m:t>
                            </m:r>
                          </m:e>
                          <m:sup>
                            <m:r>
                              <a:rPr lang="en-US" sz="1600" spc="-1">
                                <a:solidFill>
                                  <a:srgbClr val="FFFFFF"/>
                                </a:solidFill>
                                <a:latin typeface="Book Antiqua"/>
                              </a:rPr>
                              <m:t>3</m:t>
                            </m:r>
                          </m:sup>
                        </m:sSup>
                      </m:oMath>
                    </a14:m>
                    <a:r>
                      <a:rPr lang="en-US" sz="1600" spc="-1" dirty="0">
                        <a:solidFill>
                          <a:srgbClr val="FFFFFF"/>
                        </a:solidFill>
                        <a:latin typeface="Book Antiqua"/>
                      </a:rPr>
                      <a:t> = </a:t>
                    </a:r>
                    <a14:m>
                      <m:oMath xmlns:m="http://schemas.openxmlformats.org/officeDocument/2006/math">
                        <m:f>
                          <m:fPr>
                            <m:ctrlPr>
                              <a:rPr lang="fr-FR" sz="1600" spc="-1">
                                <a:solidFill>
                                  <a:srgbClr val="FFFFFF"/>
                                </a:solidFill>
                                <a:latin typeface="Book Antiqua"/>
                              </a:rPr>
                            </m:ctrlPr>
                          </m:fPr>
                          <m:num>
                            <m:r>
                              <a:rPr lang="en-US" sz="1600" spc="-1">
                                <a:solidFill>
                                  <a:srgbClr val="FFFFFF"/>
                                </a:solidFill>
                                <a:latin typeface="Book Antiqua"/>
                              </a:rPr>
                              <m:t>4</m:t>
                            </m:r>
                          </m:num>
                          <m:den>
                            <m:r>
                              <a:rPr lang="en-US" sz="1600" spc="-1">
                                <a:solidFill>
                                  <a:srgbClr val="FFFFFF"/>
                                </a:solidFill>
                                <a:latin typeface="Book Antiqua"/>
                              </a:rPr>
                              <m:t>3</m:t>
                            </m:r>
                          </m:den>
                        </m:f>
                        <m:r>
                          <a:rPr lang="en-US" sz="1600" spc="-1">
                            <a:solidFill>
                              <a:srgbClr val="FFFFFF"/>
                            </a:solidFill>
                            <a:latin typeface="Book Antiqua"/>
                          </a:rPr>
                          <m:t>∗</m:t>
                        </m:r>
                        <m:r>
                          <a:rPr lang="en-US" sz="1600" spc="-1">
                            <a:solidFill>
                              <a:srgbClr val="FFFFFF"/>
                            </a:solidFill>
                            <a:latin typeface="Book Antiqua"/>
                          </a:rPr>
                          <m:t>3</m:t>
                        </m:r>
                        <m:r>
                          <a:rPr lang="en-US" sz="1600" spc="-1">
                            <a:solidFill>
                              <a:srgbClr val="FFFFFF"/>
                            </a:solidFill>
                            <a:latin typeface="Book Antiqua"/>
                          </a:rPr>
                          <m:t>,</m:t>
                        </m:r>
                        <m:r>
                          <a:rPr lang="en-US" sz="1600" spc="-1">
                            <a:solidFill>
                              <a:srgbClr val="FFFFFF"/>
                            </a:solidFill>
                            <a:latin typeface="Book Antiqua"/>
                          </a:rPr>
                          <m:t>14</m:t>
                        </m:r>
                        <m:r>
                          <a:rPr lang="en-US" sz="1600" spc="-1">
                            <a:solidFill>
                              <a:srgbClr val="FFFFFF"/>
                            </a:solidFill>
                            <a:latin typeface="Book Antiqua"/>
                          </a:rPr>
                          <m:t>∗</m:t>
                        </m:r>
                        <m:sSup>
                          <m:sSupPr>
                            <m:ctrlPr>
                              <a:rPr lang="fr-FR" sz="1600" spc="-1">
                                <a:solidFill>
                                  <a:srgbClr val="FFFFFF"/>
                                </a:solidFill>
                                <a:latin typeface="Book Antiqua"/>
                              </a:rPr>
                            </m:ctrlPr>
                          </m:sSupPr>
                          <m:e>
                            <m:r>
                              <a:rPr lang="en-US" sz="1600" spc="-1">
                                <a:solidFill>
                                  <a:srgbClr val="FFFFFF"/>
                                </a:solidFill>
                                <a:latin typeface="Book Antiqua"/>
                              </a:rPr>
                              <m:t>6371</m:t>
                            </m:r>
                          </m:e>
                          <m:sup>
                            <m:r>
                              <a:rPr lang="en-US" sz="1600" spc="-1">
                                <a:solidFill>
                                  <a:srgbClr val="FFFFFF"/>
                                </a:solidFill>
                                <a:latin typeface="Book Antiqua"/>
                              </a:rPr>
                              <m:t>3</m:t>
                            </m:r>
                          </m:sup>
                        </m:sSup>
                        <m:r>
                          <a:rPr lang="en-US" sz="1600" spc="-1">
                            <a:solidFill>
                              <a:srgbClr val="FFFFFF"/>
                            </a:solidFill>
                            <a:latin typeface="Book Antiqua"/>
                          </a:rPr>
                          <m:t>= </m:t>
                        </m:r>
                      </m:oMath>
                    </a14:m>
                    <a:r>
                      <a:rPr lang="en-US" sz="1600" spc="-1" dirty="0">
                        <a:solidFill>
                          <a:srgbClr val="FFFFFF"/>
                        </a:solidFill>
                        <a:latin typeface="Book Antiqua"/>
                      </a:rPr>
                      <a:t>1 082 657 777 102,05 km</a:t>
                    </a:r>
                    <a:r>
                      <a:rPr lang="en-US" sz="1600" spc="-1" baseline="30000" dirty="0">
                        <a:solidFill>
                          <a:srgbClr val="FFFFFF"/>
                        </a:solidFill>
                        <a:latin typeface="Book Antiqua"/>
                      </a:rPr>
                      <a:t>3</a:t>
                    </a:r>
                    <a:r>
                      <a:rPr lang="en-US" sz="1600" spc="-1" dirty="0">
                        <a:solidFill>
                          <a:srgbClr val="FFFFFF"/>
                        </a:solidFill>
                        <a:latin typeface="Book Antiqua"/>
                      </a:rPr>
                      <a:t>.</a:t>
                    </a:r>
                    <a:endParaRPr lang="fr-FR" sz="1600" spc="-1" dirty="0">
                      <a:solidFill>
                        <a:srgbClr val="FFFFFF"/>
                      </a:solidFill>
                      <a:latin typeface="Book Antiqua"/>
                    </a:endParaRPr>
                  </a:p>
                </p:txBody>
              </p:sp>
            </mc:Choice>
            <mc:Fallback>
              <p:sp>
                <p:nvSpPr>
                  <p:cNvPr id="11" name="Rectangle 10"/>
                  <p:cNvSpPr>
                    <a:spLocks noRot="1" noChangeAspect="1" noMove="1" noResize="1" noEditPoints="1" noAdjustHandles="1" noChangeArrowheads="1" noChangeShapeType="1" noTextEdit="1"/>
                  </p:cNvSpPr>
                  <p:nvPr/>
                </p:nvSpPr>
                <p:spPr>
                  <a:xfrm>
                    <a:off x="755576" y="3356992"/>
                    <a:ext cx="7992888" cy="700341"/>
                  </a:xfrm>
                  <a:prstGeom prst="rect">
                    <a:avLst/>
                  </a:prstGeom>
                  <a:blipFill rotWithShape="1">
                    <a:blip r:embed="rId2"/>
                    <a:stretch>
                      <a:fillRect b="-3478"/>
                    </a:stretch>
                  </a:blipFill>
                  <a:ln w="19050">
                    <a:noFill/>
                  </a:ln>
                </p:spPr>
                <p:txBody>
                  <a:bodyPr/>
                  <a:lstStyle/>
                  <a:p>
                    <a:r>
                      <a:rPr lang="fr-FR">
                        <a:noFill/>
                      </a:rPr>
                      <a:t> </a:t>
                    </a:r>
                  </a:p>
                </p:txBody>
              </p:sp>
            </mc:Fallback>
          </mc:AlternateContent>
          <p:sp>
            <p:nvSpPr>
              <p:cNvPr id="14" name="Rectangle 13"/>
              <p:cNvSpPr/>
              <p:nvPr/>
            </p:nvSpPr>
            <p:spPr>
              <a:xfrm>
                <a:off x="755576" y="2917797"/>
                <a:ext cx="1551167"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FFFF"/>
                    </a:solidFill>
                    <a:latin typeface="Book Antiqua"/>
                  </a:rPr>
                  <a:t>Solution</a:t>
                </a:r>
                <a:r>
                  <a:rPr lang="fr-FR" sz="2000" b="1" spc="-1" dirty="0">
                    <a:solidFill>
                      <a:srgbClr val="FFFFFF"/>
                    </a:solidFill>
                    <a:latin typeface="Book Antiqua"/>
                  </a:rPr>
                  <a:t> :</a:t>
                </a:r>
              </a:p>
            </p:txBody>
          </p:sp>
          <mc:AlternateContent xmlns:mc="http://schemas.openxmlformats.org/markup-compatibility/2006">
            <mc:Choice xmlns:a14="http://schemas.microsoft.com/office/drawing/2010/main" Requires="a14">
              <p:sp>
                <p:nvSpPr>
                  <p:cNvPr id="15" name="Rectangle 14"/>
                  <p:cNvSpPr/>
                  <p:nvPr/>
                </p:nvSpPr>
                <p:spPr>
                  <a:xfrm>
                    <a:off x="755576" y="4365104"/>
                    <a:ext cx="8064896" cy="799727"/>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14:m>
                      <m:oMathPara xmlns:m="http://schemas.openxmlformats.org/officeDocument/2006/math">
                        <m:oMathParaPr>
                          <m:jc m:val="left"/>
                        </m:oMathParaPr>
                        <m:oMath xmlns:m="http://schemas.openxmlformats.org/officeDocument/2006/math">
                          <m:r>
                            <a:rPr lang="fr-FR" sz="1600" spc="-1">
                              <a:solidFill>
                                <a:srgbClr val="FFFFFF"/>
                              </a:solidFill>
                              <a:latin typeface="Book Antiqua"/>
                            </a:rPr>
                            <m:t>∆</m:t>
                          </m:r>
                          <m:r>
                            <a:rPr lang="fr-FR" sz="1600" spc="-1">
                              <a:solidFill>
                                <a:srgbClr val="FFFFFF"/>
                              </a:solidFill>
                              <a:latin typeface="Book Antiqua"/>
                            </a:rPr>
                            <m:t>𝑉</m:t>
                          </m:r>
                          <m:r>
                            <a:rPr lang="en-US" sz="1600" spc="-1">
                              <a:solidFill>
                                <a:srgbClr val="FFFFFF"/>
                              </a:solidFill>
                              <a:latin typeface="Book Antiqua"/>
                            </a:rPr>
                            <m:t>=</m:t>
                          </m:r>
                          <m:sSup>
                            <m:sSupPr>
                              <m:ctrlPr>
                                <a:rPr lang="fr-FR" sz="1600" spc="-1">
                                  <a:solidFill>
                                    <a:srgbClr val="FFFFFF"/>
                                  </a:solidFill>
                                  <a:latin typeface="Book Antiqua"/>
                                </a:rPr>
                              </m:ctrlPr>
                            </m:sSupPr>
                            <m:e>
                              <m:r>
                                <a:rPr lang="en-US" sz="1600" spc="-1">
                                  <a:solidFill>
                                    <a:srgbClr val="FFFFFF"/>
                                  </a:solidFill>
                                  <a:latin typeface="Book Antiqua"/>
                                </a:rPr>
                                <m:t>𝑉</m:t>
                              </m:r>
                            </m:e>
                            <m:sup>
                              <m:r>
                                <a:rPr lang="en-US" sz="1600" spc="-1">
                                  <a:solidFill>
                                    <a:srgbClr val="FFFFFF"/>
                                  </a:solidFill>
                                  <a:latin typeface="Book Antiqua"/>
                                </a:rPr>
                                <m:t>′</m:t>
                              </m:r>
                            </m:sup>
                          </m:sSup>
                          <m:r>
                            <a:rPr lang="en-US" sz="1600" spc="-1">
                              <a:solidFill>
                                <a:srgbClr val="FFFFFF"/>
                              </a:solidFill>
                              <a:latin typeface="Book Antiqua"/>
                            </a:rPr>
                            <m:t>−</m:t>
                          </m:r>
                          <m:r>
                            <a:rPr lang="en-US" sz="1600" spc="-1">
                              <a:solidFill>
                                <a:srgbClr val="FFFFFF"/>
                              </a:solidFill>
                              <a:latin typeface="Book Antiqua"/>
                            </a:rPr>
                            <m:t>𝑉</m:t>
                          </m:r>
                          <m:r>
                            <a:rPr lang="en-US" sz="1600" spc="-1">
                              <a:solidFill>
                                <a:srgbClr val="FFFFFF"/>
                              </a:solidFill>
                              <a:latin typeface="Book Antiqua"/>
                            </a:rPr>
                            <m:t>=</m:t>
                          </m:r>
                          <m:f>
                            <m:fPr>
                              <m:ctrlPr>
                                <a:rPr lang="fr-FR" sz="1600" spc="-1">
                                  <a:solidFill>
                                    <a:srgbClr val="FFFFFF"/>
                                  </a:solidFill>
                                  <a:latin typeface="Book Antiqua"/>
                                </a:rPr>
                              </m:ctrlPr>
                            </m:fPr>
                            <m:num>
                              <m:r>
                                <a:rPr lang="en-US" sz="1600" spc="-1">
                                  <a:solidFill>
                                    <a:srgbClr val="FFFFFF"/>
                                  </a:solidFill>
                                  <a:latin typeface="Book Antiqua"/>
                                </a:rPr>
                                <m:t>4</m:t>
                              </m:r>
                            </m:num>
                            <m:den>
                              <m:r>
                                <a:rPr lang="en-US" sz="1600" spc="-1">
                                  <a:solidFill>
                                    <a:srgbClr val="FFFFFF"/>
                                  </a:solidFill>
                                  <a:latin typeface="Book Antiqua"/>
                                </a:rPr>
                                <m:t>3</m:t>
                              </m:r>
                            </m:den>
                          </m:f>
                          <m:r>
                            <a:rPr lang="en-US" sz="1600" spc="-1">
                              <a:solidFill>
                                <a:srgbClr val="FFFFFF"/>
                              </a:solidFill>
                              <a:latin typeface="Book Antiqua"/>
                            </a:rPr>
                            <m:t>𝜋</m:t>
                          </m:r>
                          <m:sSup>
                            <m:sSupPr>
                              <m:ctrlPr>
                                <a:rPr lang="fr-FR" sz="1600" spc="-1">
                                  <a:solidFill>
                                    <a:srgbClr val="FFFFFF"/>
                                  </a:solidFill>
                                  <a:latin typeface="Book Antiqua"/>
                                </a:rPr>
                              </m:ctrlPr>
                            </m:sSupPr>
                            <m:e>
                              <m:d>
                                <m:dPr>
                                  <m:ctrlPr>
                                    <a:rPr lang="fr-FR" sz="1600" spc="-1">
                                      <a:solidFill>
                                        <a:srgbClr val="FFFFFF"/>
                                      </a:solidFill>
                                      <a:latin typeface="Book Antiqua"/>
                                    </a:rPr>
                                  </m:ctrlPr>
                                </m:dPr>
                                <m:e>
                                  <m:r>
                                    <a:rPr lang="en-US" sz="1600" spc="-1">
                                      <a:solidFill>
                                        <a:srgbClr val="FFFFFF"/>
                                      </a:solidFill>
                                      <a:latin typeface="Book Antiqua"/>
                                    </a:rPr>
                                    <m:t>𝑅</m:t>
                                  </m:r>
                                  <m:r>
                                    <a:rPr lang="en-US" sz="1600" spc="-1">
                                      <a:solidFill>
                                        <a:srgbClr val="FFFFFF"/>
                                      </a:solidFill>
                                      <a:latin typeface="Book Antiqua"/>
                                    </a:rPr>
                                    <m:t>+∆</m:t>
                                  </m:r>
                                  <m:r>
                                    <a:rPr lang="en-US" sz="1600" spc="-1">
                                      <a:solidFill>
                                        <a:srgbClr val="FFFFFF"/>
                                      </a:solidFill>
                                      <a:latin typeface="Book Antiqua"/>
                                    </a:rPr>
                                    <m:t>𝑅</m:t>
                                  </m:r>
                                </m:e>
                              </m:d>
                            </m:e>
                            <m:sup>
                              <m:r>
                                <a:rPr lang="en-US" sz="1600" spc="-1">
                                  <a:solidFill>
                                    <a:srgbClr val="FFFFFF"/>
                                  </a:solidFill>
                                  <a:latin typeface="Book Antiqua"/>
                                </a:rPr>
                                <m:t>3</m:t>
                              </m:r>
                            </m:sup>
                          </m:sSup>
                          <m:r>
                            <a:rPr lang="en-US" sz="1600" spc="-1">
                              <a:solidFill>
                                <a:srgbClr val="FFFFFF"/>
                              </a:solidFill>
                              <a:latin typeface="Book Antiqua"/>
                            </a:rPr>
                            <m:t>−</m:t>
                          </m:r>
                          <m:f>
                            <m:fPr>
                              <m:ctrlPr>
                                <a:rPr lang="fr-FR" sz="1600" spc="-1">
                                  <a:solidFill>
                                    <a:srgbClr val="FFFFFF"/>
                                  </a:solidFill>
                                  <a:latin typeface="Book Antiqua"/>
                                </a:rPr>
                              </m:ctrlPr>
                            </m:fPr>
                            <m:num>
                              <m:r>
                                <a:rPr lang="en-US" sz="1600" spc="-1">
                                  <a:solidFill>
                                    <a:srgbClr val="FFFFFF"/>
                                  </a:solidFill>
                                  <a:latin typeface="Book Antiqua"/>
                                </a:rPr>
                                <m:t>4</m:t>
                              </m:r>
                            </m:num>
                            <m:den>
                              <m:r>
                                <a:rPr lang="en-US" sz="1600" spc="-1">
                                  <a:solidFill>
                                    <a:srgbClr val="FFFFFF"/>
                                  </a:solidFill>
                                  <a:latin typeface="Book Antiqua"/>
                                </a:rPr>
                                <m:t>3</m:t>
                              </m:r>
                            </m:den>
                          </m:f>
                          <m:r>
                            <a:rPr lang="en-US" sz="1600" spc="-1">
                              <a:solidFill>
                                <a:srgbClr val="FFFFFF"/>
                              </a:solidFill>
                              <a:latin typeface="Book Antiqua"/>
                            </a:rPr>
                            <m:t>𝜋</m:t>
                          </m:r>
                          <m:sSup>
                            <m:sSupPr>
                              <m:ctrlPr>
                                <a:rPr lang="fr-FR" sz="1600" spc="-1">
                                  <a:solidFill>
                                    <a:srgbClr val="FFFFFF"/>
                                  </a:solidFill>
                                  <a:latin typeface="Book Antiqua"/>
                                </a:rPr>
                              </m:ctrlPr>
                            </m:sSupPr>
                            <m:e>
                              <m:r>
                                <a:rPr lang="en-US" sz="1600" spc="-1">
                                  <a:solidFill>
                                    <a:srgbClr val="FFFFFF"/>
                                  </a:solidFill>
                                  <a:latin typeface="Book Antiqua"/>
                                </a:rPr>
                                <m:t>𝑅</m:t>
                              </m:r>
                            </m:e>
                            <m:sup>
                              <m:r>
                                <a:rPr lang="en-US" sz="1600" spc="-1">
                                  <a:solidFill>
                                    <a:srgbClr val="FFFFFF"/>
                                  </a:solidFill>
                                  <a:latin typeface="Book Antiqua"/>
                                </a:rPr>
                                <m:t>3</m:t>
                              </m:r>
                            </m:sup>
                          </m:sSup>
                          <m:r>
                            <a:rPr lang="en-US" sz="1600" spc="-1">
                              <a:solidFill>
                                <a:srgbClr val="FFFFFF"/>
                              </a:solidFill>
                              <a:latin typeface="Book Antiqua"/>
                            </a:rPr>
                            <m:t>=</m:t>
                          </m:r>
                          <m:r>
                            <a:rPr lang="en-US" sz="1600" spc="-1">
                              <a:solidFill>
                                <a:srgbClr val="FFFFFF"/>
                              </a:solidFill>
                              <a:latin typeface="Book Antiqua"/>
                            </a:rPr>
                            <m:t>4</m:t>
                          </m:r>
                          <m:r>
                            <a:rPr lang="en-US" sz="1600" spc="-1">
                              <a:solidFill>
                                <a:srgbClr val="FFFFFF"/>
                              </a:solidFill>
                              <a:latin typeface="Book Antiqua"/>
                            </a:rPr>
                            <m:t>𝜋</m:t>
                          </m:r>
                          <m:r>
                            <a:rPr lang="en-US" sz="1600" spc="-1">
                              <a:solidFill>
                                <a:srgbClr val="FFFFFF"/>
                              </a:solidFill>
                              <a:latin typeface="Book Antiqua"/>
                            </a:rPr>
                            <m:t>[ </m:t>
                          </m:r>
                          <m:f>
                            <m:fPr>
                              <m:ctrlPr>
                                <a:rPr lang="fr-FR" sz="1600" spc="-1">
                                  <a:solidFill>
                                    <a:srgbClr val="FFFFFF"/>
                                  </a:solidFill>
                                  <a:latin typeface="Book Antiqua"/>
                                </a:rPr>
                              </m:ctrlPr>
                            </m:fPr>
                            <m:num>
                              <m:r>
                                <a:rPr lang="en-US" sz="1600" spc="-1">
                                  <a:solidFill>
                                    <a:srgbClr val="FFFFFF"/>
                                  </a:solidFill>
                                  <a:latin typeface="Book Antiqua"/>
                                </a:rPr>
                                <m:t>1</m:t>
                              </m:r>
                            </m:num>
                            <m:den>
                              <m:r>
                                <a:rPr lang="en-US" sz="1600" spc="-1">
                                  <a:solidFill>
                                    <a:srgbClr val="FFFFFF"/>
                                  </a:solidFill>
                                  <a:latin typeface="Book Antiqua"/>
                                </a:rPr>
                                <m:t>3</m:t>
                              </m:r>
                            </m:den>
                          </m:f>
                          <m:r>
                            <a:rPr lang="en-US" sz="1600" spc="-1">
                              <a:solidFill>
                                <a:srgbClr val="FFFFFF"/>
                              </a:solidFill>
                              <a:latin typeface="Book Antiqua"/>
                            </a:rPr>
                            <m:t>(∆</m:t>
                          </m:r>
                          <m:sSup>
                            <m:sSupPr>
                              <m:ctrlPr>
                                <a:rPr lang="fr-FR" sz="1600" spc="-1">
                                  <a:solidFill>
                                    <a:srgbClr val="FFFFFF"/>
                                  </a:solidFill>
                                  <a:latin typeface="Book Antiqua"/>
                                </a:rPr>
                              </m:ctrlPr>
                            </m:sSupPr>
                            <m:e>
                              <m:r>
                                <a:rPr lang="en-US" sz="1600" spc="-1">
                                  <a:solidFill>
                                    <a:srgbClr val="FFFFFF"/>
                                  </a:solidFill>
                                  <a:latin typeface="Book Antiqua"/>
                                </a:rPr>
                                <m:t>𝑅</m:t>
                              </m:r>
                              <m:r>
                                <a:rPr lang="en-US" sz="1600" spc="-1">
                                  <a:solidFill>
                                    <a:srgbClr val="FFFFFF"/>
                                  </a:solidFill>
                                  <a:latin typeface="Book Antiqua"/>
                                </a:rPr>
                                <m:t>)</m:t>
                              </m:r>
                            </m:e>
                            <m:sup>
                              <m:r>
                                <a:rPr lang="en-US" sz="1600" spc="-1">
                                  <a:solidFill>
                                    <a:srgbClr val="FFFFFF"/>
                                  </a:solidFill>
                                  <a:latin typeface="Book Antiqua"/>
                                </a:rPr>
                                <m:t>3</m:t>
                              </m:r>
                            </m:sup>
                          </m:sSup>
                          <m:r>
                            <a:rPr lang="en-US" sz="1600" spc="-1">
                              <a:solidFill>
                                <a:srgbClr val="FFFFFF"/>
                              </a:solidFill>
                              <a:latin typeface="Book Antiqua"/>
                            </a:rPr>
                            <m:t>+</m:t>
                          </m:r>
                          <m:r>
                            <a:rPr lang="en-US" sz="1600" spc="-1">
                              <a:solidFill>
                                <a:srgbClr val="FFFFFF"/>
                              </a:solidFill>
                              <a:latin typeface="Book Antiqua"/>
                            </a:rPr>
                            <m:t>𝑅</m:t>
                          </m:r>
                          <m:d>
                            <m:dPr>
                              <m:endChr m:val="]"/>
                              <m:ctrlPr>
                                <a:rPr lang="fr-FR" sz="1600" spc="-1">
                                  <a:solidFill>
                                    <a:srgbClr val="FFFFFF"/>
                                  </a:solidFill>
                                  <a:latin typeface="Book Antiqua"/>
                                </a:rPr>
                              </m:ctrlPr>
                            </m:dPr>
                            <m:e>
                              <m:r>
                                <a:rPr lang="en-US" sz="1600" spc="-1">
                                  <a:solidFill>
                                    <a:srgbClr val="FFFFFF"/>
                                  </a:solidFill>
                                  <a:latin typeface="Book Antiqua"/>
                                </a:rPr>
                                <m:t>∆</m:t>
                              </m:r>
                              <m:sSup>
                                <m:sSupPr>
                                  <m:ctrlPr>
                                    <a:rPr lang="fr-FR" sz="1600" spc="-1">
                                      <a:solidFill>
                                        <a:srgbClr val="FFFFFF"/>
                                      </a:solidFill>
                                      <a:latin typeface="Book Antiqua"/>
                                    </a:rPr>
                                  </m:ctrlPr>
                                </m:sSupPr>
                                <m:e>
                                  <m:r>
                                    <a:rPr lang="en-US" sz="1600" spc="-1">
                                      <a:solidFill>
                                        <a:srgbClr val="FFFFFF"/>
                                      </a:solidFill>
                                      <a:latin typeface="Book Antiqua"/>
                                    </a:rPr>
                                    <m:t>𝑅</m:t>
                                  </m:r>
                                  <m:r>
                                    <a:rPr lang="en-US" sz="1600" spc="-1">
                                      <a:solidFill>
                                        <a:srgbClr val="FFFFFF"/>
                                      </a:solidFill>
                                      <a:latin typeface="Book Antiqua"/>
                                    </a:rPr>
                                    <m:t>)</m:t>
                                  </m:r>
                                </m:e>
                                <m:sup>
                                  <m:r>
                                    <a:rPr lang="en-US" sz="1600" spc="-1">
                                      <a:solidFill>
                                        <a:srgbClr val="FFFFFF"/>
                                      </a:solidFill>
                                      <a:latin typeface="Book Antiqua"/>
                                    </a:rPr>
                                    <m:t>2</m:t>
                                  </m:r>
                                </m:sup>
                              </m:sSup>
                              <m:r>
                                <a:rPr lang="en-US" sz="1600" spc="-1">
                                  <a:solidFill>
                                    <a:srgbClr val="FFFFFF"/>
                                  </a:solidFill>
                                  <a:latin typeface="Book Antiqua"/>
                                </a:rPr>
                                <m:t>+</m:t>
                              </m:r>
                              <m:sSup>
                                <m:sSupPr>
                                  <m:ctrlPr>
                                    <a:rPr lang="fr-FR" sz="1600" spc="-1">
                                      <a:solidFill>
                                        <a:srgbClr val="FFFFFF"/>
                                      </a:solidFill>
                                      <a:latin typeface="Book Antiqua"/>
                                    </a:rPr>
                                  </m:ctrlPr>
                                </m:sSupPr>
                                <m:e>
                                  <m:r>
                                    <a:rPr lang="en-US" sz="1600" spc="-1">
                                      <a:solidFill>
                                        <a:srgbClr val="FFFFFF"/>
                                      </a:solidFill>
                                      <a:latin typeface="Book Antiqua"/>
                                    </a:rPr>
                                    <m:t>𝑅</m:t>
                                  </m:r>
                                </m:e>
                                <m:sup>
                                  <m:r>
                                    <a:rPr lang="en-US" sz="1600" spc="-1">
                                      <a:solidFill>
                                        <a:srgbClr val="FFFFFF"/>
                                      </a:solidFill>
                                      <a:latin typeface="Book Antiqua"/>
                                    </a:rPr>
                                    <m:t>2</m:t>
                                  </m:r>
                                </m:sup>
                              </m:sSup>
                              <m:d>
                                <m:dPr>
                                  <m:ctrlPr>
                                    <a:rPr lang="fr-FR" sz="1600" spc="-1">
                                      <a:solidFill>
                                        <a:srgbClr val="FFFFFF"/>
                                      </a:solidFill>
                                      <a:latin typeface="Book Antiqua"/>
                                    </a:rPr>
                                  </m:ctrlPr>
                                </m:dPr>
                                <m:e>
                                  <m:r>
                                    <a:rPr lang="en-US" sz="1600" spc="-1">
                                      <a:solidFill>
                                        <a:srgbClr val="FFFFFF"/>
                                      </a:solidFill>
                                      <a:latin typeface="Book Antiqua"/>
                                    </a:rPr>
                                    <m:t>∆</m:t>
                                  </m:r>
                                  <m:r>
                                    <a:rPr lang="en-US" sz="1600" spc="-1">
                                      <a:solidFill>
                                        <a:srgbClr val="FFFFFF"/>
                                      </a:solidFill>
                                      <a:latin typeface="Book Antiqua"/>
                                    </a:rPr>
                                    <m:t>𝑅</m:t>
                                  </m:r>
                                </m:e>
                              </m:d>
                              <m:r>
                                <a:rPr lang="en-US" sz="1600" spc="-1">
                                  <a:solidFill>
                                    <a:srgbClr val="FFFFFF"/>
                                  </a:solidFill>
                                  <a:latin typeface="Book Antiqua"/>
                                </a:rPr>
                                <m:t> </m:t>
                              </m:r>
                            </m:e>
                          </m:d>
                          <m:r>
                            <a:rPr lang="en-US" sz="1600" spc="-1">
                              <a:solidFill>
                                <a:srgbClr val="FFFFFF"/>
                              </a:solidFill>
                              <a:latin typeface="Book Antiqua"/>
                            </a:rPr>
                            <m:t>=</m:t>
                          </m:r>
                          <m:r>
                            <a:rPr lang="en-US" sz="1600" spc="-1">
                              <a:solidFill>
                                <a:srgbClr val="FFFFFF"/>
                              </a:solidFill>
                              <a:latin typeface="Book Antiqua"/>
                            </a:rPr>
                            <m:t>5448744104</m:t>
                          </m:r>
                          <m:r>
                            <a:rPr lang="en-US" sz="1600" spc="-1">
                              <a:solidFill>
                                <a:srgbClr val="FFFFFF"/>
                              </a:solidFill>
                              <a:latin typeface="Book Antiqua"/>
                            </a:rPr>
                            <m:t>,</m:t>
                          </m:r>
                          <m:r>
                            <a:rPr lang="en-US" sz="1600" spc="-1">
                              <a:solidFill>
                                <a:srgbClr val="FFFFFF"/>
                              </a:solidFill>
                              <a:latin typeface="Book Antiqua"/>
                            </a:rPr>
                            <m:t>03</m:t>
                          </m:r>
                          <m:r>
                            <a:rPr lang="en-US" sz="1600" spc="-1">
                              <a:solidFill>
                                <a:srgbClr val="FFFFFF"/>
                              </a:solidFill>
                              <a:latin typeface="Book Antiqua"/>
                            </a:rPr>
                            <m:t> </m:t>
                          </m:r>
                          <m:r>
                            <a:rPr lang="en-US" sz="1600" spc="-1">
                              <a:solidFill>
                                <a:srgbClr val="FFFFFF"/>
                              </a:solidFill>
                              <a:latin typeface="Book Antiqua"/>
                            </a:rPr>
                            <m:t>𝑘</m:t>
                          </m:r>
                          <m:sSup>
                            <m:sSupPr>
                              <m:ctrlPr>
                                <a:rPr lang="fr-FR" sz="1600" spc="-1">
                                  <a:solidFill>
                                    <a:srgbClr val="FFFFFF"/>
                                  </a:solidFill>
                                  <a:latin typeface="Book Antiqua"/>
                                </a:rPr>
                              </m:ctrlPr>
                            </m:sSupPr>
                            <m:e>
                              <m:r>
                                <a:rPr lang="en-US" sz="1600" spc="-1">
                                  <a:solidFill>
                                    <a:srgbClr val="FFFFFF"/>
                                  </a:solidFill>
                                  <a:latin typeface="Book Antiqua"/>
                                </a:rPr>
                                <m:t>𝑚</m:t>
                              </m:r>
                            </m:e>
                            <m:sup>
                              <m:r>
                                <a:rPr lang="en-US" sz="1600" spc="-1">
                                  <a:solidFill>
                                    <a:srgbClr val="FFFFFF"/>
                                  </a:solidFill>
                                  <a:latin typeface="Book Antiqua"/>
                                </a:rPr>
                                <m:t>3</m:t>
                              </m:r>
                            </m:sup>
                          </m:sSup>
                        </m:oMath>
                      </m:oMathPara>
                    </a14:m>
                    <a:endParaRPr lang="fr-FR" sz="1600" spc="-1" dirty="0">
                      <a:solidFill>
                        <a:srgbClr val="FFFFFF"/>
                      </a:solidFill>
                      <a:latin typeface="Book Antiqua"/>
                    </a:endParaRPr>
                  </a:p>
                </p:txBody>
              </p:sp>
            </mc:Choice>
            <mc:Fallback>
              <p:sp>
                <p:nvSpPr>
                  <p:cNvPr id="15" name="Rectangle 14"/>
                  <p:cNvSpPr>
                    <a:spLocks noRot="1" noChangeAspect="1" noMove="1" noResize="1" noEditPoints="1" noAdjustHandles="1" noChangeArrowheads="1" noChangeShapeType="1" noTextEdit="1"/>
                  </p:cNvSpPr>
                  <p:nvPr/>
                </p:nvSpPr>
                <p:spPr>
                  <a:xfrm>
                    <a:off x="755576" y="4365104"/>
                    <a:ext cx="8064896" cy="799727"/>
                  </a:xfrm>
                  <a:prstGeom prst="rect">
                    <a:avLst/>
                  </a:prstGeom>
                  <a:blipFill rotWithShape="1">
                    <a:blip r:embed="rId3"/>
                    <a:stretch>
                      <a:fillRect/>
                    </a:stretch>
                  </a:blipFill>
                  <a:ln w="19050">
                    <a:no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785129" y="5164831"/>
                    <a:ext cx="5688632" cy="610167"/>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14:m>
                      <m:oMathPara xmlns:m="http://schemas.openxmlformats.org/officeDocument/2006/math">
                        <m:oMathParaPr>
                          <m:jc m:val="left"/>
                        </m:oMathParaPr>
                        <m:oMath xmlns:m="http://schemas.openxmlformats.org/officeDocument/2006/math">
                          <m:r>
                            <a:rPr lang="fr-FR" sz="1600" spc="-1">
                              <a:solidFill>
                                <a:srgbClr val="FFFFFF"/>
                              </a:solidFill>
                              <a:latin typeface="Book Antiqua"/>
                            </a:rPr>
                            <m:t>𝜌</m:t>
                          </m:r>
                          <m:d>
                            <m:dPr>
                              <m:ctrlPr>
                                <a:rPr lang="fr-FR" sz="1600" spc="-1">
                                  <a:solidFill>
                                    <a:srgbClr val="FFFFFF"/>
                                  </a:solidFill>
                                  <a:latin typeface="Book Antiqua"/>
                                </a:rPr>
                              </m:ctrlPr>
                            </m:dPr>
                            <m:e>
                              <m:r>
                                <a:rPr lang="fr-FR" sz="1600" spc="-1">
                                  <a:solidFill>
                                    <a:srgbClr val="FFFFFF"/>
                                  </a:solidFill>
                                  <a:latin typeface="Book Antiqua"/>
                                </a:rPr>
                                <m:t>𝑆</m:t>
                              </m:r>
                            </m:e>
                          </m:d>
                          <m:r>
                            <a:rPr lang="en-US" sz="1600" spc="-1">
                              <a:solidFill>
                                <a:srgbClr val="FFFFFF"/>
                              </a:solidFill>
                              <a:latin typeface="Book Antiqua"/>
                            </a:rPr>
                            <m:t>=</m:t>
                          </m:r>
                          <m:d>
                            <m:dPr>
                              <m:begChr m:val="|"/>
                              <m:endChr m:val="|"/>
                              <m:ctrlPr>
                                <a:rPr lang="fr-FR" sz="1600" spc="-1">
                                  <a:solidFill>
                                    <a:srgbClr val="FFFFFF"/>
                                  </a:solidFill>
                                  <a:latin typeface="Book Antiqua"/>
                                </a:rPr>
                              </m:ctrlPr>
                            </m:dPr>
                            <m:e>
                              <m:f>
                                <m:fPr>
                                  <m:ctrlPr>
                                    <a:rPr lang="fr-FR" sz="1600" spc="-1">
                                      <a:solidFill>
                                        <a:srgbClr val="FFFFFF"/>
                                      </a:solidFill>
                                      <a:latin typeface="Book Antiqua"/>
                                    </a:rPr>
                                  </m:ctrlPr>
                                </m:fPr>
                                <m:num>
                                  <m:r>
                                    <a:rPr lang="en-US" sz="1600" spc="-1">
                                      <a:solidFill>
                                        <a:srgbClr val="FFFFFF"/>
                                      </a:solidFill>
                                      <a:latin typeface="Book Antiqua"/>
                                    </a:rPr>
                                    <m:t>∆</m:t>
                                  </m:r>
                                  <m:r>
                                    <a:rPr lang="en-US" sz="1600" spc="-1">
                                      <a:solidFill>
                                        <a:srgbClr val="FFFFFF"/>
                                      </a:solidFill>
                                      <a:latin typeface="Book Antiqua"/>
                                    </a:rPr>
                                    <m:t>𝑆</m:t>
                                  </m:r>
                                </m:num>
                                <m:den>
                                  <m:r>
                                    <a:rPr lang="en-US" sz="1600" spc="-1">
                                      <a:solidFill>
                                        <a:srgbClr val="FFFFFF"/>
                                      </a:solidFill>
                                      <a:latin typeface="Book Antiqua"/>
                                    </a:rPr>
                                    <m:t>𝑆</m:t>
                                  </m:r>
                                </m:den>
                              </m:f>
                            </m:e>
                          </m:d>
                          <m:r>
                            <a:rPr lang="en-US" sz="1600" spc="-1">
                              <a:solidFill>
                                <a:srgbClr val="FFFFFF"/>
                              </a:solidFill>
                              <a:latin typeface="Book Antiqua"/>
                            </a:rPr>
                            <m:t>=</m:t>
                          </m:r>
                          <m:sSup>
                            <m:sSupPr>
                              <m:ctrlPr>
                                <a:rPr lang="fr-FR" sz="1600" spc="-1">
                                  <a:solidFill>
                                    <a:srgbClr val="FFFFFF"/>
                                  </a:solidFill>
                                  <a:latin typeface="Book Antiqua"/>
                                </a:rPr>
                              </m:ctrlPr>
                            </m:sSupPr>
                            <m:e>
                              <m:r>
                                <a:rPr lang="en-US" sz="1600" spc="-1">
                                  <a:solidFill>
                                    <a:srgbClr val="FFFFFF"/>
                                  </a:solidFill>
                                  <a:latin typeface="Book Antiqua"/>
                                </a:rPr>
                                <m:t>𝜌</m:t>
                              </m:r>
                            </m:e>
                            <m:sup>
                              <m:r>
                                <a:rPr lang="en-US" sz="1600" spc="-1">
                                  <a:solidFill>
                                    <a:srgbClr val="FFFFFF"/>
                                  </a:solidFill>
                                  <a:latin typeface="Book Antiqua"/>
                                </a:rPr>
                                <m:t>2</m:t>
                              </m:r>
                            </m:sup>
                          </m:sSup>
                          <m:d>
                            <m:dPr>
                              <m:ctrlPr>
                                <a:rPr lang="fr-FR" sz="1600" spc="-1">
                                  <a:solidFill>
                                    <a:srgbClr val="FFFFFF"/>
                                  </a:solidFill>
                                  <a:latin typeface="Book Antiqua"/>
                                </a:rPr>
                              </m:ctrlPr>
                            </m:dPr>
                            <m:e>
                              <m:r>
                                <a:rPr lang="en-US" sz="1600" spc="-1">
                                  <a:solidFill>
                                    <a:srgbClr val="FFFFFF"/>
                                  </a:solidFill>
                                  <a:latin typeface="Book Antiqua"/>
                                </a:rPr>
                                <m:t>𝑅</m:t>
                              </m:r>
                            </m:e>
                          </m:d>
                          <m:r>
                            <a:rPr lang="en-US" sz="1600" spc="-1">
                              <a:solidFill>
                                <a:srgbClr val="FFFFFF"/>
                              </a:solidFill>
                              <a:latin typeface="Book Antiqua"/>
                            </a:rPr>
                            <m:t>+</m:t>
                          </m:r>
                          <m:r>
                            <a:rPr lang="en-US" sz="1600" spc="-1">
                              <a:solidFill>
                                <a:srgbClr val="FFFFFF"/>
                              </a:solidFill>
                              <a:latin typeface="Book Antiqua"/>
                            </a:rPr>
                            <m:t>2</m:t>
                          </m:r>
                          <m:r>
                            <a:rPr lang="en-US" sz="1600" spc="-1">
                              <a:solidFill>
                                <a:srgbClr val="FFFFFF"/>
                              </a:solidFill>
                              <a:latin typeface="Book Antiqua"/>
                            </a:rPr>
                            <m:t>𝜌</m:t>
                          </m:r>
                          <m:d>
                            <m:dPr>
                              <m:ctrlPr>
                                <a:rPr lang="fr-FR" sz="1600" spc="-1">
                                  <a:solidFill>
                                    <a:srgbClr val="FFFFFF"/>
                                  </a:solidFill>
                                  <a:latin typeface="Book Antiqua"/>
                                </a:rPr>
                              </m:ctrlPr>
                            </m:dPr>
                            <m:e>
                              <m:r>
                                <a:rPr lang="en-US" sz="1600" spc="-1">
                                  <a:solidFill>
                                    <a:srgbClr val="FFFFFF"/>
                                  </a:solidFill>
                                  <a:latin typeface="Book Antiqua"/>
                                </a:rPr>
                                <m:t>𝑅</m:t>
                              </m:r>
                            </m:e>
                          </m:d>
                          <m:r>
                            <a:rPr lang="en-US" sz="1600" spc="-1">
                              <a:solidFill>
                                <a:srgbClr val="FFFFFF"/>
                              </a:solidFill>
                              <a:latin typeface="Book Antiqua"/>
                            </a:rPr>
                            <m:t>=</m:t>
                          </m:r>
                          <m:sSup>
                            <m:sSupPr>
                              <m:ctrlPr>
                                <a:rPr lang="fr-FR" sz="1600" spc="-1">
                                  <a:solidFill>
                                    <a:srgbClr val="FFFFFF"/>
                                  </a:solidFill>
                                  <a:latin typeface="Book Antiqua"/>
                                </a:rPr>
                              </m:ctrlPr>
                            </m:sSupPr>
                            <m:e>
                              <m:f>
                                <m:fPr>
                                  <m:ctrlPr>
                                    <a:rPr lang="fr-FR" sz="1600" spc="-1">
                                      <a:solidFill>
                                        <a:srgbClr val="FFFFFF"/>
                                      </a:solidFill>
                                      <a:latin typeface="Book Antiqua"/>
                                    </a:rPr>
                                  </m:ctrlPr>
                                </m:fPr>
                                <m:num>
                                  <m:r>
                                    <a:rPr lang="en-US" sz="1600" spc="-1">
                                      <a:solidFill>
                                        <a:srgbClr val="FFFFFF"/>
                                      </a:solidFill>
                                      <a:latin typeface="Book Antiqua"/>
                                    </a:rPr>
                                    <m:t>10</m:t>
                                  </m:r>
                                  <m:r>
                                    <a:rPr lang="en-US" sz="1600" spc="-1">
                                      <a:solidFill>
                                        <a:srgbClr val="FFFFFF"/>
                                      </a:solidFill>
                                      <a:latin typeface="Book Antiqua"/>
                                    </a:rPr>
                                    <m:t>,</m:t>
                                  </m:r>
                                  <m:r>
                                    <a:rPr lang="en-US" sz="1600" spc="-1">
                                      <a:solidFill>
                                        <a:srgbClr val="FFFFFF"/>
                                      </a:solidFill>
                                      <a:latin typeface="Book Antiqua"/>
                                    </a:rPr>
                                    <m:t>67</m:t>
                                  </m:r>
                                </m:num>
                                <m:den>
                                  <m:sSup>
                                    <m:sSupPr>
                                      <m:ctrlPr>
                                        <a:rPr lang="fr-FR" sz="1600" spc="-1">
                                          <a:solidFill>
                                            <a:srgbClr val="FFFFFF"/>
                                          </a:solidFill>
                                          <a:latin typeface="Book Antiqua"/>
                                        </a:rPr>
                                      </m:ctrlPr>
                                    </m:sSupPr>
                                    <m:e>
                                      <m:r>
                                        <a:rPr lang="en-US" sz="1600" spc="-1">
                                          <a:solidFill>
                                            <a:srgbClr val="FFFFFF"/>
                                          </a:solidFill>
                                          <a:latin typeface="Book Antiqua"/>
                                        </a:rPr>
                                        <m:t>6371</m:t>
                                      </m:r>
                                    </m:e>
                                    <m:sup>
                                      <m:r>
                                        <a:rPr lang="en-US" sz="1600" spc="-1">
                                          <a:solidFill>
                                            <a:srgbClr val="FFFFFF"/>
                                          </a:solidFill>
                                          <a:latin typeface="Book Antiqua"/>
                                        </a:rPr>
                                        <m:t>2</m:t>
                                      </m:r>
                                    </m:sup>
                                  </m:sSup>
                                </m:den>
                              </m:f>
                            </m:e>
                            <m:sup>
                              <m:r>
                                <a:rPr lang="en-US" sz="1600" spc="-1">
                                  <a:solidFill>
                                    <a:srgbClr val="FFFFFF"/>
                                  </a:solidFill>
                                  <a:latin typeface="Book Antiqua"/>
                                </a:rPr>
                                <m:t>2</m:t>
                              </m:r>
                            </m:sup>
                          </m:sSup>
                          <m:r>
                            <a:rPr lang="en-US" sz="1600" spc="-1">
                              <a:solidFill>
                                <a:srgbClr val="FFFFFF"/>
                              </a:solidFill>
                              <a:latin typeface="Book Antiqua"/>
                            </a:rPr>
                            <m:t>+</m:t>
                          </m:r>
                          <m:r>
                            <a:rPr lang="en-US" sz="1600" spc="-1">
                              <a:solidFill>
                                <a:srgbClr val="FFFFFF"/>
                              </a:solidFill>
                              <a:latin typeface="Book Antiqua"/>
                            </a:rPr>
                            <m:t>2</m:t>
                          </m:r>
                          <m:r>
                            <a:rPr lang="en-US" sz="1600" spc="-1">
                              <a:solidFill>
                                <a:srgbClr val="FFFFFF"/>
                              </a:solidFill>
                              <a:latin typeface="Book Antiqua"/>
                            </a:rPr>
                            <m:t>∗</m:t>
                          </m:r>
                          <m:f>
                            <m:fPr>
                              <m:ctrlPr>
                                <a:rPr lang="fr-FR" sz="1600" spc="-1">
                                  <a:solidFill>
                                    <a:srgbClr val="FFFFFF"/>
                                  </a:solidFill>
                                  <a:latin typeface="Book Antiqua"/>
                                </a:rPr>
                              </m:ctrlPr>
                            </m:fPr>
                            <m:num>
                              <m:r>
                                <a:rPr lang="en-US" sz="1600" spc="-1">
                                  <a:solidFill>
                                    <a:srgbClr val="FFFFFF"/>
                                  </a:solidFill>
                                  <a:latin typeface="Book Antiqua"/>
                                </a:rPr>
                                <m:t>10</m:t>
                              </m:r>
                              <m:r>
                                <a:rPr lang="en-US" sz="1600" spc="-1">
                                  <a:solidFill>
                                    <a:srgbClr val="FFFFFF"/>
                                  </a:solidFill>
                                  <a:latin typeface="Book Antiqua"/>
                                </a:rPr>
                                <m:t>,</m:t>
                              </m:r>
                              <m:r>
                                <a:rPr lang="en-US" sz="1600" spc="-1">
                                  <a:solidFill>
                                    <a:srgbClr val="FFFFFF"/>
                                  </a:solidFill>
                                  <a:latin typeface="Book Antiqua"/>
                                </a:rPr>
                                <m:t>67</m:t>
                              </m:r>
                            </m:num>
                            <m:den>
                              <m:r>
                                <a:rPr lang="en-US" sz="1600" spc="-1">
                                  <a:solidFill>
                                    <a:srgbClr val="FFFFFF"/>
                                  </a:solidFill>
                                  <a:latin typeface="Book Antiqua"/>
                                </a:rPr>
                                <m:t>6371</m:t>
                              </m:r>
                            </m:den>
                          </m:f>
                          <m:r>
                            <a:rPr lang="en-US" sz="1600" spc="-1">
                              <a:solidFill>
                                <a:srgbClr val="FFFFFF"/>
                              </a:solidFill>
                              <a:latin typeface="Book Antiqua"/>
                            </a:rPr>
                            <m:t>≈</m:t>
                          </m:r>
                          <m:r>
                            <a:rPr lang="en-US" sz="1600" spc="-1">
                              <a:solidFill>
                                <a:srgbClr val="FFFFFF"/>
                              </a:solidFill>
                              <a:latin typeface="Book Antiqua"/>
                            </a:rPr>
                            <m:t>0</m:t>
                          </m:r>
                          <m:r>
                            <a:rPr lang="en-US" sz="1600" spc="-1">
                              <a:solidFill>
                                <a:srgbClr val="FFFFFF"/>
                              </a:solidFill>
                              <a:latin typeface="Book Antiqua"/>
                            </a:rPr>
                            <m:t>,</m:t>
                          </m:r>
                          <m:r>
                            <a:rPr lang="en-US" sz="1600" spc="-1">
                              <a:solidFill>
                                <a:srgbClr val="FFFFFF"/>
                              </a:solidFill>
                              <a:latin typeface="Book Antiqua"/>
                            </a:rPr>
                            <m:t>34</m:t>
                          </m:r>
                          <m:r>
                            <a:rPr lang="en-US" sz="1600" spc="-1">
                              <a:solidFill>
                                <a:srgbClr val="FFFFFF"/>
                              </a:solidFill>
                              <a:latin typeface="Book Antiqua"/>
                            </a:rPr>
                            <m:t>%</m:t>
                          </m:r>
                        </m:oMath>
                      </m:oMathPara>
                    </a14:m>
                    <a:endParaRPr lang="fr-FR" sz="1600" spc="-1" dirty="0">
                      <a:solidFill>
                        <a:srgbClr val="FFFFFF"/>
                      </a:solidFill>
                      <a:latin typeface="Book Antiqua"/>
                    </a:endParaRPr>
                  </a:p>
                </p:txBody>
              </p:sp>
            </mc:Choice>
            <mc:Fallback>
              <p:sp>
                <p:nvSpPr>
                  <p:cNvPr id="16" name="Rectangle 15"/>
                  <p:cNvSpPr>
                    <a:spLocks noRot="1" noChangeAspect="1" noMove="1" noResize="1" noEditPoints="1" noAdjustHandles="1" noChangeArrowheads="1" noChangeShapeType="1" noTextEdit="1"/>
                  </p:cNvSpPr>
                  <p:nvPr/>
                </p:nvSpPr>
                <p:spPr>
                  <a:xfrm>
                    <a:off x="785129" y="5164831"/>
                    <a:ext cx="5688632" cy="610167"/>
                  </a:xfrm>
                  <a:prstGeom prst="rect">
                    <a:avLst/>
                  </a:prstGeom>
                  <a:blipFill rotWithShape="1">
                    <a:blip r:embed="rId4"/>
                    <a:stretch>
                      <a:fillRect/>
                    </a:stretch>
                  </a:blipFill>
                  <a:ln w="19050">
                    <a:no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7" name="Rectangle 16"/>
                  <p:cNvSpPr/>
                  <p:nvPr/>
                </p:nvSpPr>
                <p:spPr>
                  <a:xfrm>
                    <a:off x="736656" y="5844623"/>
                    <a:ext cx="7723776" cy="608713"/>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14:m>
                      <m:oMathPara xmlns:m="http://schemas.openxmlformats.org/officeDocument/2006/math">
                        <m:oMathParaPr>
                          <m:jc m:val="left"/>
                        </m:oMathParaPr>
                        <m:oMath xmlns:m="http://schemas.openxmlformats.org/officeDocument/2006/math">
                          <m:r>
                            <a:rPr lang="fr-FR" sz="1600" spc="-1">
                              <a:solidFill>
                                <a:srgbClr val="FFFFFF"/>
                              </a:solidFill>
                              <a:latin typeface="Book Antiqua"/>
                            </a:rPr>
                            <m:t>𝜌</m:t>
                          </m:r>
                          <m:d>
                            <m:dPr>
                              <m:ctrlPr>
                                <a:rPr lang="fr-FR" sz="1600" spc="-1">
                                  <a:solidFill>
                                    <a:srgbClr val="FFFFFF"/>
                                  </a:solidFill>
                                  <a:latin typeface="Book Antiqua"/>
                                </a:rPr>
                              </m:ctrlPr>
                            </m:dPr>
                            <m:e>
                              <m:r>
                                <a:rPr lang="fr-FR" sz="1600" spc="-1">
                                  <a:solidFill>
                                    <a:srgbClr val="FFFFFF"/>
                                  </a:solidFill>
                                  <a:latin typeface="Book Antiqua"/>
                                </a:rPr>
                                <m:t>𝑉</m:t>
                              </m:r>
                            </m:e>
                          </m:d>
                          <m:r>
                            <a:rPr lang="en-US" sz="1600" spc="-1">
                              <a:solidFill>
                                <a:srgbClr val="FFFFFF"/>
                              </a:solidFill>
                              <a:latin typeface="Book Antiqua"/>
                            </a:rPr>
                            <m:t>=</m:t>
                          </m:r>
                          <m:d>
                            <m:dPr>
                              <m:begChr m:val="|"/>
                              <m:endChr m:val="|"/>
                              <m:ctrlPr>
                                <a:rPr lang="fr-FR" sz="1600" spc="-1">
                                  <a:solidFill>
                                    <a:srgbClr val="FFFFFF"/>
                                  </a:solidFill>
                                  <a:latin typeface="Book Antiqua"/>
                                </a:rPr>
                              </m:ctrlPr>
                            </m:dPr>
                            <m:e>
                              <m:f>
                                <m:fPr>
                                  <m:ctrlPr>
                                    <a:rPr lang="fr-FR" sz="1600" spc="-1">
                                      <a:solidFill>
                                        <a:srgbClr val="FFFFFF"/>
                                      </a:solidFill>
                                      <a:latin typeface="Book Antiqua"/>
                                    </a:rPr>
                                  </m:ctrlPr>
                                </m:fPr>
                                <m:num>
                                  <m:r>
                                    <a:rPr lang="en-US" sz="1600" spc="-1">
                                      <a:solidFill>
                                        <a:srgbClr val="FFFFFF"/>
                                      </a:solidFill>
                                      <a:latin typeface="Book Antiqua"/>
                                    </a:rPr>
                                    <m:t>∆</m:t>
                                  </m:r>
                                  <m:r>
                                    <a:rPr lang="en-US" sz="1600" spc="-1">
                                      <a:solidFill>
                                        <a:srgbClr val="FFFFFF"/>
                                      </a:solidFill>
                                      <a:latin typeface="Book Antiqua"/>
                                    </a:rPr>
                                    <m:t>𝑉</m:t>
                                  </m:r>
                                </m:num>
                                <m:den>
                                  <m:r>
                                    <a:rPr lang="en-US" sz="1600" spc="-1">
                                      <a:solidFill>
                                        <a:srgbClr val="FFFFFF"/>
                                      </a:solidFill>
                                      <a:latin typeface="Book Antiqua"/>
                                    </a:rPr>
                                    <m:t>𝑉</m:t>
                                  </m:r>
                                </m:den>
                              </m:f>
                            </m:e>
                          </m:d>
                          <m:r>
                            <a:rPr lang="en-US" sz="1600" spc="-1">
                              <a:solidFill>
                                <a:srgbClr val="FFFFFF"/>
                              </a:solidFill>
                              <a:latin typeface="Book Antiqua"/>
                            </a:rPr>
                            <m:t>=</m:t>
                          </m:r>
                          <m:sSup>
                            <m:sSupPr>
                              <m:ctrlPr>
                                <a:rPr lang="fr-FR" sz="1600" spc="-1">
                                  <a:solidFill>
                                    <a:srgbClr val="FFFFFF"/>
                                  </a:solidFill>
                                  <a:latin typeface="Book Antiqua"/>
                                </a:rPr>
                              </m:ctrlPr>
                            </m:sSupPr>
                            <m:e>
                              <m:r>
                                <a:rPr lang="en-US" sz="1600" spc="-1">
                                  <a:solidFill>
                                    <a:srgbClr val="FFFFFF"/>
                                  </a:solidFill>
                                  <a:latin typeface="Book Antiqua"/>
                                </a:rPr>
                                <m:t>𝜌</m:t>
                              </m:r>
                            </m:e>
                            <m:sup>
                              <m:r>
                                <a:rPr lang="en-US" sz="1600" spc="-1">
                                  <a:solidFill>
                                    <a:srgbClr val="FFFFFF"/>
                                  </a:solidFill>
                                  <a:latin typeface="Book Antiqua"/>
                                </a:rPr>
                                <m:t>3</m:t>
                              </m:r>
                            </m:sup>
                          </m:sSup>
                          <m:d>
                            <m:dPr>
                              <m:ctrlPr>
                                <a:rPr lang="fr-FR" sz="1600" spc="-1">
                                  <a:solidFill>
                                    <a:srgbClr val="FFFFFF"/>
                                  </a:solidFill>
                                  <a:latin typeface="Book Antiqua"/>
                                </a:rPr>
                              </m:ctrlPr>
                            </m:dPr>
                            <m:e>
                              <m:r>
                                <a:rPr lang="en-US" sz="1600" spc="-1">
                                  <a:solidFill>
                                    <a:srgbClr val="FFFFFF"/>
                                  </a:solidFill>
                                  <a:latin typeface="Book Antiqua"/>
                                </a:rPr>
                                <m:t>𝑅</m:t>
                              </m:r>
                            </m:e>
                          </m:d>
                          <m:r>
                            <a:rPr lang="en-US" sz="1600" spc="-1">
                              <a:solidFill>
                                <a:srgbClr val="FFFFFF"/>
                              </a:solidFill>
                              <a:latin typeface="Book Antiqua"/>
                            </a:rPr>
                            <m:t>+</m:t>
                          </m:r>
                          <m:r>
                            <a:rPr lang="en-US" sz="1600" spc="-1">
                              <a:solidFill>
                                <a:srgbClr val="FFFFFF"/>
                              </a:solidFill>
                              <a:latin typeface="Book Antiqua"/>
                            </a:rPr>
                            <m:t>3</m:t>
                          </m:r>
                          <m:sSup>
                            <m:sSupPr>
                              <m:ctrlPr>
                                <a:rPr lang="fr-FR" sz="1600" spc="-1">
                                  <a:solidFill>
                                    <a:srgbClr val="FFFFFF"/>
                                  </a:solidFill>
                                  <a:latin typeface="Book Antiqua"/>
                                </a:rPr>
                              </m:ctrlPr>
                            </m:sSupPr>
                            <m:e>
                              <m:r>
                                <a:rPr lang="en-US" sz="1600" spc="-1">
                                  <a:solidFill>
                                    <a:srgbClr val="FFFFFF"/>
                                  </a:solidFill>
                                  <a:latin typeface="Book Antiqua"/>
                                </a:rPr>
                                <m:t>𝜌</m:t>
                              </m:r>
                            </m:e>
                            <m:sup>
                              <m:r>
                                <a:rPr lang="en-US" sz="1600" spc="-1">
                                  <a:solidFill>
                                    <a:srgbClr val="FFFFFF"/>
                                  </a:solidFill>
                                  <a:latin typeface="Book Antiqua"/>
                                </a:rPr>
                                <m:t>2</m:t>
                              </m:r>
                            </m:sup>
                          </m:sSup>
                          <m:d>
                            <m:dPr>
                              <m:ctrlPr>
                                <a:rPr lang="fr-FR" sz="1600" spc="-1">
                                  <a:solidFill>
                                    <a:srgbClr val="FFFFFF"/>
                                  </a:solidFill>
                                  <a:latin typeface="Book Antiqua"/>
                                </a:rPr>
                              </m:ctrlPr>
                            </m:dPr>
                            <m:e>
                              <m:r>
                                <a:rPr lang="en-US" sz="1600" spc="-1">
                                  <a:solidFill>
                                    <a:srgbClr val="FFFFFF"/>
                                  </a:solidFill>
                                  <a:latin typeface="Book Antiqua"/>
                                </a:rPr>
                                <m:t>𝑅</m:t>
                              </m:r>
                            </m:e>
                          </m:d>
                          <m:r>
                            <a:rPr lang="en-US" sz="1600" spc="-1">
                              <a:solidFill>
                                <a:srgbClr val="FFFFFF"/>
                              </a:solidFill>
                              <a:latin typeface="Book Antiqua"/>
                            </a:rPr>
                            <m:t>+</m:t>
                          </m:r>
                          <m:r>
                            <a:rPr lang="en-US" sz="1600" spc="-1">
                              <a:solidFill>
                                <a:srgbClr val="FFFFFF"/>
                              </a:solidFill>
                              <a:latin typeface="Book Antiqua"/>
                            </a:rPr>
                            <m:t>3</m:t>
                          </m:r>
                          <m:r>
                            <a:rPr lang="en-US" sz="1600" spc="-1">
                              <a:solidFill>
                                <a:srgbClr val="FFFFFF"/>
                              </a:solidFill>
                              <a:latin typeface="Book Antiqua"/>
                            </a:rPr>
                            <m:t>𝜌</m:t>
                          </m:r>
                          <m:d>
                            <m:dPr>
                              <m:ctrlPr>
                                <a:rPr lang="fr-FR" sz="1600" spc="-1">
                                  <a:solidFill>
                                    <a:srgbClr val="FFFFFF"/>
                                  </a:solidFill>
                                  <a:latin typeface="Book Antiqua"/>
                                </a:rPr>
                              </m:ctrlPr>
                            </m:dPr>
                            <m:e>
                              <m:r>
                                <a:rPr lang="en-US" sz="1600" spc="-1">
                                  <a:solidFill>
                                    <a:srgbClr val="FFFFFF"/>
                                  </a:solidFill>
                                  <a:latin typeface="Book Antiqua"/>
                                </a:rPr>
                                <m:t>𝑅</m:t>
                              </m:r>
                            </m:e>
                          </m:d>
                          <m:r>
                            <a:rPr lang="en-US" sz="1600" spc="-1">
                              <a:solidFill>
                                <a:srgbClr val="FFFFFF"/>
                              </a:solidFill>
                              <a:latin typeface="Book Antiqua"/>
                            </a:rPr>
                            <m:t>=</m:t>
                          </m:r>
                          <m:sSup>
                            <m:sSupPr>
                              <m:ctrlPr>
                                <a:rPr lang="fr-FR" sz="1600" spc="-1">
                                  <a:solidFill>
                                    <a:srgbClr val="FFFFFF"/>
                                  </a:solidFill>
                                  <a:latin typeface="Book Antiqua"/>
                                </a:rPr>
                              </m:ctrlPr>
                            </m:sSupPr>
                            <m:e>
                              <m:f>
                                <m:fPr>
                                  <m:ctrlPr>
                                    <a:rPr lang="fr-FR" sz="1600" spc="-1">
                                      <a:solidFill>
                                        <a:srgbClr val="FFFFFF"/>
                                      </a:solidFill>
                                      <a:latin typeface="Book Antiqua"/>
                                    </a:rPr>
                                  </m:ctrlPr>
                                </m:fPr>
                                <m:num>
                                  <m:r>
                                    <a:rPr lang="en-US" sz="1600" spc="-1">
                                      <a:solidFill>
                                        <a:srgbClr val="FFFFFF"/>
                                      </a:solidFill>
                                      <a:latin typeface="Book Antiqua"/>
                                    </a:rPr>
                                    <m:t>10</m:t>
                                  </m:r>
                                  <m:r>
                                    <a:rPr lang="en-US" sz="1600" spc="-1">
                                      <a:solidFill>
                                        <a:srgbClr val="FFFFFF"/>
                                      </a:solidFill>
                                      <a:latin typeface="Book Antiqua"/>
                                    </a:rPr>
                                    <m:t>,</m:t>
                                  </m:r>
                                  <m:r>
                                    <a:rPr lang="en-US" sz="1600" spc="-1">
                                      <a:solidFill>
                                        <a:srgbClr val="FFFFFF"/>
                                      </a:solidFill>
                                      <a:latin typeface="Book Antiqua"/>
                                    </a:rPr>
                                    <m:t>67</m:t>
                                  </m:r>
                                </m:num>
                                <m:den>
                                  <m:sSup>
                                    <m:sSupPr>
                                      <m:ctrlPr>
                                        <a:rPr lang="fr-FR" sz="1600" spc="-1">
                                          <a:solidFill>
                                            <a:srgbClr val="FFFFFF"/>
                                          </a:solidFill>
                                          <a:latin typeface="Book Antiqua"/>
                                        </a:rPr>
                                      </m:ctrlPr>
                                    </m:sSupPr>
                                    <m:e>
                                      <m:r>
                                        <a:rPr lang="en-US" sz="1600" spc="-1">
                                          <a:solidFill>
                                            <a:srgbClr val="FFFFFF"/>
                                          </a:solidFill>
                                          <a:latin typeface="Book Antiqua"/>
                                        </a:rPr>
                                        <m:t>6371</m:t>
                                      </m:r>
                                    </m:e>
                                    <m:sup>
                                      <m:r>
                                        <a:rPr lang="en-US" sz="1600" spc="-1">
                                          <a:solidFill>
                                            <a:srgbClr val="FFFFFF"/>
                                          </a:solidFill>
                                          <a:latin typeface="Book Antiqua"/>
                                        </a:rPr>
                                        <m:t>3</m:t>
                                      </m:r>
                                    </m:sup>
                                  </m:sSup>
                                </m:den>
                              </m:f>
                            </m:e>
                            <m:sup>
                              <m:r>
                                <a:rPr lang="en-US" sz="1600" spc="-1">
                                  <a:solidFill>
                                    <a:srgbClr val="FFFFFF"/>
                                  </a:solidFill>
                                  <a:latin typeface="Book Antiqua"/>
                                </a:rPr>
                                <m:t>3</m:t>
                              </m:r>
                            </m:sup>
                          </m:sSup>
                          <m:r>
                            <a:rPr lang="en-US" sz="1600" spc="-1">
                              <a:solidFill>
                                <a:srgbClr val="FFFFFF"/>
                              </a:solidFill>
                              <a:latin typeface="Book Antiqua"/>
                            </a:rPr>
                            <m:t>+</m:t>
                          </m:r>
                          <m:r>
                            <a:rPr lang="en-US" sz="1600" spc="-1">
                              <a:solidFill>
                                <a:srgbClr val="FFFFFF"/>
                              </a:solidFill>
                              <a:latin typeface="Book Antiqua"/>
                            </a:rPr>
                            <m:t>3</m:t>
                          </m:r>
                          <m:r>
                            <a:rPr lang="en-US" sz="1600" spc="-1">
                              <a:solidFill>
                                <a:srgbClr val="FFFFFF"/>
                              </a:solidFill>
                              <a:latin typeface="Book Antiqua"/>
                            </a:rPr>
                            <m:t>∗</m:t>
                          </m:r>
                          <m:sSup>
                            <m:sSupPr>
                              <m:ctrlPr>
                                <a:rPr lang="fr-FR" sz="1600" spc="-1">
                                  <a:solidFill>
                                    <a:srgbClr val="FFFFFF"/>
                                  </a:solidFill>
                                  <a:latin typeface="Book Antiqua"/>
                                </a:rPr>
                              </m:ctrlPr>
                            </m:sSupPr>
                            <m:e>
                              <m:f>
                                <m:fPr>
                                  <m:ctrlPr>
                                    <a:rPr lang="fr-FR" sz="1600" spc="-1">
                                      <a:solidFill>
                                        <a:srgbClr val="FFFFFF"/>
                                      </a:solidFill>
                                      <a:latin typeface="Book Antiqua"/>
                                    </a:rPr>
                                  </m:ctrlPr>
                                </m:fPr>
                                <m:num>
                                  <m:r>
                                    <a:rPr lang="en-US" sz="1600" spc="-1">
                                      <a:solidFill>
                                        <a:srgbClr val="FFFFFF"/>
                                      </a:solidFill>
                                      <a:latin typeface="Book Antiqua"/>
                                    </a:rPr>
                                    <m:t>10</m:t>
                                  </m:r>
                                  <m:r>
                                    <a:rPr lang="en-US" sz="1600" spc="-1">
                                      <a:solidFill>
                                        <a:srgbClr val="FFFFFF"/>
                                      </a:solidFill>
                                      <a:latin typeface="Book Antiqua"/>
                                    </a:rPr>
                                    <m:t>,</m:t>
                                  </m:r>
                                  <m:r>
                                    <a:rPr lang="en-US" sz="1600" spc="-1">
                                      <a:solidFill>
                                        <a:srgbClr val="FFFFFF"/>
                                      </a:solidFill>
                                      <a:latin typeface="Book Antiqua"/>
                                    </a:rPr>
                                    <m:t>67</m:t>
                                  </m:r>
                                </m:num>
                                <m:den>
                                  <m:sSup>
                                    <m:sSupPr>
                                      <m:ctrlPr>
                                        <a:rPr lang="fr-FR" sz="1600" spc="-1">
                                          <a:solidFill>
                                            <a:srgbClr val="FFFFFF"/>
                                          </a:solidFill>
                                          <a:latin typeface="Book Antiqua"/>
                                        </a:rPr>
                                      </m:ctrlPr>
                                    </m:sSupPr>
                                    <m:e>
                                      <m:r>
                                        <a:rPr lang="en-US" sz="1600" spc="-1">
                                          <a:solidFill>
                                            <a:srgbClr val="FFFFFF"/>
                                          </a:solidFill>
                                          <a:latin typeface="Book Antiqua"/>
                                        </a:rPr>
                                        <m:t>6371</m:t>
                                      </m:r>
                                    </m:e>
                                    <m:sup>
                                      <m:r>
                                        <a:rPr lang="en-US" sz="1600" spc="-1">
                                          <a:solidFill>
                                            <a:srgbClr val="FFFFFF"/>
                                          </a:solidFill>
                                          <a:latin typeface="Book Antiqua"/>
                                        </a:rPr>
                                        <m:t>2</m:t>
                                      </m:r>
                                    </m:sup>
                                  </m:sSup>
                                </m:den>
                              </m:f>
                            </m:e>
                            <m:sup>
                              <m:r>
                                <a:rPr lang="en-US" sz="1600" spc="-1">
                                  <a:solidFill>
                                    <a:srgbClr val="FFFFFF"/>
                                  </a:solidFill>
                                  <a:latin typeface="Book Antiqua"/>
                                </a:rPr>
                                <m:t>2</m:t>
                              </m:r>
                            </m:sup>
                          </m:sSup>
                          <m:r>
                            <a:rPr lang="en-US" sz="1600" spc="-1">
                              <a:solidFill>
                                <a:srgbClr val="FFFFFF"/>
                              </a:solidFill>
                              <a:latin typeface="Book Antiqua"/>
                            </a:rPr>
                            <m:t>+</m:t>
                          </m:r>
                          <m:r>
                            <a:rPr lang="en-US" sz="1600" spc="-1">
                              <a:solidFill>
                                <a:srgbClr val="FFFFFF"/>
                              </a:solidFill>
                              <a:latin typeface="Book Antiqua"/>
                            </a:rPr>
                            <m:t>3</m:t>
                          </m:r>
                          <m:r>
                            <a:rPr lang="en-US" sz="1600" spc="-1">
                              <a:solidFill>
                                <a:srgbClr val="FFFFFF"/>
                              </a:solidFill>
                              <a:latin typeface="Book Antiqua"/>
                            </a:rPr>
                            <m:t>∗</m:t>
                          </m:r>
                          <m:f>
                            <m:fPr>
                              <m:ctrlPr>
                                <a:rPr lang="fr-FR" sz="1600" spc="-1">
                                  <a:solidFill>
                                    <a:srgbClr val="FFFFFF"/>
                                  </a:solidFill>
                                  <a:latin typeface="Book Antiqua"/>
                                </a:rPr>
                              </m:ctrlPr>
                            </m:fPr>
                            <m:num>
                              <m:r>
                                <a:rPr lang="en-US" sz="1600" spc="-1">
                                  <a:solidFill>
                                    <a:srgbClr val="FFFFFF"/>
                                  </a:solidFill>
                                  <a:latin typeface="Book Antiqua"/>
                                </a:rPr>
                                <m:t>10</m:t>
                              </m:r>
                              <m:r>
                                <a:rPr lang="en-US" sz="1600" spc="-1">
                                  <a:solidFill>
                                    <a:srgbClr val="FFFFFF"/>
                                  </a:solidFill>
                                  <a:latin typeface="Book Antiqua"/>
                                </a:rPr>
                                <m:t>,</m:t>
                              </m:r>
                              <m:r>
                                <a:rPr lang="en-US" sz="1600" spc="-1">
                                  <a:solidFill>
                                    <a:srgbClr val="FFFFFF"/>
                                  </a:solidFill>
                                  <a:latin typeface="Book Antiqua"/>
                                </a:rPr>
                                <m:t>67</m:t>
                              </m:r>
                            </m:num>
                            <m:den>
                              <m:r>
                                <a:rPr lang="en-US" sz="1600" spc="-1">
                                  <a:solidFill>
                                    <a:srgbClr val="FFFFFF"/>
                                  </a:solidFill>
                                  <a:latin typeface="Book Antiqua"/>
                                </a:rPr>
                                <m:t>6371</m:t>
                              </m:r>
                            </m:den>
                          </m:f>
                          <m:r>
                            <a:rPr lang="en-US" sz="1600" spc="-1">
                              <a:solidFill>
                                <a:srgbClr val="FFFFFF"/>
                              </a:solidFill>
                              <a:latin typeface="Book Antiqua"/>
                            </a:rPr>
                            <m:t>≈</m:t>
                          </m:r>
                          <m:r>
                            <a:rPr lang="en-US" sz="1600" spc="-1">
                              <a:solidFill>
                                <a:srgbClr val="FFFFFF"/>
                              </a:solidFill>
                              <a:latin typeface="Book Antiqua"/>
                            </a:rPr>
                            <m:t>0</m:t>
                          </m:r>
                          <m:r>
                            <a:rPr lang="en-US" sz="1600" spc="-1">
                              <a:solidFill>
                                <a:srgbClr val="FFFFFF"/>
                              </a:solidFill>
                              <a:latin typeface="Book Antiqua"/>
                            </a:rPr>
                            <m:t>,</m:t>
                          </m:r>
                          <m:r>
                            <a:rPr lang="en-US" sz="1600" spc="-1">
                              <a:solidFill>
                                <a:srgbClr val="FFFFFF"/>
                              </a:solidFill>
                              <a:latin typeface="Book Antiqua"/>
                            </a:rPr>
                            <m:t>50</m:t>
                          </m:r>
                          <m:r>
                            <a:rPr lang="en-US" sz="1600" spc="-1">
                              <a:solidFill>
                                <a:srgbClr val="FFFFFF"/>
                              </a:solidFill>
                              <a:latin typeface="Book Antiqua"/>
                            </a:rPr>
                            <m:t>%</m:t>
                          </m:r>
                        </m:oMath>
                      </m:oMathPara>
                    </a14:m>
                    <a:endParaRPr lang="fr-FR" sz="1600" spc="-1" dirty="0">
                      <a:solidFill>
                        <a:srgbClr val="FFFFFF"/>
                      </a:solidFill>
                      <a:latin typeface="Book Antiqua"/>
                    </a:endParaRPr>
                  </a:p>
                </p:txBody>
              </p:sp>
            </mc:Choice>
            <mc:Fallback>
              <p:sp>
                <p:nvSpPr>
                  <p:cNvPr id="17" name="Rectangle 16"/>
                  <p:cNvSpPr>
                    <a:spLocks noRot="1" noChangeAspect="1" noMove="1" noResize="1" noEditPoints="1" noAdjustHandles="1" noChangeArrowheads="1" noChangeShapeType="1" noTextEdit="1"/>
                  </p:cNvSpPr>
                  <p:nvPr/>
                </p:nvSpPr>
                <p:spPr>
                  <a:xfrm>
                    <a:off x="736656" y="5844623"/>
                    <a:ext cx="7723776" cy="608713"/>
                  </a:xfrm>
                  <a:prstGeom prst="rect">
                    <a:avLst/>
                  </a:prstGeom>
                  <a:blipFill rotWithShape="1">
                    <a:blip r:embed="rId5"/>
                    <a:stretch>
                      <a:fillRect/>
                    </a:stretch>
                  </a:blipFill>
                  <a:ln w="19050">
                    <a:noFill/>
                  </a:ln>
                </p:spPr>
                <p:txBody>
                  <a:bodyPr/>
                  <a:lstStyle/>
                  <a:p>
                    <a:r>
                      <a:rPr lang="fr-FR">
                        <a:noFill/>
                      </a:rPr>
                      <a:t> </a:t>
                    </a:r>
                  </a:p>
                </p:txBody>
              </p:sp>
            </mc:Fallback>
          </mc:AlternateContent>
        </p:grpSp>
        <mc:AlternateContent xmlns:mc="http://schemas.openxmlformats.org/markup-compatibility/2006">
          <mc:Choice xmlns:a14="http://schemas.microsoft.com/office/drawing/2010/main" Requires="a14">
            <p:sp>
              <p:nvSpPr>
                <p:cNvPr id="24" name="Rectangle 23"/>
                <p:cNvSpPr/>
                <p:nvPr/>
              </p:nvSpPr>
              <p:spPr>
                <a:xfrm>
                  <a:off x="683568" y="4230022"/>
                  <a:ext cx="7848872" cy="351912"/>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14:m>
                    <m:oMathPara xmlns:m="http://schemas.openxmlformats.org/officeDocument/2006/math">
                      <m:oMathParaPr>
                        <m:jc m:val="left"/>
                      </m:oMathParaPr>
                      <m:oMath xmlns:m="http://schemas.openxmlformats.org/officeDocument/2006/math">
                        <m:r>
                          <a:rPr lang="fr-FR" sz="1600" spc="-1" smtClean="0">
                            <a:solidFill>
                              <a:srgbClr val="FFFFFF"/>
                            </a:solidFill>
                            <a:latin typeface="Book Antiqua"/>
                          </a:rPr>
                          <m:t>∆</m:t>
                        </m:r>
                        <m:r>
                          <a:rPr lang="fr-FR" sz="1600" spc="-1" smtClean="0">
                            <a:solidFill>
                              <a:srgbClr val="FFFFFF"/>
                            </a:solidFill>
                            <a:latin typeface="Book Antiqua"/>
                          </a:rPr>
                          <m:t>𝑆</m:t>
                        </m:r>
                        <m:r>
                          <a:rPr lang="en-US" sz="1600" spc="-1">
                            <a:solidFill>
                              <a:srgbClr val="FFFFFF"/>
                            </a:solidFill>
                            <a:latin typeface="Book Antiqua"/>
                          </a:rPr>
                          <m:t>=</m:t>
                        </m:r>
                        <m:sSup>
                          <m:sSupPr>
                            <m:ctrlPr>
                              <a:rPr lang="fr-FR" sz="1600" spc="-1">
                                <a:solidFill>
                                  <a:srgbClr val="FFFFFF"/>
                                </a:solidFill>
                                <a:latin typeface="Book Antiqua"/>
                              </a:rPr>
                            </m:ctrlPr>
                          </m:sSupPr>
                          <m:e>
                            <m:r>
                              <a:rPr lang="en-US" sz="1600" spc="-1">
                                <a:solidFill>
                                  <a:srgbClr val="FFFFFF"/>
                                </a:solidFill>
                                <a:latin typeface="Book Antiqua"/>
                              </a:rPr>
                              <m:t>𝑆</m:t>
                            </m:r>
                          </m:e>
                          <m:sup>
                            <m:r>
                              <a:rPr lang="en-US" sz="1600" spc="-1">
                                <a:solidFill>
                                  <a:srgbClr val="FFFFFF"/>
                                </a:solidFill>
                                <a:latin typeface="Book Antiqua"/>
                              </a:rPr>
                              <m:t>′</m:t>
                            </m:r>
                          </m:sup>
                        </m:sSup>
                        <m:r>
                          <a:rPr lang="en-US" sz="1600" spc="-1">
                            <a:solidFill>
                              <a:srgbClr val="FFFFFF"/>
                            </a:solidFill>
                            <a:latin typeface="Book Antiqua"/>
                          </a:rPr>
                          <m:t>−</m:t>
                        </m:r>
                        <m:r>
                          <a:rPr lang="en-US" sz="1600" spc="-1">
                            <a:solidFill>
                              <a:srgbClr val="FFFFFF"/>
                            </a:solidFill>
                            <a:latin typeface="Book Antiqua"/>
                          </a:rPr>
                          <m:t>𝑆</m:t>
                        </m:r>
                        <m:r>
                          <a:rPr lang="en-US" sz="1600" spc="-1">
                            <a:solidFill>
                              <a:srgbClr val="FFFFFF"/>
                            </a:solidFill>
                            <a:latin typeface="Book Antiqua"/>
                          </a:rPr>
                          <m:t>=</m:t>
                        </m:r>
                        <m:r>
                          <a:rPr lang="en-US" sz="1600" spc="-1">
                            <a:solidFill>
                              <a:srgbClr val="FFFFFF"/>
                            </a:solidFill>
                            <a:latin typeface="Book Antiqua"/>
                          </a:rPr>
                          <m:t>4</m:t>
                        </m:r>
                        <m:r>
                          <a:rPr lang="en-US" sz="1600" spc="-1">
                            <a:solidFill>
                              <a:srgbClr val="FFFFFF"/>
                            </a:solidFill>
                            <a:latin typeface="Book Antiqua"/>
                          </a:rPr>
                          <m:t>𝜋</m:t>
                        </m:r>
                        <m:sSup>
                          <m:sSupPr>
                            <m:ctrlPr>
                              <a:rPr lang="fr-FR" sz="1600" spc="-1">
                                <a:solidFill>
                                  <a:srgbClr val="FFFFFF"/>
                                </a:solidFill>
                                <a:latin typeface="Book Antiqua"/>
                              </a:rPr>
                            </m:ctrlPr>
                          </m:sSupPr>
                          <m:e>
                            <m:d>
                              <m:dPr>
                                <m:ctrlPr>
                                  <a:rPr lang="fr-FR" sz="1600" spc="-1">
                                    <a:solidFill>
                                      <a:srgbClr val="FFFFFF"/>
                                    </a:solidFill>
                                    <a:latin typeface="Book Antiqua"/>
                                  </a:rPr>
                                </m:ctrlPr>
                              </m:dPr>
                              <m:e>
                                <m:r>
                                  <a:rPr lang="en-US" sz="1600" spc="-1">
                                    <a:solidFill>
                                      <a:srgbClr val="FFFFFF"/>
                                    </a:solidFill>
                                    <a:latin typeface="Book Antiqua"/>
                                  </a:rPr>
                                  <m:t>𝑅</m:t>
                                </m:r>
                                <m:r>
                                  <a:rPr lang="en-US" sz="1600" spc="-1">
                                    <a:solidFill>
                                      <a:srgbClr val="FFFFFF"/>
                                    </a:solidFill>
                                    <a:latin typeface="Book Antiqua"/>
                                  </a:rPr>
                                  <m:t>+∆</m:t>
                                </m:r>
                                <m:r>
                                  <a:rPr lang="en-US" sz="1600" spc="-1">
                                    <a:solidFill>
                                      <a:srgbClr val="FFFFFF"/>
                                    </a:solidFill>
                                    <a:latin typeface="Book Antiqua"/>
                                  </a:rPr>
                                  <m:t>𝑅</m:t>
                                </m:r>
                              </m:e>
                            </m:d>
                          </m:e>
                          <m:sup>
                            <m:r>
                              <a:rPr lang="en-US" sz="1600" spc="-1">
                                <a:solidFill>
                                  <a:srgbClr val="FFFFFF"/>
                                </a:solidFill>
                                <a:latin typeface="Book Antiqua"/>
                              </a:rPr>
                              <m:t>2</m:t>
                            </m:r>
                          </m:sup>
                        </m:sSup>
                        <m:r>
                          <a:rPr lang="en-US" sz="1600" spc="-1">
                            <a:solidFill>
                              <a:srgbClr val="FFFFFF"/>
                            </a:solidFill>
                            <a:latin typeface="Book Antiqua"/>
                          </a:rPr>
                          <m:t>−</m:t>
                        </m:r>
                        <m:r>
                          <a:rPr lang="en-US" sz="1600" spc="-1">
                            <a:solidFill>
                              <a:srgbClr val="FFFFFF"/>
                            </a:solidFill>
                            <a:latin typeface="Book Antiqua"/>
                          </a:rPr>
                          <m:t>4</m:t>
                        </m:r>
                        <m:r>
                          <a:rPr lang="en-US" sz="1600" spc="-1">
                            <a:solidFill>
                              <a:srgbClr val="FFFFFF"/>
                            </a:solidFill>
                            <a:latin typeface="Book Antiqua"/>
                          </a:rPr>
                          <m:t>𝜋</m:t>
                        </m:r>
                        <m:sSup>
                          <m:sSupPr>
                            <m:ctrlPr>
                              <a:rPr lang="fr-FR" sz="1600" spc="-1">
                                <a:solidFill>
                                  <a:srgbClr val="FFFFFF"/>
                                </a:solidFill>
                                <a:latin typeface="Book Antiqua"/>
                              </a:rPr>
                            </m:ctrlPr>
                          </m:sSupPr>
                          <m:e>
                            <m:r>
                              <a:rPr lang="en-US" sz="1600" spc="-1">
                                <a:solidFill>
                                  <a:srgbClr val="FFFFFF"/>
                                </a:solidFill>
                                <a:latin typeface="Book Antiqua"/>
                              </a:rPr>
                              <m:t>𝑅</m:t>
                            </m:r>
                          </m:e>
                          <m:sup>
                            <m:r>
                              <a:rPr lang="en-US" sz="1600" spc="-1">
                                <a:solidFill>
                                  <a:srgbClr val="FFFFFF"/>
                                </a:solidFill>
                                <a:latin typeface="Book Antiqua"/>
                              </a:rPr>
                              <m:t>2</m:t>
                            </m:r>
                          </m:sup>
                        </m:sSup>
                        <m:r>
                          <a:rPr lang="en-US" sz="1600" spc="-1">
                            <a:solidFill>
                              <a:srgbClr val="FFFFFF"/>
                            </a:solidFill>
                            <a:latin typeface="Book Antiqua"/>
                          </a:rPr>
                          <m:t>=</m:t>
                        </m:r>
                        <m:r>
                          <a:rPr lang="en-US" sz="1600" spc="-1">
                            <a:solidFill>
                              <a:srgbClr val="FFFFFF"/>
                            </a:solidFill>
                            <a:latin typeface="Book Antiqua"/>
                          </a:rPr>
                          <m:t>4</m:t>
                        </m:r>
                        <m:r>
                          <a:rPr lang="en-US" sz="1600" spc="-1">
                            <a:solidFill>
                              <a:srgbClr val="FFFFFF"/>
                            </a:solidFill>
                            <a:latin typeface="Book Antiqua"/>
                          </a:rPr>
                          <m:t>𝜋</m:t>
                        </m:r>
                        <m:r>
                          <a:rPr lang="en-US" sz="1600" spc="-1">
                            <a:solidFill>
                              <a:srgbClr val="FFFFFF"/>
                            </a:solidFill>
                            <a:latin typeface="Book Antiqua"/>
                          </a:rPr>
                          <m:t>(∆</m:t>
                        </m:r>
                        <m:sSup>
                          <m:sSupPr>
                            <m:ctrlPr>
                              <a:rPr lang="fr-FR" sz="1600" spc="-1">
                                <a:solidFill>
                                  <a:srgbClr val="FFFFFF"/>
                                </a:solidFill>
                                <a:latin typeface="Book Antiqua"/>
                              </a:rPr>
                            </m:ctrlPr>
                          </m:sSupPr>
                          <m:e>
                            <m:r>
                              <a:rPr lang="en-US" sz="1600" spc="-1">
                                <a:solidFill>
                                  <a:srgbClr val="FFFFFF"/>
                                </a:solidFill>
                                <a:latin typeface="Book Antiqua"/>
                              </a:rPr>
                              <m:t>𝑅</m:t>
                            </m:r>
                            <m:r>
                              <a:rPr lang="en-US" sz="1600" spc="-1">
                                <a:solidFill>
                                  <a:srgbClr val="FFFFFF"/>
                                </a:solidFill>
                                <a:latin typeface="Book Antiqua"/>
                              </a:rPr>
                              <m:t>)</m:t>
                            </m:r>
                          </m:e>
                          <m:sup>
                            <m:r>
                              <a:rPr lang="en-US" sz="1600" spc="-1">
                                <a:solidFill>
                                  <a:srgbClr val="FFFFFF"/>
                                </a:solidFill>
                                <a:latin typeface="Book Antiqua"/>
                              </a:rPr>
                              <m:t>2</m:t>
                            </m:r>
                          </m:sup>
                        </m:sSup>
                        <m:r>
                          <a:rPr lang="en-US" sz="1600" spc="-1">
                            <a:solidFill>
                              <a:srgbClr val="FFFFFF"/>
                            </a:solidFill>
                            <a:latin typeface="Book Antiqua"/>
                          </a:rPr>
                          <m:t>+</m:t>
                        </m:r>
                        <m:r>
                          <a:rPr lang="en-US" sz="1600" spc="-1">
                            <a:solidFill>
                              <a:srgbClr val="FFFFFF"/>
                            </a:solidFill>
                            <a:latin typeface="Book Antiqua"/>
                          </a:rPr>
                          <m:t>8</m:t>
                        </m:r>
                        <m:r>
                          <a:rPr lang="en-US" sz="1600" spc="-1">
                            <a:solidFill>
                              <a:srgbClr val="FFFFFF"/>
                            </a:solidFill>
                            <a:latin typeface="Book Antiqua"/>
                          </a:rPr>
                          <m:t>𝜋</m:t>
                        </m:r>
                        <m:r>
                          <a:rPr lang="en-US" sz="1600" spc="-1">
                            <a:solidFill>
                              <a:srgbClr val="FFFFFF"/>
                            </a:solidFill>
                            <a:latin typeface="Book Antiqua"/>
                          </a:rPr>
                          <m:t>𝑅</m:t>
                        </m:r>
                        <m:d>
                          <m:dPr>
                            <m:ctrlPr>
                              <a:rPr lang="fr-FR" sz="1600" spc="-1">
                                <a:solidFill>
                                  <a:srgbClr val="FFFFFF"/>
                                </a:solidFill>
                                <a:latin typeface="Book Antiqua"/>
                              </a:rPr>
                            </m:ctrlPr>
                          </m:dPr>
                          <m:e>
                            <m:r>
                              <a:rPr lang="en-US" sz="1600" spc="-1">
                                <a:solidFill>
                                  <a:srgbClr val="FFFFFF"/>
                                </a:solidFill>
                                <a:latin typeface="Book Antiqua"/>
                              </a:rPr>
                              <m:t>∆</m:t>
                            </m:r>
                            <m:r>
                              <a:rPr lang="en-US" sz="1600" spc="-1">
                                <a:solidFill>
                                  <a:srgbClr val="FFFFFF"/>
                                </a:solidFill>
                                <a:latin typeface="Book Antiqua"/>
                              </a:rPr>
                              <m:t>𝑅</m:t>
                            </m:r>
                          </m:e>
                        </m:d>
                        <m:r>
                          <a:rPr lang="en-US" sz="1600" spc="-1">
                            <a:solidFill>
                              <a:srgbClr val="FFFFFF"/>
                            </a:solidFill>
                            <a:latin typeface="Book Antiqua"/>
                          </a:rPr>
                          <m:t>=</m:t>
                        </m:r>
                        <m:r>
                          <a:rPr lang="en-US" sz="1600" spc="-1">
                            <a:solidFill>
                              <a:srgbClr val="FFFFFF"/>
                            </a:solidFill>
                            <a:latin typeface="Book Antiqua"/>
                          </a:rPr>
                          <m:t>1713341</m:t>
                        </m:r>
                        <m:r>
                          <a:rPr lang="en-US" sz="1600" spc="-1">
                            <a:solidFill>
                              <a:srgbClr val="FFFFFF"/>
                            </a:solidFill>
                            <a:latin typeface="Book Antiqua"/>
                          </a:rPr>
                          <m:t>,</m:t>
                        </m:r>
                        <m:r>
                          <a:rPr lang="en-US" sz="1600" spc="-1">
                            <a:solidFill>
                              <a:srgbClr val="FFFFFF"/>
                            </a:solidFill>
                            <a:latin typeface="Book Antiqua"/>
                          </a:rPr>
                          <m:t>45</m:t>
                        </m:r>
                        <m:r>
                          <a:rPr lang="en-US" sz="1600" spc="-1">
                            <a:solidFill>
                              <a:srgbClr val="FFFFFF"/>
                            </a:solidFill>
                            <a:latin typeface="Book Antiqua"/>
                          </a:rPr>
                          <m:t> </m:t>
                        </m:r>
                        <m:r>
                          <a:rPr lang="en-US" sz="1600" spc="-1">
                            <a:solidFill>
                              <a:srgbClr val="FFFFFF"/>
                            </a:solidFill>
                            <a:latin typeface="Book Antiqua"/>
                          </a:rPr>
                          <m:t>𝑘</m:t>
                        </m:r>
                        <m:sSup>
                          <m:sSupPr>
                            <m:ctrlPr>
                              <a:rPr lang="fr-FR" sz="1600" spc="-1">
                                <a:solidFill>
                                  <a:srgbClr val="FFFFFF"/>
                                </a:solidFill>
                                <a:latin typeface="Book Antiqua"/>
                              </a:rPr>
                            </m:ctrlPr>
                          </m:sSupPr>
                          <m:e>
                            <m:r>
                              <a:rPr lang="en-US" sz="1600" spc="-1">
                                <a:solidFill>
                                  <a:srgbClr val="FFFFFF"/>
                                </a:solidFill>
                                <a:latin typeface="Book Antiqua"/>
                              </a:rPr>
                              <m:t>𝑚</m:t>
                            </m:r>
                          </m:e>
                          <m:sup>
                            <m:r>
                              <a:rPr lang="en-US" sz="1600" spc="-1">
                                <a:solidFill>
                                  <a:srgbClr val="FFFFFF"/>
                                </a:solidFill>
                                <a:latin typeface="Book Antiqua"/>
                              </a:rPr>
                              <m:t>2</m:t>
                            </m:r>
                          </m:sup>
                        </m:sSup>
                      </m:oMath>
                    </m:oMathPara>
                  </a14:m>
                  <a:endParaRPr lang="fr-FR" sz="1600" spc="-1" dirty="0">
                    <a:solidFill>
                      <a:srgbClr val="FFFFFF"/>
                    </a:solidFill>
                    <a:latin typeface="Book Antiqua"/>
                  </a:endParaRPr>
                </a:p>
              </p:txBody>
            </p:sp>
          </mc:Choice>
          <mc:Fallback>
            <p:sp>
              <p:nvSpPr>
                <p:cNvPr id="24" name="Rectangle 23"/>
                <p:cNvSpPr>
                  <a:spLocks noRot="1" noChangeAspect="1" noMove="1" noResize="1" noEditPoints="1" noAdjustHandles="1" noChangeArrowheads="1" noChangeShapeType="1" noTextEdit="1"/>
                </p:cNvSpPr>
                <p:nvPr/>
              </p:nvSpPr>
              <p:spPr>
                <a:xfrm>
                  <a:off x="683568" y="4230022"/>
                  <a:ext cx="7848872" cy="351912"/>
                </a:xfrm>
                <a:prstGeom prst="rect">
                  <a:avLst/>
                </a:prstGeom>
                <a:blipFill rotWithShape="1">
                  <a:blip r:embed="rId6"/>
                  <a:stretch>
                    <a:fillRect b="-10345"/>
                  </a:stretch>
                </a:blipFill>
                <a:ln w="19050">
                  <a:noFill/>
                </a:ln>
              </p:spPr>
              <p:txBody>
                <a:bodyPr/>
                <a:lstStyle/>
                <a:p>
                  <a:r>
                    <a:rPr lang="fr-FR">
                      <a:noFill/>
                    </a:rPr>
                    <a:t> </a:t>
                  </a:r>
                </a:p>
              </p:txBody>
            </p:sp>
          </mc:Fallback>
        </mc:AlternateContent>
      </p:grpSp>
      <p:grpSp>
        <p:nvGrpSpPr>
          <p:cNvPr id="26" name="Groupe 25"/>
          <p:cNvGrpSpPr/>
          <p:nvPr/>
        </p:nvGrpSpPr>
        <p:grpSpPr>
          <a:xfrm>
            <a:off x="634396" y="643596"/>
            <a:ext cx="8186076" cy="2334872"/>
            <a:chOff x="634396" y="643596"/>
            <a:chExt cx="8186076" cy="2334872"/>
          </a:xfrm>
        </p:grpSpPr>
        <p:grpSp>
          <p:nvGrpSpPr>
            <p:cNvPr id="18" name="Groupe 17"/>
            <p:cNvGrpSpPr/>
            <p:nvPr/>
          </p:nvGrpSpPr>
          <p:grpSpPr>
            <a:xfrm>
              <a:off x="634396" y="643596"/>
              <a:ext cx="8186076" cy="2334872"/>
              <a:chOff x="634396" y="836712"/>
              <a:chExt cx="8186076" cy="2334872"/>
            </a:xfrm>
          </p:grpSpPr>
          <p:sp>
            <p:nvSpPr>
              <p:cNvPr id="20" name="Rectangle 19"/>
              <p:cNvSpPr/>
              <p:nvPr/>
            </p:nvSpPr>
            <p:spPr>
              <a:xfrm>
                <a:off x="634396" y="836712"/>
                <a:ext cx="8186076" cy="2334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683568" y="836712"/>
                <a:ext cx="1551167"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FFFF"/>
                    </a:solidFill>
                    <a:latin typeface="Book Antiqua"/>
                  </a:rPr>
                  <a:t>Exercice</a:t>
                </a:r>
                <a:r>
                  <a:rPr lang="fr-FR" sz="2000" b="1" spc="-1" dirty="0">
                    <a:solidFill>
                      <a:srgbClr val="FFFFFF"/>
                    </a:solidFill>
                    <a:latin typeface="Book Antiqua"/>
                  </a:rPr>
                  <a:t> :</a:t>
                </a:r>
              </a:p>
            </p:txBody>
          </p:sp>
          <p:sp>
            <p:nvSpPr>
              <p:cNvPr id="8" name="Rectangle 7"/>
              <p:cNvSpPr/>
              <p:nvPr/>
            </p:nvSpPr>
            <p:spPr>
              <a:xfrm>
                <a:off x="722801" y="1263490"/>
                <a:ext cx="7704856" cy="1321985"/>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fr-FR" sz="1600" spc="-1" dirty="0">
                    <a:solidFill>
                      <a:srgbClr val="FFFFFF"/>
                    </a:solidFill>
                    <a:latin typeface="Book Antiqua"/>
                  </a:rPr>
                  <a:t>Le rayon de la terre est donné approximativement par R = 6371±10,67 km. </a:t>
                </a:r>
              </a:p>
              <a:p>
                <a:pPr algn="just"/>
                <a:r>
                  <a:rPr lang="fr-FR" sz="1600" spc="-1" dirty="0">
                    <a:solidFill>
                      <a:srgbClr val="FFFFFF"/>
                    </a:solidFill>
                    <a:latin typeface="Book Antiqua"/>
                  </a:rPr>
                  <a:t>Calculer S la surface et V le volume de la terre</a:t>
                </a:r>
                <a:r>
                  <a:rPr lang="fr-FR" sz="1600" spc="-1" dirty="0" smtClean="0">
                    <a:solidFill>
                      <a:srgbClr val="FFFFFF"/>
                    </a:solidFill>
                    <a:latin typeface="Book Antiqua"/>
                  </a:rPr>
                  <a:t>.</a:t>
                </a:r>
                <a:endParaRPr lang="fr-FR" sz="1600" spc="-1" dirty="0">
                  <a:solidFill>
                    <a:srgbClr val="FFFFFF"/>
                  </a:solidFill>
                  <a:latin typeface="Book Antiqua"/>
                </a:endParaRPr>
              </a:p>
              <a:p>
                <a:pPr algn="just"/>
                <a:r>
                  <a:rPr lang="fr-FR" sz="1600" spc="-1" dirty="0">
                    <a:solidFill>
                      <a:srgbClr val="FFFFFF"/>
                    </a:solidFill>
                    <a:latin typeface="Book Antiqua"/>
                  </a:rPr>
                  <a:t>Calculer ΔS et ΔV l’erreur absolue de la surface respectivement l’erreur absolue du volume par rapport à l’erreur absolue du rayon ΔR. </a:t>
                </a:r>
                <a:r>
                  <a:rPr lang="fr-FR" sz="1600" spc="-1" dirty="0">
                    <a:solidFill>
                      <a:srgbClr val="FFFFFF"/>
                    </a:solidFill>
                    <a:latin typeface="Book Antiqua"/>
                  </a:rPr>
                  <a:t>En déduire leurs valeurs. </a:t>
                </a:r>
              </a:p>
              <a:p>
                <a:pPr algn="just"/>
                <a:r>
                  <a:rPr lang="fr-FR" sz="1600" spc="-1" dirty="0">
                    <a:solidFill>
                      <a:srgbClr val="FFFFFF"/>
                    </a:solidFill>
                    <a:latin typeface="Book Antiqua"/>
                  </a:rPr>
                  <a:t>Refaire les mêmes calculs pour l’erreur relative ρ(S) et ρ(V) par rapport à ρ(R</a:t>
                </a:r>
                <a:r>
                  <a:rPr lang="fr-FR" sz="1600" spc="-1" dirty="0" smtClean="0">
                    <a:solidFill>
                      <a:srgbClr val="FFFFFF"/>
                    </a:solidFill>
                    <a:latin typeface="Book Antiqua"/>
                  </a:rPr>
                  <a:t>).</a:t>
                </a:r>
                <a:endParaRPr lang="fr-FR" sz="1600" spc="-1" dirty="0">
                  <a:solidFill>
                    <a:srgbClr val="FFFFFF"/>
                  </a:solidFill>
                  <a:latin typeface="Book Antiqua"/>
                </a:endParaRPr>
              </a:p>
            </p:txBody>
          </p:sp>
        </p:grpSp>
        <mc:AlternateContent xmlns:mc="http://schemas.openxmlformats.org/markup-compatibility/2006">
          <mc:Choice xmlns:a14="http://schemas.microsoft.com/office/drawing/2010/main" Requires="a14">
            <p:sp>
              <p:nvSpPr>
                <p:cNvPr id="23" name="Rectangle 22"/>
                <p:cNvSpPr/>
                <p:nvPr/>
              </p:nvSpPr>
              <p:spPr>
                <a:xfrm>
                  <a:off x="1387808" y="2392359"/>
                  <a:ext cx="1239250" cy="372281"/>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14:m>
                    <m:oMathPara xmlns:m="http://schemas.openxmlformats.org/officeDocument/2006/math">
                      <m:oMathParaPr>
                        <m:jc m:val="centerGroup"/>
                      </m:oMathParaPr>
                      <m:oMath xmlns:m="http://schemas.openxmlformats.org/officeDocument/2006/math">
                        <m:r>
                          <a:rPr lang="fr-FR" sz="1600" spc="-1">
                            <a:solidFill>
                              <a:srgbClr val="FFFFFF"/>
                            </a:solidFill>
                            <a:latin typeface="Book Antiqua"/>
                          </a:rPr>
                          <m:t>𝑺</m:t>
                        </m:r>
                        <m:r>
                          <a:rPr lang="fr-FR" sz="1600" spc="-1">
                            <a:solidFill>
                              <a:srgbClr val="FFFFFF"/>
                            </a:solidFill>
                            <a:latin typeface="Book Antiqua"/>
                          </a:rPr>
                          <m:t> = </m:t>
                        </m:r>
                        <m:r>
                          <a:rPr lang="fr-FR" sz="1600" spc="-1">
                            <a:solidFill>
                              <a:srgbClr val="FFFFFF"/>
                            </a:solidFill>
                            <a:latin typeface="Book Antiqua"/>
                          </a:rPr>
                          <m:t>𝟒</m:t>
                        </m:r>
                        <m:r>
                          <a:rPr lang="fr-FR" sz="1600" spc="-1">
                            <a:solidFill>
                              <a:srgbClr val="FFFFFF"/>
                            </a:solidFill>
                            <a:latin typeface="Book Antiqua"/>
                          </a:rPr>
                          <m:t>𝝅</m:t>
                        </m:r>
                        <m:sSup>
                          <m:sSupPr>
                            <m:ctrlPr>
                              <a:rPr lang="fr-FR" sz="1600" spc="-1">
                                <a:solidFill>
                                  <a:srgbClr val="FFFFFF"/>
                                </a:solidFill>
                                <a:latin typeface="Book Antiqua"/>
                              </a:rPr>
                            </m:ctrlPr>
                          </m:sSupPr>
                          <m:e>
                            <m:r>
                              <a:rPr lang="fr-FR" sz="1600" spc="-1">
                                <a:solidFill>
                                  <a:srgbClr val="FFFFFF"/>
                                </a:solidFill>
                                <a:latin typeface="Book Antiqua"/>
                              </a:rPr>
                              <m:t>𝑹</m:t>
                            </m:r>
                          </m:e>
                          <m:sup>
                            <m:r>
                              <a:rPr lang="fr-FR" sz="1600" spc="-1">
                                <a:solidFill>
                                  <a:srgbClr val="FFFFFF"/>
                                </a:solidFill>
                                <a:latin typeface="Book Antiqua"/>
                              </a:rPr>
                              <m:t>𝟐</m:t>
                            </m:r>
                          </m:sup>
                        </m:sSup>
                      </m:oMath>
                    </m:oMathPara>
                  </a14:m>
                  <a:endParaRPr lang="fr-FR" sz="1600" spc="-1" dirty="0">
                    <a:solidFill>
                      <a:srgbClr val="FFFFFF"/>
                    </a:solidFill>
                    <a:latin typeface="Book Antiqua"/>
                  </a:endParaRPr>
                </a:p>
              </p:txBody>
            </p:sp>
          </mc:Choice>
          <mc:Fallback>
            <p:sp>
              <p:nvSpPr>
                <p:cNvPr id="23" name="Rectangle 22"/>
                <p:cNvSpPr>
                  <a:spLocks noRot="1" noChangeAspect="1" noMove="1" noResize="1" noEditPoints="1" noAdjustHandles="1" noChangeArrowheads="1" noChangeShapeType="1" noTextEdit="1"/>
                </p:cNvSpPr>
                <p:nvPr/>
              </p:nvSpPr>
              <p:spPr>
                <a:xfrm>
                  <a:off x="1387808" y="2392359"/>
                  <a:ext cx="1239250" cy="372281"/>
                </a:xfrm>
                <a:prstGeom prst="rect">
                  <a:avLst/>
                </a:prstGeom>
                <a:blipFill rotWithShape="1">
                  <a:blip r:embed="rId7"/>
                  <a:stretch>
                    <a:fillRect/>
                  </a:stretch>
                </a:blipFill>
                <a:ln w="19050">
                  <a:no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5" name="Rectangle 24"/>
                <p:cNvSpPr/>
                <p:nvPr/>
              </p:nvSpPr>
              <p:spPr>
                <a:xfrm>
                  <a:off x="3923955" y="2370426"/>
                  <a:ext cx="1265218" cy="55406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sz="1600" spc="-1">
                            <a:solidFill>
                              <a:srgbClr val="FFFFFF"/>
                            </a:solidFill>
                            <a:latin typeface="Book Antiqua"/>
                          </a:rPr>
                          <m:t>𝑽</m:t>
                        </m:r>
                        <m:r>
                          <a:rPr lang="fr-FR" sz="1600" spc="-1">
                            <a:solidFill>
                              <a:srgbClr val="FFFFFF"/>
                            </a:solidFill>
                            <a:latin typeface="Book Antiqua"/>
                          </a:rPr>
                          <m:t> =</m:t>
                        </m:r>
                        <m:f>
                          <m:fPr>
                            <m:ctrlPr>
                              <a:rPr lang="fr-FR" sz="1600" spc="-1">
                                <a:solidFill>
                                  <a:srgbClr val="FFFFFF"/>
                                </a:solidFill>
                                <a:latin typeface="Book Antiqua"/>
                              </a:rPr>
                            </m:ctrlPr>
                          </m:fPr>
                          <m:num>
                            <m:r>
                              <a:rPr lang="fr-FR" sz="1600" spc="-1">
                                <a:solidFill>
                                  <a:srgbClr val="FFFFFF"/>
                                </a:solidFill>
                                <a:latin typeface="Book Antiqua"/>
                              </a:rPr>
                              <m:t>𝟒</m:t>
                            </m:r>
                          </m:num>
                          <m:den>
                            <m:r>
                              <a:rPr lang="fr-FR" sz="1600" spc="-1">
                                <a:solidFill>
                                  <a:srgbClr val="FFFFFF"/>
                                </a:solidFill>
                                <a:latin typeface="Book Antiqua"/>
                              </a:rPr>
                              <m:t>𝟑</m:t>
                            </m:r>
                          </m:den>
                        </m:f>
                        <m:r>
                          <a:rPr lang="fr-FR" sz="1600" spc="-1">
                            <a:solidFill>
                              <a:srgbClr val="FFFFFF"/>
                            </a:solidFill>
                            <a:latin typeface="Book Antiqua"/>
                          </a:rPr>
                          <m:t> </m:t>
                        </m:r>
                        <m:r>
                          <a:rPr lang="fr-FR" sz="1600" spc="-1">
                            <a:solidFill>
                              <a:srgbClr val="FFFFFF"/>
                            </a:solidFill>
                            <a:latin typeface="Book Antiqua"/>
                          </a:rPr>
                          <m:t>𝝅</m:t>
                        </m:r>
                        <m:sSup>
                          <m:sSupPr>
                            <m:ctrlPr>
                              <a:rPr lang="fr-FR" sz="1600" spc="-1">
                                <a:solidFill>
                                  <a:srgbClr val="FFFFFF"/>
                                </a:solidFill>
                                <a:latin typeface="Book Antiqua"/>
                              </a:rPr>
                            </m:ctrlPr>
                          </m:sSupPr>
                          <m:e>
                            <m:r>
                              <a:rPr lang="fr-FR" sz="1600" spc="-1">
                                <a:solidFill>
                                  <a:srgbClr val="FFFFFF"/>
                                </a:solidFill>
                                <a:latin typeface="Book Antiqua"/>
                              </a:rPr>
                              <m:t>𝑹</m:t>
                            </m:r>
                          </m:e>
                          <m:sup>
                            <m:r>
                              <a:rPr lang="fr-FR" sz="1600" spc="-1">
                                <a:solidFill>
                                  <a:srgbClr val="FFFFFF"/>
                                </a:solidFill>
                                <a:latin typeface="Book Antiqua"/>
                              </a:rPr>
                              <m:t>𝟑</m:t>
                            </m:r>
                          </m:sup>
                        </m:sSup>
                      </m:oMath>
                    </m:oMathPara>
                  </a14:m>
                  <a:endParaRPr lang="fr-FR" sz="1600" spc="-1" dirty="0">
                    <a:solidFill>
                      <a:srgbClr val="FFFFFF"/>
                    </a:solidFill>
                    <a:latin typeface="Book Antiqua"/>
                  </a:endParaRPr>
                </a:p>
              </p:txBody>
            </p:sp>
          </mc:Choice>
          <mc:Fallback>
            <p:sp>
              <p:nvSpPr>
                <p:cNvPr id="25" name="Rectangle 24"/>
                <p:cNvSpPr>
                  <a:spLocks noRot="1" noChangeAspect="1" noMove="1" noResize="1" noEditPoints="1" noAdjustHandles="1" noChangeArrowheads="1" noChangeShapeType="1" noTextEdit="1"/>
                </p:cNvSpPr>
                <p:nvPr/>
              </p:nvSpPr>
              <p:spPr>
                <a:xfrm>
                  <a:off x="3923955" y="2370426"/>
                  <a:ext cx="1265218" cy="554062"/>
                </a:xfrm>
                <a:prstGeom prst="rect">
                  <a:avLst/>
                </a:prstGeom>
                <a:blipFill rotWithShape="1">
                  <a:blip r:embed="rId8"/>
                  <a:stretch>
                    <a:fillRect/>
                  </a:stretch>
                </a:blipFill>
              </p:spPr>
              <p:txBody>
                <a:bodyPr/>
                <a:lstStyle/>
                <a:p>
                  <a:r>
                    <a:rPr lang="fr-FR">
                      <a:noFill/>
                    </a:rPr>
                    <a:t> </a:t>
                  </a:r>
                </a:p>
              </p:txBody>
            </p:sp>
          </mc:Fallback>
        </mc:AlternateContent>
      </p:grpSp>
    </p:spTree>
    <p:extLst>
      <p:ext uri="{BB962C8B-B14F-4D97-AF65-F5344CB8AC3E}">
        <p14:creationId xmlns:p14="http://schemas.microsoft.com/office/powerpoint/2010/main" val="165873732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heel(1)">
                                      <p:cBhvr>
                                        <p:cTn id="19"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28</a:t>
            </a:fld>
            <a:endParaRPr lang="en-US" sz="1200" b="0" strike="noStrike" spc="-1">
              <a:latin typeface="Times New Roman"/>
            </a:endParaRPr>
          </a:p>
        </p:txBody>
      </p:sp>
      <p:sp>
        <p:nvSpPr>
          <p:cNvPr id="4" name="Rectangle 3"/>
          <p:cNvSpPr/>
          <p:nvPr/>
        </p:nvSpPr>
        <p:spPr>
          <a:xfrm>
            <a:off x="539552" y="116632"/>
            <a:ext cx="5760640" cy="400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0000"/>
                </a:solidFill>
                <a:latin typeface="Book Antiqua"/>
              </a:rPr>
              <a:t>Annexe1 (exercices avec solutions)</a:t>
            </a:r>
            <a:r>
              <a:rPr lang="fr-FR" sz="2000" b="1" spc="-1" dirty="0">
                <a:solidFill>
                  <a:srgbClr val="FF0000"/>
                </a:solidFill>
                <a:latin typeface="Book Antiqua"/>
              </a:rPr>
              <a:t> :</a:t>
            </a:r>
          </a:p>
        </p:txBody>
      </p:sp>
      <p:grpSp>
        <p:nvGrpSpPr>
          <p:cNvPr id="13" name="Groupe 12"/>
          <p:cNvGrpSpPr/>
          <p:nvPr/>
        </p:nvGrpSpPr>
        <p:grpSpPr>
          <a:xfrm>
            <a:off x="683568" y="764704"/>
            <a:ext cx="8193954" cy="2448272"/>
            <a:chOff x="683568" y="764704"/>
            <a:chExt cx="8193954" cy="2448272"/>
          </a:xfrm>
        </p:grpSpPr>
        <p:sp>
          <p:nvSpPr>
            <p:cNvPr id="18" name="Rectangle 17"/>
            <p:cNvSpPr/>
            <p:nvPr/>
          </p:nvSpPr>
          <p:spPr>
            <a:xfrm>
              <a:off x="683568" y="764704"/>
              <a:ext cx="8193954"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683568" y="836712"/>
              <a:ext cx="1551167"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FFFF"/>
                  </a:solidFill>
                  <a:latin typeface="Book Antiqua"/>
                </a:rPr>
                <a:t>Exercice2</a:t>
              </a:r>
              <a:r>
                <a:rPr lang="fr-FR" sz="2000" b="1" spc="-1" dirty="0">
                  <a:solidFill>
                    <a:srgbClr val="FFFFFF"/>
                  </a:solidFill>
                  <a:latin typeface="Book Antiqua"/>
                </a:rPr>
                <a:t> :</a:t>
              </a:r>
            </a:p>
          </p:txBody>
        </p:sp>
        <p:sp>
          <p:nvSpPr>
            <p:cNvPr id="8" name="Rectangle 7"/>
            <p:cNvSpPr/>
            <p:nvPr/>
          </p:nvSpPr>
          <p:spPr>
            <a:xfrm>
              <a:off x="745888" y="2462426"/>
              <a:ext cx="7405968" cy="644877"/>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smtClean="0">
                  <a:solidFill>
                    <a:srgbClr val="FFFFFF"/>
                  </a:solidFill>
                  <a:latin typeface="Book Antiqua"/>
                </a:rPr>
                <a:t>Calculer </a:t>
              </a:r>
              <a:r>
                <a:rPr lang="fr-FR" spc="-1" dirty="0">
                  <a:solidFill>
                    <a:srgbClr val="FFFFFF"/>
                  </a:solidFill>
                  <a:latin typeface="Book Antiqua"/>
                </a:rPr>
                <a:t>le conditionnement de ces deux fonctions lorsque x est aux environs de la valeur 1 (x</a:t>
              </a:r>
              <a:r>
                <a:rPr lang="fr-FR" spc="-1" dirty="0">
                  <a:solidFill>
                    <a:srgbClr val="FFFFFF"/>
                  </a:solidFill>
                  <a:latin typeface="Book Antiqua"/>
                  <a:sym typeface="Wingdings"/>
                </a:rPr>
                <a:t></a:t>
              </a:r>
              <a:r>
                <a:rPr lang="fr-FR" spc="-1" dirty="0">
                  <a:solidFill>
                    <a:srgbClr val="FFFFFF"/>
                  </a:solidFill>
                  <a:latin typeface="Book Antiqua"/>
                </a:rPr>
                <a:t>1) et lorsque x est très grand (x</a:t>
              </a:r>
              <a:r>
                <a:rPr lang="fr-FR" spc="-1" dirty="0">
                  <a:solidFill>
                    <a:srgbClr val="FFFFFF"/>
                  </a:solidFill>
                  <a:latin typeface="Book Antiqua"/>
                  <a:sym typeface="Wingdings"/>
                </a:rPr>
                <a:t></a:t>
              </a:r>
              <a:r>
                <a:rPr lang="fr-FR" spc="-1" dirty="0">
                  <a:solidFill>
                    <a:srgbClr val="FFFFFF"/>
                  </a:solidFill>
                  <a:latin typeface="Book Antiqua"/>
                </a:rPr>
                <a:t> ∞</a:t>
              </a:r>
              <a:r>
                <a:rPr lang="fr-FR" spc="-1" dirty="0" smtClean="0">
                  <a:solidFill>
                    <a:srgbClr val="FFFFFF"/>
                  </a:solidFill>
                  <a:latin typeface="Book Antiqua"/>
                </a:rPr>
                <a:t>).</a:t>
              </a:r>
              <a:endParaRPr lang="fr-FR" spc="-1" dirty="0">
                <a:solidFill>
                  <a:srgbClr val="FFFFFF"/>
                </a:solidFill>
                <a:latin typeface="Book Antiqua"/>
              </a:endParaRPr>
            </a:p>
          </p:txBody>
        </p:sp>
        <p:sp>
          <p:nvSpPr>
            <p:cNvPr id="10" name="Rectangle 9"/>
            <p:cNvSpPr/>
            <p:nvPr/>
          </p:nvSpPr>
          <p:spPr>
            <a:xfrm>
              <a:off x="745888" y="1372712"/>
              <a:ext cx="5088929" cy="369332"/>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pc="-1" dirty="0">
                  <a:solidFill>
                    <a:srgbClr val="FFFFFF"/>
                  </a:solidFill>
                  <a:latin typeface="Book Antiqua"/>
                </a:rPr>
                <a:t>Soit f(x) et g(x) deux fonctions définies par :</a:t>
              </a:r>
              <a:endParaRPr lang="fr-FR" spc="-1" dirty="0">
                <a:solidFill>
                  <a:srgbClr val="FFFFFF"/>
                </a:solidFill>
                <a:latin typeface="Book Antiqua"/>
              </a:endParaRPr>
            </a:p>
          </p:txBody>
        </p:sp>
        <mc:AlternateContent xmlns:mc="http://schemas.openxmlformats.org/markup-compatibility/2006">
          <mc:Choice xmlns:a14="http://schemas.microsoft.com/office/drawing/2010/main" Requires="a14">
            <p:sp>
              <p:nvSpPr>
                <p:cNvPr id="11" name="Rectangle 10"/>
                <p:cNvSpPr/>
                <p:nvPr/>
              </p:nvSpPr>
              <p:spPr>
                <a:xfrm>
                  <a:off x="2199464" y="1814300"/>
                  <a:ext cx="1703223" cy="64812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fr-FR" spc="-1">
                            <a:solidFill>
                              <a:srgbClr val="FFFFFF"/>
                            </a:solidFill>
                            <a:latin typeface="Cambria Math"/>
                          </a:rPr>
                          <m:t>𝑓</m:t>
                        </m:r>
                        <m:d>
                          <m:dPr>
                            <m:ctrlPr>
                              <a:rPr lang="fr-FR" i="1" spc="-1">
                                <a:solidFill>
                                  <a:srgbClr val="FFFFFF"/>
                                </a:solidFill>
                                <a:latin typeface="Cambria Math"/>
                              </a:rPr>
                            </m:ctrlPr>
                          </m:dPr>
                          <m:e>
                            <m:r>
                              <a:rPr lang="fr-FR" spc="-1">
                                <a:solidFill>
                                  <a:srgbClr val="FFFFFF"/>
                                </a:solidFill>
                                <a:latin typeface="Cambria Math"/>
                              </a:rPr>
                              <m:t>𝑥</m:t>
                            </m:r>
                          </m:e>
                        </m:d>
                        <m:r>
                          <a:rPr lang="fr-FR" spc="-1">
                            <a:solidFill>
                              <a:srgbClr val="FFFFFF"/>
                            </a:solidFill>
                            <a:latin typeface="Cambria Math"/>
                          </a:rPr>
                          <m:t>= </m:t>
                        </m:r>
                        <m:f>
                          <m:fPr>
                            <m:ctrlPr>
                              <a:rPr lang="fr-FR" i="1" spc="-1">
                                <a:solidFill>
                                  <a:srgbClr val="FFFFFF"/>
                                </a:solidFill>
                                <a:latin typeface="Cambria Math"/>
                              </a:rPr>
                            </m:ctrlPr>
                          </m:fPr>
                          <m:num>
                            <m:sSup>
                              <m:sSupPr>
                                <m:ctrlPr>
                                  <a:rPr lang="fr-FR" i="1" spc="-1">
                                    <a:solidFill>
                                      <a:srgbClr val="FFFFFF"/>
                                    </a:solidFill>
                                    <a:latin typeface="Cambria Math"/>
                                  </a:rPr>
                                </m:ctrlPr>
                              </m:sSupPr>
                              <m:e>
                                <m:r>
                                  <a:rPr lang="fr-FR" spc="-1">
                                    <a:solidFill>
                                      <a:srgbClr val="FFFFFF"/>
                                    </a:solidFill>
                                    <a:latin typeface="Cambria Math"/>
                                  </a:rPr>
                                  <m:t>𝑥</m:t>
                                </m:r>
                              </m:e>
                              <m:sup>
                                <m:r>
                                  <a:rPr lang="fr-FR" spc="-1">
                                    <a:solidFill>
                                      <a:srgbClr val="FFFFFF"/>
                                    </a:solidFill>
                                    <a:latin typeface="Cambria Math"/>
                                  </a:rPr>
                                  <m:t>2</m:t>
                                </m:r>
                              </m:sup>
                            </m:sSup>
                            <m:r>
                              <a:rPr lang="fr-FR" spc="-1">
                                <a:solidFill>
                                  <a:srgbClr val="FFFFFF"/>
                                </a:solidFill>
                                <a:latin typeface="Cambria Math"/>
                              </a:rPr>
                              <m:t>+</m:t>
                            </m:r>
                            <m:r>
                              <a:rPr lang="fr-FR" spc="-1">
                                <a:solidFill>
                                  <a:srgbClr val="FFFFFF"/>
                                </a:solidFill>
                                <a:latin typeface="Cambria Math"/>
                              </a:rPr>
                              <m:t>1</m:t>
                            </m:r>
                          </m:num>
                          <m:den>
                            <m:r>
                              <a:rPr lang="fr-FR" spc="-1">
                                <a:solidFill>
                                  <a:srgbClr val="FFFFFF"/>
                                </a:solidFill>
                                <a:latin typeface="Cambria Math"/>
                              </a:rPr>
                              <m:t>𝑥</m:t>
                            </m:r>
                          </m:den>
                        </m:f>
                      </m:oMath>
                    </m:oMathPara>
                  </a14:m>
                  <a:endParaRPr lang="fr-FR" dirty="0"/>
                </a:p>
              </p:txBody>
            </p:sp>
          </mc:Choice>
          <mc:Fallback>
            <p:sp>
              <p:nvSpPr>
                <p:cNvPr id="11" name="Rectangle 10"/>
                <p:cNvSpPr>
                  <a:spLocks noRot="1" noChangeAspect="1" noMove="1" noResize="1" noEditPoints="1" noAdjustHandles="1" noChangeArrowheads="1" noChangeShapeType="1" noTextEdit="1"/>
                </p:cNvSpPr>
                <p:nvPr/>
              </p:nvSpPr>
              <p:spPr>
                <a:xfrm>
                  <a:off x="2199464" y="1814300"/>
                  <a:ext cx="1703223" cy="648126"/>
                </a:xfrm>
                <a:prstGeom prst="rect">
                  <a:avLst/>
                </a:prstGeom>
                <a:blipFill rotWithShape="1">
                  <a:blip r:embed="rId2"/>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4556932" y="1814300"/>
                  <a:ext cx="1708352" cy="648126"/>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fr-FR" spc="-1">
                            <a:solidFill>
                              <a:srgbClr val="FFFFFF"/>
                            </a:solidFill>
                            <a:latin typeface="Cambria Math"/>
                          </a:rPr>
                          <m:t>𝑔</m:t>
                        </m:r>
                        <m:d>
                          <m:dPr>
                            <m:ctrlPr>
                              <a:rPr lang="fr-FR" i="1" spc="-1">
                                <a:solidFill>
                                  <a:srgbClr val="FFFFFF"/>
                                </a:solidFill>
                                <a:latin typeface="Cambria Math"/>
                              </a:rPr>
                            </m:ctrlPr>
                          </m:dPr>
                          <m:e>
                            <m:r>
                              <a:rPr lang="fr-FR" spc="-1">
                                <a:solidFill>
                                  <a:srgbClr val="FFFFFF"/>
                                </a:solidFill>
                                <a:latin typeface="Cambria Math"/>
                              </a:rPr>
                              <m:t>𝑥</m:t>
                            </m:r>
                          </m:e>
                        </m:d>
                        <m:r>
                          <a:rPr lang="fr-FR" spc="-1">
                            <a:solidFill>
                              <a:srgbClr val="FFFFFF"/>
                            </a:solidFill>
                            <a:latin typeface="Cambria Math"/>
                          </a:rPr>
                          <m:t>= </m:t>
                        </m:r>
                        <m:f>
                          <m:fPr>
                            <m:ctrlPr>
                              <a:rPr lang="fr-FR" i="1" spc="-1">
                                <a:solidFill>
                                  <a:srgbClr val="FFFFFF"/>
                                </a:solidFill>
                                <a:latin typeface="Cambria Math"/>
                              </a:rPr>
                            </m:ctrlPr>
                          </m:fPr>
                          <m:num>
                            <m:sSup>
                              <m:sSupPr>
                                <m:ctrlPr>
                                  <a:rPr lang="fr-FR" i="1" spc="-1">
                                    <a:solidFill>
                                      <a:srgbClr val="FFFFFF"/>
                                    </a:solidFill>
                                    <a:latin typeface="Cambria Math"/>
                                  </a:rPr>
                                </m:ctrlPr>
                              </m:sSupPr>
                              <m:e>
                                <m:r>
                                  <a:rPr lang="fr-FR" spc="-1">
                                    <a:solidFill>
                                      <a:srgbClr val="FFFFFF"/>
                                    </a:solidFill>
                                    <a:latin typeface="Cambria Math"/>
                                  </a:rPr>
                                  <m:t>𝑥</m:t>
                                </m:r>
                              </m:e>
                              <m:sup>
                                <m:r>
                                  <a:rPr lang="fr-FR" spc="-1">
                                    <a:solidFill>
                                      <a:srgbClr val="FFFFFF"/>
                                    </a:solidFill>
                                    <a:latin typeface="Cambria Math"/>
                                  </a:rPr>
                                  <m:t>2</m:t>
                                </m:r>
                              </m:sup>
                            </m:sSup>
                            <m:r>
                              <a:rPr lang="fr-FR" spc="-1">
                                <a:solidFill>
                                  <a:srgbClr val="FFFFFF"/>
                                </a:solidFill>
                                <a:latin typeface="Cambria Math"/>
                              </a:rPr>
                              <m:t>−</m:t>
                            </m:r>
                            <m:r>
                              <a:rPr lang="fr-FR" spc="-1">
                                <a:solidFill>
                                  <a:srgbClr val="FFFFFF"/>
                                </a:solidFill>
                                <a:latin typeface="Cambria Math"/>
                              </a:rPr>
                              <m:t>1</m:t>
                            </m:r>
                          </m:num>
                          <m:den>
                            <m:r>
                              <a:rPr lang="fr-FR" spc="-1">
                                <a:solidFill>
                                  <a:srgbClr val="FFFFFF"/>
                                </a:solidFill>
                                <a:latin typeface="Cambria Math"/>
                              </a:rPr>
                              <m:t>𝑥</m:t>
                            </m:r>
                          </m:den>
                        </m:f>
                      </m:oMath>
                    </m:oMathPara>
                  </a14:m>
                  <a:endParaRPr lang="fr-FR" spc="-1" dirty="0">
                    <a:solidFill>
                      <a:srgbClr val="FFFFFF"/>
                    </a:solidFill>
                    <a:latin typeface="Book Antiqua"/>
                  </a:endParaRPr>
                </a:p>
              </p:txBody>
            </p:sp>
          </mc:Choice>
          <mc:Fallback>
            <p:sp>
              <p:nvSpPr>
                <p:cNvPr id="12" name="Rectangle 11"/>
                <p:cNvSpPr>
                  <a:spLocks noRot="1" noChangeAspect="1" noMove="1" noResize="1" noEditPoints="1" noAdjustHandles="1" noChangeArrowheads="1" noChangeShapeType="1" noTextEdit="1"/>
                </p:cNvSpPr>
                <p:nvPr/>
              </p:nvSpPr>
              <p:spPr>
                <a:xfrm>
                  <a:off x="4556932" y="1814300"/>
                  <a:ext cx="1708352" cy="648126"/>
                </a:xfrm>
                <a:prstGeom prst="rect">
                  <a:avLst/>
                </a:prstGeom>
                <a:blipFill rotWithShape="1">
                  <a:blip r:embed="rId3"/>
                  <a:stretch>
                    <a:fillRect/>
                  </a:stretch>
                </a:blipFill>
              </p:spPr>
              <p:txBody>
                <a:bodyPr/>
                <a:lstStyle/>
                <a:p>
                  <a:r>
                    <a:rPr lang="fr-FR">
                      <a:noFill/>
                    </a:rPr>
                    <a:t> </a:t>
                  </a:r>
                </a:p>
              </p:txBody>
            </p:sp>
          </mc:Fallback>
        </mc:AlternateContent>
      </p:grpSp>
      <p:grpSp>
        <p:nvGrpSpPr>
          <p:cNvPr id="20" name="Groupe 19"/>
          <p:cNvGrpSpPr/>
          <p:nvPr/>
        </p:nvGrpSpPr>
        <p:grpSpPr>
          <a:xfrm>
            <a:off x="683568" y="3374921"/>
            <a:ext cx="8193954" cy="2981600"/>
            <a:chOff x="683568" y="3374921"/>
            <a:chExt cx="8193954" cy="2981600"/>
          </a:xfrm>
        </p:grpSpPr>
        <p:sp>
          <p:nvSpPr>
            <p:cNvPr id="25" name="Rectangle 24"/>
            <p:cNvSpPr/>
            <p:nvPr/>
          </p:nvSpPr>
          <p:spPr>
            <a:xfrm>
              <a:off x="683568" y="3374921"/>
              <a:ext cx="8193954" cy="298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15" name="Rectangle 14"/>
                <p:cNvSpPr/>
                <p:nvPr/>
              </p:nvSpPr>
              <p:spPr>
                <a:xfrm>
                  <a:off x="868059" y="3793144"/>
                  <a:ext cx="3848040" cy="702821"/>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14:m>
                    <m:oMathPara xmlns:m="http://schemas.openxmlformats.org/officeDocument/2006/math">
                      <m:oMathParaPr>
                        <m:jc m:val="centerGroup"/>
                      </m:oMathParaPr>
                      <m:oMath xmlns:m="http://schemas.openxmlformats.org/officeDocument/2006/math">
                        <m:r>
                          <a:rPr lang="fr-FR" spc="-1">
                            <a:solidFill>
                              <a:srgbClr val="FFFFFF"/>
                            </a:solidFill>
                            <a:latin typeface="Book Antiqua"/>
                          </a:rPr>
                          <m:t>𝐶𝑜𝑛𝑑</m:t>
                        </m:r>
                        <m:d>
                          <m:dPr>
                            <m:ctrlPr>
                              <a:rPr lang="fr-FR" spc="-1">
                                <a:solidFill>
                                  <a:srgbClr val="FFFFFF"/>
                                </a:solidFill>
                                <a:latin typeface="Book Antiqua"/>
                              </a:rPr>
                            </m:ctrlPr>
                          </m:dPr>
                          <m:e>
                            <m:r>
                              <a:rPr lang="fr-FR" spc="-1">
                                <a:solidFill>
                                  <a:srgbClr val="FFFFFF"/>
                                </a:solidFill>
                                <a:latin typeface="Book Antiqua"/>
                              </a:rPr>
                              <m:t>𝑓</m:t>
                            </m:r>
                            <m:d>
                              <m:dPr>
                                <m:ctrlPr>
                                  <a:rPr lang="fr-FR" spc="-1">
                                    <a:solidFill>
                                      <a:srgbClr val="FFFFFF"/>
                                    </a:solidFill>
                                    <a:latin typeface="Book Antiqua"/>
                                  </a:rPr>
                                </m:ctrlPr>
                              </m:dPr>
                              <m:e>
                                <m:r>
                                  <a:rPr lang="fr-FR" spc="-1">
                                    <a:solidFill>
                                      <a:srgbClr val="FFFFFF"/>
                                    </a:solidFill>
                                    <a:latin typeface="Book Antiqua"/>
                                  </a:rPr>
                                  <m:t>𝑥</m:t>
                                </m:r>
                              </m:e>
                            </m:d>
                          </m:e>
                        </m:d>
                        <m:r>
                          <a:rPr lang="fr-FR" spc="-1">
                            <a:solidFill>
                              <a:srgbClr val="FFFFFF"/>
                            </a:solidFill>
                            <a:latin typeface="Book Antiqua"/>
                          </a:rPr>
                          <m:t>=| </m:t>
                        </m:r>
                        <m:f>
                          <m:fPr>
                            <m:ctrlPr>
                              <a:rPr lang="fr-FR" spc="-1">
                                <a:solidFill>
                                  <a:srgbClr val="FFFFFF"/>
                                </a:solidFill>
                                <a:latin typeface="Book Antiqua"/>
                              </a:rPr>
                            </m:ctrlPr>
                          </m:fPr>
                          <m:num>
                            <m:r>
                              <a:rPr lang="fr-FR" spc="-1">
                                <a:solidFill>
                                  <a:srgbClr val="FFFFFF"/>
                                </a:solidFill>
                                <a:latin typeface="Book Antiqua"/>
                              </a:rPr>
                              <m:t>𝑥</m:t>
                            </m:r>
                            <m:sSup>
                              <m:sSupPr>
                                <m:ctrlPr>
                                  <a:rPr lang="fr-FR" spc="-1">
                                    <a:solidFill>
                                      <a:srgbClr val="FFFFFF"/>
                                    </a:solidFill>
                                    <a:latin typeface="Book Antiqua"/>
                                  </a:rPr>
                                </m:ctrlPr>
                              </m:sSupPr>
                              <m:e>
                                <m:r>
                                  <a:rPr lang="fr-FR" spc="-1">
                                    <a:solidFill>
                                      <a:srgbClr val="FFFFFF"/>
                                    </a:solidFill>
                                    <a:latin typeface="Book Antiqua"/>
                                  </a:rPr>
                                  <m:t>𝑓</m:t>
                                </m:r>
                              </m:e>
                              <m:sup>
                                <m:r>
                                  <a:rPr lang="fr-FR" spc="-1">
                                    <a:solidFill>
                                      <a:srgbClr val="FFFFFF"/>
                                    </a:solidFill>
                                    <a:latin typeface="Book Antiqua"/>
                                  </a:rPr>
                                  <m:t>′</m:t>
                                </m:r>
                              </m:sup>
                            </m:sSup>
                            <m:d>
                              <m:dPr>
                                <m:ctrlPr>
                                  <a:rPr lang="fr-FR" spc="-1">
                                    <a:solidFill>
                                      <a:srgbClr val="FFFFFF"/>
                                    </a:solidFill>
                                    <a:latin typeface="Book Antiqua"/>
                                  </a:rPr>
                                </m:ctrlPr>
                              </m:dPr>
                              <m:e>
                                <m:r>
                                  <a:rPr lang="fr-FR" spc="-1">
                                    <a:solidFill>
                                      <a:srgbClr val="FFFFFF"/>
                                    </a:solidFill>
                                    <a:latin typeface="Book Antiqua"/>
                                  </a:rPr>
                                  <m:t>𝑥</m:t>
                                </m:r>
                              </m:e>
                            </m:d>
                          </m:num>
                          <m:den>
                            <m:r>
                              <a:rPr lang="fr-FR" spc="-1">
                                <a:solidFill>
                                  <a:srgbClr val="FFFFFF"/>
                                </a:solidFill>
                                <a:latin typeface="Book Antiqua"/>
                              </a:rPr>
                              <m:t>𝑓</m:t>
                            </m:r>
                            <m:d>
                              <m:dPr>
                                <m:ctrlPr>
                                  <a:rPr lang="fr-FR" spc="-1">
                                    <a:solidFill>
                                      <a:srgbClr val="FFFFFF"/>
                                    </a:solidFill>
                                    <a:latin typeface="Book Antiqua"/>
                                  </a:rPr>
                                </m:ctrlPr>
                              </m:dPr>
                              <m:e>
                                <m:r>
                                  <a:rPr lang="fr-FR" spc="-1">
                                    <a:solidFill>
                                      <a:srgbClr val="FFFFFF"/>
                                    </a:solidFill>
                                    <a:latin typeface="Book Antiqua"/>
                                  </a:rPr>
                                  <m:t>𝑥</m:t>
                                </m:r>
                              </m:e>
                            </m:d>
                          </m:den>
                        </m:f>
                        <m:r>
                          <a:rPr lang="fr-FR" spc="-1">
                            <a:solidFill>
                              <a:srgbClr val="FFFFFF"/>
                            </a:solidFill>
                            <a:latin typeface="Book Antiqua"/>
                          </a:rPr>
                          <m:t>|=| </m:t>
                        </m:r>
                        <m:f>
                          <m:fPr>
                            <m:ctrlPr>
                              <a:rPr lang="fr-FR" spc="-1">
                                <a:solidFill>
                                  <a:srgbClr val="FFFFFF"/>
                                </a:solidFill>
                                <a:latin typeface="Book Antiqua"/>
                              </a:rPr>
                            </m:ctrlPr>
                          </m:fPr>
                          <m:num>
                            <m:sSup>
                              <m:sSupPr>
                                <m:ctrlPr>
                                  <a:rPr lang="fr-FR" spc="-1">
                                    <a:solidFill>
                                      <a:srgbClr val="FFFFFF"/>
                                    </a:solidFill>
                                    <a:latin typeface="Book Antiqua"/>
                                  </a:rPr>
                                </m:ctrlPr>
                              </m:sSupPr>
                              <m:e>
                                <m:r>
                                  <a:rPr lang="fr-FR" spc="-1">
                                    <a:solidFill>
                                      <a:srgbClr val="FFFFFF"/>
                                    </a:solidFill>
                                    <a:latin typeface="Book Antiqua"/>
                                  </a:rPr>
                                  <m:t>𝑥</m:t>
                                </m:r>
                              </m:e>
                              <m:sup>
                                <m:r>
                                  <a:rPr lang="fr-FR" spc="-1">
                                    <a:solidFill>
                                      <a:srgbClr val="FFFFFF"/>
                                    </a:solidFill>
                                    <a:latin typeface="Book Antiqua"/>
                                  </a:rPr>
                                  <m:t>2</m:t>
                                </m:r>
                              </m:sup>
                            </m:sSup>
                            <m:r>
                              <a:rPr lang="fr-FR" spc="-1">
                                <a:solidFill>
                                  <a:srgbClr val="FFFFFF"/>
                                </a:solidFill>
                                <a:latin typeface="Book Antiqua"/>
                              </a:rPr>
                              <m:t>−</m:t>
                            </m:r>
                            <m:r>
                              <a:rPr lang="fr-FR" spc="-1">
                                <a:solidFill>
                                  <a:srgbClr val="FFFFFF"/>
                                </a:solidFill>
                                <a:latin typeface="Book Antiqua"/>
                              </a:rPr>
                              <m:t>1</m:t>
                            </m:r>
                          </m:num>
                          <m:den>
                            <m:sSup>
                              <m:sSupPr>
                                <m:ctrlPr>
                                  <a:rPr lang="fr-FR" spc="-1">
                                    <a:solidFill>
                                      <a:srgbClr val="FFFFFF"/>
                                    </a:solidFill>
                                    <a:latin typeface="Book Antiqua"/>
                                  </a:rPr>
                                </m:ctrlPr>
                              </m:sSupPr>
                              <m:e>
                                <m:r>
                                  <a:rPr lang="fr-FR" spc="-1">
                                    <a:solidFill>
                                      <a:srgbClr val="FFFFFF"/>
                                    </a:solidFill>
                                    <a:latin typeface="Book Antiqua"/>
                                  </a:rPr>
                                  <m:t>𝑥</m:t>
                                </m:r>
                              </m:e>
                              <m:sup>
                                <m:r>
                                  <a:rPr lang="fr-FR" spc="-1">
                                    <a:solidFill>
                                      <a:srgbClr val="FFFFFF"/>
                                    </a:solidFill>
                                    <a:latin typeface="Book Antiqua"/>
                                  </a:rPr>
                                  <m:t>2</m:t>
                                </m:r>
                              </m:sup>
                            </m:sSup>
                            <m:r>
                              <a:rPr lang="fr-FR" spc="-1">
                                <a:solidFill>
                                  <a:srgbClr val="FFFFFF"/>
                                </a:solidFill>
                                <a:latin typeface="Book Antiqua"/>
                              </a:rPr>
                              <m:t>+</m:t>
                            </m:r>
                            <m:r>
                              <a:rPr lang="fr-FR" spc="-1">
                                <a:solidFill>
                                  <a:srgbClr val="FFFFFF"/>
                                </a:solidFill>
                                <a:latin typeface="Book Antiqua"/>
                              </a:rPr>
                              <m:t>1</m:t>
                            </m:r>
                          </m:den>
                        </m:f>
                        <m:r>
                          <a:rPr lang="fr-FR" spc="-1">
                            <a:solidFill>
                              <a:srgbClr val="FFFFFF"/>
                            </a:solidFill>
                            <a:latin typeface="Book Antiqua"/>
                          </a:rPr>
                          <m:t>|</m:t>
                        </m:r>
                      </m:oMath>
                    </m:oMathPara>
                  </a14:m>
                  <a:endParaRPr lang="fr-FR" spc="-1" dirty="0">
                    <a:solidFill>
                      <a:srgbClr val="FFFFFF"/>
                    </a:solidFill>
                    <a:latin typeface="Book Antiqua"/>
                  </a:endParaRPr>
                </a:p>
              </p:txBody>
            </p:sp>
          </mc:Choice>
          <mc:Fallback>
            <p:sp>
              <p:nvSpPr>
                <p:cNvPr id="15" name="Rectangle 14"/>
                <p:cNvSpPr>
                  <a:spLocks noRot="1" noChangeAspect="1" noMove="1" noResize="1" noEditPoints="1" noAdjustHandles="1" noChangeArrowheads="1" noChangeShapeType="1" noTextEdit="1"/>
                </p:cNvSpPr>
                <p:nvPr/>
              </p:nvSpPr>
              <p:spPr>
                <a:xfrm>
                  <a:off x="868059" y="3793144"/>
                  <a:ext cx="3848040" cy="702821"/>
                </a:xfrm>
                <a:prstGeom prst="rect">
                  <a:avLst/>
                </a:prstGeom>
                <a:blipFill rotWithShape="1">
                  <a:blip r:embed="rId4"/>
                  <a:stretch>
                    <a:fillRect/>
                  </a:stretch>
                </a:blipFill>
                <a:ln w="19050">
                  <a:no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6" name="Rectangle 15"/>
                <p:cNvSpPr/>
                <p:nvPr/>
              </p:nvSpPr>
              <p:spPr>
                <a:xfrm>
                  <a:off x="927167" y="4528734"/>
                  <a:ext cx="3825599" cy="696729"/>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14:m>
                    <m:oMathPara xmlns:m="http://schemas.openxmlformats.org/officeDocument/2006/math">
                      <m:oMathParaPr>
                        <m:jc m:val="centerGroup"/>
                      </m:oMathParaPr>
                      <m:oMath xmlns:m="http://schemas.openxmlformats.org/officeDocument/2006/math">
                        <m:r>
                          <a:rPr lang="fr-FR" spc="-1">
                            <a:solidFill>
                              <a:srgbClr val="FFFFFF"/>
                            </a:solidFill>
                            <a:latin typeface="Book Antiqua"/>
                          </a:rPr>
                          <m:t>𝐶𝑜𝑛𝑑</m:t>
                        </m:r>
                        <m:d>
                          <m:dPr>
                            <m:ctrlPr>
                              <a:rPr lang="fr-FR" spc="-1">
                                <a:solidFill>
                                  <a:srgbClr val="FFFFFF"/>
                                </a:solidFill>
                                <a:latin typeface="Book Antiqua"/>
                              </a:rPr>
                            </m:ctrlPr>
                          </m:dPr>
                          <m:e>
                            <m:r>
                              <a:rPr lang="fr-FR" spc="-1">
                                <a:solidFill>
                                  <a:srgbClr val="FFFFFF"/>
                                </a:solidFill>
                                <a:latin typeface="Book Antiqua"/>
                              </a:rPr>
                              <m:t>𝑔</m:t>
                            </m:r>
                            <m:d>
                              <m:dPr>
                                <m:ctrlPr>
                                  <a:rPr lang="fr-FR" spc="-1">
                                    <a:solidFill>
                                      <a:srgbClr val="FFFFFF"/>
                                    </a:solidFill>
                                    <a:latin typeface="Book Antiqua"/>
                                  </a:rPr>
                                </m:ctrlPr>
                              </m:dPr>
                              <m:e>
                                <m:r>
                                  <a:rPr lang="fr-FR" spc="-1">
                                    <a:solidFill>
                                      <a:srgbClr val="FFFFFF"/>
                                    </a:solidFill>
                                    <a:latin typeface="Book Antiqua"/>
                                  </a:rPr>
                                  <m:t>𝑥</m:t>
                                </m:r>
                              </m:e>
                            </m:d>
                          </m:e>
                        </m:d>
                        <m:r>
                          <a:rPr lang="fr-FR" spc="-1">
                            <a:solidFill>
                              <a:srgbClr val="FFFFFF"/>
                            </a:solidFill>
                            <a:latin typeface="Book Antiqua"/>
                          </a:rPr>
                          <m:t>=| </m:t>
                        </m:r>
                        <m:f>
                          <m:fPr>
                            <m:ctrlPr>
                              <a:rPr lang="fr-FR" spc="-1">
                                <a:solidFill>
                                  <a:srgbClr val="FFFFFF"/>
                                </a:solidFill>
                                <a:latin typeface="Book Antiqua"/>
                              </a:rPr>
                            </m:ctrlPr>
                          </m:fPr>
                          <m:num>
                            <m:r>
                              <a:rPr lang="fr-FR" spc="-1">
                                <a:solidFill>
                                  <a:srgbClr val="FFFFFF"/>
                                </a:solidFill>
                                <a:latin typeface="Book Antiqua"/>
                              </a:rPr>
                              <m:t>𝑥</m:t>
                            </m:r>
                            <m:sSup>
                              <m:sSupPr>
                                <m:ctrlPr>
                                  <a:rPr lang="fr-FR" spc="-1">
                                    <a:solidFill>
                                      <a:srgbClr val="FFFFFF"/>
                                    </a:solidFill>
                                    <a:latin typeface="Book Antiqua"/>
                                  </a:rPr>
                                </m:ctrlPr>
                              </m:sSupPr>
                              <m:e>
                                <m:r>
                                  <a:rPr lang="fr-FR" spc="-1">
                                    <a:solidFill>
                                      <a:srgbClr val="FFFFFF"/>
                                    </a:solidFill>
                                    <a:latin typeface="Book Antiqua"/>
                                  </a:rPr>
                                  <m:t>𝑔</m:t>
                                </m:r>
                              </m:e>
                              <m:sup>
                                <m:r>
                                  <a:rPr lang="fr-FR" spc="-1">
                                    <a:solidFill>
                                      <a:srgbClr val="FFFFFF"/>
                                    </a:solidFill>
                                    <a:latin typeface="Book Antiqua"/>
                                  </a:rPr>
                                  <m:t>′</m:t>
                                </m:r>
                              </m:sup>
                            </m:sSup>
                            <m:d>
                              <m:dPr>
                                <m:ctrlPr>
                                  <a:rPr lang="fr-FR" spc="-1">
                                    <a:solidFill>
                                      <a:srgbClr val="FFFFFF"/>
                                    </a:solidFill>
                                    <a:latin typeface="Book Antiqua"/>
                                  </a:rPr>
                                </m:ctrlPr>
                              </m:dPr>
                              <m:e>
                                <m:r>
                                  <a:rPr lang="fr-FR" spc="-1">
                                    <a:solidFill>
                                      <a:srgbClr val="FFFFFF"/>
                                    </a:solidFill>
                                    <a:latin typeface="Book Antiqua"/>
                                  </a:rPr>
                                  <m:t>𝑥</m:t>
                                </m:r>
                              </m:e>
                            </m:d>
                          </m:num>
                          <m:den>
                            <m:r>
                              <a:rPr lang="fr-FR" spc="-1">
                                <a:solidFill>
                                  <a:srgbClr val="FFFFFF"/>
                                </a:solidFill>
                                <a:latin typeface="Book Antiqua"/>
                              </a:rPr>
                              <m:t>𝑔</m:t>
                            </m:r>
                            <m:d>
                              <m:dPr>
                                <m:ctrlPr>
                                  <a:rPr lang="fr-FR" spc="-1">
                                    <a:solidFill>
                                      <a:srgbClr val="FFFFFF"/>
                                    </a:solidFill>
                                    <a:latin typeface="Book Antiqua"/>
                                  </a:rPr>
                                </m:ctrlPr>
                              </m:dPr>
                              <m:e>
                                <m:r>
                                  <a:rPr lang="fr-FR" spc="-1">
                                    <a:solidFill>
                                      <a:srgbClr val="FFFFFF"/>
                                    </a:solidFill>
                                    <a:latin typeface="Book Antiqua"/>
                                  </a:rPr>
                                  <m:t>𝑥</m:t>
                                </m:r>
                              </m:e>
                            </m:d>
                          </m:den>
                        </m:f>
                        <m:r>
                          <a:rPr lang="fr-FR" spc="-1">
                            <a:solidFill>
                              <a:srgbClr val="FFFFFF"/>
                            </a:solidFill>
                            <a:latin typeface="Book Antiqua"/>
                          </a:rPr>
                          <m:t>|=|</m:t>
                        </m:r>
                        <m:f>
                          <m:fPr>
                            <m:ctrlPr>
                              <a:rPr lang="fr-FR" spc="-1">
                                <a:solidFill>
                                  <a:srgbClr val="FFFFFF"/>
                                </a:solidFill>
                                <a:latin typeface="Book Antiqua"/>
                              </a:rPr>
                            </m:ctrlPr>
                          </m:fPr>
                          <m:num>
                            <m:sSup>
                              <m:sSupPr>
                                <m:ctrlPr>
                                  <a:rPr lang="fr-FR" spc="-1">
                                    <a:solidFill>
                                      <a:srgbClr val="FFFFFF"/>
                                    </a:solidFill>
                                    <a:latin typeface="Book Antiqua"/>
                                  </a:rPr>
                                </m:ctrlPr>
                              </m:sSupPr>
                              <m:e>
                                <m:r>
                                  <a:rPr lang="fr-FR" spc="-1">
                                    <a:solidFill>
                                      <a:srgbClr val="FFFFFF"/>
                                    </a:solidFill>
                                    <a:latin typeface="Book Antiqua"/>
                                  </a:rPr>
                                  <m:t>𝑥</m:t>
                                </m:r>
                              </m:e>
                              <m:sup>
                                <m:r>
                                  <a:rPr lang="fr-FR" spc="-1">
                                    <a:solidFill>
                                      <a:srgbClr val="FFFFFF"/>
                                    </a:solidFill>
                                    <a:latin typeface="Book Antiqua"/>
                                  </a:rPr>
                                  <m:t>2</m:t>
                                </m:r>
                              </m:sup>
                            </m:sSup>
                            <m:r>
                              <a:rPr lang="fr-FR" spc="-1">
                                <a:solidFill>
                                  <a:srgbClr val="FFFFFF"/>
                                </a:solidFill>
                                <a:latin typeface="Book Antiqua"/>
                              </a:rPr>
                              <m:t>+</m:t>
                            </m:r>
                            <m:r>
                              <a:rPr lang="fr-FR" spc="-1">
                                <a:solidFill>
                                  <a:srgbClr val="FFFFFF"/>
                                </a:solidFill>
                                <a:latin typeface="Book Antiqua"/>
                              </a:rPr>
                              <m:t>1</m:t>
                            </m:r>
                          </m:num>
                          <m:den>
                            <m:sSup>
                              <m:sSupPr>
                                <m:ctrlPr>
                                  <a:rPr lang="fr-FR" spc="-1">
                                    <a:solidFill>
                                      <a:srgbClr val="FFFFFF"/>
                                    </a:solidFill>
                                    <a:latin typeface="Book Antiqua"/>
                                  </a:rPr>
                                </m:ctrlPr>
                              </m:sSupPr>
                              <m:e>
                                <m:r>
                                  <a:rPr lang="fr-FR" spc="-1">
                                    <a:solidFill>
                                      <a:srgbClr val="FFFFFF"/>
                                    </a:solidFill>
                                    <a:latin typeface="Book Antiqua"/>
                                  </a:rPr>
                                  <m:t>𝑥</m:t>
                                </m:r>
                              </m:e>
                              <m:sup>
                                <m:r>
                                  <a:rPr lang="fr-FR" spc="-1">
                                    <a:solidFill>
                                      <a:srgbClr val="FFFFFF"/>
                                    </a:solidFill>
                                    <a:latin typeface="Book Antiqua"/>
                                  </a:rPr>
                                  <m:t>2</m:t>
                                </m:r>
                              </m:sup>
                            </m:sSup>
                            <m:r>
                              <a:rPr lang="fr-FR" spc="-1">
                                <a:solidFill>
                                  <a:srgbClr val="FFFFFF"/>
                                </a:solidFill>
                                <a:latin typeface="Book Antiqua"/>
                              </a:rPr>
                              <m:t>−</m:t>
                            </m:r>
                            <m:r>
                              <a:rPr lang="fr-FR" spc="-1">
                                <a:solidFill>
                                  <a:srgbClr val="FFFFFF"/>
                                </a:solidFill>
                                <a:latin typeface="Book Antiqua"/>
                              </a:rPr>
                              <m:t>1</m:t>
                            </m:r>
                          </m:den>
                        </m:f>
                        <m:r>
                          <a:rPr lang="fr-FR" spc="-1">
                            <a:solidFill>
                              <a:srgbClr val="FFFFFF"/>
                            </a:solidFill>
                            <a:latin typeface="Book Antiqua"/>
                          </a:rPr>
                          <m:t>|</m:t>
                        </m:r>
                      </m:oMath>
                    </m:oMathPara>
                  </a14:m>
                  <a:endParaRPr lang="fr-FR" spc="-1" dirty="0">
                    <a:solidFill>
                      <a:srgbClr val="FFFFFF"/>
                    </a:solidFill>
                    <a:latin typeface="Book Antiqua"/>
                  </a:endParaRPr>
                </a:p>
              </p:txBody>
            </p:sp>
          </mc:Choice>
          <mc:Fallback>
            <p:sp>
              <p:nvSpPr>
                <p:cNvPr id="16" name="Rectangle 15"/>
                <p:cNvSpPr>
                  <a:spLocks noRot="1" noChangeAspect="1" noMove="1" noResize="1" noEditPoints="1" noAdjustHandles="1" noChangeArrowheads="1" noChangeShapeType="1" noTextEdit="1"/>
                </p:cNvSpPr>
                <p:nvPr/>
              </p:nvSpPr>
              <p:spPr>
                <a:xfrm>
                  <a:off x="927167" y="4528734"/>
                  <a:ext cx="3825599" cy="696729"/>
                </a:xfrm>
                <a:prstGeom prst="rect">
                  <a:avLst/>
                </a:prstGeom>
                <a:blipFill rotWithShape="1">
                  <a:blip r:embed="rId5"/>
                  <a:stretch>
                    <a:fillRect/>
                  </a:stretch>
                </a:blipFill>
                <a:ln w="19050">
                  <a:noFill/>
                </a:ln>
              </p:spPr>
              <p:txBody>
                <a:bodyPr/>
                <a:lstStyle/>
                <a:p>
                  <a:r>
                    <a:rPr lang="fr-FR">
                      <a:noFill/>
                    </a:rPr>
                    <a:t> </a:t>
                  </a:r>
                </a:p>
              </p:txBody>
            </p:sp>
          </mc:Fallback>
        </mc:AlternateContent>
        <p:sp>
          <p:nvSpPr>
            <p:cNvPr id="17" name="Rectangle 16"/>
            <p:cNvSpPr/>
            <p:nvPr/>
          </p:nvSpPr>
          <p:spPr>
            <a:xfrm>
              <a:off x="915947" y="5228341"/>
              <a:ext cx="5973479" cy="369332"/>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pc="-1" dirty="0">
                  <a:solidFill>
                    <a:srgbClr val="FFFFFF"/>
                  </a:solidFill>
                  <a:latin typeface="Book Antiqua"/>
                </a:rPr>
                <a:t>Cond</a:t>
              </a:r>
              <a:r>
                <a:rPr lang="en-US" spc="-1" baseline="-25000" dirty="0">
                  <a:solidFill>
                    <a:srgbClr val="FFFFFF"/>
                  </a:solidFill>
                  <a:latin typeface="Book Antiqua"/>
                </a:rPr>
                <a:t>1</a:t>
              </a:r>
              <a:r>
                <a:rPr lang="en-US" spc="-1" dirty="0">
                  <a:solidFill>
                    <a:srgbClr val="FFFFFF"/>
                  </a:solidFill>
                  <a:latin typeface="Book Antiqua"/>
                </a:rPr>
                <a:t>(f(x)) = 0,                             Cond</a:t>
              </a:r>
              <a:r>
                <a:rPr lang="en-US" spc="-1" baseline="-25000" dirty="0">
                  <a:solidFill>
                    <a:srgbClr val="FFFFFF"/>
                  </a:solidFill>
                  <a:latin typeface="Book Antiqua"/>
                </a:rPr>
                <a:t>∞</a:t>
              </a:r>
              <a:r>
                <a:rPr lang="en-US" spc="-1" dirty="0">
                  <a:solidFill>
                    <a:srgbClr val="FFFFFF"/>
                  </a:solidFill>
                  <a:latin typeface="Book Antiqua"/>
                </a:rPr>
                <a:t>(f(x)) = 1</a:t>
              </a:r>
              <a:endParaRPr lang="fr-FR" spc="-1" dirty="0">
                <a:solidFill>
                  <a:srgbClr val="FFFFFF"/>
                </a:solidFill>
                <a:latin typeface="Book Antiqua"/>
              </a:endParaRPr>
            </a:p>
          </p:txBody>
        </p:sp>
        <p:sp>
          <p:nvSpPr>
            <p:cNvPr id="19" name="Rectangle 18"/>
            <p:cNvSpPr/>
            <p:nvPr/>
          </p:nvSpPr>
          <p:spPr>
            <a:xfrm>
              <a:off x="904951" y="5823193"/>
              <a:ext cx="6839430" cy="369332"/>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pc="-1" dirty="0">
                  <a:solidFill>
                    <a:srgbClr val="FFFFFF"/>
                  </a:solidFill>
                  <a:latin typeface="Book Antiqua"/>
                </a:rPr>
                <a:t>Cond</a:t>
              </a:r>
              <a:r>
                <a:rPr lang="en-US" spc="-1" baseline="-25000" dirty="0">
                  <a:solidFill>
                    <a:srgbClr val="FFFFFF"/>
                  </a:solidFill>
                  <a:latin typeface="Book Antiqua"/>
                </a:rPr>
                <a:t>1</a:t>
              </a:r>
              <a:r>
                <a:rPr lang="en-US" spc="-1" dirty="0">
                  <a:solidFill>
                    <a:srgbClr val="FFFFFF"/>
                  </a:solidFill>
                  <a:latin typeface="Book Antiqua"/>
                </a:rPr>
                <a:t>(g(x)) = ∞,                             Cond</a:t>
              </a:r>
              <a:r>
                <a:rPr lang="en-US" spc="-1" baseline="-25000" dirty="0">
                  <a:solidFill>
                    <a:srgbClr val="FFFFFF"/>
                  </a:solidFill>
                  <a:latin typeface="Book Antiqua"/>
                </a:rPr>
                <a:t>∞</a:t>
              </a:r>
              <a:r>
                <a:rPr lang="en-US" spc="-1" dirty="0">
                  <a:solidFill>
                    <a:srgbClr val="FFFFFF"/>
                  </a:solidFill>
                  <a:latin typeface="Book Antiqua"/>
                </a:rPr>
                <a:t>(g(x)) = 1</a:t>
              </a:r>
              <a:endParaRPr lang="fr-FR" spc="-1" dirty="0">
                <a:solidFill>
                  <a:srgbClr val="FFFFFF"/>
                </a:solidFill>
                <a:latin typeface="Book Antiqua"/>
              </a:endParaRPr>
            </a:p>
          </p:txBody>
        </p:sp>
        <p:sp>
          <p:nvSpPr>
            <p:cNvPr id="24" name="Rectangle 23"/>
            <p:cNvSpPr/>
            <p:nvPr/>
          </p:nvSpPr>
          <p:spPr>
            <a:xfrm>
              <a:off x="750364" y="3395601"/>
              <a:ext cx="1551167"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FFFF"/>
                  </a:solidFill>
                  <a:latin typeface="Book Antiqua"/>
                </a:rPr>
                <a:t>Solution</a:t>
              </a:r>
              <a:r>
                <a:rPr lang="fr-FR" sz="2000" b="1" spc="-1" dirty="0">
                  <a:solidFill>
                    <a:srgbClr val="FFFFFF"/>
                  </a:solidFill>
                  <a:latin typeface="Book Antiqua"/>
                </a:rPr>
                <a:t> :</a:t>
              </a:r>
            </a:p>
          </p:txBody>
        </p:sp>
      </p:grpSp>
    </p:spTree>
    <p:extLst>
      <p:ext uri="{BB962C8B-B14F-4D97-AF65-F5344CB8AC3E}">
        <p14:creationId xmlns:p14="http://schemas.microsoft.com/office/powerpoint/2010/main" val="197895826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29</a:t>
            </a:fld>
            <a:endParaRPr lang="en-US" sz="1200" b="0" strike="noStrike" spc="-1">
              <a:latin typeface="Times New Roman"/>
            </a:endParaRPr>
          </a:p>
        </p:txBody>
      </p:sp>
      <p:sp>
        <p:nvSpPr>
          <p:cNvPr id="4" name="Rectangle 3"/>
          <p:cNvSpPr/>
          <p:nvPr/>
        </p:nvSpPr>
        <p:spPr>
          <a:xfrm>
            <a:off x="539552" y="116632"/>
            <a:ext cx="5760640" cy="400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0000"/>
                </a:solidFill>
                <a:latin typeface="Book Antiqua"/>
              </a:rPr>
              <a:t>Annexe2 </a:t>
            </a:r>
            <a:r>
              <a:rPr lang="fr-FR" sz="2000" b="1" spc="-1" dirty="0">
                <a:solidFill>
                  <a:srgbClr val="FF0000"/>
                </a:solidFill>
                <a:latin typeface="Book Antiqua"/>
              </a:rPr>
              <a:t> :</a:t>
            </a:r>
          </a:p>
        </p:txBody>
      </p:sp>
      <p:sp>
        <p:nvSpPr>
          <p:cNvPr id="6" name="Rectangle 5"/>
          <p:cNvSpPr/>
          <p:nvPr/>
        </p:nvSpPr>
        <p:spPr>
          <a:xfrm>
            <a:off x="683568" y="836712"/>
            <a:ext cx="1551167"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FFFF"/>
                </a:solidFill>
                <a:latin typeface="Book Antiqua"/>
              </a:rPr>
              <a:t>Exercice3</a:t>
            </a:r>
            <a:r>
              <a:rPr lang="fr-FR" sz="2000" b="1" spc="-1" dirty="0">
                <a:solidFill>
                  <a:srgbClr val="FFFFFF"/>
                </a:solidFill>
                <a:latin typeface="Book Antiqua"/>
              </a:rPr>
              <a:t> :</a:t>
            </a:r>
          </a:p>
        </p:txBody>
      </p:sp>
      <p:grpSp>
        <p:nvGrpSpPr>
          <p:cNvPr id="8" name="Groupe 7"/>
          <p:cNvGrpSpPr/>
          <p:nvPr/>
        </p:nvGrpSpPr>
        <p:grpSpPr>
          <a:xfrm>
            <a:off x="500364" y="1484784"/>
            <a:ext cx="8392116" cy="3240360"/>
            <a:chOff x="500364" y="1484784"/>
            <a:chExt cx="8392116" cy="3240360"/>
          </a:xfrm>
        </p:grpSpPr>
        <p:grpSp>
          <p:nvGrpSpPr>
            <p:cNvPr id="7" name="Groupe 6"/>
            <p:cNvGrpSpPr/>
            <p:nvPr/>
          </p:nvGrpSpPr>
          <p:grpSpPr>
            <a:xfrm>
              <a:off x="500364" y="1484784"/>
              <a:ext cx="8392116" cy="3240360"/>
              <a:chOff x="500364" y="1484784"/>
              <a:chExt cx="8392116" cy="3240360"/>
            </a:xfrm>
          </p:grpSpPr>
          <p:sp>
            <p:nvSpPr>
              <p:cNvPr id="5" name="Rectangle 4"/>
              <p:cNvSpPr/>
              <p:nvPr/>
            </p:nvSpPr>
            <p:spPr>
              <a:xfrm>
                <a:off x="500364" y="1484784"/>
                <a:ext cx="8392116" cy="3240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500364" y="1723430"/>
                <a:ext cx="8208912" cy="829543"/>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1600" spc="-1" dirty="0" smtClean="0">
                    <a:solidFill>
                      <a:srgbClr val="FFFFFF"/>
                    </a:solidFill>
                    <a:latin typeface="Book Antiqua"/>
                  </a:rPr>
                  <a:t>Afin de </a:t>
                </a:r>
                <a:r>
                  <a:rPr lang="fr-FR" sz="1600" spc="-1" dirty="0">
                    <a:solidFill>
                      <a:srgbClr val="FFFFFF"/>
                    </a:solidFill>
                    <a:latin typeface="Book Antiqua"/>
                  </a:rPr>
                  <a:t>mesurer l’épaisseur </a:t>
                </a:r>
                <a:r>
                  <a:rPr lang="fr-FR" sz="1600" spc="-1" dirty="0" smtClean="0">
                    <a:solidFill>
                      <a:srgbClr val="FFFFFF"/>
                    </a:solidFill>
                    <a:latin typeface="Book Antiqua"/>
                  </a:rPr>
                  <a:t>E d’un tuyau en plastique (en forme de cylindre creux), </a:t>
                </a:r>
                <a:r>
                  <a:rPr lang="fr-FR" sz="1600" spc="-1" dirty="0" smtClean="0">
                    <a:solidFill>
                      <a:srgbClr val="FFFFFF"/>
                    </a:solidFill>
                    <a:latin typeface="Book Antiqua"/>
                  </a:rPr>
                  <a:t>on a mesuré </a:t>
                </a:r>
                <a:r>
                  <a:rPr lang="fr-FR" sz="1600" spc="-1" dirty="0">
                    <a:solidFill>
                      <a:srgbClr val="FFFFFF"/>
                    </a:solidFill>
                    <a:latin typeface="Book Antiqua"/>
                  </a:rPr>
                  <a:t>le diamètre intérieur D</a:t>
                </a:r>
                <a:r>
                  <a:rPr lang="fr-FR" sz="1600" spc="-1" baseline="-25000" dirty="0">
                    <a:solidFill>
                      <a:srgbClr val="FFFFFF"/>
                    </a:solidFill>
                    <a:latin typeface="Book Antiqua"/>
                  </a:rPr>
                  <a:t>1</a:t>
                </a:r>
                <a:r>
                  <a:rPr lang="fr-FR" sz="1600" spc="-1" dirty="0">
                    <a:solidFill>
                      <a:srgbClr val="FFFFFF"/>
                    </a:solidFill>
                    <a:latin typeface="Book Antiqua"/>
                  </a:rPr>
                  <a:t> et le diamètre extérieur D</a:t>
                </a:r>
                <a:r>
                  <a:rPr lang="fr-FR" sz="1600" spc="-1" baseline="-25000" dirty="0">
                    <a:solidFill>
                      <a:srgbClr val="FFFFFF"/>
                    </a:solidFill>
                    <a:latin typeface="Book Antiqua"/>
                  </a:rPr>
                  <a:t>2</a:t>
                </a:r>
                <a:r>
                  <a:rPr lang="fr-FR" sz="1600" spc="-1" dirty="0">
                    <a:solidFill>
                      <a:srgbClr val="FFFFFF"/>
                    </a:solidFill>
                    <a:latin typeface="Book Antiqua"/>
                  </a:rPr>
                  <a:t> et </a:t>
                </a:r>
                <a:r>
                  <a:rPr lang="fr-FR" sz="1600" spc="-1" dirty="0" smtClean="0">
                    <a:solidFill>
                      <a:srgbClr val="FFFFFF"/>
                    </a:solidFill>
                    <a:latin typeface="Book Antiqua"/>
                  </a:rPr>
                  <a:t>on a trouvé</a:t>
                </a:r>
                <a:r>
                  <a:rPr lang="fr-FR" sz="1600" spc="-1" dirty="0">
                    <a:solidFill>
                      <a:srgbClr val="FFFFFF"/>
                    </a:solidFill>
                    <a:latin typeface="Book Antiqua"/>
                  </a:rPr>
                  <a:t> D</a:t>
                </a:r>
                <a:r>
                  <a:rPr lang="fr-FR" sz="1600" spc="-1" baseline="-25000" dirty="0">
                    <a:solidFill>
                      <a:srgbClr val="FFFFFF"/>
                    </a:solidFill>
                    <a:latin typeface="Book Antiqua"/>
                  </a:rPr>
                  <a:t>1</a:t>
                </a:r>
                <a:r>
                  <a:rPr lang="fr-FR" sz="1600" spc="-1" dirty="0">
                    <a:solidFill>
                      <a:srgbClr val="FFFFFF"/>
                    </a:solidFill>
                    <a:latin typeface="Book Antiqua"/>
                  </a:rPr>
                  <a:t> = 19.5 ± 0.1 </a:t>
                </a:r>
                <a:r>
                  <a:rPr lang="fr-FR" sz="1600" spc="-1" dirty="0">
                    <a:solidFill>
                      <a:srgbClr val="FFFFFF"/>
                    </a:solidFill>
                    <a:latin typeface="Book Antiqua"/>
                  </a:rPr>
                  <a:t>c</a:t>
                </a:r>
                <a:r>
                  <a:rPr lang="fr-FR" sz="1600" spc="-1" dirty="0" smtClean="0">
                    <a:solidFill>
                      <a:srgbClr val="FFFFFF"/>
                    </a:solidFill>
                    <a:latin typeface="Book Antiqua"/>
                  </a:rPr>
                  <a:t>m </a:t>
                </a:r>
                <a:r>
                  <a:rPr lang="fr-FR" sz="1600" spc="-1" dirty="0">
                    <a:solidFill>
                      <a:srgbClr val="FFFFFF"/>
                    </a:solidFill>
                    <a:latin typeface="Book Antiqua"/>
                  </a:rPr>
                  <a:t>et D</a:t>
                </a:r>
                <a:r>
                  <a:rPr lang="fr-FR" sz="1600" spc="-1" baseline="-25000" dirty="0">
                    <a:solidFill>
                      <a:srgbClr val="FFFFFF"/>
                    </a:solidFill>
                    <a:latin typeface="Book Antiqua"/>
                  </a:rPr>
                  <a:t>2</a:t>
                </a:r>
                <a:r>
                  <a:rPr lang="fr-FR" sz="1600" spc="-1" dirty="0">
                    <a:solidFill>
                      <a:srgbClr val="FFFFFF"/>
                    </a:solidFill>
                    <a:latin typeface="Book Antiqua"/>
                  </a:rPr>
                  <a:t> = 26.7 ± 0.1 </a:t>
                </a:r>
                <a:r>
                  <a:rPr lang="fr-FR" sz="1600" spc="-1" dirty="0" smtClean="0">
                    <a:solidFill>
                      <a:srgbClr val="FFFFFF"/>
                    </a:solidFill>
                    <a:latin typeface="Book Antiqua"/>
                  </a:rPr>
                  <a:t>cm</a:t>
                </a:r>
                <a:r>
                  <a:rPr lang="fr-FR" sz="1600" spc="-1" dirty="0">
                    <a:solidFill>
                      <a:srgbClr val="FFFFFF"/>
                    </a:solidFill>
                    <a:latin typeface="Book Antiqua"/>
                  </a:rPr>
                  <a:t>. </a:t>
                </a:r>
              </a:p>
            </p:txBody>
          </p:sp>
          <p:sp>
            <p:nvSpPr>
              <p:cNvPr id="3" name="Rectangle 2"/>
              <p:cNvSpPr/>
              <p:nvPr/>
            </p:nvSpPr>
            <p:spPr>
              <a:xfrm>
                <a:off x="539552" y="2685633"/>
                <a:ext cx="5295303" cy="338554"/>
              </a:xfrm>
              <a:prstGeom prst="rect">
                <a:avLst/>
              </a:prstGeom>
            </p:spPr>
            <p:txBody>
              <a:bodyPr wrap="square">
                <a:spAutoFit/>
              </a:bodyPr>
              <a:lstStyle/>
              <a:p>
                <a:pPr lvl="0"/>
                <a:r>
                  <a:rPr lang="fr-FR" sz="1600" spc="-1" dirty="0" smtClean="0">
                    <a:solidFill>
                      <a:srgbClr val="FFFFFF"/>
                    </a:solidFill>
                    <a:latin typeface="Book Antiqua"/>
                  </a:rPr>
                  <a:t>Donner </a:t>
                </a:r>
                <a:r>
                  <a:rPr lang="fr-FR" sz="1600" spc="-1" dirty="0">
                    <a:solidFill>
                      <a:srgbClr val="FFFFFF"/>
                    </a:solidFill>
                    <a:latin typeface="Book Antiqua"/>
                  </a:rPr>
                  <a:t>le résultat de la mesure et sa précision.</a:t>
                </a:r>
              </a:p>
            </p:txBody>
          </p:sp>
          <p:sp>
            <p:nvSpPr>
              <p:cNvPr id="9" name="Rectangle 8"/>
              <p:cNvSpPr/>
              <p:nvPr/>
            </p:nvSpPr>
            <p:spPr>
              <a:xfrm>
                <a:off x="539551" y="3145505"/>
                <a:ext cx="5295303" cy="830997"/>
              </a:xfrm>
              <a:prstGeom prst="rect">
                <a:avLst/>
              </a:prstGeom>
            </p:spPr>
            <p:txBody>
              <a:bodyPr wrap="square">
                <a:spAutoFit/>
              </a:bodyPr>
              <a:lstStyle/>
              <a:p>
                <a:pPr lvl="0"/>
                <a:r>
                  <a:rPr lang="fr-FR" sz="1600" spc="-1" dirty="0" smtClean="0">
                    <a:solidFill>
                      <a:srgbClr val="FFFFFF"/>
                    </a:solidFill>
                    <a:latin typeface="Book Antiqua"/>
                  </a:rPr>
                  <a:t>Calculer le volume </a:t>
                </a:r>
                <a:r>
                  <a:rPr lang="fr-FR" sz="1600" spc="-1" dirty="0" smtClean="0">
                    <a:solidFill>
                      <a:srgbClr val="FFFFFF"/>
                    </a:solidFill>
                    <a:latin typeface="Book Antiqua"/>
                  </a:rPr>
                  <a:t>da la matière </a:t>
                </a:r>
                <a:r>
                  <a:rPr lang="fr-FR" sz="1600" spc="-1" dirty="0" smtClean="0">
                    <a:solidFill>
                      <a:srgbClr val="FFFFFF"/>
                    </a:solidFill>
                    <a:latin typeface="Book Antiqua"/>
                  </a:rPr>
                  <a:t>du plastique utilisée dans un morceau de L</a:t>
                </a:r>
                <a:r>
                  <a:rPr lang="fr-FR" sz="1600" spc="-1" dirty="0">
                    <a:solidFill>
                      <a:srgbClr val="FFFFFF"/>
                    </a:solidFill>
                    <a:latin typeface="Book Antiqua"/>
                  </a:rPr>
                  <a:t>= 5.050 </a:t>
                </a:r>
                <a:r>
                  <a:rPr lang="fr-FR" sz="1600" spc="-1" dirty="0" smtClean="0">
                    <a:solidFill>
                      <a:srgbClr val="FFFFFF"/>
                    </a:solidFill>
                    <a:latin typeface="Book Antiqua"/>
                  </a:rPr>
                  <a:t>±0.002 </a:t>
                </a:r>
                <a:r>
                  <a:rPr lang="fr-FR" sz="1600" spc="-1" dirty="0" smtClean="0">
                    <a:solidFill>
                      <a:srgbClr val="FFFFFF"/>
                    </a:solidFill>
                    <a:latin typeface="Book Antiqua"/>
                  </a:rPr>
                  <a:t>m de long avec la précision.</a:t>
                </a:r>
                <a:endParaRPr lang="fr-FR" sz="1600" spc="-1" dirty="0">
                  <a:solidFill>
                    <a:srgbClr val="FFFFFF"/>
                  </a:solidFill>
                  <a:latin typeface="Book Antiqua"/>
                </a:endParaRPr>
              </a:p>
            </p:txBody>
          </p:sp>
        </p:gr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2290470"/>
              <a:ext cx="3026681" cy="226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9017084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C1F90A31-C104-45D6-805E-BD7765269229}" type="slidenum">
              <a:rPr lang="fr-FR" sz="1200" b="0" strike="noStrike" spc="-1">
                <a:solidFill>
                  <a:srgbClr val="D1EAED"/>
                </a:solidFill>
                <a:latin typeface="Constantia"/>
              </a:rPr>
              <a:t>3</a:t>
            </a:fld>
            <a:endParaRPr lang="en-US" sz="1200" b="0" strike="noStrike" spc="-1">
              <a:latin typeface="Times New Roman"/>
            </a:endParaRPr>
          </a:p>
        </p:txBody>
      </p:sp>
      <p:sp>
        <p:nvSpPr>
          <p:cNvPr id="73" name="CustomShape 8"/>
          <p:cNvSpPr/>
          <p:nvPr/>
        </p:nvSpPr>
        <p:spPr>
          <a:xfrm>
            <a:off x="323529" y="764704"/>
            <a:ext cx="2880320"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2400" b="1" spc="-1" dirty="0" smtClean="0">
                <a:solidFill>
                  <a:srgbClr val="FF0000"/>
                </a:solidFill>
                <a:latin typeface="Book Antiqua"/>
              </a:rPr>
              <a:t>1-  Introduction :</a:t>
            </a:r>
            <a:endParaRPr lang="en-US" sz="2400" b="0" strike="noStrike" spc="-1" dirty="0">
              <a:latin typeface="Arial"/>
            </a:endParaRPr>
          </a:p>
        </p:txBody>
      </p:sp>
      <p:sp>
        <p:nvSpPr>
          <p:cNvPr id="12" name="CustomShape 7"/>
          <p:cNvSpPr/>
          <p:nvPr/>
        </p:nvSpPr>
        <p:spPr>
          <a:xfrm>
            <a:off x="611561" y="1628800"/>
            <a:ext cx="8074880" cy="2399203"/>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lnSpc>
                <a:spcPct val="150000"/>
              </a:lnSpc>
            </a:pP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 L’analyse numérique (</a:t>
            </a:r>
            <a:r>
              <a:rPr lang="fr-FR" sz="2000" i="1" dirty="0" err="1">
                <a:solidFill>
                  <a:schemeClr val="bg1"/>
                </a:solidFill>
                <a:effectLst>
                  <a:outerShdw blurRad="38100" dist="38100" dir="2700000" algn="tl">
                    <a:srgbClr val="000000">
                      <a:alpha val="43137"/>
                    </a:srgbClr>
                  </a:outerShdw>
                </a:effectLst>
                <a:latin typeface="Cambria Math" pitchFamily="18" charset="0"/>
                <a:ea typeface="Cambria Math" pitchFamily="18" charset="0"/>
              </a:rPr>
              <a:t>numerical</a:t>
            </a:r>
            <a:r>
              <a:rPr lang="fr-FR" sz="2000" i="1"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 </a:t>
            </a:r>
            <a:r>
              <a:rPr lang="fr-FR" sz="2000" i="1" dirty="0" err="1">
                <a:solidFill>
                  <a:schemeClr val="bg1"/>
                </a:solidFill>
                <a:effectLst>
                  <a:outerShdw blurRad="38100" dist="38100" dir="2700000" algn="tl">
                    <a:srgbClr val="000000">
                      <a:alpha val="43137"/>
                    </a:srgbClr>
                  </a:outerShdw>
                </a:effectLst>
                <a:latin typeface="Cambria Math" pitchFamily="18" charset="0"/>
                <a:ea typeface="Cambria Math" pitchFamily="18" charset="0"/>
              </a:rPr>
              <a:t>analysis</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 est une branche des mathématiques appliquées s’intéressant au </a:t>
            </a:r>
            <a:r>
              <a:rPr lang="fr-FR" sz="2000" u="sng"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développement</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 d’outils et de </a:t>
            </a:r>
            <a:r>
              <a:rPr lang="fr-FR" sz="2000" u="sng"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méthodes numériques </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pour le </a:t>
            </a:r>
            <a:r>
              <a:rPr lang="fr-FR" sz="2000" u="sng"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calcul d’approximations </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de </a:t>
            </a:r>
            <a:r>
              <a:rPr lang="fr-FR" sz="2000" u="sng"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solutions de problèmes de mathématiques </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qu’il serait </a:t>
            </a:r>
            <a:r>
              <a:rPr lang="fr-FR" sz="2000" u="sng"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difficile</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 voire impossible, d’obtenir par des </a:t>
            </a:r>
            <a:r>
              <a:rPr lang="fr-FR" sz="2000" u="sng"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moyens analytiques</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 </a:t>
            </a:r>
            <a:endParaRPr lang="en-US"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2" name="Rectangle 1"/>
          <p:cNvSpPr/>
          <p:nvPr/>
        </p:nvSpPr>
        <p:spPr>
          <a:xfrm>
            <a:off x="611562" y="4472352"/>
            <a:ext cx="8074878" cy="1937538"/>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lnSpc>
                <a:spcPct val="150000"/>
              </a:lnSpc>
            </a:pPr>
            <a:r>
              <a:rPr lang="fr-FR" sz="2000"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 </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Son objectif est notamment d’introduire des </a:t>
            </a:r>
            <a:r>
              <a:rPr lang="fr-FR" sz="2000" u="sng"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procédures calculatoires </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détaillées susceptibles d’être </a:t>
            </a:r>
            <a:r>
              <a:rPr lang="fr-FR" sz="2000" u="sng"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mises en </a:t>
            </a:r>
            <a:r>
              <a:rPr lang="fr-FR" sz="2000" u="sng"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œuvre </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par des </a:t>
            </a:r>
            <a:r>
              <a:rPr lang="fr-FR" sz="2000" u="sng"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calculateurs</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 (électroniques, mécaniques ou humains) et d’analy</a:t>
            </a:r>
            <a:r>
              <a:rPr lang="fr-FR" sz="2000" u="sng"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ser leurs caractéristiques et leurs performances </a:t>
            </a:r>
          </a:p>
        </p:txBody>
      </p:sp>
    </p:spTree>
    <p:extLst>
      <p:ext uri="{BB962C8B-B14F-4D97-AF65-F5344CB8AC3E}">
        <p14:creationId xmlns:p14="http://schemas.microsoft.com/office/powerpoint/2010/main" val="280361794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additive="repl">
                                        <p:cTn id="13" dur="1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ircle(in)">
                                      <p:cBhvr>
                                        <p:cTn id="18"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30</a:t>
            </a:fld>
            <a:endParaRPr lang="en-US" sz="1200" b="0" strike="noStrike" spc="-1">
              <a:latin typeface="Times New Roman"/>
            </a:endParaRPr>
          </a:p>
        </p:txBody>
      </p:sp>
      <p:sp>
        <p:nvSpPr>
          <p:cNvPr id="4" name="Rectangle 3"/>
          <p:cNvSpPr/>
          <p:nvPr/>
        </p:nvSpPr>
        <p:spPr>
          <a:xfrm>
            <a:off x="539552" y="116632"/>
            <a:ext cx="5760640" cy="400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0000"/>
                </a:solidFill>
                <a:latin typeface="Book Antiqua"/>
              </a:rPr>
              <a:t>Annexe2 </a:t>
            </a:r>
            <a:r>
              <a:rPr lang="fr-FR" sz="2000" b="1" spc="-1" dirty="0">
                <a:solidFill>
                  <a:srgbClr val="FF0000"/>
                </a:solidFill>
                <a:latin typeface="Book Antiqua"/>
              </a:rPr>
              <a:t> :</a:t>
            </a:r>
          </a:p>
        </p:txBody>
      </p:sp>
      <p:sp>
        <p:nvSpPr>
          <p:cNvPr id="26" name="Rectangle 25" descr="-"/>
          <p:cNvSpPr>
            <a:spLocks noChangeAspect="1" noChangeArrowheads="1"/>
          </p:cNvSpPr>
          <p:nvPr/>
        </p:nvSpPr>
        <p:spPr bwMode="auto">
          <a:xfrm>
            <a:off x="0" y="0"/>
            <a:ext cx="762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fr-FR"/>
          </a:p>
        </p:txBody>
      </p:sp>
      <p:sp>
        <p:nvSpPr>
          <p:cNvPr id="27" name="Rectangle 26" descr="-"/>
          <p:cNvSpPr>
            <a:spLocks noChangeAspect="1" noChangeArrowheads="1"/>
          </p:cNvSpPr>
          <p:nvPr/>
        </p:nvSpPr>
        <p:spPr bwMode="auto">
          <a:xfrm>
            <a:off x="0" y="0"/>
            <a:ext cx="762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fr-FR"/>
          </a:p>
        </p:txBody>
      </p:sp>
      <p:sp>
        <p:nvSpPr>
          <p:cNvPr id="28" name="Rectangle 27" descr="-"/>
          <p:cNvSpPr>
            <a:spLocks noChangeAspect="1" noChangeArrowheads="1"/>
          </p:cNvSpPr>
          <p:nvPr/>
        </p:nvSpPr>
        <p:spPr bwMode="auto">
          <a:xfrm>
            <a:off x="0" y="0"/>
            <a:ext cx="762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fr-FR"/>
          </a:p>
        </p:txBody>
      </p:sp>
      <p:grpSp>
        <p:nvGrpSpPr>
          <p:cNvPr id="32" name="Groupe 31"/>
          <p:cNvGrpSpPr/>
          <p:nvPr/>
        </p:nvGrpSpPr>
        <p:grpSpPr>
          <a:xfrm>
            <a:off x="459014" y="1268760"/>
            <a:ext cx="8433466" cy="4176464"/>
            <a:chOff x="459014" y="620688"/>
            <a:chExt cx="8433466" cy="4176464"/>
          </a:xfrm>
        </p:grpSpPr>
        <p:sp>
          <p:nvSpPr>
            <p:cNvPr id="34" name="Rectangle 33"/>
            <p:cNvSpPr/>
            <p:nvPr/>
          </p:nvSpPr>
          <p:spPr>
            <a:xfrm>
              <a:off x="459014" y="1124744"/>
              <a:ext cx="8433466" cy="3672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0"/>
            <p:cNvSpPr>
              <a:spLocks noChangeArrowheads="1"/>
            </p:cNvSpPr>
            <p:nvPr/>
          </p:nvSpPr>
          <p:spPr bwMode="auto">
            <a:xfrm>
              <a:off x="1090271" y="1939684"/>
              <a:ext cx="3193697" cy="337100"/>
            </a:xfrm>
            <a:prstGeom prst="rect">
              <a:avLst/>
            </a:prstGeom>
            <a:noFill/>
            <a:ln w="19050">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Arial" pitchFamily="34" charset="0"/>
                <a:buChar char="•"/>
              </a:pPr>
              <a:r>
                <a:rPr lang="fr-FR" sz="1600" spc="-1" dirty="0">
                  <a:solidFill>
                    <a:srgbClr val="FFFFFF"/>
                  </a:solidFill>
                  <a:latin typeface="Book Antiqua"/>
                </a:rPr>
                <a:t> </a:t>
              </a:r>
              <a:r>
                <a:rPr lang="fr-FR" sz="1600" spc="-1" dirty="0" smtClean="0">
                  <a:solidFill>
                    <a:srgbClr val="FFFFFF"/>
                  </a:solidFill>
                  <a:latin typeface="Book Antiqua"/>
                </a:rPr>
                <a:t>Largeur </a:t>
              </a:r>
              <a:r>
                <a:rPr lang="fr-FR" sz="1600" spc="-1" dirty="0">
                  <a:solidFill>
                    <a:srgbClr val="FFFFFF"/>
                  </a:solidFill>
                  <a:latin typeface="Book Antiqua"/>
                </a:rPr>
                <a:t>7.70 ± 0.08 </a:t>
              </a:r>
              <a:r>
                <a:rPr lang="fr-FR" sz="1600" spc="-1" dirty="0" smtClean="0">
                  <a:solidFill>
                    <a:srgbClr val="FFFFFF"/>
                  </a:solidFill>
                  <a:latin typeface="Book Antiqua"/>
                </a:rPr>
                <a:t>m</a:t>
              </a:r>
              <a:endParaRPr lang="fr-FR" sz="1600" spc="-1" dirty="0">
                <a:solidFill>
                  <a:srgbClr val="FFFFFF"/>
                </a:solidFill>
                <a:latin typeface="Book Antiqua"/>
              </a:endParaRPr>
            </a:p>
          </p:txBody>
        </p:sp>
        <p:sp>
          <p:nvSpPr>
            <p:cNvPr id="6" name="Rectangle 5"/>
            <p:cNvSpPr/>
            <p:nvPr/>
          </p:nvSpPr>
          <p:spPr>
            <a:xfrm>
              <a:off x="539552" y="620688"/>
              <a:ext cx="1551167"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FFFF"/>
                  </a:solidFill>
                  <a:latin typeface="Book Antiqua"/>
                </a:rPr>
                <a:t>Exercice4</a:t>
              </a:r>
              <a:r>
                <a:rPr lang="fr-FR" sz="2000" b="1" spc="-1" dirty="0">
                  <a:solidFill>
                    <a:srgbClr val="FFFFFF"/>
                  </a:solidFill>
                  <a:latin typeface="Book Antiqua"/>
                </a:rPr>
                <a:t> :</a:t>
              </a:r>
            </a:p>
          </p:txBody>
        </p:sp>
        <p:sp>
          <p:nvSpPr>
            <p:cNvPr id="24" name="Rectangle 18"/>
            <p:cNvSpPr>
              <a:spLocks noChangeArrowheads="1"/>
            </p:cNvSpPr>
            <p:nvPr/>
          </p:nvSpPr>
          <p:spPr bwMode="auto">
            <a:xfrm>
              <a:off x="459014" y="1340768"/>
              <a:ext cx="8433466" cy="583321"/>
            </a:xfrm>
            <a:prstGeom prst="rect">
              <a:avLst/>
            </a:prstGeom>
            <a:noFill/>
            <a:ln w="19050">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1600" spc="-1" dirty="0" smtClean="0">
                  <a:solidFill>
                    <a:srgbClr val="FFFFFF"/>
                  </a:solidFill>
                  <a:latin typeface="Book Antiqua"/>
                </a:rPr>
                <a:t>On a mesuré </a:t>
              </a:r>
              <a:r>
                <a:rPr lang="fr-FR" sz="1600" spc="-1" dirty="0">
                  <a:solidFill>
                    <a:srgbClr val="FFFFFF"/>
                  </a:solidFill>
                  <a:latin typeface="Book Antiqua"/>
                </a:rPr>
                <a:t>la longueur, la largeur et la hauteur de la salle </a:t>
              </a:r>
              <a:r>
                <a:rPr lang="fr-FR" sz="1600" spc="-1" dirty="0" smtClean="0">
                  <a:solidFill>
                    <a:srgbClr val="FFFFFF"/>
                  </a:solidFill>
                  <a:latin typeface="Book Antiqua"/>
                </a:rPr>
                <a:t>du TP et on a obtenu </a:t>
              </a:r>
              <a:r>
                <a:rPr lang="fr-FR" sz="1600" spc="-1" dirty="0">
                  <a:solidFill>
                    <a:srgbClr val="FFFFFF"/>
                  </a:solidFill>
                  <a:latin typeface="Book Antiqua"/>
                </a:rPr>
                <a:t>les valeurs suivantes </a:t>
              </a:r>
              <a:r>
                <a:rPr lang="fr-FR" sz="1600" spc="-1" dirty="0" smtClean="0">
                  <a:solidFill>
                    <a:srgbClr val="FFFFFF"/>
                  </a:solidFill>
                  <a:latin typeface="Book Antiqua"/>
                </a:rPr>
                <a:t>:</a:t>
              </a:r>
              <a:endParaRPr lang="fr-FR" sz="1600" spc="-1" dirty="0">
                <a:solidFill>
                  <a:srgbClr val="FFFFFF"/>
                </a:solidFill>
                <a:latin typeface="Book Antiqua"/>
              </a:endParaRPr>
            </a:p>
          </p:txBody>
        </p:sp>
        <p:sp>
          <p:nvSpPr>
            <p:cNvPr id="25" name="Rectangle 19"/>
            <p:cNvSpPr>
              <a:spLocks noChangeArrowheads="1"/>
            </p:cNvSpPr>
            <p:nvPr/>
          </p:nvSpPr>
          <p:spPr bwMode="auto">
            <a:xfrm>
              <a:off x="1090271" y="2396354"/>
              <a:ext cx="3995489" cy="337100"/>
            </a:xfrm>
            <a:prstGeom prst="rect">
              <a:avLst/>
            </a:prstGeom>
            <a:noFill/>
            <a:ln w="19050">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Arial" pitchFamily="34" charset="0"/>
                <a:buChar char="•"/>
              </a:pPr>
              <a:r>
                <a:rPr lang="fr-FR" sz="1600" spc="-1" dirty="0">
                  <a:solidFill>
                    <a:srgbClr val="FFFFFF"/>
                  </a:solidFill>
                  <a:latin typeface="Book Antiqua"/>
                </a:rPr>
                <a:t> Longueur 10.2 ± 0.1 m</a:t>
              </a:r>
            </a:p>
          </p:txBody>
        </p:sp>
        <p:sp>
          <p:nvSpPr>
            <p:cNvPr id="30" name="Rectangle 21"/>
            <p:cNvSpPr>
              <a:spLocks noChangeArrowheads="1"/>
            </p:cNvSpPr>
            <p:nvPr/>
          </p:nvSpPr>
          <p:spPr bwMode="auto">
            <a:xfrm>
              <a:off x="1115616" y="2811297"/>
              <a:ext cx="3456384" cy="337100"/>
            </a:xfrm>
            <a:prstGeom prst="rect">
              <a:avLst/>
            </a:prstGeom>
            <a:noFill/>
            <a:ln w="19050">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Arial" pitchFamily="34" charset="0"/>
                <a:buChar char="•"/>
              </a:pPr>
              <a:r>
                <a:rPr lang="fr-FR" sz="1600" spc="-1" dirty="0">
                  <a:solidFill>
                    <a:srgbClr val="FFFFFF"/>
                  </a:solidFill>
                  <a:latin typeface="Book Antiqua"/>
                </a:rPr>
                <a:t> Hauteur 3.17 ± 0.04 m</a:t>
              </a:r>
            </a:p>
          </p:txBody>
        </p:sp>
        <p:sp>
          <p:nvSpPr>
            <p:cNvPr id="31" name="Rectangle 30"/>
            <p:cNvSpPr/>
            <p:nvPr/>
          </p:nvSpPr>
          <p:spPr>
            <a:xfrm>
              <a:off x="673449" y="3148397"/>
              <a:ext cx="7714840" cy="1531786"/>
            </a:xfrm>
            <a:prstGeom prst="rect">
              <a:avLst/>
            </a:prstGeom>
            <a:noFill/>
            <a:ln w="1905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50000"/>
                </a:lnSpc>
              </a:pPr>
              <a:r>
                <a:rPr lang="fr-FR" sz="1600" spc="-1" dirty="0" smtClean="0">
                  <a:solidFill>
                    <a:srgbClr val="FFFFFF"/>
                  </a:solidFill>
                  <a:latin typeface="Book Antiqua"/>
                </a:rPr>
                <a:t>Calculer </a:t>
              </a:r>
              <a:r>
                <a:rPr lang="fr-FR" sz="1600" spc="-1" dirty="0">
                  <a:solidFill>
                    <a:srgbClr val="FFFFFF"/>
                  </a:solidFill>
                  <a:latin typeface="Book Antiqua"/>
                </a:rPr>
                <a:t>et </a:t>
              </a:r>
              <a:r>
                <a:rPr lang="fr-FR" sz="1600" spc="-1" dirty="0" smtClean="0">
                  <a:solidFill>
                    <a:srgbClr val="FFFFFF"/>
                  </a:solidFill>
                  <a:latin typeface="Book Antiqua"/>
                </a:rPr>
                <a:t>donner </a:t>
              </a:r>
              <a:r>
                <a:rPr lang="fr-FR" sz="1600" spc="-1" dirty="0">
                  <a:solidFill>
                    <a:srgbClr val="FFFFFF"/>
                  </a:solidFill>
                  <a:latin typeface="Book Antiqua"/>
                </a:rPr>
                <a:t>les résultats avec leurs incertitudes absolues :</a:t>
              </a:r>
              <a:br>
                <a:rPr lang="fr-FR" sz="1600" spc="-1" dirty="0">
                  <a:solidFill>
                    <a:srgbClr val="FFFFFF"/>
                  </a:solidFill>
                  <a:latin typeface="Book Antiqua"/>
                </a:rPr>
              </a:br>
              <a:r>
                <a:rPr lang="fr-FR" sz="1600" spc="-1" dirty="0">
                  <a:solidFill>
                    <a:srgbClr val="FFFFFF"/>
                  </a:solidFill>
                  <a:latin typeface="Book Antiqua"/>
                </a:rPr>
                <a:t>a) le périmètre</a:t>
              </a:r>
              <a:br>
                <a:rPr lang="fr-FR" sz="1600" spc="-1" dirty="0">
                  <a:solidFill>
                    <a:srgbClr val="FFFFFF"/>
                  </a:solidFill>
                  <a:latin typeface="Book Antiqua"/>
                </a:rPr>
              </a:br>
              <a:r>
                <a:rPr lang="fr-FR" sz="1600" spc="-1" dirty="0">
                  <a:solidFill>
                    <a:srgbClr val="FFFFFF"/>
                  </a:solidFill>
                  <a:latin typeface="Book Antiqua"/>
                </a:rPr>
                <a:t>b) la surface du sol</a:t>
              </a:r>
              <a:br>
                <a:rPr lang="fr-FR" sz="1600" spc="-1" dirty="0">
                  <a:solidFill>
                    <a:srgbClr val="FFFFFF"/>
                  </a:solidFill>
                  <a:latin typeface="Book Antiqua"/>
                </a:rPr>
              </a:br>
              <a:r>
                <a:rPr lang="fr-FR" sz="1600" spc="-1" dirty="0">
                  <a:solidFill>
                    <a:srgbClr val="FFFFFF"/>
                  </a:solidFill>
                  <a:latin typeface="Book Antiqua"/>
                </a:rPr>
                <a:t>c) le volume de la salle.</a:t>
              </a:r>
            </a:p>
          </p:txBody>
        </p:sp>
      </p:grpSp>
    </p:spTree>
    <p:extLst>
      <p:ext uri="{BB962C8B-B14F-4D97-AF65-F5344CB8AC3E}">
        <p14:creationId xmlns:p14="http://schemas.microsoft.com/office/powerpoint/2010/main" val="349264261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31</a:t>
            </a:fld>
            <a:endParaRPr lang="en-US" sz="1200" b="0" strike="noStrike" spc="-1">
              <a:latin typeface="Times New Roman"/>
            </a:endParaRPr>
          </a:p>
        </p:txBody>
      </p:sp>
      <p:sp>
        <p:nvSpPr>
          <p:cNvPr id="4" name="Rectangle 3"/>
          <p:cNvSpPr/>
          <p:nvPr/>
        </p:nvSpPr>
        <p:spPr>
          <a:xfrm>
            <a:off x="539552" y="116632"/>
            <a:ext cx="5760640" cy="40011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0000"/>
                </a:solidFill>
                <a:latin typeface="Book Antiqua"/>
              </a:rPr>
              <a:t>Annexe2 </a:t>
            </a:r>
            <a:r>
              <a:rPr lang="fr-FR" sz="2000" b="1" spc="-1" dirty="0">
                <a:solidFill>
                  <a:srgbClr val="FF0000"/>
                </a:solidFill>
                <a:latin typeface="Book Antiqua"/>
              </a:rPr>
              <a:t> :</a:t>
            </a:r>
          </a:p>
        </p:txBody>
      </p:sp>
      <p:sp>
        <p:nvSpPr>
          <p:cNvPr id="26" name="Rectangle 25" descr="-"/>
          <p:cNvSpPr>
            <a:spLocks noChangeAspect="1" noChangeArrowheads="1"/>
          </p:cNvSpPr>
          <p:nvPr/>
        </p:nvSpPr>
        <p:spPr bwMode="auto">
          <a:xfrm>
            <a:off x="0" y="0"/>
            <a:ext cx="762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fr-FR"/>
          </a:p>
        </p:txBody>
      </p:sp>
      <p:sp>
        <p:nvSpPr>
          <p:cNvPr id="27" name="Rectangle 26" descr="-"/>
          <p:cNvSpPr>
            <a:spLocks noChangeAspect="1" noChangeArrowheads="1"/>
          </p:cNvSpPr>
          <p:nvPr/>
        </p:nvSpPr>
        <p:spPr bwMode="auto">
          <a:xfrm>
            <a:off x="0" y="0"/>
            <a:ext cx="762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fr-FR"/>
          </a:p>
        </p:txBody>
      </p:sp>
      <p:sp>
        <p:nvSpPr>
          <p:cNvPr id="28" name="Rectangle 27" descr="-"/>
          <p:cNvSpPr>
            <a:spLocks noChangeAspect="1" noChangeArrowheads="1"/>
          </p:cNvSpPr>
          <p:nvPr/>
        </p:nvSpPr>
        <p:spPr bwMode="auto">
          <a:xfrm>
            <a:off x="0" y="0"/>
            <a:ext cx="76200"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fr-FR"/>
          </a:p>
        </p:txBody>
      </p:sp>
      <p:sp>
        <p:nvSpPr>
          <p:cNvPr id="6" name="Rectangle 5"/>
          <p:cNvSpPr/>
          <p:nvPr/>
        </p:nvSpPr>
        <p:spPr>
          <a:xfrm>
            <a:off x="251520" y="980728"/>
            <a:ext cx="1551167"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000" b="1" spc="-1" dirty="0" smtClean="0">
                <a:solidFill>
                  <a:srgbClr val="FFFFFF"/>
                </a:solidFill>
                <a:latin typeface="Book Antiqua"/>
              </a:rPr>
              <a:t>Exercice5</a:t>
            </a:r>
            <a:r>
              <a:rPr lang="fr-FR" sz="2000" b="1" spc="-1" dirty="0">
                <a:solidFill>
                  <a:srgbClr val="FFFFFF"/>
                </a:solidFill>
                <a:latin typeface="Book Antiqua"/>
              </a:rPr>
              <a:t> :</a:t>
            </a:r>
          </a:p>
        </p:txBody>
      </p:sp>
      <p:grpSp>
        <p:nvGrpSpPr>
          <p:cNvPr id="3" name="Groupe 2"/>
          <p:cNvGrpSpPr/>
          <p:nvPr/>
        </p:nvGrpSpPr>
        <p:grpSpPr>
          <a:xfrm>
            <a:off x="395536" y="1772816"/>
            <a:ext cx="8640960" cy="4176464"/>
            <a:chOff x="395536" y="1772816"/>
            <a:chExt cx="8640960" cy="4176464"/>
          </a:xfrm>
        </p:grpSpPr>
        <p:sp>
          <p:nvSpPr>
            <p:cNvPr id="2" name="Rectangle 1"/>
            <p:cNvSpPr/>
            <p:nvPr/>
          </p:nvSpPr>
          <p:spPr>
            <a:xfrm>
              <a:off x="395536" y="1772816"/>
              <a:ext cx="8640960" cy="4176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0"/>
            <p:cNvSpPr>
              <a:spLocks noChangeArrowheads="1"/>
            </p:cNvSpPr>
            <p:nvPr/>
          </p:nvSpPr>
          <p:spPr bwMode="auto">
            <a:xfrm>
              <a:off x="1090271" y="2587756"/>
              <a:ext cx="3193697" cy="337100"/>
            </a:xfrm>
            <a:prstGeom prst="rect">
              <a:avLst/>
            </a:prstGeom>
            <a:noFill/>
            <a:ln w="19050">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Arial" pitchFamily="34" charset="0"/>
                <a:buChar char="•"/>
              </a:pPr>
              <a:r>
                <a:rPr lang="fr-FR" sz="1600" i="1" spc="-1" dirty="0">
                  <a:solidFill>
                    <a:srgbClr val="FFFFFF"/>
                  </a:solidFill>
                  <a:latin typeface="Book Antiqua"/>
                </a:rPr>
                <a:t> </a:t>
              </a:r>
              <a:r>
                <a:rPr lang="fr-FR" sz="1600" i="1" spc="-1" dirty="0" smtClean="0">
                  <a:solidFill>
                    <a:srgbClr val="FFFFFF"/>
                  </a:solidFill>
                  <a:latin typeface="Book Antiqua"/>
                </a:rPr>
                <a:t>f(x) = x</a:t>
              </a:r>
              <a:r>
                <a:rPr lang="fr-FR" sz="1600" i="1" spc="-1" baseline="30000" dirty="0" smtClean="0">
                  <a:solidFill>
                    <a:srgbClr val="FFFFFF"/>
                  </a:solidFill>
                  <a:latin typeface="Book Antiqua"/>
                </a:rPr>
                <a:t>2</a:t>
              </a:r>
              <a:r>
                <a:rPr lang="fr-FR" sz="1600" i="1" spc="-1" dirty="0" smtClean="0">
                  <a:solidFill>
                    <a:srgbClr val="FFFFFF"/>
                  </a:solidFill>
                  <a:latin typeface="Book Antiqua"/>
                </a:rPr>
                <a:t> -1 ; x=1, x</a:t>
              </a:r>
              <a:r>
                <a:rPr lang="fr-FR" sz="1600" i="1" spc="-1" dirty="0" smtClean="0">
                  <a:solidFill>
                    <a:srgbClr val="FFFFFF"/>
                  </a:solidFill>
                  <a:latin typeface="Book Antiqua"/>
                  <a:sym typeface="Wingdings" pitchFamily="2" charset="2"/>
                </a:rPr>
                <a:t></a:t>
              </a:r>
              <a:r>
                <a:rPr lang="fr-FR" sz="1600" i="1" spc="-1" dirty="0" smtClean="0">
                  <a:solidFill>
                    <a:srgbClr val="FFFFFF"/>
                  </a:solidFill>
                  <a:latin typeface="Cambria Math"/>
                  <a:ea typeface="Cambria Math"/>
                  <a:sym typeface="Wingdings" pitchFamily="2" charset="2"/>
                </a:rPr>
                <a:t>∞</a:t>
              </a:r>
              <a:endParaRPr lang="fr-FR" sz="1600" i="1" spc="-1" dirty="0">
                <a:solidFill>
                  <a:srgbClr val="FFFFFF"/>
                </a:solidFill>
                <a:latin typeface="Book Antiqua"/>
              </a:endParaRPr>
            </a:p>
          </p:txBody>
        </p:sp>
        <p:sp>
          <p:nvSpPr>
            <p:cNvPr id="24" name="Rectangle 18"/>
            <p:cNvSpPr>
              <a:spLocks noChangeArrowheads="1"/>
            </p:cNvSpPr>
            <p:nvPr/>
          </p:nvSpPr>
          <p:spPr bwMode="auto">
            <a:xfrm>
              <a:off x="459014" y="1988840"/>
              <a:ext cx="8433466" cy="337100"/>
            </a:xfrm>
            <a:prstGeom prst="rect">
              <a:avLst/>
            </a:prstGeom>
            <a:noFill/>
            <a:ln w="19050">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1600" spc="-1" dirty="0" smtClean="0">
                  <a:solidFill>
                    <a:srgbClr val="FFFFFF"/>
                  </a:solidFill>
                  <a:latin typeface="Book Antiqua"/>
                </a:rPr>
                <a:t>Calculer le conditionnement des fonctions suivantes aux environs des valeurs de x données: </a:t>
              </a:r>
              <a:endParaRPr lang="fr-FR" sz="1600" spc="-1" dirty="0">
                <a:solidFill>
                  <a:srgbClr val="FFFFFF"/>
                </a:solidFill>
                <a:latin typeface="Book Antiqua"/>
              </a:endParaRPr>
            </a:p>
          </p:txBody>
        </p:sp>
        <mc:AlternateContent xmlns:mc="http://schemas.openxmlformats.org/markup-compatibility/2006">
          <mc:Choice xmlns:a14="http://schemas.microsoft.com/office/drawing/2010/main" Requires="a14">
            <p:sp>
              <p:nvSpPr>
                <p:cNvPr id="15" name="Rectangle 20"/>
                <p:cNvSpPr>
                  <a:spLocks noChangeArrowheads="1"/>
                </p:cNvSpPr>
                <p:nvPr/>
              </p:nvSpPr>
              <p:spPr bwMode="auto">
                <a:xfrm>
                  <a:off x="1090271" y="3356992"/>
                  <a:ext cx="3193697" cy="438538"/>
                </a:xfrm>
                <a:prstGeom prst="rect">
                  <a:avLst/>
                </a:prstGeom>
                <a:noFill/>
                <a:ln w="19050">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Arial" pitchFamily="34" charset="0"/>
                    <a:buChar char="•"/>
                  </a:pPr>
                  <a:r>
                    <a:rPr lang="fr-FR" sz="1600" i="1" spc="-1" dirty="0" smtClean="0">
                      <a:solidFill>
                        <a:srgbClr val="FFFFFF"/>
                      </a:solidFill>
                      <a:latin typeface="Book Antiqua"/>
                    </a:rPr>
                    <a:t> f(x) = </a:t>
                  </a:r>
                  <a14:m>
                    <m:oMath xmlns:m="http://schemas.openxmlformats.org/officeDocument/2006/math">
                      <m:f>
                        <m:fPr>
                          <m:ctrlPr>
                            <a:rPr lang="fr-FR" sz="1600" i="1" spc="-1" dirty="0" smtClean="0">
                              <a:solidFill>
                                <a:srgbClr val="FFFFFF"/>
                              </a:solidFill>
                              <a:latin typeface="Cambria Math"/>
                            </a:rPr>
                          </m:ctrlPr>
                        </m:fPr>
                        <m:num>
                          <m:r>
                            <a:rPr lang="fr-FR" sz="1600" i="1" spc="-1" dirty="0">
                              <a:solidFill>
                                <a:srgbClr val="FFFFFF"/>
                              </a:solidFill>
                              <a:latin typeface="Cambria Math"/>
                            </a:rPr>
                            <m:t>𝑥</m:t>
                          </m:r>
                          <m:r>
                            <a:rPr lang="fr-FR" sz="1600" i="1" spc="-1" baseline="30000" dirty="0">
                              <a:solidFill>
                                <a:srgbClr val="FFFFFF"/>
                              </a:solidFill>
                              <a:latin typeface="Cambria Math"/>
                            </a:rPr>
                            <m:t>2</m:t>
                          </m:r>
                          <m:r>
                            <a:rPr lang="fr-FR" sz="1600" i="1" spc="-1" dirty="0">
                              <a:solidFill>
                                <a:srgbClr val="FFFFFF"/>
                              </a:solidFill>
                              <a:latin typeface="Cambria Math"/>
                            </a:rPr>
                            <m:t> −</m:t>
                          </m:r>
                          <m:r>
                            <a:rPr lang="fr-FR" sz="1600" i="1" spc="-1" dirty="0">
                              <a:solidFill>
                                <a:srgbClr val="FFFFFF"/>
                              </a:solidFill>
                              <a:latin typeface="Cambria Math"/>
                            </a:rPr>
                            <m:t>1</m:t>
                          </m:r>
                        </m:num>
                        <m:den>
                          <m:r>
                            <a:rPr lang="fr-FR" sz="1600" b="0" i="1" spc="-1" dirty="0" smtClean="0">
                              <a:solidFill>
                                <a:srgbClr val="FFFFFF"/>
                              </a:solidFill>
                              <a:latin typeface="Cambria Math"/>
                            </a:rPr>
                            <m:t>𝑥</m:t>
                          </m:r>
                        </m:den>
                      </m:f>
                    </m:oMath>
                  </a14:m>
                  <a:r>
                    <a:rPr lang="fr-FR" sz="1600" i="1" spc="-1" dirty="0" smtClean="0">
                      <a:solidFill>
                        <a:srgbClr val="FFFFFF"/>
                      </a:solidFill>
                      <a:latin typeface="Book Antiqua"/>
                    </a:rPr>
                    <a:t>; x=0 , x=1, x</a:t>
                  </a:r>
                  <a:r>
                    <a:rPr lang="fr-FR" sz="1600" i="1" spc="-1" dirty="0" smtClean="0">
                      <a:solidFill>
                        <a:srgbClr val="FFFFFF"/>
                      </a:solidFill>
                      <a:latin typeface="Book Antiqua"/>
                      <a:sym typeface="Wingdings" pitchFamily="2" charset="2"/>
                    </a:rPr>
                    <a:t></a:t>
                  </a:r>
                  <a:r>
                    <a:rPr lang="fr-FR" sz="1600" i="1" spc="-1" dirty="0" smtClean="0">
                      <a:solidFill>
                        <a:srgbClr val="FFFFFF"/>
                      </a:solidFill>
                      <a:latin typeface="Cambria Math"/>
                      <a:ea typeface="Cambria Math"/>
                      <a:sym typeface="Wingdings" pitchFamily="2" charset="2"/>
                    </a:rPr>
                    <a:t>∞</a:t>
                  </a:r>
                  <a:endParaRPr lang="fr-FR" sz="1600" i="1" spc="-1" dirty="0">
                    <a:solidFill>
                      <a:srgbClr val="FFFFFF"/>
                    </a:solidFill>
                    <a:latin typeface="Book Antiqua"/>
                  </a:endParaRPr>
                </a:p>
              </p:txBody>
            </p:sp>
          </mc:Choice>
          <mc:Fallback>
            <p:sp>
              <p:nvSpPr>
                <p:cNvPr id="15" name="Rectangle 20"/>
                <p:cNvSpPr>
                  <a:spLocks noRot="1" noChangeAspect="1" noMove="1" noResize="1" noEditPoints="1" noAdjustHandles="1" noChangeArrowheads="1" noChangeShapeType="1" noTextEdit="1"/>
                </p:cNvSpPr>
                <p:nvPr/>
              </p:nvSpPr>
              <p:spPr bwMode="auto">
                <a:xfrm>
                  <a:off x="1090271" y="3356992"/>
                  <a:ext cx="3193697" cy="438538"/>
                </a:xfrm>
                <a:prstGeom prst="rect">
                  <a:avLst/>
                </a:prstGeom>
                <a:blipFill rotWithShape="1">
                  <a:blip r:embed="rId2"/>
                  <a:stretch>
                    <a:fillRect l="-763" b="-6944"/>
                  </a:stretch>
                </a:blipFill>
                <a:ln w="19050">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6" name="Rectangle 20"/>
                <p:cNvSpPr>
                  <a:spLocks noChangeArrowheads="1"/>
                </p:cNvSpPr>
                <p:nvPr/>
              </p:nvSpPr>
              <p:spPr bwMode="auto">
                <a:xfrm>
                  <a:off x="1187624" y="4221088"/>
                  <a:ext cx="3193697" cy="460852"/>
                </a:xfrm>
                <a:prstGeom prst="rect">
                  <a:avLst/>
                </a:prstGeom>
                <a:noFill/>
                <a:ln w="19050">
                  <a:noFill/>
                </a:ln>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Lst>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Arial" pitchFamily="34" charset="0"/>
                    <a:buChar char="•"/>
                  </a:pPr>
                  <a:r>
                    <a:rPr lang="fr-FR" sz="1600" i="1" spc="-1" dirty="0" smtClean="0">
                      <a:solidFill>
                        <a:srgbClr val="FFFFFF"/>
                      </a:solidFill>
                      <a:latin typeface="Book Antiqua"/>
                    </a:rPr>
                    <a:t> f(x) = </a:t>
                  </a:r>
                  <a14:m>
                    <m:oMath xmlns:m="http://schemas.openxmlformats.org/officeDocument/2006/math">
                      <m:f>
                        <m:fPr>
                          <m:ctrlPr>
                            <a:rPr lang="fr-FR" sz="1600" i="1" spc="-1" dirty="0" smtClean="0">
                              <a:solidFill>
                                <a:srgbClr val="FFFFFF"/>
                              </a:solidFill>
                              <a:latin typeface="Cambria Math"/>
                            </a:rPr>
                          </m:ctrlPr>
                        </m:fPr>
                        <m:num>
                          <m:r>
                            <m:rPr>
                              <m:sty m:val="p"/>
                            </m:rPr>
                            <a:rPr lang="fr-FR" sz="1600" b="0" i="0" spc="-1" dirty="0" smtClean="0">
                              <a:solidFill>
                                <a:srgbClr val="FFFFFF"/>
                              </a:solidFill>
                              <a:latin typeface="Cambria Math"/>
                            </a:rPr>
                            <m:t>ln</m:t>
                          </m:r>
                          <m:r>
                            <a:rPr lang="fr-FR" sz="1600" b="0" i="1" spc="-1" dirty="0" smtClean="0">
                              <a:solidFill>
                                <a:srgbClr val="FFFFFF"/>
                              </a:solidFill>
                              <a:latin typeface="Cambria Math"/>
                            </a:rPr>
                            <m:t>⁡(</m:t>
                          </m:r>
                          <m:r>
                            <a:rPr lang="fr-FR" sz="1600" b="0" i="1" spc="-1" dirty="0" smtClean="0">
                              <a:solidFill>
                                <a:srgbClr val="FFFFFF"/>
                              </a:solidFill>
                              <a:latin typeface="Cambria Math"/>
                            </a:rPr>
                            <m:t>𝑥</m:t>
                          </m:r>
                          <m:r>
                            <a:rPr lang="fr-FR" sz="1600" b="0" i="1" spc="-1" dirty="0" smtClean="0">
                              <a:solidFill>
                                <a:srgbClr val="FFFFFF"/>
                              </a:solidFill>
                              <a:latin typeface="Cambria Math"/>
                            </a:rPr>
                            <m:t>)</m:t>
                          </m:r>
                        </m:num>
                        <m:den>
                          <m:r>
                            <a:rPr lang="fr-FR" sz="1600" b="0" i="1" spc="-1" dirty="0" smtClean="0">
                              <a:solidFill>
                                <a:srgbClr val="FFFFFF"/>
                              </a:solidFill>
                              <a:latin typeface="Cambria Math"/>
                            </a:rPr>
                            <m:t>𝑥</m:t>
                          </m:r>
                        </m:den>
                      </m:f>
                    </m:oMath>
                  </a14:m>
                  <a:r>
                    <a:rPr lang="fr-FR" sz="1600" i="1" spc="-1" dirty="0" smtClean="0">
                      <a:solidFill>
                        <a:srgbClr val="FFFFFF"/>
                      </a:solidFill>
                      <a:latin typeface="Book Antiqua"/>
                    </a:rPr>
                    <a:t>; </a:t>
                  </a:r>
                  <a:r>
                    <a:rPr lang="fr-FR" sz="1600" i="1" spc="-1" dirty="0">
                      <a:solidFill>
                        <a:srgbClr val="FFFFFF"/>
                      </a:solidFill>
                      <a:latin typeface="Book Antiqua"/>
                    </a:rPr>
                    <a:t>x=0, </a:t>
                  </a:r>
                  <a:r>
                    <a:rPr lang="fr-FR" sz="1600" i="1" spc="-1" dirty="0" smtClean="0">
                      <a:solidFill>
                        <a:srgbClr val="FFFFFF"/>
                      </a:solidFill>
                      <a:latin typeface="Book Antiqua"/>
                    </a:rPr>
                    <a:t>x=1, x</a:t>
                  </a:r>
                  <a:r>
                    <a:rPr lang="fr-FR" sz="1600" i="1" spc="-1" dirty="0" smtClean="0">
                      <a:solidFill>
                        <a:srgbClr val="FFFFFF"/>
                      </a:solidFill>
                      <a:latin typeface="Book Antiqua"/>
                      <a:sym typeface="Wingdings" pitchFamily="2" charset="2"/>
                    </a:rPr>
                    <a:t></a:t>
                  </a:r>
                  <a:r>
                    <a:rPr lang="fr-FR" sz="1600" i="1" spc="-1" dirty="0" smtClean="0">
                      <a:solidFill>
                        <a:srgbClr val="FFFFFF"/>
                      </a:solidFill>
                      <a:latin typeface="Cambria Math"/>
                      <a:ea typeface="Cambria Math"/>
                      <a:sym typeface="Wingdings" pitchFamily="2" charset="2"/>
                    </a:rPr>
                    <a:t>∞</a:t>
                  </a:r>
                  <a:endParaRPr lang="fr-FR" sz="1600" i="1" spc="-1" dirty="0">
                    <a:solidFill>
                      <a:srgbClr val="FFFFFF"/>
                    </a:solidFill>
                    <a:latin typeface="Book Antiqua"/>
                  </a:endParaRPr>
                </a:p>
              </p:txBody>
            </p:sp>
          </mc:Choice>
          <mc:Fallback>
            <p:sp>
              <p:nvSpPr>
                <p:cNvPr id="16" name="Rectangle 20"/>
                <p:cNvSpPr>
                  <a:spLocks noRot="1" noChangeAspect="1" noMove="1" noResize="1" noEditPoints="1" noAdjustHandles="1" noChangeArrowheads="1" noChangeShapeType="1" noTextEdit="1"/>
                </p:cNvSpPr>
                <p:nvPr/>
              </p:nvSpPr>
              <p:spPr bwMode="auto">
                <a:xfrm>
                  <a:off x="1187624" y="4221088"/>
                  <a:ext cx="3193697" cy="460852"/>
                </a:xfrm>
                <a:prstGeom prst="rect">
                  <a:avLst/>
                </a:prstGeom>
                <a:blipFill rotWithShape="1">
                  <a:blip r:embed="rId3"/>
                  <a:stretch>
                    <a:fillRect l="-763" b="-3947"/>
                  </a:stretch>
                </a:blipFill>
                <a:ln w="19050">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r>
                    <a:rPr lang="fr-FR">
                      <a:noFill/>
                    </a:rPr>
                    <a:t> </a:t>
                  </a:r>
                </a:p>
              </p:txBody>
            </p:sp>
          </mc:Fallback>
        </mc:AlternateContent>
        <p:sp>
          <p:nvSpPr>
            <p:cNvPr id="17" name="Rectangle 20"/>
            <p:cNvSpPr>
              <a:spLocks noChangeArrowheads="1"/>
            </p:cNvSpPr>
            <p:nvPr/>
          </p:nvSpPr>
          <p:spPr bwMode="auto">
            <a:xfrm>
              <a:off x="1187624" y="4941168"/>
              <a:ext cx="3193697" cy="337100"/>
            </a:xfrm>
            <a:prstGeom prst="rect">
              <a:avLst/>
            </a:prstGeom>
            <a:noFill/>
            <a:ln w="19050">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buFont typeface="Arial" pitchFamily="34" charset="0"/>
                <a:buChar char="•"/>
              </a:pPr>
              <a:r>
                <a:rPr lang="fr-FR" sz="1600" i="1" spc="-1" dirty="0">
                  <a:solidFill>
                    <a:srgbClr val="FFFFFF"/>
                  </a:solidFill>
                  <a:latin typeface="Book Antiqua"/>
                </a:rPr>
                <a:t> </a:t>
              </a:r>
              <a:r>
                <a:rPr lang="fr-FR" sz="1600" i="1" spc="-1" dirty="0" smtClean="0">
                  <a:solidFill>
                    <a:srgbClr val="FFFFFF"/>
                  </a:solidFill>
                  <a:latin typeface="Book Antiqua"/>
                </a:rPr>
                <a:t>f(x) = x ln(x) ; x=0, x=1, x</a:t>
              </a:r>
              <a:r>
                <a:rPr lang="fr-FR" sz="1600" i="1" spc="-1" dirty="0" smtClean="0">
                  <a:solidFill>
                    <a:srgbClr val="FFFFFF"/>
                  </a:solidFill>
                  <a:latin typeface="Book Antiqua"/>
                  <a:sym typeface="Wingdings" pitchFamily="2" charset="2"/>
                </a:rPr>
                <a:t></a:t>
              </a:r>
              <a:r>
                <a:rPr lang="fr-FR" sz="1600" i="1" spc="-1" dirty="0" smtClean="0">
                  <a:solidFill>
                    <a:srgbClr val="FFFFFF"/>
                  </a:solidFill>
                  <a:latin typeface="Cambria Math"/>
                  <a:ea typeface="Cambria Math"/>
                  <a:sym typeface="Wingdings" pitchFamily="2" charset="2"/>
                </a:rPr>
                <a:t>∞</a:t>
              </a:r>
              <a:endParaRPr lang="fr-FR" sz="1600" i="1" spc="-1" dirty="0">
                <a:solidFill>
                  <a:srgbClr val="FFFFFF"/>
                </a:solidFill>
                <a:latin typeface="Book Antiqua"/>
              </a:endParaRPr>
            </a:p>
          </p:txBody>
        </p:sp>
      </p:grpSp>
    </p:spTree>
    <p:extLst>
      <p:ext uri="{BB962C8B-B14F-4D97-AF65-F5344CB8AC3E}">
        <p14:creationId xmlns:p14="http://schemas.microsoft.com/office/powerpoint/2010/main" val="405373006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ADAED3A8-F396-4EDF-BD77-9E2161A68A05}" type="slidenum">
              <a:rPr lang="fr-FR" sz="1200" b="0" strike="noStrike" spc="-1">
                <a:solidFill>
                  <a:srgbClr val="D1EAED"/>
                </a:solidFill>
                <a:latin typeface="Constantia"/>
              </a:rPr>
              <a:t>32</a:t>
            </a:fld>
            <a:endParaRPr lang="en-US" sz="1200" b="0" strike="noStrike" spc="-1">
              <a:latin typeface="Times New Roman"/>
            </a:endParaRPr>
          </a:p>
        </p:txBody>
      </p:sp>
      <p:sp>
        <p:nvSpPr>
          <p:cNvPr id="1022" name="CustomShape 2"/>
          <p:cNvSpPr/>
          <p:nvPr/>
        </p:nvSpPr>
        <p:spPr>
          <a:xfrm>
            <a:off x="4068000" y="2708640"/>
            <a:ext cx="1583640" cy="76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fr-FR" sz="4400" b="1" strike="noStrike" cap="small" spc="199">
                <a:solidFill>
                  <a:srgbClr val="FFFFFF"/>
                </a:solidFill>
                <a:latin typeface="Book Antiqua"/>
              </a:rPr>
              <a:t>Fin</a:t>
            </a:r>
            <a:endParaRPr lang="en-US" sz="4400" b="0" strike="noStrike" spc="-1">
              <a:latin typeface="Arial"/>
            </a:endParaRPr>
          </a:p>
        </p:txBody>
      </p:sp>
    </p:spTree>
    <p:extLst>
      <p:ext uri="{BB962C8B-B14F-4D97-AF65-F5344CB8AC3E}">
        <p14:creationId xmlns:p14="http://schemas.microsoft.com/office/powerpoint/2010/main" val="34943700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01F02E06-C952-4B08-A3A4-CF6278469C88}" type="slidenum">
              <a:rPr lang="fr-FR" sz="1200" b="0" strike="noStrike" spc="-1">
                <a:solidFill>
                  <a:srgbClr val="D1EAED"/>
                </a:solidFill>
                <a:latin typeface="Constantia"/>
              </a:rPr>
              <a:t>4</a:t>
            </a:fld>
            <a:endParaRPr lang="en-US" sz="1200" b="0" strike="noStrike" spc="-1">
              <a:latin typeface="Times New Roman"/>
            </a:endParaRPr>
          </a:p>
        </p:txBody>
      </p:sp>
      <p:sp>
        <p:nvSpPr>
          <p:cNvPr id="19" name="Rectangle 18"/>
          <p:cNvSpPr/>
          <p:nvPr/>
        </p:nvSpPr>
        <p:spPr>
          <a:xfrm>
            <a:off x="971600" y="2204864"/>
            <a:ext cx="4608512" cy="552544"/>
          </a:xfrm>
          <a:prstGeom prst="rect">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lnSpc>
                <a:spcPct val="150000"/>
              </a:lnSpc>
            </a:pPr>
            <a:r>
              <a:rPr lang="fr-FR" sz="2000"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1- Les </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erreurs </a:t>
            </a:r>
            <a:r>
              <a:rPr lang="fr-FR" sz="2000"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d’arrondi</a:t>
            </a:r>
            <a:endPar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15" name="CustomShape 8"/>
          <p:cNvSpPr/>
          <p:nvPr/>
        </p:nvSpPr>
        <p:spPr>
          <a:xfrm>
            <a:off x="323528" y="764704"/>
            <a:ext cx="6336704"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2000" b="1" spc="-1" dirty="0">
                <a:solidFill>
                  <a:srgbClr val="FF0000"/>
                </a:solidFill>
                <a:latin typeface="Book Antiqua"/>
              </a:rPr>
              <a:t>2- Sources d’erreur dans les méthodes numériques :</a:t>
            </a:r>
            <a:endParaRPr lang="en-US" sz="2000" b="0" strike="noStrike" spc="-1" dirty="0">
              <a:latin typeface="Arial"/>
            </a:endParaRPr>
          </a:p>
        </p:txBody>
      </p:sp>
      <p:sp>
        <p:nvSpPr>
          <p:cNvPr id="14" name="Rectangle 13"/>
          <p:cNvSpPr/>
          <p:nvPr/>
        </p:nvSpPr>
        <p:spPr>
          <a:xfrm>
            <a:off x="971600" y="3429000"/>
            <a:ext cx="4608512" cy="552544"/>
          </a:xfrm>
          <a:prstGeom prst="rect">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lnSpc>
                <a:spcPct val="150000"/>
              </a:lnSpc>
            </a:pP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2- Les erreurs </a:t>
            </a:r>
            <a:r>
              <a:rPr lang="fr-FR" sz="2000"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d’approximation</a:t>
            </a:r>
            <a:endPar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sp>
        <p:nvSpPr>
          <p:cNvPr id="16" name="Rectangle 15"/>
          <p:cNvSpPr/>
          <p:nvPr/>
        </p:nvSpPr>
        <p:spPr>
          <a:xfrm>
            <a:off x="971600" y="4676656"/>
            <a:ext cx="4608512" cy="552544"/>
          </a:xfrm>
          <a:prstGeom prst="rect">
            <a:avLst/>
          </a:prstGeom>
          <a:noFill/>
          <a:ln w="28575">
            <a:solidFill>
              <a:srgbClr val="FFC000"/>
            </a:solid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lnSpc>
                <a:spcPct val="150000"/>
              </a:lnSpc>
            </a:pP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3- Les erreurs de données (de mesures</a:t>
            </a:r>
            <a:r>
              <a:rPr lang="fr-FR" sz="2000"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a:t>
            </a:r>
            <a:endPar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circle(in)">
                                      <p:cBhvr>
                                        <p:cTn id="14" dur="1000"/>
                                        <p:tgtEl>
                                          <p:spTgt spid="19"/>
                                        </p:tgtEl>
                                      </p:cBhvr>
                                    </p:animEffect>
                                  </p:childTnLst>
                                </p:cTn>
                              </p:par>
                            </p:childTnLst>
                          </p:cTn>
                        </p:par>
                        <p:par>
                          <p:cTn id="15" fill="hold">
                            <p:stCondLst>
                              <p:cond delay="1000"/>
                            </p:stCondLst>
                            <p:childTnLst>
                              <p:par>
                                <p:cTn id="16" presetID="6" presetClass="entr" presetSubtype="16"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ircle(in)">
                                      <p:cBhvr>
                                        <p:cTn id="18" dur="1000"/>
                                        <p:tgtEl>
                                          <p:spTgt spid="14"/>
                                        </p:tgtEl>
                                      </p:cBhvr>
                                    </p:animEffect>
                                  </p:childTnLst>
                                </p:cTn>
                              </p:par>
                            </p:childTnLst>
                          </p:cTn>
                        </p:par>
                        <p:par>
                          <p:cTn id="19" fill="hold">
                            <p:stCondLst>
                              <p:cond delay="2000"/>
                            </p:stCondLst>
                            <p:childTnLst>
                              <p:par>
                                <p:cTn id="20" presetID="6" presetClass="entr" presetSubtype="16"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ircle(in)">
                                      <p:cBhvr>
                                        <p:cTn id="2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5" grpId="0"/>
      <p:bldP spid="14"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99592" y="2276872"/>
            <a:ext cx="7827026" cy="2088232"/>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01F02E06-C952-4B08-A3A4-CF6278469C88}" type="slidenum">
              <a:rPr lang="fr-FR" sz="1200" b="0" strike="noStrike" spc="-1">
                <a:solidFill>
                  <a:srgbClr val="D1EAED"/>
                </a:solidFill>
                <a:latin typeface="Constantia"/>
              </a:rPr>
              <a:t>5</a:t>
            </a:fld>
            <a:endParaRPr lang="en-US" sz="1200" b="0" strike="noStrike" spc="-1">
              <a:latin typeface="Times New Roman"/>
            </a:endParaRPr>
          </a:p>
        </p:txBody>
      </p:sp>
      <p:sp>
        <p:nvSpPr>
          <p:cNvPr id="19" name="Rectangle 18"/>
          <p:cNvSpPr/>
          <p:nvPr/>
        </p:nvSpPr>
        <p:spPr>
          <a:xfrm>
            <a:off x="611560" y="1484784"/>
            <a:ext cx="3183911" cy="495477"/>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lnSpc>
                <a:spcPct val="150000"/>
              </a:lnSpc>
            </a:pPr>
            <a:r>
              <a:rPr lang="fr-FR" sz="2000"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1- Les </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erreurs d’arrondi :</a:t>
            </a:r>
          </a:p>
        </p:txBody>
      </p:sp>
      <p:sp>
        <p:nvSpPr>
          <p:cNvPr id="9" name="Rectangle 8"/>
          <p:cNvSpPr/>
          <p:nvPr/>
        </p:nvSpPr>
        <p:spPr>
          <a:xfrm>
            <a:off x="769464" y="4605163"/>
            <a:ext cx="7769624" cy="460211"/>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marL="285750" indent="-285750" algn="just">
              <a:lnSpc>
                <a:spcPct val="150000"/>
              </a:lnSpc>
              <a:buFont typeface="Wingdings" pitchFamily="2" charset="2"/>
              <a:buChar char="Ø"/>
            </a:pPr>
            <a:r>
              <a:rPr lang="fr-FR" sz="1600"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 Tout calculateur travaille en précision finie (avec un nombre limité de chiffres) : </a:t>
            </a:r>
          </a:p>
        </p:txBody>
      </p:sp>
      <p:sp>
        <p:nvSpPr>
          <p:cNvPr id="13" name="Rectangle 12"/>
          <p:cNvSpPr/>
          <p:nvPr/>
        </p:nvSpPr>
        <p:spPr>
          <a:xfrm>
            <a:off x="899592" y="3637767"/>
            <a:ext cx="7639496" cy="583321"/>
          </a:xfrm>
          <a:prstGeom prst="rect">
            <a:avLst/>
          </a:prstGeom>
          <a:ln>
            <a:noFill/>
          </a:ln>
        </p:spPr>
        <p:txBody>
          <a:bodyPr wrap="square">
            <a:spAutoFit/>
          </a:bodyPr>
          <a:lstStyle/>
          <a:p>
            <a:pPr algn="just"/>
            <a:r>
              <a:rPr lang="fr-FR" sz="1600" dirty="0">
                <a:solidFill>
                  <a:schemeClr val="bg1"/>
                </a:solidFill>
                <a:latin typeface="Cambria Math" pitchFamily="18" charset="0"/>
                <a:ea typeface="Cambria Math" pitchFamily="18" charset="0"/>
              </a:rPr>
              <a:t>Les erreurs d'arrondi se propagent au cours des calculs avec des valeurs approchées ce qui peut augmenter l'erreur du résultat final.</a:t>
            </a:r>
          </a:p>
        </p:txBody>
      </p:sp>
      <p:sp>
        <p:nvSpPr>
          <p:cNvPr id="2" name="Rectangle 1"/>
          <p:cNvSpPr/>
          <p:nvPr/>
        </p:nvSpPr>
        <p:spPr>
          <a:xfrm>
            <a:off x="899592" y="2276872"/>
            <a:ext cx="7639496" cy="584775"/>
          </a:xfrm>
          <a:prstGeom prst="rect">
            <a:avLst/>
          </a:prstGeom>
        </p:spPr>
        <p:txBody>
          <a:bodyPr wrap="square">
            <a:spAutoFit/>
          </a:bodyPr>
          <a:lstStyle/>
          <a:p>
            <a:pPr algn="just"/>
            <a:r>
              <a:rPr lang="fr-FR" sz="1600" dirty="0">
                <a:solidFill>
                  <a:schemeClr val="bg1"/>
                </a:solidFill>
                <a:latin typeface="Cambria Math" pitchFamily="18" charset="0"/>
                <a:ea typeface="Cambria Math" pitchFamily="18" charset="0"/>
              </a:rPr>
              <a:t>Différence entre la valeur représentée ou calculée d'un nombre et sa valeur mathématique exacte. </a:t>
            </a:r>
            <a:endParaRPr lang="fr-FR" sz="1600" dirty="0"/>
          </a:p>
        </p:txBody>
      </p:sp>
      <p:sp>
        <p:nvSpPr>
          <p:cNvPr id="3" name="Rectangle 2"/>
          <p:cNvSpPr/>
          <p:nvPr/>
        </p:nvSpPr>
        <p:spPr>
          <a:xfrm>
            <a:off x="899592" y="2924944"/>
            <a:ext cx="7639496" cy="584775"/>
          </a:xfrm>
          <a:prstGeom prst="rect">
            <a:avLst/>
          </a:prstGeom>
          <a:ln>
            <a:noFill/>
          </a:ln>
        </p:spPr>
        <p:txBody>
          <a:bodyPr wrap="square">
            <a:spAutoFit/>
          </a:bodyPr>
          <a:lstStyle/>
          <a:p>
            <a:pPr algn="just"/>
            <a:r>
              <a:rPr lang="fr-FR" sz="1600" dirty="0">
                <a:solidFill>
                  <a:schemeClr val="bg1"/>
                </a:solidFill>
                <a:latin typeface="Cambria Math" pitchFamily="18" charset="0"/>
                <a:ea typeface="Cambria Math" pitchFamily="18" charset="0"/>
              </a:rPr>
              <a:t>Des erreurs d'arrondi naissent généralement lorsque des nombres exacts sont représentés dans un système incapable de les exprimer </a:t>
            </a:r>
            <a:r>
              <a:rPr lang="fr-FR" sz="1600" dirty="0" smtClean="0">
                <a:solidFill>
                  <a:schemeClr val="bg1"/>
                </a:solidFill>
                <a:latin typeface="Cambria Math" pitchFamily="18" charset="0"/>
                <a:ea typeface="Cambria Math" pitchFamily="18" charset="0"/>
              </a:rPr>
              <a:t>exactement.</a:t>
            </a:r>
            <a:endParaRPr lang="fr-FR" sz="1600" dirty="0"/>
          </a:p>
        </p:txBody>
      </p:sp>
      <mc:AlternateContent xmlns:mc="http://schemas.openxmlformats.org/markup-compatibility/2006" xmlns:a14="http://schemas.microsoft.com/office/drawing/2010/main">
        <mc:Choice Requires="a14">
          <p:sp>
            <p:nvSpPr>
              <p:cNvPr id="5" name="Rectangle 4"/>
              <p:cNvSpPr/>
              <p:nvPr/>
            </p:nvSpPr>
            <p:spPr>
              <a:xfrm>
                <a:off x="1376665" y="5301208"/>
                <a:ext cx="3123327" cy="339132"/>
              </a:xfrm>
              <a:prstGeom prst="rect">
                <a:avLst/>
              </a:prstGeom>
            </p:spPr>
            <p:txBody>
              <a:bodyPr wrap="square">
                <a:spAutoFit/>
              </a:bodyPr>
              <a:lstStyle/>
              <a:p>
                <a:r>
                  <a:rPr lang="fr-FR" sz="1600" dirty="0" smtClean="0">
                    <a:solidFill>
                      <a:prstClr val="white"/>
                    </a:solidFill>
                    <a:effectLst>
                      <a:outerShdw blurRad="38100" dist="38100" dir="2700000" algn="tl">
                        <a:srgbClr val="000000">
                          <a:alpha val="43137"/>
                        </a:srgbClr>
                      </a:outerShdw>
                    </a:effectLst>
                    <a:latin typeface="Cambria Math" pitchFamily="18" charset="0"/>
                    <a:ea typeface="Cambria Math" pitchFamily="18" charset="0"/>
                  </a:rPr>
                  <a:t>Exemple : 4/3 </a:t>
                </a:r>
                <a:r>
                  <a:rPr lang="fr-FR" sz="1600" dirty="0" smtClean="0">
                    <a:solidFill>
                      <a:prstClr val="white"/>
                    </a:solidFill>
                    <a:effectLst>
                      <a:outerShdw blurRad="38100" dist="38100" dir="2700000" algn="tl">
                        <a:srgbClr val="000000">
                          <a:alpha val="43137"/>
                        </a:srgbClr>
                      </a:outerShdw>
                    </a:effectLst>
                    <a:latin typeface="Cambria Math" pitchFamily="18" charset="0"/>
                    <a:ea typeface="Cambria Math" pitchFamily="18" charset="0"/>
                    <a:sym typeface="Wingdings" pitchFamily="2" charset="2"/>
                  </a:rPr>
                  <a:t>= 1,33333.. = 1,</a:t>
                </a:r>
                <a14:m>
                  <m:oMath xmlns:m="http://schemas.openxmlformats.org/officeDocument/2006/math">
                    <m:acc>
                      <m:accPr>
                        <m:chr m:val="̅"/>
                        <m:ctrlPr>
                          <a:rPr lang="fr-FR" sz="1600" i="1" smtClean="0">
                            <a:solidFill>
                              <a:prstClr val="white"/>
                            </a:solidFill>
                            <a:effectLst>
                              <a:outerShdw blurRad="38100" dist="38100" dir="2700000" algn="tl">
                                <a:srgbClr val="000000">
                                  <a:alpha val="43137"/>
                                </a:srgbClr>
                              </a:outerShdw>
                            </a:effectLst>
                            <a:latin typeface="Cambria Math"/>
                            <a:ea typeface="Cambria Math" pitchFamily="18" charset="0"/>
                            <a:sym typeface="Wingdings" pitchFamily="2" charset="2"/>
                          </a:rPr>
                        </m:ctrlPr>
                      </m:accPr>
                      <m:e>
                        <m:r>
                          <a:rPr lang="fr-FR" sz="1600" b="0" i="1" smtClean="0">
                            <a:solidFill>
                              <a:prstClr val="white"/>
                            </a:solidFill>
                            <a:effectLst>
                              <a:outerShdw blurRad="38100" dist="38100" dir="2700000" algn="tl">
                                <a:srgbClr val="000000">
                                  <a:alpha val="43137"/>
                                </a:srgbClr>
                              </a:outerShdw>
                            </a:effectLst>
                            <a:latin typeface="Cambria Math"/>
                            <a:ea typeface="Cambria Math" pitchFamily="18" charset="0"/>
                            <a:sym typeface="Wingdings" pitchFamily="2" charset="2"/>
                          </a:rPr>
                          <m:t>3</m:t>
                        </m:r>
                      </m:e>
                    </m:acc>
                  </m:oMath>
                </a14:m>
                <a:endParaRPr lang="fr-FR" sz="2000" dirty="0"/>
              </a:p>
            </p:txBody>
          </p:sp>
        </mc:Choice>
        <mc:Fallback xmlns="">
          <p:sp>
            <p:nvSpPr>
              <p:cNvPr id="5" name="Rectangle 4"/>
              <p:cNvSpPr>
                <a:spLocks noRot="1" noChangeAspect="1" noMove="1" noResize="1" noEditPoints="1" noAdjustHandles="1" noChangeArrowheads="1" noChangeShapeType="1" noTextEdit="1"/>
              </p:cNvSpPr>
              <p:nvPr/>
            </p:nvSpPr>
            <p:spPr>
              <a:xfrm>
                <a:off x="1376665" y="5301208"/>
                <a:ext cx="3123327" cy="339132"/>
              </a:xfrm>
              <a:prstGeom prst="rect">
                <a:avLst/>
              </a:prstGeom>
              <a:blipFill rotWithShape="1">
                <a:blip r:embed="rId2"/>
                <a:stretch>
                  <a:fillRect l="-1172" t="-7273" r="-1563" b="-30909"/>
                </a:stretch>
              </a:blipFill>
            </p:spPr>
            <p:txBody>
              <a:bodyPr/>
              <a:lstStyle/>
              <a:p>
                <a:r>
                  <a:rPr lang="fr-FR">
                    <a:noFill/>
                  </a:rPr>
                  <a:t> </a:t>
                </a:r>
              </a:p>
            </p:txBody>
          </p:sp>
        </mc:Fallback>
      </mc:AlternateContent>
      <p:sp>
        <p:nvSpPr>
          <p:cNvPr id="20" name="Rectangle 19"/>
          <p:cNvSpPr/>
          <p:nvPr/>
        </p:nvSpPr>
        <p:spPr>
          <a:xfrm>
            <a:off x="1376665" y="5696631"/>
            <a:ext cx="3944478" cy="338554"/>
          </a:xfrm>
          <a:prstGeom prst="rect">
            <a:avLst/>
          </a:prstGeom>
        </p:spPr>
        <p:txBody>
          <a:bodyPr wrap="none">
            <a:spAutoFit/>
          </a:bodyPr>
          <a:lstStyle/>
          <a:p>
            <a:r>
              <a:rPr lang="fr-FR" sz="1600" dirty="0" smtClean="0">
                <a:solidFill>
                  <a:prstClr val="white"/>
                </a:solidFill>
                <a:effectLst>
                  <a:outerShdw blurRad="38100" dist="38100" dir="2700000" algn="tl">
                    <a:srgbClr val="000000">
                      <a:alpha val="43137"/>
                    </a:srgbClr>
                  </a:outerShdw>
                </a:effectLst>
                <a:latin typeface="Cambria Math" pitchFamily="18" charset="0"/>
                <a:ea typeface="Cambria Math" pitchFamily="18" charset="0"/>
              </a:rPr>
              <a:t>Avec 6 chiffres significatifs : 4/3 </a:t>
            </a:r>
            <a:r>
              <a:rPr lang="fr-FR" sz="1600" dirty="0" smtClean="0">
                <a:solidFill>
                  <a:prstClr val="white"/>
                </a:solidFill>
                <a:effectLst>
                  <a:outerShdw blurRad="38100" dist="38100" dir="2700000" algn="tl">
                    <a:srgbClr val="000000">
                      <a:alpha val="43137"/>
                    </a:srgbClr>
                  </a:outerShdw>
                </a:effectLst>
                <a:latin typeface="Cambria Math" pitchFamily="18" charset="0"/>
                <a:ea typeface="Cambria Math" pitchFamily="18" charset="0"/>
                <a:sym typeface="Wingdings" pitchFamily="2" charset="2"/>
              </a:rPr>
              <a:t>= 1,33333</a:t>
            </a:r>
            <a:endParaRPr lang="fr-FR" sz="2000" dirty="0"/>
          </a:p>
        </p:txBody>
      </p:sp>
      <mc:AlternateContent xmlns:mc="http://schemas.openxmlformats.org/markup-compatibility/2006" xmlns:a14="http://schemas.microsoft.com/office/drawing/2010/main">
        <mc:Choice Requires="a14">
          <p:sp>
            <p:nvSpPr>
              <p:cNvPr id="21" name="Rectangle 20"/>
              <p:cNvSpPr/>
              <p:nvPr/>
            </p:nvSpPr>
            <p:spPr>
              <a:xfrm>
                <a:off x="5868144" y="5319209"/>
                <a:ext cx="1601272" cy="441275"/>
              </a:xfrm>
              <a:prstGeom prst="rect">
                <a:avLst/>
              </a:prstGeom>
            </p:spPr>
            <p:txBody>
              <a:bodyPr wrap="none">
                <a:spAutoFit/>
              </a:bodyPr>
              <a:lstStyle/>
              <a:p>
                <a:r>
                  <a:rPr lang="fr-FR" sz="1600" dirty="0" smtClean="0">
                    <a:solidFill>
                      <a:prstClr val="white"/>
                    </a:solidFill>
                    <a:effectLst>
                      <a:outerShdw blurRad="38100" dist="38100" dir="2700000" algn="tl">
                        <a:srgbClr val="000000">
                          <a:alpha val="43137"/>
                        </a:srgbClr>
                      </a:outerShdw>
                    </a:effectLst>
                    <a:latin typeface="Cambria Math" pitchFamily="18" charset="0"/>
                    <a:ea typeface="Cambria Math" pitchFamily="18" charset="0"/>
                  </a:rPr>
                  <a:t>Perte = </a:t>
                </a:r>
                <a14:m>
                  <m:oMath xmlns:m="http://schemas.openxmlformats.org/officeDocument/2006/math">
                    <m:f>
                      <m:fPr>
                        <m:ctrlPr>
                          <a:rPr lang="fr-FR" sz="1600" i="1" smtClean="0">
                            <a:solidFill>
                              <a:prstClr val="white"/>
                            </a:solidFill>
                            <a:effectLst>
                              <a:outerShdw blurRad="38100" dist="38100" dir="2700000" algn="tl">
                                <a:srgbClr val="000000">
                                  <a:alpha val="43137"/>
                                </a:srgbClr>
                              </a:outerShdw>
                            </a:effectLst>
                            <a:latin typeface="Cambria Math"/>
                            <a:ea typeface="Cambria Math" pitchFamily="18" charset="0"/>
                          </a:rPr>
                        </m:ctrlPr>
                      </m:fPr>
                      <m:num>
                        <m:r>
                          <a:rPr lang="fr-FR" sz="1600" b="0" i="1" smtClean="0">
                            <a:solidFill>
                              <a:prstClr val="white"/>
                            </a:solidFill>
                            <a:effectLst>
                              <a:outerShdw blurRad="38100" dist="38100" dir="2700000" algn="tl">
                                <a:srgbClr val="000000">
                                  <a:alpha val="43137"/>
                                </a:srgbClr>
                              </a:outerShdw>
                            </a:effectLst>
                            <a:latin typeface="Cambria Math"/>
                            <a:ea typeface="Cambria Math" pitchFamily="18" charset="0"/>
                          </a:rPr>
                          <m:t>1</m:t>
                        </m:r>
                      </m:num>
                      <m:den>
                        <m:r>
                          <a:rPr lang="fr-FR" sz="1600" b="0" i="1" smtClean="0">
                            <a:solidFill>
                              <a:prstClr val="white"/>
                            </a:solidFill>
                            <a:effectLst>
                              <a:outerShdw blurRad="38100" dist="38100" dir="2700000" algn="tl">
                                <a:srgbClr val="000000">
                                  <a:alpha val="43137"/>
                                </a:srgbClr>
                              </a:outerShdw>
                            </a:effectLst>
                            <a:latin typeface="Cambria Math"/>
                            <a:ea typeface="Cambria Math" pitchFamily="18" charset="0"/>
                          </a:rPr>
                          <m:t>3</m:t>
                        </m:r>
                      </m:den>
                    </m:f>
                    <m:r>
                      <a:rPr lang="fr-FR" sz="1600" b="0" i="1" smtClean="0">
                        <a:solidFill>
                          <a:prstClr val="white"/>
                        </a:solidFill>
                        <a:effectLst>
                          <a:outerShdw blurRad="38100" dist="38100" dir="2700000" algn="tl">
                            <a:srgbClr val="000000">
                              <a:alpha val="43137"/>
                            </a:srgbClr>
                          </a:outerShdw>
                        </a:effectLst>
                        <a:latin typeface="Cambria Math"/>
                        <a:ea typeface="Cambria Math" pitchFamily="18" charset="0"/>
                      </a:rPr>
                      <m:t>∗</m:t>
                    </m:r>
                    <m:sSup>
                      <m:sSupPr>
                        <m:ctrlPr>
                          <a:rPr lang="fr-FR" sz="1600" b="0" i="1" smtClean="0">
                            <a:solidFill>
                              <a:prstClr val="white"/>
                            </a:solidFill>
                            <a:effectLst>
                              <a:outerShdw blurRad="38100" dist="38100" dir="2700000" algn="tl">
                                <a:srgbClr val="000000">
                                  <a:alpha val="43137"/>
                                </a:srgbClr>
                              </a:outerShdw>
                            </a:effectLst>
                            <a:latin typeface="Cambria Math"/>
                            <a:ea typeface="Cambria Math" pitchFamily="18" charset="0"/>
                          </a:rPr>
                        </m:ctrlPr>
                      </m:sSupPr>
                      <m:e>
                        <m:r>
                          <a:rPr lang="fr-FR" sz="1600" b="0" i="1" smtClean="0">
                            <a:solidFill>
                              <a:prstClr val="white"/>
                            </a:solidFill>
                            <a:effectLst>
                              <a:outerShdw blurRad="38100" dist="38100" dir="2700000" algn="tl">
                                <a:srgbClr val="000000">
                                  <a:alpha val="43137"/>
                                </a:srgbClr>
                              </a:outerShdw>
                            </a:effectLst>
                            <a:latin typeface="Cambria Math"/>
                            <a:ea typeface="Cambria Math" pitchFamily="18" charset="0"/>
                          </a:rPr>
                          <m:t>10</m:t>
                        </m:r>
                      </m:e>
                      <m:sup>
                        <m:r>
                          <a:rPr lang="fr-FR" sz="1600" b="0" i="1" smtClean="0">
                            <a:solidFill>
                              <a:prstClr val="white"/>
                            </a:solidFill>
                            <a:effectLst>
                              <a:outerShdw blurRad="38100" dist="38100" dir="2700000" algn="tl">
                                <a:srgbClr val="000000">
                                  <a:alpha val="43137"/>
                                </a:srgbClr>
                              </a:outerShdw>
                            </a:effectLst>
                            <a:latin typeface="Cambria Math"/>
                            <a:ea typeface="Cambria Math" pitchFamily="18" charset="0"/>
                          </a:rPr>
                          <m:t>−</m:t>
                        </m:r>
                        <m:r>
                          <a:rPr lang="fr-FR" sz="1600" b="0" i="1" smtClean="0">
                            <a:solidFill>
                              <a:prstClr val="white"/>
                            </a:solidFill>
                            <a:effectLst>
                              <a:outerShdw blurRad="38100" dist="38100" dir="2700000" algn="tl">
                                <a:srgbClr val="000000">
                                  <a:alpha val="43137"/>
                                </a:srgbClr>
                              </a:outerShdw>
                            </a:effectLst>
                            <a:latin typeface="Cambria Math"/>
                            <a:ea typeface="Cambria Math" pitchFamily="18" charset="0"/>
                          </a:rPr>
                          <m:t>5</m:t>
                        </m:r>
                      </m:sup>
                    </m:sSup>
                  </m:oMath>
                </a14:m>
                <a:endParaRPr lang="fr-FR" sz="2000" dirty="0"/>
              </a:p>
            </p:txBody>
          </p:sp>
        </mc:Choice>
        <mc:Fallback xmlns="">
          <p:sp>
            <p:nvSpPr>
              <p:cNvPr id="21" name="Rectangle 20"/>
              <p:cNvSpPr>
                <a:spLocks noRot="1" noChangeAspect="1" noMove="1" noResize="1" noEditPoints="1" noAdjustHandles="1" noChangeArrowheads="1" noChangeShapeType="1" noTextEdit="1"/>
              </p:cNvSpPr>
              <p:nvPr/>
            </p:nvSpPr>
            <p:spPr>
              <a:xfrm>
                <a:off x="5868144" y="5319209"/>
                <a:ext cx="1601272" cy="441275"/>
              </a:xfrm>
              <a:prstGeom prst="rect">
                <a:avLst/>
              </a:prstGeom>
              <a:blipFill rotWithShape="1">
                <a:blip r:embed="rId3"/>
                <a:stretch>
                  <a:fillRect l="-2672" b="-9722"/>
                </a:stretch>
              </a:blipFill>
            </p:spPr>
            <p:txBody>
              <a:bodyPr/>
              <a:lstStyle/>
              <a:p>
                <a:r>
                  <a:rPr lang="fr-FR">
                    <a:noFill/>
                  </a:rPr>
                  <a:t> </a:t>
                </a:r>
              </a:p>
            </p:txBody>
          </p:sp>
        </mc:Fallback>
      </mc:AlternateContent>
      <p:sp>
        <p:nvSpPr>
          <p:cNvPr id="6" name="Accolade fermante 5"/>
          <p:cNvSpPr/>
          <p:nvPr/>
        </p:nvSpPr>
        <p:spPr>
          <a:xfrm>
            <a:off x="5436096" y="5192575"/>
            <a:ext cx="236181" cy="827471"/>
          </a:xfrm>
          <a:prstGeom prst="rightBrace">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CustomShape 8"/>
          <p:cNvSpPr/>
          <p:nvPr/>
        </p:nvSpPr>
        <p:spPr>
          <a:xfrm>
            <a:off x="323528" y="764704"/>
            <a:ext cx="7344816"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fr-FR" sz="2400" b="1" spc="-1" dirty="0">
                <a:solidFill>
                  <a:srgbClr val="FF0000"/>
                </a:solidFill>
                <a:latin typeface="Book Antiqua"/>
              </a:rPr>
              <a:t>2- Sources d’erreur dans les méthodes numériques :</a:t>
            </a:r>
            <a:endParaRPr lang="en-US" sz="2400" b="0" strike="noStrike" spc="-1" dirty="0">
              <a:latin typeface="Arial"/>
            </a:endParaRPr>
          </a:p>
        </p:txBody>
      </p:sp>
    </p:spTree>
    <p:extLst>
      <p:ext uri="{BB962C8B-B14F-4D97-AF65-F5344CB8AC3E}">
        <p14:creationId xmlns:p14="http://schemas.microsoft.com/office/powerpoint/2010/main" val="383023941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ircle(in)">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1000"/>
                                        <p:tgtEl>
                                          <p:spTgt spid="13"/>
                                        </p:tgtEl>
                                      </p:cBhvr>
                                    </p:animEffect>
                                  </p:childTnLst>
                                </p:cTn>
                              </p:par>
                            </p:childTnLst>
                          </p:cTn>
                        </p:par>
                        <p:par>
                          <p:cTn id="23" fill="hold">
                            <p:stCondLst>
                              <p:cond delay="1000"/>
                            </p:stCondLst>
                            <p:childTnLst>
                              <p:par>
                                <p:cTn id="24" presetID="21"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heel(1)">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ircle(in)">
                                      <p:cBhvr>
                                        <p:cTn id="31" dur="1000"/>
                                        <p:tgtEl>
                                          <p:spTgt spid="9"/>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par>
                          <p:cTn id="40" fill="hold">
                            <p:stCondLst>
                              <p:cond delay="2000"/>
                            </p:stCondLst>
                            <p:childTnLst>
                              <p:par>
                                <p:cTn id="41" presetID="6" presetClass="entr" presetSubtype="16"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circle(in)">
                                      <p:cBhvr>
                                        <p:cTn id="43" dur="1000"/>
                                        <p:tgtEl>
                                          <p:spTgt spid="6"/>
                                        </p:tgtEl>
                                      </p:cBhvr>
                                    </p:animEffect>
                                  </p:childTnLst>
                                </p:cTn>
                              </p:par>
                            </p:childTnLst>
                          </p:cTn>
                        </p:par>
                        <p:par>
                          <p:cTn id="44" fill="hold">
                            <p:stCondLst>
                              <p:cond delay="3000"/>
                            </p:stCondLst>
                            <p:childTnLst>
                              <p:par>
                                <p:cTn id="45" presetID="6" presetClass="entr" presetSubtype="16"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circle(in)">
                                      <p:cBhvr>
                                        <p:cTn id="4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p:bldP spid="9" grpId="0"/>
      <p:bldP spid="13" grpId="0"/>
      <p:bldP spid="2" grpId="0"/>
      <p:bldP spid="3" grpId="0"/>
      <p:bldP spid="5" grpId="0"/>
      <p:bldP spid="20" grpId="0"/>
      <p:bldP spid="21"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01F02E06-C952-4B08-A3A4-CF6278469C88}" type="slidenum">
              <a:rPr lang="fr-FR" sz="1200" b="0" strike="noStrike" spc="-1">
                <a:solidFill>
                  <a:srgbClr val="D1EAED"/>
                </a:solidFill>
                <a:latin typeface="Constantia"/>
              </a:rPr>
              <a:t>6</a:t>
            </a:fld>
            <a:endParaRPr lang="en-US" sz="1200" b="0" strike="noStrike" spc="-1">
              <a:latin typeface="Times New Roman"/>
            </a:endParaRPr>
          </a:p>
        </p:txBody>
      </p:sp>
      <mc:AlternateContent xmlns:mc="http://schemas.openxmlformats.org/markup-compatibility/2006" xmlns:a14="http://schemas.microsoft.com/office/drawing/2010/main">
        <mc:Choice Requires="a14">
          <p:graphicFrame>
            <p:nvGraphicFramePr>
              <p:cNvPr id="7" name="Tableau 6"/>
              <p:cNvGraphicFramePr>
                <a:graphicFrameLocks noGrp="1"/>
              </p:cNvGraphicFramePr>
              <p:nvPr>
                <p:extLst>
                  <p:ext uri="{D42A27DB-BD31-4B8C-83A1-F6EECF244321}">
                    <p14:modId xmlns:p14="http://schemas.microsoft.com/office/powerpoint/2010/main" val="3711344432"/>
                  </p:ext>
                </p:extLst>
              </p:nvPr>
            </p:nvGraphicFramePr>
            <p:xfrm>
              <a:off x="755576" y="2348880"/>
              <a:ext cx="8064896" cy="2997160"/>
            </p:xfrm>
            <a:graphic>
              <a:graphicData uri="http://schemas.openxmlformats.org/drawingml/2006/table">
                <a:tbl>
                  <a:tblPr firstRow="1" bandRow="1">
                    <a:tableStyleId>{5C22544A-7EE6-4342-B048-85BDC9FD1C3A}</a:tableStyleId>
                  </a:tblPr>
                  <a:tblGrid>
                    <a:gridCol w="864096"/>
                    <a:gridCol w="2664296"/>
                    <a:gridCol w="1872208"/>
                    <a:gridCol w="2664296"/>
                  </a:tblGrid>
                  <a:tr h="432048">
                    <a:tc>
                      <a:txBody>
                        <a:bodyPr/>
                        <a:lstStyle/>
                        <a:p>
                          <a:pPr algn="ctr"/>
                          <a:r>
                            <a:rPr lang="fr-FR" sz="1600" b="1" dirty="0" smtClean="0">
                              <a:solidFill>
                                <a:schemeClr val="bg1"/>
                              </a:solidFill>
                              <a:latin typeface="Cambria" pitchFamily="18" charset="0"/>
                            </a:rPr>
                            <a:t>Valeur </a:t>
                          </a:r>
                          <a:endParaRPr lang="fr-FR" sz="1600" b="1" dirty="0">
                            <a:solidFill>
                              <a:schemeClr val="bg1"/>
                            </a:solidFill>
                            <a:latin typeface="Cambria" pitchFamily="18" charset="0"/>
                          </a:endParaRPr>
                        </a:p>
                      </a:txBody>
                      <a:tcPr anchor="ctr">
                        <a:noFill/>
                      </a:tcPr>
                    </a:tc>
                    <a:tc>
                      <a:txBody>
                        <a:bodyPr/>
                        <a:lstStyle/>
                        <a:p>
                          <a:pPr algn="ctr"/>
                          <a:r>
                            <a:rPr lang="fr-FR" sz="1600" b="1" dirty="0" smtClean="0">
                              <a:solidFill>
                                <a:schemeClr val="bg1"/>
                              </a:solidFill>
                              <a:latin typeface="Cambria" pitchFamily="18" charset="0"/>
                            </a:rPr>
                            <a:t>Représentation</a:t>
                          </a:r>
                          <a:endParaRPr lang="fr-FR" sz="1600" b="1" dirty="0">
                            <a:solidFill>
                              <a:schemeClr val="bg1"/>
                            </a:solidFill>
                            <a:latin typeface="Cambria" pitchFamily="18" charset="0"/>
                          </a:endParaRPr>
                        </a:p>
                      </a:txBody>
                      <a:tcPr anchor="ctr">
                        <a:noFill/>
                      </a:tcPr>
                    </a:tc>
                    <a:tc>
                      <a:txBody>
                        <a:bodyPr/>
                        <a:lstStyle/>
                        <a:p>
                          <a:pPr algn="ctr"/>
                          <a:r>
                            <a:rPr lang="fr-FR" sz="1600" b="1" dirty="0" smtClean="0">
                              <a:solidFill>
                                <a:schemeClr val="bg1"/>
                              </a:solidFill>
                              <a:latin typeface="Cambria" pitchFamily="18" charset="0"/>
                            </a:rPr>
                            <a:t>Valeur approchée</a:t>
                          </a:r>
                          <a:endParaRPr lang="fr-FR" sz="1600" b="1" dirty="0">
                            <a:solidFill>
                              <a:schemeClr val="bg1"/>
                            </a:solidFill>
                            <a:latin typeface="Cambria" pitchFamily="18" charset="0"/>
                          </a:endParaRPr>
                        </a:p>
                      </a:txBody>
                      <a:tcPr anchor="ctr">
                        <a:noFill/>
                      </a:tcPr>
                    </a:tc>
                    <a:tc>
                      <a:txBody>
                        <a:bodyPr/>
                        <a:lstStyle/>
                        <a:p>
                          <a:pPr algn="ctr"/>
                          <a:r>
                            <a:rPr lang="fr-FR" sz="1600" b="1" dirty="0" smtClean="0">
                              <a:solidFill>
                                <a:schemeClr val="bg1"/>
                              </a:solidFill>
                              <a:latin typeface="Cambria" pitchFamily="18" charset="0"/>
                            </a:rPr>
                            <a:t>Erreur </a:t>
                          </a:r>
                          <a:endParaRPr lang="fr-FR" sz="1600" b="1" dirty="0">
                            <a:solidFill>
                              <a:schemeClr val="bg1"/>
                            </a:solidFill>
                            <a:latin typeface="Cambria" pitchFamily="18" charset="0"/>
                          </a:endParaRPr>
                        </a:p>
                      </a:txBody>
                      <a:tcPr anchor="ctr">
                        <a:noFill/>
                      </a:tcPr>
                    </a:tc>
                  </a:tr>
                  <a:tr h="493256">
                    <a:tc>
                      <a:txBody>
                        <a:bodyPr/>
                        <a:lstStyle/>
                        <a:p>
                          <a:pPr algn="ctr">
                            <a:spcBef>
                              <a:spcPts val="1200"/>
                            </a:spcBef>
                            <a:spcAft>
                              <a:spcPts val="1200"/>
                            </a:spcAft>
                          </a:pPr>
                          <a:r>
                            <a:rPr lang="fr-FR" sz="1600" dirty="0" smtClean="0">
                              <a:solidFill>
                                <a:schemeClr val="bg1"/>
                              </a:solidFill>
                              <a:latin typeface="Cambria" pitchFamily="18" charset="0"/>
                            </a:rPr>
                            <a:t>1/7</a:t>
                          </a:r>
                          <a:endParaRPr lang="fr-FR" sz="1600" dirty="0">
                            <a:solidFill>
                              <a:schemeClr val="bg1"/>
                            </a:solidFill>
                            <a:latin typeface="Cambria" pitchFamily="18" charset="0"/>
                          </a:endParaRPr>
                        </a:p>
                      </a:txBody>
                      <a:tcPr>
                        <a:noFill/>
                      </a:tcPr>
                    </a:tc>
                    <a:tc>
                      <a:txBody>
                        <a:bodyPr/>
                        <a:lstStyle/>
                        <a:p>
                          <a:pPr>
                            <a:spcBef>
                              <a:spcPts val="1200"/>
                            </a:spcBef>
                            <a:spcAft>
                              <a:spcPts val="1200"/>
                            </a:spcAft>
                          </a:pPr>
                          <a:r>
                            <a:rPr lang="fr-FR" sz="1600" dirty="0" smtClean="0">
                              <a:solidFill>
                                <a:schemeClr val="bg1"/>
                              </a:solidFill>
                              <a:latin typeface="Cambria" pitchFamily="18" charset="0"/>
                            </a:rPr>
                            <a:t>0.</a:t>
                          </a:r>
                          <a14:m>
                            <m:oMath xmlns:m="http://schemas.openxmlformats.org/officeDocument/2006/math">
                              <m:acc>
                                <m:accPr>
                                  <m:chr m:val="̅"/>
                                  <m:ctrlPr>
                                    <a:rPr lang="fr-FR" sz="1600" i="1" smtClean="0">
                                      <a:solidFill>
                                        <a:schemeClr val="bg1"/>
                                      </a:solidFill>
                                      <a:latin typeface="Cambria Math"/>
                                    </a:rPr>
                                  </m:ctrlPr>
                                </m:accPr>
                                <m:e>
                                  <m:r>
                                    <a:rPr lang="fr-FR" sz="1600" b="0" i="1" smtClean="0">
                                      <a:solidFill>
                                        <a:schemeClr val="bg1"/>
                                      </a:solidFill>
                                      <a:latin typeface="Cambria Math"/>
                                    </a:rPr>
                                    <m:t>142857</m:t>
                                  </m:r>
                                </m:e>
                              </m:acc>
                            </m:oMath>
                          </a14:m>
                          <a:endParaRPr lang="fr-FR" sz="1600" dirty="0">
                            <a:solidFill>
                              <a:schemeClr val="bg1"/>
                            </a:solidFill>
                            <a:latin typeface="Cambria" pitchFamily="18" charset="0"/>
                          </a:endParaRPr>
                        </a:p>
                      </a:txBody>
                      <a:tcPr>
                        <a:noFill/>
                      </a:tcPr>
                    </a:tc>
                    <a:tc>
                      <a:txBody>
                        <a:bodyPr/>
                        <a:lstStyle/>
                        <a:p>
                          <a:pPr>
                            <a:spcBef>
                              <a:spcPts val="1200"/>
                            </a:spcBef>
                            <a:spcAft>
                              <a:spcPts val="1200"/>
                            </a:spcAft>
                          </a:pPr>
                          <a:r>
                            <a:rPr lang="fr-FR" sz="1600" dirty="0" smtClean="0">
                              <a:solidFill>
                                <a:schemeClr val="bg1"/>
                              </a:solidFill>
                              <a:latin typeface="Cambria" pitchFamily="18" charset="0"/>
                            </a:rPr>
                            <a:t>0.142857</a:t>
                          </a:r>
                          <a:endParaRPr lang="fr-FR" sz="1600" dirty="0">
                            <a:solidFill>
                              <a:schemeClr val="bg1"/>
                            </a:solidFill>
                            <a:latin typeface="Cambria" pitchFamily="18" charset="0"/>
                          </a:endParaRPr>
                        </a:p>
                      </a:txBody>
                      <a:tcPr>
                        <a:noFill/>
                      </a:tcPr>
                    </a:tc>
                    <a:tc>
                      <a:txBody>
                        <a:bodyPr/>
                        <a:lstStyle/>
                        <a:p>
                          <a:pPr>
                            <a:spcBef>
                              <a:spcPts val="1200"/>
                            </a:spcBef>
                            <a:spcAft>
                              <a:spcPts val="1200"/>
                            </a:spcAft>
                          </a:pPr>
                          <a:r>
                            <a:rPr lang="fr-FR" sz="1600" dirty="0" smtClean="0">
                              <a:solidFill>
                                <a:schemeClr val="bg1"/>
                              </a:solidFill>
                              <a:latin typeface="Cambria" pitchFamily="18" charset="0"/>
                            </a:rPr>
                            <a:t>1/7 * 10</a:t>
                          </a:r>
                          <a:r>
                            <a:rPr lang="fr-FR" sz="1600" baseline="30000" dirty="0" smtClean="0">
                              <a:solidFill>
                                <a:schemeClr val="bg1"/>
                              </a:solidFill>
                              <a:latin typeface="Cambria" pitchFamily="18" charset="0"/>
                            </a:rPr>
                            <a:t>-6</a:t>
                          </a:r>
                          <a:endParaRPr lang="fr-FR" sz="1600" baseline="30000" dirty="0">
                            <a:solidFill>
                              <a:schemeClr val="bg1"/>
                            </a:solidFill>
                            <a:latin typeface="Cambria" pitchFamily="18" charset="0"/>
                          </a:endParaRPr>
                        </a:p>
                      </a:txBody>
                      <a:tcPr>
                        <a:noFill/>
                      </a:tcPr>
                    </a:tc>
                  </a:tr>
                  <a:tr h="504056">
                    <a:tc>
                      <a:txBody>
                        <a:bodyPr/>
                        <a:lstStyle/>
                        <a:p>
                          <a:pPr algn="ctr">
                            <a:spcBef>
                              <a:spcPts val="1200"/>
                            </a:spcBef>
                            <a:spcAft>
                              <a:spcPts val="1200"/>
                            </a:spcAft>
                          </a:pPr>
                          <a:r>
                            <a:rPr lang="fr-FR" sz="1600" dirty="0" smtClean="0">
                              <a:solidFill>
                                <a:schemeClr val="bg1"/>
                              </a:solidFill>
                              <a:latin typeface="Cambria" pitchFamily="18" charset="0"/>
                            </a:rPr>
                            <a:t>Ln 2</a:t>
                          </a:r>
                          <a:endParaRPr lang="fr-FR" sz="1600" dirty="0">
                            <a:solidFill>
                              <a:schemeClr val="bg1"/>
                            </a:solidFill>
                            <a:latin typeface="Cambria" pitchFamily="18" charset="0"/>
                          </a:endParaRPr>
                        </a:p>
                      </a:txBody>
                      <a:tcPr>
                        <a:noFill/>
                      </a:tcPr>
                    </a:tc>
                    <a:tc>
                      <a:txBody>
                        <a:bodyPr/>
                        <a:lstStyle/>
                        <a:p>
                          <a:pPr>
                            <a:spcBef>
                              <a:spcPts val="1200"/>
                            </a:spcBef>
                            <a:spcAft>
                              <a:spcPts val="1200"/>
                            </a:spcAft>
                          </a:pPr>
                          <a:r>
                            <a:rPr lang="fr-FR" sz="1600" dirty="0" smtClean="0">
                              <a:solidFill>
                                <a:schemeClr val="bg1"/>
                              </a:solidFill>
                              <a:latin typeface="Cambria" pitchFamily="18" charset="0"/>
                            </a:rPr>
                            <a:t>0.693147180559945..</a:t>
                          </a:r>
                          <a:endParaRPr lang="fr-FR" sz="1600" dirty="0">
                            <a:solidFill>
                              <a:schemeClr val="bg1"/>
                            </a:solidFill>
                            <a:latin typeface="Cambria" pitchFamily="18" charset="0"/>
                          </a:endParaRPr>
                        </a:p>
                      </a:txBody>
                      <a:tcPr>
                        <a:noFill/>
                      </a:tcPr>
                    </a:tc>
                    <a:tc>
                      <a:txBody>
                        <a:bodyPr/>
                        <a:lstStyle/>
                        <a:p>
                          <a:pPr>
                            <a:spcBef>
                              <a:spcPts val="1200"/>
                            </a:spcBef>
                            <a:spcAft>
                              <a:spcPts val="1200"/>
                            </a:spcAft>
                          </a:pPr>
                          <a:r>
                            <a:rPr lang="fr-FR" sz="1600" dirty="0" smtClean="0">
                              <a:solidFill>
                                <a:schemeClr val="bg1"/>
                              </a:solidFill>
                              <a:latin typeface="Cambria" pitchFamily="18" charset="0"/>
                            </a:rPr>
                            <a:t>0.693147</a:t>
                          </a:r>
                          <a:endParaRPr lang="fr-FR" sz="1600" dirty="0">
                            <a:solidFill>
                              <a:schemeClr val="bg1"/>
                            </a:solidFill>
                            <a:latin typeface="Cambria" pitchFamily="18" charset="0"/>
                          </a:endParaRPr>
                        </a:p>
                      </a:txBody>
                      <a:tcPr>
                        <a:noFill/>
                      </a:tcPr>
                    </a:tc>
                    <a:tc>
                      <a:txBody>
                        <a:bodyPr/>
                        <a:lstStyle/>
                        <a:p>
                          <a:pPr>
                            <a:spcBef>
                              <a:spcPts val="1200"/>
                            </a:spcBef>
                            <a:spcAft>
                              <a:spcPts val="1200"/>
                            </a:spcAft>
                          </a:pPr>
                          <a:r>
                            <a:rPr lang="fr-FR" sz="1600" dirty="0" smtClean="0">
                              <a:solidFill>
                                <a:schemeClr val="bg1"/>
                              </a:solidFill>
                              <a:latin typeface="Cambria" pitchFamily="18" charset="0"/>
                            </a:rPr>
                            <a:t>0.000000180559945</a:t>
                          </a:r>
                          <a:endParaRPr lang="fr-FR" sz="1600" dirty="0">
                            <a:solidFill>
                              <a:schemeClr val="bg1"/>
                            </a:solidFill>
                            <a:latin typeface="Cambria" pitchFamily="18" charset="0"/>
                          </a:endParaRPr>
                        </a:p>
                      </a:txBody>
                      <a:tcPr>
                        <a:noFill/>
                      </a:tcPr>
                    </a:tc>
                  </a:tr>
                  <a:tr h="370840">
                    <a:tc>
                      <a:txBody>
                        <a:bodyPr/>
                        <a:lstStyle/>
                        <a:p>
                          <a:pPr algn="ctr">
                            <a:spcBef>
                              <a:spcPts val="1200"/>
                            </a:spcBef>
                            <a:spcAft>
                              <a:spcPts val="1200"/>
                            </a:spcAft>
                          </a:pPr>
                          <a14:m>
                            <m:oMathPara xmlns:m="http://schemas.openxmlformats.org/officeDocument/2006/math">
                              <m:oMathParaPr>
                                <m:jc m:val="centerGroup"/>
                              </m:oMathParaPr>
                              <m:oMath xmlns:m="http://schemas.openxmlformats.org/officeDocument/2006/math">
                                <m:rad>
                                  <m:radPr>
                                    <m:degHide m:val="on"/>
                                    <m:ctrlPr>
                                      <a:rPr lang="fr-FR" sz="1600" i="1" smtClean="0">
                                        <a:solidFill>
                                          <a:schemeClr val="bg1"/>
                                        </a:solidFill>
                                        <a:latin typeface="Cambria Math"/>
                                      </a:rPr>
                                    </m:ctrlPr>
                                  </m:radPr>
                                  <m:deg/>
                                  <m:e>
                                    <m:r>
                                      <a:rPr lang="fr-FR" sz="1600" b="0" i="1" smtClean="0">
                                        <a:solidFill>
                                          <a:schemeClr val="bg1"/>
                                        </a:solidFill>
                                        <a:latin typeface="Cambria Math"/>
                                      </a:rPr>
                                      <m:t>2</m:t>
                                    </m:r>
                                  </m:e>
                                </m:rad>
                              </m:oMath>
                            </m:oMathPara>
                          </a14:m>
                          <a:endParaRPr lang="fr-FR" sz="1600" dirty="0">
                            <a:solidFill>
                              <a:schemeClr val="bg1"/>
                            </a:solidFill>
                            <a:latin typeface="Cambria" pitchFamily="18" charset="0"/>
                          </a:endParaRPr>
                        </a:p>
                      </a:txBody>
                      <a:tcPr>
                        <a:noFill/>
                      </a:tcPr>
                    </a:tc>
                    <a:tc>
                      <a:txBody>
                        <a:bodyPr/>
                        <a:lstStyle/>
                        <a:p>
                          <a:pPr>
                            <a:spcBef>
                              <a:spcPts val="1200"/>
                            </a:spcBef>
                            <a:spcAft>
                              <a:spcPts val="1200"/>
                            </a:spcAft>
                          </a:pPr>
                          <a:r>
                            <a:rPr lang="fr-FR" sz="1600" dirty="0" smtClean="0">
                              <a:solidFill>
                                <a:schemeClr val="bg1"/>
                              </a:solidFill>
                              <a:latin typeface="Cambria" pitchFamily="18" charset="0"/>
                            </a:rPr>
                            <a:t>1.414213562373095..</a:t>
                          </a:r>
                          <a:endParaRPr lang="fr-FR" sz="1600" dirty="0">
                            <a:solidFill>
                              <a:schemeClr val="bg1"/>
                            </a:solidFill>
                            <a:latin typeface="Cambria" pitchFamily="18" charset="0"/>
                          </a:endParaRPr>
                        </a:p>
                      </a:txBody>
                      <a:tcPr>
                        <a:noFill/>
                      </a:tcPr>
                    </a:tc>
                    <a:tc>
                      <a:txBody>
                        <a:bodyPr/>
                        <a:lstStyle/>
                        <a:p>
                          <a:pPr>
                            <a:spcBef>
                              <a:spcPts val="1200"/>
                            </a:spcBef>
                            <a:spcAft>
                              <a:spcPts val="1200"/>
                            </a:spcAft>
                          </a:pPr>
                          <a:r>
                            <a:rPr lang="fr-FR" sz="1600" dirty="0" smtClean="0">
                              <a:solidFill>
                                <a:schemeClr val="bg1"/>
                              </a:solidFill>
                              <a:latin typeface="Cambria" pitchFamily="18" charset="0"/>
                            </a:rPr>
                            <a:t>1.41421</a:t>
                          </a:r>
                          <a:endParaRPr lang="fr-FR" sz="1600" dirty="0">
                            <a:solidFill>
                              <a:schemeClr val="bg1"/>
                            </a:solidFill>
                            <a:latin typeface="Cambria" pitchFamily="18" charset="0"/>
                          </a:endParaRPr>
                        </a:p>
                      </a:txBody>
                      <a:tcPr>
                        <a:noFill/>
                      </a:tcPr>
                    </a:tc>
                    <a:tc>
                      <a:txBody>
                        <a:bodyPr/>
                        <a:lstStyle/>
                        <a:p>
                          <a:pPr marL="0" marR="0" indent="0" defTabSz="914400" eaLnBrk="1" fontAlgn="auto" latinLnBrk="0" hangingPunct="1">
                            <a:lnSpc>
                              <a:spcPct val="100000"/>
                            </a:lnSpc>
                            <a:spcBef>
                              <a:spcPts val="1200"/>
                            </a:spcBef>
                            <a:spcAft>
                              <a:spcPts val="1200"/>
                            </a:spcAft>
                            <a:buClrTx/>
                            <a:buSzTx/>
                            <a:buFontTx/>
                            <a:buNone/>
                            <a:tabLst/>
                            <a:defRPr/>
                          </a:pPr>
                          <a:r>
                            <a:rPr lang="fr-FR" sz="1600" dirty="0" smtClean="0">
                              <a:solidFill>
                                <a:schemeClr val="bg1"/>
                              </a:solidFill>
                              <a:latin typeface="Cambria" pitchFamily="18" charset="0"/>
                            </a:rPr>
                            <a:t>0.000003562373095</a:t>
                          </a:r>
                        </a:p>
                      </a:txBody>
                      <a:tcPr>
                        <a:noFill/>
                      </a:tcPr>
                    </a:tc>
                  </a:tr>
                  <a:tr h="563674">
                    <a:tc>
                      <a:txBody>
                        <a:bodyPr/>
                        <a:lstStyle/>
                        <a:p>
                          <a:pPr algn="ctr">
                            <a:spcBef>
                              <a:spcPts val="1200"/>
                            </a:spcBef>
                            <a:spcAft>
                              <a:spcPts val="1200"/>
                            </a:spcAft>
                          </a:pPr>
                          <a:r>
                            <a:rPr lang="fr-FR" sz="1600" dirty="0" smtClean="0">
                              <a:solidFill>
                                <a:schemeClr val="bg1"/>
                              </a:solidFill>
                              <a:latin typeface="Cambria" pitchFamily="18" charset="0"/>
                            </a:rPr>
                            <a:t>e</a:t>
                          </a:r>
                          <a:endParaRPr lang="fr-FR" sz="1600" dirty="0">
                            <a:solidFill>
                              <a:schemeClr val="bg1"/>
                            </a:solidFill>
                            <a:latin typeface="Cambria" pitchFamily="18" charset="0"/>
                          </a:endParaRPr>
                        </a:p>
                      </a:txBody>
                      <a:tcPr>
                        <a:noFill/>
                      </a:tcPr>
                    </a:tc>
                    <a:tc>
                      <a:txBody>
                        <a:bodyPr/>
                        <a:lstStyle/>
                        <a:p>
                          <a:pPr>
                            <a:spcBef>
                              <a:spcPts val="1200"/>
                            </a:spcBef>
                            <a:spcAft>
                              <a:spcPts val="1200"/>
                            </a:spcAft>
                          </a:pPr>
                          <a:r>
                            <a:rPr lang="fr-FR" sz="1400" dirty="0" smtClean="0">
                              <a:solidFill>
                                <a:schemeClr val="bg1"/>
                              </a:solidFill>
                              <a:latin typeface="Cambria" pitchFamily="18" charset="0"/>
                            </a:rPr>
                            <a:t>2.71828182845904590452353..</a:t>
                          </a:r>
                          <a:endParaRPr lang="fr-FR" sz="1400" dirty="0">
                            <a:solidFill>
                              <a:schemeClr val="bg1"/>
                            </a:solidFill>
                            <a:latin typeface="Cambria" pitchFamily="18" charset="0"/>
                          </a:endParaRPr>
                        </a:p>
                      </a:txBody>
                      <a:tcPr>
                        <a:noFill/>
                      </a:tcPr>
                    </a:tc>
                    <a:tc>
                      <a:txBody>
                        <a:bodyPr/>
                        <a:lstStyle/>
                        <a:p>
                          <a:pPr>
                            <a:spcBef>
                              <a:spcPts val="1200"/>
                            </a:spcBef>
                            <a:spcAft>
                              <a:spcPts val="1200"/>
                            </a:spcAft>
                          </a:pPr>
                          <a:r>
                            <a:rPr lang="fr-FR" sz="1400" dirty="0" smtClean="0">
                              <a:solidFill>
                                <a:schemeClr val="bg1"/>
                              </a:solidFill>
                              <a:latin typeface="Cambria" pitchFamily="18" charset="0"/>
                            </a:rPr>
                            <a:t>2. 718281828459045</a:t>
                          </a:r>
                          <a:endParaRPr lang="fr-FR" sz="1400" dirty="0">
                            <a:solidFill>
                              <a:schemeClr val="bg1"/>
                            </a:solidFill>
                            <a:latin typeface="Cambria" pitchFamily="18" charset="0"/>
                          </a:endParaRPr>
                        </a:p>
                      </a:txBody>
                      <a:tcPr>
                        <a:noFill/>
                      </a:tcPr>
                    </a:tc>
                    <a:tc>
                      <a:txBody>
                        <a:bodyPr/>
                        <a:lstStyle/>
                        <a:p>
                          <a:pPr marL="0" marR="0" indent="0" defTabSz="914400" eaLnBrk="1" fontAlgn="auto" latinLnBrk="0" hangingPunct="1">
                            <a:lnSpc>
                              <a:spcPct val="100000"/>
                            </a:lnSpc>
                            <a:spcBef>
                              <a:spcPts val="1200"/>
                            </a:spcBef>
                            <a:spcAft>
                              <a:spcPts val="1200"/>
                            </a:spcAft>
                            <a:buClrTx/>
                            <a:buSzTx/>
                            <a:buFontTx/>
                            <a:buNone/>
                            <a:tabLst/>
                            <a:defRPr/>
                          </a:pPr>
                          <a:r>
                            <a:rPr lang="fr-FR" sz="1400" dirty="0" smtClean="0">
                              <a:solidFill>
                                <a:schemeClr val="bg1"/>
                              </a:solidFill>
                              <a:latin typeface="Cambria" pitchFamily="18" charset="0"/>
                            </a:rPr>
                            <a:t>0.00000000000000090452353..</a:t>
                          </a:r>
                        </a:p>
                      </a:txBody>
                      <a:tcPr>
                        <a:noFill/>
                      </a:tcPr>
                    </a:tc>
                  </a:tr>
                  <a:tr h="370840">
                    <a:tc>
                      <a:txBody>
                        <a:bodyPr/>
                        <a:lstStyle/>
                        <a:p>
                          <a:pPr algn="ctr">
                            <a:spcBef>
                              <a:spcPts val="1200"/>
                            </a:spcBef>
                            <a:spcAft>
                              <a:spcPts val="1200"/>
                            </a:spcAft>
                          </a:pPr>
                          <a14:m>
                            <m:oMathPara xmlns:m="http://schemas.openxmlformats.org/officeDocument/2006/math">
                              <m:oMathParaPr>
                                <m:jc m:val="centerGroup"/>
                              </m:oMathParaPr>
                              <m:oMath xmlns:m="http://schemas.openxmlformats.org/officeDocument/2006/math">
                                <m:r>
                                  <a:rPr lang="fr-FR" sz="1600" i="1" smtClean="0">
                                    <a:solidFill>
                                      <a:schemeClr val="bg1"/>
                                    </a:solidFill>
                                    <a:latin typeface="Cambria Math"/>
                                    <a:ea typeface="Cambria Math"/>
                                  </a:rPr>
                                  <m:t>𝜋</m:t>
                                </m:r>
                              </m:oMath>
                            </m:oMathPara>
                          </a14:m>
                          <a:endParaRPr lang="fr-FR" sz="1600" dirty="0">
                            <a:solidFill>
                              <a:schemeClr val="bg1"/>
                            </a:solidFill>
                            <a:latin typeface="Cambria" pitchFamily="18" charset="0"/>
                          </a:endParaRPr>
                        </a:p>
                      </a:txBody>
                      <a:tcPr>
                        <a:noFill/>
                      </a:tcPr>
                    </a:tc>
                    <a:tc>
                      <a:txBody>
                        <a:bodyPr/>
                        <a:lstStyle/>
                        <a:p>
                          <a:pPr>
                            <a:spcBef>
                              <a:spcPts val="1200"/>
                            </a:spcBef>
                            <a:spcAft>
                              <a:spcPts val="1200"/>
                            </a:spcAft>
                          </a:pPr>
                          <a:r>
                            <a:rPr lang="fr-FR" sz="1400" dirty="0" smtClean="0">
                              <a:solidFill>
                                <a:schemeClr val="bg1"/>
                              </a:solidFill>
                              <a:latin typeface="Cambria" pitchFamily="18" charset="0"/>
                            </a:rPr>
                            <a:t>3.1415926535897932384626..</a:t>
                          </a:r>
                          <a:endParaRPr lang="fr-FR" sz="1400" dirty="0">
                            <a:solidFill>
                              <a:schemeClr val="bg1"/>
                            </a:solidFill>
                            <a:latin typeface="Cambria" pitchFamily="18" charset="0"/>
                          </a:endParaRPr>
                        </a:p>
                      </a:txBody>
                      <a:tcPr>
                        <a:noFill/>
                      </a:tcPr>
                    </a:tc>
                    <a:tc>
                      <a:txBody>
                        <a:bodyPr/>
                        <a:lstStyle/>
                        <a:p>
                          <a:pPr>
                            <a:spcBef>
                              <a:spcPts val="1200"/>
                            </a:spcBef>
                            <a:spcAft>
                              <a:spcPts val="1200"/>
                            </a:spcAft>
                          </a:pPr>
                          <a:r>
                            <a:rPr lang="fr-FR" sz="1400" dirty="0" smtClean="0">
                              <a:solidFill>
                                <a:schemeClr val="bg1"/>
                              </a:solidFill>
                              <a:latin typeface="Cambria" pitchFamily="18" charset="0"/>
                            </a:rPr>
                            <a:t>3.141592653589793</a:t>
                          </a:r>
                          <a:endParaRPr lang="fr-FR" sz="1400" dirty="0">
                            <a:solidFill>
                              <a:schemeClr val="bg1"/>
                            </a:solidFill>
                            <a:latin typeface="Cambria" pitchFamily="18" charset="0"/>
                          </a:endParaRPr>
                        </a:p>
                      </a:txBody>
                      <a:tcPr>
                        <a:noFill/>
                      </a:tcPr>
                    </a:tc>
                    <a:tc>
                      <a:txBody>
                        <a:bodyPr/>
                        <a:lstStyle/>
                        <a:p>
                          <a:pPr marL="0" marR="0" indent="0" defTabSz="914400" eaLnBrk="1" fontAlgn="auto" latinLnBrk="0" hangingPunct="1">
                            <a:lnSpc>
                              <a:spcPct val="100000"/>
                            </a:lnSpc>
                            <a:spcBef>
                              <a:spcPts val="1200"/>
                            </a:spcBef>
                            <a:spcAft>
                              <a:spcPts val="1200"/>
                            </a:spcAft>
                            <a:buClrTx/>
                            <a:buSzTx/>
                            <a:buFontTx/>
                            <a:buNone/>
                            <a:tabLst/>
                            <a:defRPr/>
                          </a:pPr>
                          <a:r>
                            <a:rPr lang="fr-FR" sz="1400" dirty="0" smtClean="0">
                              <a:solidFill>
                                <a:schemeClr val="bg1"/>
                              </a:solidFill>
                              <a:latin typeface="Cambria" pitchFamily="18" charset="0"/>
                            </a:rPr>
                            <a:t>0.0000000000000002384626..</a:t>
                          </a:r>
                        </a:p>
                      </a:txBody>
                      <a:tcPr>
                        <a:noFill/>
                      </a:tcPr>
                    </a:tc>
                  </a:tr>
                </a:tbl>
              </a:graphicData>
            </a:graphic>
          </p:graphicFrame>
        </mc:Choice>
        <mc:Fallback xmlns="">
          <p:graphicFrame>
            <p:nvGraphicFramePr>
              <p:cNvPr id="7" name="Tableau 6"/>
              <p:cNvGraphicFramePr>
                <a:graphicFrameLocks noGrp="1"/>
              </p:cNvGraphicFramePr>
              <p:nvPr>
                <p:extLst>
                  <p:ext uri="{D42A27DB-BD31-4B8C-83A1-F6EECF244321}">
                    <p14:modId xmlns:p14="http://schemas.microsoft.com/office/powerpoint/2010/main" val="3711344432"/>
                  </p:ext>
                </p:extLst>
              </p:nvPr>
            </p:nvGraphicFramePr>
            <p:xfrm>
              <a:off x="755576" y="2348880"/>
              <a:ext cx="8064896" cy="2997160"/>
            </p:xfrm>
            <a:graphic>
              <a:graphicData uri="http://schemas.openxmlformats.org/drawingml/2006/table">
                <a:tbl>
                  <a:tblPr firstRow="1" bandRow="1">
                    <a:tableStyleId>{5C22544A-7EE6-4342-B048-85BDC9FD1C3A}</a:tableStyleId>
                  </a:tblPr>
                  <a:tblGrid>
                    <a:gridCol w="864096"/>
                    <a:gridCol w="2664296"/>
                    <a:gridCol w="1872208"/>
                    <a:gridCol w="2664296"/>
                  </a:tblGrid>
                  <a:tr h="432048">
                    <a:tc>
                      <a:txBody>
                        <a:bodyPr/>
                        <a:lstStyle/>
                        <a:p>
                          <a:pPr algn="ctr"/>
                          <a:r>
                            <a:rPr lang="fr-FR" sz="1600" b="1" dirty="0" smtClean="0">
                              <a:solidFill>
                                <a:schemeClr val="bg1"/>
                              </a:solidFill>
                              <a:latin typeface="Cambria" pitchFamily="18" charset="0"/>
                            </a:rPr>
                            <a:t>Valeur </a:t>
                          </a:r>
                          <a:endParaRPr lang="fr-FR" sz="1600" b="1" dirty="0">
                            <a:solidFill>
                              <a:schemeClr val="bg1"/>
                            </a:solidFill>
                            <a:latin typeface="Cambria" pitchFamily="18" charset="0"/>
                          </a:endParaRPr>
                        </a:p>
                      </a:txBody>
                      <a:tcPr anchor="ctr">
                        <a:noFill/>
                      </a:tcPr>
                    </a:tc>
                    <a:tc>
                      <a:txBody>
                        <a:bodyPr/>
                        <a:lstStyle/>
                        <a:p>
                          <a:pPr algn="ctr"/>
                          <a:r>
                            <a:rPr lang="fr-FR" sz="1600" b="1" dirty="0" smtClean="0">
                              <a:solidFill>
                                <a:schemeClr val="bg1"/>
                              </a:solidFill>
                              <a:latin typeface="Cambria" pitchFamily="18" charset="0"/>
                            </a:rPr>
                            <a:t>Représentation</a:t>
                          </a:r>
                          <a:endParaRPr lang="fr-FR" sz="1600" b="1" dirty="0">
                            <a:solidFill>
                              <a:schemeClr val="bg1"/>
                            </a:solidFill>
                            <a:latin typeface="Cambria" pitchFamily="18" charset="0"/>
                          </a:endParaRPr>
                        </a:p>
                      </a:txBody>
                      <a:tcPr anchor="ctr">
                        <a:noFill/>
                      </a:tcPr>
                    </a:tc>
                    <a:tc>
                      <a:txBody>
                        <a:bodyPr/>
                        <a:lstStyle/>
                        <a:p>
                          <a:pPr algn="ctr"/>
                          <a:r>
                            <a:rPr lang="fr-FR" sz="1600" b="1" dirty="0" smtClean="0">
                              <a:solidFill>
                                <a:schemeClr val="bg1"/>
                              </a:solidFill>
                              <a:latin typeface="Cambria" pitchFamily="18" charset="0"/>
                            </a:rPr>
                            <a:t>Valeur approchée</a:t>
                          </a:r>
                          <a:endParaRPr lang="fr-FR" sz="1600" b="1" dirty="0">
                            <a:solidFill>
                              <a:schemeClr val="bg1"/>
                            </a:solidFill>
                            <a:latin typeface="Cambria" pitchFamily="18" charset="0"/>
                          </a:endParaRPr>
                        </a:p>
                      </a:txBody>
                      <a:tcPr anchor="ctr">
                        <a:noFill/>
                      </a:tcPr>
                    </a:tc>
                    <a:tc>
                      <a:txBody>
                        <a:bodyPr/>
                        <a:lstStyle/>
                        <a:p>
                          <a:pPr algn="ctr"/>
                          <a:r>
                            <a:rPr lang="fr-FR" sz="1600" b="1" dirty="0" smtClean="0">
                              <a:solidFill>
                                <a:schemeClr val="bg1"/>
                              </a:solidFill>
                              <a:latin typeface="Cambria" pitchFamily="18" charset="0"/>
                            </a:rPr>
                            <a:t>Erreur </a:t>
                          </a:r>
                          <a:endParaRPr lang="fr-FR" sz="1600" b="1" dirty="0">
                            <a:solidFill>
                              <a:schemeClr val="bg1"/>
                            </a:solidFill>
                            <a:latin typeface="Cambria" pitchFamily="18" charset="0"/>
                          </a:endParaRPr>
                        </a:p>
                      </a:txBody>
                      <a:tcPr anchor="ctr">
                        <a:noFill/>
                      </a:tcPr>
                    </a:tc>
                  </a:tr>
                  <a:tr h="493256">
                    <a:tc>
                      <a:txBody>
                        <a:bodyPr/>
                        <a:lstStyle/>
                        <a:p>
                          <a:pPr algn="ctr">
                            <a:spcBef>
                              <a:spcPts val="1200"/>
                            </a:spcBef>
                            <a:spcAft>
                              <a:spcPts val="1200"/>
                            </a:spcAft>
                          </a:pPr>
                          <a:r>
                            <a:rPr lang="fr-FR" sz="1600" dirty="0" smtClean="0">
                              <a:solidFill>
                                <a:schemeClr val="bg1"/>
                              </a:solidFill>
                              <a:latin typeface="Cambria" pitchFamily="18" charset="0"/>
                            </a:rPr>
                            <a:t>1/7</a:t>
                          </a:r>
                          <a:endParaRPr lang="fr-FR" sz="1600" dirty="0">
                            <a:solidFill>
                              <a:schemeClr val="bg1"/>
                            </a:solidFill>
                            <a:latin typeface="Cambria" pitchFamily="18" charset="0"/>
                          </a:endParaRPr>
                        </a:p>
                      </a:txBody>
                      <a:tcPr>
                        <a:noFill/>
                      </a:tcPr>
                    </a:tc>
                    <a:tc>
                      <a:txBody>
                        <a:bodyPr/>
                        <a:lstStyle/>
                        <a:p>
                          <a:endParaRPr lang="fr-FR"/>
                        </a:p>
                      </a:txBody>
                      <a:tcPr>
                        <a:blipFill rotWithShape="1">
                          <a:blip r:embed="rId3"/>
                          <a:stretch>
                            <a:fillRect l="-32723" t="-87654" r="-170252" b="-419753"/>
                          </a:stretch>
                        </a:blipFill>
                      </a:tcPr>
                    </a:tc>
                    <a:tc>
                      <a:txBody>
                        <a:bodyPr/>
                        <a:lstStyle/>
                        <a:p>
                          <a:pPr>
                            <a:spcBef>
                              <a:spcPts val="1200"/>
                            </a:spcBef>
                            <a:spcAft>
                              <a:spcPts val="1200"/>
                            </a:spcAft>
                          </a:pPr>
                          <a:r>
                            <a:rPr lang="fr-FR" sz="1600" dirty="0" smtClean="0">
                              <a:solidFill>
                                <a:schemeClr val="bg1"/>
                              </a:solidFill>
                              <a:latin typeface="Cambria" pitchFamily="18" charset="0"/>
                            </a:rPr>
                            <a:t>0.142857</a:t>
                          </a:r>
                          <a:endParaRPr lang="fr-FR" sz="1600" dirty="0">
                            <a:solidFill>
                              <a:schemeClr val="bg1"/>
                            </a:solidFill>
                            <a:latin typeface="Cambria" pitchFamily="18" charset="0"/>
                          </a:endParaRPr>
                        </a:p>
                      </a:txBody>
                      <a:tcPr>
                        <a:noFill/>
                      </a:tcPr>
                    </a:tc>
                    <a:tc>
                      <a:txBody>
                        <a:bodyPr/>
                        <a:lstStyle/>
                        <a:p>
                          <a:pPr>
                            <a:spcBef>
                              <a:spcPts val="1200"/>
                            </a:spcBef>
                            <a:spcAft>
                              <a:spcPts val="1200"/>
                            </a:spcAft>
                          </a:pPr>
                          <a:r>
                            <a:rPr lang="fr-FR" sz="1600" dirty="0" smtClean="0">
                              <a:solidFill>
                                <a:schemeClr val="bg1"/>
                              </a:solidFill>
                              <a:latin typeface="Cambria" pitchFamily="18" charset="0"/>
                            </a:rPr>
                            <a:t>1/7 * 10</a:t>
                          </a:r>
                          <a:r>
                            <a:rPr lang="fr-FR" sz="1600" baseline="30000" dirty="0" smtClean="0">
                              <a:solidFill>
                                <a:schemeClr val="bg1"/>
                              </a:solidFill>
                              <a:latin typeface="Cambria" pitchFamily="18" charset="0"/>
                            </a:rPr>
                            <a:t>-6</a:t>
                          </a:r>
                          <a:endParaRPr lang="fr-FR" sz="1600" baseline="30000" dirty="0">
                            <a:solidFill>
                              <a:schemeClr val="bg1"/>
                            </a:solidFill>
                            <a:latin typeface="Cambria" pitchFamily="18" charset="0"/>
                          </a:endParaRPr>
                        </a:p>
                      </a:txBody>
                      <a:tcPr>
                        <a:noFill/>
                      </a:tcPr>
                    </a:tc>
                  </a:tr>
                  <a:tr h="504056">
                    <a:tc>
                      <a:txBody>
                        <a:bodyPr/>
                        <a:lstStyle/>
                        <a:p>
                          <a:pPr algn="ctr">
                            <a:spcBef>
                              <a:spcPts val="1200"/>
                            </a:spcBef>
                            <a:spcAft>
                              <a:spcPts val="1200"/>
                            </a:spcAft>
                          </a:pPr>
                          <a:r>
                            <a:rPr lang="fr-FR" sz="1600" dirty="0" smtClean="0">
                              <a:solidFill>
                                <a:schemeClr val="bg1"/>
                              </a:solidFill>
                              <a:latin typeface="Cambria" pitchFamily="18" charset="0"/>
                            </a:rPr>
                            <a:t>Ln 2</a:t>
                          </a:r>
                          <a:endParaRPr lang="fr-FR" sz="1600" dirty="0">
                            <a:solidFill>
                              <a:schemeClr val="bg1"/>
                            </a:solidFill>
                            <a:latin typeface="Cambria" pitchFamily="18" charset="0"/>
                          </a:endParaRPr>
                        </a:p>
                      </a:txBody>
                      <a:tcPr>
                        <a:noFill/>
                      </a:tcPr>
                    </a:tc>
                    <a:tc>
                      <a:txBody>
                        <a:bodyPr/>
                        <a:lstStyle/>
                        <a:p>
                          <a:pPr>
                            <a:spcBef>
                              <a:spcPts val="1200"/>
                            </a:spcBef>
                            <a:spcAft>
                              <a:spcPts val="1200"/>
                            </a:spcAft>
                          </a:pPr>
                          <a:r>
                            <a:rPr lang="fr-FR" sz="1600" dirty="0" smtClean="0">
                              <a:solidFill>
                                <a:schemeClr val="bg1"/>
                              </a:solidFill>
                              <a:latin typeface="Cambria" pitchFamily="18" charset="0"/>
                            </a:rPr>
                            <a:t>0.693147180559945..</a:t>
                          </a:r>
                          <a:endParaRPr lang="fr-FR" sz="1600" dirty="0">
                            <a:solidFill>
                              <a:schemeClr val="bg1"/>
                            </a:solidFill>
                            <a:latin typeface="Cambria" pitchFamily="18" charset="0"/>
                          </a:endParaRPr>
                        </a:p>
                      </a:txBody>
                      <a:tcPr>
                        <a:noFill/>
                      </a:tcPr>
                    </a:tc>
                    <a:tc>
                      <a:txBody>
                        <a:bodyPr/>
                        <a:lstStyle/>
                        <a:p>
                          <a:pPr>
                            <a:spcBef>
                              <a:spcPts val="1200"/>
                            </a:spcBef>
                            <a:spcAft>
                              <a:spcPts val="1200"/>
                            </a:spcAft>
                          </a:pPr>
                          <a:r>
                            <a:rPr lang="fr-FR" sz="1600" dirty="0" smtClean="0">
                              <a:solidFill>
                                <a:schemeClr val="bg1"/>
                              </a:solidFill>
                              <a:latin typeface="Cambria" pitchFamily="18" charset="0"/>
                            </a:rPr>
                            <a:t>0.693147</a:t>
                          </a:r>
                          <a:endParaRPr lang="fr-FR" sz="1600" dirty="0">
                            <a:solidFill>
                              <a:schemeClr val="bg1"/>
                            </a:solidFill>
                            <a:latin typeface="Cambria" pitchFamily="18" charset="0"/>
                          </a:endParaRPr>
                        </a:p>
                      </a:txBody>
                      <a:tcPr>
                        <a:noFill/>
                      </a:tcPr>
                    </a:tc>
                    <a:tc>
                      <a:txBody>
                        <a:bodyPr/>
                        <a:lstStyle/>
                        <a:p>
                          <a:pPr>
                            <a:spcBef>
                              <a:spcPts val="1200"/>
                            </a:spcBef>
                            <a:spcAft>
                              <a:spcPts val="1200"/>
                            </a:spcAft>
                          </a:pPr>
                          <a:r>
                            <a:rPr lang="fr-FR" sz="1600" dirty="0" smtClean="0">
                              <a:solidFill>
                                <a:schemeClr val="bg1"/>
                              </a:solidFill>
                              <a:latin typeface="Cambria" pitchFamily="18" charset="0"/>
                            </a:rPr>
                            <a:t>0.000000180559945</a:t>
                          </a:r>
                          <a:endParaRPr lang="fr-FR" sz="1600" dirty="0">
                            <a:solidFill>
                              <a:schemeClr val="bg1"/>
                            </a:solidFill>
                            <a:latin typeface="Cambria" pitchFamily="18" charset="0"/>
                          </a:endParaRPr>
                        </a:p>
                      </a:txBody>
                      <a:tcPr>
                        <a:noFill/>
                      </a:tcPr>
                    </a:tc>
                  </a:tr>
                  <a:tr h="516446">
                    <a:tc>
                      <a:txBody>
                        <a:bodyPr/>
                        <a:lstStyle/>
                        <a:p>
                          <a:endParaRPr lang="fr-FR"/>
                        </a:p>
                      </a:txBody>
                      <a:tcPr>
                        <a:blipFill rotWithShape="1">
                          <a:blip r:embed="rId3"/>
                          <a:stretch>
                            <a:fillRect l="-704" t="-279762" r="-831690" b="-205952"/>
                          </a:stretch>
                        </a:blipFill>
                      </a:tcPr>
                    </a:tc>
                    <a:tc>
                      <a:txBody>
                        <a:bodyPr/>
                        <a:lstStyle/>
                        <a:p>
                          <a:pPr>
                            <a:spcBef>
                              <a:spcPts val="1200"/>
                            </a:spcBef>
                            <a:spcAft>
                              <a:spcPts val="1200"/>
                            </a:spcAft>
                          </a:pPr>
                          <a:r>
                            <a:rPr lang="fr-FR" sz="1600" dirty="0" smtClean="0">
                              <a:solidFill>
                                <a:schemeClr val="bg1"/>
                              </a:solidFill>
                              <a:latin typeface="Cambria" pitchFamily="18" charset="0"/>
                            </a:rPr>
                            <a:t>1.414213562373095..</a:t>
                          </a:r>
                          <a:endParaRPr lang="fr-FR" sz="1600" dirty="0">
                            <a:solidFill>
                              <a:schemeClr val="bg1"/>
                            </a:solidFill>
                            <a:latin typeface="Cambria" pitchFamily="18" charset="0"/>
                          </a:endParaRPr>
                        </a:p>
                      </a:txBody>
                      <a:tcPr>
                        <a:noFill/>
                      </a:tcPr>
                    </a:tc>
                    <a:tc>
                      <a:txBody>
                        <a:bodyPr/>
                        <a:lstStyle/>
                        <a:p>
                          <a:pPr>
                            <a:spcBef>
                              <a:spcPts val="1200"/>
                            </a:spcBef>
                            <a:spcAft>
                              <a:spcPts val="1200"/>
                            </a:spcAft>
                          </a:pPr>
                          <a:r>
                            <a:rPr lang="fr-FR" sz="1600" dirty="0" smtClean="0">
                              <a:solidFill>
                                <a:schemeClr val="bg1"/>
                              </a:solidFill>
                              <a:latin typeface="Cambria" pitchFamily="18" charset="0"/>
                            </a:rPr>
                            <a:t>1.41421</a:t>
                          </a:r>
                          <a:endParaRPr lang="fr-FR" sz="1600" dirty="0">
                            <a:solidFill>
                              <a:schemeClr val="bg1"/>
                            </a:solidFill>
                            <a:latin typeface="Cambria" pitchFamily="18" charset="0"/>
                          </a:endParaRPr>
                        </a:p>
                      </a:txBody>
                      <a:tcPr>
                        <a:noFill/>
                      </a:tcPr>
                    </a:tc>
                    <a:tc>
                      <a:txBody>
                        <a:bodyPr/>
                        <a:lstStyle/>
                        <a:p>
                          <a:pPr marL="0" marR="0" indent="0" defTabSz="914400" eaLnBrk="1" fontAlgn="auto" latinLnBrk="0" hangingPunct="1">
                            <a:lnSpc>
                              <a:spcPct val="100000"/>
                            </a:lnSpc>
                            <a:spcBef>
                              <a:spcPts val="1200"/>
                            </a:spcBef>
                            <a:spcAft>
                              <a:spcPts val="1200"/>
                            </a:spcAft>
                            <a:buClrTx/>
                            <a:buSzTx/>
                            <a:buFontTx/>
                            <a:buNone/>
                            <a:tabLst/>
                            <a:defRPr/>
                          </a:pPr>
                          <a:r>
                            <a:rPr lang="fr-FR" sz="1600" dirty="0" smtClean="0">
                              <a:solidFill>
                                <a:schemeClr val="bg1"/>
                              </a:solidFill>
                              <a:latin typeface="Cambria" pitchFamily="18" charset="0"/>
                            </a:rPr>
                            <a:t>0.000003562373095</a:t>
                          </a:r>
                        </a:p>
                      </a:txBody>
                      <a:tcPr>
                        <a:noFill/>
                      </a:tcPr>
                    </a:tc>
                  </a:tr>
                  <a:tr h="563674">
                    <a:tc>
                      <a:txBody>
                        <a:bodyPr/>
                        <a:lstStyle/>
                        <a:p>
                          <a:pPr algn="ctr">
                            <a:spcBef>
                              <a:spcPts val="1200"/>
                            </a:spcBef>
                            <a:spcAft>
                              <a:spcPts val="1200"/>
                            </a:spcAft>
                          </a:pPr>
                          <a:r>
                            <a:rPr lang="fr-FR" sz="1600" dirty="0" smtClean="0">
                              <a:solidFill>
                                <a:schemeClr val="bg1"/>
                              </a:solidFill>
                              <a:latin typeface="Cambria" pitchFamily="18" charset="0"/>
                            </a:rPr>
                            <a:t>e</a:t>
                          </a:r>
                          <a:endParaRPr lang="fr-FR" sz="1600" dirty="0">
                            <a:solidFill>
                              <a:schemeClr val="bg1"/>
                            </a:solidFill>
                            <a:latin typeface="Cambria" pitchFamily="18" charset="0"/>
                          </a:endParaRPr>
                        </a:p>
                      </a:txBody>
                      <a:tcPr>
                        <a:noFill/>
                      </a:tcPr>
                    </a:tc>
                    <a:tc>
                      <a:txBody>
                        <a:bodyPr/>
                        <a:lstStyle/>
                        <a:p>
                          <a:pPr>
                            <a:spcBef>
                              <a:spcPts val="1200"/>
                            </a:spcBef>
                            <a:spcAft>
                              <a:spcPts val="1200"/>
                            </a:spcAft>
                          </a:pPr>
                          <a:r>
                            <a:rPr lang="fr-FR" sz="1400" dirty="0" smtClean="0">
                              <a:solidFill>
                                <a:schemeClr val="bg1"/>
                              </a:solidFill>
                              <a:latin typeface="Cambria" pitchFamily="18" charset="0"/>
                            </a:rPr>
                            <a:t>2.71828182845904590452353..</a:t>
                          </a:r>
                          <a:endParaRPr lang="fr-FR" sz="1400" dirty="0">
                            <a:solidFill>
                              <a:schemeClr val="bg1"/>
                            </a:solidFill>
                            <a:latin typeface="Cambria" pitchFamily="18" charset="0"/>
                          </a:endParaRPr>
                        </a:p>
                      </a:txBody>
                      <a:tcPr>
                        <a:noFill/>
                      </a:tcPr>
                    </a:tc>
                    <a:tc>
                      <a:txBody>
                        <a:bodyPr/>
                        <a:lstStyle/>
                        <a:p>
                          <a:pPr>
                            <a:spcBef>
                              <a:spcPts val="1200"/>
                            </a:spcBef>
                            <a:spcAft>
                              <a:spcPts val="1200"/>
                            </a:spcAft>
                          </a:pPr>
                          <a:r>
                            <a:rPr lang="fr-FR" sz="1400" dirty="0" smtClean="0">
                              <a:solidFill>
                                <a:schemeClr val="bg1"/>
                              </a:solidFill>
                              <a:latin typeface="Cambria" pitchFamily="18" charset="0"/>
                            </a:rPr>
                            <a:t>2. 718281828459045</a:t>
                          </a:r>
                          <a:endParaRPr lang="fr-FR" sz="1400" dirty="0">
                            <a:solidFill>
                              <a:schemeClr val="bg1"/>
                            </a:solidFill>
                            <a:latin typeface="Cambria" pitchFamily="18" charset="0"/>
                          </a:endParaRPr>
                        </a:p>
                      </a:txBody>
                      <a:tcPr>
                        <a:noFill/>
                      </a:tcPr>
                    </a:tc>
                    <a:tc>
                      <a:txBody>
                        <a:bodyPr/>
                        <a:lstStyle/>
                        <a:p>
                          <a:pPr marL="0" marR="0" indent="0" defTabSz="914400" eaLnBrk="1" fontAlgn="auto" latinLnBrk="0" hangingPunct="1">
                            <a:lnSpc>
                              <a:spcPct val="100000"/>
                            </a:lnSpc>
                            <a:spcBef>
                              <a:spcPts val="1200"/>
                            </a:spcBef>
                            <a:spcAft>
                              <a:spcPts val="1200"/>
                            </a:spcAft>
                            <a:buClrTx/>
                            <a:buSzTx/>
                            <a:buFontTx/>
                            <a:buNone/>
                            <a:tabLst/>
                            <a:defRPr/>
                          </a:pPr>
                          <a:r>
                            <a:rPr lang="fr-FR" sz="1400" dirty="0" smtClean="0">
                              <a:solidFill>
                                <a:schemeClr val="bg1"/>
                              </a:solidFill>
                              <a:latin typeface="Cambria" pitchFamily="18" charset="0"/>
                            </a:rPr>
                            <a:t>0.00000000000000090452353..</a:t>
                          </a:r>
                        </a:p>
                      </a:txBody>
                      <a:tcPr>
                        <a:noFill/>
                      </a:tcPr>
                    </a:tc>
                  </a:tr>
                  <a:tr h="487680">
                    <a:tc>
                      <a:txBody>
                        <a:bodyPr/>
                        <a:lstStyle/>
                        <a:p>
                          <a:endParaRPr lang="fr-FR"/>
                        </a:p>
                      </a:txBody>
                      <a:tcPr>
                        <a:blipFill rotWithShape="1">
                          <a:blip r:embed="rId3"/>
                          <a:stretch>
                            <a:fillRect l="-704" t="-515000" r="-831690"/>
                          </a:stretch>
                        </a:blipFill>
                      </a:tcPr>
                    </a:tc>
                    <a:tc>
                      <a:txBody>
                        <a:bodyPr/>
                        <a:lstStyle/>
                        <a:p>
                          <a:pPr>
                            <a:spcBef>
                              <a:spcPts val="1200"/>
                            </a:spcBef>
                            <a:spcAft>
                              <a:spcPts val="1200"/>
                            </a:spcAft>
                          </a:pPr>
                          <a:r>
                            <a:rPr lang="fr-FR" sz="1400" dirty="0" smtClean="0">
                              <a:solidFill>
                                <a:schemeClr val="bg1"/>
                              </a:solidFill>
                              <a:latin typeface="Cambria" pitchFamily="18" charset="0"/>
                            </a:rPr>
                            <a:t>3.1415926535897932384626..</a:t>
                          </a:r>
                          <a:endParaRPr lang="fr-FR" sz="1400" dirty="0">
                            <a:solidFill>
                              <a:schemeClr val="bg1"/>
                            </a:solidFill>
                            <a:latin typeface="Cambria" pitchFamily="18" charset="0"/>
                          </a:endParaRPr>
                        </a:p>
                      </a:txBody>
                      <a:tcPr>
                        <a:noFill/>
                      </a:tcPr>
                    </a:tc>
                    <a:tc>
                      <a:txBody>
                        <a:bodyPr/>
                        <a:lstStyle/>
                        <a:p>
                          <a:pPr>
                            <a:spcBef>
                              <a:spcPts val="1200"/>
                            </a:spcBef>
                            <a:spcAft>
                              <a:spcPts val="1200"/>
                            </a:spcAft>
                          </a:pPr>
                          <a:r>
                            <a:rPr lang="fr-FR" sz="1400" dirty="0" smtClean="0">
                              <a:solidFill>
                                <a:schemeClr val="bg1"/>
                              </a:solidFill>
                              <a:latin typeface="Cambria" pitchFamily="18" charset="0"/>
                            </a:rPr>
                            <a:t>3.141592653589793</a:t>
                          </a:r>
                          <a:endParaRPr lang="fr-FR" sz="1400" dirty="0">
                            <a:solidFill>
                              <a:schemeClr val="bg1"/>
                            </a:solidFill>
                            <a:latin typeface="Cambria" pitchFamily="18" charset="0"/>
                          </a:endParaRPr>
                        </a:p>
                      </a:txBody>
                      <a:tcPr>
                        <a:noFill/>
                      </a:tcPr>
                    </a:tc>
                    <a:tc>
                      <a:txBody>
                        <a:bodyPr/>
                        <a:lstStyle/>
                        <a:p>
                          <a:pPr marL="0" marR="0" indent="0" defTabSz="914400" eaLnBrk="1" fontAlgn="auto" latinLnBrk="0" hangingPunct="1">
                            <a:lnSpc>
                              <a:spcPct val="100000"/>
                            </a:lnSpc>
                            <a:spcBef>
                              <a:spcPts val="1200"/>
                            </a:spcBef>
                            <a:spcAft>
                              <a:spcPts val="1200"/>
                            </a:spcAft>
                            <a:buClrTx/>
                            <a:buSzTx/>
                            <a:buFontTx/>
                            <a:buNone/>
                            <a:tabLst/>
                            <a:defRPr/>
                          </a:pPr>
                          <a:r>
                            <a:rPr lang="fr-FR" sz="1400" dirty="0" smtClean="0">
                              <a:solidFill>
                                <a:schemeClr val="bg1"/>
                              </a:solidFill>
                              <a:latin typeface="Cambria" pitchFamily="18" charset="0"/>
                            </a:rPr>
                            <a:t>0.0000000000000002384626..</a:t>
                          </a:r>
                        </a:p>
                      </a:txBody>
                      <a:tcPr>
                        <a:noFill/>
                      </a:tcPr>
                    </a:tc>
                  </a:tr>
                </a:tbl>
              </a:graphicData>
            </a:graphic>
          </p:graphicFrame>
        </mc:Fallback>
      </mc:AlternateContent>
      <p:sp>
        <p:nvSpPr>
          <p:cNvPr id="9" name="Rectangle 8"/>
          <p:cNvSpPr/>
          <p:nvPr/>
        </p:nvSpPr>
        <p:spPr>
          <a:xfrm>
            <a:off x="611560" y="836712"/>
            <a:ext cx="3183911" cy="495477"/>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lnSpc>
                <a:spcPct val="150000"/>
              </a:lnSpc>
            </a:pPr>
            <a:r>
              <a:rPr lang="fr-FR" sz="2000"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1- Les </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erreurs d’arrondi :</a:t>
            </a:r>
          </a:p>
        </p:txBody>
      </p:sp>
      <p:sp>
        <p:nvSpPr>
          <p:cNvPr id="11" name="CustomShape 8"/>
          <p:cNvSpPr/>
          <p:nvPr/>
        </p:nvSpPr>
        <p:spPr>
          <a:xfrm>
            <a:off x="241560" y="183873"/>
            <a:ext cx="5770600" cy="30632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1400" b="1" u="sng" spc="148" dirty="0">
                <a:solidFill>
                  <a:srgbClr val="FF0000"/>
                </a:solidFill>
                <a:latin typeface="Book Antiqua"/>
              </a:rPr>
              <a:t>2- Sources d’erreur dans les méthodes numériques :</a:t>
            </a:r>
            <a:endParaRPr lang="en-US" sz="1400" b="1" u="sng" spc="148" dirty="0">
              <a:solidFill>
                <a:srgbClr val="FF0000"/>
              </a:solidFill>
              <a:latin typeface="Book Antiqua"/>
            </a:endParaRPr>
          </a:p>
        </p:txBody>
      </p:sp>
    </p:spTree>
    <p:extLst>
      <p:ext uri="{BB962C8B-B14F-4D97-AF65-F5344CB8AC3E}">
        <p14:creationId xmlns:p14="http://schemas.microsoft.com/office/powerpoint/2010/main" val="352002375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1000"/>
                                        <p:tgtEl>
                                          <p:spTgt spid="9"/>
                                        </p:tgtEl>
                                      </p:cBhvr>
                                    </p:animEffect>
                                  </p:childTnLst>
                                </p:cTn>
                              </p:par>
                            </p:childTnLst>
                          </p:cTn>
                        </p:par>
                        <p:par>
                          <p:cTn id="8" fill="hold">
                            <p:stCondLst>
                              <p:cond delay="1000"/>
                            </p:stCondLst>
                            <p:childTnLst>
                              <p:par>
                                <p:cTn id="9" presetID="21"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01F02E06-C952-4B08-A3A4-CF6278469C88}" type="slidenum">
              <a:rPr lang="fr-FR" sz="1200" b="0" strike="noStrike" spc="-1">
                <a:solidFill>
                  <a:srgbClr val="D1EAED"/>
                </a:solidFill>
                <a:latin typeface="Constantia"/>
              </a:rPr>
              <a:t>7</a:t>
            </a:fld>
            <a:endParaRPr lang="en-US" sz="1200" b="0" strike="noStrike" spc="-1">
              <a:latin typeface="Times New Roman"/>
            </a:endParaRPr>
          </a:p>
        </p:txBody>
      </p:sp>
      <p:sp>
        <p:nvSpPr>
          <p:cNvPr id="2" name="Rectangle 1"/>
          <p:cNvSpPr/>
          <p:nvPr/>
        </p:nvSpPr>
        <p:spPr>
          <a:xfrm>
            <a:off x="988248" y="2132856"/>
            <a:ext cx="7333960" cy="369332"/>
          </a:xfrm>
          <a:prstGeom prst="rect">
            <a:avLst/>
          </a:prstGeom>
        </p:spPr>
        <p:txBody>
          <a:bodyPr wrap="square">
            <a:spAutoFit/>
          </a:bodyPr>
          <a:lstStyle/>
          <a:p>
            <a:pPr algn="just"/>
            <a:r>
              <a:rPr lang="fr-FR" dirty="0" smtClean="0">
                <a:solidFill>
                  <a:schemeClr val="bg1"/>
                </a:solidFill>
                <a:latin typeface="Cambria Math" pitchFamily="18" charset="0"/>
                <a:ea typeface="Cambria Math" pitchFamily="18" charset="0"/>
              </a:rPr>
              <a:t>Ce sont les </a:t>
            </a:r>
            <a:r>
              <a:rPr lang="fr-FR" dirty="0">
                <a:solidFill>
                  <a:schemeClr val="bg1"/>
                </a:solidFill>
                <a:latin typeface="Cambria Math" pitchFamily="18" charset="0"/>
                <a:ea typeface="Cambria Math" pitchFamily="18" charset="0"/>
              </a:rPr>
              <a:t>erreurs de troncature, d’approximation ou de </a:t>
            </a:r>
            <a:r>
              <a:rPr lang="fr-FR" dirty="0" smtClean="0">
                <a:solidFill>
                  <a:schemeClr val="bg1"/>
                </a:solidFill>
                <a:latin typeface="Cambria Math" pitchFamily="18" charset="0"/>
                <a:ea typeface="Cambria Math" pitchFamily="18" charset="0"/>
              </a:rPr>
              <a:t>discrétisation :</a:t>
            </a:r>
            <a:r>
              <a:rPr lang="fr-FR" dirty="0">
                <a:solidFill>
                  <a:schemeClr val="bg1"/>
                </a:solidFill>
                <a:latin typeface="Cambria Math" pitchFamily="18" charset="0"/>
                <a:ea typeface="Cambria Math" pitchFamily="18" charset="0"/>
              </a:rPr>
              <a:t> </a:t>
            </a:r>
          </a:p>
        </p:txBody>
      </p:sp>
      <p:sp>
        <p:nvSpPr>
          <p:cNvPr id="3" name="Rectangle 2"/>
          <p:cNvSpPr/>
          <p:nvPr/>
        </p:nvSpPr>
        <p:spPr>
          <a:xfrm>
            <a:off x="1238792" y="2807011"/>
            <a:ext cx="7180382" cy="584775"/>
          </a:xfrm>
          <a:prstGeom prst="rect">
            <a:avLst/>
          </a:prstGeom>
          <a:ln>
            <a:solidFill>
              <a:srgbClr val="FFC000"/>
            </a:solidFill>
          </a:ln>
        </p:spPr>
        <p:txBody>
          <a:bodyPr wrap="square">
            <a:spAutoFit/>
          </a:bodyPr>
          <a:lstStyle/>
          <a:p>
            <a:pPr marL="285750" indent="-285750" algn="just">
              <a:buFont typeface="Wingdings" pitchFamily="2" charset="2"/>
              <a:buChar char="Ø"/>
            </a:pPr>
            <a:r>
              <a:rPr lang="fr-FR" sz="1600" dirty="0" smtClean="0">
                <a:solidFill>
                  <a:schemeClr val="bg1"/>
                </a:solidFill>
                <a:latin typeface="Cambria Math" pitchFamily="18" charset="0"/>
                <a:ea typeface="Cambria Math" pitchFamily="18" charset="0"/>
              </a:rPr>
              <a:t>Arrêter </a:t>
            </a:r>
            <a:r>
              <a:rPr lang="fr-FR" sz="1600" dirty="0">
                <a:solidFill>
                  <a:schemeClr val="bg1"/>
                </a:solidFill>
                <a:latin typeface="Cambria Math" pitchFamily="18" charset="0"/>
                <a:ea typeface="Cambria Math" pitchFamily="18" charset="0"/>
              </a:rPr>
              <a:t>le développement en série infini d’une solution analytique pour permettre son </a:t>
            </a:r>
            <a:r>
              <a:rPr lang="fr-FR" sz="1600" dirty="0" smtClean="0">
                <a:solidFill>
                  <a:schemeClr val="bg1"/>
                </a:solidFill>
                <a:latin typeface="Cambria Math" pitchFamily="18" charset="0"/>
                <a:ea typeface="Cambria Math" pitchFamily="18" charset="0"/>
              </a:rPr>
              <a:t>évaluation.</a:t>
            </a:r>
            <a:endParaRPr lang="fr-FR" sz="1600" dirty="0">
              <a:solidFill>
                <a:schemeClr val="bg1"/>
              </a:solidFill>
              <a:latin typeface="Cambria Math" pitchFamily="18" charset="0"/>
              <a:ea typeface="Cambria Math" pitchFamily="18" charset="0"/>
            </a:endParaRPr>
          </a:p>
        </p:txBody>
      </p:sp>
      <p:sp>
        <p:nvSpPr>
          <p:cNvPr id="5" name="Rectangle 4"/>
          <p:cNvSpPr/>
          <p:nvPr/>
        </p:nvSpPr>
        <p:spPr>
          <a:xfrm>
            <a:off x="1259632" y="4725144"/>
            <a:ext cx="7159542" cy="584775"/>
          </a:xfrm>
          <a:prstGeom prst="rect">
            <a:avLst/>
          </a:prstGeom>
          <a:ln>
            <a:solidFill>
              <a:srgbClr val="FFC000"/>
            </a:solidFill>
          </a:ln>
        </p:spPr>
        <p:txBody>
          <a:bodyPr wrap="square">
            <a:spAutoFit/>
          </a:bodyPr>
          <a:lstStyle/>
          <a:p>
            <a:pPr marL="285750" indent="-285750" algn="just">
              <a:buFont typeface="Wingdings" pitchFamily="2" charset="2"/>
              <a:buChar char="Ø"/>
            </a:pPr>
            <a:r>
              <a:rPr lang="fr-FR" sz="1600" dirty="0">
                <a:solidFill>
                  <a:schemeClr val="bg1"/>
                </a:solidFill>
                <a:latin typeface="Cambria Math" pitchFamily="18" charset="0"/>
                <a:ea typeface="Cambria Math" pitchFamily="18" charset="0"/>
              </a:rPr>
              <a:t>Approcher la solution d’une équation aux dérivées partielles en un nombre fini de points.</a:t>
            </a:r>
          </a:p>
        </p:txBody>
      </p:sp>
      <p:sp>
        <p:nvSpPr>
          <p:cNvPr id="6" name="Rectangle 5"/>
          <p:cNvSpPr/>
          <p:nvPr/>
        </p:nvSpPr>
        <p:spPr>
          <a:xfrm>
            <a:off x="1244221" y="3780329"/>
            <a:ext cx="7174953" cy="584775"/>
          </a:xfrm>
          <a:prstGeom prst="rect">
            <a:avLst/>
          </a:prstGeom>
          <a:ln>
            <a:solidFill>
              <a:srgbClr val="FFC000"/>
            </a:solidFill>
          </a:ln>
        </p:spPr>
        <p:txBody>
          <a:bodyPr wrap="square">
            <a:spAutoFit/>
          </a:bodyPr>
          <a:lstStyle/>
          <a:p>
            <a:pPr marL="285750" indent="-285750" algn="just">
              <a:buFont typeface="Wingdings" pitchFamily="2" charset="2"/>
              <a:buChar char="Ø"/>
            </a:pPr>
            <a:r>
              <a:rPr lang="fr-FR" sz="1600" dirty="0">
                <a:solidFill>
                  <a:schemeClr val="bg1"/>
                </a:solidFill>
                <a:latin typeface="Cambria Math" pitchFamily="18" charset="0"/>
                <a:ea typeface="Cambria Math" pitchFamily="18" charset="0"/>
              </a:rPr>
              <a:t>Arrêter </a:t>
            </a:r>
            <a:r>
              <a:rPr lang="fr-FR" sz="1600" dirty="0" smtClean="0">
                <a:solidFill>
                  <a:schemeClr val="bg1"/>
                </a:solidFill>
                <a:latin typeface="Cambria Math" pitchFamily="18" charset="0"/>
                <a:ea typeface="Cambria Math" pitchFamily="18" charset="0"/>
              </a:rPr>
              <a:t>un </a:t>
            </a:r>
            <a:r>
              <a:rPr lang="fr-FR" sz="1600" dirty="0">
                <a:solidFill>
                  <a:schemeClr val="bg1"/>
                </a:solidFill>
                <a:latin typeface="Cambria Math" pitchFamily="18" charset="0"/>
                <a:ea typeface="Cambria Math" pitchFamily="18" charset="0"/>
              </a:rPr>
              <a:t>processus itératif dès qu’un itéré satisfait un critère donné avec une tolérance prescrite. </a:t>
            </a:r>
          </a:p>
        </p:txBody>
      </p:sp>
      <p:sp>
        <p:nvSpPr>
          <p:cNvPr id="13" name="Rectangle 12"/>
          <p:cNvSpPr/>
          <p:nvPr/>
        </p:nvSpPr>
        <p:spPr>
          <a:xfrm>
            <a:off x="953120" y="1916832"/>
            <a:ext cx="7733319" cy="36004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CustomShape 8"/>
          <p:cNvSpPr/>
          <p:nvPr/>
        </p:nvSpPr>
        <p:spPr>
          <a:xfrm>
            <a:off x="241560" y="183873"/>
            <a:ext cx="5770600" cy="30632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1400" b="1" u="sng" spc="148" dirty="0">
                <a:solidFill>
                  <a:srgbClr val="FF0000"/>
                </a:solidFill>
                <a:latin typeface="Book Antiqua"/>
              </a:rPr>
              <a:t>2- Sources d’erreur dans les méthodes numériques :</a:t>
            </a:r>
            <a:endParaRPr lang="en-US" sz="1400" b="1" u="sng" spc="148" dirty="0">
              <a:solidFill>
                <a:srgbClr val="FF0000"/>
              </a:solidFill>
              <a:latin typeface="Book Antiqua"/>
            </a:endParaRPr>
          </a:p>
        </p:txBody>
      </p:sp>
      <p:sp>
        <p:nvSpPr>
          <p:cNvPr id="10" name="Rectangle 9"/>
          <p:cNvSpPr/>
          <p:nvPr/>
        </p:nvSpPr>
        <p:spPr>
          <a:xfrm>
            <a:off x="611560" y="836712"/>
            <a:ext cx="3888432" cy="495477"/>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lnSpc>
                <a:spcPct val="150000"/>
              </a:lnSpc>
            </a:pPr>
            <a:r>
              <a:rPr lang="fr-FR" sz="2000"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2- Les </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erreurs </a:t>
            </a:r>
            <a:r>
              <a:rPr lang="fr-FR" sz="2000"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d’approximation </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a:t>
            </a:r>
          </a:p>
        </p:txBody>
      </p:sp>
    </p:spTree>
    <p:extLst>
      <p:ext uri="{BB962C8B-B14F-4D97-AF65-F5344CB8AC3E}">
        <p14:creationId xmlns:p14="http://schemas.microsoft.com/office/powerpoint/2010/main" val="95235433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in)">
                                      <p:cBhvr>
                                        <p:cTn id="19" dur="1000"/>
                                        <p:tgtEl>
                                          <p:spTgt spid="3"/>
                                        </p:tgtEl>
                                      </p:cBhvr>
                                    </p:animEffect>
                                  </p:childTnLst>
                                </p:cTn>
                              </p:par>
                            </p:childTnLst>
                          </p:cTn>
                        </p:par>
                        <p:par>
                          <p:cTn id="20" fill="hold">
                            <p:stCondLst>
                              <p:cond delay="1000"/>
                            </p:stCondLst>
                            <p:childTnLst>
                              <p:par>
                                <p:cTn id="21" presetID="6" presetClass="entr" presetSubtype="16"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ircle(in)">
                                      <p:cBhvr>
                                        <p:cTn id="23" dur="1000"/>
                                        <p:tgtEl>
                                          <p:spTgt spid="6"/>
                                        </p:tgtEl>
                                      </p:cBhvr>
                                    </p:animEffect>
                                  </p:childTnLst>
                                </p:cTn>
                              </p:par>
                            </p:childTnLst>
                          </p:cTn>
                        </p:par>
                        <p:par>
                          <p:cTn id="24" fill="hold">
                            <p:stCondLst>
                              <p:cond delay="2000"/>
                            </p:stCondLst>
                            <p:childTnLst>
                              <p:par>
                                <p:cTn id="25" presetID="6" presetClass="entr" presetSubtype="16"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ircle(in)">
                                      <p:cBhvr>
                                        <p:cTn id="27" dur="1000"/>
                                        <p:tgtEl>
                                          <p:spTgt spid="5"/>
                                        </p:tgtEl>
                                      </p:cBhvr>
                                    </p:animEffect>
                                  </p:childTnLst>
                                </p:cTn>
                              </p:par>
                            </p:childTnLst>
                          </p:cTn>
                        </p:par>
                        <p:par>
                          <p:cTn id="28" fill="hold">
                            <p:stCondLst>
                              <p:cond delay="3000"/>
                            </p:stCondLst>
                            <p:childTnLst>
                              <p:par>
                                <p:cTn id="29" presetID="21" presetClass="entr" presetSubtype="1"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heel(1)">
                                      <p:cBhvr>
                                        <p:cTn id="3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P spid="6" grpId="0" animBg="1"/>
      <p:bldP spid="13"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53120" y="2204864"/>
            <a:ext cx="7733319" cy="30243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01F02E06-C952-4B08-A3A4-CF6278469C88}" type="slidenum">
              <a:rPr lang="fr-FR" sz="1200" b="0" strike="noStrike" spc="-1">
                <a:solidFill>
                  <a:srgbClr val="D1EAED"/>
                </a:solidFill>
                <a:latin typeface="Constantia"/>
              </a:rPr>
              <a:t>8</a:t>
            </a:fld>
            <a:endParaRPr lang="en-US" sz="1200" b="0" strike="noStrike" spc="-1">
              <a:latin typeface="Times New Roman"/>
            </a:endParaRPr>
          </a:p>
        </p:txBody>
      </p:sp>
      <p:sp>
        <p:nvSpPr>
          <p:cNvPr id="2" name="Rectangle 1"/>
          <p:cNvSpPr/>
          <p:nvPr/>
        </p:nvSpPr>
        <p:spPr>
          <a:xfrm>
            <a:off x="953121" y="2204864"/>
            <a:ext cx="7344816" cy="646331"/>
          </a:xfrm>
          <a:prstGeom prst="rect">
            <a:avLst/>
          </a:prstGeom>
        </p:spPr>
        <p:txBody>
          <a:bodyPr wrap="square">
            <a:spAutoFit/>
          </a:bodyPr>
          <a:lstStyle/>
          <a:p>
            <a:pPr algn="just"/>
            <a:r>
              <a:rPr lang="fr-FR" dirty="0">
                <a:solidFill>
                  <a:schemeClr val="bg1"/>
                </a:solidFill>
                <a:latin typeface="Cambria Math" pitchFamily="18" charset="0"/>
                <a:ea typeface="Cambria Math" pitchFamily="18" charset="0"/>
              </a:rPr>
              <a:t>Ce sont les erreurs imputables à une connaissance imparfaite des données du problème que l’on cherche à </a:t>
            </a:r>
            <a:r>
              <a:rPr lang="fr-FR" dirty="0" smtClean="0">
                <a:solidFill>
                  <a:schemeClr val="bg1"/>
                </a:solidFill>
                <a:latin typeface="Cambria Math" pitchFamily="18" charset="0"/>
                <a:ea typeface="Cambria Math" pitchFamily="18" charset="0"/>
              </a:rPr>
              <a:t>résoudre.</a:t>
            </a:r>
            <a:endParaRPr lang="fr-FR" dirty="0">
              <a:solidFill>
                <a:schemeClr val="bg1"/>
              </a:solidFill>
              <a:latin typeface="Cambria Math" pitchFamily="18" charset="0"/>
              <a:ea typeface="Cambria Math" pitchFamily="18" charset="0"/>
            </a:endParaRPr>
          </a:p>
        </p:txBody>
      </p:sp>
      <p:sp>
        <p:nvSpPr>
          <p:cNvPr id="3" name="Rectangle 2"/>
          <p:cNvSpPr/>
          <p:nvPr/>
        </p:nvSpPr>
        <p:spPr>
          <a:xfrm>
            <a:off x="1835696" y="3212976"/>
            <a:ext cx="6294027" cy="338554"/>
          </a:xfrm>
          <a:prstGeom prst="rect">
            <a:avLst/>
          </a:prstGeom>
          <a:ln>
            <a:solidFill>
              <a:srgbClr val="FFC000"/>
            </a:solidFill>
          </a:ln>
        </p:spPr>
        <p:txBody>
          <a:bodyPr wrap="square">
            <a:spAutoFit/>
          </a:bodyPr>
          <a:lstStyle/>
          <a:p>
            <a:pPr marL="285750" indent="-285750" algn="just">
              <a:buFont typeface="Wingdings" pitchFamily="2" charset="2"/>
              <a:buChar char="Ø"/>
            </a:pPr>
            <a:r>
              <a:rPr lang="fr-FR" sz="1600" dirty="0">
                <a:solidFill>
                  <a:schemeClr val="bg1"/>
                </a:solidFill>
                <a:latin typeface="Cambria Math" pitchFamily="18" charset="0"/>
                <a:ea typeface="Cambria Math" pitchFamily="18" charset="0"/>
              </a:rPr>
              <a:t>Mesures physiques soumises à des contraintes expérimentales. </a:t>
            </a:r>
          </a:p>
        </p:txBody>
      </p:sp>
      <p:sp>
        <p:nvSpPr>
          <p:cNvPr id="4" name="Rectangle 3"/>
          <p:cNvSpPr/>
          <p:nvPr/>
        </p:nvSpPr>
        <p:spPr>
          <a:xfrm>
            <a:off x="1835696" y="3848911"/>
            <a:ext cx="6264695" cy="338554"/>
          </a:xfrm>
          <a:prstGeom prst="rect">
            <a:avLst/>
          </a:prstGeom>
          <a:ln>
            <a:solidFill>
              <a:srgbClr val="FFC000"/>
            </a:solidFill>
          </a:ln>
        </p:spPr>
        <p:txBody>
          <a:bodyPr wrap="square">
            <a:spAutoFit/>
          </a:bodyPr>
          <a:lstStyle/>
          <a:p>
            <a:pPr marL="285750" indent="-285750" algn="just">
              <a:buFont typeface="Wingdings" pitchFamily="2" charset="2"/>
              <a:buChar char="Ø"/>
            </a:pPr>
            <a:r>
              <a:rPr lang="fr-FR" sz="1600" dirty="0">
                <a:solidFill>
                  <a:schemeClr val="bg1"/>
                </a:solidFill>
                <a:latin typeface="Cambria Math" pitchFamily="18" charset="0"/>
                <a:ea typeface="Cambria Math" pitchFamily="18" charset="0"/>
              </a:rPr>
              <a:t>Données proviennent elle-même d'un calcul approché.</a:t>
            </a:r>
          </a:p>
        </p:txBody>
      </p:sp>
      <p:sp>
        <p:nvSpPr>
          <p:cNvPr id="13" name="Rectangle 12"/>
          <p:cNvSpPr/>
          <p:nvPr/>
        </p:nvSpPr>
        <p:spPr>
          <a:xfrm>
            <a:off x="953121" y="5508521"/>
            <a:ext cx="7733318" cy="584775"/>
          </a:xfrm>
          <a:prstGeom prst="rect">
            <a:avLst/>
          </a:prstGeom>
          <a:ln w="19050">
            <a:solidFill>
              <a:srgbClr val="FF0000"/>
            </a:solidFill>
          </a:ln>
        </p:spPr>
        <p:txBody>
          <a:bodyPr wrap="square">
            <a:spAutoFit/>
          </a:bodyPr>
          <a:lstStyle/>
          <a:p>
            <a:pPr algn="just"/>
            <a:r>
              <a:rPr lang="fr-FR" sz="1600" dirty="0">
                <a:solidFill>
                  <a:schemeClr val="bg1"/>
                </a:solidFill>
                <a:latin typeface="Cambria Math" pitchFamily="18" charset="0"/>
                <a:ea typeface="Cambria Math" pitchFamily="18" charset="0"/>
              </a:rPr>
              <a:t>Ce sont </a:t>
            </a:r>
            <a:r>
              <a:rPr lang="fr-FR" sz="1600" dirty="0" smtClean="0">
                <a:solidFill>
                  <a:schemeClr val="bg1"/>
                </a:solidFill>
                <a:latin typeface="Cambria Math" pitchFamily="18" charset="0"/>
                <a:ea typeface="Cambria Math" pitchFamily="18" charset="0"/>
              </a:rPr>
              <a:t>des </a:t>
            </a:r>
            <a:r>
              <a:rPr lang="fr-FR" sz="1600" dirty="0">
                <a:solidFill>
                  <a:schemeClr val="bg1"/>
                </a:solidFill>
                <a:latin typeface="Cambria Math" pitchFamily="18" charset="0"/>
                <a:ea typeface="Cambria Math" pitchFamily="18" charset="0"/>
              </a:rPr>
              <a:t>erreurs </a:t>
            </a:r>
            <a:r>
              <a:rPr lang="fr-FR" sz="1600" dirty="0" smtClean="0">
                <a:solidFill>
                  <a:schemeClr val="bg1"/>
                </a:solidFill>
                <a:latin typeface="Cambria Math" pitchFamily="18" charset="0"/>
                <a:ea typeface="Cambria Math" pitchFamily="18" charset="0"/>
              </a:rPr>
              <a:t>imposées de l’extérieur mais elles peuvent avoir une grande influence sur les résultats.  </a:t>
            </a:r>
            <a:endParaRPr lang="fr-FR" sz="1600" dirty="0">
              <a:solidFill>
                <a:schemeClr val="bg1"/>
              </a:solidFill>
              <a:latin typeface="Cambria Math" pitchFamily="18" charset="0"/>
              <a:ea typeface="Cambria Math" pitchFamily="18" charset="0"/>
            </a:endParaRPr>
          </a:p>
        </p:txBody>
      </p:sp>
      <p:sp>
        <p:nvSpPr>
          <p:cNvPr id="14" name="Rectangle 13"/>
          <p:cNvSpPr/>
          <p:nvPr/>
        </p:nvSpPr>
        <p:spPr>
          <a:xfrm>
            <a:off x="1850361" y="4509120"/>
            <a:ext cx="6264695" cy="338554"/>
          </a:xfrm>
          <a:prstGeom prst="rect">
            <a:avLst/>
          </a:prstGeom>
          <a:ln>
            <a:solidFill>
              <a:srgbClr val="FFC000"/>
            </a:solidFill>
          </a:ln>
        </p:spPr>
        <p:txBody>
          <a:bodyPr wrap="square">
            <a:spAutoFit/>
          </a:bodyPr>
          <a:lstStyle/>
          <a:p>
            <a:pPr marL="285750" indent="-285750" algn="just">
              <a:buFont typeface="Wingdings" pitchFamily="2" charset="2"/>
              <a:buChar char="Ø"/>
            </a:pPr>
            <a:r>
              <a:rPr lang="fr-FR" sz="1600" dirty="0">
                <a:solidFill>
                  <a:schemeClr val="bg1"/>
                </a:solidFill>
                <a:latin typeface="Cambria Math" pitchFamily="18" charset="0"/>
                <a:ea typeface="Cambria Math" pitchFamily="18" charset="0"/>
              </a:rPr>
              <a:t>Données </a:t>
            </a:r>
            <a:r>
              <a:rPr lang="fr-FR" sz="1600" dirty="0" smtClean="0">
                <a:solidFill>
                  <a:schemeClr val="bg1"/>
                </a:solidFill>
                <a:latin typeface="Cambria Math" pitchFamily="18" charset="0"/>
                <a:ea typeface="Cambria Math" pitchFamily="18" charset="0"/>
              </a:rPr>
              <a:t>tronquées ou arrondies.</a:t>
            </a:r>
            <a:endParaRPr lang="fr-FR" sz="1600" dirty="0">
              <a:solidFill>
                <a:schemeClr val="bg1"/>
              </a:solidFill>
              <a:latin typeface="Cambria Math" pitchFamily="18" charset="0"/>
              <a:ea typeface="Cambria Math" pitchFamily="18" charset="0"/>
            </a:endParaRPr>
          </a:p>
        </p:txBody>
      </p:sp>
      <p:sp>
        <p:nvSpPr>
          <p:cNvPr id="15" name="CustomShape 8"/>
          <p:cNvSpPr/>
          <p:nvPr/>
        </p:nvSpPr>
        <p:spPr>
          <a:xfrm>
            <a:off x="241560" y="183873"/>
            <a:ext cx="5770600" cy="306323"/>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1400" b="1" u="sng" spc="148" dirty="0">
                <a:solidFill>
                  <a:srgbClr val="FF0000"/>
                </a:solidFill>
                <a:latin typeface="Book Antiqua"/>
              </a:rPr>
              <a:t>2- Sources d’erreur dans les méthodes numériques :</a:t>
            </a:r>
            <a:endParaRPr lang="en-US" sz="1400" b="1" u="sng" spc="148" dirty="0">
              <a:solidFill>
                <a:srgbClr val="FF0000"/>
              </a:solidFill>
              <a:latin typeface="Book Antiqua"/>
            </a:endParaRPr>
          </a:p>
        </p:txBody>
      </p:sp>
      <p:sp>
        <p:nvSpPr>
          <p:cNvPr id="11" name="Rectangle 10"/>
          <p:cNvSpPr/>
          <p:nvPr/>
        </p:nvSpPr>
        <p:spPr>
          <a:xfrm>
            <a:off x="611560" y="836712"/>
            <a:ext cx="3456384" cy="495477"/>
          </a:xfrm>
          <a:prstGeom prst="rect">
            <a:avLst/>
          </a:prstGeom>
          <a:noFill/>
          <a:ln w="28575">
            <a:noFill/>
          </a:ln>
        </p:spPr>
        <p:style>
          <a:lnRef idx="2">
            <a:schemeClr val="accent6"/>
          </a:lnRef>
          <a:fillRef idx="1">
            <a:schemeClr val="lt1"/>
          </a:fillRef>
          <a:effectRef idx="0">
            <a:schemeClr val="accent6"/>
          </a:effectRef>
          <a:fontRef idx="minor">
            <a:schemeClr val="dk1"/>
          </a:fontRef>
        </p:style>
        <p:txBody>
          <a:bodyPr wrap="square" lIns="90000" tIns="45000" rIns="90000" bIns="45000">
            <a:spAutoFit/>
          </a:bodyPr>
          <a:lstStyle/>
          <a:p>
            <a:pPr algn="just">
              <a:lnSpc>
                <a:spcPct val="150000"/>
              </a:lnSpc>
            </a:pPr>
            <a:r>
              <a:rPr lang="fr-FR" sz="2000"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3- Les </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erreurs </a:t>
            </a:r>
            <a:r>
              <a:rPr lang="fr-FR" sz="2000" dirty="0" smtClean="0">
                <a:solidFill>
                  <a:schemeClr val="bg1"/>
                </a:solidFill>
                <a:effectLst>
                  <a:outerShdw blurRad="38100" dist="38100" dir="2700000" algn="tl">
                    <a:srgbClr val="000000">
                      <a:alpha val="43137"/>
                    </a:srgbClr>
                  </a:outerShdw>
                </a:effectLst>
                <a:latin typeface="Cambria Math" pitchFamily="18" charset="0"/>
                <a:ea typeface="Cambria Math" pitchFamily="18" charset="0"/>
              </a:rPr>
              <a:t>de données </a:t>
            </a:r>
            <a:r>
              <a:rPr lang="fr-FR" sz="2000" dirty="0">
                <a:solidFill>
                  <a:schemeClr val="bg1"/>
                </a:solidFill>
                <a:effectLst>
                  <a:outerShdw blurRad="38100" dist="38100" dir="2700000" algn="tl">
                    <a:srgbClr val="000000">
                      <a:alpha val="43137"/>
                    </a:srgbClr>
                  </a:outerShdw>
                </a:effectLst>
                <a:latin typeface="Cambria Math" pitchFamily="18" charset="0"/>
                <a:ea typeface="Cambria Math" pitchFamily="18" charset="0"/>
              </a:rPr>
              <a:t>:</a:t>
            </a:r>
          </a:p>
        </p:txBody>
      </p:sp>
    </p:spTree>
    <p:extLst>
      <p:ext uri="{BB962C8B-B14F-4D97-AF65-F5344CB8AC3E}">
        <p14:creationId xmlns:p14="http://schemas.microsoft.com/office/powerpoint/2010/main" val="198943479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1" presetClass="entr" presetSubtype="1"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heel(1)">
                                      <p:cBhvr>
                                        <p:cTn id="37" dur="2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heel(1)">
                                      <p:cBhvr>
                                        <p:cTn id="42" dur="1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animBg="1"/>
      <p:bldP spid="4" grpId="0" animBg="1"/>
      <p:bldP spid="13" grpId="0" animBg="1"/>
      <p:bldP spid="14"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Shape 1"/>
          <p:cNvSpPr txBox="1"/>
          <p:nvPr/>
        </p:nvSpPr>
        <p:spPr>
          <a:xfrm>
            <a:off x="7924680" y="6356520"/>
            <a:ext cx="761760" cy="364680"/>
          </a:xfrm>
          <a:prstGeom prst="rect">
            <a:avLst/>
          </a:prstGeom>
          <a:noFill/>
          <a:ln w="0">
            <a:noFill/>
          </a:ln>
        </p:spPr>
        <p:txBody>
          <a:bodyPr lIns="0" tIns="0" rIns="0" bIns="0" anchor="b">
            <a:noAutofit/>
          </a:bodyPr>
          <a:lstStyle/>
          <a:p>
            <a:pPr algn="r">
              <a:lnSpc>
                <a:spcPct val="100000"/>
              </a:lnSpc>
            </a:pPr>
            <a:fld id="{01F02E06-C952-4B08-A3A4-CF6278469C88}" type="slidenum">
              <a:rPr lang="fr-FR" sz="1200" b="0" strike="noStrike" spc="-1">
                <a:solidFill>
                  <a:srgbClr val="D1EAED"/>
                </a:solidFill>
                <a:latin typeface="Constantia"/>
              </a:rPr>
              <a:t>9</a:t>
            </a:fld>
            <a:endParaRPr lang="en-US" sz="1200" b="0" strike="noStrike" spc="-1">
              <a:latin typeface="Times New Roman"/>
            </a:endParaRPr>
          </a:p>
        </p:txBody>
      </p:sp>
      <p:sp>
        <p:nvSpPr>
          <p:cNvPr id="19" name="Rectangle 18"/>
          <p:cNvSpPr/>
          <p:nvPr/>
        </p:nvSpPr>
        <p:spPr>
          <a:xfrm>
            <a:off x="666704" y="836712"/>
            <a:ext cx="5561480"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fr-FR" sz="2400" b="1" spc="-1" dirty="0" smtClean="0">
                <a:solidFill>
                  <a:srgbClr val="FF0000"/>
                </a:solidFill>
                <a:latin typeface="Book Antiqua"/>
              </a:rPr>
              <a:t>3- Arithmétique </a:t>
            </a:r>
            <a:r>
              <a:rPr lang="fr-FR" sz="2400" b="1" spc="-1" dirty="0">
                <a:solidFill>
                  <a:srgbClr val="FF0000"/>
                </a:solidFill>
                <a:latin typeface="Book Antiqua"/>
              </a:rPr>
              <a:t>à virgule flottante:</a:t>
            </a:r>
          </a:p>
        </p:txBody>
      </p:sp>
      <p:sp>
        <p:nvSpPr>
          <p:cNvPr id="2" name="Rectangle 1"/>
          <p:cNvSpPr/>
          <p:nvPr/>
        </p:nvSpPr>
        <p:spPr>
          <a:xfrm>
            <a:off x="827584" y="1700808"/>
            <a:ext cx="2430463" cy="400110"/>
          </a:xfrm>
          <a:prstGeom prst="rect">
            <a:avLst/>
          </a:prstGeom>
          <a:ln>
            <a:noFill/>
          </a:ln>
        </p:spPr>
        <p:txBody>
          <a:bodyPr wrap="square">
            <a:spAutoFit/>
          </a:bodyPr>
          <a:lstStyle/>
          <a:p>
            <a:pPr algn="just"/>
            <a:r>
              <a:rPr lang="fr-FR" sz="2000" b="1" dirty="0">
                <a:solidFill>
                  <a:schemeClr val="bg1"/>
                </a:solidFill>
                <a:latin typeface="Cambria Math" pitchFamily="18" charset="0"/>
                <a:ea typeface="Cambria Math" pitchFamily="18" charset="0"/>
              </a:rPr>
              <a:t>La norme IEEE754 : </a:t>
            </a:r>
          </a:p>
        </p:txBody>
      </p:sp>
      <p:sp>
        <p:nvSpPr>
          <p:cNvPr id="3" name="Rectangle 2"/>
          <p:cNvSpPr/>
          <p:nvPr/>
        </p:nvSpPr>
        <p:spPr>
          <a:xfrm>
            <a:off x="827584" y="2348880"/>
            <a:ext cx="8033884" cy="646331"/>
          </a:xfrm>
          <a:prstGeom prst="rect">
            <a:avLst/>
          </a:prstGeom>
          <a:ln>
            <a:noFill/>
          </a:ln>
        </p:spPr>
        <p:txBody>
          <a:bodyPr wrap="square">
            <a:spAutoFit/>
          </a:bodyPr>
          <a:lstStyle/>
          <a:p>
            <a:pPr algn="just"/>
            <a:r>
              <a:rPr lang="fr-FR" dirty="0">
                <a:solidFill>
                  <a:schemeClr val="bg1"/>
                </a:solidFill>
                <a:latin typeface="Cambria Math" pitchFamily="18" charset="0"/>
                <a:ea typeface="Cambria Math" pitchFamily="18" charset="0"/>
              </a:rPr>
              <a:t>Dans la norme IEEE 754, un nombre flottant est toujours représenté par un triplé (s, e, m) </a:t>
            </a:r>
            <a:r>
              <a:rPr lang="fr-FR" dirty="0" smtClean="0">
                <a:solidFill>
                  <a:schemeClr val="bg1"/>
                </a:solidFill>
                <a:latin typeface="Cambria Math" pitchFamily="18" charset="0"/>
                <a:ea typeface="Cambria Math" pitchFamily="18" charset="0"/>
              </a:rPr>
              <a:t>:</a:t>
            </a:r>
            <a:endParaRPr lang="fr-FR" dirty="0">
              <a:solidFill>
                <a:schemeClr val="bg1"/>
              </a:solidFill>
              <a:latin typeface="Cambria Math" pitchFamily="18" charset="0"/>
              <a:ea typeface="Cambria Math" pitchFamily="18" charset="0"/>
            </a:endParaRPr>
          </a:p>
        </p:txBody>
      </p:sp>
      <p:grpSp>
        <p:nvGrpSpPr>
          <p:cNvPr id="5" name="Groupe 4"/>
          <p:cNvGrpSpPr/>
          <p:nvPr/>
        </p:nvGrpSpPr>
        <p:grpSpPr>
          <a:xfrm>
            <a:off x="2394307" y="3103754"/>
            <a:ext cx="4474028" cy="288032"/>
            <a:chOff x="2394307" y="3103754"/>
            <a:chExt cx="4474028" cy="288032"/>
          </a:xfrm>
        </p:grpSpPr>
        <p:sp>
          <p:nvSpPr>
            <p:cNvPr id="4" name="Rectangle 3"/>
            <p:cNvSpPr/>
            <p:nvPr/>
          </p:nvSpPr>
          <p:spPr>
            <a:xfrm>
              <a:off x="2394307" y="3103754"/>
              <a:ext cx="1008112" cy="288032"/>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fr-FR" sz="1600" dirty="0">
                  <a:latin typeface="Book Antiqua" pitchFamily="18" charset="0"/>
                </a:rPr>
                <a:t>s (signe)</a:t>
              </a:r>
            </a:p>
          </p:txBody>
        </p:sp>
        <p:sp>
          <p:nvSpPr>
            <p:cNvPr id="11" name="Rectangle 10"/>
            <p:cNvSpPr/>
            <p:nvPr/>
          </p:nvSpPr>
          <p:spPr>
            <a:xfrm>
              <a:off x="3402419" y="3103754"/>
              <a:ext cx="1262115" cy="288032"/>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1600" dirty="0">
                  <a:latin typeface="Book Antiqua" pitchFamily="18" charset="0"/>
                </a:rPr>
                <a:t>e (exposant)</a:t>
              </a:r>
            </a:p>
          </p:txBody>
        </p:sp>
        <p:sp>
          <p:nvSpPr>
            <p:cNvPr id="12" name="Rectangle 11"/>
            <p:cNvSpPr/>
            <p:nvPr/>
          </p:nvSpPr>
          <p:spPr>
            <a:xfrm>
              <a:off x="4666664" y="3103754"/>
              <a:ext cx="2201671" cy="288032"/>
            </a:xfrm>
            <a:prstGeom prst="rect">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fr-FR" sz="1600" dirty="0">
                  <a:latin typeface="Book Antiqua" pitchFamily="18" charset="0"/>
                </a:rPr>
                <a:t>m (mantisse)</a:t>
              </a:r>
            </a:p>
          </p:txBody>
        </p:sp>
      </p:grpSp>
      <p:sp>
        <p:nvSpPr>
          <p:cNvPr id="14" name="Accolades 13"/>
          <p:cNvSpPr/>
          <p:nvPr/>
        </p:nvSpPr>
        <p:spPr>
          <a:xfrm>
            <a:off x="2394307" y="3420790"/>
            <a:ext cx="1008112" cy="225779"/>
          </a:xfrm>
          <a:prstGeom prst="bracePair">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fr-FR" sz="1600" i="1" dirty="0">
                <a:solidFill>
                  <a:schemeClr val="bg1"/>
                </a:solidFill>
                <a:latin typeface="Book Antiqua" pitchFamily="18" charset="0"/>
              </a:rPr>
              <a:t>1 bit</a:t>
            </a:r>
          </a:p>
        </p:txBody>
      </p:sp>
      <p:sp>
        <p:nvSpPr>
          <p:cNvPr id="22" name="Accolades 21"/>
          <p:cNvSpPr/>
          <p:nvPr/>
        </p:nvSpPr>
        <p:spPr>
          <a:xfrm>
            <a:off x="3404036" y="3410042"/>
            <a:ext cx="1269448" cy="234982"/>
          </a:xfrm>
          <a:prstGeom prst="bracePair">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fr-FR" sz="1600" i="1" dirty="0">
                <a:solidFill>
                  <a:schemeClr val="bg1"/>
                </a:solidFill>
                <a:latin typeface="Book Antiqua" pitchFamily="18" charset="0"/>
              </a:rPr>
              <a:t>w bits</a:t>
            </a:r>
          </a:p>
        </p:txBody>
      </p:sp>
      <p:sp>
        <p:nvSpPr>
          <p:cNvPr id="23" name="Accolades 22"/>
          <p:cNvSpPr/>
          <p:nvPr/>
        </p:nvSpPr>
        <p:spPr>
          <a:xfrm>
            <a:off x="4682727" y="3410042"/>
            <a:ext cx="2185608" cy="234982"/>
          </a:xfrm>
          <a:prstGeom prst="bracePair">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fr-FR" sz="1600" i="1" dirty="0">
                <a:solidFill>
                  <a:schemeClr val="bg1"/>
                </a:solidFill>
                <a:latin typeface="Book Antiqua" pitchFamily="18" charset="0"/>
              </a:rPr>
              <a:t>t bits</a:t>
            </a:r>
          </a:p>
        </p:txBody>
      </p:sp>
      <p:graphicFrame>
        <p:nvGraphicFramePr>
          <p:cNvPr id="16" name="Tableau 15"/>
          <p:cNvGraphicFramePr>
            <a:graphicFrameLocks noGrp="1"/>
          </p:cNvGraphicFramePr>
          <p:nvPr>
            <p:extLst>
              <p:ext uri="{D42A27DB-BD31-4B8C-83A1-F6EECF244321}">
                <p14:modId xmlns:p14="http://schemas.microsoft.com/office/powerpoint/2010/main" val="3763003681"/>
              </p:ext>
            </p:extLst>
          </p:nvPr>
        </p:nvGraphicFramePr>
        <p:xfrm>
          <a:off x="1043608" y="4005064"/>
          <a:ext cx="7488832" cy="2180208"/>
        </p:xfrm>
        <a:graphic>
          <a:graphicData uri="http://schemas.openxmlformats.org/drawingml/2006/table">
            <a:tbl>
              <a:tblPr firstRow="1" bandRow="1">
                <a:tableStyleId>{5C22544A-7EE6-4342-B048-85BDC9FD1C3A}</a:tableStyleId>
              </a:tblPr>
              <a:tblGrid>
                <a:gridCol w="1275192"/>
                <a:gridCol w="1749144"/>
                <a:gridCol w="1728192"/>
                <a:gridCol w="2736304"/>
              </a:tblGrid>
              <a:tr h="442848">
                <a:tc>
                  <a:txBody>
                    <a:bodyPr/>
                    <a:lstStyle/>
                    <a:p>
                      <a:pPr algn="ctr"/>
                      <a:r>
                        <a:rPr lang="fr-FR" sz="1600" dirty="0" smtClean="0">
                          <a:solidFill>
                            <a:schemeClr val="bg1"/>
                          </a:solidFill>
                          <a:latin typeface="Book Antiqua" pitchFamily="18" charset="0"/>
                        </a:rPr>
                        <a:t>Format </a:t>
                      </a:r>
                      <a:endParaRPr lang="fr-FR" sz="1600" dirty="0">
                        <a:solidFill>
                          <a:schemeClr val="bg1"/>
                        </a:solidFill>
                        <a:latin typeface="Book Antiqua" pitchFamily="18" charset="0"/>
                      </a:endParaRPr>
                    </a:p>
                  </a:txBody>
                  <a:tcPr>
                    <a:noFill/>
                  </a:tcPr>
                </a:tc>
                <a:tc>
                  <a:txBody>
                    <a:bodyPr/>
                    <a:lstStyle/>
                    <a:p>
                      <a:pPr algn="ctr"/>
                      <a:r>
                        <a:rPr lang="fr-FR" sz="1600" dirty="0" smtClean="0">
                          <a:solidFill>
                            <a:schemeClr val="bg1"/>
                          </a:solidFill>
                          <a:latin typeface="Book Antiqua" pitchFamily="18" charset="0"/>
                        </a:rPr>
                        <a:t>w</a:t>
                      </a:r>
                      <a:endParaRPr lang="fr-FR" sz="1600" dirty="0">
                        <a:solidFill>
                          <a:schemeClr val="bg1"/>
                        </a:solidFill>
                        <a:latin typeface="Book Antiqua" pitchFamily="18" charset="0"/>
                      </a:endParaRPr>
                    </a:p>
                  </a:txBody>
                  <a:tcPr>
                    <a:noFill/>
                  </a:tcPr>
                </a:tc>
                <a:tc>
                  <a:txBody>
                    <a:bodyPr/>
                    <a:lstStyle/>
                    <a:p>
                      <a:pPr algn="ctr"/>
                      <a:r>
                        <a:rPr lang="fr-FR" sz="1600" dirty="0" smtClean="0">
                          <a:solidFill>
                            <a:schemeClr val="bg1"/>
                          </a:solidFill>
                          <a:latin typeface="Book Antiqua" pitchFamily="18" charset="0"/>
                        </a:rPr>
                        <a:t>t</a:t>
                      </a:r>
                      <a:endParaRPr lang="fr-FR" sz="1600" dirty="0">
                        <a:solidFill>
                          <a:schemeClr val="bg1"/>
                        </a:solidFill>
                        <a:latin typeface="Book Antiqua" pitchFamily="18" charset="0"/>
                      </a:endParaRPr>
                    </a:p>
                  </a:txBody>
                  <a:tcPr>
                    <a:noFill/>
                  </a:tcPr>
                </a:tc>
                <a:tc>
                  <a:txBody>
                    <a:bodyPr/>
                    <a:lstStyle/>
                    <a:p>
                      <a:pPr algn="ctr"/>
                      <a:r>
                        <a:rPr lang="fr-FR" sz="1600" dirty="0" smtClean="0">
                          <a:solidFill>
                            <a:schemeClr val="bg1"/>
                          </a:solidFill>
                          <a:latin typeface="Book Antiqua" pitchFamily="18" charset="0"/>
                        </a:rPr>
                        <a:t>Total </a:t>
                      </a:r>
                      <a:endParaRPr lang="fr-FR" sz="1600" dirty="0">
                        <a:solidFill>
                          <a:schemeClr val="bg1"/>
                        </a:solidFill>
                        <a:latin typeface="Book Antiqua" pitchFamily="18" charset="0"/>
                      </a:endParaRPr>
                    </a:p>
                  </a:txBody>
                  <a:tcPr>
                    <a:noFill/>
                  </a:tcPr>
                </a:tc>
              </a:tr>
              <a:tr h="370840">
                <a:tc>
                  <a:txBody>
                    <a:bodyPr/>
                    <a:lstStyle/>
                    <a:p>
                      <a:pPr algn="ctr">
                        <a:spcBef>
                          <a:spcPts val="600"/>
                        </a:spcBef>
                        <a:spcAft>
                          <a:spcPts val="600"/>
                        </a:spcAft>
                      </a:pPr>
                      <a:r>
                        <a:rPr lang="fr-FR" sz="1600" dirty="0" smtClean="0">
                          <a:solidFill>
                            <a:schemeClr val="bg1"/>
                          </a:solidFill>
                          <a:latin typeface="Book Antiqua" pitchFamily="18" charset="0"/>
                        </a:rPr>
                        <a:t>Simple </a:t>
                      </a:r>
                      <a:endParaRPr lang="fr-FR" sz="1600" dirty="0">
                        <a:solidFill>
                          <a:schemeClr val="bg1"/>
                        </a:solidFill>
                        <a:latin typeface="Book Antiqua" pitchFamily="18" charset="0"/>
                      </a:endParaRPr>
                    </a:p>
                  </a:txBody>
                  <a:tcPr>
                    <a:noFill/>
                  </a:tcPr>
                </a:tc>
                <a:tc>
                  <a:txBody>
                    <a:bodyPr/>
                    <a:lstStyle/>
                    <a:p>
                      <a:pPr algn="ctr"/>
                      <a:r>
                        <a:rPr lang="fr-FR" sz="1600" dirty="0" smtClean="0">
                          <a:solidFill>
                            <a:schemeClr val="bg1"/>
                          </a:solidFill>
                          <a:latin typeface="Book Antiqua" pitchFamily="18" charset="0"/>
                        </a:rPr>
                        <a:t>8 bits</a:t>
                      </a:r>
                    </a:p>
                    <a:p>
                      <a:pPr algn="ctr"/>
                      <a:r>
                        <a:rPr lang="fr-FR" sz="1400" dirty="0" smtClean="0">
                          <a:solidFill>
                            <a:schemeClr val="bg1"/>
                          </a:solidFill>
                          <a:latin typeface="Book Antiqua" pitchFamily="18" charset="0"/>
                        </a:rPr>
                        <a:t>e : -126 , +127</a:t>
                      </a:r>
                      <a:endParaRPr lang="fr-FR" sz="1400" dirty="0">
                        <a:solidFill>
                          <a:schemeClr val="bg1"/>
                        </a:solidFill>
                        <a:latin typeface="Book Antiqua" pitchFamily="18" charset="0"/>
                      </a:endParaRPr>
                    </a:p>
                  </a:txBody>
                  <a:tcPr>
                    <a:noFill/>
                  </a:tcPr>
                </a:tc>
                <a:tc>
                  <a:txBody>
                    <a:bodyPr/>
                    <a:lstStyle/>
                    <a:p>
                      <a:pPr algn="ctr"/>
                      <a:r>
                        <a:rPr lang="fr-FR" sz="1600" dirty="0" smtClean="0">
                          <a:solidFill>
                            <a:schemeClr val="bg1"/>
                          </a:solidFill>
                          <a:latin typeface="Book Antiqua" pitchFamily="18" charset="0"/>
                        </a:rPr>
                        <a:t>23 bits</a:t>
                      </a:r>
                    </a:p>
                    <a:p>
                      <a:pPr algn="ctr"/>
                      <a:r>
                        <a:rPr lang="fr-FR" sz="1600" dirty="0" smtClean="0">
                          <a:solidFill>
                            <a:schemeClr val="bg1"/>
                          </a:solidFill>
                          <a:latin typeface="Book Antiqua" pitchFamily="18" charset="0"/>
                        </a:rPr>
                        <a:t>m : 1 ≤ m &lt; 2</a:t>
                      </a:r>
                      <a:endParaRPr lang="fr-FR" sz="1600" dirty="0">
                        <a:solidFill>
                          <a:schemeClr val="bg1"/>
                        </a:solidFill>
                        <a:latin typeface="Book Antiqua" pitchFamily="18" charset="0"/>
                      </a:endParaRPr>
                    </a:p>
                  </a:txBody>
                  <a:tcPr>
                    <a:noFill/>
                  </a:tcPr>
                </a:tc>
                <a:tc>
                  <a:txBody>
                    <a:bodyPr/>
                    <a:lstStyle/>
                    <a:p>
                      <a:pPr algn="ctr"/>
                      <a:r>
                        <a:rPr lang="fr-FR" sz="1600" dirty="0" smtClean="0">
                          <a:solidFill>
                            <a:schemeClr val="bg1"/>
                          </a:solidFill>
                          <a:latin typeface="Book Antiqua" pitchFamily="18" charset="0"/>
                        </a:rPr>
                        <a:t>32 bits</a:t>
                      </a:r>
                      <a:endParaRPr lang="fr-FR" sz="1600" dirty="0">
                        <a:solidFill>
                          <a:schemeClr val="bg1"/>
                        </a:solidFill>
                        <a:latin typeface="Book Antiqua" pitchFamily="18" charset="0"/>
                      </a:endParaRPr>
                    </a:p>
                  </a:txBody>
                  <a:tcPr>
                    <a:noFill/>
                  </a:tcPr>
                </a:tc>
              </a:tr>
              <a:tr h="370840">
                <a:tc>
                  <a:txBody>
                    <a:bodyPr/>
                    <a:lstStyle/>
                    <a:p>
                      <a:pPr algn="ctr">
                        <a:spcBef>
                          <a:spcPts val="600"/>
                        </a:spcBef>
                        <a:spcAft>
                          <a:spcPts val="600"/>
                        </a:spcAft>
                      </a:pPr>
                      <a:r>
                        <a:rPr lang="fr-FR" sz="1600" dirty="0" smtClean="0">
                          <a:solidFill>
                            <a:schemeClr val="bg1"/>
                          </a:solidFill>
                          <a:latin typeface="Book Antiqua" pitchFamily="18" charset="0"/>
                        </a:rPr>
                        <a:t>Double </a:t>
                      </a:r>
                      <a:endParaRPr lang="fr-FR" sz="1600" dirty="0">
                        <a:solidFill>
                          <a:schemeClr val="bg1"/>
                        </a:solidFill>
                        <a:latin typeface="Book Antiqua" pitchFamily="18" charset="0"/>
                      </a:endParaRPr>
                    </a:p>
                  </a:txBody>
                  <a:tcPr>
                    <a:noFill/>
                  </a:tcPr>
                </a:tc>
                <a:tc>
                  <a:txBody>
                    <a:bodyPr/>
                    <a:lstStyle/>
                    <a:p>
                      <a:pPr algn="ctr"/>
                      <a:r>
                        <a:rPr lang="fr-FR" sz="1600" dirty="0" smtClean="0">
                          <a:solidFill>
                            <a:schemeClr val="bg1"/>
                          </a:solidFill>
                          <a:latin typeface="Book Antiqua" pitchFamily="18" charset="0"/>
                        </a:rPr>
                        <a:t>11</a:t>
                      </a:r>
                    </a:p>
                    <a:p>
                      <a:pPr algn="ctr"/>
                      <a:r>
                        <a:rPr lang="fr-FR" sz="1600" dirty="0" smtClean="0">
                          <a:solidFill>
                            <a:schemeClr val="bg1"/>
                          </a:solidFill>
                          <a:latin typeface="Book Antiqua" pitchFamily="18" charset="0"/>
                        </a:rPr>
                        <a:t>e : -1022, +1023</a:t>
                      </a:r>
                      <a:endParaRPr lang="fr-FR" sz="1600" dirty="0">
                        <a:solidFill>
                          <a:schemeClr val="bg1"/>
                        </a:solidFill>
                        <a:latin typeface="Book Antiqua" pitchFamily="18" charset="0"/>
                      </a:endParaRPr>
                    </a:p>
                  </a:txBody>
                  <a:tcPr>
                    <a:noFill/>
                  </a:tcPr>
                </a:tc>
                <a:tc>
                  <a:txBody>
                    <a:bodyPr/>
                    <a:lstStyle/>
                    <a:p>
                      <a:pPr algn="ctr"/>
                      <a:r>
                        <a:rPr lang="fr-FR" sz="1600" dirty="0" smtClean="0">
                          <a:solidFill>
                            <a:schemeClr val="bg1"/>
                          </a:solidFill>
                          <a:latin typeface="Book Antiqua" pitchFamily="18" charset="0"/>
                        </a:rPr>
                        <a:t>52 bits</a:t>
                      </a:r>
                    </a:p>
                    <a:p>
                      <a:pPr algn="ctr"/>
                      <a:r>
                        <a:rPr lang="fr-FR" sz="1600" dirty="0" smtClean="0">
                          <a:solidFill>
                            <a:schemeClr val="bg1"/>
                          </a:solidFill>
                          <a:latin typeface="Book Antiqua" pitchFamily="18" charset="0"/>
                        </a:rPr>
                        <a:t>m : 1 ≤ m &lt; 2</a:t>
                      </a:r>
                      <a:endParaRPr lang="fr-FR" sz="1600" dirty="0">
                        <a:solidFill>
                          <a:schemeClr val="bg1"/>
                        </a:solidFill>
                        <a:latin typeface="Book Antiqua" pitchFamily="18" charset="0"/>
                      </a:endParaRPr>
                    </a:p>
                  </a:txBody>
                  <a:tcPr>
                    <a:noFill/>
                  </a:tcPr>
                </a:tc>
                <a:tc>
                  <a:txBody>
                    <a:bodyPr/>
                    <a:lstStyle/>
                    <a:p>
                      <a:pPr algn="ctr"/>
                      <a:r>
                        <a:rPr lang="fr-FR" sz="1600" dirty="0" smtClean="0">
                          <a:solidFill>
                            <a:schemeClr val="bg1"/>
                          </a:solidFill>
                          <a:latin typeface="Book Antiqua" pitchFamily="18" charset="0"/>
                        </a:rPr>
                        <a:t>64 bits</a:t>
                      </a:r>
                      <a:endParaRPr lang="fr-FR" sz="1600" dirty="0">
                        <a:solidFill>
                          <a:schemeClr val="bg1"/>
                        </a:solidFill>
                        <a:latin typeface="Book Antiqua" pitchFamily="18" charset="0"/>
                      </a:endParaRPr>
                    </a:p>
                  </a:txBody>
                  <a:tcPr>
                    <a:noFill/>
                  </a:tcPr>
                </a:tc>
              </a:tr>
              <a:tr h="370840">
                <a:tc>
                  <a:txBody>
                    <a:bodyPr/>
                    <a:lstStyle/>
                    <a:p>
                      <a:pPr algn="ctr">
                        <a:spcBef>
                          <a:spcPts val="600"/>
                        </a:spcBef>
                        <a:spcAft>
                          <a:spcPts val="600"/>
                        </a:spcAft>
                      </a:pPr>
                      <a:r>
                        <a:rPr lang="fr-FR" sz="1600" dirty="0" smtClean="0">
                          <a:solidFill>
                            <a:schemeClr val="bg1"/>
                          </a:solidFill>
                          <a:latin typeface="Book Antiqua" pitchFamily="18" charset="0"/>
                        </a:rPr>
                        <a:t>Quadruple </a:t>
                      </a:r>
                      <a:endParaRPr lang="fr-FR" sz="1600" dirty="0">
                        <a:solidFill>
                          <a:schemeClr val="bg1"/>
                        </a:solidFill>
                        <a:latin typeface="Book Antiqua" pitchFamily="18" charset="0"/>
                      </a:endParaRPr>
                    </a:p>
                  </a:txBody>
                  <a:tcPr>
                    <a:noFill/>
                  </a:tcPr>
                </a:tc>
                <a:tc>
                  <a:txBody>
                    <a:bodyPr/>
                    <a:lstStyle/>
                    <a:p>
                      <a:pPr algn="ctr"/>
                      <a:r>
                        <a:rPr lang="fr-FR" sz="1600" dirty="0" smtClean="0">
                          <a:solidFill>
                            <a:schemeClr val="bg1"/>
                          </a:solidFill>
                          <a:latin typeface="Book Antiqua" pitchFamily="18" charset="0"/>
                        </a:rPr>
                        <a:t>15</a:t>
                      </a:r>
                    </a:p>
                    <a:p>
                      <a:pPr algn="ctr"/>
                      <a:r>
                        <a:rPr lang="fr-FR" sz="1600" dirty="0" smtClean="0">
                          <a:solidFill>
                            <a:schemeClr val="bg1"/>
                          </a:solidFill>
                          <a:latin typeface="Book Antiqua" pitchFamily="18" charset="0"/>
                        </a:rPr>
                        <a:t>e : -16382, +16383</a:t>
                      </a:r>
                      <a:endParaRPr lang="fr-FR" sz="1600" dirty="0">
                        <a:solidFill>
                          <a:schemeClr val="bg1"/>
                        </a:solidFill>
                        <a:latin typeface="Book Antiqua" pitchFamily="18" charset="0"/>
                      </a:endParaRPr>
                    </a:p>
                  </a:txBody>
                  <a:tcPr>
                    <a:noFill/>
                  </a:tcPr>
                </a:tc>
                <a:tc>
                  <a:txBody>
                    <a:bodyPr/>
                    <a:lstStyle/>
                    <a:p>
                      <a:pPr algn="ctr"/>
                      <a:r>
                        <a:rPr lang="fr-FR" sz="1600" dirty="0" smtClean="0">
                          <a:solidFill>
                            <a:schemeClr val="bg1"/>
                          </a:solidFill>
                          <a:latin typeface="Book Antiqua" pitchFamily="18" charset="0"/>
                        </a:rPr>
                        <a:t>112 bits</a:t>
                      </a:r>
                    </a:p>
                    <a:p>
                      <a:pPr algn="ctr"/>
                      <a:r>
                        <a:rPr lang="fr-FR" sz="1600" dirty="0" smtClean="0">
                          <a:solidFill>
                            <a:schemeClr val="bg1"/>
                          </a:solidFill>
                          <a:latin typeface="Book Antiqua" pitchFamily="18" charset="0"/>
                        </a:rPr>
                        <a:t>m : 1 ≤ m &lt; 2</a:t>
                      </a:r>
                      <a:endParaRPr lang="fr-FR" sz="1600" dirty="0">
                        <a:solidFill>
                          <a:schemeClr val="bg1"/>
                        </a:solidFill>
                        <a:latin typeface="Book Antiqua" pitchFamily="18" charset="0"/>
                      </a:endParaRPr>
                    </a:p>
                  </a:txBody>
                  <a:tcPr>
                    <a:noFill/>
                  </a:tcPr>
                </a:tc>
                <a:tc>
                  <a:txBody>
                    <a:bodyPr/>
                    <a:lstStyle/>
                    <a:p>
                      <a:pPr algn="ctr"/>
                      <a:r>
                        <a:rPr lang="fr-FR" sz="1600" dirty="0" smtClean="0">
                          <a:solidFill>
                            <a:schemeClr val="bg1"/>
                          </a:solidFill>
                          <a:latin typeface="Book Antiqua" pitchFamily="18" charset="0"/>
                        </a:rPr>
                        <a:t>128 bits</a:t>
                      </a:r>
                      <a:endParaRPr lang="fr-FR" sz="1600" dirty="0">
                        <a:solidFill>
                          <a:schemeClr val="bg1"/>
                        </a:solidFill>
                        <a:latin typeface="Book Antiqua" pitchFamily="18" charset="0"/>
                      </a:endParaRPr>
                    </a:p>
                  </a:txBody>
                  <a:tcPr>
                    <a:noFill/>
                  </a:tcPr>
                </a:tc>
              </a:tr>
            </a:tbl>
          </a:graphicData>
        </a:graphic>
      </p:graphicFrame>
    </p:spTree>
    <p:extLst>
      <p:ext uri="{BB962C8B-B14F-4D97-AF65-F5344CB8AC3E}">
        <p14:creationId xmlns:p14="http://schemas.microsoft.com/office/powerpoint/2010/main" val="261841454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par>
                          <p:cTn id="15" fill="hold">
                            <p:stCondLst>
                              <p:cond delay="2000"/>
                            </p:stCondLst>
                            <p:childTnLst>
                              <p:par>
                                <p:cTn id="16" presetID="6" presetClass="entr" presetSubtype="16"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ircle(in)">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heel(1)">
                                      <p:cBhvr>
                                        <p:cTn id="4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 grpId="0"/>
      <p:bldP spid="3" grpId="0"/>
      <p:bldP spid="14" grpId="0" animBg="1"/>
      <p:bldP spid="22" grpId="0" animBg="1"/>
      <p:bldP spid="2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6162</TotalTime>
  <Words>2545</Words>
  <Application>Microsoft Office PowerPoint</Application>
  <PresentationFormat>Affichage à l'écran (4:3)</PresentationFormat>
  <Paragraphs>350</Paragraphs>
  <Slides>32</Slides>
  <Notes>1</Notes>
  <HiddenSlides>0</HiddenSlides>
  <MMClips>0</MMClips>
  <ScaleCrop>false</ScaleCrop>
  <HeadingPairs>
    <vt:vector size="4" baseType="variant">
      <vt:variant>
        <vt:lpstr>Thème</vt:lpstr>
      </vt:variant>
      <vt:variant>
        <vt:i4>1</vt:i4>
      </vt:variant>
      <vt:variant>
        <vt:lpstr>Titres des diapositives</vt:lpstr>
      </vt:variant>
      <vt:variant>
        <vt:i4>32</vt:i4>
      </vt:variant>
    </vt:vector>
  </HeadingPairs>
  <TitlesOfParts>
    <vt:vector size="33" baseType="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Cours</dc:creator>
  <cp:lastModifiedBy>Cours</cp:lastModifiedBy>
  <cp:revision>417</cp:revision>
  <dcterms:created xsi:type="dcterms:W3CDTF">2020-12-25T15:17:10Z</dcterms:created>
  <dcterms:modified xsi:type="dcterms:W3CDTF">2021-02-03T10:45:23Z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Affichage à l'écran (4:3)</vt:lpwstr>
  </property>
  <property fmtid="{D5CDD505-2E9C-101B-9397-08002B2CF9AE}" pid="10" name="ScaleCrop">
    <vt:bool>false</vt:bool>
  </property>
  <property fmtid="{D5CDD505-2E9C-101B-9397-08002B2CF9AE}" pid="11" name="ShareDoc">
    <vt:bool>false</vt:bool>
  </property>
  <property fmtid="{D5CDD505-2E9C-101B-9397-08002B2CF9AE}" pid="12" name="Slides">
    <vt:i4>34</vt:i4>
  </property>
</Properties>
</file>