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90" r:id="rId10"/>
    <p:sldId id="291" r:id="rId11"/>
    <p:sldId id="292" r:id="rId12"/>
    <p:sldId id="305" r:id="rId13"/>
    <p:sldId id="293" r:id="rId14"/>
    <p:sldId id="294" r:id="rId15"/>
    <p:sldId id="295" r:id="rId16"/>
    <p:sldId id="296" r:id="rId17"/>
    <p:sldId id="306" r:id="rId18"/>
    <p:sldId id="297" r:id="rId19"/>
    <p:sldId id="298" r:id="rId20"/>
    <p:sldId id="299" r:id="rId21"/>
    <p:sldId id="300" r:id="rId22"/>
    <p:sldId id="307" r:id="rId23"/>
    <p:sldId id="301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320" y="-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Click to move the slide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5804446-A982-47BF-9074-55F7853F3164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42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33520" y="1371600"/>
            <a:ext cx="7851240" cy="84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1836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5600" b="1" strike="noStrike" spc="-1">
                <a:solidFill>
                  <a:srgbClr val="50E0EA"/>
                </a:solidFill>
                <a:latin typeface="Calibri"/>
              </a:rPr>
              <a:t>Modifiez le style du titre</a:t>
            </a:r>
            <a:endParaRPr lang="fr-FR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D3E287A-505B-4B32-A355-2DA0F3EBE767}" type="datetime1">
              <a:rPr lang="fr-FR" sz="1200" b="0" strike="noStrike" spc="-1">
                <a:solidFill>
                  <a:srgbClr val="D1EAED"/>
                </a:solidFill>
                <a:latin typeface="Constantia"/>
              </a:rPr>
              <a:t>03/02/2021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E45916E-1755-467E-8C98-59EB446DC591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>
                <a:solidFill>
                  <a:srgbClr val="FFFFFF"/>
                </a:solidFill>
                <a:latin typeface="Constant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00" b="0" strike="noStrike" spc="-1">
                <a:solidFill>
                  <a:srgbClr val="FFFFFF"/>
                </a:solidFill>
                <a:latin typeface="Constant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71640" y="2493000"/>
            <a:ext cx="28612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Enseignement         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BC0A3FC-C15F-4993-A38B-3AE59EDE7E8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3832920" y="2493000"/>
            <a:ext cx="298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Méthodes Numériques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993240" y="3380040"/>
            <a:ext cx="27140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Book Antiqua"/>
              </a:rPr>
              <a:t>ème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 Année Licence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993240" y="533340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Enseignant              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961920" y="4325760"/>
            <a:ext cx="2745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Année Universitaire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3920040" y="3420720"/>
            <a:ext cx="1655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Informatique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2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11"/>
          <p:cNvSpPr/>
          <p:nvPr/>
        </p:nvSpPr>
        <p:spPr>
          <a:xfrm>
            <a:off x="3832920" y="4317480"/>
            <a:ext cx="1742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2020/2021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3888360" y="535500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ALLIOUCHE Abdelaziz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971600" y="615888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Contact                       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" name="CustomShape 12"/>
          <p:cNvSpPr/>
          <p:nvPr/>
        </p:nvSpPr>
        <p:spPr>
          <a:xfrm>
            <a:off x="3944160" y="618048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tpmn2021@gmail.com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48780"/>
            <a:ext cx="3002440" cy="1703046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565957381"/>
              </p:ext>
            </p:extLst>
          </p:nvPr>
        </p:nvGraphicFramePr>
        <p:xfrm>
          <a:off x="931680" y="1956960"/>
          <a:ext cx="3208272" cy="1562400"/>
        </p:xfrm>
        <a:graphic>
          <a:graphicData uri="http://schemas.openxmlformats.org/drawingml/2006/table">
            <a:tbl>
              <a:tblPr/>
              <a:tblGrid>
                <a:gridCol w="545042"/>
                <a:gridCol w="642849"/>
                <a:gridCol w="642849"/>
                <a:gridCol w="734683"/>
                <a:gridCol w="642849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922915" y="2700303"/>
            <a:ext cx="3208272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0000"/>
                </a:solidFill>
                <a:latin typeface="Cambria"/>
              </a:rPr>
              <a:t>3         -1          9         -12         65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901649" y="193807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373320" y="256680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60" y="3660480"/>
            <a:ext cx="1959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associée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1</a:t>
            </a:r>
            <a:endParaRPr lang="en-US" sz="1400" spc="-1" dirty="0"/>
          </a:p>
        </p:txBody>
      </p:sp>
      <p:sp>
        <p:nvSpPr>
          <p:cNvPr id="22" name="CustomShape 4"/>
          <p:cNvSpPr/>
          <p:nvPr/>
        </p:nvSpPr>
        <p:spPr>
          <a:xfrm>
            <a:off x="5263560" y="1951804"/>
            <a:ext cx="2847520" cy="74849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42900" indent="-342900" algn="ctr">
              <a:lnSpc>
                <a:spcPct val="150000"/>
              </a:lnSpc>
              <a:buAutoNum type="arabicPlain"/>
            </a:pPr>
            <a:r>
              <a:rPr lang="fr-FR" sz="1600" b="1" strike="noStrike" spc="-1" dirty="0" smtClean="0">
                <a:solidFill>
                  <a:srgbClr val="FF0000"/>
                </a:solidFill>
                <a:latin typeface="Cambria"/>
              </a:rPr>
              <a:t>-1/5       -1/5       -8/5       1</a:t>
            </a:r>
            <a:endParaRPr lang="en-US" sz="1600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fr-FR" sz="1600" b="1" spc="-1" dirty="0" smtClean="0">
                <a:solidFill>
                  <a:srgbClr val="FF0000"/>
                </a:solidFill>
                <a:latin typeface="Cambria"/>
              </a:rPr>
              <a:t>0      7/5       17/5     51/5    27</a:t>
            </a:r>
            <a:endParaRPr lang="en-US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5263560" y="2708392"/>
            <a:ext cx="28475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-2/5       48/5       -36/5      </a:t>
            </a:r>
            <a:r>
              <a:rPr lang="fr-FR" sz="1400" b="1" spc="-1" dirty="0" smtClean="0">
                <a:solidFill>
                  <a:srgbClr val="FF0000"/>
                </a:solidFill>
                <a:latin typeface="Cambria"/>
              </a:rPr>
              <a:t>62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318039" y="4437112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première 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le pivot.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10"/>
          <p:cNvSpPr/>
          <p:nvPr/>
        </p:nvSpPr>
        <p:spPr>
          <a:xfrm>
            <a:off x="323528" y="4887519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La ligne 2 est diminuée de 7 fois la ligne 1.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342900" y="5324877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La ligne 3 est diminuée de 3 fois la ligne 1.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535816" y="1062761"/>
            <a:ext cx="3618861" cy="1637541"/>
            <a:chOff x="2535816" y="1062762"/>
            <a:chExt cx="3618861" cy="1286118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535816" y="1062762"/>
              <a:ext cx="3618861" cy="1286118"/>
            </a:xfrm>
            <a:prstGeom prst="curvedDownArrow">
              <a:avLst>
                <a:gd name="adj1" fmla="val 14428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19872" y="1091150"/>
              <a:ext cx="1576154" cy="68335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=L</a:t>
              </a:r>
              <a:r>
                <a:rPr lang="fr-FR" sz="1600" baseline="-25000" dirty="0" smtClean="0"/>
                <a:t>3</a:t>
              </a:r>
              <a:r>
                <a:rPr lang="fr-FR" sz="1600" dirty="0" smtClean="0"/>
                <a:t> – 3*L</a:t>
              </a:r>
              <a:r>
                <a:rPr lang="fr-FR" sz="1600" baseline="-25000" dirty="0" smtClean="0"/>
                <a:t>1</a:t>
              </a:r>
              <a:endParaRPr lang="fr-FR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42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48780"/>
            <a:ext cx="3002440" cy="1703046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3795301040"/>
              </p:ext>
            </p:extLst>
          </p:nvPr>
        </p:nvGraphicFramePr>
        <p:xfrm>
          <a:off x="931680" y="1956960"/>
          <a:ext cx="3208272" cy="1562400"/>
        </p:xfrm>
        <a:graphic>
          <a:graphicData uri="http://schemas.openxmlformats.org/drawingml/2006/table">
            <a:tbl>
              <a:tblPr/>
              <a:tblGrid>
                <a:gridCol w="545042"/>
                <a:gridCol w="642849"/>
                <a:gridCol w="642849"/>
                <a:gridCol w="734683"/>
                <a:gridCol w="642849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943855" y="3120186"/>
            <a:ext cx="3208272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0000"/>
                </a:solidFill>
                <a:latin typeface="Cambria"/>
              </a:rPr>
              <a:t>10         4          2         0         24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901649" y="193807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373320" y="256680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60" y="3660480"/>
            <a:ext cx="1959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associée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1</a:t>
            </a:r>
            <a:endParaRPr lang="en-US" sz="1400" spc="-1" dirty="0"/>
          </a:p>
        </p:txBody>
      </p:sp>
      <p:sp>
        <p:nvSpPr>
          <p:cNvPr id="22" name="CustomShape 4"/>
          <p:cNvSpPr/>
          <p:nvPr/>
        </p:nvSpPr>
        <p:spPr>
          <a:xfrm>
            <a:off x="5263560" y="1951804"/>
            <a:ext cx="2847520" cy="116838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42900" indent="-342900" algn="ctr">
              <a:lnSpc>
                <a:spcPct val="150000"/>
              </a:lnSpc>
              <a:buAutoNum type="arabicPlain"/>
            </a:pPr>
            <a:r>
              <a:rPr lang="fr-FR" sz="1600" b="1" strike="noStrike" spc="-1" dirty="0" smtClean="0">
                <a:solidFill>
                  <a:srgbClr val="FF0000"/>
                </a:solidFill>
                <a:latin typeface="Cambria"/>
              </a:rPr>
              <a:t>-1/5       -1/5       -8/5       1</a:t>
            </a:r>
            <a:endParaRPr lang="en-US" sz="1600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fr-FR" sz="1600" b="1" spc="-1" dirty="0" smtClean="0">
                <a:solidFill>
                  <a:srgbClr val="FF0000"/>
                </a:solidFill>
                <a:latin typeface="Cambria"/>
              </a:rPr>
              <a:t>0      7/5       17/5     51/5    27</a:t>
            </a:r>
          </a:p>
          <a:p>
            <a:pPr algn="ctr">
              <a:lnSpc>
                <a:spcPct val="150000"/>
              </a:lnSpc>
            </a:pPr>
            <a:r>
              <a:rPr lang="fr-FR" sz="1600" b="1" strike="noStrike" spc="-1" dirty="0" smtClean="0">
                <a:solidFill>
                  <a:srgbClr val="FF0000"/>
                </a:solidFill>
                <a:latin typeface="Cambria"/>
              </a:rPr>
              <a:t>0     -2/5      48/5     -36/5     62</a:t>
            </a:r>
            <a:endParaRPr lang="en-US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5247420" y="3120186"/>
            <a:ext cx="28475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0000"/>
                </a:solidFill>
                <a:latin typeface="Cambria"/>
              </a:rPr>
              <a:t>0          6            4         16         </a:t>
            </a:r>
            <a:r>
              <a:rPr lang="fr-FR" sz="1600" b="1" spc="-1" dirty="0" smtClean="0">
                <a:solidFill>
                  <a:srgbClr val="FF0000"/>
                </a:solidFill>
                <a:latin typeface="Cambria"/>
              </a:rPr>
              <a:t>14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318039" y="4437112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première 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le pivot.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10"/>
          <p:cNvSpPr/>
          <p:nvPr/>
        </p:nvSpPr>
        <p:spPr>
          <a:xfrm>
            <a:off x="323528" y="4887519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La ligne 2 est diminuée de 7 fois la ligne 1.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342900" y="5324877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La ligne 3 est diminuée de 3 fois la ligne 1.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535816" y="1062761"/>
            <a:ext cx="3618861" cy="2057425"/>
            <a:chOff x="2535816" y="1062762"/>
            <a:chExt cx="3618861" cy="1286118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535816" y="1062762"/>
              <a:ext cx="3618861" cy="1286118"/>
            </a:xfrm>
            <a:prstGeom prst="curvedDownArrow">
              <a:avLst>
                <a:gd name="adj1" fmla="val 14428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275856" y="1091150"/>
              <a:ext cx="1769040" cy="68335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600" dirty="0" smtClean="0"/>
                <a:t>=L</a:t>
              </a:r>
              <a:r>
                <a:rPr lang="fr-FR" sz="1600" baseline="-25000" dirty="0" smtClean="0"/>
                <a:t>4</a:t>
              </a:r>
              <a:r>
                <a:rPr lang="fr-FR" sz="1600" dirty="0" smtClean="0"/>
                <a:t> – 10*L</a:t>
              </a:r>
              <a:r>
                <a:rPr lang="fr-FR" sz="1600" baseline="-25000" dirty="0" smtClean="0"/>
                <a:t>1</a:t>
              </a:r>
              <a:endParaRPr lang="fr-FR" sz="1600" baseline="-25000" dirty="0"/>
            </a:p>
          </p:txBody>
        </p:sp>
      </p:grpSp>
      <p:sp>
        <p:nvSpPr>
          <p:cNvPr id="27" name="CustomShape 10"/>
          <p:cNvSpPr/>
          <p:nvPr/>
        </p:nvSpPr>
        <p:spPr>
          <a:xfrm>
            <a:off x="342900" y="570649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La ligne 4 est diminuée de 10 fois la ligne 1.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9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23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48780"/>
            <a:ext cx="3002440" cy="1703046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4145982032"/>
              </p:ext>
            </p:extLst>
          </p:nvPr>
        </p:nvGraphicFramePr>
        <p:xfrm>
          <a:off x="931680" y="1956960"/>
          <a:ext cx="3208272" cy="1562400"/>
        </p:xfrm>
        <a:graphic>
          <a:graphicData uri="http://schemas.openxmlformats.org/drawingml/2006/table">
            <a:tbl>
              <a:tblPr/>
              <a:tblGrid>
                <a:gridCol w="545042"/>
                <a:gridCol w="642849"/>
                <a:gridCol w="642849"/>
                <a:gridCol w="734683"/>
                <a:gridCol w="642849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901649" y="193807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373320" y="256680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60" y="3660480"/>
            <a:ext cx="1959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associée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1</a:t>
            </a:r>
            <a:endParaRPr lang="en-US" sz="1400" spc="-1" dirty="0"/>
          </a:p>
        </p:txBody>
      </p:sp>
      <p:sp>
        <p:nvSpPr>
          <p:cNvPr id="22" name="CustomShape 4"/>
          <p:cNvSpPr/>
          <p:nvPr/>
        </p:nvSpPr>
        <p:spPr>
          <a:xfrm>
            <a:off x="5221028" y="1916832"/>
            <a:ext cx="2908840" cy="160002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42900" indent="-342900" algn="ctr">
              <a:lnSpc>
                <a:spcPct val="150000"/>
              </a:lnSpc>
              <a:buAutoNum type="arabicPlain"/>
            </a:pPr>
            <a:r>
              <a:rPr lang="fr-FR" sz="1600" b="1" strike="noStrike" spc="-1" dirty="0" smtClean="0">
                <a:solidFill>
                  <a:schemeClr val="bg1"/>
                </a:solidFill>
                <a:latin typeface="Cambria"/>
              </a:rPr>
              <a:t>-1/5       -1/5       -8/5       1</a:t>
            </a:r>
            <a:endParaRPr lang="en-US" sz="16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fr-FR" sz="1600" b="1" spc="-1" dirty="0" smtClean="0">
                <a:solidFill>
                  <a:schemeClr val="bg1"/>
                </a:solidFill>
                <a:latin typeface="Cambria"/>
              </a:rPr>
              <a:t>0      7/5       17/5     51/5    27</a:t>
            </a:r>
          </a:p>
          <a:p>
            <a:pPr algn="ctr">
              <a:lnSpc>
                <a:spcPct val="150000"/>
              </a:lnSpc>
            </a:pPr>
            <a:r>
              <a:rPr lang="fr-FR" sz="1600" b="1" strike="noStrike" spc="-1" dirty="0" smtClean="0">
                <a:solidFill>
                  <a:schemeClr val="bg1"/>
                </a:solidFill>
                <a:latin typeface="Cambria"/>
              </a:rPr>
              <a:t>0     -2/5      48/5     -36/5     62</a:t>
            </a:r>
          </a:p>
          <a:p>
            <a:pPr algn="ctr">
              <a:lnSpc>
                <a:spcPct val="150000"/>
              </a:lnSpc>
            </a:pPr>
            <a:r>
              <a:rPr lang="fr-FR" sz="1600" b="1" spc="-1" dirty="0" smtClean="0">
                <a:solidFill>
                  <a:schemeClr val="bg1"/>
                </a:solidFill>
                <a:latin typeface="Cambria"/>
              </a:rPr>
              <a:t>0           6            4           16        14</a:t>
            </a:r>
            <a:endParaRPr lang="en-US" sz="1600" b="1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5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294316686"/>
              </p:ext>
            </p:extLst>
          </p:nvPr>
        </p:nvGraphicFramePr>
        <p:xfrm>
          <a:off x="1003688" y="1956960"/>
          <a:ext cx="3136264" cy="1562400"/>
        </p:xfrm>
        <a:graphic>
          <a:graphicData uri="http://schemas.openxmlformats.org/drawingml/2006/table">
            <a:tbl>
              <a:tblPr/>
              <a:tblGrid>
                <a:gridCol w="545042"/>
                <a:gridCol w="642849"/>
                <a:gridCol w="642849"/>
                <a:gridCol w="734683"/>
                <a:gridCol w="570841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40776" y="2312473"/>
            <a:ext cx="309917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7/5        17/5        51/5       27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620080" y="231291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18039" y="487836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deuxième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le pivot.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30168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2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: K 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2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22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7/5.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6611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1249711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635896" y="1091150"/>
              <a:ext cx="1215463" cy="46146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/ (7/5)</a:t>
              </a:r>
              <a:endParaRPr lang="fr-FR" sz="1600" dirty="0"/>
            </a:p>
          </p:txBody>
        </p:sp>
      </p:grpSp>
      <p:sp>
        <p:nvSpPr>
          <p:cNvPr id="23" name="CustomShape 4"/>
          <p:cNvSpPr/>
          <p:nvPr/>
        </p:nvSpPr>
        <p:spPr>
          <a:xfrm>
            <a:off x="5246292" y="2348880"/>
            <a:ext cx="285410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1        17/7        51/7       135/7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857960" cy="71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014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3117914417"/>
              </p:ext>
            </p:extLst>
          </p:nvPr>
        </p:nvGraphicFramePr>
        <p:xfrm>
          <a:off x="1003688" y="1956960"/>
          <a:ext cx="3386793" cy="1562400"/>
        </p:xfrm>
        <a:graphic>
          <a:graphicData uri="http://schemas.openxmlformats.org/drawingml/2006/table">
            <a:tbl>
              <a:tblPr/>
              <a:tblGrid>
                <a:gridCol w="588581"/>
                <a:gridCol w="641622"/>
                <a:gridCol w="668815"/>
                <a:gridCol w="743128"/>
                <a:gridCol w="744647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11959" y="1957120"/>
            <a:ext cx="3378521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-1/5          -1/5         -8/5        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620080" y="231291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4290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(-1/5) fois la ligne 2.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820399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769040" cy="46146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1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1</a:t>
              </a:r>
              <a:r>
                <a:rPr lang="fr-FR" sz="1400" dirty="0" smtClean="0"/>
                <a:t>-(-1/5)*L</a:t>
              </a:r>
              <a:r>
                <a:rPr lang="fr-FR" sz="1400" baseline="-25000" dirty="0" smtClean="0"/>
                <a:t>2</a:t>
              </a:r>
              <a:endParaRPr lang="fr-FR" sz="1400" baseline="-25000" dirty="0"/>
            </a:p>
          </p:txBody>
        </p:sp>
      </p:grpSp>
      <p:sp>
        <p:nvSpPr>
          <p:cNvPr id="23" name="CustomShape 4"/>
          <p:cNvSpPr/>
          <p:nvPr/>
        </p:nvSpPr>
        <p:spPr>
          <a:xfrm>
            <a:off x="5246292" y="234888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1        17/7        51/7       135/7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857960" cy="71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/>
          <p:cNvSpPr/>
          <p:nvPr/>
        </p:nvSpPr>
        <p:spPr>
          <a:xfrm>
            <a:off x="5241891" y="1957120"/>
            <a:ext cx="285410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0         2/7         -1/7        34/7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9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1030791008"/>
              </p:ext>
            </p:extLst>
          </p:nvPr>
        </p:nvGraphicFramePr>
        <p:xfrm>
          <a:off x="1003686" y="1956960"/>
          <a:ext cx="3386794" cy="1750920"/>
        </p:xfrm>
        <a:graphic>
          <a:graphicData uri="http://schemas.openxmlformats.org/drawingml/2006/table">
            <a:tbl>
              <a:tblPr/>
              <a:tblGrid>
                <a:gridCol w="588581"/>
                <a:gridCol w="694201"/>
                <a:gridCol w="694201"/>
                <a:gridCol w="655227"/>
                <a:gridCol w="754584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14131" y="2733921"/>
            <a:ext cx="3376349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-2/5        48/5        -36/5       62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620080" y="231291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4290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(-1/5) fois la ligne 2.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820399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769040" cy="46146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3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3</a:t>
              </a:r>
              <a:r>
                <a:rPr lang="fr-FR" sz="1400" dirty="0" smtClean="0"/>
                <a:t>-(-2/5)*L</a:t>
              </a:r>
              <a:r>
                <a:rPr lang="fr-FR" sz="1400" baseline="-25000" dirty="0" smtClean="0"/>
                <a:t>2</a:t>
              </a:r>
              <a:endParaRPr lang="fr-FR" sz="1400" baseline="-25000" dirty="0"/>
            </a:p>
          </p:txBody>
        </p:sp>
      </p:grpSp>
      <p:sp>
        <p:nvSpPr>
          <p:cNvPr id="23" name="CustomShape 4"/>
          <p:cNvSpPr/>
          <p:nvPr/>
        </p:nvSpPr>
        <p:spPr>
          <a:xfrm>
            <a:off x="5246292" y="234888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1        17/7        51/7       135/7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857960" cy="71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/>
          <p:cNvSpPr/>
          <p:nvPr/>
        </p:nvSpPr>
        <p:spPr>
          <a:xfrm>
            <a:off x="5241891" y="195712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0         2/7         -1/7        34/7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362272" y="4941168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troisième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(-2/5) fois la ligne 2.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4"/>
          <p:cNvSpPr/>
          <p:nvPr/>
        </p:nvSpPr>
        <p:spPr>
          <a:xfrm>
            <a:off x="5241891" y="2789801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0        74/7        -30/7       480/7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3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51752" y="439521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415922687"/>
              </p:ext>
            </p:extLst>
          </p:nvPr>
        </p:nvGraphicFramePr>
        <p:xfrm>
          <a:off x="1003688" y="1956960"/>
          <a:ext cx="3352288" cy="1562400"/>
        </p:xfrm>
        <a:graphic>
          <a:graphicData uri="http://schemas.openxmlformats.org/drawingml/2006/table">
            <a:tbl>
              <a:tblPr/>
              <a:tblGrid>
                <a:gridCol w="570326"/>
                <a:gridCol w="621722"/>
                <a:gridCol w="648072"/>
                <a:gridCol w="720080"/>
                <a:gridCol w="792088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620080" y="231291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4290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(-1/5) fois la ligne 2.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295838" y="3652297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5246292" y="234888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1        17/7        51/7       135/7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857960" cy="71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/>
          <p:cNvSpPr/>
          <p:nvPr/>
        </p:nvSpPr>
        <p:spPr>
          <a:xfrm>
            <a:off x="5241891" y="195712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0         2/7         -1/7        34/7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362272" y="4941168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troisième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(-2/5) fois la ligne 2.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4"/>
          <p:cNvSpPr/>
          <p:nvPr/>
        </p:nvSpPr>
        <p:spPr>
          <a:xfrm>
            <a:off x="5241891" y="2789801"/>
            <a:ext cx="2860996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0        74/7        -30/7       480/7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362272" y="5435158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quatrième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(6) fois la ligne 2.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CustomShape 4"/>
          <p:cNvSpPr/>
          <p:nvPr/>
        </p:nvSpPr>
        <p:spPr>
          <a:xfrm>
            <a:off x="5246292" y="3165561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0       -74/7      -194/7      -712/7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8" name="CustomShape 4"/>
          <p:cNvSpPr/>
          <p:nvPr/>
        </p:nvSpPr>
        <p:spPr>
          <a:xfrm>
            <a:off x="1011960" y="3068960"/>
            <a:ext cx="334401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0             6              4          16           14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2102800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769040" cy="46146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4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4</a:t>
              </a:r>
              <a:r>
                <a:rPr lang="fr-FR" sz="1400" dirty="0" smtClean="0"/>
                <a:t>-(6)*L</a:t>
              </a:r>
              <a:r>
                <a:rPr lang="fr-FR" sz="1400" baseline="-25000" dirty="0" smtClean="0"/>
                <a:t>2</a:t>
              </a:r>
              <a:endParaRPr lang="fr-FR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03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02681" y="1883160"/>
            <a:ext cx="3069719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553275965"/>
              </p:ext>
            </p:extLst>
          </p:nvPr>
        </p:nvGraphicFramePr>
        <p:xfrm>
          <a:off x="1003688" y="1956960"/>
          <a:ext cx="3136264" cy="1562400"/>
        </p:xfrm>
        <a:graphic>
          <a:graphicData uri="http://schemas.openxmlformats.org/drawingml/2006/table">
            <a:tbl>
              <a:tblPr/>
              <a:tblGrid>
                <a:gridCol w="545042"/>
                <a:gridCol w="642849"/>
                <a:gridCol w="642849"/>
                <a:gridCol w="734683"/>
                <a:gridCol w="570841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27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-36/5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16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620080" y="231291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857960" cy="71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/>
          <p:cNvSpPr/>
          <p:nvPr/>
        </p:nvSpPr>
        <p:spPr>
          <a:xfrm>
            <a:off x="5102681" y="1938825"/>
            <a:ext cx="3085116" cy="165837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fr-FR" sz="1400" b="1" strike="noStrike" spc="-1" dirty="0" smtClean="0">
                <a:solidFill>
                  <a:schemeClr val="bg1"/>
                </a:solidFill>
                <a:latin typeface="Cambria"/>
              </a:rPr>
              <a:t>  0           2/7         -1/7        34/7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r-FR" sz="1400" b="1" spc="-1" dirty="0">
                <a:solidFill>
                  <a:schemeClr val="bg1"/>
                </a:solidFill>
                <a:latin typeface="Cambria"/>
              </a:rPr>
              <a:t>0        1        17/7        51/7       </a:t>
            </a:r>
            <a:r>
              <a:rPr lang="fr-FR" sz="1400" b="1" spc="-1" dirty="0" smtClean="0">
                <a:solidFill>
                  <a:schemeClr val="bg1"/>
                </a:solidFill>
                <a:latin typeface="Cambria"/>
              </a:rPr>
              <a:t>135/7</a:t>
            </a:r>
            <a:endParaRPr lang="en-US" sz="1400" spc="-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r-FR" sz="1400" b="1" spc="-1" dirty="0">
                <a:solidFill>
                  <a:schemeClr val="bg1"/>
                </a:solidFill>
                <a:latin typeface="Cambria"/>
              </a:rPr>
              <a:t>0        0        74/7        -30/7       480/7</a:t>
            </a:r>
            <a:endParaRPr lang="en-US" sz="1400" spc="-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r-FR" sz="1400" b="1" spc="-1" dirty="0" smtClean="0">
                <a:solidFill>
                  <a:schemeClr val="bg1"/>
                </a:solidFill>
                <a:latin typeface="Cambria"/>
              </a:rPr>
              <a:t>0        0       </a:t>
            </a:r>
            <a:r>
              <a:rPr lang="fr-FR" sz="1400" b="1" spc="-1" dirty="0">
                <a:solidFill>
                  <a:schemeClr val="bg1"/>
                </a:solidFill>
                <a:latin typeface="Cambria"/>
              </a:rPr>
              <a:t>-74/7      -194/7      -</a:t>
            </a:r>
            <a:r>
              <a:rPr lang="fr-FR" sz="1400" b="1" spc="-1" dirty="0" smtClean="0">
                <a:solidFill>
                  <a:schemeClr val="bg1"/>
                </a:solidFill>
                <a:latin typeface="Cambria"/>
              </a:rPr>
              <a:t>712/7</a:t>
            </a:r>
            <a:endParaRPr lang="en-US" sz="1400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4223670532"/>
              </p:ext>
            </p:extLst>
          </p:nvPr>
        </p:nvGraphicFramePr>
        <p:xfrm>
          <a:off x="1003686" y="1956960"/>
          <a:ext cx="3386794" cy="1562400"/>
        </p:xfrm>
        <a:graphic>
          <a:graphicData uri="http://schemas.openxmlformats.org/drawingml/2006/table">
            <a:tbl>
              <a:tblPr/>
              <a:tblGrid>
                <a:gridCol w="575370"/>
                <a:gridCol w="544672"/>
                <a:gridCol w="648072"/>
                <a:gridCol w="864096"/>
                <a:gridCol w="754584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-1/7</a:t>
                      </a:r>
                      <a:endParaRPr lang="en-US" sz="14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34/7</a:t>
                      </a:r>
                      <a:endParaRPr lang="en-US" sz="14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-30/7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480/7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-74/7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-194/7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-712/7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11959" y="2727360"/>
            <a:ext cx="3378521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0         74/7         -30/7        480/7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3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1644671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769040" cy="46146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3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3</a:t>
              </a:r>
              <a:r>
                <a:rPr lang="fr-FR" sz="1400" dirty="0" smtClean="0"/>
                <a:t>/(74/7)</a:t>
              </a:r>
              <a:endParaRPr lang="fr-FR" sz="1400" baseline="-25000" dirty="0"/>
            </a:p>
          </p:txBody>
        </p:sp>
      </p:grpSp>
      <p:sp>
        <p:nvSpPr>
          <p:cNvPr id="24" name="CustomShape 10"/>
          <p:cNvSpPr/>
          <p:nvPr/>
        </p:nvSpPr>
        <p:spPr>
          <a:xfrm>
            <a:off x="323528" y="4653136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troisième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(74/7).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4"/>
          <p:cNvSpPr/>
          <p:nvPr/>
        </p:nvSpPr>
        <p:spPr>
          <a:xfrm>
            <a:off x="5241891" y="2789801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0        1        -15/37       244/37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59"/>
            <a:ext cx="1361608" cy="10971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2051719" y="2707432"/>
            <a:ext cx="574566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800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2001138017"/>
              </p:ext>
            </p:extLst>
          </p:nvPr>
        </p:nvGraphicFramePr>
        <p:xfrm>
          <a:off x="1003688" y="1956960"/>
          <a:ext cx="3435472" cy="1562400"/>
        </p:xfrm>
        <a:graphic>
          <a:graphicData uri="http://schemas.openxmlformats.org/drawingml/2006/table">
            <a:tbl>
              <a:tblPr/>
              <a:tblGrid>
                <a:gridCol w="471968"/>
                <a:gridCol w="648072"/>
                <a:gridCol w="720080"/>
                <a:gridCol w="792088"/>
                <a:gridCol w="803264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-1/7</a:t>
                      </a:r>
                      <a:endParaRPr lang="en-US" sz="14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34/7</a:t>
                      </a:r>
                      <a:endParaRPr lang="en-US" sz="14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-15/37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244/37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-74/7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-194/7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-712/7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49137" y="1957120"/>
            <a:ext cx="3353958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  0           2/7          -1/7          34/7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2217966" y="2643637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4290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(2/7) fois la ligne 3.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3</a:t>
            </a:r>
            <a:endParaRPr lang="en-US" sz="1400" spc="-1" dirty="0"/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820399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769040" cy="46146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1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1</a:t>
              </a:r>
              <a:r>
                <a:rPr lang="fr-FR" sz="1400" dirty="0" smtClean="0"/>
                <a:t>-(2/7)*L</a:t>
              </a:r>
              <a:r>
                <a:rPr lang="fr-FR" sz="1400" baseline="-25000" dirty="0" smtClean="0"/>
                <a:t>3</a:t>
              </a:r>
              <a:endParaRPr lang="fr-FR" sz="1400" baseline="-25000" dirty="0"/>
            </a:p>
          </p:txBody>
        </p:sp>
      </p:grpSp>
      <p:sp>
        <p:nvSpPr>
          <p:cNvPr id="188" name="CustomShape 3"/>
          <p:cNvSpPr/>
          <p:nvPr/>
        </p:nvSpPr>
        <p:spPr>
          <a:xfrm>
            <a:off x="762120" y="1668959"/>
            <a:ext cx="1455846" cy="11208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/>
          <p:cNvSpPr/>
          <p:nvPr/>
        </p:nvSpPr>
        <p:spPr>
          <a:xfrm>
            <a:off x="5241891" y="1957120"/>
            <a:ext cx="285410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0         0         -1/37        110/37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4"/>
          <p:cNvSpPr/>
          <p:nvPr/>
        </p:nvSpPr>
        <p:spPr>
          <a:xfrm>
            <a:off x="5241891" y="2789801"/>
            <a:ext cx="2860996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0        1        -15/37       244/37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5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1F90A31-C104-45D6-805E-BD7765269229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547640" y="28072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Les Méthodes Directes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2195640" y="3717032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Méthode de Gauss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2195736" y="4509120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Méthode de Gauss - Jordan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827640" y="206100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229200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factorisation LU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1014114031"/>
              </p:ext>
            </p:extLst>
          </p:nvPr>
        </p:nvGraphicFramePr>
        <p:xfrm>
          <a:off x="1003688" y="1956960"/>
          <a:ext cx="3435472" cy="1562400"/>
        </p:xfrm>
        <a:graphic>
          <a:graphicData uri="http://schemas.openxmlformats.org/drawingml/2006/table">
            <a:tbl>
              <a:tblPr/>
              <a:tblGrid>
                <a:gridCol w="471968"/>
                <a:gridCol w="648072"/>
                <a:gridCol w="720080"/>
                <a:gridCol w="792088"/>
                <a:gridCol w="803264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-1/7</a:t>
                      </a:r>
                      <a:endParaRPr lang="en-US" sz="14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34/7</a:t>
                      </a:r>
                      <a:endParaRPr lang="en-US" sz="14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-15/37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244/37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-74/7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-194/7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-712/7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65768" y="2312914"/>
            <a:ext cx="3353958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 1           17/7          51/7          135/7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2228599" y="2643637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4290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(2/7) fois la ligne 3.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3</a:t>
            </a:r>
            <a:endParaRPr lang="en-US" sz="1400" spc="-1" dirty="0"/>
          </a:p>
        </p:txBody>
      </p:sp>
      <p:grpSp>
        <p:nvGrpSpPr>
          <p:cNvPr id="4" name="Groupe 3"/>
          <p:cNvGrpSpPr/>
          <p:nvPr/>
        </p:nvGrpSpPr>
        <p:grpSpPr>
          <a:xfrm>
            <a:off x="2339752" y="1062761"/>
            <a:ext cx="4329189" cy="1250153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862640" cy="60865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2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2</a:t>
              </a:r>
              <a:r>
                <a:rPr lang="fr-FR" sz="1400" dirty="0" smtClean="0"/>
                <a:t>-(17/7)*L</a:t>
              </a:r>
              <a:r>
                <a:rPr lang="fr-FR" sz="1400" baseline="-25000" dirty="0" smtClean="0"/>
                <a:t>3</a:t>
              </a:r>
              <a:endParaRPr lang="fr-FR" sz="1400" baseline="-25000" dirty="0"/>
            </a:p>
          </p:txBody>
        </p:sp>
      </p:grpSp>
      <p:sp>
        <p:nvSpPr>
          <p:cNvPr id="188" name="CustomShape 3"/>
          <p:cNvSpPr/>
          <p:nvPr/>
        </p:nvSpPr>
        <p:spPr>
          <a:xfrm>
            <a:off x="762119" y="1668960"/>
            <a:ext cx="1466479" cy="107559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/>
          <p:cNvSpPr/>
          <p:nvPr/>
        </p:nvSpPr>
        <p:spPr>
          <a:xfrm>
            <a:off x="5241891" y="195712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0         0         -1/37        110/37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4"/>
          <p:cNvSpPr/>
          <p:nvPr/>
        </p:nvSpPr>
        <p:spPr>
          <a:xfrm>
            <a:off x="5241891" y="2789801"/>
            <a:ext cx="2860996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0        1        -15/37       244/37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374036" y="5013176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deuxième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(17/7) fois la ligne 3.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4"/>
          <p:cNvSpPr/>
          <p:nvPr/>
        </p:nvSpPr>
        <p:spPr>
          <a:xfrm>
            <a:off x="5241891" y="2349288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1        0        306/37        121/37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47131108"/>
              </p:ext>
            </p:extLst>
          </p:nvPr>
        </p:nvGraphicFramePr>
        <p:xfrm>
          <a:off x="1003688" y="1956960"/>
          <a:ext cx="3435472" cy="1728360"/>
        </p:xfrm>
        <a:graphic>
          <a:graphicData uri="http://schemas.openxmlformats.org/drawingml/2006/table">
            <a:tbl>
              <a:tblPr/>
              <a:tblGrid>
                <a:gridCol w="471968"/>
                <a:gridCol w="648072"/>
                <a:gridCol w="720080"/>
                <a:gridCol w="792088"/>
                <a:gridCol w="803264"/>
              </a:tblGrid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-1/7</a:t>
                      </a:r>
                      <a:endParaRPr lang="en-US" sz="14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34/7</a:t>
                      </a:r>
                      <a:endParaRPr lang="en-US" sz="14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-15/37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244/37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-74/7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-194/7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-712/7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041288" y="3213384"/>
            <a:ext cx="3353958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0          -74/7        -194/7         -712/7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90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(2/7) fois la ligne 3.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" name="CustomShape 4"/>
          <p:cNvSpPr/>
          <p:nvPr/>
        </p:nvSpPr>
        <p:spPr>
          <a:xfrm>
            <a:off x="5241891" y="1957120"/>
            <a:ext cx="285410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0         0         -1/37        110/37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4"/>
          <p:cNvSpPr/>
          <p:nvPr/>
        </p:nvSpPr>
        <p:spPr>
          <a:xfrm>
            <a:off x="5241891" y="2789801"/>
            <a:ext cx="2860996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0        1        -15/37       244/37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374036" y="5013176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deuxième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(17/7) fois la ligne 3.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4"/>
          <p:cNvSpPr/>
          <p:nvPr/>
        </p:nvSpPr>
        <p:spPr>
          <a:xfrm>
            <a:off x="5241891" y="2349288"/>
            <a:ext cx="2860996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1        0        306/37        121/37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" name="CustomShape 4"/>
          <p:cNvSpPr/>
          <p:nvPr/>
        </p:nvSpPr>
        <p:spPr>
          <a:xfrm>
            <a:off x="5239396" y="3199893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0         0         -32           -32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" name="CustomShape 10"/>
          <p:cNvSpPr/>
          <p:nvPr/>
        </p:nvSpPr>
        <p:spPr>
          <a:xfrm>
            <a:off x="398160" y="5561928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quatrième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(-74/7) fois la ligne 3.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1"/>
            <a:ext cx="3528392" cy="2137132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00920" y="1091150"/>
              <a:ext cx="1963168" cy="60865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400" dirty="0" smtClean="0"/>
                <a:t>L</a:t>
              </a:r>
              <a:r>
                <a:rPr lang="fr-FR" sz="1400" baseline="-25000" dirty="0" smtClean="0"/>
                <a:t>4</a:t>
              </a:r>
              <a:r>
                <a:rPr lang="fr-FR" sz="1400" dirty="0" smtClean="0"/>
                <a:t>=L</a:t>
              </a:r>
              <a:r>
                <a:rPr lang="fr-FR" sz="1400" baseline="-25000" dirty="0" smtClean="0"/>
                <a:t>4</a:t>
              </a:r>
              <a:r>
                <a:rPr lang="fr-FR" sz="1400" dirty="0" smtClean="0"/>
                <a:t>-(-74/7)*L</a:t>
              </a:r>
              <a:r>
                <a:rPr lang="fr-FR" sz="1400" baseline="-25000" dirty="0" smtClean="0"/>
                <a:t>3</a:t>
              </a:r>
              <a:endParaRPr lang="fr-FR" sz="1400" baseline="-25000" dirty="0"/>
            </a:p>
          </p:txBody>
        </p:sp>
      </p:grpSp>
      <p:sp>
        <p:nvSpPr>
          <p:cNvPr id="192" name="CustomShape 7"/>
          <p:cNvSpPr/>
          <p:nvPr/>
        </p:nvSpPr>
        <p:spPr>
          <a:xfrm>
            <a:off x="2259205" y="2781336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762119" y="1668960"/>
            <a:ext cx="1497086" cy="118397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6"/>
          <p:cNvSpPr/>
          <p:nvPr/>
        </p:nvSpPr>
        <p:spPr>
          <a:xfrm>
            <a:off x="1316159" y="3660480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9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3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2134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613211879"/>
              </p:ext>
            </p:extLst>
          </p:nvPr>
        </p:nvGraphicFramePr>
        <p:xfrm>
          <a:off x="1003688" y="1956960"/>
          <a:ext cx="3435472" cy="1728360"/>
        </p:xfrm>
        <a:graphic>
          <a:graphicData uri="http://schemas.openxmlformats.org/drawingml/2006/table">
            <a:tbl>
              <a:tblPr/>
              <a:tblGrid>
                <a:gridCol w="471968"/>
                <a:gridCol w="648072"/>
                <a:gridCol w="720080"/>
                <a:gridCol w="792088"/>
                <a:gridCol w="803264"/>
              </a:tblGrid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-1/7</a:t>
                      </a:r>
                      <a:endParaRPr lang="en-US" sz="14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34/7</a:t>
                      </a:r>
                      <a:endParaRPr lang="en-US" sz="14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17/7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135/7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-15/37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244/37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-74/7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-194/7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-712/7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2259205" y="2781336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762119" y="1668960"/>
            <a:ext cx="1497086" cy="118397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6"/>
          <p:cNvSpPr/>
          <p:nvPr/>
        </p:nvSpPr>
        <p:spPr>
          <a:xfrm>
            <a:off x="1316159" y="3842757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9" name="CustomShape 17"/>
          <p:cNvSpPr/>
          <p:nvPr/>
        </p:nvSpPr>
        <p:spPr>
          <a:xfrm>
            <a:off x="5417143" y="384560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3</a:t>
            </a:r>
            <a:endParaRPr lang="en-US" sz="1400" spc="-1" dirty="0"/>
          </a:p>
        </p:txBody>
      </p:sp>
      <p:graphicFrame>
        <p:nvGraphicFramePr>
          <p:cNvPr id="30" name="Table 1"/>
          <p:cNvGraphicFramePr/>
          <p:nvPr>
            <p:extLst>
              <p:ext uri="{D42A27DB-BD31-4B8C-83A1-F6EECF244321}">
                <p14:modId xmlns:p14="http://schemas.microsoft.com/office/powerpoint/2010/main" val="1562367152"/>
              </p:ext>
            </p:extLst>
          </p:nvPr>
        </p:nvGraphicFramePr>
        <p:xfrm>
          <a:off x="5240984" y="1988756"/>
          <a:ext cx="3435472" cy="1728360"/>
        </p:xfrm>
        <a:graphic>
          <a:graphicData uri="http://schemas.openxmlformats.org/drawingml/2006/table">
            <a:tbl>
              <a:tblPr/>
              <a:tblGrid>
                <a:gridCol w="471968"/>
                <a:gridCol w="648072"/>
                <a:gridCol w="659248"/>
                <a:gridCol w="852920"/>
                <a:gridCol w="803264"/>
              </a:tblGrid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-1/37</a:t>
                      </a:r>
                      <a:endParaRPr lang="en-US" sz="1400" b="1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110/37</a:t>
                      </a:r>
                      <a:endParaRPr lang="en-US" sz="1400" b="1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306/37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121/37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-15/37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244/37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-32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-32</a:t>
                      </a:r>
                      <a:endParaRPr lang="en-US" sz="14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2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1865031856"/>
              </p:ext>
            </p:extLst>
          </p:nvPr>
        </p:nvGraphicFramePr>
        <p:xfrm>
          <a:off x="1003688" y="1956960"/>
          <a:ext cx="3435472" cy="1728360"/>
        </p:xfrm>
        <a:graphic>
          <a:graphicData uri="http://schemas.openxmlformats.org/drawingml/2006/table">
            <a:tbl>
              <a:tblPr/>
              <a:tblGrid>
                <a:gridCol w="471968"/>
                <a:gridCol w="648072"/>
                <a:gridCol w="720080"/>
                <a:gridCol w="792088"/>
                <a:gridCol w="803264"/>
              </a:tblGrid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-1/37</a:t>
                      </a:r>
                      <a:endParaRPr lang="en-US" sz="14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110/37</a:t>
                      </a:r>
                      <a:endParaRPr lang="en-US" sz="14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306/37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121/37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-15/37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244/37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2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-32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-32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CustomShape 4"/>
          <p:cNvSpPr/>
          <p:nvPr/>
        </p:nvSpPr>
        <p:spPr>
          <a:xfrm>
            <a:off x="1024765" y="3213384"/>
            <a:ext cx="338437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  0              0              -32                -32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32380" y="4306819"/>
            <a:ext cx="8568720" cy="2016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674016" y="1899786"/>
            <a:ext cx="3002440" cy="1817245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4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23528" y="2566800"/>
            <a:ext cx="7807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8244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 smtClean="0">
                <a:solidFill>
                  <a:srgbClr val="FFFFFF"/>
                </a:solidFill>
                <a:latin typeface="Constantia"/>
              </a:rPr>
              <a:t>(3)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" name="CustomShape 4"/>
          <p:cNvSpPr/>
          <p:nvPr/>
        </p:nvSpPr>
        <p:spPr>
          <a:xfrm>
            <a:off x="5715918" y="3213384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0           0           0           1             1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" name="CustomShape 10"/>
          <p:cNvSpPr/>
          <p:nvPr/>
        </p:nvSpPr>
        <p:spPr>
          <a:xfrm>
            <a:off x="342900" y="4378827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quatrième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(-32).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3020643" y="3199893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Flèche droite 35"/>
          <p:cNvSpPr/>
          <p:nvPr/>
        </p:nvSpPr>
        <p:spPr>
          <a:xfrm>
            <a:off x="4460752" y="3284984"/>
            <a:ext cx="1191368" cy="40644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/>
              <a:t>/(-32)</a:t>
            </a:r>
            <a:endParaRPr lang="fr-FR" sz="1100" dirty="0"/>
          </a:p>
        </p:txBody>
      </p:sp>
      <p:sp>
        <p:nvSpPr>
          <p:cNvPr id="37" name="Flèche droite 36"/>
          <p:cNvSpPr/>
          <p:nvPr/>
        </p:nvSpPr>
        <p:spPr>
          <a:xfrm>
            <a:off x="4439160" y="1939712"/>
            <a:ext cx="1212960" cy="40644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/>
              <a:t>L</a:t>
            </a:r>
            <a:r>
              <a:rPr lang="fr-FR" sz="1100" baseline="-25000" dirty="0" smtClean="0"/>
              <a:t>1</a:t>
            </a:r>
            <a:r>
              <a:rPr lang="fr-FR" sz="1100" dirty="0" smtClean="0"/>
              <a:t>=L</a:t>
            </a:r>
            <a:r>
              <a:rPr lang="fr-FR" sz="1100" baseline="-25000" dirty="0" smtClean="0"/>
              <a:t>1</a:t>
            </a:r>
            <a:r>
              <a:rPr lang="fr-FR" sz="1100" dirty="0" smtClean="0"/>
              <a:t>-(-1/37)*L</a:t>
            </a:r>
            <a:r>
              <a:rPr lang="fr-FR" sz="1100" baseline="-25000" dirty="0" smtClean="0"/>
              <a:t>4</a:t>
            </a:r>
            <a:endParaRPr lang="fr-FR" sz="1100" baseline="-25000" dirty="0"/>
          </a:p>
        </p:txBody>
      </p:sp>
      <p:sp>
        <p:nvSpPr>
          <p:cNvPr id="41" name="Flèche droite 40"/>
          <p:cNvSpPr/>
          <p:nvPr/>
        </p:nvSpPr>
        <p:spPr>
          <a:xfrm>
            <a:off x="4439160" y="2309756"/>
            <a:ext cx="1212960" cy="40644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/>
              <a:t>L</a:t>
            </a:r>
            <a:r>
              <a:rPr lang="fr-FR" sz="1100" baseline="-25000" dirty="0" smtClean="0"/>
              <a:t>2</a:t>
            </a:r>
            <a:r>
              <a:rPr lang="fr-FR" sz="1100" dirty="0" smtClean="0"/>
              <a:t>=L</a:t>
            </a:r>
            <a:r>
              <a:rPr lang="fr-FR" sz="1100" baseline="-25000" dirty="0" smtClean="0"/>
              <a:t>2</a:t>
            </a:r>
            <a:r>
              <a:rPr lang="fr-FR" sz="1100" dirty="0" smtClean="0"/>
              <a:t>-(306/37)*L</a:t>
            </a:r>
            <a:r>
              <a:rPr lang="fr-FR" sz="1100" baseline="-25000" dirty="0" smtClean="0"/>
              <a:t>4</a:t>
            </a:r>
            <a:endParaRPr lang="fr-FR" sz="1100" baseline="-25000" dirty="0"/>
          </a:p>
        </p:txBody>
      </p:sp>
      <p:sp>
        <p:nvSpPr>
          <p:cNvPr id="42" name="Flèche droite 41"/>
          <p:cNvSpPr/>
          <p:nvPr/>
        </p:nvSpPr>
        <p:spPr>
          <a:xfrm>
            <a:off x="4427984" y="2822400"/>
            <a:ext cx="1224136" cy="40644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/>
              <a:t>L</a:t>
            </a:r>
            <a:r>
              <a:rPr lang="fr-FR" sz="1100" baseline="-25000" dirty="0" smtClean="0"/>
              <a:t>3</a:t>
            </a:r>
            <a:r>
              <a:rPr lang="fr-FR" sz="1100" dirty="0" smtClean="0"/>
              <a:t>=L</a:t>
            </a:r>
            <a:r>
              <a:rPr lang="fr-FR" sz="1100" baseline="-25000" dirty="0" smtClean="0"/>
              <a:t>3</a:t>
            </a:r>
            <a:r>
              <a:rPr lang="fr-FR" sz="1100" dirty="0" smtClean="0"/>
              <a:t>-(-15/37)*L</a:t>
            </a:r>
            <a:r>
              <a:rPr lang="fr-FR" sz="1100" baseline="-25000" dirty="0" smtClean="0"/>
              <a:t>4</a:t>
            </a:r>
            <a:endParaRPr lang="fr-FR" sz="1100" baseline="-25000" dirty="0"/>
          </a:p>
        </p:txBody>
      </p:sp>
      <p:sp>
        <p:nvSpPr>
          <p:cNvPr id="43" name="CustomShape 4"/>
          <p:cNvSpPr/>
          <p:nvPr/>
        </p:nvSpPr>
        <p:spPr>
          <a:xfrm>
            <a:off x="5744738" y="1946887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1           0           0           0             3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724128" y="2390760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 1           0           0             -5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743452" y="2781744"/>
            <a:ext cx="2860996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0           0           1           0             7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023136" y="1909373"/>
            <a:ext cx="3416024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0            0            -1/37           110/37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011960" y="2348880"/>
            <a:ext cx="3416024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0            0            306/37           121/37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011960" y="2780928"/>
            <a:ext cx="3416024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  0            0            -15/37           244/37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19" y="1668960"/>
            <a:ext cx="2258524" cy="16880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323528" y="4817384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première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(-1/37) fois L4.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323528" y="5273896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deuxième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(306/37) fois L4.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323528" y="5705944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troisième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diminuée de (-15/37) fois L4.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" name="CustomShape 16"/>
          <p:cNvSpPr/>
          <p:nvPr/>
        </p:nvSpPr>
        <p:spPr>
          <a:xfrm>
            <a:off x="1316159" y="3842757"/>
            <a:ext cx="253576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3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0" name="CustomShape 17"/>
          <p:cNvSpPr/>
          <p:nvPr/>
        </p:nvSpPr>
        <p:spPr>
          <a:xfrm>
            <a:off x="5417143" y="384560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4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1093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4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" name="CustomShape 6"/>
          <p:cNvSpPr/>
          <p:nvPr/>
        </p:nvSpPr>
        <p:spPr>
          <a:xfrm>
            <a:off x="2987824" y="4662281"/>
            <a:ext cx="340332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Matrice échelonnée réduite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30" name="Table 1"/>
          <p:cNvGraphicFramePr/>
          <p:nvPr>
            <p:extLst>
              <p:ext uri="{D42A27DB-BD31-4B8C-83A1-F6EECF244321}">
                <p14:modId xmlns:p14="http://schemas.microsoft.com/office/powerpoint/2010/main" val="1676477538"/>
              </p:ext>
            </p:extLst>
          </p:nvPr>
        </p:nvGraphicFramePr>
        <p:xfrm>
          <a:off x="2483768" y="2276872"/>
          <a:ext cx="3963406" cy="2016392"/>
        </p:xfrm>
        <a:graphic>
          <a:graphicData uri="http://schemas.openxmlformats.org/drawingml/2006/table">
            <a:tbl>
              <a:tblPr/>
              <a:tblGrid>
                <a:gridCol w="544496"/>
                <a:gridCol w="747662"/>
                <a:gridCol w="830736"/>
                <a:gridCol w="913809"/>
                <a:gridCol w="926703"/>
              </a:tblGrid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0</a:t>
                      </a:r>
                      <a:endParaRPr lang="en-US" sz="18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</a:t>
                      </a:r>
                      <a:endParaRPr lang="en-US" sz="18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366760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Résolution  du système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" name="CustomShape 6"/>
          <p:cNvSpPr/>
          <p:nvPr/>
        </p:nvSpPr>
        <p:spPr>
          <a:xfrm>
            <a:off x="1331640" y="4705689"/>
            <a:ext cx="340332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Matrice échelonnée réduite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30" name="Table 1"/>
          <p:cNvGraphicFramePr/>
          <p:nvPr>
            <p:extLst>
              <p:ext uri="{D42A27DB-BD31-4B8C-83A1-F6EECF244321}">
                <p14:modId xmlns:p14="http://schemas.microsoft.com/office/powerpoint/2010/main" val="3659455075"/>
              </p:ext>
            </p:extLst>
          </p:nvPr>
        </p:nvGraphicFramePr>
        <p:xfrm>
          <a:off x="971600" y="2320280"/>
          <a:ext cx="3963406" cy="2016392"/>
        </p:xfrm>
        <a:graphic>
          <a:graphicData uri="http://schemas.openxmlformats.org/drawingml/2006/table">
            <a:tbl>
              <a:tblPr/>
              <a:tblGrid>
                <a:gridCol w="544496"/>
                <a:gridCol w="747662"/>
                <a:gridCol w="830736"/>
                <a:gridCol w="913809"/>
                <a:gridCol w="926703"/>
              </a:tblGrid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0</a:t>
                      </a:r>
                      <a:endParaRPr lang="en-US" sz="18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3</a:t>
                      </a:r>
                      <a:endParaRPr lang="en-US" sz="18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04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Flèche droite 1"/>
          <p:cNvSpPr/>
          <p:nvPr/>
        </p:nvSpPr>
        <p:spPr>
          <a:xfrm>
            <a:off x="4932040" y="2420888"/>
            <a:ext cx="989160" cy="2160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5940152" y="22768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Book Antiqua" pitchFamily="18" charset="0"/>
              </a:rPr>
              <a:t>X</a:t>
            </a:r>
            <a:r>
              <a:rPr lang="fr-FR" i="1" baseline="-25000" dirty="0" smtClean="0">
                <a:latin typeface="Book Antiqua" pitchFamily="18" charset="0"/>
              </a:rPr>
              <a:t>1 </a:t>
            </a:r>
            <a:r>
              <a:rPr lang="fr-FR" i="1" dirty="0" smtClean="0">
                <a:latin typeface="Book Antiqua" pitchFamily="18" charset="0"/>
              </a:rPr>
              <a:t>= 3</a:t>
            </a:r>
            <a:endParaRPr lang="fr-FR" i="1" dirty="0">
              <a:latin typeface="Book Antiqua" pitchFamily="18" charset="0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4932040" y="2924944"/>
            <a:ext cx="989160" cy="2160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940152" y="278092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Book Antiqua" pitchFamily="18" charset="0"/>
              </a:rPr>
              <a:t>X</a:t>
            </a:r>
            <a:r>
              <a:rPr lang="fr-FR" i="1" baseline="-25000" dirty="0" smtClean="0">
                <a:latin typeface="Book Antiqua" pitchFamily="18" charset="0"/>
              </a:rPr>
              <a:t>2 </a:t>
            </a:r>
            <a:r>
              <a:rPr lang="fr-FR" i="1" dirty="0" smtClean="0">
                <a:latin typeface="Book Antiqua" pitchFamily="18" charset="0"/>
              </a:rPr>
              <a:t>= -5</a:t>
            </a:r>
            <a:endParaRPr lang="fr-FR" i="1" dirty="0">
              <a:latin typeface="Book Antiqua" pitchFamily="18" charset="0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3429000"/>
            <a:ext cx="989160" cy="2160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940152" y="3284984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Book Antiqua" pitchFamily="18" charset="0"/>
              </a:rPr>
              <a:t>X</a:t>
            </a:r>
            <a:r>
              <a:rPr lang="fr-FR" i="1" baseline="-25000" dirty="0" smtClean="0">
                <a:latin typeface="Book Antiqua" pitchFamily="18" charset="0"/>
              </a:rPr>
              <a:t>3 </a:t>
            </a:r>
            <a:r>
              <a:rPr lang="fr-FR" i="1" dirty="0" smtClean="0">
                <a:latin typeface="Book Antiqua" pitchFamily="18" charset="0"/>
              </a:rPr>
              <a:t>= 7</a:t>
            </a:r>
            <a:endParaRPr lang="fr-FR" i="1" dirty="0">
              <a:latin typeface="Book Antiqua" pitchFamily="18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943550" y="3933056"/>
            <a:ext cx="989160" cy="2160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951662" y="378904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Book Antiqua" pitchFamily="18" charset="0"/>
              </a:rPr>
              <a:t>X</a:t>
            </a:r>
            <a:r>
              <a:rPr lang="fr-FR" i="1" baseline="-25000" dirty="0" smtClean="0">
                <a:latin typeface="Book Antiqua" pitchFamily="18" charset="0"/>
              </a:rPr>
              <a:t>4 </a:t>
            </a:r>
            <a:r>
              <a:rPr lang="fr-FR" i="1" dirty="0" smtClean="0">
                <a:latin typeface="Book Antiqua" pitchFamily="18" charset="0"/>
              </a:rPr>
              <a:t>= 1</a:t>
            </a:r>
            <a:endParaRPr lang="fr-FR" i="1" dirty="0">
              <a:latin typeface="Book Antiqua" pitchFamily="18" charset="0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5652120" y="4719278"/>
            <a:ext cx="264115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Solution du système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1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5"/>
          <p:cNvSpPr/>
          <p:nvPr/>
        </p:nvSpPr>
        <p:spPr>
          <a:xfrm>
            <a:off x="3707904" y="2708920"/>
            <a:ext cx="1728192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6600" b="1" strike="noStrike" cap="small" spc="148" dirty="0" smtClean="0">
                <a:solidFill>
                  <a:srgbClr val="FFFFFF"/>
                </a:solidFill>
                <a:uFillTx/>
                <a:latin typeface="Book Antiqua"/>
              </a:rPr>
              <a:t>Fin</a:t>
            </a:r>
            <a:endParaRPr lang="en-US" sz="6600" b="0" strike="noStrike" cap="small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3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1F02E06-C952-4B08-A3A4-CF6278469C8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1547640" y="28072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Les Méthodes Directes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2195482" y="4509120"/>
            <a:ext cx="518483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lang="fr-FR" sz="2400" b="1" strike="noStrike" spc="-1" dirty="0">
                <a:solidFill>
                  <a:srgbClr val="FF0000"/>
                </a:solidFill>
                <a:latin typeface="Book Antiqua"/>
              </a:rPr>
              <a:t>La Méthode de </a:t>
            </a:r>
            <a:r>
              <a:rPr lang="fr-FR" sz="2400" b="1" strike="noStrike" spc="-1" dirty="0" smtClean="0">
                <a:solidFill>
                  <a:srgbClr val="FF0000"/>
                </a:solidFill>
                <a:latin typeface="Book Antiqua"/>
              </a:rPr>
              <a:t>Gauss - Jordan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210207" y="3717032"/>
            <a:ext cx="4306009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Méthode de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Gauss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827640" y="206100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229200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factorisation LU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3640" y="1340640"/>
            <a:ext cx="3009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Système linéaire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91" name="Table 9"/>
          <p:cNvGraphicFramePr/>
          <p:nvPr>
            <p:extLst>
              <p:ext uri="{D42A27DB-BD31-4B8C-83A1-F6EECF244321}">
                <p14:modId xmlns:p14="http://schemas.microsoft.com/office/powerpoint/2010/main" val="2436634449"/>
              </p:ext>
            </p:extLst>
          </p:nvPr>
        </p:nvGraphicFramePr>
        <p:xfrm>
          <a:off x="5724000" y="2313000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 dirty="0" err="1">
                          <a:solidFill>
                            <a:srgbClr val="FF0000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77800" y="620640"/>
            <a:ext cx="60824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La Méthode de Gauss 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– Jordan (Pivot de Gauss)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2352" y="2348880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11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12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1n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</a:t>
            </a:r>
            <a:r>
              <a:rPr lang="fr-FR" b="1" i="1" dirty="0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2352" y="2912790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Cambria" pitchFamily="18" charset="0"/>
              </a:rPr>
              <a:t>a</a:t>
            </a:r>
            <a:r>
              <a:rPr lang="fr-FR" i="1" baseline="-25000" dirty="0">
                <a:latin typeface="Cambria" pitchFamily="18" charset="0"/>
              </a:rPr>
              <a:t>21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1</a:t>
            </a:r>
            <a:r>
              <a:rPr lang="fr-FR" i="1" dirty="0">
                <a:latin typeface="Cambria" pitchFamily="18" charset="0"/>
              </a:rPr>
              <a:t>   +   a</a:t>
            </a:r>
            <a:r>
              <a:rPr lang="fr-FR" i="1" baseline="-25000" dirty="0">
                <a:latin typeface="Cambria" pitchFamily="18" charset="0"/>
              </a:rPr>
              <a:t>22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2</a:t>
            </a:r>
            <a:r>
              <a:rPr lang="fr-FR" i="1" dirty="0">
                <a:latin typeface="Cambria" pitchFamily="18" charset="0"/>
              </a:rPr>
              <a:t>   +   ..  +   a</a:t>
            </a:r>
            <a:r>
              <a:rPr lang="fr-FR" i="1" baseline="-25000" dirty="0">
                <a:latin typeface="Cambria" pitchFamily="18" charset="0"/>
              </a:rPr>
              <a:t>2n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n</a:t>
            </a:r>
            <a:r>
              <a:rPr lang="fr-FR" i="1" dirty="0">
                <a:latin typeface="Cambria" pitchFamily="18" charset="0"/>
              </a:rPr>
              <a:t>   =   </a:t>
            </a:r>
            <a:r>
              <a:rPr lang="fr-FR" b="1" i="1" dirty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7624" y="3717032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n1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n2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</a:t>
            </a:r>
            <a:r>
              <a:rPr lang="fr-FR" i="1" dirty="0" err="1" smtClean="0">
                <a:latin typeface="Cambria" pitchFamily="18" charset="0"/>
              </a:rPr>
              <a:t>a</a:t>
            </a:r>
            <a:r>
              <a:rPr lang="fr-FR" i="1" baseline="-25000" dirty="0" err="1" smtClean="0">
                <a:latin typeface="Cambria" pitchFamily="18" charset="0"/>
              </a:rPr>
              <a:t>nn</a:t>
            </a:r>
            <a:r>
              <a:rPr lang="fr-FR" i="1" dirty="0" err="1" smtClean="0">
                <a:latin typeface="Cambria" pitchFamily="18" charset="0"/>
              </a:rPr>
              <a:t>X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 =   </a:t>
            </a:r>
            <a:r>
              <a:rPr lang="fr-FR" b="1" i="1" dirty="0" err="1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err="1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7624" y="3356992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.    .    .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9640" y="980640"/>
            <a:ext cx="3672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Principe de la méthode 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53680" y="416124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619880" y="418356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A57B5DD-2564-4836-A514-2984648E517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192320" y="5361392"/>
            <a:ext cx="31939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associée (augmentée)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5165640" y="5357768"/>
            <a:ext cx="36190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triangulaire (supérieure)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567720" y="1472760"/>
            <a:ext cx="613476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Transformer la matrice augmentée associée à un système </a:t>
            </a: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linéaire carré </a:t>
            </a: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en une matrice échelonnée réduite équivalente.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560880" y="2286720"/>
            <a:ext cx="552328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Obtenir la solution du système directement.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6962040" y="2333432"/>
            <a:ext cx="1926527" cy="303480"/>
          </a:xfrm>
          <a:prstGeom prst="rect">
            <a:avLst/>
          </a:prstGeom>
          <a:solidFill>
            <a:srgbClr val="FFFFFF"/>
          </a:solidFill>
          <a:ln>
            <a:solidFill>
              <a:srgbClr val="009DD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 dirty="0" smtClean="0">
                <a:solidFill>
                  <a:srgbClr val="000000"/>
                </a:solidFill>
                <a:latin typeface="Book Antiqua"/>
              </a:rPr>
              <a:t>0 </a:t>
            </a:r>
            <a:r>
              <a:rPr lang="fr-FR" sz="1400" b="1" strike="noStrike" spc="148" dirty="0">
                <a:solidFill>
                  <a:srgbClr val="000000"/>
                </a:solidFill>
                <a:latin typeface="Book Antiqua"/>
              </a:rPr>
              <a:t>opérations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6962040" y="1610509"/>
            <a:ext cx="1903320" cy="306323"/>
          </a:xfrm>
          <a:prstGeom prst="rect">
            <a:avLst/>
          </a:prstGeom>
          <a:solidFill>
            <a:srgbClr val="FFFFFF"/>
          </a:solidFill>
          <a:ln>
            <a:solidFill>
              <a:srgbClr val="0BD0D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148" dirty="0" smtClean="0">
                <a:solidFill>
                  <a:srgbClr val="000000"/>
                </a:solidFill>
                <a:latin typeface="Book Antiqua"/>
              </a:rPr>
              <a:t>Complexité O(n</a:t>
            </a:r>
            <a:r>
              <a:rPr lang="fr-FR" sz="1400" b="1" strike="noStrike" spc="148" baseline="30000" dirty="0" smtClean="0">
                <a:solidFill>
                  <a:srgbClr val="000000"/>
                </a:solidFill>
                <a:latin typeface="Book Antiqua"/>
              </a:rPr>
              <a:t>3</a:t>
            </a:r>
            <a:r>
              <a:rPr lang="fr-FR" sz="1400" b="1" strike="noStrike" spc="148" dirty="0" smtClean="0">
                <a:solidFill>
                  <a:srgbClr val="000000"/>
                </a:solidFill>
                <a:latin typeface="Book Antiqua"/>
              </a:rPr>
              <a:t>)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10" name="Table 15"/>
          <p:cNvGraphicFramePr/>
          <p:nvPr/>
        </p:nvGraphicFramePr>
        <p:xfrm>
          <a:off x="1195560" y="3501000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 dirty="0" err="1">
                          <a:solidFill>
                            <a:srgbClr val="FFFFFF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15"/>
          <p:cNvGraphicFramePr/>
          <p:nvPr>
            <p:extLst>
              <p:ext uri="{D42A27DB-BD31-4B8C-83A1-F6EECF244321}">
                <p14:modId xmlns:p14="http://schemas.microsoft.com/office/powerpoint/2010/main" val="253999603"/>
              </p:ext>
            </p:extLst>
          </p:nvPr>
        </p:nvGraphicFramePr>
        <p:xfrm>
          <a:off x="5367523" y="3501008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b'</a:t>
                      </a:r>
                      <a:r>
                        <a:rPr lang="fr-FR" sz="2000" b="0" i="1" strike="noStrike" spc="-1" baseline="-25000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b'</a:t>
                      </a:r>
                      <a:r>
                        <a:rPr lang="fr-FR" sz="2000" b="0" i="1" strike="noStrike" spc="-1" baseline="-25000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 smtClean="0">
                          <a:solidFill>
                            <a:srgbClr val="FFFFFF"/>
                          </a:solidFill>
                          <a:latin typeface="Cambria"/>
                        </a:rPr>
                        <a:t>b'</a:t>
                      </a:r>
                      <a:r>
                        <a:rPr lang="fr-FR" sz="2000" b="0" i="1" strike="noStrike" spc="-1" baseline="-25000" dirty="0" err="1" smtClean="0">
                          <a:solidFill>
                            <a:srgbClr val="FFFFFF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- Jordan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980640"/>
            <a:ext cx="2283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>
                <a:solidFill>
                  <a:srgbClr val="FF0000"/>
                </a:solidFill>
                <a:uFillTx/>
                <a:latin typeface="Book Antiqua"/>
              </a:rPr>
              <a:t>Algorithmes :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5" name="CustomShape 24"/>
          <p:cNvSpPr/>
          <p:nvPr/>
        </p:nvSpPr>
        <p:spPr>
          <a:xfrm>
            <a:off x="323640" y="1772640"/>
            <a:ext cx="34027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Algorithme 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transformation 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323640" y="2275492"/>
            <a:ext cx="6696632" cy="4081028"/>
            <a:chOff x="323640" y="2275492"/>
            <a:chExt cx="6696632" cy="4081028"/>
          </a:xfrm>
        </p:grpSpPr>
        <p:grpSp>
          <p:nvGrpSpPr>
            <p:cNvPr id="2" name="Groupe 1"/>
            <p:cNvGrpSpPr/>
            <p:nvPr/>
          </p:nvGrpSpPr>
          <p:grpSpPr>
            <a:xfrm>
              <a:off x="323640" y="2275492"/>
              <a:ext cx="6696632" cy="4081028"/>
              <a:chOff x="323640" y="2275492"/>
              <a:chExt cx="6696632" cy="4081028"/>
            </a:xfrm>
          </p:grpSpPr>
          <p:sp>
            <p:nvSpPr>
              <p:cNvPr id="135" name="CustomShape 4"/>
              <p:cNvSpPr/>
              <p:nvPr/>
            </p:nvSpPr>
            <p:spPr>
              <a:xfrm>
                <a:off x="323640" y="2275492"/>
                <a:ext cx="6696632" cy="40810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A5C249"/>
                </a:solidFill>
                <a:round/>
              </a:ln>
              <a:effectLst>
                <a:outerShdw blurRad="50800" dist="37674" dir="27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136" name="CustomShape 5"/>
              <p:cNvSpPr/>
              <p:nvPr/>
            </p:nvSpPr>
            <p:spPr>
              <a:xfrm>
                <a:off x="517680" y="2305139"/>
                <a:ext cx="3478256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A matrice de dimensions(n,n+1)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38" name="CustomShape 7"/>
              <p:cNvSpPr/>
              <p:nvPr/>
            </p:nvSpPr>
            <p:spPr>
              <a:xfrm>
                <a:off x="553077" y="2724589"/>
                <a:ext cx="314244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n, i, j, k: entiers</a:t>
                </a:r>
                <a:endParaRPr lang="en-US" sz="1400" b="0" strike="noStrike" spc="-1" dirty="0">
                  <a:latin typeface="Arial"/>
                </a:endParaRPr>
              </a:p>
            </p:txBody>
          </p:sp>
        </p:grpSp>
        <p:grpSp>
          <p:nvGrpSpPr>
            <p:cNvPr id="139" name="Group 8"/>
            <p:cNvGrpSpPr/>
            <p:nvPr/>
          </p:nvGrpSpPr>
          <p:grpSpPr>
            <a:xfrm>
              <a:off x="1230579" y="4454196"/>
              <a:ext cx="2587680" cy="1066140"/>
              <a:chOff x="1100520" y="4194900"/>
              <a:chExt cx="2587680" cy="1066140"/>
            </a:xfrm>
          </p:grpSpPr>
          <p:sp>
            <p:nvSpPr>
              <p:cNvPr id="140" name="CustomShape 9"/>
              <p:cNvSpPr/>
              <p:nvPr/>
            </p:nvSpPr>
            <p:spPr>
              <a:xfrm>
                <a:off x="1100520" y="4194900"/>
                <a:ext cx="25876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Pour </a:t>
                </a: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j = </a:t>
                </a: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k à </a:t>
                </a: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n+1 </a:t>
                </a: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faire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41" name="Line 10"/>
              <p:cNvSpPr/>
              <p:nvPr/>
            </p:nvSpPr>
            <p:spPr>
              <a:xfrm>
                <a:off x="1160280" y="4498380"/>
                <a:ext cx="35856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42" name="Line 11"/>
              <p:cNvSpPr/>
              <p:nvPr/>
            </p:nvSpPr>
            <p:spPr>
              <a:xfrm flipV="1">
                <a:off x="1279800" y="4498380"/>
                <a:ext cx="0" cy="62406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43" name="CustomShape 12"/>
              <p:cNvSpPr/>
              <p:nvPr/>
            </p:nvSpPr>
            <p:spPr>
              <a:xfrm>
                <a:off x="1160280" y="4957560"/>
                <a:ext cx="111600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u="sng" strike="noStrike" spc="-1" dirty="0" smtClean="0">
                    <a:solidFill>
                      <a:srgbClr val="002060"/>
                    </a:solidFill>
                    <a:uFillTx/>
                    <a:latin typeface="Courier New"/>
                  </a:rPr>
                  <a:t>Fin pour</a:t>
                </a:r>
                <a:endParaRPr lang="en-US" sz="1400" b="0" strike="noStrike" spc="-1" dirty="0">
                  <a:latin typeface="Arial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602061" y="3049920"/>
              <a:ext cx="6374136" cy="3115930"/>
              <a:chOff x="602061" y="3049920"/>
              <a:chExt cx="6374136" cy="3115930"/>
            </a:xfrm>
          </p:grpSpPr>
          <p:grpSp>
            <p:nvGrpSpPr>
              <p:cNvPr id="144" name="Group 13"/>
              <p:cNvGrpSpPr/>
              <p:nvPr/>
            </p:nvGrpSpPr>
            <p:grpSpPr>
              <a:xfrm>
                <a:off x="783900" y="4087989"/>
                <a:ext cx="3284044" cy="1839560"/>
                <a:chOff x="783900" y="3499116"/>
                <a:chExt cx="3284044" cy="2129053"/>
              </a:xfrm>
            </p:grpSpPr>
            <p:sp>
              <p:nvSpPr>
                <p:cNvPr id="145" name="CustomShape 14"/>
                <p:cNvSpPr/>
                <p:nvPr/>
              </p:nvSpPr>
              <p:spPr>
                <a:xfrm>
                  <a:off x="783900" y="3499116"/>
                  <a:ext cx="3284044" cy="354529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400" b="0" strike="noStrike" spc="-1" dirty="0" smtClean="0">
                      <a:solidFill>
                        <a:srgbClr val="002060"/>
                      </a:solidFill>
                      <a:latin typeface="Courier New"/>
                    </a:rPr>
                    <a:t>Pour </a:t>
                  </a:r>
                  <a:r>
                    <a:rPr lang="fr-FR" sz="1400" b="0" strike="noStrike" spc="-1" dirty="0">
                      <a:solidFill>
                        <a:srgbClr val="002060"/>
                      </a:solidFill>
                      <a:latin typeface="Courier New"/>
                    </a:rPr>
                    <a:t>i = </a:t>
                  </a:r>
                  <a:r>
                    <a:rPr lang="fr-FR" sz="1400" b="0" strike="noStrike" spc="-1" dirty="0" smtClean="0">
                      <a:solidFill>
                        <a:srgbClr val="002060"/>
                      </a:solidFill>
                      <a:latin typeface="Courier New"/>
                    </a:rPr>
                    <a:t>1 à </a:t>
                  </a:r>
                  <a:r>
                    <a:rPr lang="fr-FR" sz="1400" b="0" strike="noStrike" spc="-1" dirty="0">
                      <a:solidFill>
                        <a:srgbClr val="002060"/>
                      </a:solidFill>
                      <a:latin typeface="Courier New"/>
                    </a:rPr>
                    <a:t>n </a:t>
                  </a:r>
                  <a:r>
                    <a:rPr lang="fr-FR" sz="1400" b="0" strike="noStrike" spc="-1" dirty="0" smtClean="0">
                      <a:solidFill>
                        <a:srgbClr val="002060"/>
                      </a:solidFill>
                      <a:latin typeface="Courier New"/>
                    </a:rPr>
                    <a:t>(</a:t>
                  </a:r>
                  <a:r>
                    <a:rPr lang="fr-FR" sz="1400" b="0" strike="noStrike" spc="-1" dirty="0" err="1" smtClean="0">
                      <a:solidFill>
                        <a:srgbClr val="002060"/>
                      </a:solidFill>
                      <a:latin typeface="Courier New"/>
                    </a:rPr>
                    <a:t>i≠k</a:t>
                  </a:r>
                  <a:r>
                    <a:rPr lang="fr-FR" sz="1400" b="0" strike="noStrike" spc="-1" dirty="0" smtClean="0">
                      <a:solidFill>
                        <a:srgbClr val="002060"/>
                      </a:solidFill>
                      <a:latin typeface="Courier New"/>
                    </a:rPr>
                    <a:t>) faire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  <p:sp>
              <p:nvSpPr>
                <p:cNvPr id="146" name="Line 15"/>
                <p:cNvSpPr/>
                <p:nvPr/>
              </p:nvSpPr>
              <p:spPr>
                <a:xfrm>
                  <a:off x="871659" y="3763016"/>
                  <a:ext cx="358920" cy="0"/>
                </a:xfrm>
                <a:prstGeom prst="line">
                  <a:avLst/>
                </a:prstGeom>
                <a:ln>
                  <a:solidFill>
                    <a:srgbClr val="069BA2"/>
                  </a:solidFill>
                  <a:prstDash val="lgDashDotDot"/>
                  <a:round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/>
              </p:style>
            </p:sp>
            <p:sp>
              <p:nvSpPr>
                <p:cNvPr id="147" name="Line 16"/>
                <p:cNvSpPr/>
                <p:nvPr/>
              </p:nvSpPr>
              <p:spPr>
                <a:xfrm flipH="1" flipV="1">
                  <a:off x="1030140" y="3763016"/>
                  <a:ext cx="180" cy="1505943"/>
                </a:xfrm>
                <a:prstGeom prst="line">
                  <a:avLst/>
                </a:prstGeom>
                <a:ln>
                  <a:solidFill>
                    <a:srgbClr val="069BA2"/>
                  </a:solidFill>
                  <a:prstDash val="lgDashDotDot"/>
                  <a:round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/>
              </p:style>
            </p:sp>
            <p:sp>
              <p:nvSpPr>
                <p:cNvPr id="148" name="CustomShape 17"/>
                <p:cNvSpPr/>
                <p:nvPr/>
              </p:nvSpPr>
              <p:spPr>
                <a:xfrm>
                  <a:off x="936720" y="5273640"/>
                  <a:ext cx="2173320" cy="354529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400" b="0" u="sng" strike="noStrike" spc="-1" dirty="0" smtClean="0">
                      <a:solidFill>
                        <a:srgbClr val="002060"/>
                      </a:solidFill>
                      <a:uFillTx/>
                      <a:latin typeface="Courier New"/>
                    </a:rPr>
                    <a:t>Fin pour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150" name="CustomShape 19"/>
              <p:cNvSpPr/>
              <p:nvPr/>
            </p:nvSpPr>
            <p:spPr>
              <a:xfrm>
                <a:off x="602061" y="3049920"/>
                <a:ext cx="314244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Pour k </a:t>
                </a: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= 1 </a:t>
                </a: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à n faire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3" name="Groupe 2"/>
              <p:cNvGrpSpPr/>
              <p:nvPr/>
            </p:nvGrpSpPr>
            <p:grpSpPr>
              <a:xfrm>
                <a:off x="671220" y="3284984"/>
                <a:ext cx="358920" cy="2729126"/>
                <a:chOff x="671220" y="3284984"/>
                <a:chExt cx="358920" cy="2729126"/>
              </a:xfrm>
            </p:grpSpPr>
            <p:sp>
              <p:nvSpPr>
                <p:cNvPr id="152" name="Line 21"/>
                <p:cNvSpPr/>
                <p:nvPr/>
              </p:nvSpPr>
              <p:spPr>
                <a:xfrm>
                  <a:off x="671220" y="3284984"/>
                  <a:ext cx="358920" cy="0"/>
                </a:xfrm>
                <a:prstGeom prst="line">
                  <a:avLst/>
                </a:prstGeom>
                <a:ln>
                  <a:solidFill>
                    <a:srgbClr val="069BA2"/>
                  </a:solidFill>
                  <a:prstDash val="lgDashDotDot"/>
                  <a:round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/>
              </p:style>
            </p:sp>
            <p:sp>
              <p:nvSpPr>
                <p:cNvPr id="153" name="Line 22"/>
                <p:cNvSpPr/>
                <p:nvPr/>
              </p:nvSpPr>
              <p:spPr>
                <a:xfrm flipV="1">
                  <a:off x="771660" y="3284984"/>
                  <a:ext cx="12240" cy="2729126"/>
                </a:xfrm>
                <a:prstGeom prst="line">
                  <a:avLst/>
                </a:prstGeom>
                <a:ln>
                  <a:solidFill>
                    <a:srgbClr val="069BA2"/>
                  </a:solidFill>
                  <a:prstDash val="lgDashDotDot"/>
                  <a:round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/>
              </p:style>
            </p:sp>
          </p:grpSp>
          <p:sp>
            <p:nvSpPr>
              <p:cNvPr id="154" name="CustomShape 23"/>
              <p:cNvSpPr/>
              <p:nvPr/>
            </p:nvSpPr>
            <p:spPr>
              <a:xfrm>
                <a:off x="650160" y="5862370"/>
                <a:ext cx="217332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u="sng" strike="noStrike" spc="-1" dirty="0" smtClean="0">
                    <a:solidFill>
                      <a:srgbClr val="002060"/>
                    </a:solidFill>
                    <a:uFillTx/>
                    <a:latin typeface="Courier New"/>
                  </a:rPr>
                  <a:t>Fin pour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44" name="CustomShape 7"/>
              <p:cNvSpPr/>
              <p:nvPr/>
            </p:nvSpPr>
            <p:spPr>
              <a:xfrm>
                <a:off x="827584" y="3353400"/>
                <a:ext cx="6148613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1" strike="noStrike" spc="-1" dirty="0" smtClean="0">
                    <a:solidFill>
                      <a:srgbClr val="FF0000"/>
                    </a:solidFill>
                    <a:latin typeface="Courier New"/>
                  </a:rPr>
                  <a:t>(Choisir le pivot et faire les permutations nécessaires)</a:t>
                </a:r>
                <a:endParaRPr lang="en-US" sz="1400" b="1" strike="noStrike" spc="-1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CustomShape 7"/>
              <p:cNvSpPr/>
              <p:nvPr/>
            </p:nvSpPr>
            <p:spPr>
              <a:xfrm>
                <a:off x="871658" y="3675838"/>
                <a:ext cx="5788574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spc="-1" dirty="0" smtClean="0">
                    <a:solidFill>
                      <a:srgbClr val="002060"/>
                    </a:solidFill>
                    <a:latin typeface="Courier New"/>
                  </a:rPr>
                  <a:t>L</a:t>
                </a:r>
                <a:r>
                  <a:rPr lang="fr-FR" sz="1400" spc="-1" baseline="-25000" dirty="0" smtClean="0">
                    <a:solidFill>
                      <a:srgbClr val="002060"/>
                    </a:solidFill>
                    <a:latin typeface="Courier New"/>
                  </a:rPr>
                  <a:t>(k)</a:t>
                </a:r>
                <a:r>
                  <a:rPr lang="fr-FR" sz="1400" spc="-1" dirty="0" smtClean="0">
                    <a:solidFill>
                      <a:srgbClr val="002060"/>
                    </a:solidFill>
                    <a:latin typeface="Courier New"/>
                  </a:rPr>
                  <a:t> = L</a:t>
                </a:r>
                <a:r>
                  <a:rPr lang="fr-FR" sz="1400" spc="-1" baseline="-25000" dirty="0" smtClean="0">
                    <a:solidFill>
                      <a:srgbClr val="002060"/>
                    </a:solidFill>
                    <a:latin typeface="Courier New"/>
                  </a:rPr>
                  <a:t>(k)</a:t>
                </a:r>
                <a:r>
                  <a:rPr lang="fr-FR" sz="1400" spc="-1" dirty="0" smtClean="0">
                    <a:solidFill>
                      <a:srgbClr val="002060"/>
                    </a:solidFill>
                    <a:latin typeface="Courier New"/>
                  </a:rPr>
                  <a:t> / </a:t>
                </a:r>
                <a:r>
                  <a:rPr lang="fr-FR" sz="1400" spc="-1" dirty="0" err="1" smtClean="0">
                    <a:solidFill>
                      <a:srgbClr val="002060"/>
                    </a:solidFill>
                    <a:latin typeface="Courier New"/>
                  </a:rPr>
                  <a:t>A</a:t>
                </a:r>
                <a:r>
                  <a:rPr lang="fr-FR" sz="1400" spc="-1" baseline="-25000" dirty="0" err="1" smtClean="0">
                    <a:solidFill>
                      <a:srgbClr val="002060"/>
                    </a:solidFill>
                    <a:latin typeface="Courier New"/>
                  </a:rPr>
                  <a:t>kk</a:t>
                </a:r>
                <a:r>
                  <a:rPr lang="fr-FR" sz="1400" spc="-1" dirty="0" smtClean="0">
                    <a:solidFill>
                      <a:srgbClr val="002060"/>
                    </a:solidFill>
                    <a:latin typeface="Courier New"/>
                  </a:rPr>
                  <a:t> </a:t>
                </a:r>
                <a:r>
                  <a:rPr lang="fr-FR" sz="1400" spc="-1" dirty="0">
                    <a:solidFill>
                      <a:srgbClr val="002060"/>
                    </a:solidFill>
                    <a:latin typeface="Courier New"/>
                  </a:rPr>
                  <a:t>(L</a:t>
                </a:r>
                <a:r>
                  <a:rPr lang="fr-FR" sz="1400" spc="-1" baseline="-25000" dirty="0">
                    <a:solidFill>
                      <a:srgbClr val="002060"/>
                    </a:solidFill>
                    <a:latin typeface="Courier New"/>
                  </a:rPr>
                  <a:t>(k)</a:t>
                </a:r>
                <a:r>
                  <a:rPr lang="fr-FR" sz="1400" spc="-1" dirty="0" smtClean="0">
                    <a:solidFill>
                      <a:srgbClr val="002060"/>
                    </a:solidFill>
                    <a:latin typeface="Courier New"/>
                  </a:rPr>
                  <a:t> est la ligne k de la matrice A)</a:t>
                </a:r>
                <a:endParaRPr lang="en-US" sz="1400" b="0" strike="noStrike" spc="-1" baseline="-25000" dirty="0">
                  <a:latin typeface="Arial"/>
                </a:endParaRPr>
              </a:p>
            </p:txBody>
          </p:sp>
        </p:grpSp>
        <p:sp>
          <p:nvSpPr>
            <p:cNvPr id="40" name="CustomShape 7"/>
            <p:cNvSpPr/>
            <p:nvPr/>
          </p:nvSpPr>
          <p:spPr>
            <a:xfrm>
              <a:off x="1469619" y="4896734"/>
              <a:ext cx="4110493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spc="-1" dirty="0" smtClean="0">
                  <a:solidFill>
                    <a:srgbClr val="002060"/>
                  </a:solidFill>
                  <a:latin typeface="Courier New"/>
                </a:rPr>
                <a:t>L</a:t>
              </a:r>
              <a:r>
                <a:rPr lang="fr-FR" sz="1400" spc="-1" baseline="-25000" dirty="0" smtClean="0">
                  <a:solidFill>
                    <a:srgbClr val="002060"/>
                  </a:solidFill>
                  <a:latin typeface="Courier New"/>
                </a:rPr>
                <a:t>(i)</a:t>
              </a:r>
              <a:r>
                <a:rPr lang="fr-FR" sz="1400" spc="-1" dirty="0" smtClean="0">
                  <a:solidFill>
                    <a:srgbClr val="002060"/>
                  </a:solidFill>
                  <a:latin typeface="Courier New"/>
                </a:rPr>
                <a:t> = L</a:t>
              </a:r>
              <a:r>
                <a:rPr lang="fr-FR" sz="1400" spc="-1" baseline="-25000" dirty="0" smtClean="0">
                  <a:solidFill>
                    <a:srgbClr val="002060"/>
                  </a:solidFill>
                  <a:latin typeface="Courier New"/>
                </a:rPr>
                <a:t>(i)</a:t>
              </a:r>
              <a:r>
                <a:rPr lang="fr-FR" sz="1400" spc="-1" dirty="0" smtClean="0">
                  <a:solidFill>
                    <a:srgbClr val="002060"/>
                  </a:solidFill>
                  <a:latin typeface="Courier New"/>
                </a:rPr>
                <a:t> - </a:t>
              </a:r>
              <a:r>
                <a:rPr lang="fr-FR" sz="1400" spc="-1" dirty="0" err="1" smtClean="0">
                  <a:solidFill>
                    <a:srgbClr val="002060"/>
                  </a:solidFill>
                  <a:latin typeface="Courier New"/>
                </a:rPr>
                <a:t>A</a:t>
              </a:r>
              <a:r>
                <a:rPr lang="fr-FR" sz="1400" spc="-1" baseline="-25000" dirty="0" err="1" smtClean="0">
                  <a:solidFill>
                    <a:srgbClr val="002060"/>
                  </a:solidFill>
                  <a:latin typeface="Courier New"/>
                </a:rPr>
                <a:t>ik</a:t>
              </a:r>
              <a:r>
                <a:rPr lang="fr-FR" sz="1400" spc="-1" dirty="0" smtClean="0">
                  <a:solidFill>
                    <a:srgbClr val="002060"/>
                  </a:solidFill>
                  <a:latin typeface="Courier New"/>
                </a:rPr>
                <a:t> * L</a:t>
              </a:r>
              <a:r>
                <a:rPr lang="fr-FR" sz="1400" spc="-1" baseline="-25000" dirty="0" smtClean="0">
                  <a:solidFill>
                    <a:srgbClr val="002060"/>
                  </a:solidFill>
                  <a:latin typeface="Courier New"/>
                </a:rPr>
                <a:t>(k)</a:t>
              </a:r>
              <a:endParaRPr lang="en-US" sz="1400" b="0" strike="noStrike" spc="-1" baseline="-25000" dirty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3640" y="1340640"/>
            <a:ext cx="4968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Exemple : Soit le système linéaire suivant :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Formula 2"/>
              <p:cNvSpPr txBox="1"/>
              <p:nvPr/>
            </p:nvSpPr>
            <p:spPr>
              <a:xfrm>
                <a:off x="1115616" y="2349000"/>
                <a:ext cx="3516848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9000"/>
                <a:ext cx="3516848" cy="39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Formula 3"/>
              <p:cNvSpPr txBox="1"/>
              <p:nvPr/>
            </p:nvSpPr>
            <p:spPr>
              <a:xfrm>
                <a:off x="1187624" y="2836800"/>
                <a:ext cx="3496493" cy="3996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fr-FR" b="0" dirty="0" smtClean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7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       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         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2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 −    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4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    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34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5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36800"/>
                <a:ext cx="3496493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Formula 4"/>
              <p:cNvSpPr txBox="1"/>
              <p:nvPr/>
            </p:nvSpPr>
            <p:spPr>
              <a:xfrm>
                <a:off x="1331639" y="3267000"/>
                <a:ext cx="3528391" cy="399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   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  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2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  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9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12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4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 65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3267000"/>
                <a:ext cx="3528391" cy="399600"/>
              </a:xfrm>
              <a:prstGeom prst="rect">
                <a:avLst/>
              </a:prstGeom>
              <a:blipFill rotWithShape="1">
                <a:blip r:embed="rId4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Formula 5"/>
              <p:cNvSpPr txBox="1"/>
              <p:nvPr/>
            </p:nvSpPr>
            <p:spPr>
              <a:xfrm>
                <a:off x="1235082" y="3660840"/>
                <a:ext cx="3624949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             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24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82" y="3660840"/>
                <a:ext cx="3624949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2264587980"/>
              </p:ext>
            </p:extLst>
          </p:nvPr>
        </p:nvGraphicFramePr>
        <p:xfrm>
          <a:off x="5726340" y="2411460"/>
          <a:ext cx="316332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15728"/>
                <a:gridCol w="642912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8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0000"/>
                          </a:solidFill>
                          <a:latin typeface="Arial"/>
                        </a:rPr>
                        <a:t>-</a:t>
                      </a:r>
                      <a:r>
                        <a:rPr lang="en-US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5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2- Méthode de Gauss – Jordan :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83160"/>
            <a:ext cx="3002440" cy="1777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462140426"/>
              </p:ext>
            </p:extLst>
          </p:nvPr>
        </p:nvGraphicFramePr>
        <p:xfrm>
          <a:off x="931680" y="1956960"/>
          <a:ext cx="2920240" cy="1584960"/>
        </p:xfrm>
        <a:graphic>
          <a:graphicData uri="http://schemas.openxmlformats.org/drawingml/2006/table">
            <a:tbl>
              <a:tblPr/>
              <a:tblGrid>
                <a:gridCol w="496110"/>
                <a:gridCol w="585135"/>
                <a:gridCol w="585135"/>
                <a:gridCol w="668725"/>
                <a:gridCol w="585135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8</a:t>
                      </a:r>
                      <a:endParaRPr lang="en-US" sz="20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FF0000"/>
                          </a:solidFill>
                          <a:latin typeface="Arial"/>
                        </a:rPr>
                        <a:t>-</a:t>
                      </a:r>
                      <a:r>
                        <a:rPr lang="en-US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5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931680" y="1957120"/>
            <a:ext cx="292024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0000"/>
                </a:solidFill>
                <a:latin typeface="Cambria"/>
              </a:rPr>
              <a:t>-5        1        1        8       -5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93940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971600" y="195408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318039" y="487836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première 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le pivot.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73320" y="256680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301680" y="441900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1 : K = 1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a</a:t>
            </a:r>
            <a:r>
              <a:rPr lang="fr-FR" sz="1600" b="0" strike="noStrike" spc="-1" baseline="-25000" dirty="0">
                <a:solidFill>
                  <a:srgbClr val="FFFFFF"/>
                </a:solidFill>
                <a:latin typeface="Courier New"/>
              </a:rPr>
              <a:t>11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-5.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60" y="3660480"/>
            <a:ext cx="1959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Matrice associée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l’itération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4"/>
          <p:cNvSpPr/>
          <p:nvPr/>
        </p:nvSpPr>
        <p:spPr>
          <a:xfrm>
            <a:off x="5263560" y="1951804"/>
            <a:ext cx="28475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0000"/>
                </a:solidFill>
                <a:latin typeface="Cambria"/>
              </a:rPr>
              <a:t>1       -1/5       -1/5       -8/5       1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626285" y="1062762"/>
            <a:ext cx="3528392" cy="862144"/>
            <a:chOff x="2626285" y="1062762"/>
            <a:chExt cx="3528392" cy="862144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626285" y="1062762"/>
              <a:ext cx="3528392" cy="862144"/>
            </a:xfrm>
            <a:prstGeom prst="curvedDownArrow">
              <a:avLst>
                <a:gd name="adj1" fmla="val 17716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778413" y="1091150"/>
              <a:ext cx="936104" cy="68335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/ (-5)</a:t>
              </a:r>
              <a:endParaRPr lang="fr-FR" sz="16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5169960" y="1848780"/>
            <a:ext cx="3002440" cy="1703046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6" name="Table 1"/>
          <p:cNvGraphicFramePr/>
          <p:nvPr>
            <p:extLst>
              <p:ext uri="{D42A27DB-BD31-4B8C-83A1-F6EECF244321}">
                <p14:modId xmlns:p14="http://schemas.microsoft.com/office/powerpoint/2010/main" val="627900916"/>
              </p:ext>
            </p:extLst>
          </p:nvPr>
        </p:nvGraphicFramePr>
        <p:xfrm>
          <a:off x="931680" y="1956960"/>
          <a:ext cx="3208272" cy="1562400"/>
        </p:xfrm>
        <a:graphic>
          <a:graphicData uri="http://schemas.openxmlformats.org/drawingml/2006/table">
            <a:tbl>
              <a:tblPr/>
              <a:tblGrid>
                <a:gridCol w="545042"/>
                <a:gridCol w="642849"/>
                <a:gridCol w="642849"/>
                <a:gridCol w="734683"/>
                <a:gridCol w="642849"/>
              </a:tblGrid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  <a:ea typeface="+mn-ea"/>
                          <a:cs typeface="+mn-cs"/>
                        </a:rPr>
                        <a:t>-8/5</a:t>
                      </a:r>
                      <a:endParaRPr lang="en-US" sz="1800" b="0" strike="noStrike" spc="-1" dirty="0">
                        <a:solidFill>
                          <a:srgbClr val="FFFFFF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+mn-cs"/>
                        </a:rPr>
                        <a:t>1</a:t>
                      </a:r>
                      <a:endParaRPr lang="en-US" sz="1800" b="0" strike="noStrike" spc="-1" dirty="0">
                        <a:solidFill>
                          <a:srgbClr val="FF0000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CustomShape 2"/>
          <p:cNvSpPr/>
          <p:nvPr/>
        </p:nvSpPr>
        <p:spPr>
          <a:xfrm>
            <a:off x="184320" y="1380960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2120" y="1668960"/>
            <a:ext cx="33912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931680" y="2348880"/>
            <a:ext cx="3208272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0000"/>
                </a:solidFill>
                <a:latin typeface="Cambria"/>
              </a:rPr>
              <a:t>7         0          2         -1         34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de Gauss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– Jordan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84320" y="692696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smtClean="0">
                <a:solidFill>
                  <a:srgbClr val="FFFFFF"/>
                </a:solidFill>
                <a:uFillTx/>
                <a:latin typeface="Book Antiqua"/>
              </a:rPr>
              <a:t>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901649" y="1938074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373320" y="256680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4439160" y="2589120"/>
            <a:ext cx="7516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1316160" y="3660480"/>
            <a:ext cx="1959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associée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263560" y="3685320"/>
            <a:ext cx="2520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Matrice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de l’itération 1</a:t>
            </a:r>
            <a:endParaRPr lang="en-US" sz="1400" spc="-1" dirty="0"/>
          </a:p>
        </p:txBody>
      </p:sp>
      <p:sp>
        <p:nvSpPr>
          <p:cNvPr id="22" name="CustomShape 4"/>
          <p:cNvSpPr/>
          <p:nvPr/>
        </p:nvSpPr>
        <p:spPr>
          <a:xfrm>
            <a:off x="5263560" y="1951804"/>
            <a:ext cx="2847520" cy="431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0000"/>
                </a:solidFill>
                <a:latin typeface="Cambria"/>
              </a:rPr>
              <a:t>1       -1/5       -1/5       -8/5      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5263560" y="2383444"/>
            <a:ext cx="28475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 dirty="0" smtClean="0">
                <a:solidFill>
                  <a:srgbClr val="FF0000"/>
                </a:solidFill>
                <a:latin typeface="Cambria"/>
              </a:rPr>
              <a:t>0        7/5         17/5         51/5        27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318039" y="4437112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La première ligne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est divisée par le pivot.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10"/>
          <p:cNvSpPr/>
          <p:nvPr/>
        </p:nvSpPr>
        <p:spPr>
          <a:xfrm>
            <a:off x="323528" y="4887519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La ligne 2 est diminuée de 7 fois la ligne 1.</a:t>
            </a: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535816" y="1062762"/>
            <a:ext cx="3618861" cy="1286118"/>
            <a:chOff x="2535816" y="1062762"/>
            <a:chExt cx="3618861" cy="1286118"/>
          </a:xfrm>
        </p:grpSpPr>
        <p:sp>
          <p:nvSpPr>
            <p:cNvPr id="2" name="Flèche courbée vers le bas 1"/>
            <p:cNvSpPr/>
            <p:nvPr/>
          </p:nvSpPr>
          <p:spPr>
            <a:xfrm>
              <a:off x="2535816" y="1062762"/>
              <a:ext cx="3618861" cy="1286118"/>
            </a:xfrm>
            <a:prstGeom prst="curvedDownArrow">
              <a:avLst>
                <a:gd name="adj1" fmla="val 14428"/>
                <a:gd name="adj2" fmla="val 50000"/>
                <a:gd name="adj3" fmla="val 15134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" name="Ellipse 2"/>
            <p:cNvSpPr/>
            <p:nvPr/>
          </p:nvSpPr>
          <p:spPr>
            <a:xfrm>
              <a:off x="3419872" y="1091150"/>
              <a:ext cx="1576154" cy="68335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=L</a:t>
              </a:r>
              <a:r>
                <a:rPr lang="fr-FR" sz="1600" baseline="-25000" dirty="0" smtClean="0"/>
                <a:t>2</a:t>
              </a:r>
              <a:r>
                <a:rPr lang="fr-FR" sz="1600" dirty="0" smtClean="0"/>
                <a:t> – 7*L</a:t>
              </a:r>
              <a:r>
                <a:rPr lang="fr-FR" sz="1600" baseline="-25000" dirty="0" smtClean="0"/>
                <a:t>1</a:t>
              </a:r>
              <a:endParaRPr lang="fr-FR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35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23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2950</TotalTime>
  <Words>2235</Words>
  <Application>Microsoft Office PowerPoint</Application>
  <PresentationFormat>Affichage à l'écran (4:3)</PresentationFormat>
  <Paragraphs>779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</dc:creator>
  <cp:lastModifiedBy>Cours</cp:lastModifiedBy>
  <cp:revision>231</cp:revision>
  <dcterms:created xsi:type="dcterms:W3CDTF">2020-12-25T15:17:10Z</dcterms:created>
  <dcterms:modified xsi:type="dcterms:W3CDTF">2021-02-03T13:37:06Z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