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6" r:id="rId37"/>
    <p:sldId id="295" r:id="rId38"/>
    <p:sldId id="291" r:id="rId39"/>
    <p:sldId id="292" r:id="rId40"/>
    <p:sldId id="293" r:id="rId4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90" d="100"/>
          <a:sy n="90" d="100"/>
        </p:scale>
        <p:origin x="-762" y="162"/>
      </p:cViewPr>
      <p:guideLst>
        <p:guide orient="horz" pos="38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solidFill>
                  <a:srgbClr val="FFFFFF"/>
                </a:solidFill>
                <a:latin typeface="Constantia"/>
              </a:rPr>
              <a:t>Click to move the slide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35804446-A982-47BF-9074-55F7853F3164}" type="slidenum">
              <a:rPr lang="en-US" sz="1400" b="0" strike="noStrike" spc="-1">
                <a:latin typeface="Times New Roman"/>
              </a:rPr>
              <a:t>‹N°›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042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0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2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19776D2-BEEE-4A78-A773-87472499A606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533520" y="1371600"/>
            <a:ext cx="7851240" cy="847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4AA2D6"/>
            </a:gs>
            <a:gs pos="100000">
              <a:srgbClr val="002B36"/>
            </a:gs>
          </a:gsLst>
          <a:path path="circle">
            <a:fillToRect l="50000" t="55000" r="50000" b="4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-9360" y="-7200"/>
            <a:ext cx="9162720" cy="1041120"/>
          </a:xfrm>
          <a:custGeom>
            <a:avLst/>
            <a:gdLst/>
            <a:ahLst/>
            <a:cxn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>
                  <a:alpha val="45098"/>
                </a:srgbClr>
              </a:gs>
              <a:gs pos="100000">
                <a:srgbClr val="00C4CD">
                  <a:alpha val="55294"/>
                </a:srgbClr>
              </a:gs>
            </a:gsLst>
            <a:lin ang="5400000"/>
          </a:gra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2"/>
          <p:cNvSpPr/>
          <p:nvPr/>
        </p:nvSpPr>
        <p:spPr>
          <a:xfrm>
            <a:off x="4381560" y="-7200"/>
            <a:ext cx="4762080" cy="637920"/>
          </a:xfrm>
          <a:custGeom>
            <a:avLst/>
            <a:gdLst/>
            <a:ahLst/>
            <a:cxn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20000">
                <a:srgbClr val="008ABF">
                  <a:alpha val="45098"/>
                </a:srgbClr>
              </a:gs>
              <a:gs pos="100000">
                <a:srgbClr val="00A0A8">
                  <a:alpha val="30196"/>
                </a:srgbClr>
              </a:gs>
            </a:gsLst>
            <a:lin ang="16200000"/>
          </a:gra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" name="Group 3"/>
          <p:cNvGrpSpPr/>
          <p:nvPr/>
        </p:nvGrpSpPr>
        <p:grpSpPr>
          <a:xfrm>
            <a:off x="-29160" y="-16560"/>
            <a:ext cx="9197640" cy="1086120"/>
            <a:chOff x="-29160" y="-16560"/>
            <a:chExt cx="9197640" cy="1086120"/>
          </a:xfrm>
        </p:grpSpPr>
        <p:sp>
          <p:nvSpPr>
            <p:cNvPr id="3" name="CustomShape 4"/>
            <p:cNvSpPr/>
            <p:nvPr/>
          </p:nvSpPr>
          <p:spPr>
            <a:xfrm rot="21435600">
              <a:off x="-18720" y="201960"/>
              <a:ext cx="9162720" cy="648720"/>
            </a:xfrm>
            <a:custGeom>
              <a:avLst/>
              <a:gdLst/>
              <a:ahLst/>
              <a:cxn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>
              <a:solidFill>
                <a:srgbClr val="09B7B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 rot="21435600">
              <a:off x="-14040" y="275400"/>
              <a:ext cx="9175320" cy="529920"/>
            </a:xfrm>
            <a:custGeom>
              <a:avLst/>
              <a:gdLst/>
              <a:ahLst/>
              <a:cxn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>
              <a:solidFill>
                <a:srgbClr val="0F6FC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tIns="0" rIns="18360" bIns="0"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fr-FR" sz="5600" b="1" strike="noStrike" spc="-1">
                <a:solidFill>
                  <a:srgbClr val="50E0EA"/>
                </a:solidFill>
                <a:latin typeface="Calibri"/>
              </a:rPr>
              <a:t>Modifiez le style du titre</a:t>
            </a:r>
            <a:endParaRPr lang="fr-FR" sz="5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fld id="{7D3E287A-505B-4B32-A355-2DA0F3EBE767}" type="datetime1">
              <a:rPr lang="fr-FR" sz="1200" b="0" strike="noStrike" spc="-1">
                <a:solidFill>
                  <a:srgbClr val="D1EAED"/>
                </a:solidFill>
                <a:latin typeface="Constantia"/>
              </a:rPr>
              <a:t>03/02/2021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BE45916E-1755-467E-8C98-59EB446DC591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‹N°›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600" b="0" strike="noStrike" spc="-1">
                <a:solidFill>
                  <a:srgbClr val="FFFFFF"/>
                </a:solidFill>
                <a:latin typeface="Constantia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100" b="0" strike="noStrike" spc="-1">
                <a:solidFill>
                  <a:srgbClr val="FFFFFF"/>
                </a:solidFill>
                <a:latin typeface="Constantia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971640" y="2493000"/>
            <a:ext cx="286128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Book Antiqua"/>
              </a:rPr>
              <a:t>Enseignement            :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6BC0A3FC-C15F-4993-A38B-3AE59EDE7E8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241560" y="188640"/>
            <a:ext cx="23857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Université de Jijel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5" name="CustomShape 4"/>
          <p:cNvSpPr/>
          <p:nvPr/>
        </p:nvSpPr>
        <p:spPr>
          <a:xfrm>
            <a:off x="231840" y="471960"/>
            <a:ext cx="477180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Faculté des Sciences Exactes et Informatique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6" name="CustomShape 5"/>
          <p:cNvSpPr/>
          <p:nvPr/>
        </p:nvSpPr>
        <p:spPr>
          <a:xfrm>
            <a:off x="251640" y="779760"/>
            <a:ext cx="331200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Département d’Informatique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7" name="CustomShape 6"/>
          <p:cNvSpPr/>
          <p:nvPr/>
        </p:nvSpPr>
        <p:spPr>
          <a:xfrm>
            <a:off x="3832920" y="2493000"/>
            <a:ext cx="2987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Book Antiqua"/>
              </a:rPr>
              <a:t>Méthodes Numériques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8" name="CustomShape 7"/>
          <p:cNvSpPr/>
          <p:nvPr/>
        </p:nvSpPr>
        <p:spPr>
          <a:xfrm>
            <a:off x="993240" y="3380040"/>
            <a:ext cx="27140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Book Antiqua"/>
              </a:rPr>
              <a:t>2</a:t>
            </a:r>
            <a:r>
              <a:rPr lang="fr-FR" sz="2000" b="0" strike="noStrike" spc="-1" baseline="30000" dirty="0">
                <a:solidFill>
                  <a:srgbClr val="FFFFFF"/>
                </a:solidFill>
                <a:latin typeface="Book Antiqua"/>
              </a:rPr>
              <a:t>ème</a:t>
            </a:r>
            <a:r>
              <a:rPr lang="fr-FR" sz="2000" b="0" strike="noStrike" spc="-1" dirty="0">
                <a:solidFill>
                  <a:srgbClr val="FFFFFF"/>
                </a:solidFill>
                <a:latin typeface="Book Antiqua"/>
              </a:rPr>
              <a:t> Année Licence   :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9" name="CustomShape 8"/>
          <p:cNvSpPr/>
          <p:nvPr/>
        </p:nvSpPr>
        <p:spPr>
          <a:xfrm>
            <a:off x="993240" y="5333400"/>
            <a:ext cx="283932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Book Antiqua"/>
              </a:rPr>
              <a:t>Enseignant                 :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0" name="CustomShape 9"/>
          <p:cNvSpPr/>
          <p:nvPr/>
        </p:nvSpPr>
        <p:spPr>
          <a:xfrm>
            <a:off x="961920" y="4325760"/>
            <a:ext cx="274572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Book Antiqua"/>
              </a:rPr>
              <a:t>Année Universitaire :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1" name="CustomShape 10"/>
          <p:cNvSpPr/>
          <p:nvPr/>
        </p:nvSpPr>
        <p:spPr>
          <a:xfrm>
            <a:off x="3920040" y="3420720"/>
            <a:ext cx="16556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onstantia"/>
              </a:rPr>
              <a:t>Informatique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62" name="Picture 2"/>
          <p:cNvPicPr/>
          <p:nvPr/>
        </p:nvPicPr>
        <p:blipFill>
          <a:blip r:embed="rId2"/>
          <a:stretch/>
        </p:blipFill>
        <p:spPr>
          <a:xfrm>
            <a:off x="7668360" y="188640"/>
            <a:ext cx="1315800" cy="1525320"/>
          </a:xfrm>
          <a:prstGeom prst="rect">
            <a:avLst/>
          </a:prstGeom>
          <a:ln w="0">
            <a:noFill/>
          </a:ln>
        </p:spPr>
      </p:pic>
      <p:sp>
        <p:nvSpPr>
          <p:cNvPr id="63" name="CustomShape 11"/>
          <p:cNvSpPr/>
          <p:nvPr/>
        </p:nvSpPr>
        <p:spPr>
          <a:xfrm>
            <a:off x="3832920" y="4317480"/>
            <a:ext cx="17427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onstantia"/>
              </a:rPr>
              <a:t>2020/2021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4" name="CustomShape 12"/>
          <p:cNvSpPr/>
          <p:nvPr/>
        </p:nvSpPr>
        <p:spPr>
          <a:xfrm>
            <a:off x="3888360" y="5355000"/>
            <a:ext cx="2555848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onstantia"/>
              </a:rPr>
              <a:t>ALLIOUCHE Abdelaziz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" name="CustomShape 8"/>
          <p:cNvSpPr/>
          <p:nvPr/>
        </p:nvSpPr>
        <p:spPr>
          <a:xfrm>
            <a:off x="971600" y="6158880"/>
            <a:ext cx="283932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Book Antiqua"/>
              </a:rPr>
              <a:t>Contact                       </a:t>
            </a:r>
            <a:r>
              <a:rPr lang="fr-FR" sz="2000" b="0" strike="noStrike" spc="-1" dirty="0">
                <a:solidFill>
                  <a:srgbClr val="FFFFFF"/>
                </a:solidFill>
                <a:latin typeface="Book Antiqua"/>
              </a:rPr>
              <a:t>: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8" name="CustomShape 12"/>
          <p:cNvSpPr/>
          <p:nvPr/>
        </p:nvSpPr>
        <p:spPr>
          <a:xfrm>
            <a:off x="3944160" y="6180480"/>
            <a:ext cx="2555848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 smtClean="0">
                <a:solidFill>
                  <a:srgbClr val="FFFFFF"/>
                </a:solidFill>
                <a:latin typeface="Constantia"/>
              </a:rPr>
              <a:t>tpmn2021@gmail.com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 xmlns:p15="http://schemas.microsoft.com/office/powerpoint/2012/main">
      <p:transition spd="slow">
        <p:split dir="out" orient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3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3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icture 2"/>
          <p:cNvPicPr/>
          <p:nvPr/>
        </p:nvPicPr>
        <p:blipFill>
          <a:blip r:embed="rId3"/>
          <a:stretch/>
        </p:blipFill>
        <p:spPr>
          <a:xfrm>
            <a:off x="4885920" y="1563480"/>
            <a:ext cx="2703960" cy="17276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04" name="Table 1"/>
          <p:cNvGraphicFramePr/>
          <p:nvPr/>
        </p:nvGraphicFramePr>
        <p:xfrm>
          <a:off x="1148760" y="1648080"/>
          <a:ext cx="2515320" cy="1584960"/>
        </p:xfrm>
        <a:graphic>
          <a:graphicData uri="http://schemas.openxmlformats.org/drawingml/2006/table">
            <a:tbl>
              <a:tblPr/>
              <a:tblGrid>
                <a:gridCol w="427320"/>
                <a:gridCol w="504000"/>
                <a:gridCol w="504000"/>
                <a:gridCol w="576000"/>
                <a:gridCol w="504000"/>
              </a:tblGrid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0000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0000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8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0000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0000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17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-7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5" name="CustomShape 2"/>
          <p:cNvSpPr/>
          <p:nvPr/>
        </p:nvSpPr>
        <p:spPr>
          <a:xfrm>
            <a:off x="210960" y="1072080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788760" y="1360080"/>
            <a:ext cx="33912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chemeClr val="bg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4"/>
          <p:cNvSpPr/>
          <p:nvPr/>
        </p:nvSpPr>
        <p:spPr>
          <a:xfrm>
            <a:off x="4971240" y="1649880"/>
            <a:ext cx="2533320" cy="4316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000" b="1" strike="noStrike" spc="-1">
                <a:solidFill>
                  <a:srgbClr val="FF0000"/>
                </a:solidFill>
                <a:latin typeface="Cambria"/>
              </a:rPr>
              <a:t>2      1      2      -1       8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8" name="CustomShape 5"/>
          <p:cNvSpPr/>
          <p:nvPr/>
        </p:nvSpPr>
        <p:spPr>
          <a:xfrm>
            <a:off x="35640" y="188640"/>
            <a:ext cx="336528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1- Méthode de Gauss (simple)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6"/>
          <p:cNvSpPr/>
          <p:nvPr/>
        </p:nvSpPr>
        <p:spPr>
          <a:xfrm>
            <a:off x="140760" y="620640"/>
            <a:ext cx="236628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Itération 1 (i=2, j=2)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7"/>
          <p:cNvSpPr/>
          <p:nvPr/>
        </p:nvSpPr>
        <p:spPr>
          <a:xfrm>
            <a:off x="1126800" y="1644840"/>
            <a:ext cx="431640" cy="43164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8"/>
          <p:cNvSpPr/>
          <p:nvPr/>
        </p:nvSpPr>
        <p:spPr>
          <a:xfrm>
            <a:off x="4958280" y="2081880"/>
            <a:ext cx="518400" cy="115128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>
                <a:solidFill>
                  <a:srgbClr val="FF0000"/>
                </a:solidFill>
                <a:latin typeface="Cambria"/>
              </a:rPr>
              <a:t>0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>
                <a:solidFill>
                  <a:srgbClr val="FF0000"/>
                </a:solidFill>
                <a:latin typeface="Cambria"/>
              </a:rPr>
              <a:t>0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>
                <a:solidFill>
                  <a:srgbClr val="FF0000"/>
                </a:solidFill>
                <a:latin typeface="Cambria"/>
              </a:rPr>
              <a:t>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9"/>
          <p:cNvSpPr/>
          <p:nvPr/>
        </p:nvSpPr>
        <p:spPr>
          <a:xfrm>
            <a:off x="172800" y="3779280"/>
            <a:ext cx="466884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000000"/>
                </a:solidFill>
                <a:uFillTx/>
                <a:latin typeface="Book Antiqua"/>
              </a:rPr>
              <a:t>Règles de calcul pour les autres éléments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3" name="CustomShape 10"/>
          <p:cNvSpPr/>
          <p:nvPr/>
        </p:nvSpPr>
        <p:spPr>
          <a:xfrm>
            <a:off x="556200" y="4238280"/>
            <a:ext cx="3428280" cy="40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ij</a:t>
            </a:r>
            <a:r>
              <a:rPr lang="fr-FR" sz="1800" b="1" strike="noStrike" spc="148" baseline="30000">
                <a:solidFill>
                  <a:srgbClr val="FFFFFF"/>
                </a:solidFill>
                <a:latin typeface="Book Antiqua"/>
              </a:rPr>
              <a:t>(1)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=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ij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– (a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ik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x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kj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) /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kk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4" name="CustomShape 11"/>
          <p:cNvSpPr/>
          <p:nvPr/>
        </p:nvSpPr>
        <p:spPr>
          <a:xfrm>
            <a:off x="248760" y="4836960"/>
            <a:ext cx="8568720" cy="180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12"/>
          <p:cNvSpPr/>
          <p:nvPr/>
        </p:nvSpPr>
        <p:spPr>
          <a:xfrm>
            <a:off x="399960" y="2257560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A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6" name="CustomShape 13"/>
          <p:cNvSpPr/>
          <p:nvPr/>
        </p:nvSpPr>
        <p:spPr>
          <a:xfrm>
            <a:off x="4133880" y="2279880"/>
            <a:ext cx="75168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0" strike="noStrike" spc="-1" baseline="30000">
                <a:solidFill>
                  <a:srgbClr val="FFFFFF"/>
                </a:solidFill>
                <a:latin typeface="Constantia"/>
              </a:rPr>
              <a:t>(1)</a:t>
            </a: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7" name="CustomShape 14"/>
          <p:cNvSpPr/>
          <p:nvPr/>
        </p:nvSpPr>
        <p:spPr>
          <a:xfrm>
            <a:off x="3898800" y="4308840"/>
            <a:ext cx="374472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FFFFFF"/>
                </a:solidFill>
                <a:latin typeface="Book Antiqua"/>
              </a:rPr>
              <a:t>( i = la ligne, j = la colonne , k = l’itération )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8" name="CustomShape 15"/>
          <p:cNvSpPr/>
          <p:nvPr/>
        </p:nvSpPr>
        <p:spPr>
          <a:xfrm>
            <a:off x="359280" y="4913280"/>
            <a:ext cx="8458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22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22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– (a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21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x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12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)/a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11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-1 – (-1)x(1)/2 = -1/2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19" name="CustomShape 16"/>
          <p:cNvSpPr/>
          <p:nvPr/>
        </p:nvSpPr>
        <p:spPr>
          <a:xfrm>
            <a:off x="5474160" y="208188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7"/>
          <p:cNvSpPr/>
          <p:nvPr/>
        </p:nvSpPr>
        <p:spPr>
          <a:xfrm flipH="1" flipV="1">
            <a:off x="4234680" y="1164960"/>
            <a:ext cx="1301400" cy="979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8"/>
          <p:cNvSpPr/>
          <p:nvPr/>
        </p:nvSpPr>
        <p:spPr>
          <a:xfrm>
            <a:off x="3866760" y="79632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2" name="CustomShape 19"/>
          <p:cNvSpPr/>
          <p:nvPr/>
        </p:nvSpPr>
        <p:spPr>
          <a:xfrm>
            <a:off x="1606320" y="201456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-1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3" name="CustomShape 20"/>
          <p:cNvSpPr/>
          <p:nvPr/>
        </p:nvSpPr>
        <p:spPr>
          <a:xfrm>
            <a:off x="1144440" y="202572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-1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4" name="CustomShape 21"/>
          <p:cNvSpPr/>
          <p:nvPr/>
        </p:nvSpPr>
        <p:spPr>
          <a:xfrm>
            <a:off x="1600920" y="164052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5" name="CustomShape 22"/>
          <p:cNvSpPr/>
          <p:nvPr/>
        </p:nvSpPr>
        <p:spPr>
          <a:xfrm>
            <a:off x="1126657" y="164196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6" name="Line 23"/>
          <p:cNvSpPr/>
          <p:nvPr/>
        </p:nvSpPr>
        <p:spPr>
          <a:xfrm>
            <a:off x="3779640" y="1256760"/>
            <a:ext cx="5184720" cy="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24"/>
          <p:cNvSpPr/>
          <p:nvPr/>
        </p:nvSpPr>
        <p:spPr>
          <a:xfrm>
            <a:off x="430236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-1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8" name="CustomShape 25"/>
          <p:cNvSpPr/>
          <p:nvPr/>
        </p:nvSpPr>
        <p:spPr>
          <a:xfrm>
            <a:off x="473436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-(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9" name="CustomShape 26"/>
          <p:cNvSpPr/>
          <p:nvPr/>
        </p:nvSpPr>
        <p:spPr>
          <a:xfrm>
            <a:off x="5166360" y="81360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-1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0" name="CustomShape 27"/>
          <p:cNvSpPr/>
          <p:nvPr/>
        </p:nvSpPr>
        <p:spPr>
          <a:xfrm>
            <a:off x="5598360" y="82332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x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1" name="CustomShape 28"/>
          <p:cNvSpPr/>
          <p:nvPr/>
        </p:nvSpPr>
        <p:spPr>
          <a:xfrm>
            <a:off x="6030360" y="82944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1)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2" name="CustomShape 29"/>
          <p:cNvSpPr/>
          <p:nvPr/>
        </p:nvSpPr>
        <p:spPr>
          <a:xfrm>
            <a:off x="6462360" y="83736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/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3" name="CustomShape 30"/>
          <p:cNvSpPr/>
          <p:nvPr/>
        </p:nvSpPr>
        <p:spPr>
          <a:xfrm>
            <a:off x="6902640" y="81360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4" name="CustomShape 31"/>
          <p:cNvSpPr/>
          <p:nvPr/>
        </p:nvSpPr>
        <p:spPr>
          <a:xfrm>
            <a:off x="735084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5" name="CustomShape 32"/>
          <p:cNvSpPr/>
          <p:nvPr/>
        </p:nvSpPr>
        <p:spPr>
          <a:xfrm>
            <a:off x="7783200" y="813600"/>
            <a:ext cx="60516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0" strike="noStrike" spc="-1">
                <a:solidFill>
                  <a:srgbClr val="FFFFFF"/>
                </a:solidFill>
                <a:latin typeface="Cambria"/>
              </a:rPr>
              <a:t>-1/2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36" name="TextShape 33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D36FD563-5DC1-40A4-A899-4763582FA013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37" name="CustomShape 34"/>
          <p:cNvSpPr/>
          <p:nvPr/>
        </p:nvSpPr>
        <p:spPr>
          <a:xfrm>
            <a:off x="7783200" y="809280"/>
            <a:ext cx="60516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0" strike="noStrike" spc="-1">
                <a:solidFill>
                  <a:srgbClr val="FFFFFF"/>
                </a:solidFill>
                <a:latin typeface="Cambria"/>
              </a:rPr>
              <a:t>-1/2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6" dur="1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46"/>
                            </p:stCondLst>
                            <p:childTnLst>
                              <p:par>
                                <p:cTn id="1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2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32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3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4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44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006 -0.01065 L 0.30069 -0.17176 E">
                                      <p:cBhvr>
                                        <p:cTn id="47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5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60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006 -1.85185E-006 L 0.43785 -0.17338 E">
                                      <p:cBhvr>
                                        <p:cTn id="63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006 -1.85185E-006 L 0.48247 -0.11713 E">
                                      <p:cBhvr>
                                        <p:cTn id="80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500"/>
                            </p:stCondLst>
                            <p:childTnLst>
                              <p:par>
                                <p:cTn id="8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8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000"/>
                            </p:stCondLst>
                            <p:childTnLst>
                              <p:par>
                                <p:cTn id="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9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6" presetClass="pat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006 -3.33333E-006 L 0.62829 -0.11736 E">
                                      <p:cBhvr>
                                        <p:cTn id="95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0"/>
                            </p:stCondLst>
                            <p:childTnLst>
                              <p:par>
                                <p:cTn id="97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0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09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1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4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7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006 -1.48148E-006 L -0.25677 0.1875 E">
                                      <p:cBhvr>
                                        <p:cTn id="118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Picture 2"/>
          <p:cNvPicPr/>
          <p:nvPr/>
        </p:nvPicPr>
        <p:blipFill>
          <a:blip r:embed="rId2"/>
          <a:stretch/>
        </p:blipFill>
        <p:spPr>
          <a:xfrm>
            <a:off x="4885920" y="1563480"/>
            <a:ext cx="2703960" cy="17276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39" name="Table 1"/>
          <p:cNvGraphicFramePr/>
          <p:nvPr/>
        </p:nvGraphicFramePr>
        <p:xfrm>
          <a:off x="1148760" y="1648080"/>
          <a:ext cx="2515320" cy="1584960"/>
        </p:xfrm>
        <a:graphic>
          <a:graphicData uri="http://schemas.openxmlformats.org/drawingml/2006/table">
            <a:tbl>
              <a:tblPr/>
              <a:tblGrid>
                <a:gridCol w="427320"/>
                <a:gridCol w="504000"/>
                <a:gridCol w="504000"/>
                <a:gridCol w="576000"/>
                <a:gridCol w="504000"/>
              </a:tblGrid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8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17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-7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0" name="CustomShape 2"/>
          <p:cNvSpPr/>
          <p:nvPr/>
        </p:nvSpPr>
        <p:spPr>
          <a:xfrm>
            <a:off x="210960" y="1072080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788760" y="1360080"/>
            <a:ext cx="33912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chemeClr val="bg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4971240" y="1649880"/>
            <a:ext cx="2533320" cy="4316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000" b="1" strike="noStrike" spc="-1">
                <a:solidFill>
                  <a:srgbClr val="FFFFFF"/>
                </a:solidFill>
                <a:latin typeface="Cambria"/>
              </a:rPr>
              <a:t>2      1      2      -1      8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35640" y="188640"/>
            <a:ext cx="336528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1- Méthode de Gauss (simple)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44" name="CustomShape 6"/>
          <p:cNvSpPr/>
          <p:nvPr/>
        </p:nvSpPr>
        <p:spPr>
          <a:xfrm>
            <a:off x="1126800" y="1644840"/>
            <a:ext cx="431640" cy="43164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7"/>
          <p:cNvSpPr/>
          <p:nvPr/>
        </p:nvSpPr>
        <p:spPr>
          <a:xfrm>
            <a:off x="4958280" y="2081880"/>
            <a:ext cx="518400" cy="115128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>
                <a:solidFill>
                  <a:srgbClr val="FFFFFF"/>
                </a:solidFill>
                <a:latin typeface="Cambria"/>
              </a:rPr>
              <a:t>0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>
                <a:solidFill>
                  <a:srgbClr val="FFFFFF"/>
                </a:solidFill>
                <a:latin typeface="Cambria"/>
              </a:rPr>
              <a:t>0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>
                <a:solidFill>
                  <a:srgbClr val="FFFFFF"/>
                </a:solidFill>
                <a:latin typeface="Cambria"/>
              </a:rPr>
              <a:t>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46" name="CustomShape 8"/>
          <p:cNvSpPr/>
          <p:nvPr/>
        </p:nvSpPr>
        <p:spPr>
          <a:xfrm>
            <a:off x="172800" y="3779280"/>
            <a:ext cx="466884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000000"/>
                </a:solidFill>
                <a:uFillTx/>
                <a:latin typeface="Book Antiqua"/>
              </a:rPr>
              <a:t>Règles de calcul pour les autres éléments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47" name="CustomShape 9"/>
          <p:cNvSpPr/>
          <p:nvPr/>
        </p:nvSpPr>
        <p:spPr>
          <a:xfrm>
            <a:off x="556200" y="4238280"/>
            <a:ext cx="3428280" cy="40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ij</a:t>
            </a:r>
            <a:r>
              <a:rPr lang="fr-FR" sz="1800" b="1" strike="noStrike" spc="148" baseline="30000">
                <a:solidFill>
                  <a:srgbClr val="FFFFFF"/>
                </a:solidFill>
                <a:latin typeface="Book Antiqua"/>
              </a:rPr>
              <a:t>(1)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=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ij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– (a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ik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x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kj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) /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kk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8" name="CustomShape 10"/>
          <p:cNvSpPr/>
          <p:nvPr/>
        </p:nvSpPr>
        <p:spPr>
          <a:xfrm>
            <a:off x="227089" y="4836960"/>
            <a:ext cx="8568720" cy="180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11"/>
          <p:cNvSpPr/>
          <p:nvPr/>
        </p:nvSpPr>
        <p:spPr>
          <a:xfrm>
            <a:off x="399960" y="2257560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A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0" name="CustomShape 12"/>
          <p:cNvSpPr/>
          <p:nvPr/>
        </p:nvSpPr>
        <p:spPr>
          <a:xfrm>
            <a:off x="4133880" y="2279880"/>
            <a:ext cx="75168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0" strike="noStrike" spc="-1" baseline="30000">
                <a:solidFill>
                  <a:srgbClr val="FFFFFF"/>
                </a:solidFill>
                <a:latin typeface="Constantia"/>
              </a:rPr>
              <a:t>(1)</a:t>
            </a: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1" name="CustomShape 13"/>
          <p:cNvSpPr/>
          <p:nvPr/>
        </p:nvSpPr>
        <p:spPr>
          <a:xfrm>
            <a:off x="3898800" y="4308840"/>
            <a:ext cx="374472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FFFFFF"/>
                </a:solidFill>
                <a:latin typeface="Book Antiqua"/>
              </a:rPr>
              <a:t>( i = la ligne, j = la colonne , k = l’itération )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2" name="CustomShape 14"/>
          <p:cNvSpPr/>
          <p:nvPr/>
        </p:nvSpPr>
        <p:spPr>
          <a:xfrm>
            <a:off x="5474160" y="20818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100" b="1" strike="noStrike" spc="-1">
                <a:solidFill>
                  <a:srgbClr val="FFFFFF"/>
                </a:solidFill>
                <a:latin typeface="Cambria"/>
              </a:rPr>
              <a:t>-1/2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53" name="CustomShape 15"/>
          <p:cNvSpPr/>
          <p:nvPr/>
        </p:nvSpPr>
        <p:spPr>
          <a:xfrm flipH="1" flipV="1">
            <a:off x="4235400" y="1164960"/>
            <a:ext cx="1785600" cy="966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16"/>
          <p:cNvSpPr/>
          <p:nvPr/>
        </p:nvSpPr>
        <p:spPr>
          <a:xfrm>
            <a:off x="3866760" y="79632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5" name="CustomShape 17"/>
          <p:cNvSpPr/>
          <p:nvPr/>
        </p:nvSpPr>
        <p:spPr>
          <a:xfrm>
            <a:off x="2123640" y="201744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6" name="CustomShape 18"/>
          <p:cNvSpPr/>
          <p:nvPr/>
        </p:nvSpPr>
        <p:spPr>
          <a:xfrm>
            <a:off x="1144440" y="202572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-1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7" name="CustomShape 19"/>
          <p:cNvSpPr/>
          <p:nvPr/>
        </p:nvSpPr>
        <p:spPr>
          <a:xfrm>
            <a:off x="2108160" y="162972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8" name="CustomShape 20"/>
          <p:cNvSpPr/>
          <p:nvPr/>
        </p:nvSpPr>
        <p:spPr>
          <a:xfrm>
            <a:off x="1126249" y="164196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9" name="Line 21"/>
          <p:cNvSpPr/>
          <p:nvPr/>
        </p:nvSpPr>
        <p:spPr>
          <a:xfrm>
            <a:off x="3779640" y="1256760"/>
            <a:ext cx="5184720" cy="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22"/>
          <p:cNvSpPr/>
          <p:nvPr/>
        </p:nvSpPr>
        <p:spPr>
          <a:xfrm>
            <a:off x="430236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1" name="CustomShape 23"/>
          <p:cNvSpPr/>
          <p:nvPr/>
        </p:nvSpPr>
        <p:spPr>
          <a:xfrm>
            <a:off x="473436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-(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2" name="CustomShape 24"/>
          <p:cNvSpPr/>
          <p:nvPr/>
        </p:nvSpPr>
        <p:spPr>
          <a:xfrm>
            <a:off x="5166360" y="81360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-1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3" name="CustomShape 25"/>
          <p:cNvSpPr/>
          <p:nvPr/>
        </p:nvSpPr>
        <p:spPr>
          <a:xfrm>
            <a:off x="5598360" y="82332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x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4" name="CustomShape 26"/>
          <p:cNvSpPr/>
          <p:nvPr/>
        </p:nvSpPr>
        <p:spPr>
          <a:xfrm>
            <a:off x="6030360" y="82944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ambria"/>
              </a:rPr>
              <a:t>2)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65" name="CustomShape 27"/>
          <p:cNvSpPr/>
          <p:nvPr/>
        </p:nvSpPr>
        <p:spPr>
          <a:xfrm>
            <a:off x="6462360" y="83736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/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6" name="CustomShape 28"/>
          <p:cNvSpPr/>
          <p:nvPr/>
        </p:nvSpPr>
        <p:spPr>
          <a:xfrm>
            <a:off x="6902640" y="81360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ambria"/>
              </a:rPr>
              <a:t>2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67" name="CustomShape 29"/>
          <p:cNvSpPr/>
          <p:nvPr/>
        </p:nvSpPr>
        <p:spPr>
          <a:xfrm>
            <a:off x="735084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8" name="CustomShape 30"/>
          <p:cNvSpPr/>
          <p:nvPr/>
        </p:nvSpPr>
        <p:spPr>
          <a:xfrm>
            <a:off x="7783200" y="81360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0" strike="noStrike" spc="-1">
                <a:solidFill>
                  <a:srgbClr val="FFFFFF"/>
                </a:solidFill>
                <a:latin typeface="Cambria"/>
              </a:rPr>
              <a:t>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9" name="TextShape 31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5DCF9738-E0F4-437E-82AF-13363145C30B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70" name="CustomShape 32"/>
          <p:cNvSpPr/>
          <p:nvPr/>
        </p:nvSpPr>
        <p:spPr>
          <a:xfrm>
            <a:off x="352620" y="5373216"/>
            <a:ext cx="8314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23</a:t>
            </a:r>
            <a:r>
              <a:rPr lang="fr-FR" sz="1600" b="0" strike="noStrike" spc="-1" baseline="30000" dirty="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23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– (a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21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x 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13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)/a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11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= 1 – (-1)x(2)/2 = 2 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72" name="CustomShape 34"/>
          <p:cNvSpPr/>
          <p:nvPr/>
        </p:nvSpPr>
        <p:spPr>
          <a:xfrm>
            <a:off x="359280" y="4902120"/>
            <a:ext cx="8458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22</a:t>
            </a:r>
            <a:r>
              <a:rPr lang="fr-FR" sz="1600" b="0" strike="noStrike" spc="-1" baseline="30000" dirty="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22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– (a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21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x 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12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)/a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11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= -1 – (-1)x(1)/2 = -1/2 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73" name="CustomShape 35"/>
          <p:cNvSpPr/>
          <p:nvPr/>
        </p:nvSpPr>
        <p:spPr>
          <a:xfrm>
            <a:off x="5958360" y="206820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36"/>
          <p:cNvSpPr/>
          <p:nvPr/>
        </p:nvSpPr>
        <p:spPr>
          <a:xfrm>
            <a:off x="140760" y="620640"/>
            <a:ext cx="239904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Itération 1 (i=2, j=3)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75" name="CustomShape 37"/>
          <p:cNvSpPr/>
          <p:nvPr/>
        </p:nvSpPr>
        <p:spPr>
          <a:xfrm>
            <a:off x="7783200" y="81360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0" strike="noStrike" spc="-1">
                <a:solidFill>
                  <a:srgbClr val="FFFFFF"/>
                </a:solidFill>
                <a:latin typeface="Cambria"/>
              </a:rPr>
              <a:t>2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4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6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006 -4.44444E-006 L 0.2441 -0.17222 E">
                                      <p:cBhvr>
                                        <p:cTn id="29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38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42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006 -1.85185E-006 L 0.43785 -0.17338 E">
                                      <p:cBhvr>
                                        <p:cTn id="45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5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006 -2.96296E-006 L 0.42691 -0.11574 E">
                                      <p:cBhvr>
                                        <p:cTn id="62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500"/>
                            </p:stCondLst>
                            <p:childTnLst>
                              <p:par>
                                <p:cTn id="6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6" presetClass="pat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006 -3.33333E-006 L 0.62829 -0.11736 E">
                                      <p:cBhvr>
                                        <p:cTn id="77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0"/>
                            </p:stCondLst>
                            <p:childTnLst>
                              <p:par>
                                <p:cTn id="79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0"/>
                            </p:stCondLst>
                            <p:childTnLst>
                              <p:par>
                                <p:cTn id="8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8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91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500"/>
                            </p:stCondLst>
                            <p:childTnLst>
                              <p:par>
                                <p:cTn id="93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500"/>
                            </p:stCondLst>
                            <p:childTnLst>
                              <p:par>
                                <p:cTn id="96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1500"/>
                            </p:stCondLst>
                            <p:childTnLst>
                              <p:par>
                                <p:cTn id="99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006 -1.48148E-006 L -0.20157 0.18171 E">
                                      <p:cBhvr>
                                        <p:cTn id="100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Picture 2"/>
          <p:cNvPicPr/>
          <p:nvPr/>
        </p:nvPicPr>
        <p:blipFill>
          <a:blip r:embed="rId2"/>
          <a:stretch/>
        </p:blipFill>
        <p:spPr>
          <a:xfrm>
            <a:off x="4885920" y="1563480"/>
            <a:ext cx="2703960" cy="17276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77" name="Table 1"/>
          <p:cNvGraphicFramePr/>
          <p:nvPr/>
        </p:nvGraphicFramePr>
        <p:xfrm>
          <a:off x="1148760" y="1648080"/>
          <a:ext cx="2515320" cy="1584960"/>
        </p:xfrm>
        <a:graphic>
          <a:graphicData uri="http://schemas.openxmlformats.org/drawingml/2006/table">
            <a:tbl>
              <a:tblPr/>
              <a:tblGrid>
                <a:gridCol w="427320"/>
                <a:gridCol w="504000"/>
                <a:gridCol w="504000"/>
                <a:gridCol w="576000"/>
                <a:gridCol w="504000"/>
              </a:tblGrid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8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17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-7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8" name="CustomShape 2"/>
          <p:cNvSpPr/>
          <p:nvPr/>
        </p:nvSpPr>
        <p:spPr>
          <a:xfrm>
            <a:off x="210960" y="1072080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788760" y="1360080"/>
            <a:ext cx="33912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chemeClr val="bg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4"/>
          <p:cNvSpPr/>
          <p:nvPr/>
        </p:nvSpPr>
        <p:spPr>
          <a:xfrm>
            <a:off x="4971240" y="1649880"/>
            <a:ext cx="2533320" cy="4316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000" b="1" strike="noStrike" spc="-1">
                <a:solidFill>
                  <a:srgbClr val="FFFFFF"/>
                </a:solidFill>
                <a:latin typeface="Cambria"/>
              </a:rPr>
              <a:t>2      1      2      -1      8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81" name="CustomShape 5"/>
          <p:cNvSpPr/>
          <p:nvPr/>
        </p:nvSpPr>
        <p:spPr>
          <a:xfrm>
            <a:off x="35640" y="188640"/>
            <a:ext cx="336528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1- Méthode de Gauss (simple)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82" name="CustomShape 6"/>
          <p:cNvSpPr/>
          <p:nvPr/>
        </p:nvSpPr>
        <p:spPr>
          <a:xfrm>
            <a:off x="1115616" y="1644840"/>
            <a:ext cx="431640" cy="43164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7"/>
          <p:cNvSpPr/>
          <p:nvPr/>
        </p:nvSpPr>
        <p:spPr>
          <a:xfrm>
            <a:off x="4958280" y="2081880"/>
            <a:ext cx="518400" cy="115128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>
                <a:solidFill>
                  <a:srgbClr val="FFFFFF"/>
                </a:solidFill>
                <a:latin typeface="Cambria"/>
              </a:rPr>
              <a:t>0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>
                <a:solidFill>
                  <a:srgbClr val="FFFFFF"/>
                </a:solidFill>
                <a:latin typeface="Cambria"/>
              </a:rPr>
              <a:t>0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>
                <a:solidFill>
                  <a:srgbClr val="FFFFFF"/>
                </a:solidFill>
                <a:latin typeface="Cambria"/>
              </a:rPr>
              <a:t>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84" name="CustomShape 8"/>
          <p:cNvSpPr/>
          <p:nvPr/>
        </p:nvSpPr>
        <p:spPr>
          <a:xfrm>
            <a:off x="172800" y="3779280"/>
            <a:ext cx="466884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000000"/>
                </a:solidFill>
                <a:uFillTx/>
                <a:latin typeface="Book Antiqua"/>
              </a:rPr>
              <a:t>Règles de calcul pour les autres éléments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85" name="CustomShape 9"/>
          <p:cNvSpPr/>
          <p:nvPr/>
        </p:nvSpPr>
        <p:spPr>
          <a:xfrm>
            <a:off x="556200" y="4238280"/>
            <a:ext cx="3428280" cy="40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ij</a:t>
            </a:r>
            <a:r>
              <a:rPr lang="fr-FR" sz="1800" b="1" strike="noStrike" spc="148" baseline="30000">
                <a:solidFill>
                  <a:srgbClr val="FFFFFF"/>
                </a:solidFill>
                <a:latin typeface="Book Antiqua"/>
              </a:rPr>
              <a:t>(1)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=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ij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– (a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ik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x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kj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) /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kk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6" name="CustomShape 10"/>
          <p:cNvSpPr/>
          <p:nvPr/>
        </p:nvSpPr>
        <p:spPr>
          <a:xfrm>
            <a:off x="248760" y="4836960"/>
            <a:ext cx="8568720" cy="180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11"/>
          <p:cNvSpPr/>
          <p:nvPr/>
        </p:nvSpPr>
        <p:spPr>
          <a:xfrm>
            <a:off x="399960" y="2257560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A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88" name="CustomShape 12"/>
          <p:cNvSpPr/>
          <p:nvPr/>
        </p:nvSpPr>
        <p:spPr>
          <a:xfrm>
            <a:off x="4133880" y="2279880"/>
            <a:ext cx="75168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0" strike="noStrike" spc="-1" baseline="30000">
                <a:solidFill>
                  <a:srgbClr val="FFFFFF"/>
                </a:solidFill>
                <a:latin typeface="Constantia"/>
              </a:rPr>
              <a:t>(1)</a:t>
            </a: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89" name="CustomShape 13"/>
          <p:cNvSpPr/>
          <p:nvPr/>
        </p:nvSpPr>
        <p:spPr>
          <a:xfrm>
            <a:off x="3898800" y="4308840"/>
            <a:ext cx="374472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FFFFFF"/>
                </a:solidFill>
                <a:latin typeface="Book Antiqua"/>
              </a:rPr>
              <a:t>( i = la ligne, j = la colonne , k = l’itération )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90" name="CustomShape 14"/>
          <p:cNvSpPr/>
          <p:nvPr/>
        </p:nvSpPr>
        <p:spPr>
          <a:xfrm>
            <a:off x="5474160" y="20818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100" b="1" strike="noStrike" spc="-1">
                <a:solidFill>
                  <a:srgbClr val="FFFFFF"/>
                </a:solidFill>
                <a:latin typeface="Cambria"/>
              </a:rPr>
              <a:t>-1/2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91" name="CustomShape 15"/>
          <p:cNvSpPr/>
          <p:nvPr/>
        </p:nvSpPr>
        <p:spPr>
          <a:xfrm flipH="1" flipV="1">
            <a:off x="4235400" y="1164240"/>
            <a:ext cx="2280240" cy="113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16"/>
          <p:cNvSpPr/>
          <p:nvPr/>
        </p:nvSpPr>
        <p:spPr>
          <a:xfrm>
            <a:off x="3866760" y="79632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93" name="CustomShape 17"/>
          <p:cNvSpPr/>
          <p:nvPr/>
        </p:nvSpPr>
        <p:spPr>
          <a:xfrm>
            <a:off x="2646720" y="201744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94" name="CustomShape 18"/>
          <p:cNvSpPr/>
          <p:nvPr/>
        </p:nvSpPr>
        <p:spPr>
          <a:xfrm>
            <a:off x="1144440" y="202572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-1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95" name="CustomShape 19"/>
          <p:cNvSpPr/>
          <p:nvPr/>
        </p:nvSpPr>
        <p:spPr>
          <a:xfrm>
            <a:off x="2650320" y="162972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-1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96" name="CustomShape 20"/>
          <p:cNvSpPr/>
          <p:nvPr/>
        </p:nvSpPr>
        <p:spPr>
          <a:xfrm>
            <a:off x="1132560" y="164196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97" name="Line 21"/>
          <p:cNvSpPr/>
          <p:nvPr/>
        </p:nvSpPr>
        <p:spPr>
          <a:xfrm>
            <a:off x="3779640" y="1256760"/>
            <a:ext cx="5184720" cy="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CustomShape 22"/>
          <p:cNvSpPr/>
          <p:nvPr/>
        </p:nvSpPr>
        <p:spPr>
          <a:xfrm>
            <a:off x="430236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99" name="CustomShape 23"/>
          <p:cNvSpPr/>
          <p:nvPr/>
        </p:nvSpPr>
        <p:spPr>
          <a:xfrm>
            <a:off x="473436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-(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00" name="CustomShape 24"/>
          <p:cNvSpPr/>
          <p:nvPr/>
        </p:nvSpPr>
        <p:spPr>
          <a:xfrm>
            <a:off x="5166360" y="81360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-1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01" name="CustomShape 25"/>
          <p:cNvSpPr/>
          <p:nvPr/>
        </p:nvSpPr>
        <p:spPr>
          <a:xfrm>
            <a:off x="5598360" y="82332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x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02" name="CustomShape 26"/>
          <p:cNvSpPr/>
          <p:nvPr/>
        </p:nvSpPr>
        <p:spPr>
          <a:xfrm>
            <a:off x="6030360" y="82944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0" strike="noStrike" spc="-1">
                <a:solidFill>
                  <a:srgbClr val="FFFFFF"/>
                </a:solidFill>
                <a:latin typeface="Cambria"/>
              </a:rPr>
              <a:t>-1)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03" name="CustomShape 27"/>
          <p:cNvSpPr/>
          <p:nvPr/>
        </p:nvSpPr>
        <p:spPr>
          <a:xfrm>
            <a:off x="6462360" y="83736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/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04" name="CustomShape 28"/>
          <p:cNvSpPr/>
          <p:nvPr/>
        </p:nvSpPr>
        <p:spPr>
          <a:xfrm>
            <a:off x="6902640" y="81360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05" name="CustomShape 29"/>
          <p:cNvSpPr/>
          <p:nvPr/>
        </p:nvSpPr>
        <p:spPr>
          <a:xfrm>
            <a:off x="735084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06" name="CustomShape 30"/>
          <p:cNvSpPr/>
          <p:nvPr/>
        </p:nvSpPr>
        <p:spPr>
          <a:xfrm>
            <a:off x="7783200" y="813600"/>
            <a:ext cx="53316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0" strike="noStrike" spc="-1">
                <a:solidFill>
                  <a:srgbClr val="FFFFFF"/>
                </a:solidFill>
                <a:latin typeface="Cambria"/>
              </a:rPr>
              <a:t>1/2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07" name="TextShape 31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E9B0CD8E-DD01-4108-B6C1-71B4B6A2602E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08" name="CustomShape 32"/>
          <p:cNvSpPr/>
          <p:nvPr/>
        </p:nvSpPr>
        <p:spPr>
          <a:xfrm>
            <a:off x="352800" y="5777952"/>
            <a:ext cx="8314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24</a:t>
            </a:r>
            <a:r>
              <a:rPr lang="fr-FR" sz="1600" b="0" strike="noStrike" spc="-1" baseline="30000" dirty="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24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– (a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21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x 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14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)/a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11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= 1 – (-1)x(-1)/2 = 1/2 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09" name="CustomShape 33"/>
          <p:cNvSpPr/>
          <p:nvPr/>
        </p:nvSpPr>
        <p:spPr>
          <a:xfrm>
            <a:off x="359280" y="4941168"/>
            <a:ext cx="8458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22</a:t>
            </a:r>
            <a:r>
              <a:rPr lang="fr-FR" sz="1600" b="0" strike="noStrike" spc="-1" baseline="30000" dirty="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22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– (a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21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x 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12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)/a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11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= -1 – (-1)x(1)/2 = -1/2 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11" name="CustomShape 35"/>
          <p:cNvSpPr/>
          <p:nvPr/>
        </p:nvSpPr>
        <p:spPr>
          <a:xfrm>
            <a:off x="359280" y="5352480"/>
            <a:ext cx="8314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23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23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– (a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21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x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13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)/a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11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1 – (-1)x(2)/2 = 2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12" name="CustomShape 36"/>
          <p:cNvSpPr/>
          <p:nvPr/>
        </p:nvSpPr>
        <p:spPr>
          <a:xfrm>
            <a:off x="6516360" y="208224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37"/>
          <p:cNvSpPr/>
          <p:nvPr/>
        </p:nvSpPr>
        <p:spPr>
          <a:xfrm>
            <a:off x="5995080" y="207396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1" strike="noStrike" spc="-1">
                <a:solidFill>
                  <a:srgbClr val="FFFFFF"/>
                </a:solidFill>
                <a:latin typeface="Cambria"/>
              </a:rPr>
              <a:t>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14" name="CustomShape 38"/>
          <p:cNvSpPr/>
          <p:nvPr/>
        </p:nvSpPr>
        <p:spPr>
          <a:xfrm>
            <a:off x="140760" y="620640"/>
            <a:ext cx="236628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Itération 1 (i=2, j=4)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15" name="CustomShape 39"/>
          <p:cNvSpPr/>
          <p:nvPr/>
        </p:nvSpPr>
        <p:spPr>
          <a:xfrm>
            <a:off x="7783200" y="817920"/>
            <a:ext cx="533160" cy="431640"/>
          </a:xfrm>
          <a:prstGeom prst="ellipse">
            <a:avLst/>
          </a:prstGeom>
          <a:noFill/>
          <a:ln w="2857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0" strike="noStrike" spc="-1">
                <a:solidFill>
                  <a:srgbClr val="FFFFFF"/>
                </a:solidFill>
                <a:latin typeface="Cambria"/>
              </a:rPr>
              <a:t>1/2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4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2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6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007 -4.44444E-006 L 0.17118 -0.17222 E">
                                      <p:cBhvr>
                                        <p:cTn id="29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38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42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006 -1.85185E-006 L 0.43785 -0.17338 E">
                                      <p:cBhvr>
                                        <p:cTn id="45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55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9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006 -2.96296E-006 L 0.36754 -0.11574 E">
                                      <p:cBhvr>
                                        <p:cTn id="62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500"/>
                            </p:stCondLst>
                            <p:childTnLst>
                              <p:par>
                                <p:cTn id="6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1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5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6" presetClass="pat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006 -3.33333E-006 L 0.62829 -0.11736 E">
                                      <p:cBhvr>
                                        <p:cTn id="77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0"/>
                            </p:stCondLst>
                            <p:childTnLst>
                              <p:par>
                                <p:cTn id="79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0"/>
                            </p:stCondLst>
                            <p:childTnLst>
                              <p:par>
                                <p:cTn id="8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87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91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500"/>
                            </p:stCondLst>
                            <p:childTnLst>
                              <p:par>
                                <p:cTn id="93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006 -1.48148E-006 L -0.13855 0.19236 E">
                                      <p:cBhvr>
                                        <p:cTn id="94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0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3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Picture 2"/>
          <p:cNvPicPr/>
          <p:nvPr/>
        </p:nvPicPr>
        <p:blipFill>
          <a:blip r:embed="rId2"/>
          <a:stretch/>
        </p:blipFill>
        <p:spPr>
          <a:xfrm>
            <a:off x="4885920" y="1563480"/>
            <a:ext cx="2703960" cy="17276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317" name="Table 1"/>
          <p:cNvGraphicFramePr/>
          <p:nvPr/>
        </p:nvGraphicFramePr>
        <p:xfrm>
          <a:off x="1148760" y="1648080"/>
          <a:ext cx="2515320" cy="1584960"/>
        </p:xfrm>
        <a:graphic>
          <a:graphicData uri="http://schemas.openxmlformats.org/drawingml/2006/table">
            <a:tbl>
              <a:tblPr/>
              <a:tblGrid>
                <a:gridCol w="427320"/>
                <a:gridCol w="504000"/>
                <a:gridCol w="504000"/>
                <a:gridCol w="576000"/>
                <a:gridCol w="504000"/>
              </a:tblGrid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8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17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-7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8" name="CustomShape 2"/>
          <p:cNvSpPr/>
          <p:nvPr/>
        </p:nvSpPr>
        <p:spPr>
          <a:xfrm>
            <a:off x="210960" y="1072080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788760" y="1360080"/>
            <a:ext cx="33912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chemeClr val="bg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4"/>
          <p:cNvSpPr/>
          <p:nvPr/>
        </p:nvSpPr>
        <p:spPr>
          <a:xfrm>
            <a:off x="4971240" y="1649880"/>
            <a:ext cx="2533320" cy="4316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000" b="1" strike="noStrike" spc="-1">
                <a:solidFill>
                  <a:srgbClr val="FFFFFF"/>
                </a:solidFill>
                <a:latin typeface="Cambria"/>
              </a:rPr>
              <a:t>2      1      2      -1      11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21" name="CustomShape 5"/>
          <p:cNvSpPr/>
          <p:nvPr/>
        </p:nvSpPr>
        <p:spPr>
          <a:xfrm>
            <a:off x="35640" y="188640"/>
            <a:ext cx="336528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1- Méthode de Gauss (simple)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22" name="CustomShape 6"/>
          <p:cNvSpPr/>
          <p:nvPr/>
        </p:nvSpPr>
        <p:spPr>
          <a:xfrm>
            <a:off x="1116024" y="1644840"/>
            <a:ext cx="431640" cy="43164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7"/>
          <p:cNvSpPr/>
          <p:nvPr/>
        </p:nvSpPr>
        <p:spPr>
          <a:xfrm>
            <a:off x="4958280" y="2081880"/>
            <a:ext cx="518400" cy="115128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>
                <a:solidFill>
                  <a:srgbClr val="FFFFFF"/>
                </a:solidFill>
                <a:latin typeface="Cambria"/>
              </a:rPr>
              <a:t>0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>
                <a:solidFill>
                  <a:srgbClr val="FFFFFF"/>
                </a:solidFill>
                <a:latin typeface="Cambria"/>
              </a:rPr>
              <a:t>0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>
                <a:solidFill>
                  <a:srgbClr val="FFFFFF"/>
                </a:solidFill>
                <a:latin typeface="Cambria"/>
              </a:rPr>
              <a:t>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24" name="CustomShape 8"/>
          <p:cNvSpPr/>
          <p:nvPr/>
        </p:nvSpPr>
        <p:spPr>
          <a:xfrm>
            <a:off x="172800" y="3779280"/>
            <a:ext cx="466884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000000"/>
                </a:solidFill>
                <a:uFillTx/>
                <a:latin typeface="Book Antiqua"/>
              </a:rPr>
              <a:t>Règles de calcul pour les autres éléments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25" name="CustomShape 9"/>
          <p:cNvSpPr/>
          <p:nvPr/>
        </p:nvSpPr>
        <p:spPr>
          <a:xfrm>
            <a:off x="556200" y="4238280"/>
            <a:ext cx="3428280" cy="40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ij</a:t>
            </a:r>
            <a:r>
              <a:rPr lang="fr-FR" sz="1800" b="1" strike="noStrike" spc="148" baseline="30000">
                <a:solidFill>
                  <a:srgbClr val="FFFFFF"/>
                </a:solidFill>
                <a:latin typeface="Book Antiqua"/>
              </a:rPr>
              <a:t>(1)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=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ij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– (a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ik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x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kj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) /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kk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6" name="CustomShape 10"/>
          <p:cNvSpPr/>
          <p:nvPr/>
        </p:nvSpPr>
        <p:spPr>
          <a:xfrm>
            <a:off x="248760" y="4836960"/>
            <a:ext cx="8568720" cy="180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11"/>
          <p:cNvSpPr/>
          <p:nvPr/>
        </p:nvSpPr>
        <p:spPr>
          <a:xfrm>
            <a:off x="399960" y="2257560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A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28" name="CustomShape 12"/>
          <p:cNvSpPr/>
          <p:nvPr/>
        </p:nvSpPr>
        <p:spPr>
          <a:xfrm>
            <a:off x="4133880" y="2279880"/>
            <a:ext cx="75168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0" strike="noStrike" spc="-1" baseline="30000">
                <a:solidFill>
                  <a:srgbClr val="FFFFFF"/>
                </a:solidFill>
                <a:latin typeface="Constantia"/>
              </a:rPr>
              <a:t>(1)</a:t>
            </a: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29" name="CustomShape 13"/>
          <p:cNvSpPr/>
          <p:nvPr/>
        </p:nvSpPr>
        <p:spPr>
          <a:xfrm>
            <a:off x="3898800" y="4308840"/>
            <a:ext cx="374472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FFFFFF"/>
                </a:solidFill>
                <a:latin typeface="Book Antiqua"/>
              </a:rPr>
              <a:t>( i = la ligne, j = la colonne , k = l’itération )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30" name="CustomShape 14"/>
          <p:cNvSpPr/>
          <p:nvPr/>
        </p:nvSpPr>
        <p:spPr>
          <a:xfrm>
            <a:off x="5474160" y="20818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100" b="1" strike="noStrike" spc="-1">
                <a:solidFill>
                  <a:srgbClr val="FFFFFF"/>
                </a:solidFill>
                <a:latin typeface="Cambria"/>
              </a:rPr>
              <a:t>-1/2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31" name="CustomShape 15"/>
          <p:cNvSpPr/>
          <p:nvPr/>
        </p:nvSpPr>
        <p:spPr>
          <a:xfrm flipH="1" flipV="1">
            <a:off x="4234680" y="1164240"/>
            <a:ext cx="2796840" cy="113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CustomShape 16"/>
          <p:cNvSpPr/>
          <p:nvPr/>
        </p:nvSpPr>
        <p:spPr>
          <a:xfrm>
            <a:off x="3866760" y="79632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33" name="CustomShape 17"/>
          <p:cNvSpPr/>
          <p:nvPr/>
        </p:nvSpPr>
        <p:spPr>
          <a:xfrm>
            <a:off x="3194640" y="203328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34" name="CustomShape 18"/>
          <p:cNvSpPr/>
          <p:nvPr/>
        </p:nvSpPr>
        <p:spPr>
          <a:xfrm>
            <a:off x="1144440" y="202572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-1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35" name="CustomShape 19"/>
          <p:cNvSpPr/>
          <p:nvPr/>
        </p:nvSpPr>
        <p:spPr>
          <a:xfrm>
            <a:off x="3185280" y="162972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8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36" name="CustomShape 20"/>
          <p:cNvSpPr/>
          <p:nvPr/>
        </p:nvSpPr>
        <p:spPr>
          <a:xfrm>
            <a:off x="1132560" y="164196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37" name="Line 21"/>
          <p:cNvSpPr/>
          <p:nvPr/>
        </p:nvSpPr>
        <p:spPr>
          <a:xfrm>
            <a:off x="3779640" y="1256760"/>
            <a:ext cx="5184720" cy="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22"/>
          <p:cNvSpPr/>
          <p:nvPr/>
        </p:nvSpPr>
        <p:spPr>
          <a:xfrm>
            <a:off x="430236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39" name="CustomShape 23"/>
          <p:cNvSpPr/>
          <p:nvPr/>
        </p:nvSpPr>
        <p:spPr>
          <a:xfrm>
            <a:off x="473436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-(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40" name="CustomShape 24"/>
          <p:cNvSpPr/>
          <p:nvPr/>
        </p:nvSpPr>
        <p:spPr>
          <a:xfrm>
            <a:off x="5166360" y="81360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-1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41" name="CustomShape 25"/>
          <p:cNvSpPr/>
          <p:nvPr/>
        </p:nvSpPr>
        <p:spPr>
          <a:xfrm>
            <a:off x="5598360" y="82332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x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42" name="CustomShape 26"/>
          <p:cNvSpPr/>
          <p:nvPr/>
        </p:nvSpPr>
        <p:spPr>
          <a:xfrm>
            <a:off x="6030360" y="82944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0" strike="noStrike" spc="-1">
                <a:solidFill>
                  <a:srgbClr val="FFFFFF"/>
                </a:solidFill>
                <a:latin typeface="Cambria"/>
              </a:rPr>
              <a:t>8)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43" name="CustomShape 27"/>
          <p:cNvSpPr/>
          <p:nvPr/>
        </p:nvSpPr>
        <p:spPr>
          <a:xfrm>
            <a:off x="6462360" y="83736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/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44" name="CustomShape 28"/>
          <p:cNvSpPr/>
          <p:nvPr/>
        </p:nvSpPr>
        <p:spPr>
          <a:xfrm>
            <a:off x="6902640" y="81360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45" name="CustomShape 29"/>
          <p:cNvSpPr/>
          <p:nvPr/>
        </p:nvSpPr>
        <p:spPr>
          <a:xfrm>
            <a:off x="735084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46" name="CustomShape 30"/>
          <p:cNvSpPr/>
          <p:nvPr/>
        </p:nvSpPr>
        <p:spPr>
          <a:xfrm>
            <a:off x="7783200" y="813600"/>
            <a:ext cx="533160" cy="455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5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47" name="TextShape 31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B10C9F04-CEC3-476F-BF7C-FDBA08CB120E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48" name="CustomShape 32"/>
          <p:cNvSpPr/>
          <p:nvPr/>
        </p:nvSpPr>
        <p:spPr>
          <a:xfrm>
            <a:off x="352800" y="6173640"/>
            <a:ext cx="8314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25</a:t>
            </a:r>
            <a:r>
              <a:rPr lang="fr-FR" sz="1600" b="0" strike="noStrike" spc="-1" baseline="30000" dirty="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25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– (a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21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x 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15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)/a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11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= 1 – (-1) x 8 / 2 = 5 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50" name="CustomShape 34"/>
          <p:cNvSpPr/>
          <p:nvPr/>
        </p:nvSpPr>
        <p:spPr>
          <a:xfrm>
            <a:off x="359280" y="4913856"/>
            <a:ext cx="8458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22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22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– (a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21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x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12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)/a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11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-1 – (-1)x(1) / 2 = -1/2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51" name="CustomShape 35"/>
          <p:cNvSpPr/>
          <p:nvPr/>
        </p:nvSpPr>
        <p:spPr>
          <a:xfrm>
            <a:off x="359280" y="5352480"/>
            <a:ext cx="8314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23</a:t>
            </a:r>
            <a:r>
              <a:rPr lang="fr-FR" sz="1600" b="0" strike="noStrike" spc="-1" baseline="30000" dirty="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23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– (a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21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x 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13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)/a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11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= 1 – (-1)x(2) / 2 = 2 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52" name="CustomShape 36"/>
          <p:cNvSpPr/>
          <p:nvPr/>
        </p:nvSpPr>
        <p:spPr>
          <a:xfrm>
            <a:off x="7032960" y="208224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CustomShape 37"/>
          <p:cNvSpPr/>
          <p:nvPr/>
        </p:nvSpPr>
        <p:spPr>
          <a:xfrm>
            <a:off x="5995080" y="207396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1" strike="noStrike" spc="-1">
                <a:solidFill>
                  <a:srgbClr val="FFFFFF"/>
                </a:solidFill>
                <a:latin typeface="Cambria"/>
              </a:rPr>
              <a:t>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54" name="CustomShape 38"/>
          <p:cNvSpPr/>
          <p:nvPr/>
        </p:nvSpPr>
        <p:spPr>
          <a:xfrm>
            <a:off x="366480" y="5781960"/>
            <a:ext cx="8314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24</a:t>
            </a:r>
            <a:r>
              <a:rPr lang="fr-FR" sz="1600" b="0" strike="noStrike" spc="-1" baseline="30000" dirty="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24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– (a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21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x 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14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)/a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11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= 1 – (-1)x(-1) / 2 = 1/2 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55" name="CustomShape 39"/>
          <p:cNvSpPr/>
          <p:nvPr/>
        </p:nvSpPr>
        <p:spPr>
          <a:xfrm>
            <a:off x="6484320" y="208296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400" b="1" strike="noStrike" spc="-1">
                <a:solidFill>
                  <a:srgbClr val="FFFFFF"/>
                </a:solidFill>
                <a:latin typeface="Cambria"/>
              </a:rPr>
              <a:t>1/2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56" name="CustomShape 40"/>
          <p:cNvSpPr/>
          <p:nvPr/>
        </p:nvSpPr>
        <p:spPr>
          <a:xfrm>
            <a:off x="140760" y="620640"/>
            <a:ext cx="2486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Itération 1 (i=2, j=5)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57" name="CustomShape 41"/>
          <p:cNvSpPr/>
          <p:nvPr/>
        </p:nvSpPr>
        <p:spPr>
          <a:xfrm>
            <a:off x="7783200" y="817920"/>
            <a:ext cx="533160" cy="455400"/>
          </a:xfrm>
          <a:prstGeom prst="ellipse">
            <a:avLst/>
          </a:prstGeom>
          <a:noFill/>
          <a:ln w="2857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5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4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8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2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6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006 7.40741E-007 L 0.12708 -0.17454 E">
                                      <p:cBhvr>
                                        <p:cTn id="29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38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42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006 -1.85185E-006 L 0.43785 -0.17338 E">
                                      <p:cBhvr>
                                        <p:cTn id="45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55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9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006 -2.96296E-006 L 0.30921 -0.11574 E">
                                      <p:cBhvr>
                                        <p:cTn id="62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500"/>
                            </p:stCondLst>
                            <p:childTnLst>
                              <p:par>
                                <p:cTn id="6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1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5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6" presetClass="pat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006 -3.33333E-006 L 0.62829 -0.11736 E">
                                      <p:cBhvr>
                                        <p:cTn id="77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0"/>
                            </p:stCondLst>
                            <p:childTnLst>
                              <p:par>
                                <p:cTn id="79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0"/>
                            </p:stCondLst>
                            <p:childTnLst>
                              <p:par>
                                <p:cTn id="8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87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91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500"/>
                            </p:stCondLst>
                            <p:childTnLst>
                              <p:par>
                                <p:cTn id="93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006 -1.48148E-006 L -0.08351 0.19236 E">
                                      <p:cBhvr>
                                        <p:cTn id="94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0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Picture 2"/>
          <p:cNvPicPr/>
          <p:nvPr/>
        </p:nvPicPr>
        <p:blipFill>
          <a:blip r:embed="rId2"/>
          <a:stretch/>
        </p:blipFill>
        <p:spPr>
          <a:xfrm>
            <a:off x="4885920" y="1563480"/>
            <a:ext cx="2703960" cy="17276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359" name="Table 1"/>
          <p:cNvGraphicFramePr/>
          <p:nvPr/>
        </p:nvGraphicFramePr>
        <p:xfrm>
          <a:off x="1148760" y="1648080"/>
          <a:ext cx="2515320" cy="1584960"/>
        </p:xfrm>
        <a:graphic>
          <a:graphicData uri="http://schemas.openxmlformats.org/drawingml/2006/table">
            <a:tbl>
              <a:tblPr/>
              <a:tblGrid>
                <a:gridCol w="427320"/>
                <a:gridCol w="504000"/>
                <a:gridCol w="504000"/>
                <a:gridCol w="576000"/>
                <a:gridCol w="504000"/>
              </a:tblGrid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8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17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-7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0" name="CustomShape 2"/>
          <p:cNvSpPr/>
          <p:nvPr/>
        </p:nvSpPr>
        <p:spPr>
          <a:xfrm>
            <a:off x="210960" y="1072080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61" name="CustomShape 3"/>
          <p:cNvSpPr/>
          <p:nvPr/>
        </p:nvSpPr>
        <p:spPr>
          <a:xfrm>
            <a:off x="788760" y="1360080"/>
            <a:ext cx="33912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chemeClr val="bg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CustomShape 4"/>
          <p:cNvSpPr/>
          <p:nvPr/>
        </p:nvSpPr>
        <p:spPr>
          <a:xfrm>
            <a:off x="4971240" y="1649880"/>
            <a:ext cx="2533320" cy="4316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000" b="1" strike="noStrike" spc="-1" dirty="0">
                <a:solidFill>
                  <a:srgbClr val="FFFFFF"/>
                </a:solidFill>
                <a:latin typeface="Cambria"/>
              </a:rPr>
              <a:t>2      1      2      -1       8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63" name="CustomShape 5"/>
          <p:cNvSpPr/>
          <p:nvPr/>
        </p:nvSpPr>
        <p:spPr>
          <a:xfrm>
            <a:off x="35640" y="188640"/>
            <a:ext cx="336528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1- Méthode de Gauss (simple)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64" name="CustomShape 6"/>
          <p:cNvSpPr/>
          <p:nvPr/>
        </p:nvSpPr>
        <p:spPr>
          <a:xfrm>
            <a:off x="1126800" y="1644840"/>
            <a:ext cx="431640" cy="43164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ustomShape 7"/>
          <p:cNvSpPr/>
          <p:nvPr/>
        </p:nvSpPr>
        <p:spPr>
          <a:xfrm>
            <a:off x="4958280" y="2081880"/>
            <a:ext cx="518400" cy="115128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 dirty="0">
                <a:solidFill>
                  <a:srgbClr val="FFFFFF"/>
                </a:solidFill>
                <a:latin typeface="Cambria"/>
              </a:rPr>
              <a:t>0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 dirty="0">
                <a:solidFill>
                  <a:srgbClr val="FFFFFF"/>
                </a:solidFill>
                <a:latin typeface="Cambria"/>
              </a:rPr>
              <a:t>0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 dirty="0">
                <a:solidFill>
                  <a:srgbClr val="FFFFFF"/>
                </a:solidFill>
                <a:latin typeface="Cambria"/>
              </a:rPr>
              <a:t>0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66" name="CustomShape 8"/>
          <p:cNvSpPr/>
          <p:nvPr/>
        </p:nvSpPr>
        <p:spPr>
          <a:xfrm>
            <a:off x="172800" y="3779280"/>
            <a:ext cx="466884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000000"/>
                </a:solidFill>
                <a:uFillTx/>
                <a:latin typeface="Book Antiqua"/>
              </a:rPr>
              <a:t>Règles de calcul pour les autres éléments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67" name="CustomShape 9"/>
          <p:cNvSpPr/>
          <p:nvPr/>
        </p:nvSpPr>
        <p:spPr>
          <a:xfrm>
            <a:off x="556200" y="4238280"/>
            <a:ext cx="3428280" cy="40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ij</a:t>
            </a:r>
            <a:r>
              <a:rPr lang="fr-FR" sz="1800" b="1" strike="noStrike" spc="148" baseline="30000">
                <a:solidFill>
                  <a:srgbClr val="FFFFFF"/>
                </a:solidFill>
                <a:latin typeface="Book Antiqua"/>
              </a:rPr>
              <a:t>(1)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=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ij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– (a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ik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x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kj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) /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kk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8" name="CustomShape 10"/>
          <p:cNvSpPr/>
          <p:nvPr/>
        </p:nvSpPr>
        <p:spPr>
          <a:xfrm>
            <a:off x="248760" y="4836960"/>
            <a:ext cx="8568720" cy="180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CustomShape 11"/>
          <p:cNvSpPr/>
          <p:nvPr/>
        </p:nvSpPr>
        <p:spPr>
          <a:xfrm>
            <a:off x="399960" y="2257560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A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70" name="CustomShape 12"/>
          <p:cNvSpPr/>
          <p:nvPr/>
        </p:nvSpPr>
        <p:spPr>
          <a:xfrm>
            <a:off x="4133880" y="2279880"/>
            <a:ext cx="75168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0" strike="noStrike" spc="-1" baseline="30000">
                <a:solidFill>
                  <a:srgbClr val="FFFFFF"/>
                </a:solidFill>
                <a:latin typeface="Constantia"/>
              </a:rPr>
              <a:t>(1)</a:t>
            </a: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71" name="CustomShape 13"/>
          <p:cNvSpPr/>
          <p:nvPr/>
        </p:nvSpPr>
        <p:spPr>
          <a:xfrm>
            <a:off x="3898800" y="4308840"/>
            <a:ext cx="374472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FFFFFF"/>
                </a:solidFill>
                <a:latin typeface="Book Antiqua"/>
              </a:rPr>
              <a:t>( i = la ligne, j = la colonne , k = l’itération )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72" name="CustomShape 14"/>
          <p:cNvSpPr/>
          <p:nvPr/>
        </p:nvSpPr>
        <p:spPr>
          <a:xfrm>
            <a:off x="359280" y="4985280"/>
            <a:ext cx="8458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32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32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– (a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31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x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12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)/a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11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-3 – (3)x(1)/2 = -9/2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73" name="CustomShape 15"/>
          <p:cNvSpPr/>
          <p:nvPr/>
        </p:nvSpPr>
        <p:spPr>
          <a:xfrm>
            <a:off x="5492160" y="245520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16"/>
          <p:cNvSpPr/>
          <p:nvPr/>
        </p:nvSpPr>
        <p:spPr>
          <a:xfrm flipH="1" flipV="1">
            <a:off x="4235040" y="1164240"/>
            <a:ext cx="1319760" cy="1353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17"/>
          <p:cNvSpPr/>
          <p:nvPr/>
        </p:nvSpPr>
        <p:spPr>
          <a:xfrm>
            <a:off x="3866760" y="79632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76" name="CustomShape 18"/>
          <p:cNvSpPr/>
          <p:nvPr/>
        </p:nvSpPr>
        <p:spPr>
          <a:xfrm>
            <a:off x="1614240" y="242136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-3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77" name="CustomShape 19"/>
          <p:cNvSpPr/>
          <p:nvPr/>
        </p:nvSpPr>
        <p:spPr>
          <a:xfrm>
            <a:off x="1141920" y="241776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3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78" name="CustomShape 20"/>
          <p:cNvSpPr/>
          <p:nvPr/>
        </p:nvSpPr>
        <p:spPr>
          <a:xfrm>
            <a:off x="1600920" y="164052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79" name="CustomShape 21"/>
          <p:cNvSpPr/>
          <p:nvPr/>
        </p:nvSpPr>
        <p:spPr>
          <a:xfrm>
            <a:off x="1126657" y="164196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0" name="Line 22"/>
          <p:cNvSpPr/>
          <p:nvPr/>
        </p:nvSpPr>
        <p:spPr>
          <a:xfrm>
            <a:off x="3779640" y="1256760"/>
            <a:ext cx="5184720" cy="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23"/>
          <p:cNvSpPr/>
          <p:nvPr/>
        </p:nvSpPr>
        <p:spPr>
          <a:xfrm>
            <a:off x="430236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-3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2" name="CustomShape 24"/>
          <p:cNvSpPr/>
          <p:nvPr/>
        </p:nvSpPr>
        <p:spPr>
          <a:xfrm>
            <a:off x="473436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-(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3" name="CustomShape 25"/>
          <p:cNvSpPr/>
          <p:nvPr/>
        </p:nvSpPr>
        <p:spPr>
          <a:xfrm>
            <a:off x="5166360" y="81360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3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4" name="CustomShape 26"/>
          <p:cNvSpPr/>
          <p:nvPr/>
        </p:nvSpPr>
        <p:spPr>
          <a:xfrm>
            <a:off x="5598360" y="82332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x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5" name="CustomShape 27"/>
          <p:cNvSpPr/>
          <p:nvPr/>
        </p:nvSpPr>
        <p:spPr>
          <a:xfrm>
            <a:off x="6030360" y="82944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ambria"/>
              </a:rPr>
              <a:t>1)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86" name="CustomShape 28"/>
          <p:cNvSpPr/>
          <p:nvPr/>
        </p:nvSpPr>
        <p:spPr>
          <a:xfrm>
            <a:off x="6462360" y="83736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/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7" name="CustomShape 29"/>
          <p:cNvSpPr/>
          <p:nvPr/>
        </p:nvSpPr>
        <p:spPr>
          <a:xfrm>
            <a:off x="6902640" y="81360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ambria"/>
              </a:rPr>
              <a:t>2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88" name="CustomShape 30"/>
          <p:cNvSpPr/>
          <p:nvPr/>
        </p:nvSpPr>
        <p:spPr>
          <a:xfrm>
            <a:off x="735084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9" name="CustomShape 31"/>
          <p:cNvSpPr/>
          <p:nvPr/>
        </p:nvSpPr>
        <p:spPr>
          <a:xfrm>
            <a:off x="7783200" y="81360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200" b="0" strike="noStrike" spc="-1">
                <a:solidFill>
                  <a:srgbClr val="FFFFFF"/>
                </a:solidFill>
                <a:latin typeface="Cambria"/>
              </a:rPr>
              <a:t>-9/2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0" name="TextShape 32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949FDD02-8028-496C-AD49-30CD13BB6CBC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91" name="CustomShape 33"/>
          <p:cNvSpPr/>
          <p:nvPr/>
        </p:nvSpPr>
        <p:spPr>
          <a:xfrm>
            <a:off x="5476680" y="2081880"/>
            <a:ext cx="2027880" cy="4316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600" b="1" strike="noStrike" spc="-1" dirty="0">
                <a:solidFill>
                  <a:srgbClr val="FFFFFF"/>
                </a:solidFill>
                <a:latin typeface="Cambria"/>
              </a:rPr>
              <a:t>-1/2      2      1/2      5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92" name="CustomShape 34"/>
          <p:cNvSpPr/>
          <p:nvPr/>
        </p:nvSpPr>
        <p:spPr>
          <a:xfrm>
            <a:off x="140760" y="620640"/>
            <a:ext cx="236628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Itération 1 (i=3, j=2)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93" name="CustomShape 35"/>
          <p:cNvSpPr/>
          <p:nvPr/>
        </p:nvSpPr>
        <p:spPr>
          <a:xfrm>
            <a:off x="7783200" y="796320"/>
            <a:ext cx="431640" cy="431640"/>
          </a:xfrm>
          <a:prstGeom prst="ellipse">
            <a:avLst/>
          </a:prstGeom>
          <a:noFill/>
          <a:ln w="2857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200" b="0" strike="noStrike" spc="-1">
                <a:solidFill>
                  <a:srgbClr val="FFFFFF"/>
                </a:solidFill>
                <a:latin typeface="Cambria"/>
              </a:rPr>
              <a:t>-9/2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4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8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2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6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006 -2.59259E-006 L 0.29983 -0.23078 E">
                                      <p:cBhvr>
                                        <p:cTn id="29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38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42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006 2.22222E-006 L 0.43819 -0.23056 E">
                                      <p:cBhvr>
                                        <p:cTn id="45" dur="1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55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9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006 -1.85185E-006 L 0.48247 -0.11713 E">
                                      <p:cBhvr>
                                        <p:cTn id="62" dur="10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500"/>
                            </p:stCondLst>
                            <p:childTnLst>
                              <p:par>
                                <p:cTn id="6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1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5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6" presetClass="pat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006 -3.33333E-006 L 0.62829 -0.11736 E">
                                      <p:cBhvr>
                                        <p:cTn id="77" dur="10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0"/>
                            </p:stCondLst>
                            <p:childTnLst>
                              <p:par>
                                <p:cTn id="79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0"/>
                            </p:stCondLst>
                            <p:childTnLst>
                              <p:par>
                                <p:cTn id="8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87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91"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500"/>
                            </p:stCondLst>
                            <p:childTnLst>
                              <p:par>
                                <p:cTn id="93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500"/>
                            </p:stCondLst>
                            <p:childTnLst>
                              <p:par>
                                <p:cTn id="98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1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006 -1.48148E-006 L -0.24879 0.24468 E">
                                      <p:cBhvr>
                                        <p:cTn id="102" dur="1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Picture 2"/>
          <p:cNvPicPr/>
          <p:nvPr/>
        </p:nvPicPr>
        <p:blipFill>
          <a:blip r:embed="rId2"/>
          <a:stretch/>
        </p:blipFill>
        <p:spPr>
          <a:xfrm>
            <a:off x="4885920" y="1563480"/>
            <a:ext cx="2703960" cy="17276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395" name="Table 1"/>
          <p:cNvGraphicFramePr/>
          <p:nvPr/>
        </p:nvGraphicFramePr>
        <p:xfrm>
          <a:off x="1148760" y="1648080"/>
          <a:ext cx="2515320" cy="1584960"/>
        </p:xfrm>
        <a:graphic>
          <a:graphicData uri="http://schemas.openxmlformats.org/drawingml/2006/table">
            <a:tbl>
              <a:tblPr/>
              <a:tblGrid>
                <a:gridCol w="427320"/>
                <a:gridCol w="504000"/>
                <a:gridCol w="504000"/>
                <a:gridCol w="576000"/>
                <a:gridCol w="504000"/>
              </a:tblGrid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8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17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-7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6" name="CustomShape 2"/>
          <p:cNvSpPr/>
          <p:nvPr/>
        </p:nvSpPr>
        <p:spPr>
          <a:xfrm>
            <a:off x="210960" y="1072080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97" name="CustomShape 3"/>
          <p:cNvSpPr/>
          <p:nvPr/>
        </p:nvSpPr>
        <p:spPr>
          <a:xfrm>
            <a:off x="788760" y="1360080"/>
            <a:ext cx="33912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chemeClr val="bg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CustomShape 4"/>
          <p:cNvSpPr/>
          <p:nvPr/>
        </p:nvSpPr>
        <p:spPr>
          <a:xfrm>
            <a:off x="4971240" y="1649880"/>
            <a:ext cx="2533320" cy="4316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000" b="1" strike="noStrike" spc="-1">
                <a:solidFill>
                  <a:srgbClr val="FFFFFF"/>
                </a:solidFill>
                <a:latin typeface="Cambria"/>
              </a:rPr>
              <a:t>2      1      2      -1       8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9" name="CustomShape 5"/>
          <p:cNvSpPr/>
          <p:nvPr/>
        </p:nvSpPr>
        <p:spPr>
          <a:xfrm>
            <a:off x="35640" y="188640"/>
            <a:ext cx="336528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1- Méthode de Gauss (simple)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00" name="CustomShape 6"/>
          <p:cNvSpPr/>
          <p:nvPr/>
        </p:nvSpPr>
        <p:spPr>
          <a:xfrm>
            <a:off x="1126800" y="1644840"/>
            <a:ext cx="431640" cy="43164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7"/>
          <p:cNvSpPr/>
          <p:nvPr/>
        </p:nvSpPr>
        <p:spPr>
          <a:xfrm>
            <a:off x="4958280" y="2081880"/>
            <a:ext cx="518400" cy="115128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>
                <a:solidFill>
                  <a:srgbClr val="FFFFFF"/>
                </a:solidFill>
                <a:latin typeface="Cambria"/>
              </a:rPr>
              <a:t>0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>
                <a:solidFill>
                  <a:srgbClr val="FFFFFF"/>
                </a:solidFill>
                <a:latin typeface="Cambria"/>
              </a:rPr>
              <a:t>0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>
                <a:solidFill>
                  <a:srgbClr val="FFFFFF"/>
                </a:solidFill>
                <a:latin typeface="Cambria"/>
              </a:rPr>
              <a:t>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2" name="CustomShape 8"/>
          <p:cNvSpPr/>
          <p:nvPr/>
        </p:nvSpPr>
        <p:spPr>
          <a:xfrm>
            <a:off x="172800" y="3779280"/>
            <a:ext cx="466884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000000"/>
                </a:solidFill>
                <a:uFillTx/>
                <a:latin typeface="Book Antiqua"/>
              </a:rPr>
              <a:t>Règles de calcul pour les autres éléments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03" name="CustomShape 9"/>
          <p:cNvSpPr/>
          <p:nvPr/>
        </p:nvSpPr>
        <p:spPr>
          <a:xfrm>
            <a:off x="556200" y="4238280"/>
            <a:ext cx="3428280" cy="40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ij</a:t>
            </a:r>
            <a:r>
              <a:rPr lang="fr-FR" sz="1800" b="1" strike="noStrike" spc="148" baseline="30000">
                <a:solidFill>
                  <a:srgbClr val="FFFFFF"/>
                </a:solidFill>
                <a:latin typeface="Book Antiqua"/>
              </a:rPr>
              <a:t>(1)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=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ij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– (a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ik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x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kj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) /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kk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4" name="CustomShape 10"/>
          <p:cNvSpPr/>
          <p:nvPr/>
        </p:nvSpPr>
        <p:spPr>
          <a:xfrm>
            <a:off x="248760" y="4836960"/>
            <a:ext cx="8568720" cy="180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CustomShape 11"/>
          <p:cNvSpPr/>
          <p:nvPr/>
        </p:nvSpPr>
        <p:spPr>
          <a:xfrm>
            <a:off x="399960" y="2257560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A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6" name="CustomShape 12"/>
          <p:cNvSpPr/>
          <p:nvPr/>
        </p:nvSpPr>
        <p:spPr>
          <a:xfrm>
            <a:off x="4133880" y="2279880"/>
            <a:ext cx="75168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0" strike="noStrike" spc="-1" baseline="30000">
                <a:solidFill>
                  <a:srgbClr val="FFFFFF"/>
                </a:solidFill>
                <a:latin typeface="Constantia"/>
              </a:rPr>
              <a:t>(1)</a:t>
            </a: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7" name="CustomShape 13"/>
          <p:cNvSpPr/>
          <p:nvPr/>
        </p:nvSpPr>
        <p:spPr>
          <a:xfrm>
            <a:off x="3898800" y="4308840"/>
            <a:ext cx="374472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FFFFFF"/>
                </a:solidFill>
                <a:latin typeface="Book Antiqua"/>
              </a:rPr>
              <a:t>( i = la ligne, j = la colonne , k = l’itération )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08" name="CustomShape 14"/>
          <p:cNvSpPr/>
          <p:nvPr/>
        </p:nvSpPr>
        <p:spPr>
          <a:xfrm>
            <a:off x="5474160" y="2449440"/>
            <a:ext cx="56088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400" b="1" strike="noStrike" spc="-1">
                <a:solidFill>
                  <a:srgbClr val="FFFFFF"/>
                </a:solidFill>
                <a:latin typeface="Cambria"/>
              </a:rPr>
              <a:t>-9/2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09" name="CustomShape 15"/>
          <p:cNvSpPr/>
          <p:nvPr/>
        </p:nvSpPr>
        <p:spPr>
          <a:xfrm flipH="1" flipV="1">
            <a:off x="4234320" y="1164240"/>
            <a:ext cx="1799640" cy="1325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CustomShape 16"/>
          <p:cNvSpPr/>
          <p:nvPr/>
        </p:nvSpPr>
        <p:spPr>
          <a:xfrm>
            <a:off x="3866760" y="79632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1" name="CustomShape 17"/>
          <p:cNvSpPr/>
          <p:nvPr/>
        </p:nvSpPr>
        <p:spPr>
          <a:xfrm>
            <a:off x="2108160" y="241956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2" name="CustomShape 18"/>
          <p:cNvSpPr/>
          <p:nvPr/>
        </p:nvSpPr>
        <p:spPr>
          <a:xfrm>
            <a:off x="1135080" y="242100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3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3" name="CustomShape 19"/>
          <p:cNvSpPr/>
          <p:nvPr/>
        </p:nvSpPr>
        <p:spPr>
          <a:xfrm>
            <a:off x="2108160" y="162972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4" name="CustomShape 20"/>
          <p:cNvSpPr/>
          <p:nvPr/>
        </p:nvSpPr>
        <p:spPr>
          <a:xfrm>
            <a:off x="1126657" y="164196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5" name="Line 21"/>
          <p:cNvSpPr/>
          <p:nvPr/>
        </p:nvSpPr>
        <p:spPr>
          <a:xfrm>
            <a:off x="3779640" y="1256760"/>
            <a:ext cx="5184720" cy="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CustomShape 22"/>
          <p:cNvSpPr/>
          <p:nvPr/>
        </p:nvSpPr>
        <p:spPr>
          <a:xfrm>
            <a:off x="430236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7" name="CustomShape 23"/>
          <p:cNvSpPr/>
          <p:nvPr/>
        </p:nvSpPr>
        <p:spPr>
          <a:xfrm>
            <a:off x="473436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-(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8" name="CustomShape 24"/>
          <p:cNvSpPr/>
          <p:nvPr/>
        </p:nvSpPr>
        <p:spPr>
          <a:xfrm>
            <a:off x="5166360" y="81360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3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9" name="CustomShape 25"/>
          <p:cNvSpPr/>
          <p:nvPr/>
        </p:nvSpPr>
        <p:spPr>
          <a:xfrm>
            <a:off x="5598360" y="82332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x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0" name="CustomShape 26"/>
          <p:cNvSpPr/>
          <p:nvPr/>
        </p:nvSpPr>
        <p:spPr>
          <a:xfrm>
            <a:off x="6030360" y="82944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ambria"/>
              </a:rPr>
              <a:t>2)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421" name="CustomShape 27"/>
          <p:cNvSpPr/>
          <p:nvPr/>
        </p:nvSpPr>
        <p:spPr>
          <a:xfrm>
            <a:off x="6462360" y="83736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/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2" name="CustomShape 28"/>
          <p:cNvSpPr/>
          <p:nvPr/>
        </p:nvSpPr>
        <p:spPr>
          <a:xfrm>
            <a:off x="6902640" y="81360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ambria"/>
              </a:rPr>
              <a:t>2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423" name="CustomShape 29"/>
          <p:cNvSpPr/>
          <p:nvPr/>
        </p:nvSpPr>
        <p:spPr>
          <a:xfrm>
            <a:off x="735084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4" name="CustomShape 30"/>
          <p:cNvSpPr/>
          <p:nvPr/>
        </p:nvSpPr>
        <p:spPr>
          <a:xfrm>
            <a:off x="7783200" y="81360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0" strike="noStrike" spc="-1">
                <a:solidFill>
                  <a:srgbClr val="FFFFFF"/>
                </a:solidFill>
                <a:latin typeface="Cambria"/>
              </a:rPr>
              <a:t>-1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25" name="TextShape 31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E9E95353-610B-429A-9458-7DAA81E0D49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26" name="CustomShape 32"/>
          <p:cNvSpPr/>
          <p:nvPr/>
        </p:nvSpPr>
        <p:spPr>
          <a:xfrm>
            <a:off x="362160" y="5374080"/>
            <a:ext cx="8314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33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33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– (a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31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x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13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)/a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11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2 – (3)x(2)/2 = -1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28" name="CustomShape 34"/>
          <p:cNvSpPr/>
          <p:nvPr/>
        </p:nvSpPr>
        <p:spPr>
          <a:xfrm>
            <a:off x="373722" y="4928602"/>
            <a:ext cx="8458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32</a:t>
            </a:r>
            <a:r>
              <a:rPr lang="fr-FR" sz="1600" b="0" strike="noStrike" spc="-1" baseline="30000" dirty="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32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– (a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31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x 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12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)/a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11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= -3 – (3)x(1)/2 = -9/2 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29" name="CustomShape 35"/>
          <p:cNvSpPr/>
          <p:nvPr/>
        </p:nvSpPr>
        <p:spPr>
          <a:xfrm>
            <a:off x="5972040" y="242748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" name="CustomShape 36"/>
          <p:cNvSpPr/>
          <p:nvPr/>
        </p:nvSpPr>
        <p:spPr>
          <a:xfrm>
            <a:off x="5460840" y="2081880"/>
            <a:ext cx="2061360" cy="4316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>
                <a:solidFill>
                  <a:srgbClr val="FFFFFF"/>
                </a:solidFill>
                <a:latin typeface="Cambria"/>
              </a:rPr>
              <a:t>-1/2     2      1/2     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1" name="CustomShape 37"/>
          <p:cNvSpPr/>
          <p:nvPr/>
        </p:nvSpPr>
        <p:spPr>
          <a:xfrm>
            <a:off x="140760" y="620640"/>
            <a:ext cx="236628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Itération 1 (i=3, j=3)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32" name="CustomShape 38"/>
          <p:cNvSpPr/>
          <p:nvPr/>
        </p:nvSpPr>
        <p:spPr>
          <a:xfrm>
            <a:off x="7783200" y="827280"/>
            <a:ext cx="431640" cy="431640"/>
          </a:xfrm>
          <a:prstGeom prst="ellipse">
            <a:avLst/>
          </a:prstGeom>
          <a:noFill/>
          <a:ln w="2857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0" strike="noStrike" spc="-1">
                <a:solidFill>
                  <a:srgbClr val="FFFFFF"/>
                </a:solidFill>
                <a:latin typeface="Cambria"/>
              </a:rPr>
              <a:t>-1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4"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8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2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6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006 7.40741E-007 L 0.24583 -0.23079 E">
                                      <p:cBhvr>
                                        <p:cTn id="29" dur="1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38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42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006 -1.85185E-006 L 0.43785 -0.17338 E">
                                      <p:cBhvr>
                                        <p:cTn id="45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55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9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006 -2.96296E-006 L 0.42691 -0.11574 E">
                                      <p:cBhvr>
                                        <p:cTn id="62" dur="10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500"/>
                            </p:stCondLst>
                            <p:childTnLst>
                              <p:par>
                                <p:cTn id="6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1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5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6" presetClass="pat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006 -3.33333E-006 L 0.62829 -0.11736 E">
                                      <p:cBhvr>
                                        <p:cTn id="77" dur="10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0"/>
                            </p:stCondLst>
                            <p:childTnLst>
                              <p:par>
                                <p:cTn id="79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0"/>
                            </p:stCondLst>
                            <p:childTnLst>
                              <p:par>
                                <p:cTn id="8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87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91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500"/>
                            </p:stCondLst>
                            <p:childTnLst>
                              <p:par>
                                <p:cTn id="93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500"/>
                            </p:stCondLst>
                            <p:childTnLst>
                              <p:par>
                                <p:cTn id="96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1500"/>
                            </p:stCondLst>
                            <p:childTnLst>
                              <p:par>
                                <p:cTn id="99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006 -1.48148E-006 L -0.19375 0.23426 E">
                                      <p:cBhvr>
                                        <p:cTn id="100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Picture 2"/>
          <p:cNvPicPr/>
          <p:nvPr/>
        </p:nvPicPr>
        <p:blipFill>
          <a:blip r:embed="rId2"/>
          <a:stretch/>
        </p:blipFill>
        <p:spPr>
          <a:xfrm>
            <a:off x="4885920" y="1563480"/>
            <a:ext cx="2703960" cy="17276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434" name="Table 1"/>
          <p:cNvGraphicFramePr/>
          <p:nvPr/>
        </p:nvGraphicFramePr>
        <p:xfrm>
          <a:off x="1148760" y="1648080"/>
          <a:ext cx="2515320" cy="1584960"/>
        </p:xfrm>
        <a:graphic>
          <a:graphicData uri="http://schemas.openxmlformats.org/drawingml/2006/table">
            <a:tbl>
              <a:tblPr/>
              <a:tblGrid>
                <a:gridCol w="427320"/>
                <a:gridCol w="504000"/>
                <a:gridCol w="504000"/>
                <a:gridCol w="576000"/>
                <a:gridCol w="504000"/>
              </a:tblGrid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8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17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-7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5" name="CustomShape 2"/>
          <p:cNvSpPr/>
          <p:nvPr/>
        </p:nvSpPr>
        <p:spPr>
          <a:xfrm>
            <a:off x="210960" y="1072080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36" name="CustomShape 3"/>
          <p:cNvSpPr/>
          <p:nvPr/>
        </p:nvSpPr>
        <p:spPr>
          <a:xfrm>
            <a:off x="788760" y="1360080"/>
            <a:ext cx="33912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chemeClr val="bg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CustomShape 4"/>
          <p:cNvSpPr/>
          <p:nvPr/>
        </p:nvSpPr>
        <p:spPr>
          <a:xfrm>
            <a:off x="4971240" y="1649880"/>
            <a:ext cx="2533320" cy="4316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000" b="1" strike="noStrike" spc="-1">
                <a:solidFill>
                  <a:srgbClr val="FFFFFF"/>
                </a:solidFill>
                <a:latin typeface="Cambria"/>
              </a:rPr>
              <a:t>2      1      2      -1       8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38" name="CustomShape 5"/>
          <p:cNvSpPr/>
          <p:nvPr/>
        </p:nvSpPr>
        <p:spPr>
          <a:xfrm>
            <a:off x="35640" y="188640"/>
            <a:ext cx="336528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1- Méthode de Gauss (simple)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39" name="CustomShape 6"/>
          <p:cNvSpPr/>
          <p:nvPr/>
        </p:nvSpPr>
        <p:spPr>
          <a:xfrm>
            <a:off x="1126800" y="1644840"/>
            <a:ext cx="431640" cy="43164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CustomShape 7"/>
          <p:cNvSpPr/>
          <p:nvPr/>
        </p:nvSpPr>
        <p:spPr>
          <a:xfrm>
            <a:off x="4958280" y="2081880"/>
            <a:ext cx="518400" cy="115128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>
                <a:solidFill>
                  <a:srgbClr val="FFFFFF"/>
                </a:solidFill>
                <a:latin typeface="Cambria"/>
              </a:rPr>
              <a:t>0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>
                <a:solidFill>
                  <a:srgbClr val="FFFFFF"/>
                </a:solidFill>
                <a:latin typeface="Cambria"/>
              </a:rPr>
              <a:t>0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>
                <a:solidFill>
                  <a:srgbClr val="FFFFFF"/>
                </a:solidFill>
                <a:latin typeface="Cambria"/>
              </a:rPr>
              <a:t>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41" name="CustomShape 8"/>
          <p:cNvSpPr/>
          <p:nvPr/>
        </p:nvSpPr>
        <p:spPr>
          <a:xfrm>
            <a:off x="172800" y="3779280"/>
            <a:ext cx="466884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000000"/>
                </a:solidFill>
                <a:uFillTx/>
                <a:latin typeface="Book Antiqua"/>
              </a:rPr>
              <a:t>Règles de calcul pour les autres éléments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42" name="CustomShape 9"/>
          <p:cNvSpPr/>
          <p:nvPr/>
        </p:nvSpPr>
        <p:spPr>
          <a:xfrm>
            <a:off x="556200" y="4238280"/>
            <a:ext cx="3428280" cy="40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ij</a:t>
            </a:r>
            <a:r>
              <a:rPr lang="fr-FR" sz="1800" b="1" strike="noStrike" spc="148" baseline="30000">
                <a:solidFill>
                  <a:srgbClr val="FFFFFF"/>
                </a:solidFill>
                <a:latin typeface="Book Antiqua"/>
              </a:rPr>
              <a:t>(1)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=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ij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– (a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ik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x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kj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) /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kk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3" name="CustomShape 10"/>
          <p:cNvSpPr/>
          <p:nvPr/>
        </p:nvSpPr>
        <p:spPr>
          <a:xfrm>
            <a:off x="248760" y="4836960"/>
            <a:ext cx="8568720" cy="180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CustomShape 11"/>
          <p:cNvSpPr/>
          <p:nvPr/>
        </p:nvSpPr>
        <p:spPr>
          <a:xfrm>
            <a:off x="399960" y="2257560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A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45" name="CustomShape 12"/>
          <p:cNvSpPr/>
          <p:nvPr/>
        </p:nvSpPr>
        <p:spPr>
          <a:xfrm>
            <a:off x="4133880" y="2279880"/>
            <a:ext cx="75168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0" strike="noStrike" spc="-1" baseline="30000">
                <a:solidFill>
                  <a:srgbClr val="FFFFFF"/>
                </a:solidFill>
                <a:latin typeface="Constantia"/>
              </a:rPr>
              <a:t>(1)</a:t>
            </a: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46" name="CustomShape 13"/>
          <p:cNvSpPr/>
          <p:nvPr/>
        </p:nvSpPr>
        <p:spPr>
          <a:xfrm>
            <a:off x="3898800" y="4308840"/>
            <a:ext cx="374472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FFFFFF"/>
                </a:solidFill>
                <a:latin typeface="Book Antiqua"/>
              </a:rPr>
              <a:t>( i = la ligne, j = la colonne , k = l’itération )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47" name="CustomShape 14"/>
          <p:cNvSpPr/>
          <p:nvPr/>
        </p:nvSpPr>
        <p:spPr>
          <a:xfrm>
            <a:off x="5473080" y="2473920"/>
            <a:ext cx="55692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200" b="1" strike="noStrike" spc="-1">
                <a:solidFill>
                  <a:srgbClr val="FFFFFF"/>
                </a:solidFill>
                <a:latin typeface="Cambria"/>
              </a:rPr>
              <a:t>-9/2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8" name="CustomShape 15"/>
          <p:cNvSpPr/>
          <p:nvPr/>
        </p:nvSpPr>
        <p:spPr>
          <a:xfrm flipH="1" flipV="1">
            <a:off x="4235040" y="1164240"/>
            <a:ext cx="2301120" cy="1501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CustomShape 16"/>
          <p:cNvSpPr/>
          <p:nvPr/>
        </p:nvSpPr>
        <p:spPr>
          <a:xfrm>
            <a:off x="3866760" y="79632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0" name="CustomShape 17"/>
          <p:cNvSpPr/>
          <p:nvPr/>
        </p:nvSpPr>
        <p:spPr>
          <a:xfrm>
            <a:off x="2648160" y="241956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1" name="CustomShape 18"/>
          <p:cNvSpPr/>
          <p:nvPr/>
        </p:nvSpPr>
        <p:spPr>
          <a:xfrm>
            <a:off x="1144440" y="242100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3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2" name="CustomShape 19"/>
          <p:cNvSpPr/>
          <p:nvPr/>
        </p:nvSpPr>
        <p:spPr>
          <a:xfrm>
            <a:off x="2650320" y="162972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-1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3" name="CustomShape 20"/>
          <p:cNvSpPr/>
          <p:nvPr/>
        </p:nvSpPr>
        <p:spPr>
          <a:xfrm>
            <a:off x="1126657" y="164196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4" name="Line 21"/>
          <p:cNvSpPr/>
          <p:nvPr/>
        </p:nvSpPr>
        <p:spPr>
          <a:xfrm>
            <a:off x="3779640" y="1256760"/>
            <a:ext cx="5184720" cy="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CustomShape 22"/>
          <p:cNvSpPr/>
          <p:nvPr/>
        </p:nvSpPr>
        <p:spPr>
          <a:xfrm>
            <a:off x="430236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6" name="CustomShape 23"/>
          <p:cNvSpPr/>
          <p:nvPr/>
        </p:nvSpPr>
        <p:spPr>
          <a:xfrm>
            <a:off x="473436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-(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7" name="CustomShape 24"/>
          <p:cNvSpPr/>
          <p:nvPr/>
        </p:nvSpPr>
        <p:spPr>
          <a:xfrm>
            <a:off x="5166360" y="81360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3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8" name="CustomShape 25"/>
          <p:cNvSpPr/>
          <p:nvPr/>
        </p:nvSpPr>
        <p:spPr>
          <a:xfrm>
            <a:off x="5598360" y="82332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x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9" name="CustomShape 26"/>
          <p:cNvSpPr/>
          <p:nvPr/>
        </p:nvSpPr>
        <p:spPr>
          <a:xfrm>
            <a:off x="6030360" y="82944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0" strike="noStrike" spc="-1">
                <a:solidFill>
                  <a:srgbClr val="FFFFFF"/>
                </a:solidFill>
                <a:latin typeface="Cambria"/>
              </a:rPr>
              <a:t>-1)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60" name="CustomShape 27"/>
          <p:cNvSpPr/>
          <p:nvPr/>
        </p:nvSpPr>
        <p:spPr>
          <a:xfrm>
            <a:off x="6462360" y="83736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/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1" name="CustomShape 28"/>
          <p:cNvSpPr/>
          <p:nvPr/>
        </p:nvSpPr>
        <p:spPr>
          <a:xfrm>
            <a:off x="6902640" y="81360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2" name="CustomShape 29"/>
          <p:cNvSpPr/>
          <p:nvPr/>
        </p:nvSpPr>
        <p:spPr>
          <a:xfrm>
            <a:off x="735084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3" name="CustomShape 30"/>
          <p:cNvSpPr/>
          <p:nvPr/>
        </p:nvSpPr>
        <p:spPr>
          <a:xfrm>
            <a:off x="7783200" y="813600"/>
            <a:ext cx="533160" cy="44136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0" strike="noStrike" spc="-1">
                <a:solidFill>
                  <a:srgbClr val="FFFFFF"/>
                </a:solidFill>
                <a:latin typeface="Cambria"/>
              </a:rPr>
              <a:t>5/2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64" name="TextShape 31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8D86100C-E978-43C0-BAD0-7EC05BA1DB46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65" name="CustomShape 32"/>
          <p:cNvSpPr/>
          <p:nvPr/>
        </p:nvSpPr>
        <p:spPr>
          <a:xfrm>
            <a:off x="352800" y="5737320"/>
            <a:ext cx="8314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34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34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– (a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31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x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14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)/a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11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1 – (3)x(-1)/2 = 5/2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67" name="CustomShape 34"/>
          <p:cNvSpPr/>
          <p:nvPr/>
        </p:nvSpPr>
        <p:spPr>
          <a:xfrm>
            <a:off x="359280" y="4841848"/>
            <a:ext cx="8458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32</a:t>
            </a:r>
            <a:r>
              <a:rPr lang="fr-FR" sz="1600" b="0" strike="noStrike" spc="-1" baseline="30000" dirty="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32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– (a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31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x 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12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)/a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11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= -3 – (3)x(1)/2 = -9/2 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68" name="CustomShape 35"/>
          <p:cNvSpPr/>
          <p:nvPr/>
        </p:nvSpPr>
        <p:spPr>
          <a:xfrm>
            <a:off x="359280" y="5352480"/>
            <a:ext cx="8314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33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33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– (a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31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x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13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)/a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11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2 – (3)x(2)/2 = -1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69" name="CustomShape 36"/>
          <p:cNvSpPr/>
          <p:nvPr/>
        </p:nvSpPr>
        <p:spPr>
          <a:xfrm>
            <a:off x="6536880" y="245088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CustomShape 37"/>
          <p:cNvSpPr/>
          <p:nvPr/>
        </p:nvSpPr>
        <p:spPr>
          <a:xfrm>
            <a:off x="5963040" y="244152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1" strike="noStrike" spc="-1">
                <a:solidFill>
                  <a:srgbClr val="FFFFFF"/>
                </a:solidFill>
                <a:latin typeface="Cambria"/>
              </a:rPr>
              <a:t>-1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71" name="CustomShape 38"/>
          <p:cNvSpPr/>
          <p:nvPr/>
        </p:nvSpPr>
        <p:spPr>
          <a:xfrm>
            <a:off x="5460840" y="2081880"/>
            <a:ext cx="2061360" cy="4316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600" b="1" strike="noStrike" spc="-1">
                <a:solidFill>
                  <a:srgbClr val="FFFFFF"/>
                </a:solidFill>
                <a:latin typeface="Cambria"/>
              </a:rPr>
              <a:t>-1/2      2      1/2      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72" name="CustomShape 39"/>
          <p:cNvSpPr/>
          <p:nvPr/>
        </p:nvSpPr>
        <p:spPr>
          <a:xfrm>
            <a:off x="140760" y="620640"/>
            <a:ext cx="236628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Itération 1 (i=3, j=4)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73" name="CustomShape 40"/>
          <p:cNvSpPr/>
          <p:nvPr/>
        </p:nvSpPr>
        <p:spPr>
          <a:xfrm>
            <a:off x="7783200" y="819360"/>
            <a:ext cx="533160" cy="441360"/>
          </a:xfrm>
          <a:prstGeom prst="ellipse">
            <a:avLst/>
          </a:prstGeom>
          <a:noFill/>
          <a:ln w="2857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0" strike="noStrike" spc="-1">
                <a:solidFill>
                  <a:srgbClr val="FFFFFF"/>
                </a:solidFill>
                <a:latin typeface="Cambria"/>
              </a:rPr>
              <a:t>5/2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4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8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2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6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006 7.40741E-007 L 0.17101 -0.23079 E">
                                      <p:cBhvr>
                                        <p:cTn id="29" dur="1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38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42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006 -7.40741E-007 L 0.43785 -0.24143 E">
                                      <p:cBhvr>
                                        <p:cTn id="45" dur="10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55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9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006 -2.96296E-006 L 0.36754 -0.11574 E">
                                      <p:cBhvr>
                                        <p:cTn id="62" dur="10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500"/>
                            </p:stCondLst>
                            <p:childTnLst>
                              <p:par>
                                <p:cTn id="6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1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5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6" presetClass="pat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006 -3.33333E-006 L 0.62829 -0.11736 E">
                                      <p:cBhvr>
                                        <p:cTn id="77" dur="1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0"/>
                            </p:stCondLst>
                            <p:childTnLst>
                              <p:par>
                                <p:cTn id="79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0"/>
                            </p:stCondLst>
                            <p:childTnLst>
                              <p:par>
                                <p:cTn id="8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87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91"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500"/>
                            </p:stCondLst>
                            <p:childTnLst>
                              <p:par>
                                <p:cTn id="93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006 -1.48148E-006 L -0.13073 0.24468 E">
                                      <p:cBhvr>
                                        <p:cTn id="94" dur="10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0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Picture 2"/>
          <p:cNvPicPr/>
          <p:nvPr/>
        </p:nvPicPr>
        <p:blipFill>
          <a:blip r:embed="rId2"/>
          <a:stretch/>
        </p:blipFill>
        <p:spPr>
          <a:xfrm>
            <a:off x="4885920" y="1563480"/>
            <a:ext cx="2703960" cy="17276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475" name="Table 1"/>
          <p:cNvGraphicFramePr/>
          <p:nvPr/>
        </p:nvGraphicFramePr>
        <p:xfrm>
          <a:off x="1148760" y="1648080"/>
          <a:ext cx="2515320" cy="1584960"/>
        </p:xfrm>
        <a:graphic>
          <a:graphicData uri="http://schemas.openxmlformats.org/drawingml/2006/table">
            <a:tbl>
              <a:tblPr/>
              <a:tblGrid>
                <a:gridCol w="427320"/>
                <a:gridCol w="504000"/>
                <a:gridCol w="504000"/>
                <a:gridCol w="576000"/>
                <a:gridCol w="504000"/>
              </a:tblGrid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8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17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-7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76" name="CustomShape 2"/>
          <p:cNvSpPr/>
          <p:nvPr/>
        </p:nvSpPr>
        <p:spPr>
          <a:xfrm>
            <a:off x="210960" y="1072080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77" name="CustomShape 3"/>
          <p:cNvSpPr/>
          <p:nvPr/>
        </p:nvSpPr>
        <p:spPr>
          <a:xfrm>
            <a:off x="788760" y="1360080"/>
            <a:ext cx="33912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chemeClr val="bg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CustomShape 4"/>
          <p:cNvSpPr/>
          <p:nvPr/>
        </p:nvSpPr>
        <p:spPr>
          <a:xfrm>
            <a:off x="4971240" y="1649880"/>
            <a:ext cx="2533320" cy="4316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000" b="1" strike="noStrike" spc="-1">
                <a:solidFill>
                  <a:srgbClr val="FFFFFF"/>
                </a:solidFill>
                <a:latin typeface="Cambria"/>
              </a:rPr>
              <a:t>2      1      2      -1       8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9" name="CustomShape 5"/>
          <p:cNvSpPr/>
          <p:nvPr/>
        </p:nvSpPr>
        <p:spPr>
          <a:xfrm>
            <a:off x="35640" y="188640"/>
            <a:ext cx="336528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1- Méthode de Gauss (simple)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80" name="CustomShape 6"/>
          <p:cNvSpPr/>
          <p:nvPr/>
        </p:nvSpPr>
        <p:spPr>
          <a:xfrm>
            <a:off x="1126800" y="1644840"/>
            <a:ext cx="431640" cy="43164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CustomShape 7"/>
          <p:cNvSpPr/>
          <p:nvPr/>
        </p:nvSpPr>
        <p:spPr>
          <a:xfrm>
            <a:off x="4958280" y="2081880"/>
            <a:ext cx="518400" cy="115128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>
                <a:solidFill>
                  <a:srgbClr val="FFFFFF"/>
                </a:solidFill>
                <a:latin typeface="Cambria"/>
              </a:rPr>
              <a:t>0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>
                <a:solidFill>
                  <a:srgbClr val="FFFFFF"/>
                </a:solidFill>
                <a:latin typeface="Cambria"/>
              </a:rPr>
              <a:t>0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>
                <a:solidFill>
                  <a:srgbClr val="FFFFFF"/>
                </a:solidFill>
                <a:latin typeface="Cambria"/>
              </a:rPr>
              <a:t>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2" name="CustomShape 8"/>
          <p:cNvSpPr/>
          <p:nvPr/>
        </p:nvSpPr>
        <p:spPr>
          <a:xfrm>
            <a:off x="172800" y="3779280"/>
            <a:ext cx="466884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000000"/>
                </a:solidFill>
                <a:uFillTx/>
                <a:latin typeface="Book Antiqua"/>
              </a:rPr>
              <a:t>Règles de calcul pour les autres éléments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83" name="CustomShape 9"/>
          <p:cNvSpPr/>
          <p:nvPr/>
        </p:nvSpPr>
        <p:spPr>
          <a:xfrm>
            <a:off x="556200" y="4238280"/>
            <a:ext cx="3428280" cy="40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ij</a:t>
            </a:r>
            <a:r>
              <a:rPr lang="fr-FR" sz="1800" b="1" strike="noStrike" spc="148" baseline="30000">
                <a:solidFill>
                  <a:srgbClr val="FFFFFF"/>
                </a:solidFill>
                <a:latin typeface="Book Antiqua"/>
              </a:rPr>
              <a:t>(1)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=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ij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– (a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ik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x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kj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) /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kk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4" name="CustomShape 10"/>
          <p:cNvSpPr/>
          <p:nvPr/>
        </p:nvSpPr>
        <p:spPr>
          <a:xfrm>
            <a:off x="248760" y="4836960"/>
            <a:ext cx="8568720" cy="180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CustomShape 11"/>
          <p:cNvSpPr/>
          <p:nvPr/>
        </p:nvSpPr>
        <p:spPr>
          <a:xfrm>
            <a:off x="399960" y="2257560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A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6" name="CustomShape 12"/>
          <p:cNvSpPr/>
          <p:nvPr/>
        </p:nvSpPr>
        <p:spPr>
          <a:xfrm>
            <a:off x="4133880" y="2279880"/>
            <a:ext cx="75168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0" strike="noStrike" spc="-1" baseline="30000">
                <a:solidFill>
                  <a:srgbClr val="FFFFFF"/>
                </a:solidFill>
                <a:latin typeface="Constantia"/>
              </a:rPr>
              <a:t>(1)</a:t>
            </a: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7" name="CustomShape 13"/>
          <p:cNvSpPr/>
          <p:nvPr/>
        </p:nvSpPr>
        <p:spPr>
          <a:xfrm>
            <a:off x="3898800" y="4308840"/>
            <a:ext cx="374472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FFFFFF"/>
                </a:solidFill>
                <a:latin typeface="Book Antiqua"/>
              </a:rPr>
              <a:t>( i = la ligne, j = la colonne , k = l’itération )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88" name="CustomShape 14"/>
          <p:cNvSpPr/>
          <p:nvPr/>
        </p:nvSpPr>
        <p:spPr>
          <a:xfrm flipH="1" flipV="1">
            <a:off x="4234320" y="1164240"/>
            <a:ext cx="2796840" cy="1514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CustomShape 15"/>
          <p:cNvSpPr/>
          <p:nvPr/>
        </p:nvSpPr>
        <p:spPr>
          <a:xfrm>
            <a:off x="3866760" y="79632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90" name="CustomShape 16"/>
          <p:cNvSpPr/>
          <p:nvPr/>
        </p:nvSpPr>
        <p:spPr>
          <a:xfrm>
            <a:off x="3194640" y="242100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17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91" name="CustomShape 17"/>
          <p:cNvSpPr/>
          <p:nvPr/>
        </p:nvSpPr>
        <p:spPr>
          <a:xfrm>
            <a:off x="1140840" y="241956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3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92" name="CustomShape 18"/>
          <p:cNvSpPr/>
          <p:nvPr/>
        </p:nvSpPr>
        <p:spPr>
          <a:xfrm>
            <a:off x="3185280" y="162972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8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93" name="CustomShape 19"/>
          <p:cNvSpPr/>
          <p:nvPr/>
        </p:nvSpPr>
        <p:spPr>
          <a:xfrm>
            <a:off x="1126657" y="164196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94" name="Line 20"/>
          <p:cNvSpPr/>
          <p:nvPr/>
        </p:nvSpPr>
        <p:spPr>
          <a:xfrm>
            <a:off x="3779640" y="1256760"/>
            <a:ext cx="5184720" cy="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CustomShape 21"/>
          <p:cNvSpPr/>
          <p:nvPr/>
        </p:nvSpPr>
        <p:spPr>
          <a:xfrm>
            <a:off x="430236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17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96" name="CustomShape 22"/>
          <p:cNvSpPr/>
          <p:nvPr/>
        </p:nvSpPr>
        <p:spPr>
          <a:xfrm>
            <a:off x="473436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-(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97" name="CustomShape 23"/>
          <p:cNvSpPr/>
          <p:nvPr/>
        </p:nvSpPr>
        <p:spPr>
          <a:xfrm>
            <a:off x="5166360" y="81360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3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98" name="CustomShape 24"/>
          <p:cNvSpPr/>
          <p:nvPr/>
        </p:nvSpPr>
        <p:spPr>
          <a:xfrm>
            <a:off x="5598360" y="82332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x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99" name="CustomShape 25"/>
          <p:cNvSpPr/>
          <p:nvPr/>
        </p:nvSpPr>
        <p:spPr>
          <a:xfrm>
            <a:off x="6030360" y="82944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0" strike="noStrike" spc="-1">
                <a:solidFill>
                  <a:srgbClr val="FFFFFF"/>
                </a:solidFill>
                <a:latin typeface="Cambria"/>
              </a:rPr>
              <a:t>8)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00" name="CustomShape 26"/>
          <p:cNvSpPr/>
          <p:nvPr/>
        </p:nvSpPr>
        <p:spPr>
          <a:xfrm>
            <a:off x="6462360" y="83736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/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01" name="CustomShape 27"/>
          <p:cNvSpPr/>
          <p:nvPr/>
        </p:nvSpPr>
        <p:spPr>
          <a:xfrm>
            <a:off x="6902640" y="81360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02" name="CustomShape 28"/>
          <p:cNvSpPr/>
          <p:nvPr/>
        </p:nvSpPr>
        <p:spPr>
          <a:xfrm>
            <a:off x="735084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03" name="CustomShape 29"/>
          <p:cNvSpPr/>
          <p:nvPr/>
        </p:nvSpPr>
        <p:spPr>
          <a:xfrm>
            <a:off x="7770960" y="804240"/>
            <a:ext cx="605160" cy="44136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800" b="0" strike="noStrike" spc="-1">
                <a:solidFill>
                  <a:srgbClr val="FFFFFF"/>
                </a:solidFill>
                <a:latin typeface="Cambria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4" name="TextShape 30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6E57A033-AEDF-41DF-9526-CE31FF56F319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05" name="CustomShape 31"/>
          <p:cNvSpPr/>
          <p:nvPr/>
        </p:nvSpPr>
        <p:spPr>
          <a:xfrm>
            <a:off x="352800" y="6173640"/>
            <a:ext cx="8314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35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35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– (a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31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x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15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)/a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11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17 – (3) x 8 / 2 = 5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06" name="CustomShape 32"/>
          <p:cNvSpPr/>
          <p:nvPr/>
        </p:nvSpPr>
        <p:spPr>
          <a:xfrm>
            <a:off x="7032960" y="246420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CustomShape 33"/>
          <p:cNvSpPr/>
          <p:nvPr/>
        </p:nvSpPr>
        <p:spPr>
          <a:xfrm>
            <a:off x="352800" y="5737320"/>
            <a:ext cx="8314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34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34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– (a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31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x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14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)/a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11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1 – (3)x(-1)/2 = 5/2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08" name="CustomShape 34"/>
          <p:cNvSpPr/>
          <p:nvPr/>
        </p:nvSpPr>
        <p:spPr>
          <a:xfrm>
            <a:off x="359280" y="4902120"/>
            <a:ext cx="8458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32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32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– (a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31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x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12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)/a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11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-3 – (3)x(1)/2 = -9/2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09" name="CustomShape 35"/>
          <p:cNvSpPr/>
          <p:nvPr/>
        </p:nvSpPr>
        <p:spPr>
          <a:xfrm>
            <a:off x="359280" y="5352480"/>
            <a:ext cx="8314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33</a:t>
            </a:r>
            <a:r>
              <a:rPr lang="fr-FR" sz="1600" b="0" strike="noStrike" spc="-1" baseline="30000" dirty="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33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– (a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31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x 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13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)/a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11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= 2 – (3)x(2)/2 = -1 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10" name="CustomShape 36"/>
          <p:cNvSpPr/>
          <p:nvPr/>
        </p:nvSpPr>
        <p:spPr>
          <a:xfrm>
            <a:off x="5473080" y="2473920"/>
            <a:ext cx="55692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200" b="1" strike="noStrike" spc="-1">
                <a:solidFill>
                  <a:srgbClr val="FFFFFF"/>
                </a:solidFill>
                <a:latin typeface="Cambria"/>
              </a:rPr>
              <a:t>-9/2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11" name="CustomShape 37"/>
          <p:cNvSpPr/>
          <p:nvPr/>
        </p:nvSpPr>
        <p:spPr>
          <a:xfrm>
            <a:off x="5963040" y="244152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1" strike="noStrike" spc="-1">
                <a:solidFill>
                  <a:srgbClr val="FFFFFF"/>
                </a:solidFill>
                <a:latin typeface="Cambria"/>
              </a:rPr>
              <a:t>-1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12" name="CustomShape 38"/>
          <p:cNvSpPr/>
          <p:nvPr/>
        </p:nvSpPr>
        <p:spPr>
          <a:xfrm>
            <a:off x="6470640" y="244152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200" b="1" strike="noStrike" spc="-1">
                <a:solidFill>
                  <a:srgbClr val="FFFFFF"/>
                </a:solidFill>
                <a:latin typeface="Cambria"/>
              </a:rPr>
              <a:t>5/2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13" name="CustomShape 39"/>
          <p:cNvSpPr/>
          <p:nvPr/>
        </p:nvSpPr>
        <p:spPr>
          <a:xfrm>
            <a:off x="5460840" y="2081880"/>
            <a:ext cx="2061360" cy="4316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600" b="1" strike="noStrike" spc="-1">
                <a:solidFill>
                  <a:srgbClr val="FFFFFF"/>
                </a:solidFill>
                <a:latin typeface="Cambria"/>
              </a:rPr>
              <a:t>-1/2      2      1/2      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14" name="CustomShape 40"/>
          <p:cNvSpPr/>
          <p:nvPr/>
        </p:nvSpPr>
        <p:spPr>
          <a:xfrm>
            <a:off x="140760" y="620640"/>
            <a:ext cx="236628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Itération 1 (i=3, j=5)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15" name="CustomShape 41"/>
          <p:cNvSpPr/>
          <p:nvPr/>
        </p:nvSpPr>
        <p:spPr>
          <a:xfrm>
            <a:off x="7783200" y="796320"/>
            <a:ext cx="605160" cy="44136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800" b="0" strike="noStrike" spc="-1">
                <a:solidFill>
                  <a:srgbClr val="FFFFFF"/>
                </a:solidFill>
                <a:latin typeface="Cambria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4"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8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2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6"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006 -7.40741E-007 L 0.11128 -0.23102 E">
                                      <p:cBhvr>
                                        <p:cTn id="29" dur="10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38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42"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006 7.40741E-007 L 0.43819 -0.23079 E">
                                      <p:cBhvr>
                                        <p:cTn id="45" dur="10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55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9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006 -2.96296E-006 L 0.30921 -0.11574 E">
                                      <p:cBhvr>
                                        <p:cTn id="62" dur="10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500"/>
                            </p:stCondLst>
                            <p:childTnLst>
                              <p:par>
                                <p:cTn id="6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1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5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6" presetClass="pat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006 -3.33333E-006 L 0.62829 -0.11736 E">
                                      <p:cBhvr>
                                        <p:cTn id="77" dur="10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0"/>
                            </p:stCondLst>
                            <p:childTnLst>
                              <p:par>
                                <p:cTn id="79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0"/>
                            </p:stCondLst>
                            <p:childTnLst>
                              <p:par>
                                <p:cTn id="8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87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91"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500"/>
                            </p:stCondLst>
                            <p:childTnLst>
                              <p:par>
                                <p:cTn id="93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006 -1.48148E-006 L -0.08351 0.24468 E">
                                      <p:cBhvr>
                                        <p:cTn id="94" dur="10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0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Picture 2"/>
          <p:cNvPicPr/>
          <p:nvPr/>
        </p:nvPicPr>
        <p:blipFill>
          <a:blip r:embed="rId2"/>
          <a:stretch/>
        </p:blipFill>
        <p:spPr>
          <a:xfrm>
            <a:off x="4885920" y="1563480"/>
            <a:ext cx="2703960" cy="17276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517" name="Table 1"/>
          <p:cNvGraphicFramePr/>
          <p:nvPr/>
        </p:nvGraphicFramePr>
        <p:xfrm>
          <a:off x="1148760" y="1648080"/>
          <a:ext cx="2515320" cy="1584960"/>
        </p:xfrm>
        <a:graphic>
          <a:graphicData uri="http://schemas.openxmlformats.org/drawingml/2006/table">
            <a:tbl>
              <a:tblPr/>
              <a:tblGrid>
                <a:gridCol w="427320"/>
                <a:gridCol w="504000"/>
                <a:gridCol w="504000"/>
                <a:gridCol w="576000"/>
                <a:gridCol w="504000"/>
              </a:tblGrid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8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17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-7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18" name="CustomShape 2"/>
          <p:cNvSpPr/>
          <p:nvPr/>
        </p:nvSpPr>
        <p:spPr>
          <a:xfrm>
            <a:off x="210960" y="1072080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19" name="CustomShape 3"/>
          <p:cNvSpPr/>
          <p:nvPr/>
        </p:nvSpPr>
        <p:spPr>
          <a:xfrm>
            <a:off x="788760" y="1360080"/>
            <a:ext cx="33912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chemeClr val="bg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CustomShape 4"/>
          <p:cNvSpPr/>
          <p:nvPr/>
        </p:nvSpPr>
        <p:spPr>
          <a:xfrm>
            <a:off x="4971240" y="1649880"/>
            <a:ext cx="2533320" cy="431640"/>
          </a:xfrm>
          <a:prstGeom prst="roundRect">
            <a:avLst>
              <a:gd name="adj" fmla="val 16667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000" b="1" strike="noStrike" spc="-1">
                <a:solidFill>
                  <a:srgbClr val="FFFFFF"/>
                </a:solidFill>
                <a:latin typeface="Cambria"/>
              </a:rPr>
              <a:t>2      1      2      -1       8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21" name="CustomShape 5"/>
          <p:cNvSpPr/>
          <p:nvPr/>
        </p:nvSpPr>
        <p:spPr>
          <a:xfrm>
            <a:off x="35640" y="188640"/>
            <a:ext cx="336528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1- Méthode de Gauss (simple)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22" name="CustomShape 6"/>
          <p:cNvSpPr/>
          <p:nvPr/>
        </p:nvSpPr>
        <p:spPr>
          <a:xfrm>
            <a:off x="1126800" y="1644840"/>
            <a:ext cx="431640" cy="43164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3" name="CustomShape 7"/>
          <p:cNvSpPr/>
          <p:nvPr/>
        </p:nvSpPr>
        <p:spPr>
          <a:xfrm>
            <a:off x="4958280" y="2081880"/>
            <a:ext cx="518400" cy="1151280"/>
          </a:xfrm>
          <a:prstGeom prst="roundRect">
            <a:avLst>
              <a:gd name="adj" fmla="val 16667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>
                <a:solidFill>
                  <a:srgbClr val="FFFFFF"/>
                </a:solidFill>
                <a:latin typeface="Cambria"/>
              </a:rPr>
              <a:t>0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>
                <a:solidFill>
                  <a:srgbClr val="FFFFFF"/>
                </a:solidFill>
                <a:latin typeface="Cambria"/>
              </a:rPr>
              <a:t>0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>
                <a:solidFill>
                  <a:srgbClr val="FFFFFF"/>
                </a:solidFill>
                <a:latin typeface="Cambria"/>
              </a:rPr>
              <a:t>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24" name="CustomShape 8"/>
          <p:cNvSpPr/>
          <p:nvPr/>
        </p:nvSpPr>
        <p:spPr>
          <a:xfrm>
            <a:off x="172800" y="3779280"/>
            <a:ext cx="466884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000000"/>
                </a:solidFill>
                <a:uFillTx/>
                <a:latin typeface="Book Antiqua"/>
              </a:rPr>
              <a:t>Règles de calcul pour les autres éléments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25" name="CustomShape 9"/>
          <p:cNvSpPr/>
          <p:nvPr/>
        </p:nvSpPr>
        <p:spPr>
          <a:xfrm>
            <a:off x="556200" y="4238280"/>
            <a:ext cx="3428280" cy="40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ij</a:t>
            </a:r>
            <a:r>
              <a:rPr lang="fr-FR" sz="1800" b="1" strike="noStrike" spc="148" baseline="30000">
                <a:solidFill>
                  <a:srgbClr val="FFFFFF"/>
                </a:solidFill>
                <a:latin typeface="Book Antiqua"/>
              </a:rPr>
              <a:t>(1)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=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ij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– (a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ik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x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kj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) /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kk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6" name="CustomShape 10"/>
          <p:cNvSpPr/>
          <p:nvPr/>
        </p:nvSpPr>
        <p:spPr>
          <a:xfrm>
            <a:off x="248760" y="4836960"/>
            <a:ext cx="8568720" cy="180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CustomShape 11"/>
          <p:cNvSpPr/>
          <p:nvPr/>
        </p:nvSpPr>
        <p:spPr>
          <a:xfrm>
            <a:off x="399960" y="2257560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A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28" name="CustomShape 12"/>
          <p:cNvSpPr/>
          <p:nvPr/>
        </p:nvSpPr>
        <p:spPr>
          <a:xfrm>
            <a:off x="4133880" y="2279880"/>
            <a:ext cx="75168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0" strike="noStrike" spc="-1" baseline="30000">
                <a:solidFill>
                  <a:srgbClr val="FFFFFF"/>
                </a:solidFill>
                <a:latin typeface="Constantia"/>
              </a:rPr>
              <a:t>(1)</a:t>
            </a: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29" name="CustomShape 13"/>
          <p:cNvSpPr/>
          <p:nvPr/>
        </p:nvSpPr>
        <p:spPr>
          <a:xfrm>
            <a:off x="3898800" y="4308840"/>
            <a:ext cx="374472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FFFFFF"/>
                </a:solidFill>
                <a:latin typeface="Book Antiqua"/>
              </a:rPr>
              <a:t>( i = la ligne, j = la colonne , k = l’itération )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30" name="CustomShape 14"/>
          <p:cNvSpPr/>
          <p:nvPr/>
        </p:nvSpPr>
        <p:spPr>
          <a:xfrm>
            <a:off x="359280" y="4913280"/>
            <a:ext cx="8458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42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42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– (a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41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x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12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)/a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11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2 – (1)x(1)/2 = 3/2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31" name="CustomShape 15"/>
          <p:cNvSpPr/>
          <p:nvPr/>
        </p:nvSpPr>
        <p:spPr>
          <a:xfrm>
            <a:off x="5535360" y="280152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CustomShape 16"/>
          <p:cNvSpPr/>
          <p:nvPr/>
        </p:nvSpPr>
        <p:spPr>
          <a:xfrm flipH="1" flipV="1">
            <a:off x="4235040" y="1164960"/>
            <a:ext cx="1362960" cy="1699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3" name="CustomShape 17"/>
          <p:cNvSpPr/>
          <p:nvPr/>
        </p:nvSpPr>
        <p:spPr>
          <a:xfrm>
            <a:off x="3866760" y="79632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34" name="CustomShape 18"/>
          <p:cNvSpPr/>
          <p:nvPr/>
        </p:nvSpPr>
        <p:spPr>
          <a:xfrm>
            <a:off x="1614240" y="282240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35" name="CustomShape 19"/>
          <p:cNvSpPr/>
          <p:nvPr/>
        </p:nvSpPr>
        <p:spPr>
          <a:xfrm>
            <a:off x="1159200" y="281088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36" name="CustomShape 20"/>
          <p:cNvSpPr/>
          <p:nvPr/>
        </p:nvSpPr>
        <p:spPr>
          <a:xfrm>
            <a:off x="1600920" y="164052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37" name="CustomShape 21"/>
          <p:cNvSpPr/>
          <p:nvPr/>
        </p:nvSpPr>
        <p:spPr>
          <a:xfrm>
            <a:off x="1126657" y="164196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38" name="Line 22"/>
          <p:cNvSpPr/>
          <p:nvPr/>
        </p:nvSpPr>
        <p:spPr>
          <a:xfrm>
            <a:off x="3779640" y="1256760"/>
            <a:ext cx="5184720" cy="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CustomShape 23"/>
          <p:cNvSpPr/>
          <p:nvPr/>
        </p:nvSpPr>
        <p:spPr>
          <a:xfrm>
            <a:off x="430236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40" name="CustomShape 24"/>
          <p:cNvSpPr/>
          <p:nvPr/>
        </p:nvSpPr>
        <p:spPr>
          <a:xfrm>
            <a:off x="473436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-(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41" name="CustomShape 25"/>
          <p:cNvSpPr/>
          <p:nvPr/>
        </p:nvSpPr>
        <p:spPr>
          <a:xfrm>
            <a:off x="5166360" y="81360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42" name="CustomShape 26"/>
          <p:cNvSpPr/>
          <p:nvPr/>
        </p:nvSpPr>
        <p:spPr>
          <a:xfrm>
            <a:off x="5598360" y="82332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x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43" name="CustomShape 27"/>
          <p:cNvSpPr/>
          <p:nvPr/>
        </p:nvSpPr>
        <p:spPr>
          <a:xfrm>
            <a:off x="6030360" y="82944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ambria"/>
              </a:rPr>
              <a:t>1)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44" name="CustomShape 28"/>
          <p:cNvSpPr/>
          <p:nvPr/>
        </p:nvSpPr>
        <p:spPr>
          <a:xfrm>
            <a:off x="6462360" y="83736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/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45" name="CustomShape 29"/>
          <p:cNvSpPr/>
          <p:nvPr/>
        </p:nvSpPr>
        <p:spPr>
          <a:xfrm>
            <a:off x="6902640" y="81360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ambria"/>
              </a:rPr>
              <a:t>2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46" name="CustomShape 30"/>
          <p:cNvSpPr/>
          <p:nvPr/>
        </p:nvSpPr>
        <p:spPr>
          <a:xfrm>
            <a:off x="735084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47" name="CustomShape 31"/>
          <p:cNvSpPr/>
          <p:nvPr/>
        </p:nvSpPr>
        <p:spPr>
          <a:xfrm>
            <a:off x="7783200" y="81360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400" b="0" strike="noStrike" spc="-1">
                <a:solidFill>
                  <a:srgbClr val="FFFFFF"/>
                </a:solidFill>
                <a:latin typeface="Cambria"/>
              </a:rPr>
              <a:t>3/2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48" name="TextShape 32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354AA2A5-517C-4BEF-B3C4-CC505941DB53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49" name="CustomShape 33"/>
          <p:cNvSpPr/>
          <p:nvPr/>
        </p:nvSpPr>
        <p:spPr>
          <a:xfrm>
            <a:off x="5460840" y="2061000"/>
            <a:ext cx="2061360" cy="34668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600" b="1" strike="noStrike" spc="-1">
                <a:solidFill>
                  <a:srgbClr val="FFFFFF"/>
                </a:solidFill>
                <a:latin typeface="Cambria"/>
              </a:rPr>
              <a:t>-1/2      2      1/2      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50" name="CustomShape 34"/>
          <p:cNvSpPr/>
          <p:nvPr/>
        </p:nvSpPr>
        <p:spPr>
          <a:xfrm>
            <a:off x="5443200" y="2421000"/>
            <a:ext cx="2061360" cy="38412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600" b="1" strike="noStrike" spc="-1">
                <a:solidFill>
                  <a:srgbClr val="FFFFFF"/>
                </a:solidFill>
                <a:latin typeface="Cambria"/>
              </a:rPr>
              <a:t>-9/2      -1      5/2      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51" name="CustomShape 35"/>
          <p:cNvSpPr/>
          <p:nvPr/>
        </p:nvSpPr>
        <p:spPr>
          <a:xfrm>
            <a:off x="140760" y="620640"/>
            <a:ext cx="236628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Itération 1 (i=4, j=2)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52" name="CustomShape 36"/>
          <p:cNvSpPr/>
          <p:nvPr/>
        </p:nvSpPr>
        <p:spPr>
          <a:xfrm>
            <a:off x="7783200" y="829440"/>
            <a:ext cx="431640" cy="431640"/>
          </a:xfrm>
          <a:prstGeom prst="ellipse">
            <a:avLst/>
          </a:prstGeom>
          <a:noFill/>
          <a:ln w="2857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400" b="0" strike="noStrike" spc="-1">
                <a:solidFill>
                  <a:srgbClr val="FFFFFF"/>
                </a:solidFill>
                <a:latin typeface="Cambria"/>
              </a:rPr>
              <a:t>3/2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4"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8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2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6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006 4.44444E-006 L 0.28403 -0.28959 E">
                                      <p:cBhvr>
                                        <p:cTn id="29" dur="10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38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42"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006 4.81481E-006 L 0.43628 -0.28797 E">
                                      <p:cBhvr>
                                        <p:cTn id="45" dur="10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55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9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006 -1.85185E-006 L 0.48247 -0.11713 E">
                                      <p:cBhvr>
                                        <p:cTn id="62" dur="10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500"/>
                            </p:stCondLst>
                            <p:childTnLst>
                              <p:par>
                                <p:cTn id="6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1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5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6" presetClass="pat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006 -3.33333E-006 L 0.62829 -0.11736 E">
                                      <p:cBhvr>
                                        <p:cTn id="77" dur="10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0"/>
                            </p:stCondLst>
                            <p:childTnLst>
                              <p:par>
                                <p:cTn id="79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0"/>
                            </p:stCondLst>
                            <p:childTnLst>
                              <p:par>
                                <p:cTn id="8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87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91"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500"/>
                            </p:stCondLst>
                            <p:childTnLst>
                              <p:par>
                                <p:cTn id="93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500"/>
                            </p:stCondLst>
                            <p:childTnLst>
                              <p:par>
                                <p:cTn id="98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1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006 -1.48148E-006 L -0.24879 0.28681 E">
                                      <p:cBhvr>
                                        <p:cTn id="102" dur="10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" name="Picture 2"/>
          <p:cNvPicPr/>
          <p:nvPr/>
        </p:nvPicPr>
        <p:blipFill>
          <a:blip r:embed="rId2"/>
          <a:stretch/>
        </p:blipFill>
        <p:spPr>
          <a:xfrm>
            <a:off x="4885920" y="1563480"/>
            <a:ext cx="2703960" cy="17276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554" name="Table 1"/>
          <p:cNvGraphicFramePr/>
          <p:nvPr/>
        </p:nvGraphicFramePr>
        <p:xfrm>
          <a:off x="1148760" y="1648080"/>
          <a:ext cx="2515320" cy="1584960"/>
        </p:xfrm>
        <a:graphic>
          <a:graphicData uri="http://schemas.openxmlformats.org/drawingml/2006/table">
            <a:tbl>
              <a:tblPr/>
              <a:tblGrid>
                <a:gridCol w="427320"/>
                <a:gridCol w="504000"/>
                <a:gridCol w="504000"/>
                <a:gridCol w="576000"/>
                <a:gridCol w="504000"/>
              </a:tblGrid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8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17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-7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55" name="CustomShape 2"/>
          <p:cNvSpPr/>
          <p:nvPr/>
        </p:nvSpPr>
        <p:spPr>
          <a:xfrm>
            <a:off x="210960" y="1072080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56" name="CustomShape 3"/>
          <p:cNvSpPr/>
          <p:nvPr/>
        </p:nvSpPr>
        <p:spPr>
          <a:xfrm>
            <a:off x="788760" y="1360080"/>
            <a:ext cx="33912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chemeClr val="bg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CustomShape 4"/>
          <p:cNvSpPr/>
          <p:nvPr/>
        </p:nvSpPr>
        <p:spPr>
          <a:xfrm>
            <a:off x="4971240" y="1649880"/>
            <a:ext cx="2533320" cy="4316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000" b="1" strike="noStrike" spc="-1">
                <a:solidFill>
                  <a:srgbClr val="FFFFFF"/>
                </a:solidFill>
                <a:latin typeface="Cambria"/>
              </a:rPr>
              <a:t>2      1      2      -1       8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58" name="CustomShape 5"/>
          <p:cNvSpPr/>
          <p:nvPr/>
        </p:nvSpPr>
        <p:spPr>
          <a:xfrm>
            <a:off x="35640" y="188640"/>
            <a:ext cx="336528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1- Méthode de Gauss (simple)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59" name="CustomShape 6"/>
          <p:cNvSpPr/>
          <p:nvPr/>
        </p:nvSpPr>
        <p:spPr>
          <a:xfrm>
            <a:off x="1126800" y="1644840"/>
            <a:ext cx="431640" cy="43164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CustomShape 7"/>
          <p:cNvSpPr/>
          <p:nvPr/>
        </p:nvSpPr>
        <p:spPr>
          <a:xfrm>
            <a:off x="4958280" y="2081880"/>
            <a:ext cx="518400" cy="115128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>
                <a:solidFill>
                  <a:srgbClr val="FFFFFF"/>
                </a:solidFill>
                <a:latin typeface="Cambria"/>
              </a:rPr>
              <a:t>0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>
                <a:solidFill>
                  <a:srgbClr val="FFFFFF"/>
                </a:solidFill>
                <a:latin typeface="Cambria"/>
              </a:rPr>
              <a:t>0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>
                <a:solidFill>
                  <a:srgbClr val="FFFFFF"/>
                </a:solidFill>
                <a:latin typeface="Cambria"/>
              </a:rPr>
              <a:t>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61" name="CustomShape 8"/>
          <p:cNvSpPr/>
          <p:nvPr/>
        </p:nvSpPr>
        <p:spPr>
          <a:xfrm>
            <a:off x="172800" y="3779280"/>
            <a:ext cx="466884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000000"/>
                </a:solidFill>
                <a:uFillTx/>
                <a:latin typeface="Book Antiqua"/>
              </a:rPr>
              <a:t>Règles de calcul pour les autres éléments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62" name="CustomShape 9"/>
          <p:cNvSpPr/>
          <p:nvPr/>
        </p:nvSpPr>
        <p:spPr>
          <a:xfrm>
            <a:off x="556200" y="4238280"/>
            <a:ext cx="3428280" cy="40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ij</a:t>
            </a:r>
            <a:r>
              <a:rPr lang="fr-FR" sz="1800" b="1" strike="noStrike" spc="148" baseline="30000">
                <a:solidFill>
                  <a:srgbClr val="FFFFFF"/>
                </a:solidFill>
                <a:latin typeface="Book Antiqua"/>
              </a:rPr>
              <a:t>(1)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=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ij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– (a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ik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x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kj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) /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kk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63" name="CustomShape 10"/>
          <p:cNvSpPr/>
          <p:nvPr/>
        </p:nvSpPr>
        <p:spPr>
          <a:xfrm>
            <a:off x="248760" y="4836960"/>
            <a:ext cx="8568720" cy="180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CustomShape 11"/>
          <p:cNvSpPr/>
          <p:nvPr/>
        </p:nvSpPr>
        <p:spPr>
          <a:xfrm>
            <a:off x="399960" y="2257560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A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65" name="CustomShape 12"/>
          <p:cNvSpPr/>
          <p:nvPr/>
        </p:nvSpPr>
        <p:spPr>
          <a:xfrm>
            <a:off x="4133880" y="2279880"/>
            <a:ext cx="75168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0" strike="noStrike" spc="-1" baseline="30000">
                <a:solidFill>
                  <a:srgbClr val="FFFFFF"/>
                </a:solidFill>
                <a:latin typeface="Constantia"/>
              </a:rPr>
              <a:t>(1)</a:t>
            </a: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66" name="CustomShape 13"/>
          <p:cNvSpPr/>
          <p:nvPr/>
        </p:nvSpPr>
        <p:spPr>
          <a:xfrm>
            <a:off x="3898800" y="4308840"/>
            <a:ext cx="374472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FFFFFF"/>
                </a:solidFill>
                <a:latin typeface="Book Antiqua"/>
              </a:rPr>
              <a:t>( i = la ligne, j = la colonne , k = l’itération )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67" name="CustomShape 14"/>
          <p:cNvSpPr/>
          <p:nvPr/>
        </p:nvSpPr>
        <p:spPr>
          <a:xfrm>
            <a:off x="5491080" y="28468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400" b="1" strike="noStrike" spc="-1">
                <a:solidFill>
                  <a:srgbClr val="FFFFFF"/>
                </a:solidFill>
                <a:latin typeface="Cambria"/>
              </a:rPr>
              <a:t>3/2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68" name="CustomShape 15"/>
          <p:cNvSpPr/>
          <p:nvPr/>
        </p:nvSpPr>
        <p:spPr>
          <a:xfrm flipH="1" flipV="1">
            <a:off x="4234320" y="1164960"/>
            <a:ext cx="1788120" cy="1737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9" name="CustomShape 16"/>
          <p:cNvSpPr/>
          <p:nvPr/>
        </p:nvSpPr>
        <p:spPr>
          <a:xfrm>
            <a:off x="3866760" y="79632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70" name="CustomShape 17"/>
          <p:cNvSpPr/>
          <p:nvPr/>
        </p:nvSpPr>
        <p:spPr>
          <a:xfrm>
            <a:off x="2116080" y="281592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-3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71" name="CustomShape 18"/>
          <p:cNvSpPr/>
          <p:nvPr/>
        </p:nvSpPr>
        <p:spPr>
          <a:xfrm>
            <a:off x="1144440" y="282456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72" name="CustomShape 19"/>
          <p:cNvSpPr/>
          <p:nvPr/>
        </p:nvSpPr>
        <p:spPr>
          <a:xfrm>
            <a:off x="2108160" y="162972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73" name="CustomShape 20"/>
          <p:cNvSpPr/>
          <p:nvPr/>
        </p:nvSpPr>
        <p:spPr>
          <a:xfrm>
            <a:off x="1126657" y="164196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74" name="Line 21"/>
          <p:cNvSpPr/>
          <p:nvPr/>
        </p:nvSpPr>
        <p:spPr>
          <a:xfrm>
            <a:off x="3779640" y="1256760"/>
            <a:ext cx="5184720" cy="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5" name="CustomShape 22"/>
          <p:cNvSpPr/>
          <p:nvPr/>
        </p:nvSpPr>
        <p:spPr>
          <a:xfrm>
            <a:off x="430236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-3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76" name="CustomShape 23"/>
          <p:cNvSpPr/>
          <p:nvPr/>
        </p:nvSpPr>
        <p:spPr>
          <a:xfrm>
            <a:off x="473436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-(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77" name="CustomShape 24"/>
          <p:cNvSpPr/>
          <p:nvPr/>
        </p:nvSpPr>
        <p:spPr>
          <a:xfrm>
            <a:off x="5166360" y="81360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78" name="CustomShape 25"/>
          <p:cNvSpPr/>
          <p:nvPr/>
        </p:nvSpPr>
        <p:spPr>
          <a:xfrm>
            <a:off x="5598360" y="82332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x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79" name="CustomShape 26"/>
          <p:cNvSpPr/>
          <p:nvPr/>
        </p:nvSpPr>
        <p:spPr>
          <a:xfrm>
            <a:off x="6030360" y="82944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ambria"/>
              </a:rPr>
              <a:t>2)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80" name="CustomShape 27"/>
          <p:cNvSpPr/>
          <p:nvPr/>
        </p:nvSpPr>
        <p:spPr>
          <a:xfrm>
            <a:off x="6462360" y="83736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/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81" name="CustomShape 28"/>
          <p:cNvSpPr/>
          <p:nvPr/>
        </p:nvSpPr>
        <p:spPr>
          <a:xfrm>
            <a:off x="6902640" y="81360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ambria"/>
              </a:rPr>
              <a:t>2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82" name="CustomShape 29"/>
          <p:cNvSpPr/>
          <p:nvPr/>
        </p:nvSpPr>
        <p:spPr>
          <a:xfrm>
            <a:off x="735084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83" name="CustomShape 30"/>
          <p:cNvSpPr/>
          <p:nvPr/>
        </p:nvSpPr>
        <p:spPr>
          <a:xfrm>
            <a:off x="7783200" y="81360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800" b="0" strike="noStrike" spc="-1">
                <a:solidFill>
                  <a:srgbClr val="FFFFFF"/>
                </a:solidFill>
                <a:latin typeface="Cambria"/>
              </a:rPr>
              <a:t>-4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84" name="TextShape 31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EC627CAA-2D1E-43B9-9B5E-1F1B255821B5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85" name="CustomShape 32"/>
          <p:cNvSpPr/>
          <p:nvPr/>
        </p:nvSpPr>
        <p:spPr>
          <a:xfrm>
            <a:off x="362160" y="5374080"/>
            <a:ext cx="8314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43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43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– (a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41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x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13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)/a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11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-3 – (1)x(2)/2 = -4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87" name="CustomShape 34"/>
          <p:cNvSpPr/>
          <p:nvPr/>
        </p:nvSpPr>
        <p:spPr>
          <a:xfrm>
            <a:off x="359280" y="4930393"/>
            <a:ext cx="8458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42</a:t>
            </a:r>
            <a:r>
              <a:rPr lang="fr-FR" sz="1600" b="0" strike="noStrike" spc="-1" baseline="30000" dirty="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42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– (a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41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x 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12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)/a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11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= 2 – (1)x(1)/2 = 3/2 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88" name="CustomShape 35"/>
          <p:cNvSpPr/>
          <p:nvPr/>
        </p:nvSpPr>
        <p:spPr>
          <a:xfrm>
            <a:off x="5960520" y="283932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9" name="CustomShape 36"/>
          <p:cNvSpPr/>
          <p:nvPr/>
        </p:nvSpPr>
        <p:spPr>
          <a:xfrm>
            <a:off x="5460840" y="2061000"/>
            <a:ext cx="2061360" cy="34668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600" b="1" strike="noStrike" spc="-1">
                <a:solidFill>
                  <a:srgbClr val="FFFFFF"/>
                </a:solidFill>
                <a:latin typeface="Cambria"/>
              </a:rPr>
              <a:t>-1/2      2      1/2      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90" name="CustomShape 37"/>
          <p:cNvSpPr/>
          <p:nvPr/>
        </p:nvSpPr>
        <p:spPr>
          <a:xfrm>
            <a:off x="5443200" y="2421000"/>
            <a:ext cx="2061360" cy="38412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600" b="1" strike="noStrike" spc="-1">
                <a:solidFill>
                  <a:srgbClr val="FFFFFF"/>
                </a:solidFill>
                <a:latin typeface="Cambria"/>
              </a:rPr>
              <a:t>-9/2      -1      5/2      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91" name="CustomShape 38"/>
          <p:cNvSpPr/>
          <p:nvPr/>
        </p:nvSpPr>
        <p:spPr>
          <a:xfrm>
            <a:off x="140760" y="620640"/>
            <a:ext cx="240696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Itération 1 (i=4, j=3)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92" name="CustomShape 39"/>
          <p:cNvSpPr/>
          <p:nvPr/>
        </p:nvSpPr>
        <p:spPr>
          <a:xfrm>
            <a:off x="7783200" y="805680"/>
            <a:ext cx="431640" cy="431640"/>
          </a:xfrm>
          <a:prstGeom prst="ellipse">
            <a:avLst/>
          </a:prstGeom>
          <a:noFill/>
          <a:ln w="2857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800" b="0" strike="noStrike" spc="-1">
                <a:solidFill>
                  <a:srgbClr val="FFFFFF"/>
                </a:solidFill>
                <a:latin typeface="Cambria"/>
              </a:rPr>
              <a:t>-4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4"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8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2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6"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006 3.7037E-007 L 0.24497 -0.29907 E">
                                      <p:cBhvr>
                                        <p:cTn id="29" dur="10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38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42"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006 2.96296E-006 L 0.43785 -0.28982 E">
                                      <p:cBhvr>
                                        <p:cTn id="45" dur="10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55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9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006 -2.96296E-006 L 0.42691 -0.11574 E">
                                      <p:cBhvr>
                                        <p:cTn id="62" dur="10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500"/>
                            </p:stCondLst>
                            <p:childTnLst>
                              <p:par>
                                <p:cTn id="6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1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5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6" presetClass="pat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006 -3.33333E-006 L 0.62829 -0.11736 E">
                                      <p:cBhvr>
                                        <p:cTn id="77" dur="10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0"/>
                            </p:stCondLst>
                            <p:childTnLst>
                              <p:par>
                                <p:cTn id="79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0"/>
                            </p:stCondLst>
                            <p:childTnLst>
                              <p:par>
                                <p:cTn id="8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87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91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500"/>
                            </p:stCondLst>
                            <p:childTnLst>
                              <p:par>
                                <p:cTn id="93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500"/>
                            </p:stCondLst>
                            <p:childTnLst>
                              <p:par>
                                <p:cTn id="98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1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006 -1.48148E-006 L -0.20157 0.29722 E">
                                      <p:cBhvr>
                                        <p:cTn id="102" dur="100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C1F90A31-C104-45D6-805E-BD7765269229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241560" y="188640"/>
            <a:ext cx="23857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Université de Jijel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231840" y="471960"/>
            <a:ext cx="477180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Faculté des Sciences Exactes et Informatique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8" name="CustomShape 4"/>
          <p:cNvSpPr/>
          <p:nvPr/>
        </p:nvSpPr>
        <p:spPr>
          <a:xfrm>
            <a:off x="251640" y="779760"/>
            <a:ext cx="331200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Département d’Informatique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9" name="CustomShape 5"/>
          <p:cNvSpPr/>
          <p:nvPr/>
        </p:nvSpPr>
        <p:spPr>
          <a:xfrm>
            <a:off x="1547640" y="2807280"/>
            <a:ext cx="432000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0" strike="noStrike" spc="-1">
                <a:solidFill>
                  <a:srgbClr val="FFFFFF"/>
                </a:solidFill>
                <a:latin typeface="Book Antiqua"/>
              </a:rPr>
              <a:t>Les Méthodes Directes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70" name="Picture 2"/>
          <p:cNvPicPr/>
          <p:nvPr/>
        </p:nvPicPr>
        <p:blipFill>
          <a:blip r:embed="rId2"/>
          <a:stretch/>
        </p:blipFill>
        <p:spPr>
          <a:xfrm>
            <a:off x="7668360" y="188640"/>
            <a:ext cx="1315800" cy="1525320"/>
          </a:xfrm>
          <a:prstGeom prst="rect">
            <a:avLst/>
          </a:prstGeom>
          <a:ln w="0">
            <a:noFill/>
          </a:ln>
        </p:spPr>
      </p:pic>
      <p:sp>
        <p:nvSpPr>
          <p:cNvPr id="71" name="CustomShape 6"/>
          <p:cNvSpPr/>
          <p:nvPr/>
        </p:nvSpPr>
        <p:spPr>
          <a:xfrm>
            <a:off x="2195640" y="3749040"/>
            <a:ext cx="403200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fr-FR" sz="2400" b="0" strike="noStrike" spc="-1">
                <a:solidFill>
                  <a:srgbClr val="FFFFFF"/>
                </a:solidFill>
                <a:latin typeface="Book Antiqua"/>
              </a:rPr>
              <a:t>La Méthode de Gauss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2" name="CustomShape 7"/>
          <p:cNvSpPr/>
          <p:nvPr/>
        </p:nvSpPr>
        <p:spPr>
          <a:xfrm>
            <a:off x="2220840" y="4613040"/>
            <a:ext cx="515880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fr-FR" sz="2400" b="0" strike="noStrike" spc="-1">
                <a:solidFill>
                  <a:srgbClr val="FFFFFF"/>
                </a:solidFill>
                <a:latin typeface="Book Antiqua"/>
              </a:rPr>
              <a:t>La Méthode de Gauss - Jordan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3" name="CustomShape 8"/>
          <p:cNvSpPr/>
          <p:nvPr/>
        </p:nvSpPr>
        <p:spPr>
          <a:xfrm>
            <a:off x="827640" y="2061000"/>
            <a:ext cx="633636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0" strike="noStrike" spc="-1">
                <a:solidFill>
                  <a:srgbClr val="FFFFFF"/>
                </a:solidFill>
                <a:latin typeface="Book Antiqua"/>
              </a:rPr>
              <a:t>Résolution des Systèmes Linéaires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1" name="CustomShape 6"/>
          <p:cNvSpPr/>
          <p:nvPr/>
        </p:nvSpPr>
        <p:spPr>
          <a:xfrm>
            <a:off x="2195640" y="5421152"/>
            <a:ext cx="403200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fr-FR" sz="2400" b="0" strike="noStrike" spc="-1" dirty="0">
                <a:solidFill>
                  <a:srgbClr val="FFFFFF"/>
                </a:solidFill>
                <a:latin typeface="Book Antiqua"/>
              </a:rPr>
              <a:t>La </a:t>
            </a:r>
            <a:r>
              <a:rPr lang="fr-FR" sz="2400" b="0" strike="noStrike" spc="-1" dirty="0" smtClean="0">
                <a:solidFill>
                  <a:srgbClr val="FFFFFF"/>
                </a:solidFill>
                <a:latin typeface="Book Antiqua"/>
              </a:rPr>
              <a:t>factorisation LU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Picture 2"/>
          <p:cNvPicPr/>
          <p:nvPr/>
        </p:nvPicPr>
        <p:blipFill>
          <a:blip r:embed="rId2"/>
          <a:stretch/>
        </p:blipFill>
        <p:spPr>
          <a:xfrm>
            <a:off x="4885920" y="1563480"/>
            <a:ext cx="2703960" cy="17276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594" name="Table 1"/>
          <p:cNvGraphicFramePr/>
          <p:nvPr/>
        </p:nvGraphicFramePr>
        <p:xfrm>
          <a:off x="1148760" y="1648080"/>
          <a:ext cx="2515320" cy="1584960"/>
        </p:xfrm>
        <a:graphic>
          <a:graphicData uri="http://schemas.openxmlformats.org/drawingml/2006/table">
            <a:tbl>
              <a:tblPr/>
              <a:tblGrid>
                <a:gridCol w="427320"/>
                <a:gridCol w="504000"/>
                <a:gridCol w="504000"/>
                <a:gridCol w="576000"/>
                <a:gridCol w="504000"/>
              </a:tblGrid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8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17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-7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95" name="CustomShape 2"/>
          <p:cNvSpPr/>
          <p:nvPr/>
        </p:nvSpPr>
        <p:spPr>
          <a:xfrm>
            <a:off x="210960" y="1072080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96" name="CustomShape 3"/>
          <p:cNvSpPr/>
          <p:nvPr/>
        </p:nvSpPr>
        <p:spPr>
          <a:xfrm>
            <a:off x="788760" y="1360080"/>
            <a:ext cx="33912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chemeClr val="bg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7" name="CustomShape 4"/>
          <p:cNvSpPr/>
          <p:nvPr/>
        </p:nvSpPr>
        <p:spPr>
          <a:xfrm>
            <a:off x="4971240" y="1649880"/>
            <a:ext cx="2533320" cy="4316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000" b="1" strike="noStrike" spc="-1">
                <a:solidFill>
                  <a:srgbClr val="FFFFFF"/>
                </a:solidFill>
                <a:latin typeface="Cambria"/>
              </a:rPr>
              <a:t>2      1      2      -1       8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98" name="CustomShape 5"/>
          <p:cNvSpPr/>
          <p:nvPr/>
        </p:nvSpPr>
        <p:spPr>
          <a:xfrm>
            <a:off x="35640" y="188640"/>
            <a:ext cx="336528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1- Méthode de Gauss (simple)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99" name="CustomShape 6"/>
          <p:cNvSpPr/>
          <p:nvPr/>
        </p:nvSpPr>
        <p:spPr>
          <a:xfrm>
            <a:off x="1126249" y="1644840"/>
            <a:ext cx="431640" cy="43164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0" name="CustomShape 7"/>
          <p:cNvSpPr/>
          <p:nvPr/>
        </p:nvSpPr>
        <p:spPr>
          <a:xfrm>
            <a:off x="4958280" y="2081880"/>
            <a:ext cx="518400" cy="115128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>
                <a:solidFill>
                  <a:srgbClr val="FFFFFF"/>
                </a:solidFill>
                <a:latin typeface="Cambria"/>
              </a:rPr>
              <a:t>0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>
                <a:solidFill>
                  <a:srgbClr val="FFFFFF"/>
                </a:solidFill>
                <a:latin typeface="Cambria"/>
              </a:rPr>
              <a:t>0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>
                <a:solidFill>
                  <a:srgbClr val="FFFFFF"/>
                </a:solidFill>
                <a:latin typeface="Cambria"/>
              </a:rPr>
              <a:t>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01" name="CustomShape 8"/>
          <p:cNvSpPr/>
          <p:nvPr/>
        </p:nvSpPr>
        <p:spPr>
          <a:xfrm>
            <a:off x="172800" y="3779280"/>
            <a:ext cx="466884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000000"/>
                </a:solidFill>
                <a:uFillTx/>
                <a:latin typeface="Book Antiqua"/>
              </a:rPr>
              <a:t>Règles de calcul pour les autres éléments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02" name="CustomShape 9"/>
          <p:cNvSpPr/>
          <p:nvPr/>
        </p:nvSpPr>
        <p:spPr>
          <a:xfrm>
            <a:off x="556200" y="4238280"/>
            <a:ext cx="3428280" cy="40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ij</a:t>
            </a:r>
            <a:r>
              <a:rPr lang="fr-FR" sz="1800" b="1" strike="noStrike" spc="148" baseline="30000">
                <a:solidFill>
                  <a:srgbClr val="FFFFFF"/>
                </a:solidFill>
                <a:latin typeface="Book Antiqua"/>
              </a:rPr>
              <a:t>(1)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=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ij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– (a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ik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x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kj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) /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kk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03" name="CustomShape 10"/>
          <p:cNvSpPr/>
          <p:nvPr/>
        </p:nvSpPr>
        <p:spPr>
          <a:xfrm>
            <a:off x="248760" y="4836960"/>
            <a:ext cx="8568720" cy="180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4" name="CustomShape 11"/>
          <p:cNvSpPr/>
          <p:nvPr/>
        </p:nvSpPr>
        <p:spPr>
          <a:xfrm>
            <a:off x="399960" y="2257560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A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05" name="CustomShape 12"/>
          <p:cNvSpPr/>
          <p:nvPr/>
        </p:nvSpPr>
        <p:spPr>
          <a:xfrm>
            <a:off x="4133880" y="2279880"/>
            <a:ext cx="75168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0" strike="noStrike" spc="-1" baseline="30000">
                <a:solidFill>
                  <a:srgbClr val="FFFFFF"/>
                </a:solidFill>
                <a:latin typeface="Constantia"/>
              </a:rPr>
              <a:t>(1)</a:t>
            </a: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06" name="CustomShape 13"/>
          <p:cNvSpPr/>
          <p:nvPr/>
        </p:nvSpPr>
        <p:spPr>
          <a:xfrm>
            <a:off x="3898800" y="4308840"/>
            <a:ext cx="374472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FFFFFF"/>
                </a:solidFill>
                <a:latin typeface="Book Antiqua"/>
              </a:rPr>
              <a:t>( i = la ligne, j = la colonne , k = l’itération )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07" name="CustomShape 14"/>
          <p:cNvSpPr/>
          <p:nvPr/>
        </p:nvSpPr>
        <p:spPr>
          <a:xfrm>
            <a:off x="5477400" y="284292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400" b="1" strike="noStrike" spc="-1">
                <a:solidFill>
                  <a:srgbClr val="FFFFFF"/>
                </a:solidFill>
                <a:latin typeface="Cambria"/>
              </a:rPr>
              <a:t>3/2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08" name="CustomShape 15"/>
          <p:cNvSpPr/>
          <p:nvPr/>
        </p:nvSpPr>
        <p:spPr>
          <a:xfrm flipH="1" flipV="1">
            <a:off x="4235040" y="1164240"/>
            <a:ext cx="2301120" cy="1848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9" name="CustomShape 16"/>
          <p:cNvSpPr/>
          <p:nvPr/>
        </p:nvSpPr>
        <p:spPr>
          <a:xfrm>
            <a:off x="3866760" y="79632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10" name="CustomShape 17"/>
          <p:cNvSpPr/>
          <p:nvPr/>
        </p:nvSpPr>
        <p:spPr>
          <a:xfrm>
            <a:off x="2650320" y="282672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-2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11" name="CustomShape 18"/>
          <p:cNvSpPr/>
          <p:nvPr/>
        </p:nvSpPr>
        <p:spPr>
          <a:xfrm>
            <a:off x="1136520" y="282240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12" name="CustomShape 19"/>
          <p:cNvSpPr/>
          <p:nvPr/>
        </p:nvSpPr>
        <p:spPr>
          <a:xfrm>
            <a:off x="2650320" y="162972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-1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13" name="CustomShape 20"/>
          <p:cNvSpPr/>
          <p:nvPr/>
        </p:nvSpPr>
        <p:spPr>
          <a:xfrm>
            <a:off x="1132560" y="164196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14" name="Line 21"/>
          <p:cNvSpPr/>
          <p:nvPr/>
        </p:nvSpPr>
        <p:spPr>
          <a:xfrm>
            <a:off x="3779640" y="1256760"/>
            <a:ext cx="5184720" cy="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CustomShape 22"/>
          <p:cNvSpPr/>
          <p:nvPr/>
        </p:nvSpPr>
        <p:spPr>
          <a:xfrm>
            <a:off x="430236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-2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16" name="CustomShape 23"/>
          <p:cNvSpPr/>
          <p:nvPr/>
        </p:nvSpPr>
        <p:spPr>
          <a:xfrm>
            <a:off x="473436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-(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17" name="CustomShape 24"/>
          <p:cNvSpPr/>
          <p:nvPr/>
        </p:nvSpPr>
        <p:spPr>
          <a:xfrm>
            <a:off x="5166360" y="81360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18" name="CustomShape 25"/>
          <p:cNvSpPr/>
          <p:nvPr/>
        </p:nvSpPr>
        <p:spPr>
          <a:xfrm>
            <a:off x="5598360" y="82332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x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19" name="CustomShape 26"/>
          <p:cNvSpPr/>
          <p:nvPr/>
        </p:nvSpPr>
        <p:spPr>
          <a:xfrm>
            <a:off x="6030360" y="82944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0" strike="noStrike" spc="-1">
                <a:solidFill>
                  <a:srgbClr val="FFFFFF"/>
                </a:solidFill>
                <a:latin typeface="Cambria"/>
              </a:rPr>
              <a:t>-1)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20" name="CustomShape 27"/>
          <p:cNvSpPr/>
          <p:nvPr/>
        </p:nvSpPr>
        <p:spPr>
          <a:xfrm>
            <a:off x="6462360" y="83736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/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21" name="CustomShape 28"/>
          <p:cNvSpPr/>
          <p:nvPr/>
        </p:nvSpPr>
        <p:spPr>
          <a:xfrm>
            <a:off x="6902640" y="81360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22" name="CustomShape 29"/>
          <p:cNvSpPr/>
          <p:nvPr/>
        </p:nvSpPr>
        <p:spPr>
          <a:xfrm>
            <a:off x="735084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23" name="CustomShape 30"/>
          <p:cNvSpPr/>
          <p:nvPr/>
        </p:nvSpPr>
        <p:spPr>
          <a:xfrm>
            <a:off x="7783200" y="813600"/>
            <a:ext cx="53316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400" b="0" strike="noStrike" spc="-1">
                <a:solidFill>
                  <a:srgbClr val="FFFFFF"/>
                </a:solidFill>
                <a:latin typeface="Cambria"/>
              </a:rPr>
              <a:t>-3/2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24" name="TextShape 31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898404C9-FAD1-480E-BA6D-105DC4A0110A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25" name="CustomShape 32"/>
          <p:cNvSpPr/>
          <p:nvPr/>
        </p:nvSpPr>
        <p:spPr>
          <a:xfrm>
            <a:off x="352800" y="5737320"/>
            <a:ext cx="8314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44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44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– (a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41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x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14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)/a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11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-2 – (1)x(-1)/2 = -3/2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27" name="CustomShape 34"/>
          <p:cNvSpPr/>
          <p:nvPr/>
        </p:nvSpPr>
        <p:spPr>
          <a:xfrm>
            <a:off x="342900" y="4925411"/>
            <a:ext cx="8458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42</a:t>
            </a:r>
            <a:r>
              <a:rPr lang="fr-FR" sz="1600" b="0" strike="noStrike" spc="-1" baseline="30000" dirty="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42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– (a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41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x 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12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)/a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11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= 2 – (1)x(1)/2 = 3/2 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28" name="CustomShape 35"/>
          <p:cNvSpPr/>
          <p:nvPr/>
        </p:nvSpPr>
        <p:spPr>
          <a:xfrm>
            <a:off x="359280" y="5352480"/>
            <a:ext cx="8314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43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43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– (a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41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x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13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)/a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11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-3 – (1)x(2)/2 = -4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29" name="CustomShape 36"/>
          <p:cNvSpPr/>
          <p:nvPr/>
        </p:nvSpPr>
        <p:spPr>
          <a:xfrm>
            <a:off x="6536880" y="279792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CustomShape 37"/>
          <p:cNvSpPr/>
          <p:nvPr/>
        </p:nvSpPr>
        <p:spPr>
          <a:xfrm>
            <a:off x="6022080" y="282996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1" strike="noStrike" spc="-1">
                <a:solidFill>
                  <a:srgbClr val="FFFFFF"/>
                </a:solidFill>
                <a:latin typeface="Cambria"/>
              </a:rPr>
              <a:t>-4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31" name="CustomShape 38"/>
          <p:cNvSpPr/>
          <p:nvPr/>
        </p:nvSpPr>
        <p:spPr>
          <a:xfrm>
            <a:off x="5460840" y="2061000"/>
            <a:ext cx="2061360" cy="34668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600" b="1" strike="noStrike" spc="-1">
                <a:solidFill>
                  <a:srgbClr val="FFFFFF"/>
                </a:solidFill>
                <a:latin typeface="Cambria"/>
              </a:rPr>
              <a:t>-1/2      2      1/2      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32" name="CustomShape 39"/>
          <p:cNvSpPr/>
          <p:nvPr/>
        </p:nvSpPr>
        <p:spPr>
          <a:xfrm>
            <a:off x="5443200" y="2421000"/>
            <a:ext cx="2061360" cy="38412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600" b="1" strike="noStrike" spc="-1">
                <a:solidFill>
                  <a:srgbClr val="FFFFFF"/>
                </a:solidFill>
                <a:latin typeface="Cambria"/>
              </a:rPr>
              <a:t>-9/2      -1      5/2      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33" name="CustomShape 40"/>
          <p:cNvSpPr/>
          <p:nvPr/>
        </p:nvSpPr>
        <p:spPr>
          <a:xfrm>
            <a:off x="140760" y="620640"/>
            <a:ext cx="236628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Itération 1 (i=4, j=4)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34" name="CustomShape 41"/>
          <p:cNvSpPr/>
          <p:nvPr/>
        </p:nvSpPr>
        <p:spPr>
          <a:xfrm>
            <a:off x="7784640" y="809280"/>
            <a:ext cx="533160" cy="431640"/>
          </a:xfrm>
          <a:prstGeom prst="ellipse">
            <a:avLst/>
          </a:prstGeom>
          <a:noFill/>
          <a:ln w="2857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400" b="0" strike="noStrike" spc="-1">
                <a:solidFill>
                  <a:srgbClr val="FFFFFF"/>
                </a:solidFill>
                <a:latin typeface="Cambria"/>
              </a:rPr>
              <a:t>-3/2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4"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8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2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6"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006 0 L 0.18646 -0.30069 E">
                                      <p:cBhvr>
                                        <p:cTn id="29" dur="10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38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42"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006 4.44444E-006 L 0.43871 -0.28959 E">
                                      <p:cBhvr>
                                        <p:cTn id="45" dur="10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55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9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006 -2.96296E-006 L 0.36754 -0.11574 E">
                                      <p:cBhvr>
                                        <p:cTn id="62" dur="10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500"/>
                            </p:stCondLst>
                            <p:childTnLst>
                              <p:par>
                                <p:cTn id="6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1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5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6" presetClass="pat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006 -3.33333E-006 L 0.62829 -0.11736 E">
                                      <p:cBhvr>
                                        <p:cTn id="77" dur="10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0"/>
                            </p:stCondLst>
                            <p:childTnLst>
                              <p:par>
                                <p:cTn id="79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0"/>
                            </p:stCondLst>
                            <p:childTnLst>
                              <p:par>
                                <p:cTn id="8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87"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91" dur="10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500"/>
                            </p:stCondLst>
                            <p:childTnLst>
                              <p:par>
                                <p:cTn id="93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006 -1.48148E-006 L -0.13855 0.29722 E">
                                      <p:cBhvr>
                                        <p:cTn id="94" dur="100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0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" name="Picture 2"/>
          <p:cNvPicPr/>
          <p:nvPr/>
        </p:nvPicPr>
        <p:blipFill>
          <a:blip r:embed="rId2"/>
          <a:stretch/>
        </p:blipFill>
        <p:spPr>
          <a:xfrm>
            <a:off x="4885920" y="1563480"/>
            <a:ext cx="2703960" cy="17276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636" name="Table 1"/>
          <p:cNvGraphicFramePr/>
          <p:nvPr/>
        </p:nvGraphicFramePr>
        <p:xfrm>
          <a:off x="1148760" y="1648080"/>
          <a:ext cx="2515320" cy="1584960"/>
        </p:xfrm>
        <a:graphic>
          <a:graphicData uri="http://schemas.openxmlformats.org/drawingml/2006/table">
            <a:tbl>
              <a:tblPr/>
              <a:tblGrid>
                <a:gridCol w="427320"/>
                <a:gridCol w="504000"/>
                <a:gridCol w="504000"/>
                <a:gridCol w="576000"/>
                <a:gridCol w="504000"/>
              </a:tblGrid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8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17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-7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37" name="CustomShape 2"/>
          <p:cNvSpPr/>
          <p:nvPr/>
        </p:nvSpPr>
        <p:spPr>
          <a:xfrm>
            <a:off x="210960" y="1072080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38" name="CustomShape 3"/>
          <p:cNvSpPr/>
          <p:nvPr/>
        </p:nvSpPr>
        <p:spPr>
          <a:xfrm>
            <a:off x="788760" y="1360080"/>
            <a:ext cx="33912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chemeClr val="bg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9" name="CustomShape 4"/>
          <p:cNvSpPr/>
          <p:nvPr/>
        </p:nvSpPr>
        <p:spPr>
          <a:xfrm>
            <a:off x="4971240" y="1649880"/>
            <a:ext cx="2533320" cy="4316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000" b="1" strike="noStrike" spc="-1">
                <a:solidFill>
                  <a:srgbClr val="FFFFFF"/>
                </a:solidFill>
                <a:latin typeface="Cambria"/>
              </a:rPr>
              <a:t>2      1      2      -1       8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40" name="CustomShape 5"/>
          <p:cNvSpPr/>
          <p:nvPr/>
        </p:nvSpPr>
        <p:spPr>
          <a:xfrm>
            <a:off x="35640" y="188640"/>
            <a:ext cx="336528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1- Méthode de Gauss (simple)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41" name="CustomShape 6"/>
          <p:cNvSpPr/>
          <p:nvPr/>
        </p:nvSpPr>
        <p:spPr>
          <a:xfrm>
            <a:off x="1126800" y="1644840"/>
            <a:ext cx="431640" cy="43164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2" name="CustomShape 7"/>
          <p:cNvSpPr/>
          <p:nvPr/>
        </p:nvSpPr>
        <p:spPr>
          <a:xfrm>
            <a:off x="4958280" y="2081880"/>
            <a:ext cx="518400" cy="115128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>
                <a:solidFill>
                  <a:srgbClr val="FFFFFF"/>
                </a:solidFill>
                <a:latin typeface="Cambria"/>
              </a:rPr>
              <a:t>0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>
                <a:solidFill>
                  <a:srgbClr val="FFFFFF"/>
                </a:solidFill>
                <a:latin typeface="Cambria"/>
              </a:rPr>
              <a:t>0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>
                <a:solidFill>
                  <a:srgbClr val="FFFFFF"/>
                </a:solidFill>
                <a:latin typeface="Cambria"/>
              </a:rPr>
              <a:t>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43" name="CustomShape 8"/>
          <p:cNvSpPr/>
          <p:nvPr/>
        </p:nvSpPr>
        <p:spPr>
          <a:xfrm>
            <a:off x="172800" y="3779280"/>
            <a:ext cx="466884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000000"/>
                </a:solidFill>
                <a:uFillTx/>
                <a:latin typeface="Book Antiqua"/>
              </a:rPr>
              <a:t>Règles de calcul pour les autres éléments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44" name="CustomShape 9"/>
          <p:cNvSpPr/>
          <p:nvPr/>
        </p:nvSpPr>
        <p:spPr>
          <a:xfrm>
            <a:off x="556200" y="4238280"/>
            <a:ext cx="3428280" cy="40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ij</a:t>
            </a:r>
            <a:r>
              <a:rPr lang="fr-FR" sz="1800" b="1" strike="noStrike" spc="148" baseline="30000">
                <a:solidFill>
                  <a:srgbClr val="FFFFFF"/>
                </a:solidFill>
                <a:latin typeface="Book Antiqua"/>
              </a:rPr>
              <a:t>(1)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=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ij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– (a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ik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x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kj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) /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kk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45" name="CustomShape 10"/>
          <p:cNvSpPr/>
          <p:nvPr/>
        </p:nvSpPr>
        <p:spPr>
          <a:xfrm>
            <a:off x="248760" y="4836960"/>
            <a:ext cx="8568720" cy="180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6" name="CustomShape 11"/>
          <p:cNvSpPr/>
          <p:nvPr/>
        </p:nvSpPr>
        <p:spPr>
          <a:xfrm>
            <a:off x="399960" y="2257560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A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47" name="CustomShape 12"/>
          <p:cNvSpPr/>
          <p:nvPr/>
        </p:nvSpPr>
        <p:spPr>
          <a:xfrm>
            <a:off x="4133880" y="2279880"/>
            <a:ext cx="75168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0" strike="noStrike" spc="-1" baseline="30000">
                <a:solidFill>
                  <a:srgbClr val="FFFFFF"/>
                </a:solidFill>
                <a:latin typeface="Constantia"/>
              </a:rPr>
              <a:t>(1)</a:t>
            </a: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48" name="CustomShape 13"/>
          <p:cNvSpPr/>
          <p:nvPr/>
        </p:nvSpPr>
        <p:spPr>
          <a:xfrm>
            <a:off x="3898800" y="4308840"/>
            <a:ext cx="374472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FFFFFF"/>
                </a:solidFill>
                <a:latin typeface="Book Antiqua"/>
              </a:rPr>
              <a:t>( i = la ligne, j = la colonne , k = l’itération )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49" name="CustomShape 14"/>
          <p:cNvSpPr/>
          <p:nvPr/>
        </p:nvSpPr>
        <p:spPr>
          <a:xfrm flipH="1" flipV="1">
            <a:off x="4234320" y="1164240"/>
            <a:ext cx="2796840" cy="1852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0" name="CustomShape 15"/>
          <p:cNvSpPr/>
          <p:nvPr/>
        </p:nvSpPr>
        <p:spPr>
          <a:xfrm>
            <a:off x="3866760" y="79632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51" name="CustomShape 16"/>
          <p:cNvSpPr/>
          <p:nvPr/>
        </p:nvSpPr>
        <p:spPr>
          <a:xfrm>
            <a:off x="3194640" y="282528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-7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52" name="CustomShape 17"/>
          <p:cNvSpPr/>
          <p:nvPr/>
        </p:nvSpPr>
        <p:spPr>
          <a:xfrm>
            <a:off x="1141920" y="282024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53" name="CustomShape 18"/>
          <p:cNvSpPr/>
          <p:nvPr/>
        </p:nvSpPr>
        <p:spPr>
          <a:xfrm>
            <a:off x="3185280" y="162972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8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54" name="CustomShape 19"/>
          <p:cNvSpPr/>
          <p:nvPr/>
        </p:nvSpPr>
        <p:spPr>
          <a:xfrm>
            <a:off x="1126657" y="164196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55" name="Line 20"/>
          <p:cNvSpPr/>
          <p:nvPr/>
        </p:nvSpPr>
        <p:spPr>
          <a:xfrm>
            <a:off x="3779640" y="1256760"/>
            <a:ext cx="5184720" cy="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6" name="CustomShape 21"/>
          <p:cNvSpPr/>
          <p:nvPr/>
        </p:nvSpPr>
        <p:spPr>
          <a:xfrm>
            <a:off x="430236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-7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57" name="CustomShape 22"/>
          <p:cNvSpPr/>
          <p:nvPr/>
        </p:nvSpPr>
        <p:spPr>
          <a:xfrm>
            <a:off x="473436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-(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58" name="CustomShape 23"/>
          <p:cNvSpPr/>
          <p:nvPr/>
        </p:nvSpPr>
        <p:spPr>
          <a:xfrm>
            <a:off x="5166360" y="81360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59" name="CustomShape 24"/>
          <p:cNvSpPr/>
          <p:nvPr/>
        </p:nvSpPr>
        <p:spPr>
          <a:xfrm>
            <a:off x="5598360" y="82332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x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60" name="CustomShape 25"/>
          <p:cNvSpPr/>
          <p:nvPr/>
        </p:nvSpPr>
        <p:spPr>
          <a:xfrm>
            <a:off x="6030360" y="82944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0" strike="noStrike" spc="-1">
                <a:solidFill>
                  <a:srgbClr val="FFFFFF"/>
                </a:solidFill>
                <a:latin typeface="Cambria"/>
              </a:rPr>
              <a:t>8)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61" name="CustomShape 26"/>
          <p:cNvSpPr/>
          <p:nvPr/>
        </p:nvSpPr>
        <p:spPr>
          <a:xfrm>
            <a:off x="6462360" y="83736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/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62" name="CustomShape 27"/>
          <p:cNvSpPr/>
          <p:nvPr/>
        </p:nvSpPr>
        <p:spPr>
          <a:xfrm>
            <a:off x="6902640" y="81360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63" name="CustomShape 28"/>
          <p:cNvSpPr/>
          <p:nvPr/>
        </p:nvSpPr>
        <p:spPr>
          <a:xfrm>
            <a:off x="735084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64" name="CustomShape 29"/>
          <p:cNvSpPr/>
          <p:nvPr/>
        </p:nvSpPr>
        <p:spPr>
          <a:xfrm>
            <a:off x="7710840" y="804240"/>
            <a:ext cx="749160" cy="45072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800" b="0" strike="noStrike" spc="-1">
                <a:solidFill>
                  <a:srgbClr val="FFFFFF"/>
                </a:solidFill>
                <a:latin typeface="Cambria"/>
              </a:rPr>
              <a:t>-11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65" name="TextShape 30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4DF22DC-1BA2-4822-B1DE-2CF368778128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66" name="CustomShape 31"/>
          <p:cNvSpPr/>
          <p:nvPr/>
        </p:nvSpPr>
        <p:spPr>
          <a:xfrm>
            <a:off x="352800" y="6173640"/>
            <a:ext cx="8314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45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45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– (a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41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x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15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)/a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11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-7 – (1) x 8 / 2 = -11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67" name="CustomShape 32"/>
          <p:cNvSpPr/>
          <p:nvPr/>
        </p:nvSpPr>
        <p:spPr>
          <a:xfrm>
            <a:off x="7032960" y="280152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8" name="CustomShape 33"/>
          <p:cNvSpPr/>
          <p:nvPr/>
        </p:nvSpPr>
        <p:spPr>
          <a:xfrm>
            <a:off x="6454080" y="2833920"/>
            <a:ext cx="46908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200" b="1" strike="noStrike" spc="-1">
                <a:solidFill>
                  <a:srgbClr val="FFFFFF"/>
                </a:solidFill>
                <a:latin typeface="Cambria"/>
              </a:rPr>
              <a:t>-3/2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69" name="CustomShape 34"/>
          <p:cNvSpPr/>
          <p:nvPr/>
        </p:nvSpPr>
        <p:spPr>
          <a:xfrm>
            <a:off x="352800" y="5737320"/>
            <a:ext cx="8314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44</a:t>
            </a:r>
            <a:r>
              <a:rPr lang="fr-FR" sz="1600" b="0" strike="noStrike" spc="-1" baseline="30000" dirty="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44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– (a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41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x 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14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)/a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11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= -2 – (1)x(-1)/2 = -3/2 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70" name="CustomShape 35"/>
          <p:cNvSpPr/>
          <p:nvPr/>
        </p:nvSpPr>
        <p:spPr>
          <a:xfrm>
            <a:off x="359280" y="4902120"/>
            <a:ext cx="8458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42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42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– (a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41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x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12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)/a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11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2 – (1)x(1)/2 = 3/2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71" name="CustomShape 36"/>
          <p:cNvSpPr/>
          <p:nvPr/>
        </p:nvSpPr>
        <p:spPr>
          <a:xfrm>
            <a:off x="359280" y="5352480"/>
            <a:ext cx="8314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43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43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– (a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41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x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13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)/a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11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-3 – (1)x(2)/2 = -4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72" name="CustomShape 37"/>
          <p:cNvSpPr/>
          <p:nvPr/>
        </p:nvSpPr>
        <p:spPr>
          <a:xfrm>
            <a:off x="5477400" y="284292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400" b="1" strike="noStrike" spc="-1">
                <a:solidFill>
                  <a:srgbClr val="FFFFFF"/>
                </a:solidFill>
                <a:latin typeface="Cambria"/>
              </a:rPr>
              <a:t>3/2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73" name="CustomShape 38"/>
          <p:cNvSpPr/>
          <p:nvPr/>
        </p:nvSpPr>
        <p:spPr>
          <a:xfrm>
            <a:off x="6022080" y="282996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1" strike="noStrike" spc="-1">
                <a:solidFill>
                  <a:srgbClr val="FFFFFF"/>
                </a:solidFill>
                <a:latin typeface="Cambria"/>
              </a:rPr>
              <a:t>-4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74" name="CustomShape 39"/>
          <p:cNvSpPr/>
          <p:nvPr/>
        </p:nvSpPr>
        <p:spPr>
          <a:xfrm>
            <a:off x="5460840" y="2061000"/>
            <a:ext cx="2061360" cy="34668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600" b="1" strike="noStrike" spc="-1">
                <a:solidFill>
                  <a:srgbClr val="FFFFFF"/>
                </a:solidFill>
                <a:latin typeface="Cambria"/>
              </a:rPr>
              <a:t>-1/2      2      1/2      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75" name="CustomShape 40"/>
          <p:cNvSpPr/>
          <p:nvPr/>
        </p:nvSpPr>
        <p:spPr>
          <a:xfrm>
            <a:off x="5443200" y="2421000"/>
            <a:ext cx="2061360" cy="38412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600" b="1" strike="noStrike" spc="-1">
                <a:solidFill>
                  <a:srgbClr val="FFFFFF"/>
                </a:solidFill>
                <a:latin typeface="Cambria"/>
              </a:rPr>
              <a:t>-9/2      -1      5/2      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76" name="CustomShape 41"/>
          <p:cNvSpPr/>
          <p:nvPr/>
        </p:nvSpPr>
        <p:spPr>
          <a:xfrm>
            <a:off x="140760" y="620640"/>
            <a:ext cx="236628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Itération 1 (i=4, j=5)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77" name="CustomShape 42"/>
          <p:cNvSpPr/>
          <p:nvPr/>
        </p:nvSpPr>
        <p:spPr>
          <a:xfrm>
            <a:off x="7710840" y="832764"/>
            <a:ext cx="749160" cy="450720"/>
          </a:xfrm>
          <a:prstGeom prst="ellipse">
            <a:avLst/>
          </a:prstGeom>
          <a:noFill/>
          <a:ln w="2857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800" b="0" strike="noStrike" spc="-1">
                <a:solidFill>
                  <a:srgbClr val="FFFFFF"/>
                </a:solidFill>
                <a:latin typeface="Cambria"/>
              </a:rPr>
              <a:t>-11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4"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8"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2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6" dur="1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006 1.48148E-006 L 0.11128 -0.29005 E">
                                      <p:cBhvr>
                                        <p:cTn id="29" dur="10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38"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42" dur="1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006 -4.07407E-006 L 0.446 -0.29976 E">
                                      <p:cBhvr>
                                        <p:cTn id="45" dur="10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55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9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006 -2.96296E-006 L 0.30921 -0.11574 E">
                                      <p:cBhvr>
                                        <p:cTn id="62" dur="1000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500"/>
                            </p:stCondLst>
                            <p:childTnLst>
                              <p:par>
                                <p:cTn id="6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1"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5"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6" presetClass="pat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006 -3.33333E-006 L 0.62829 -0.11736 E">
                                      <p:cBhvr>
                                        <p:cTn id="77" dur="1000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0"/>
                            </p:stCondLst>
                            <p:childTnLst>
                              <p:par>
                                <p:cTn id="79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0"/>
                            </p:stCondLst>
                            <p:childTnLst>
                              <p:par>
                                <p:cTn id="8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87"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91"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500"/>
                            </p:stCondLst>
                            <p:childTnLst>
                              <p:par>
                                <p:cTn id="93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006 -1.48148E-006 L -0.08351 0.29722 E">
                                      <p:cBhvr>
                                        <p:cTn id="94" dur="10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0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8" name="Picture 2"/>
          <p:cNvPicPr/>
          <p:nvPr/>
        </p:nvPicPr>
        <p:blipFill>
          <a:blip r:embed="rId2"/>
          <a:stretch/>
        </p:blipFill>
        <p:spPr>
          <a:xfrm>
            <a:off x="5292000" y="1347840"/>
            <a:ext cx="3032640" cy="1583640"/>
          </a:xfrm>
          <a:prstGeom prst="rect">
            <a:avLst/>
          </a:prstGeom>
          <a:ln w="0">
            <a:noFill/>
          </a:ln>
        </p:spPr>
      </p:pic>
      <p:sp>
        <p:nvSpPr>
          <p:cNvPr id="679" name="CustomShape 1"/>
          <p:cNvSpPr/>
          <p:nvPr/>
        </p:nvSpPr>
        <p:spPr>
          <a:xfrm>
            <a:off x="256680" y="3750120"/>
            <a:ext cx="8568720" cy="1910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680" name="Table 2"/>
          <p:cNvGraphicFramePr/>
          <p:nvPr/>
        </p:nvGraphicFramePr>
        <p:xfrm>
          <a:off x="1038960" y="1340640"/>
          <a:ext cx="3067200" cy="1584960"/>
        </p:xfrm>
        <a:graphic>
          <a:graphicData uri="http://schemas.openxmlformats.org/drawingml/2006/table">
            <a:tbl>
              <a:tblPr/>
              <a:tblGrid>
                <a:gridCol w="504000"/>
                <a:gridCol w="631800"/>
                <a:gridCol w="614520"/>
                <a:gridCol w="702360"/>
                <a:gridCol w="614520"/>
              </a:tblGrid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8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-1/2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1/2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-9/2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5/2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5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3/2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-4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-3/2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681" name="Group 3"/>
          <p:cNvGrpSpPr/>
          <p:nvPr/>
        </p:nvGrpSpPr>
        <p:grpSpPr>
          <a:xfrm>
            <a:off x="1043640" y="1309320"/>
            <a:ext cx="3096000" cy="1625040"/>
            <a:chOff x="1043640" y="1309320"/>
            <a:chExt cx="3096000" cy="1625040"/>
          </a:xfrm>
        </p:grpSpPr>
        <p:sp>
          <p:nvSpPr>
            <p:cNvPr id="682" name="CustomShape 4"/>
            <p:cNvSpPr/>
            <p:nvPr/>
          </p:nvSpPr>
          <p:spPr>
            <a:xfrm>
              <a:off x="1043640" y="1309320"/>
              <a:ext cx="3096000" cy="770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0" tIns="0" rIns="0" bIns="0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fr-FR" sz="2000" b="1" strike="noStrike" spc="-1">
                  <a:solidFill>
                    <a:srgbClr val="FF0000"/>
                  </a:solidFill>
                  <a:latin typeface="Cambria"/>
                </a:rPr>
                <a:t>2        1         2        -1        8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fr-FR" sz="2000" b="1" strike="noStrike" spc="-1">
                  <a:solidFill>
                    <a:srgbClr val="FF0000"/>
                  </a:solidFill>
                  <a:latin typeface="Cambria"/>
                </a:rPr>
                <a:t>0     -½        2        ½        5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683" name="CustomShape 5"/>
            <p:cNvSpPr/>
            <p:nvPr/>
          </p:nvSpPr>
          <p:spPr>
            <a:xfrm>
              <a:off x="1043640" y="2080080"/>
              <a:ext cx="544320" cy="8542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0" tIns="0" rIns="0" bIns="0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fr-FR" sz="2000" b="1" strike="noStrike" spc="-1">
                  <a:solidFill>
                    <a:srgbClr val="FF0000"/>
                  </a:solidFill>
                  <a:latin typeface="Cambria"/>
                </a:rPr>
                <a:t>0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fr-FR" sz="2000" b="1" strike="noStrike" spc="-1">
                  <a:solidFill>
                    <a:srgbClr val="FF0000"/>
                  </a:solidFill>
                  <a:latin typeface="Cambria"/>
                </a:rPr>
                <a:t>0</a:t>
              </a:r>
              <a:endParaRPr lang="en-US" sz="2000" b="0" strike="noStrike" spc="-1">
                <a:latin typeface="Arial"/>
              </a:endParaRPr>
            </a:p>
          </p:txBody>
        </p:sp>
      </p:grpSp>
      <p:sp>
        <p:nvSpPr>
          <p:cNvPr id="684" name="CustomShape 6"/>
          <p:cNvSpPr/>
          <p:nvPr/>
        </p:nvSpPr>
        <p:spPr>
          <a:xfrm>
            <a:off x="1588320" y="1662840"/>
            <a:ext cx="554040" cy="50256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5" name="CustomShape 7"/>
          <p:cNvSpPr/>
          <p:nvPr/>
        </p:nvSpPr>
        <p:spPr>
          <a:xfrm>
            <a:off x="105120" y="2953800"/>
            <a:ext cx="7556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onstantia"/>
              </a:rPr>
              <a:t>Pivot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86" name="CustomShape 8"/>
          <p:cNvSpPr/>
          <p:nvPr/>
        </p:nvSpPr>
        <p:spPr>
          <a:xfrm flipV="1">
            <a:off x="861120" y="2132640"/>
            <a:ext cx="856800" cy="1005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7" name="TextShape 9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329DFBAA-5215-4445-9471-92415E60EDAC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88" name="CustomShape 10"/>
          <p:cNvSpPr/>
          <p:nvPr/>
        </p:nvSpPr>
        <p:spPr>
          <a:xfrm>
            <a:off x="35640" y="188640"/>
            <a:ext cx="336528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1- Méthode de Gauss (simple)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89" name="CustomShape 11"/>
          <p:cNvSpPr/>
          <p:nvPr/>
        </p:nvSpPr>
        <p:spPr>
          <a:xfrm>
            <a:off x="140760" y="620640"/>
            <a:ext cx="129564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Itération 2: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90" name="CustomShape 12"/>
          <p:cNvSpPr/>
          <p:nvPr/>
        </p:nvSpPr>
        <p:spPr>
          <a:xfrm>
            <a:off x="318240" y="4470120"/>
            <a:ext cx="835776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- La 1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ère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ligne, la 2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ème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 ligne et la 1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ère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colonne restent les mêmes.</a:t>
            </a:r>
            <a:r>
              <a:rPr lang="fr-FR" sz="1800" b="0" strike="noStrike" spc="-1">
                <a:solidFill>
                  <a:srgbClr val="FFFFFF"/>
                </a:solidFill>
                <a:latin typeface="Constantia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91" name="CustomShape 13"/>
          <p:cNvSpPr/>
          <p:nvPr/>
        </p:nvSpPr>
        <p:spPr>
          <a:xfrm>
            <a:off x="373320" y="5117760"/>
            <a:ext cx="830268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- Les éléments de la 2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ème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colonne (en dessous du pivot) sont nuls.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92" name="CustomShape 14"/>
          <p:cNvSpPr/>
          <p:nvPr/>
        </p:nvSpPr>
        <p:spPr>
          <a:xfrm>
            <a:off x="318240" y="3790080"/>
            <a:ext cx="814176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- Itération 2 : K = 2 </a:t>
            </a:r>
            <a:r>
              <a:rPr lang="fr-FR" sz="1600" b="0" strike="noStrike" spc="-1">
                <a:solidFill>
                  <a:srgbClr val="FFFFFF"/>
                </a:solidFill>
                <a:latin typeface="Wingdings"/>
              </a:rPr>
              <a:t>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Pivot =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kk 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=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22 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= -1/2.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93" name="CustomShape 15"/>
          <p:cNvSpPr/>
          <p:nvPr/>
        </p:nvSpPr>
        <p:spPr>
          <a:xfrm>
            <a:off x="5796000" y="2071440"/>
            <a:ext cx="571320" cy="862560"/>
          </a:xfrm>
          <a:prstGeom prst="roundRect">
            <a:avLst>
              <a:gd name="adj" fmla="val 6672"/>
            </a:avLst>
          </a:prstGeom>
          <a:solidFill>
            <a:srgbClr val="FFFF00"/>
          </a:solidFill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>
                <a:solidFill>
                  <a:srgbClr val="FF0000"/>
                </a:solidFill>
                <a:latin typeface="Cambria"/>
              </a:rPr>
              <a:t>0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>
                <a:solidFill>
                  <a:srgbClr val="FF0000"/>
                </a:solidFill>
                <a:latin typeface="Cambria"/>
              </a:rPr>
              <a:t>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94" name="CustomShape 16"/>
          <p:cNvSpPr/>
          <p:nvPr/>
        </p:nvSpPr>
        <p:spPr>
          <a:xfrm>
            <a:off x="373320" y="1932840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A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95" name="CustomShape 17"/>
          <p:cNvSpPr/>
          <p:nvPr/>
        </p:nvSpPr>
        <p:spPr>
          <a:xfrm>
            <a:off x="4524840" y="1965240"/>
            <a:ext cx="75168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0" strike="noStrike" spc="-1" baseline="30000">
                <a:solidFill>
                  <a:srgbClr val="FFFFFF"/>
                </a:solidFill>
                <a:latin typeface="Constantia"/>
              </a:rPr>
              <a:t>(1)</a:t>
            </a: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 =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7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2" dur="75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6"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1" dur="750"/>
                                        <p:tgtEl>
                                          <p:spTgt spid="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25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30"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1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6" dur="10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1"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45"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49" dur="10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4" dur="10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5" dur="100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100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61" dur="10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63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006 7.40741E-007 L 0.46077 0.00185 E">
                                      <p:cBhvr>
                                        <p:cTn id="64" dur="100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9" dur="10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0" dur="100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" dur="100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5"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" name="Picture 3"/>
          <p:cNvPicPr/>
          <p:nvPr/>
        </p:nvPicPr>
        <p:blipFill>
          <a:blip r:embed="rId2"/>
          <a:stretch/>
        </p:blipFill>
        <p:spPr>
          <a:xfrm>
            <a:off x="4950360" y="1642320"/>
            <a:ext cx="3088080" cy="16279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697" name="Table 1"/>
          <p:cNvGraphicFramePr/>
          <p:nvPr/>
        </p:nvGraphicFramePr>
        <p:xfrm>
          <a:off x="873360" y="1625760"/>
          <a:ext cx="3067200" cy="1584960"/>
        </p:xfrm>
        <a:graphic>
          <a:graphicData uri="http://schemas.openxmlformats.org/drawingml/2006/table">
            <a:tbl>
              <a:tblPr/>
              <a:tblGrid>
                <a:gridCol w="504000"/>
                <a:gridCol w="631800"/>
                <a:gridCol w="614520"/>
                <a:gridCol w="702360"/>
                <a:gridCol w="614520"/>
              </a:tblGrid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8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</a:t>
                      </a:r>
                      <a:r>
                        <a:rPr lang="fr-FR" sz="14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1/2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1/2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-9/2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5/2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17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3/2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-4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-3/2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-7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98" name="TextShape 2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A22CEF5E-6EAD-4081-AC07-78EA2C6B28DD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99" name="CustomShape 3"/>
          <p:cNvSpPr/>
          <p:nvPr/>
        </p:nvSpPr>
        <p:spPr>
          <a:xfrm>
            <a:off x="210960" y="1072080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00" name="CustomShape 4"/>
          <p:cNvSpPr/>
          <p:nvPr/>
        </p:nvSpPr>
        <p:spPr>
          <a:xfrm>
            <a:off x="738360" y="1220400"/>
            <a:ext cx="798840" cy="698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chemeClr val="bg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1" name="CustomShape 5"/>
          <p:cNvSpPr/>
          <p:nvPr/>
        </p:nvSpPr>
        <p:spPr>
          <a:xfrm>
            <a:off x="35640" y="188640"/>
            <a:ext cx="336528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1- Méthode de Gauss (simple)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02" name="CustomShape 6"/>
          <p:cNvSpPr/>
          <p:nvPr/>
        </p:nvSpPr>
        <p:spPr>
          <a:xfrm>
            <a:off x="172800" y="3779280"/>
            <a:ext cx="466884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000000"/>
                </a:solidFill>
                <a:uFillTx/>
                <a:latin typeface="Book Antiqua"/>
              </a:rPr>
              <a:t>Règles de calcul pour les autres éléments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03" name="CustomShape 7"/>
          <p:cNvSpPr/>
          <p:nvPr/>
        </p:nvSpPr>
        <p:spPr>
          <a:xfrm>
            <a:off x="556200" y="4238280"/>
            <a:ext cx="4177800" cy="40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ij</a:t>
            </a:r>
            <a:r>
              <a:rPr lang="fr-FR" sz="1800" b="1" strike="noStrike" spc="148" baseline="30000">
                <a:solidFill>
                  <a:srgbClr val="FFFFFF"/>
                </a:solidFill>
                <a:latin typeface="Book Antiqua"/>
              </a:rPr>
              <a:t>(2)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=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ij</a:t>
            </a:r>
            <a:r>
              <a:rPr lang="fr-FR" sz="1800" b="1" strike="noStrike" spc="148" baseline="30000">
                <a:solidFill>
                  <a:srgbClr val="FFFFFF"/>
                </a:solidFill>
                <a:latin typeface="Book Antiqua"/>
              </a:rPr>
              <a:t>(1)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– (a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ik</a:t>
            </a:r>
            <a:r>
              <a:rPr lang="fr-FR" sz="1800" b="1" strike="noStrike" spc="148" baseline="30000">
                <a:solidFill>
                  <a:srgbClr val="FFFFFF"/>
                </a:solidFill>
                <a:latin typeface="Book Antiqua"/>
              </a:rPr>
              <a:t>(1)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x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kj</a:t>
            </a:r>
            <a:r>
              <a:rPr lang="fr-FR" sz="1800" b="1" strike="noStrike" spc="148" baseline="30000">
                <a:solidFill>
                  <a:srgbClr val="FFFFFF"/>
                </a:solidFill>
                <a:latin typeface="Book Antiqua"/>
              </a:rPr>
              <a:t>(1)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) /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kk</a:t>
            </a:r>
            <a:r>
              <a:rPr lang="fr-FR" sz="1800" b="1" strike="noStrike" spc="148" baseline="30000">
                <a:solidFill>
                  <a:srgbClr val="FFFFFF"/>
                </a:solidFill>
                <a:latin typeface="Book Antiqua"/>
              </a:rPr>
              <a:t>(1)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04" name="CustomShape 8"/>
          <p:cNvSpPr/>
          <p:nvPr/>
        </p:nvSpPr>
        <p:spPr>
          <a:xfrm>
            <a:off x="248760" y="4836960"/>
            <a:ext cx="8715240" cy="180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5" name="CustomShape 9"/>
          <p:cNvSpPr/>
          <p:nvPr/>
        </p:nvSpPr>
        <p:spPr>
          <a:xfrm>
            <a:off x="4082760" y="2279880"/>
            <a:ext cx="80280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0" strike="noStrike" spc="-1" baseline="30000">
                <a:solidFill>
                  <a:srgbClr val="FFFFFF"/>
                </a:solidFill>
                <a:latin typeface="Constantia"/>
              </a:rPr>
              <a:t>(2)</a:t>
            </a: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06" name="CustomShape 10"/>
          <p:cNvSpPr/>
          <p:nvPr/>
        </p:nvSpPr>
        <p:spPr>
          <a:xfrm>
            <a:off x="4734360" y="4290120"/>
            <a:ext cx="374472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FFFFFF"/>
                </a:solidFill>
                <a:latin typeface="Book Antiqua"/>
              </a:rPr>
              <a:t>( i = la ligne, j = la colonne , k = l’itération )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07" name="CustomShape 11"/>
          <p:cNvSpPr/>
          <p:nvPr/>
        </p:nvSpPr>
        <p:spPr>
          <a:xfrm flipH="1" flipV="1">
            <a:off x="4235040" y="1164240"/>
            <a:ext cx="1983600" cy="1317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8" name="CustomShape 12"/>
          <p:cNvSpPr/>
          <p:nvPr/>
        </p:nvSpPr>
        <p:spPr>
          <a:xfrm>
            <a:off x="3866760" y="79632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09" name="CustomShape 13"/>
          <p:cNvSpPr/>
          <p:nvPr/>
        </p:nvSpPr>
        <p:spPr>
          <a:xfrm>
            <a:off x="2108160" y="239832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-1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10" name="CustomShape 14"/>
          <p:cNvSpPr/>
          <p:nvPr/>
        </p:nvSpPr>
        <p:spPr>
          <a:xfrm>
            <a:off x="1474560" y="235332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200" b="0" strike="noStrike" spc="-1">
                <a:solidFill>
                  <a:srgbClr val="FFFFFF"/>
                </a:solidFill>
                <a:latin typeface="Cambria"/>
              </a:rPr>
              <a:t>-9/2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11" name="CustomShape 15"/>
          <p:cNvSpPr/>
          <p:nvPr/>
        </p:nvSpPr>
        <p:spPr>
          <a:xfrm>
            <a:off x="2097360" y="200124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12" name="CustomShape 16"/>
          <p:cNvSpPr/>
          <p:nvPr/>
        </p:nvSpPr>
        <p:spPr>
          <a:xfrm>
            <a:off x="1493640" y="191952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200" b="0" strike="noStrike" spc="-1">
                <a:solidFill>
                  <a:srgbClr val="FFFFFF"/>
                </a:solidFill>
                <a:latin typeface="Cambria"/>
              </a:rPr>
              <a:t>-1/2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13" name="Line 17"/>
          <p:cNvSpPr/>
          <p:nvPr/>
        </p:nvSpPr>
        <p:spPr>
          <a:xfrm>
            <a:off x="3779640" y="1256760"/>
            <a:ext cx="5184720" cy="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4" name="CustomShape 18"/>
          <p:cNvSpPr/>
          <p:nvPr/>
        </p:nvSpPr>
        <p:spPr>
          <a:xfrm>
            <a:off x="430236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-1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15" name="CustomShape 19"/>
          <p:cNvSpPr/>
          <p:nvPr/>
        </p:nvSpPr>
        <p:spPr>
          <a:xfrm>
            <a:off x="473436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-(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16" name="CustomShape 20"/>
          <p:cNvSpPr/>
          <p:nvPr/>
        </p:nvSpPr>
        <p:spPr>
          <a:xfrm>
            <a:off x="5166360" y="81360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200" b="0" strike="noStrike" spc="-1">
                <a:solidFill>
                  <a:srgbClr val="FFFFFF"/>
                </a:solidFill>
                <a:latin typeface="Cambria"/>
              </a:rPr>
              <a:t>-9/2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17" name="CustomShape 21"/>
          <p:cNvSpPr/>
          <p:nvPr/>
        </p:nvSpPr>
        <p:spPr>
          <a:xfrm>
            <a:off x="5598360" y="82332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x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18" name="CustomShape 22"/>
          <p:cNvSpPr/>
          <p:nvPr/>
        </p:nvSpPr>
        <p:spPr>
          <a:xfrm>
            <a:off x="6030360" y="82944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ambria"/>
              </a:rPr>
              <a:t>2)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19" name="CustomShape 23"/>
          <p:cNvSpPr/>
          <p:nvPr/>
        </p:nvSpPr>
        <p:spPr>
          <a:xfrm>
            <a:off x="6462360" y="83736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/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20" name="CustomShape 24"/>
          <p:cNvSpPr/>
          <p:nvPr/>
        </p:nvSpPr>
        <p:spPr>
          <a:xfrm>
            <a:off x="6902640" y="81360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200" b="0" strike="noStrike" spc="-1">
                <a:solidFill>
                  <a:srgbClr val="FFFFFF"/>
                </a:solidFill>
                <a:latin typeface="Cambria"/>
              </a:rPr>
              <a:t>-1/2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21" name="CustomShape 25"/>
          <p:cNvSpPr/>
          <p:nvPr/>
        </p:nvSpPr>
        <p:spPr>
          <a:xfrm>
            <a:off x="735084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22" name="CustomShape 26"/>
          <p:cNvSpPr/>
          <p:nvPr/>
        </p:nvSpPr>
        <p:spPr>
          <a:xfrm>
            <a:off x="7808400" y="729000"/>
            <a:ext cx="533160" cy="53316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0" strike="noStrike" spc="-1">
                <a:solidFill>
                  <a:srgbClr val="FFFFFF"/>
                </a:solidFill>
                <a:latin typeface="Cambria"/>
              </a:rPr>
              <a:t>-19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23" name="CustomShape 27"/>
          <p:cNvSpPr/>
          <p:nvPr/>
        </p:nvSpPr>
        <p:spPr>
          <a:xfrm>
            <a:off x="323640" y="5013000"/>
            <a:ext cx="864072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33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(2)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33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– (a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32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x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23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)/a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22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-1 – (-9/2)x(2)/(-1/2) = -11/2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24" name="CustomShape 28"/>
          <p:cNvSpPr/>
          <p:nvPr/>
        </p:nvSpPr>
        <p:spPr>
          <a:xfrm>
            <a:off x="6156000" y="241956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5" name="CustomShape 29"/>
          <p:cNvSpPr/>
          <p:nvPr/>
        </p:nvSpPr>
        <p:spPr>
          <a:xfrm>
            <a:off x="140760" y="620640"/>
            <a:ext cx="236628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Itération 2 (i=3, j=3)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26" name="CustomShape 30"/>
          <p:cNvSpPr/>
          <p:nvPr/>
        </p:nvSpPr>
        <p:spPr>
          <a:xfrm>
            <a:off x="362520" y="2308680"/>
            <a:ext cx="75168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0" strike="noStrike" spc="-1" baseline="30000">
                <a:solidFill>
                  <a:srgbClr val="FFFFFF"/>
                </a:solidFill>
                <a:latin typeface="Constantia"/>
              </a:rPr>
              <a:t>(1)</a:t>
            </a: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27" name="CustomShape 31"/>
          <p:cNvSpPr/>
          <p:nvPr/>
        </p:nvSpPr>
        <p:spPr>
          <a:xfrm>
            <a:off x="1455480" y="1921320"/>
            <a:ext cx="522360" cy="43164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8" name="CustomShape 32"/>
          <p:cNvSpPr/>
          <p:nvPr/>
        </p:nvSpPr>
        <p:spPr>
          <a:xfrm>
            <a:off x="7804440" y="729000"/>
            <a:ext cx="533160" cy="533160"/>
          </a:xfrm>
          <a:prstGeom prst="ellipse">
            <a:avLst/>
          </a:prstGeom>
          <a:noFill/>
          <a:ln w="2857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0" strike="noStrike" spc="-1">
                <a:solidFill>
                  <a:srgbClr val="FFFFFF"/>
                </a:solidFill>
                <a:latin typeface="Cambria"/>
              </a:rPr>
              <a:t>-19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4" dur="10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8"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2"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6" dur="1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006 0 L 0.24583 -0.22778 E">
                                      <p:cBhvr>
                                        <p:cTn id="29" dur="1000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38"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42" dur="1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006 2.96296E-006 L 0.40173 -0.23148 E">
                                      <p:cBhvr>
                                        <p:cTn id="45" dur="100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55"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9"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006 3.7037E-007 L 0.42813 -0.16991 E">
                                      <p:cBhvr>
                                        <p:cTn id="62" dur="10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500"/>
                            </p:stCondLst>
                            <p:childTnLst>
                              <p:par>
                                <p:cTn id="6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1"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5"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6" presetClass="pat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007 -2.59259E-006 L 0.59653 -0.15787 E">
                                      <p:cBhvr>
                                        <p:cTn id="77" dur="10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0"/>
                            </p:stCondLst>
                            <p:childTnLst>
                              <p:par>
                                <p:cTn id="79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0"/>
                            </p:stCondLst>
                            <p:childTnLst>
                              <p:par>
                                <p:cTn id="8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87"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91" dur="10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500"/>
                            </p:stCondLst>
                            <p:childTnLst>
                              <p:par>
                                <p:cTn id="93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500"/>
                            </p:stCondLst>
                            <p:childTnLst>
                              <p:par>
                                <p:cTn id="98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1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006 -1.48148E-006 L -0.17795 0.23426 E">
                                      <p:cBhvr>
                                        <p:cTn id="102" dur="100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" name="Picture 3"/>
          <p:cNvPicPr/>
          <p:nvPr/>
        </p:nvPicPr>
        <p:blipFill>
          <a:blip r:embed="rId2"/>
          <a:stretch/>
        </p:blipFill>
        <p:spPr>
          <a:xfrm>
            <a:off x="4950360" y="1642320"/>
            <a:ext cx="3088080" cy="16279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730" name="Table 1"/>
          <p:cNvGraphicFramePr/>
          <p:nvPr/>
        </p:nvGraphicFramePr>
        <p:xfrm>
          <a:off x="873360" y="1625760"/>
          <a:ext cx="3067200" cy="1584960"/>
        </p:xfrm>
        <a:graphic>
          <a:graphicData uri="http://schemas.openxmlformats.org/drawingml/2006/table">
            <a:tbl>
              <a:tblPr/>
              <a:tblGrid>
                <a:gridCol w="504000"/>
                <a:gridCol w="631800"/>
                <a:gridCol w="614520"/>
                <a:gridCol w="702360"/>
                <a:gridCol w="614520"/>
              </a:tblGrid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</a:t>
                      </a:r>
                      <a:r>
                        <a:rPr lang="fr-FR" sz="14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1/2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1/2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-9/2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5/2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3/2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-4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-3/2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31" name="TextShape 2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FB77B0B6-0E9B-4009-B3DA-1376A5F6810E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732" name="CustomShape 3"/>
          <p:cNvSpPr/>
          <p:nvPr/>
        </p:nvSpPr>
        <p:spPr>
          <a:xfrm>
            <a:off x="210960" y="1072080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33" name="CustomShape 4"/>
          <p:cNvSpPr/>
          <p:nvPr/>
        </p:nvSpPr>
        <p:spPr>
          <a:xfrm>
            <a:off x="738360" y="1220400"/>
            <a:ext cx="798840" cy="698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chemeClr val="bg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4" name="CustomShape 5"/>
          <p:cNvSpPr/>
          <p:nvPr/>
        </p:nvSpPr>
        <p:spPr>
          <a:xfrm>
            <a:off x="35640" y="188640"/>
            <a:ext cx="336528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1- Méthode de Gauss (simple)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35" name="CustomShape 6"/>
          <p:cNvSpPr/>
          <p:nvPr/>
        </p:nvSpPr>
        <p:spPr>
          <a:xfrm>
            <a:off x="172800" y="3779280"/>
            <a:ext cx="466884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000000"/>
                </a:solidFill>
                <a:uFillTx/>
                <a:latin typeface="Book Antiqua"/>
              </a:rPr>
              <a:t>Règles de calcul pour les autres éléments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36" name="CustomShape 7"/>
          <p:cNvSpPr/>
          <p:nvPr/>
        </p:nvSpPr>
        <p:spPr>
          <a:xfrm>
            <a:off x="556200" y="4238280"/>
            <a:ext cx="4177800" cy="40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ij</a:t>
            </a:r>
            <a:r>
              <a:rPr lang="fr-FR" sz="1800" b="1" strike="noStrike" spc="148" baseline="30000">
                <a:solidFill>
                  <a:srgbClr val="FFFFFF"/>
                </a:solidFill>
                <a:latin typeface="Book Antiqua"/>
              </a:rPr>
              <a:t>(2)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=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ij</a:t>
            </a:r>
            <a:r>
              <a:rPr lang="fr-FR" sz="1800" b="1" strike="noStrike" spc="148" baseline="30000">
                <a:solidFill>
                  <a:srgbClr val="FFFFFF"/>
                </a:solidFill>
                <a:latin typeface="Book Antiqua"/>
              </a:rPr>
              <a:t>(1)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– (a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ik</a:t>
            </a:r>
            <a:r>
              <a:rPr lang="fr-FR" sz="1800" b="1" strike="noStrike" spc="148" baseline="30000">
                <a:solidFill>
                  <a:srgbClr val="FFFFFF"/>
                </a:solidFill>
                <a:latin typeface="Book Antiqua"/>
              </a:rPr>
              <a:t>(1)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x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kj</a:t>
            </a:r>
            <a:r>
              <a:rPr lang="fr-FR" sz="1800" b="1" strike="noStrike" spc="148" baseline="30000">
                <a:solidFill>
                  <a:srgbClr val="FFFFFF"/>
                </a:solidFill>
                <a:latin typeface="Book Antiqua"/>
              </a:rPr>
              <a:t>(1)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) /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kk</a:t>
            </a:r>
            <a:r>
              <a:rPr lang="fr-FR" sz="1800" b="1" strike="noStrike" spc="148" baseline="30000">
                <a:solidFill>
                  <a:srgbClr val="FFFFFF"/>
                </a:solidFill>
                <a:latin typeface="Book Antiqua"/>
              </a:rPr>
              <a:t>(1)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37" name="CustomShape 8"/>
          <p:cNvSpPr/>
          <p:nvPr/>
        </p:nvSpPr>
        <p:spPr>
          <a:xfrm>
            <a:off x="107640" y="4836960"/>
            <a:ext cx="8928720" cy="180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8" name="CustomShape 9"/>
          <p:cNvSpPr/>
          <p:nvPr/>
        </p:nvSpPr>
        <p:spPr>
          <a:xfrm>
            <a:off x="4082760" y="2279880"/>
            <a:ext cx="80280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0" strike="noStrike" spc="-1" baseline="30000">
                <a:solidFill>
                  <a:srgbClr val="FFFFFF"/>
                </a:solidFill>
                <a:latin typeface="Constantia"/>
              </a:rPr>
              <a:t>(2)</a:t>
            </a: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39" name="CustomShape 10"/>
          <p:cNvSpPr/>
          <p:nvPr/>
        </p:nvSpPr>
        <p:spPr>
          <a:xfrm>
            <a:off x="4734360" y="4290120"/>
            <a:ext cx="374472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FFFFFF"/>
                </a:solidFill>
                <a:latin typeface="Book Antiqua"/>
              </a:rPr>
              <a:t>( i = la ligne, j = la colonne , k = l’itération )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40" name="CustomShape 11"/>
          <p:cNvSpPr/>
          <p:nvPr/>
        </p:nvSpPr>
        <p:spPr>
          <a:xfrm flipH="1" flipV="1">
            <a:off x="4235040" y="1164960"/>
            <a:ext cx="2631600" cy="1331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1" name="CustomShape 12"/>
          <p:cNvSpPr/>
          <p:nvPr/>
        </p:nvSpPr>
        <p:spPr>
          <a:xfrm>
            <a:off x="3866760" y="79632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42" name="CustomShape 13"/>
          <p:cNvSpPr/>
          <p:nvPr/>
        </p:nvSpPr>
        <p:spPr>
          <a:xfrm>
            <a:off x="2771640" y="239184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400" b="0" strike="noStrike" spc="-1">
                <a:solidFill>
                  <a:srgbClr val="FFFFFF"/>
                </a:solidFill>
                <a:latin typeface="Cambria"/>
              </a:rPr>
              <a:t>5/2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43" name="CustomShape 14"/>
          <p:cNvSpPr/>
          <p:nvPr/>
        </p:nvSpPr>
        <p:spPr>
          <a:xfrm>
            <a:off x="1474560" y="235332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200" b="0" strike="noStrike" spc="-1">
                <a:solidFill>
                  <a:srgbClr val="FFFFFF"/>
                </a:solidFill>
                <a:latin typeface="Cambria"/>
              </a:rPr>
              <a:t>-9/2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44" name="CustomShape 15"/>
          <p:cNvSpPr/>
          <p:nvPr/>
        </p:nvSpPr>
        <p:spPr>
          <a:xfrm>
            <a:off x="2769840" y="195984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400" b="0" strike="noStrike" spc="-1">
                <a:solidFill>
                  <a:srgbClr val="FFFFFF"/>
                </a:solidFill>
                <a:latin typeface="Cambria"/>
              </a:rPr>
              <a:t>1/2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45" name="CustomShape 16"/>
          <p:cNvSpPr/>
          <p:nvPr/>
        </p:nvSpPr>
        <p:spPr>
          <a:xfrm>
            <a:off x="1493640" y="191952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200" b="0" strike="noStrike" spc="-1">
                <a:solidFill>
                  <a:srgbClr val="FFFFFF"/>
                </a:solidFill>
                <a:latin typeface="Cambria"/>
              </a:rPr>
              <a:t>-1/2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46" name="Line 17"/>
          <p:cNvSpPr/>
          <p:nvPr/>
        </p:nvSpPr>
        <p:spPr>
          <a:xfrm>
            <a:off x="3779640" y="1256760"/>
            <a:ext cx="5184720" cy="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7" name="CustomShape 18"/>
          <p:cNvSpPr/>
          <p:nvPr/>
        </p:nvSpPr>
        <p:spPr>
          <a:xfrm>
            <a:off x="430236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400" b="0" strike="noStrike" spc="-1">
                <a:solidFill>
                  <a:srgbClr val="FFFFFF"/>
                </a:solidFill>
                <a:latin typeface="Cambria"/>
              </a:rPr>
              <a:t>5/2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48" name="CustomShape 19"/>
          <p:cNvSpPr/>
          <p:nvPr/>
        </p:nvSpPr>
        <p:spPr>
          <a:xfrm>
            <a:off x="473436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-(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49" name="CustomShape 20"/>
          <p:cNvSpPr/>
          <p:nvPr/>
        </p:nvSpPr>
        <p:spPr>
          <a:xfrm>
            <a:off x="5166360" y="81360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200" b="0" strike="noStrike" spc="-1">
                <a:solidFill>
                  <a:srgbClr val="FFFFFF"/>
                </a:solidFill>
                <a:latin typeface="Cambria"/>
              </a:rPr>
              <a:t>-9/2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50" name="CustomShape 21"/>
          <p:cNvSpPr/>
          <p:nvPr/>
        </p:nvSpPr>
        <p:spPr>
          <a:xfrm>
            <a:off x="5598360" y="82332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x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51" name="CustomShape 22"/>
          <p:cNvSpPr/>
          <p:nvPr/>
        </p:nvSpPr>
        <p:spPr>
          <a:xfrm>
            <a:off x="6030360" y="829440"/>
            <a:ext cx="57600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400" b="0" strike="noStrike" spc="-1">
                <a:solidFill>
                  <a:srgbClr val="FFFFFF"/>
                </a:solidFill>
                <a:latin typeface="Cambria"/>
              </a:rPr>
              <a:t>½)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52" name="CustomShape 23"/>
          <p:cNvSpPr/>
          <p:nvPr/>
        </p:nvSpPr>
        <p:spPr>
          <a:xfrm>
            <a:off x="6462360" y="83736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/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53" name="CustomShape 24"/>
          <p:cNvSpPr/>
          <p:nvPr/>
        </p:nvSpPr>
        <p:spPr>
          <a:xfrm>
            <a:off x="6902640" y="81360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200" b="0" strike="noStrike" spc="-1">
                <a:solidFill>
                  <a:srgbClr val="FFFFFF"/>
                </a:solidFill>
                <a:latin typeface="Cambria"/>
              </a:rPr>
              <a:t>-1/2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54" name="CustomShape 25"/>
          <p:cNvSpPr/>
          <p:nvPr/>
        </p:nvSpPr>
        <p:spPr>
          <a:xfrm>
            <a:off x="735084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55" name="CustomShape 26"/>
          <p:cNvSpPr/>
          <p:nvPr/>
        </p:nvSpPr>
        <p:spPr>
          <a:xfrm>
            <a:off x="7808400" y="817920"/>
            <a:ext cx="435600" cy="435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0" strike="noStrike" spc="-1">
                <a:solidFill>
                  <a:srgbClr val="FFFFFF"/>
                </a:solidFill>
                <a:latin typeface="Cambria"/>
              </a:rPr>
              <a:t>-2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56" name="CustomShape 27"/>
          <p:cNvSpPr/>
          <p:nvPr/>
        </p:nvSpPr>
        <p:spPr>
          <a:xfrm>
            <a:off x="251640" y="5013000"/>
            <a:ext cx="864072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33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(2)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33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– (a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32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x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23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)/a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22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-1 – (-9/2)x(2)/(-1/2) = -11/2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57" name="CustomShape 28"/>
          <p:cNvSpPr/>
          <p:nvPr/>
        </p:nvSpPr>
        <p:spPr>
          <a:xfrm>
            <a:off x="6804360" y="243324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8" name="CustomShape 29"/>
          <p:cNvSpPr/>
          <p:nvPr/>
        </p:nvSpPr>
        <p:spPr>
          <a:xfrm>
            <a:off x="140760" y="620640"/>
            <a:ext cx="236628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Itération 2 (i=3, j=4)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59" name="CustomShape 30"/>
          <p:cNvSpPr/>
          <p:nvPr/>
        </p:nvSpPr>
        <p:spPr>
          <a:xfrm>
            <a:off x="362520" y="2308680"/>
            <a:ext cx="75168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0" strike="noStrike" spc="-1" baseline="30000">
                <a:solidFill>
                  <a:srgbClr val="FFFFFF"/>
                </a:solidFill>
                <a:latin typeface="Constantia"/>
              </a:rPr>
              <a:t>(1)</a:t>
            </a: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60" name="CustomShape 31"/>
          <p:cNvSpPr/>
          <p:nvPr/>
        </p:nvSpPr>
        <p:spPr>
          <a:xfrm>
            <a:off x="1455480" y="1921320"/>
            <a:ext cx="522360" cy="43164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1" name="CustomShape 32"/>
          <p:cNvSpPr/>
          <p:nvPr/>
        </p:nvSpPr>
        <p:spPr>
          <a:xfrm>
            <a:off x="6022440" y="2277000"/>
            <a:ext cx="800640" cy="6620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1" strike="noStrike" spc="-1">
                <a:solidFill>
                  <a:srgbClr val="FF0000"/>
                </a:solidFill>
                <a:latin typeface="Cambria"/>
              </a:rPr>
              <a:t>-19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62" name="CustomShape 33"/>
          <p:cNvSpPr/>
          <p:nvPr/>
        </p:nvSpPr>
        <p:spPr>
          <a:xfrm>
            <a:off x="251640" y="5625360"/>
            <a:ext cx="871272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34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(2)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34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– (a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32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x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24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)/a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22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5/2 – (-9/2)x(1/2)/(-1/2) = -2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63" name="CustomShape 34"/>
          <p:cNvSpPr/>
          <p:nvPr/>
        </p:nvSpPr>
        <p:spPr>
          <a:xfrm>
            <a:off x="7799760" y="822960"/>
            <a:ext cx="435600" cy="435600"/>
          </a:xfrm>
          <a:prstGeom prst="ellipse">
            <a:avLst/>
          </a:prstGeom>
          <a:noFill/>
          <a:ln w="2857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0" strike="noStrike" spc="-1">
                <a:solidFill>
                  <a:srgbClr val="FFFFFF"/>
                </a:solidFill>
                <a:latin typeface="Cambria"/>
              </a:rPr>
              <a:t>-2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4" dur="10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8"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2"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6" dur="10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006 -4.07407E-006 L 0.17326 -0.22685 E">
                                      <p:cBhvr>
                                        <p:cTn id="29" dur="1000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38"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42" dur="10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006 2.96296E-006 L 0.40173 -0.23148 E">
                                      <p:cBhvr>
                                        <p:cTn id="45" dur="10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55"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9"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006 -1.11111E-006 L 0.35452 -0.16389 E">
                                      <p:cBhvr>
                                        <p:cTn id="62" dur="1000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500"/>
                            </p:stCondLst>
                            <p:childTnLst>
                              <p:par>
                                <p:cTn id="6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1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5"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6" presetClass="pat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007 -2.59259E-006 L 0.59653 -0.15787 E">
                                      <p:cBhvr>
                                        <p:cTn id="77" dur="1000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0"/>
                            </p:stCondLst>
                            <p:childTnLst>
                              <p:par>
                                <p:cTn id="79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0"/>
                            </p:stCondLst>
                            <p:childTnLst>
                              <p:par>
                                <p:cTn id="8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87"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91" dur="10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500"/>
                            </p:stCondLst>
                            <p:childTnLst>
                              <p:par>
                                <p:cTn id="93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500"/>
                            </p:stCondLst>
                            <p:childTnLst>
                              <p:par>
                                <p:cTn id="98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1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006 4.07407E-006 L -0.11007 0.23356 E">
                                      <p:cBhvr>
                                        <p:cTn id="102" dur="100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" name="Picture 3"/>
          <p:cNvPicPr/>
          <p:nvPr/>
        </p:nvPicPr>
        <p:blipFill>
          <a:blip r:embed="rId2"/>
          <a:stretch/>
        </p:blipFill>
        <p:spPr>
          <a:xfrm>
            <a:off x="4950360" y="1642320"/>
            <a:ext cx="3088080" cy="16279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765" name="Table 1"/>
          <p:cNvGraphicFramePr/>
          <p:nvPr/>
        </p:nvGraphicFramePr>
        <p:xfrm>
          <a:off x="873360" y="1625760"/>
          <a:ext cx="3067200" cy="1584960"/>
        </p:xfrm>
        <a:graphic>
          <a:graphicData uri="http://schemas.openxmlformats.org/drawingml/2006/table">
            <a:tbl>
              <a:tblPr/>
              <a:tblGrid>
                <a:gridCol w="504000"/>
                <a:gridCol w="631800"/>
                <a:gridCol w="614520"/>
                <a:gridCol w="702360"/>
                <a:gridCol w="614520"/>
              </a:tblGrid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8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</a:t>
                      </a:r>
                      <a:r>
                        <a:rPr lang="fr-FR" sz="14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1/2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1/2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5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-9/2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5/2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5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3/2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-4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-3/2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66" name="TextShape 2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688F55DC-54E9-49E8-8474-46C70EAF1F45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25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767" name="CustomShape 3"/>
          <p:cNvSpPr/>
          <p:nvPr/>
        </p:nvSpPr>
        <p:spPr>
          <a:xfrm>
            <a:off x="210960" y="1072080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68" name="CustomShape 4"/>
          <p:cNvSpPr/>
          <p:nvPr/>
        </p:nvSpPr>
        <p:spPr>
          <a:xfrm>
            <a:off x="738360" y="1220400"/>
            <a:ext cx="798840" cy="698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chemeClr val="bg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9" name="CustomShape 5"/>
          <p:cNvSpPr/>
          <p:nvPr/>
        </p:nvSpPr>
        <p:spPr>
          <a:xfrm>
            <a:off x="35640" y="188640"/>
            <a:ext cx="336528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1- Méthode de Gauss (simple)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70" name="CustomShape 6"/>
          <p:cNvSpPr/>
          <p:nvPr/>
        </p:nvSpPr>
        <p:spPr>
          <a:xfrm>
            <a:off x="172800" y="3779280"/>
            <a:ext cx="466884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000000"/>
                </a:solidFill>
                <a:uFillTx/>
                <a:latin typeface="Book Antiqua"/>
              </a:rPr>
              <a:t>Règles de calcul pour les autres éléments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71" name="CustomShape 7"/>
          <p:cNvSpPr/>
          <p:nvPr/>
        </p:nvSpPr>
        <p:spPr>
          <a:xfrm>
            <a:off x="556200" y="4238280"/>
            <a:ext cx="4177800" cy="40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ij</a:t>
            </a:r>
            <a:r>
              <a:rPr lang="fr-FR" sz="1800" b="1" strike="noStrike" spc="148" baseline="30000">
                <a:solidFill>
                  <a:srgbClr val="FFFFFF"/>
                </a:solidFill>
                <a:latin typeface="Book Antiqua"/>
              </a:rPr>
              <a:t>(2)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=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ij</a:t>
            </a:r>
            <a:r>
              <a:rPr lang="fr-FR" sz="1800" b="1" strike="noStrike" spc="148" baseline="30000">
                <a:solidFill>
                  <a:srgbClr val="FFFFFF"/>
                </a:solidFill>
                <a:latin typeface="Book Antiqua"/>
              </a:rPr>
              <a:t>(1)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– (a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ik</a:t>
            </a:r>
            <a:r>
              <a:rPr lang="fr-FR" sz="1800" b="1" strike="noStrike" spc="148" baseline="30000">
                <a:solidFill>
                  <a:srgbClr val="FFFFFF"/>
                </a:solidFill>
                <a:latin typeface="Book Antiqua"/>
              </a:rPr>
              <a:t>(1)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x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kj</a:t>
            </a:r>
            <a:r>
              <a:rPr lang="fr-FR" sz="1800" b="1" strike="noStrike" spc="148" baseline="30000">
                <a:solidFill>
                  <a:srgbClr val="FFFFFF"/>
                </a:solidFill>
                <a:latin typeface="Book Antiqua"/>
              </a:rPr>
              <a:t>(1)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) /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kk</a:t>
            </a:r>
            <a:r>
              <a:rPr lang="fr-FR" sz="1800" b="1" strike="noStrike" spc="148" baseline="30000">
                <a:solidFill>
                  <a:srgbClr val="FFFFFF"/>
                </a:solidFill>
                <a:latin typeface="Book Antiqua"/>
              </a:rPr>
              <a:t>(1)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72" name="CustomShape 8"/>
          <p:cNvSpPr/>
          <p:nvPr/>
        </p:nvSpPr>
        <p:spPr>
          <a:xfrm>
            <a:off x="107640" y="4836960"/>
            <a:ext cx="8928720" cy="180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3" name="CustomShape 9"/>
          <p:cNvSpPr/>
          <p:nvPr/>
        </p:nvSpPr>
        <p:spPr>
          <a:xfrm>
            <a:off x="4082760" y="2279880"/>
            <a:ext cx="80280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0" strike="noStrike" spc="-1" baseline="30000">
                <a:solidFill>
                  <a:srgbClr val="FFFFFF"/>
                </a:solidFill>
                <a:latin typeface="Constantia"/>
              </a:rPr>
              <a:t>(2)</a:t>
            </a: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74" name="CustomShape 10"/>
          <p:cNvSpPr/>
          <p:nvPr/>
        </p:nvSpPr>
        <p:spPr>
          <a:xfrm>
            <a:off x="4734360" y="4290120"/>
            <a:ext cx="374472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FFFFFF"/>
                </a:solidFill>
                <a:latin typeface="Book Antiqua"/>
              </a:rPr>
              <a:t>( i = la ligne, j = la colonne , k = l’itération )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75" name="CustomShape 11"/>
          <p:cNvSpPr/>
          <p:nvPr/>
        </p:nvSpPr>
        <p:spPr>
          <a:xfrm flipH="1" flipV="1">
            <a:off x="4234320" y="1164240"/>
            <a:ext cx="3347640" cy="12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CustomShape 12"/>
          <p:cNvSpPr/>
          <p:nvPr/>
        </p:nvSpPr>
        <p:spPr>
          <a:xfrm>
            <a:off x="3866760" y="79632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77" name="CustomShape 13"/>
          <p:cNvSpPr/>
          <p:nvPr/>
        </p:nvSpPr>
        <p:spPr>
          <a:xfrm>
            <a:off x="3417840" y="240264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0" strike="noStrike" spc="-1">
                <a:solidFill>
                  <a:srgbClr val="FFFFFF"/>
                </a:solidFill>
                <a:latin typeface="Cambria"/>
              </a:rPr>
              <a:t>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78" name="CustomShape 14"/>
          <p:cNvSpPr/>
          <p:nvPr/>
        </p:nvSpPr>
        <p:spPr>
          <a:xfrm>
            <a:off x="1474560" y="235332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200" b="0" strike="noStrike" spc="-1">
                <a:solidFill>
                  <a:srgbClr val="FFFFFF"/>
                </a:solidFill>
                <a:latin typeface="Cambria"/>
              </a:rPr>
              <a:t>-9/2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79" name="CustomShape 15"/>
          <p:cNvSpPr/>
          <p:nvPr/>
        </p:nvSpPr>
        <p:spPr>
          <a:xfrm>
            <a:off x="3404880" y="199872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5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80" name="CustomShape 16"/>
          <p:cNvSpPr/>
          <p:nvPr/>
        </p:nvSpPr>
        <p:spPr>
          <a:xfrm>
            <a:off x="1493640" y="191952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200" b="0" strike="noStrike" spc="-1">
                <a:solidFill>
                  <a:srgbClr val="FFFFFF"/>
                </a:solidFill>
                <a:latin typeface="Cambria"/>
              </a:rPr>
              <a:t>-1/2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81" name="Line 17"/>
          <p:cNvSpPr/>
          <p:nvPr/>
        </p:nvSpPr>
        <p:spPr>
          <a:xfrm>
            <a:off x="3779640" y="1256760"/>
            <a:ext cx="5184720" cy="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2" name="CustomShape 18"/>
          <p:cNvSpPr/>
          <p:nvPr/>
        </p:nvSpPr>
        <p:spPr>
          <a:xfrm>
            <a:off x="430236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800" b="0" strike="noStrike" spc="-1">
                <a:solidFill>
                  <a:srgbClr val="FFFFFF"/>
                </a:solidFill>
                <a:latin typeface="Cambria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83" name="CustomShape 19"/>
          <p:cNvSpPr/>
          <p:nvPr/>
        </p:nvSpPr>
        <p:spPr>
          <a:xfrm>
            <a:off x="473436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-(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84" name="CustomShape 20"/>
          <p:cNvSpPr/>
          <p:nvPr/>
        </p:nvSpPr>
        <p:spPr>
          <a:xfrm>
            <a:off x="5166360" y="81360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200" b="0" strike="noStrike" spc="-1">
                <a:solidFill>
                  <a:srgbClr val="FFFFFF"/>
                </a:solidFill>
                <a:latin typeface="Cambria"/>
              </a:rPr>
              <a:t>-9/2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85" name="CustomShape 21"/>
          <p:cNvSpPr/>
          <p:nvPr/>
        </p:nvSpPr>
        <p:spPr>
          <a:xfrm>
            <a:off x="5598360" y="82332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x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86" name="CustomShape 22"/>
          <p:cNvSpPr/>
          <p:nvPr/>
        </p:nvSpPr>
        <p:spPr>
          <a:xfrm>
            <a:off x="6030360" y="829440"/>
            <a:ext cx="57600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0" strike="noStrike" spc="-1">
                <a:solidFill>
                  <a:srgbClr val="FFFFFF"/>
                </a:solidFill>
                <a:latin typeface="Cambria"/>
              </a:rPr>
              <a:t>5)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87" name="CustomShape 23"/>
          <p:cNvSpPr/>
          <p:nvPr/>
        </p:nvSpPr>
        <p:spPr>
          <a:xfrm>
            <a:off x="6462360" y="83736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/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88" name="CustomShape 24"/>
          <p:cNvSpPr/>
          <p:nvPr/>
        </p:nvSpPr>
        <p:spPr>
          <a:xfrm>
            <a:off x="6902640" y="81360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200" b="0" strike="noStrike" spc="-1">
                <a:solidFill>
                  <a:srgbClr val="FFFFFF"/>
                </a:solidFill>
                <a:latin typeface="Cambria"/>
              </a:rPr>
              <a:t>-1/2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89" name="CustomShape 25"/>
          <p:cNvSpPr/>
          <p:nvPr/>
        </p:nvSpPr>
        <p:spPr>
          <a:xfrm>
            <a:off x="735084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90" name="CustomShape 26"/>
          <p:cNvSpPr/>
          <p:nvPr/>
        </p:nvSpPr>
        <p:spPr>
          <a:xfrm>
            <a:off x="7808400" y="817920"/>
            <a:ext cx="435600" cy="435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0" strike="noStrike" spc="-1">
                <a:solidFill>
                  <a:srgbClr val="FFFFFF"/>
                </a:solidFill>
                <a:latin typeface="Cambria"/>
              </a:rPr>
              <a:t>-40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91" name="CustomShape 27"/>
          <p:cNvSpPr/>
          <p:nvPr/>
        </p:nvSpPr>
        <p:spPr>
          <a:xfrm>
            <a:off x="251640" y="5013000"/>
            <a:ext cx="864072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33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(2)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33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– (a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32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x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23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)/a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22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-1 – (-9/2)x(2)/(-1/2) = -11/2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92" name="CustomShape 28"/>
          <p:cNvSpPr/>
          <p:nvPr/>
        </p:nvSpPr>
        <p:spPr>
          <a:xfrm>
            <a:off x="7520040" y="237996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CustomShape 29"/>
          <p:cNvSpPr/>
          <p:nvPr/>
        </p:nvSpPr>
        <p:spPr>
          <a:xfrm>
            <a:off x="140760" y="620640"/>
            <a:ext cx="236628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Itération 2 (i=3, j=5)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94" name="CustomShape 30"/>
          <p:cNvSpPr/>
          <p:nvPr/>
        </p:nvSpPr>
        <p:spPr>
          <a:xfrm>
            <a:off x="362520" y="2308680"/>
            <a:ext cx="75168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0" strike="noStrike" spc="-1" baseline="30000">
                <a:solidFill>
                  <a:srgbClr val="FFFFFF"/>
                </a:solidFill>
                <a:latin typeface="Constantia"/>
              </a:rPr>
              <a:t>(1)</a:t>
            </a: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95" name="CustomShape 31"/>
          <p:cNvSpPr/>
          <p:nvPr/>
        </p:nvSpPr>
        <p:spPr>
          <a:xfrm>
            <a:off x="1455480" y="1921320"/>
            <a:ext cx="522360" cy="43164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6" name="CustomShape 32"/>
          <p:cNvSpPr/>
          <p:nvPr/>
        </p:nvSpPr>
        <p:spPr>
          <a:xfrm>
            <a:off x="6022440" y="2277000"/>
            <a:ext cx="800640" cy="6620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1" strike="noStrike" spc="-1">
                <a:solidFill>
                  <a:srgbClr val="FF0000"/>
                </a:solidFill>
                <a:latin typeface="Cambria"/>
              </a:rPr>
              <a:t>-19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97" name="CustomShape 33"/>
          <p:cNvSpPr/>
          <p:nvPr/>
        </p:nvSpPr>
        <p:spPr>
          <a:xfrm>
            <a:off x="252000" y="6093360"/>
            <a:ext cx="871272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35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(2)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35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– (a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32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x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25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)/a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22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5 – (-9/2)x(5)/(-1/2) = -40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98" name="CustomShape 34"/>
          <p:cNvSpPr/>
          <p:nvPr/>
        </p:nvSpPr>
        <p:spPr>
          <a:xfrm>
            <a:off x="215640" y="5589360"/>
            <a:ext cx="871272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34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(2)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34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– (a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32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x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24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)/a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22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5/2 – (-9/2)x(1/2)/(-1/2) = -2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99" name="CustomShape 35"/>
          <p:cNvSpPr/>
          <p:nvPr/>
        </p:nvSpPr>
        <p:spPr>
          <a:xfrm>
            <a:off x="6811920" y="2399760"/>
            <a:ext cx="52236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>
                <a:solidFill>
                  <a:srgbClr val="FF0000"/>
                </a:solidFill>
                <a:latin typeface="Cambria"/>
              </a:rPr>
              <a:t>-2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00" name="CustomShape 36"/>
          <p:cNvSpPr/>
          <p:nvPr/>
        </p:nvSpPr>
        <p:spPr>
          <a:xfrm>
            <a:off x="7810200" y="820440"/>
            <a:ext cx="435600" cy="435600"/>
          </a:xfrm>
          <a:prstGeom prst="ellipse">
            <a:avLst/>
          </a:prstGeom>
          <a:noFill/>
          <a:ln w="2857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0" strike="noStrike" spc="-1">
                <a:solidFill>
                  <a:srgbClr val="FFFFFF"/>
                </a:solidFill>
                <a:latin typeface="Cambria"/>
              </a:rPr>
              <a:t>-40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4" dur="10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8" dur="5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2"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6" dur="10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006 -2.96296E-006 L 0.1026 -0.22824 E">
                                      <p:cBhvr>
                                        <p:cTn id="29" dur="1000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38"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42" dur="1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006 2.96296E-006 L 0.40173 -0.23148 E">
                                      <p:cBhvr>
                                        <p:cTn id="45" dur="100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55" dur="5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9"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006 3.33333E-006 L 0.29305 -0.16945 E">
                                      <p:cBhvr>
                                        <p:cTn id="62" dur="10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500"/>
                            </p:stCondLst>
                            <p:childTnLst>
                              <p:par>
                                <p:cTn id="6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1" dur="5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5"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6" presetClass="pat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007 -2.59259E-006 L 0.59653 -0.15787 E">
                                      <p:cBhvr>
                                        <p:cTn id="77" dur="1000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0"/>
                            </p:stCondLst>
                            <p:childTnLst>
                              <p:par>
                                <p:cTn id="79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0"/>
                            </p:stCondLst>
                            <p:childTnLst>
                              <p:par>
                                <p:cTn id="8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87" dur="5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91" dur="10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500"/>
                            </p:stCondLst>
                            <p:childTnLst>
                              <p:par>
                                <p:cTn id="93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500"/>
                            </p:stCondLst>
                            <p:childTnLst>
                              <p:par>
                                <p:cTn id="98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1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006 4.07407E-006 L -0.03125 0.23356 E">
                                      <p:cBhvr>
                                        <p:cTn id="102" dur="10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1" name="Table 1"/>
          <p:cNvGraphicFramePr/>
          <p:nvPr/>
        </p:nvGraphicFramePr>
        <p:xfrm>
          <a:off x="873360" y="1625760"/>
          <a:ext cx="3067200" cy="1584960"/>
        </p:xfrm>
        <a:graphic>
          <a:graphicData uri="http://schemas.openxmlformats.org/drawingml/2006/table">
            <a:tbl>
              <a:tblPr/>
              <a:tblGrid>
                <a:gridCol w="504000"/>
                <a:gridCol w="631800"/>
                <a:gridCol w="614520"/>
                <a:gridCol w="702360"/>
                <a:gridCol w="614520"/>
              </a:tblGrid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8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</a:t>
                      </a:r>
                      <a:r>
                        <a:rPr lang="fr-FR" sz="14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1/2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1/2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5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-9/2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5/2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5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3/2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-4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-3/2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02" name="Picture 3"/>
          <p:cNvPicPr/>
          <p:nvPr/>
        </p:nvPicPr>
        <p:blipFill>
          <a:blip r:embed="rId2"/>
          <a:stretch/>
        </p:blipFill>
        <p:spPr>
          <a:xfrm>
            <a:off x="4950360" y="1642320"/>
            <a:ext cx="3088080" cy="1627920"/>
          </a:xfrm>
          <a:prstGeom prst="rect">
            <a:avLst/>
          </a:prstGeom>
          <a:ln w="0">
            <a:noFill/>
          </a:ln>
        </p:spPr>
      </p:pic>
      <p:sp>
        <p:nvSpPr>
          <p:cNvPr id="803" name="TextShape 2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2092D8B4-D619-4C17-BD75-356FAF9A8D18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26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04" name="CustomShape 3"/>
          <p:cNvSpPr/>
          <p:nvPr/>
        </p:nvSpPr>
        <p:spPr>
          <a:xfrm>
            <a:off x="210960" y="1072080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05" name="CustomShape 4"/>
          <p:cNvSpPr/>
          <p:nvPr/>
        </p:nvSpPr>
        <p:spPr>
          <a:xfrm>
            <a:off x="738360" y="1220400"/>
            <a:ext cx="798840" cy="698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chemeClr val="bg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6" name="CustomShape 5"/>
          <p:cNvSpPr/>
          <p:nvPr/>
        </p:nvSpPr>
        <p:spPr>
          <a:xfrm>
            <a:off x="35640" y="188640"/>
            <a:ext cx="336528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1- Méthode de Gauss (simple)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07" name="CustomShape 6"/>
          <p:cNvSpPr/>
          <p:nvPr/>
        </p:nvSpPr>
        <p:spPr>
          <a:xfrm>
            <a:off x="172800" y="3779280"/>
            <a:ext cx="466884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000000"/>
                </a:solidFill>
                <a:uFillTx/>
                <a:latin typeface="Book Antiqua"/>
              </a:rPr>
              <a:t>Règles de calcul pour les autres éléments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08" name="CustomShape 7"/>
          <p:cNvSpPr/>
          <p:nvPr/>
        </p:nvSpPr>
        <p:spPr>
          <a:xfrm>
            <a:off x="556200" y="4238280"/>
            <a:ext cx="4177800" cy="40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ij</a:t>
            </a:r>
            <a:r>
              <a:rPr lang="fr-FR" sz="1800" b="1" strike="noStrike" spc="148" baseline="30000">
                <a:solidFill>
                  <a:srgbClr val="FFFFFF"/>
                </a:solidFill>
                <a:latin typeface="Book Antiqua"/>
              </a:rPr>
              <a:t>(2)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=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ij</a:t>
            </a:r>
            <a:r>
              <a:rPr lang="fr-FR" sz="1800" b="1" strike="noStrike" spc="148" baseline="30000">
                <a:solidFill>
                  <a:srgbClr val="FFFFFF"/>
                </a:solidFill>
                <a:latin typeface="Book Antiqua"/>
              </a:rPr>
              <a:t>(1)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– (a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ik</a:t>
            </a:r>
            <a:r>
              <a:rPr lang="fr-FR" sz="1800" b="1" strike="noStrike" spc="148" baseline="30000">
                <a:solidFill>
                  <a:srgbClr val="FFFFFF"/>
                </a:solidFill>
                <a:latin typeface="Book Antiqua"/>
              </a:rPr>
              <a:t>(1)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x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kj</a:t>
            </a:r>
            <a:r>
              <a:rPr lang="fr-FR" sz="1800" b="1" strike="noStrike" spc="148" baseline="30000">
                <a:solidFill>
                  <a:srgbClr val="FFFFFF"/>
                </a:solidFill>
                <a:latin typeface="Book Antiqua"/>
              </a:rPr>
              <a:t>(1)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) /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kk</a:t>
            </a:r>
            <a:r>
              <a:rPr lang="fr-FR" sz="1800" b="1" strike="noStrike" spc="148" baseline="30000">
                <a:solidFill>
                  <a:srgbClr val="FFFFFF"/>
                </a:solidFill>
                <a:latin typeface="Book Antiqua"/>
              </a:rPr>
              <a:t>(1)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09" name="CustomShape 8"/>
          <p:cNvSpPr/>
          <p:nvPr/>
        </p:nvSpPr>
        <p:spPr>
          <a:xfrm>
            <a:off x="107640" y="4836960"/>
            <a:ext cx="8928720" cy="180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0" name="CustomShape 9"/>
          <p:cNvSpPr/>
          <p:nvPr/>
        </p:nvSpPr>
        <p:spPr>
          <a:xfrm>
            <a:off x="4082760" y="2279880"/>
            <a:ext cx="80280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0" strike="noStrike" spc="-1" baseline="30000">
                <a:solidFill>
                  <a:srgbClr val="FFFFFF"/>
                </a:solidFill>
                <a:latin typeface="Constantia"/>
              </a:rPr>
              <a:t>(2)</a:t>
            </a: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11" name="CustomShape 10"/>
          <p:cNvSpPr/>
          <p:nvPr/>
        </p:nvSpPr>
        <p:spPr>
          <a:xfrm>
            <a:off x="4734360" y="4290120"/>
            <a:ext cx="374472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FFFFFF"/>
                </a:solidFill>
                <a:latin typeface="Book Antiqua"/>
              </a:rPr>
              <a:t>( i = la ligne, j = la colonne , k = l’itération )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12" name="CustomShape 11"/>
          <p:cNvSpPr/>
          <p:nvPr/>
        </p:nvSpPr>
        <p:spPr>
          <a:xfrm flipH="1" flipV="1">
            <a:off x="4235040" y="1164240"/>
            <a:ext cx="2095920" cy="170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3" name="CustomShape 12"/>
          <p:cNvSpPr/>
          <p:nvPr/>
        </p:nvSpPr>
        <p:spPr>
          <a:xfrm>
            <a:off x="3866760" y="79632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14" name="CustomShape 13"/>
          <p:cNvSpPr/>
          <p:nvPr/>
        </p:nvSpPr>
        <p:spPr>
          <a:xfrm>
            <a:off x="2096640" y="280116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0" strike="noStrike" spc="-1">
                <a:solidFill>
                  <a:srgbClr val="FFFFFF"/>
                </a:solidFill>
                <a:latin typeface="Cambria"/>
              </a:rPr>
              <a:t>-4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15" name="CustomShape 14"/>
          <p:cNvSpPr/>
          <p:nvPr/>
        </p:nvSpPr>
        <p:spPr>
          <a:xfrm>
            <a:off x="1424880" y="2738520"/>
            <a:ext cx="502920" cy="50292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0" strike="noStrike" spc="-1">
                <a:solidFill>
                  <a:srgbClr val="FFFFFF"/>
                </a:solidFill>
                <a:latin typeface="Cambria"/>
              </a:rPr>
              <a:t>3/2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16" name="CustomShape 15"/>
          <p:cNvSpPr/>
          <p:nvPr/>
        </p:nvSpPr>
        <p:spPr>
          <a:xfrm>
            <a:off x="2098800" y="200628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17" name="CustomShape 16"/>
          <p:cNvSpPr/>
          <p:nvPr/>
        </p:nvSpPr>
        <p:spPr>
          <a:xfrm>
            <a:off x="1493640" y="191952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200" b="0" strike="noStrike" spc="-1">
                <a:solidFill>
                  <a:srgbClr val="FFFFFF"/>
                </a:solidFill>
                <a:latin typeface="Cambria"/>
              </a:rPr>
              <a:t>-1/2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18" name="Line 17"/>
          <p:cNvSpPr/>
          <p:nvPr/>
        </p:nvSpPr>
        <p:spPr>
          <a:xfrm>
            <a:off x="3779640" y="1256760"/>
            <a:ext cx="5184720" cy="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9" name="CustomShape 18"/>
          <p:cNvSpPr/>
          <p:nvPr/>
        </p:nvSpPr>
        <p:spPr>
          <a:xfrm>
            <a:off x="430236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800" b="0" strike="noStrike" spc="-1">
                <a:solidFill>
                  <a:srgbClr val="FFFFFF"/>
                </a:solidFill>
                <a:latin typeface="Cambria"/>
              </a:rPr>
              <a:t>-4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20" name="CustomShape 19"/>
          <p:cNvSpPr/>
          <p:nvPr/>
        </p:nvSpPr>
        <p:spPr>
          <a:xfrm>
            <a:off x="473436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-(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21" name="CustomShape 20"/>
          <p:cNvSpPr/>
          <p:nvPr/>
        </p:nvSpPr>
        <p:spPr>
          <a:xfrm>
            <a:off x="5166360" y="81360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400" b="0" strike="noStrike" spc="-1">
                <a:solidFill>
                  <a:srgbClr val="FFFFFF"/>
                </a:solidFill>
                <a:latin typeface="Cambria"/>
              </a:rPr>
              <a:t>3/2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22" name="CustomShape 21"/>
          <p:cNvSpPr/>
          <p:nvPr/>
        </p:nvSpPr>
        <p:spPr>
          <a:xfrm>
            <a:off x="5598360" y="82332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x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23" name="CustomShape 22"/>
          <p:cNvSpPr/>
          <p:nvPr/>
        </p:nvSpPr>
        <p:spPr>
          <a:xfrm>
            <a:off x="6030360" y="829440"/>
            <a:ext cx="57600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0" strike="noStrike" spc="-1">
                <a:solidFill>
                  <a:srgbClr val="FFFFFF"/>
                </a:solidFill>
                <a:latin typeface="Cambria"/>
              </a:rPr>
              <a:t>2)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24" name="CustomShape 23"/>
          <p:cNvSpPr/>
          <p:nvPr/>
        </p:nvSpPr>
        <p:spPr>
          <a:xfrm>
            <a:off x="6462360" y="83736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/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25" name="CustomShape 24"/>
          <p:cNvSpPr/>
          <p:nvPr/>
        </p:nvSpPr>
        <p:spPr>
          <a:xfrm>
            <a:off x="6902640" y="81360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200" b="0" strike="noStrike" spc="-1">
                <a:solidFill>
                  <a:srgbClr val="FFFFFF"/>
                </a:solidFill>
                <a:latin typeface="Cambria"/>
              </a:rPr>
              <a:t>-1/2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26" name="CustomShape 25"/>
          <p:cNvSpPr/>
          <p:nvPr/>
        </p:nvSpPr>
        <p:spPr>
          <a:xfrm>
            <a:off x="735084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27" name="CustomShape 26"/>
          <p:cNvSpPr/>
          <p:nvPr/>
        </p:nvSpPr>
        <p:spPr>
          <a:xfrm>
            <a:off x="7808400" y="817920"/>
            <a:ext cx="435600" cy="435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0" strike="noStrike" spc="-1">
                <a:solidFill>
                  <a:srgbClr val="FFFFFF"/>
                </a:solidFill>
                <a:latin typeface="Cambria"/>
              </a:rPr>
              <a:t>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28" name="CustomShape 27"/>
          <p:cNvSpPr/>
          <p:nvPr/>
        </p:nvSpPr>
        <p:spPr>
          <a:xfrm>
            <a:off x="6268680" y="281196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9" name="CustomShape 28"/>
          <p:cNvSpPr/>
          <p:nvPr/>
        </p:nvSpPr>
        <p:spPr>
          <a:xfrm>
            <a:off x="140760" y="620640"/>
            <a:ext cx="236628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Itération 2 (i=4, j=3)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30" name="CustomShape 29"/>
          <p:cNvSpPr/>
          <p:nvPr/>
        </p:nvSpPr>
        <p:spPr>
          <a:xfrm>
            <a:off x="362520" y="2308680"/>
            <a:ext cx="75168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0" strike="noStrike" spc="-1" baseline="30000">
                <a:solidFill>
                  <a:srgbClr val="FFFFFF"/>
                </a:solidFill>
                <a:latin typeface="Constantia"/>
              </a:rPr>
              <a:t>(1)</a:t>
            </a: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31" name="CustomShape 30"/>
          <p:cNvSpPr/>
          <p:nvPr/>
        </p:nvSpPr>
        <p:spPr>
          <a:xfrm>
            <a:off x="1455480" y="1921320"/>
            <a:ext cx="522360" cy="43164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2" name="CustomShape 31"/>
          <p:cNvSpPr/>
          <p:nvPr/>
        </p:nvSpPr>
        <p:spPr>
          <a:xfrm>
            <a:off x="6022440" y="2277000"/>
            <a:ext cx="800640" cy="6620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1" strike="noStrike" spc="-1">
                <a:solidFill>
                  <a:srgbClr val="FF0000"/>
                </a:solidFill>
                <a:latin typeface="Cambria"/>
              </a:rPr>
              <a:t>-19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33" name="CustomShape 32"/>
          <p:cNvSpPr/>
          <p:nvPr/>
        </p:nvSpPr>
        <p:spPr>
          <a:xfrm>
            <a:off x="267480" y="4941000"/>
            <a:ext cx="871272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43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(2)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43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– (a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42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x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23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)/a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22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-4 – (3/2)x(2)/(-1/2) = 2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34" name="CustomShape 33"/>
          <p:cNvSpPr/>
          <p:nvPr/>
        </p:nvSpPr>
        <p:spPr>
          <a:xfrm>
            <a:off x="6811920" y="2399760"/>
            <a:ext cx="52236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>
                <a:solidFill>
                  <a:srgbClr val="FF0000"/>
                </a:solidFill>
                <a:latin typeface="Cambria"/>
              </a:rPr>
              <a:t>-2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35" name="CustomShape 34"/>
          <p:cNvSpPr/>
          <p:nvPr/>
        </p:nvSpPr>
        <p:spPr>
          <a:xfrm>
            <a:off x="7456320" y="2399760"/>
            <a:ext cx="580680" cy="47520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>
                <a:solidFill>
                  <a:srgbClr val="FF0000"/>
                </a:solidFill>
                <a:latin typeface="Cambria"/>
              </a:rPr>
              <a:t>-40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36" name="CustomShape 35"/>
          <p:cNvSpPr/>
          <p:nvPr/>
        </p:nvSpPr>
        <p:spPr>
          <a:xfrm>
            <a:off x="7793280" y="830520"/>
            <a:ext cx="435600" cy="435600"/>
          </a:xfrm>
          <a:prstGeom prst="ellipse">
            <a:avLst/>
          </a:prstGeom>
          <a:noFill/>
          <a:ln w="2857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0" strike="noStrike" spc="-1">
                <a:solidFill>
                  <a:srgbClr val="FFFFFF"/>
                </a:solidFill>
                <a:latin typeface="Cambria"/>
              </a:rPr>
              <a:t>2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4" dur="10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8"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2" dur="5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6" dur="10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006 3.7037E-006 L 0.24705 -0.28658 E">
                                      <p:cBhvr>
                                        <p:cTn id="29" dur="1000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38" dur="5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42" dur="10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006 3.7037E-007 L 0.4033 -0.28241 E">
                                      <p:cBhvr>
                                        <p:cTn id="45" dur="1000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55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9"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006 -4.07407E-006 L 0.43594 -0.1706 E">
                                      <p:cBhvr>
                                        <p:cTn id="62" dur="1000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500"/>
                            </p:stCondLst>
                            <p:childTnLst>
                              <p:par>
                                <p:cTn id="6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1"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5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6" presetClass="pat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007 -2.59259E-006 L 0.59653 -0.15787 E">
                                      <p:cBhvr>
                                        <p:cTn id="77" dur="1000" fill="hold"/>
                                        <p:tgtEl>
                                          <p:spTgt spid="8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0"/>
                            </p:stCondLst>
                            <p:childTnLst>
                              <p:par>
                                <p:cTn id="79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0"/>
                            </p:stCondLst>
                            <p:childTnLst>
                              <p:par>
                                <p:cTn id="8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87"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91" dur="10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500"/>
                            </p:stCondLst>
                            <p:childTnLst>
                              <p:par>
                                <p:cTn id="93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500"/>
                            </p:stCondLst>
                            <p:childTnLst>
                              <p:par>
                                <p:cTn id="98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1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006 4.07407E-006 L -0.16511 0.28611 E">
                                      <p:cBhvr>
                                        <p:cTn id="102" dur="1000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7" name="Picture 2"/>
          <p:cNvPicPr/>
          <p:nvPr/>
        </p:nvPicPr>
        <p:blipFill>
          <a:blip r:embed="rId2"/>
          <a:stretch/>
        </p:blipFill>
        <p:spPr>
          <a:xfrm>
            <a:off x="4950360" y="1630080"/>
            <a:ext cx="3090600" cy="16333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838" name="Table 1"/>
          <p:cNvGraphicFramePr/>
          <p:nvPr/>
        </p:nvGraphicFramePr>
        <p:xfrm>
          <a:off x="873360" y="1625760"/>
          <a:ext cx="3067200" cy="1584960"/>
        </p:xfrm>
        <a:graphic>
          <a:graphicData uri="http://schemas.openxmlformats.org/drawingml/2006/table">
            <a:tbl>
              <a:tblPr/>
              <a:tblGrid>
                <a:gridCol w="504000"/>
                <a:gridCol w="631800"/>
                <a:gridCol w="614520"/>
                <a:gridCol w="702360"/>
                <a:gridCol w="614520"/>
              </a:tblGrid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8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</a:t>
                      </a:r>
                      <a:r>
                        <a:rPr lang="fr-FR" sz="14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1/2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1/2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5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-9/2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5/2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5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3/2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-4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-3/2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-11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39" name="TextShape 2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AEE922A1-ADD3-4643-934A-F2E79433CF84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27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40" name="CustomShape 3"/>
          <p:cNvSpPr/>
          <p:nvPr/>
        </p:nvSpPr>
        <p:spPr>
          <a:xfrm>
            <a:off x="210960" y="1072080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41" name="CustomShape 4"/>
          <p:cNvSpPr/>
          <p:nvPr/>
        </p:nvSpPr>
        <p:spPr>
          <a:xfrm>
            <a:off x="738360" y="1220400"/>
            <a:ext cx="798840" cy="698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chemeClr val="bg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2" name="CustomShape 5"/>
          <p:cNvSpPr/>
          <p:nvPr/>
        </p:nvSpPr>
        <p:spPr>
          <a:xfrm>
            <a:off x="35640" y="188640"/>
            <a:ext cx="336528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1- Méthode de Gauss (simple)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43" name="CustomShape 6"/>
          <p:cNvSpPr/>
          <p:nvPr/>
        </p:nvSpPr>
        <p:spPr>
          <a:xfrm>
            <a:off x="172800" y="3779280"/>
            <a:ext cx="466884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000000"/>
                </a:solidFill>
                <a:uFillTx/>
                <a:latin typeface="Book Antiqua"/>
              </a:rPr>
              <a:t>Règles de calcul pour les autres éléments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44" name="CustomShape 7"/>
          <p:cNvSpPr/>
          <p:nvPr/>
        </p:nvSpPr>
        <p:spPr>
          <a:xfrm>
            <a:off x="556200" y="4238280"/>
            <a:ext cx="4177800" cy="40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ij</a:t>
            </a:r>
            <a:r>
              <a:rPr lang="fr-FR" sz="1800" b="1" strike="noStrike" spc="148" baseline="30000">
                <a:solidFill>
                  <a:srgbClr val="FFFFFF"/>
                </a:solidFill>
                <a:latin typeface="Book Antiqua"/>
              </a:rPr>
              <a:t>(2)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=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ij</a:t>
            </a:r>
            <a:r>
              <a:rPr lang="fr-FR" sz="1800" b="1" strike="noStrike" spc="148" baseline="30000">
                <a:solidFill>
                  <a:srgbClr val="FFFFFF"/>
                </a:solidFill>
                <a:latin typeface="Book Antiqua"/>
              </a:rPr>
              <a:t>(1)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– (a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ik</a:t>
            </a:r>
            <a:r>
              <a:rPr lang="fr-FR" sz="1800" b="1" strike="noStrike" spc="148" baseline="30000">
                <a:solidFill>
                  <a:srgbClr val="FFFFFF"/>
                </a:solidFill>
                <a:latin typeface="Book Antiqua"/>
              </a:rPr>
              <a:t>(1)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x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kj</a:t>
            </a:r>
            <a:r>
              <a:rPr lang="fr-FR" sz="1800" b="1" strike="noStrike" spc="148" baseline="30000">
                <a:solidFill>
                  <a:srgbClr val="FFFFFF"/>
                </a:solidFill>
                <a:latin typeface="Book Antiqua"/>
              </a:rPr>
              <a:t>(1)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) /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kk</a:t>
            </a:r>
            <a:r>
              <a:rPr lang="fr-FR" sz="1800" b="1" strike="noStrike" spc="148" baseline="30000">
                <a:solidFill>
                  <a:srgbClr val="FFFFFF"/>
                </a:solidFill>
                <a:latin typeface="Book Antiqua"/>
              </a:rPr>
              <a:t>(1)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45" name="CustomShape 8"/>
          <p:cNvSpPr/>
          <p:nvPr/>
        </p:nvSpPr>
        <p:spPr>
          <a:xfrm>
            <a:off x="107640" y="4836960"/>
            <a:ext cx="8928720" cy="180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6" name="CustomShape 9"/>
          <p:cNvSpPr/>
          <p:nvPr/>
        </p:nvSpPr>
        <p:spPr>
          <a:xfrm>
            <a:off x="4082760" y="2279880"/>
            <a:ext cx="80280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0" strike="noStrike" spc="-1" baseline="30000">
                <a:solidFill>
                  <a:srgbClr val="FFFFFF"/>
                </a:solidFill>
                <a:latin typeface="Constantia"/>
              </a:rPr>
              <a:t>(2)</a:t>
            </a: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47" name="CustomShape 10"/>
          <p:cNvSpPr/>
          <p:nvPr/>
        </p:nvSpPr>
        <p:spPr>
          <a:xfrm>
            <a:off x="4734360" y="4290120"/>
            <a:ext cx="374472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FFFFFF"/>
                </a:solidFill>
                <a:latin typeface="Book Antiqua"/>
              </a:rPr>
              <a:t>( i = la ligne, j = la colonne , k = l’itération )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48" name="CustomShape 11"/>
          <p:cNvSpPr/>
          <p:nvPr/>
        </p:nvSpPr>
        <p:spPr>
          <a:xfrm flipH="1" flipV="1">
            <a:off x="4234320" y="1164960"/>
            <a:ext cx="2754360" cy="1699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9" name="CustomShape 12"/>
          <p:cNvSpPr/>
          <p:nvPr/>
        </p:nvSpPr>
        <p:spPr>
          <a:xfrm>
            <a:off x="3866760" y="79632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50" name="CustomShape 13"/>
          <p:cNvSpPr/>
          <p:nvPr/>
        </p:nvSpPr>
        <p:spPr>
          <a:xfrm>
            <a:off x="2687760" y="2706480"/>
            <a:ext cx="574560" cy="57456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0" strike="noStrike" spc="-1">
                <a:solidFill>
                  <a:srgbClr val="FFFFFF"/>
                </a:solidFill>
                <a:latin typeface="Cambria"/>
              </a:rPr>
              <a:t>-3/2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51" name="CustomShape 14"/>
          <p:cNvSpPr/>
          <p:nvPr/>
        </p:nvSpPr>
        <p:spPr>
          <a:xfrm>
            <a:off x="1424880" y="2738520"/>
            <a:ext cx="502920" cy="50292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0" strike="noStrike" spc="-1">
                <a:solidFill>
                  <a:srgbClr val="FFFFFF"/>
                </a:solidFill>
                <a:latin typeface="Cambria"/>
              </a:rPr>
              <a:t>3/2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52" name="CustomShape 15"/>
          <p:cNvSpPr/>
          <p:nvPr/>
        </p:nvSpPr>
        <p:spPr>
          <a:xfrm>
            <a:off x="2706840" y="1935000"/>
            <a:ext cx="546120" cy="54612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800" b="0" strike="noStrike" spc="-1">
                <a:solidFill>
                  <a:srgbClr val="FFFFFF"/>
                </a:solidFill>
                <a:latin typeface="Cambria"/>
              </a:rPr>
              <a:t>1/2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53" name="CustomShape 16"/>
          <p:cNvSpPr/>
          <p:nvPr/>
        </p:nvSpPr>
        <p:spPr>
          <a:xfrm>
            <a:off x="1493640" y="191952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200" b="0" strike="noStrike" spc="-1">
                <a:solidFill>
                  <a:srgbClr val="FFFFFF"/>
                </a:solidFill>
                <a:latin typeface="Cambria"/>
              </a:rPr>
              <a:t>-1/2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54" name="Line 17"/>
          <p:cNvSpPr/>
          <p:nvPr/>
        </p:nvSpPr>
        <p:spPr>
          <a:xfrm>
            <a:off x="3779640" y="1256760"/>
            <a:ext cx="5184720" cy="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5" name="CustomShape 18"/>
          <p:cNvSpPr/>
          <p:nvPr/>
        </p:nvSpPr>
        <p:spPr>
          <a:xfrm>
            <a:off x="4302360" y="809280"/>
            <a:ext cx="539280" cy="44568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400" b="0" strike="noStrike" spc="-1">
                <a:solidFill>
                  <a:srgbClr val="FFFFFF"/>
                </a:solidFill>
                <a:latin typeface="Cambria"/>
              </a:rPr>
              <a:t>-3/2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56" name="CustomShape 19"/>
          <p:cNvSpPr/>
          <p:nvPr/>
        </p:nvSpPr>
        <p:spPr>
          <a:xfrm>
            <a:off x="473436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-(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57" name="CustomShape 20"/>
          <p:cNvSpPr/>
          <p:nvPr/>
        </p:nvSpPr>
        <p:spPr>
          <a:xfrm>
            <a:off x="5166360" y="81360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400" b="0" strike="noStrike" spc="-1">
                <a:solidFill>
                  <a:srgbClr val="FFFFFF"/>
                </a:solidFill>
                <a:latin typeface="Cambria"/>
              </a:rPr>
              <a:t>3/2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58" name="CustomShape 21"/>
          <p:cNvSpPr/>
          <p:nvPr/>
        </p:nvSpPr>
        <p:spPr>
          <a:xfrm>
            <a:off x="5598360" y="82332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x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59" name="CustomShape 22"/>
          <p:cNvSpPr/>
          <p:nvPr/>
        </p:nvSpPr>
        <p:spPr>
          <a:xfrm>
            <a:off x="6030360" y="829440"/>
            <a:ext cx="57600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0" strike="noStrike" spc="-1">
                <a:solidFill>
                  <a:srgbClr val="FFFFFF"/>
                </a:solidFill>
                <a:latin typeface="Cambria"/>
              </a:rPr>
              <a:t>½)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60" name="CustomShape 23"/>
          <p:cNvSpPr/>
          <p:nvPr/>
        </p:nvSpPr>
        <p:spPr>
          <a:xfrm>
            <a:off x="6462360" y="83736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/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61" name="CustomShape 24"/>
          <p:cNvSpPr/>
          <p:nvPr/>
        </p:nvSpPr>
        <p:spPr>
          <a:xfrm>
            <a:off x="6902640" y="813600"/>
            <a:ext cx="55332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200" b="0" strike="noStrike" spc="-1">
                <a:solidFill>
                  <a:srgbClr val="FFFFFF"/>
                </a:solidFill>
                <a:latin typeface="Cambria"/>
              </a:rPr>
              <a:t>-1/2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62" name="CustomShape 25"/>
          <p:cNvSpPr/>
          <p:nvPr/>
        </p:nvSpPr>
        <p:spPr>
          <a:xfrm>
            <a:off x="735084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63" name="CustomShape 26"/>
          <p:cNvSpPr/>
          <p:nvPr/>
        </p:nvSpPr>
        <p:spPr>
          <a:xfrm>
            <a:off x="7808400" y="817920"/>
            <a:ext cx="435600" cy="435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0" strike="noStrike" spc="-1">
                <a:solidFill>
                  <a:srgbClr val="FFFFFF"/>
                </a:solidFill>
                <a:latin typeface="Cambria"/>
              </a:rPr>
              <a:t>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64" name="CustomShape 27"/>
          <p:cNvSpPr/>
          <p:nvPr/>
        </p:nvSpPr>
        <p:spPr>
          <a:xfrm>
            <a:off x="6927120" y="280224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5" name="CustomShape 28"/>
          <p:cNvSpPr/>
          <p:nvPr/>
        </p:nvSpPr>
        <p:spPr>
          <a:xfrm>
            <a:off x="140760" y="620640"/>
            <a:ext cx="236628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Itération 2 (i=4, j=4)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66" name="CustomShape 29"/>
          <p:cNvSpPr/>
          <p:nvPr/>
        </p:nvSpPr>
        <p:spPr>
          <a:xfrm>
            <a:off x="362520" y="2308680"/>
            <a:ext cx="75168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0" strike="noStrike" spc="-1" baseline="30000">
                <a:solidFill>
                  <a:srgbClr val="FFFFFF"/>
                </a:solidFill>
                <a:latin typeface="Constantia"/>
              </a:rPr>
              <a:t>(1)</a:t>
            </a: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67" name="CustomShape 30"/>
          <p:cNvSpPr/>
          <p:nvPr/>
        </p:nvSpPr>
        <p:spPr>
          <a:xfrm>
            <a:off x="1455480" y="1921320"/>
            <a:ext cx="522360" cy="43164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8" name="CustomShape 31"/>
          <p:cNvSpPr/>
          <p:nvPr/>
        </p:nvSpPr>
        <p:spPr>
          <a:xfrm>
            <a:off x="6022440" y="2277000"/>
            <a:ext cx="800640" cy="6620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1" strike="noStrike" spc="-1">
                <a:solidFill>
                  <a:srgbClr val="FF0000"/>
                </a:solidFill>
                <a:latin typeface="Cambria"/>
              </a:rPr>
              <a:t>-19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69" name="CustomShape 32"/>
          <p:cNvSpPr/>
          <p:nvPr/>
        </p:nvSpPr>
        <p:spPr>
          <a:xfrm>
            <a:off x="251640" y="5661360"/>
            <a:ext cx="871272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44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(2)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44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– (a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42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x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24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)/a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22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-3/2 – (3/2)x(1/2)/(-1/2) = 0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70" name="CustomShape 33"/>
          <p:cNvSpPr/>
          <p:nvPr/>
        </p:nvSpPr>
        <p:spPr>
          <a:xfrm>
            <a:off x="6811920" y="2399760"/>
            <a:ext cx="52236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>
                <a:solidFill>
                  <a:srgbClr val="FF0000"/>
                </a:solidFill>
                <a:latin typeface="Cambria"/>
              </a:rPr>
              <a:t>-2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71" name="CustomShape 34"/>
          <p:cNvSpPr/>
          <p:nvPr/>
        </p:nvSpPr>
        <p:spPr>
          <a:xfrm>
            <a:off x="7456320" y="2399760"/>
            <a:ext cx="584640" cy="46548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>
                <a:solidFill>
                  <a:srgbClr val="FF0000"/>
                </a:solidFill>
                <a:latin typeface="Cambria"/>
              </a:rPr>
              <a:t>-40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72" name="CustomShape 35"/>
          <p:cNvSpPr/>
          <p:nvPr/>
        </p:nvSpPr>
        <p:spPr>
          <a:xfrm>
            <a:off x="262440" y="5075640"/>
            <a:ext cx="871272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43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(2)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43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– (a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42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x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23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)/a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22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-4 – (3/2)x(2)/(-1/2) = 2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73" name="CustomShape 36"/>
          <p:cNvSpPr/>
          <p:nvPr/>
        </p:nvSpPr>
        <p:spPr>
          <a:xfrm>
            <a:off x="6201360" y="2774160"/>
            <a:ext cx="52236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>
                <a:solidFill>
                  <a:srgbClr val="FF0000"/>
                </a:solidFill>
                <a:latin typeface="Cambria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74" name="CustomShape 37"/>
          <p:cNvSpPr/>
          <p:nvPr/>
        </p:nvSpPr>
        <p:spPr>
          <a:xfrm>
            <a:off x="7812720" y="843480"/>
            <a:ext cx="435600" cy="435600"/>
          </a:xfrm>
          <a:prstGeom prst="ellipse">
            <a:avLst/>
          </a:prstGeom>
          <a:noFill/>
          <a:ln w="2857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0" strike="noStrike" spc="-1">
                <a:solidFill>
                  <a:srgbClr val="FFFFFF"/>
                </a:solidFill>
                <a:latin typeface="Cambria"/>
              </a:rPr>
              <a:t>0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4" dur="10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8"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2"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6" dur="10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006 -4.07407E-006 L 0.17465 -0.2831 E">
                                      <p:cBhvr>
                                        <p:cTn id="29" dur="100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38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42" dur="10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006 3.7037E-007 L 0.4033 -0.28241 E">
                                      <p:cBhvr>
                                        <p:cTn id="45" dur="1000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55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9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006 -7.40741E-007 L 0.35521 -0.15787 E">
                                      <p:cBhvr>
                                        <p:cTn id="62" dur="10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500"/>
                            </p:stCondLst>
                            <p:childTnLst>
                              <p:par>
                                <p:cTn id="6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1" dur="5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5" dur="5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6" presetClass="pat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007 -2.59259E-006 L 0.59653 -0.15787 E">
                                      <p:cBhvr>
                                        <p:cTn id="77" dur="10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0"/>
                            </p:stCondLst>
                            <p:childTnLst>
                              <p:par>
                                <p:cTn id="79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0"/>
                            </p:stCondLst>
                            <p:childTnLst>
                              <p:par>
                                <p:cTn id="8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87" dur="5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91" dur="10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500"/>
                            </p:stCondLst>
                            <p:childTnLst>
                              <p:par>
                                <p:cTn id="93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500"/>
                            </p:stCondLst>
                            <p:childTnLst>
                              <p:par>
                                <p:cTn id="98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1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006 4.07407E-006 L -0.10209 0.28611 E">
                                      <p:cBhvr>
                                        <p:cTn id="102" dur="1000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5" name="Picture 2"/>
          <p:cNvPicPr/>
          <p:nvPr/>
        </p:nvPicPr>
        <p:blipFill>
          <a:blip r:embed="rId2"/>
          <a:stretch/>
        </p:blipFill>
        <p:spPr>
          <a:xfrm>
            <a:off x="4939200" y="1633320"/>
            <a:ext cx="3090600" cy="16333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876" name="Table 1"/>
          <p:cNvGraphicFramePr/>
          <p:nvPr/>
        </p:nvGraphicFramePr>
        <p:xfrm>
          <a:off x="873360" y="1625760"/>
          <a:ext cx="3067200" cy="1584960"/>
        </p:xfrm>
        <a:graphic>
          <a:graphicData uri="http://schemas.openxmlformats.org/drawingml/2006/table">
            <a:tbl>
              <a:tblPr/>
              <a:tblGrid>
                <a:gridCol w="504000"/>
                <a:gridCol w="631800"/>
                <a:gridCol w="614520"/>
                <a:gridCol w="702360"/>
                <a:gridCol w="614520"/>
              </a:tblGrid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8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</a:t>
                      </a:r>
                      <a:r>
                        <a:rPr lang="fr-FR" sz="14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1/2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1/2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5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-9/2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5/2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5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3/2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-4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-3/2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-11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77" name="TextShape 2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DB9670E9-E953-4EF1-9E91-42D44AE5CD3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28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78" name="CustomShape 3"/>
          <p:cNvSpPr/>
          <p:nvPr/>
        </p:nvSpPr>
        <p:spPr>
          <a:xfrm>
            <a:off x="210960" y="1072080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79" name="CustomShape 4"/>
          <p:cNvSpPr/>
          <p:nvPr/>
        </p:nvSpPr>
        <p:spPr>
          <a:xfrm>
            <a:off x="738360" y="1220400"/>
            <a:ext cx="798840" cy="698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chemeClr val="bg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0" name="CustomShape 5"/>
          <p:cNvSpPr/>
          <p:nvPr/>
        </p:nvSpPr>
        <p:spPr>
          <a:xfrm>
            <a:off x="35640" y="188640"/>
            <a:ext cx="336528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1- Méthode de Gauss (simple)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81" name="CustomShape 6"/>
          <p:cNvSpPr/>
          <p:nvPr/>
        </p:nvSpPr>
        <p:spPr>
          <a:xfrm>
            <a:off x="172800" y="3779280"/>
            <a:ext cx="466884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000000"/>
                </a:solidFill>
                <a:uFillTx/>
                <a:latin typeface="Book Antiqua"/>
              </a:rPr>
              <a:t>Règles de calcul pour les autres éléments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82" name="CustomShape 7"/>
          <p:cNvSpPr/>
          <p:nvPr/>
        </p:nvSpPr>
        <p:spPr>
          <a:xfrm>
            <a:off x="556200" y="4238280"/>
            <a:ext cx="4177800" cy="40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ij</a:t>
            </a:r>
            <a:r>
              <a:rPr lang="fr-FR" sz="1800" b="1" strike="noStrike" spc="148" baseline="30000">
                <a:solidFill>
                  <a:srgbClr val="FFFFFF"/>
                </a:solidFill>
                <a:latin typeface="Book Antiqua"/>
              </a:rPr>
              <a:t>(2)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=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ij</a:t>
            </a:r>
            <a:r>
              <a:rPr lang="fr-FR" sz="1800" b="1" strike="noStrike" spc="148" baseline="30000">
                <a:solidFill>
                  <a:srgbClr val="FFFFFF"/>
                </a:solidFill>
                <a:latin typeface="Book Antiqua"/>
              </a:rPr>
              <a:t>(1)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– (a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ik</a:t>
            </a:r>
            <a:r>
              <a:rPr lang="fr-FR" sz="1800" b="1" strike="noStrike" spc="148" baseline="30000">
                <a:solidFill>
                  <a:srgbClr val="FFFFFF"/>
                </a:solidFill>
                <a:latin typeface="Book Antiqua"/>
              </a:rPr>
              <a:t>(1)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x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kj</a:t>
            </a:r>
            <a:r>
              <a:rPr lang="fr-FR" sz="1800" b="1" strike="noStrike" spc="148" baseline="30000">
                <a:solidFill>
                  <a:srgbClr val="FFFFFF"/>
                </a:solidFill>
                <a:latin typeface="Book Antiqua"/>
              </a:rPr>
              <a:t>(1)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) /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kk</a:t>
            </a:r>
            <a:r>
              <a:rPr lang="fr-FR" sz="1800" b="1" strike="noStrike" spc="148" baseline="30000">
                <a:solidFill>
                  <a:srgbClr val="FFFFFF"/>
                </a:solidFill>
                <a:latin typeface="Book Antiqua"/>
              </a:rPr>
              <a:t>(1)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83" name="CustomShape 8"/>
          <p:cNvSpPr/>
          <p:nvPr/>
        </p:nvSpPr>
        <p:spPr>
          <a:xfrm>
            <a:off x="107640" y="4836960"/>
            <a:ext cx="8928720" cy="180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4" name="CustomShape 9"/>
          <p:cNvSpPr/>
          <p:nvPr/>
        </p:nvSpPr>
        <p:spPr>
          <a:xfrm>
            <a:off x="4082760" y="2279880"/>
            <a:ext cx="80280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0" strike="noStrike" spc="-1" baseline="30000">
                <a:solidFill>
                  <a:srgbClr val="FFFFFF"/>
                </a:solidFill>
                <a:latin typeface="Constantia"/>
              </a:rPr>
              <a:t>(2)</a:t>
            </a: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85" name="CustomShape 10"/>
          <p:cNvSpPr/>
          <p:nvPr/>
        </p:nvSpPr>
        <p:spPr>
          <a:xfrm>
            <a:off x="4734360" y="4290120"/>
            <a:ext cx="374472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FFFFFF"/>
                </a:solidFill>
                <a:latin typeface="Book Antiqua"/>
              </a:rPr>
              <a:t>( i = la ligne, j = la colonne , k = l’itération )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86" name="CustomShape 11"/>
          <p:cNvSpPr/>
          <p:nvPr/>
        </p:nvSpPr>
        <p:spPr>
          <a:xfrm flipH="1" flipV="1">
            <a:off x="4234320" y="1164960"/>
            <a:ext cx="3328920" cy="1699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7" name="CustomShape 12"/>
          <p:cNvSpPr/>
          <p:nvPr/>
        </p:nvSpPr>
        <p:spPr>
          <a:xfrm>
            <a:off x="3866760" y="79632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88" name="CustomShape 13"/>
          <p:cNvSpPr/>
          <p:nvPr/>
        </p:nvSpPr>
        <p:spPr>
          <a:xfrm>
            <a:off x="3334320" y="2727720"/>
            <a:ext cx="574560" cy="57456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800" b="0" strike="noStrike" spc="-1">
                <a:solidFill>
                  <a:srgbClr val="FFFFFF"/>
                </a:solidFill>
                <a:latin typeface="Cambria"/>
              </a:rPr>
              <a:t>-11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89" name="CustomShape 14"/>
          <p:cNvSpPr/>
          <p:nvPr/>
        </p:nvSpPr>
        <p:spPr>
          <a:xfrm>
            <a:off x="1424880" y="2738520"/>
            <a:ext cx="502920" cy="50292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0" strike="noStrike" spc="-1">
                <a:solidFill>
                  <a:srgbClr val="FFFFFF"/>
                </a:solidFill>
                <a:latin typeface="Cambria"/>
              </a:rPr>
              <a:t>3/2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90" name="CustomShape 15"/>
          <p:cNvSpPr/>
          <p:nvPr/>
        </p:nvSpPr>
        <p:spPr>
          <a:xfrm>
            <a:off x="3366360" y="1935000"/>
            <a:ext cx="546120" cy="54612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800" b="0" strike="noStrike" spc="-1">
                <a:solidFill>
                  <a:srgbClr val="FFFFFF"/>
                </a:solidFill>
                <a:latin typeface="Cambria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91" name="CustomShape 16"/>
          <p:cNvSpPr/>
          <p:nvPr/>
        </p:nvSpPr>
        <p:spPr>
          <a:xfrm>
            <a:off x="1493640" y="191952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200" b="0" strike="noStrike" spc="-1">
                <a:solidFill>
                  <a:srgbClr val="FFFFFF"/>
                </a:solidFill>
                <a:latin typeface="Cambria"/>
              </a:rPr>
              <a:t>-1/2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92" name="Line 17"/>
          <p:cNvSpPr/>
          <p:nvPr/>
        </p:nvSpPr>
        <p:spPr>
          <a:xfrm>
            <a:off x="3779640" y="1256760"/>
            <a:ext cx="5184720" cy="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3" name="CustomShape 18"/>
          <p:cNvSpPr/>
          <p:nvPr/>
        </p:nvSpPr>
        <p:spPr>
          <a:xfrm>
            <a:off x="4302360" y="809280"/>
            <a:ext cx="539280" cy="44568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0" strike="noStrike" spc="-1">
                <a:solidFill>
                  <a:srgbClr val="FFFFFF"/>
                </a:solidFill>
                <a:latin typeface="Cambria"/>
              </a:rPr>
              <a:t>-11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94" name="CustomShape 19"/>
          <p:cNvSpPr/>
          <p:nvPr/>
        </p:nvSpPr>
        <p:spPr>
          <a:xfrm>
            <a:off x="473436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-(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95" name="CustomShape 20"/>
          <p:cNvSpPr/>
          <p:nvPr/>
        </p:nvSpPr>
        <p:spPr>
          <a:xfrm>
            <a:off x="5166360" y="81360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400" b="0" strike="noStrike" spc="-1">
                <a:solidFill>
                  <a:srgbClr val="FFFFFF"/>
                </a:solidFill>
                <a:latin typeface="Cambria"/>
              </a:rPr>
              <a:t>3/2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6" name="CustomShape 21"/>
          <p:cNvSpPr/>
          <p:nvPr/>
        </p:nvSpPr>
        <p:spPr>
          <a:xfrm>
            <a:off x="5598360" y="82332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x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97" name="CustomShape 22"/>
          <p:cNvSpPr/>
          <p:nvPr/>
        </p:nvSpPr>
        <p:spPr>
          <a:xfrm>
            <a:off x="6030360" y="829440"/>
            <a:ext cx="57600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0" strike="noStrike" spc="-1">
                <a:solidFill>
                  <a:srgbClr val="FFFFFF"/>
                </a:solidFill>
                <a:latin typeface="Cambria"/>
              </a:rPr>
              <a:t>5)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98" name="CustomShape 23"/>
          <p:cNvSpPr/>
          <p:nvPr/>
        </p:nvSpPr>
        <p:spPr>
          <a:xfrm>
            <a:off x="6462360" y="83736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/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99" name="CustomShape 24"/>
          <p:cNvSpPr/>
          <p:nvPr/>
        </p:nvSpPr>
        <p:spPr>
          <a:xfrm>
            <a:off x="6902640" y="813600"/>
            <a:ext cx="55332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400" b="0" strike="noStrike" spc="-1">
                <a:solidFill>
                  <a:srgbClr val="FFFFFF"/>
                </a:solidFill>
                <a:latin typeface="Cambria"/>
              </a:rPr>
              <a:t>-1/2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0" name="CustomShape 25"/>
          <p:cNvSpPr/>
          <p:nvPr/>
        </p:nvSpPr>
        <p:spPr>
          <a:xfrm>
            <a:off x="735084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01" name="CustomShape 26"/>
          <p:cNvSpPr/>
          <p:nvPr/>
        </p:nvSpPr>
        <p:spPr>
          <a:xfrm>
            <a:off x="7808400" y="817920"/>
            <a:ext cx="435600" cy="435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02" name="CustomShape 27"/>
          <p:cNvSpPr/>
          <p:nvPr/>
        </p:nvSpPr>
        <p:spPr>
          <a:xfrm>
            <a:off x="7501680" y="280224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3" name="CustomShape 28"/>
          <p:cNvSpPr/>
          <p:nvPr/>
        </p:nvSpPr>
        <p:spPr>
          <a:xfrm>
            <a:off x="140760" y="620640"/>
            <a:ext cx="236628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Itération 2 (i=4, j=5)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4" name="CustomShape 29"/>
          <p:cNvSpPr/>
          <p:nvPr/>
        </p:nvSpPr>
        <p:spPr>
          <a:xfrm>
            <a:off x="362520" y="2308680"/>
            <a:ext cx="75168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0" strike="noStrike" spc="-1" baseline="30000">
                <a:solidFill>
                  <a:srgbClr val="FFFFFF"/>
                </a:solidFill>
                <a:latin typeface="Constantia"/>
              </a:rPr>
              <a:t>(1)</a:t>
            </a: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05" name="CustomShape 30"/>
          <p:cNvSpPr/>
          <p:nvPr/>
        </p:nvSpPr>
        <p:spPr>
          <a:xfrm>
            <a:off x="1455480" y="1921320"/>
            <a:ext cx="522360" cy="43164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6" name="CustomShape 31"/>
          <p:cNvSpPr/>
          <p:nvPr/>
        </p:nvSpPr>
        <p:spPr>
          <a:xfrm>
            <a:off x="6022440" y="2277000"/>
            <a:ext cx="800640" cy="6620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1" strike="noStrike" spc="-1">
                <a:solidFill>
                  <a:srgbClr val="FF0000"/>
                </a:solidFill>
                <a:latin typeface="Cambria"/>
              </a:rPr>
              <a:t>-19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07" name="CustomShape 32"/>
          <p:cNvSpPr/>
          <p:nvPr/>
        </p:nvSpPr>
        <p:spPr>
          <a:xfrm>
            <a:off x="210960" y="6021360"/>
            <a:ext cx="871272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45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(2)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45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– (a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42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x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25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)/a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22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-11 – (3/2)x(5)/(-1/2) = 4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08" name="CustomShape 33"/>
          <p:cNvSpPr/>
          <p:nvPr/>
        </p:nvSpPr>
        <p:spPr>
          <a:xfrm>
            <a:off x="6811920" y="2399760"/>
            <a:ext cx="52236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>
                <a:solidFill>
                  <a:srgbClr val="FF0000"/>
                </a:solidFill>
                <a:latin typeface="Cambria"/>
              </a:rPr>
              <a:t>-2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09" name="CustomShape 34"/>
          <p:cNvSpPr/>
          <p:nvPr/>
        </p:nvSpPr>
        <p:spPr>
          <a:xfrm>
            <a:off x="7456320" y="2399760"/>
            <a:ext cx="56988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>
                <a:solidFill>
                  <a:srgbClr val="FF0000"/>
                </a:solidFill>
                <a:latin typeface="Cambria"/>
              </a:rPr>
              <a:t>-40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10" name="CustomShape 35"/>
          <p:cNvSpPr/>
          <p:nvPr/>
        </p:nvSpPr>
        <p:spPr>
          <a:xfrm>
            <a:off x="262440" y="5075640"/>
            <a:ext cx="871272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43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(2)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43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– (a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42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x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23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)/a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22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-4 – (3/2)x(2)/(-1/2) = 2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11" name="CustomShape 36"/>
          <p:cNvSpPr/>
          <p:nvPr/>
        </p:nvSpPr>
        <p:spPr>
          <a:xfrm>
            <a:off x="6201360" y="2774160"/>
            <a:ext cx="52236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>
                <a:solidFill>
                  <a:srgbClr val="FF0000"/>
                </a:solidFill>
                <a:latin typeface="Cambria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12" name="CustomShape 37"/>
          <p:cNvSpPr/>
          <p:nvPr/>
        </p:nvSpPr>
        <p:spPr>
          <a:xfrm>
            <a:off x="6816240" y="2798280"/>
            <a:ext cx="52236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>
                <a:solidFill>
                  <a:srgbClr val="FF0000"/>
                </a:solidFill>
                <a:latin typeface="Cambria"/>
              </a:rPr>
              <a:t>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13" name="CustomShape 38"/>
          <p:cNvSpPr/>
          <p:nvPr/>
        </p:nvSpPr>
        <p:spPr>
          <a:xfrm>
            <a:off x="222480" y="5561640"/>
            <a:ext cx="871272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44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(2)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44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– (a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42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x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24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)/a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22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-3/2 – (3/2)x(1/2)/(-1/2) = 0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14" name="CustomShape 39"/>
          <p:cNvSpPr/>
          <p:nvPr/>
        </p:nvSpPr>
        <p:spPr>
          <a:xfrm>
            <a:off x="7808400" y="841680"/>
            <a:ext cx="435600" cy="435600"/>
          </a:xfrm>
          <a:prstGeom prst="ellipse">
            <a:avLst/>
          </a:prstGeom>
          <a:noFill/>
          <a:ln w="2857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4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4" dur="10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8" dur="5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2" dur="5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6" dur="10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006 -3.33333E-006 L 0.10399 -0.28611 E">
                                      <p:cBhvr>
                                        <p:cTn id="29" dur="1000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38" dur="5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42" dur="10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006 3.7037E-007 L 0.4033 -0.28241 E">
                                      <p:cBhvr>
                                        <p:cTn id="45" dur="1000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55" dur="5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9" dur="5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006 -7.40741E-007 L 0.28316 -0.16852 E">
                                      <p:cBhvr>
                                        <p:cTn id="62" dur="1000" fill="hold"/>
                                        <p:tgtEl>
                                          <p:spTgt spid="8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500"/>
                            </p:stCondLst>
                            <p:childTnLst>
                              <p:par>
                                <p:cTn id="6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1" dur="5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5" dur="5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6" presetClass="pat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007 -2.59259E-006 L 0.59653 -0.15787 E">
                                      <p:cBhvr>
                                        <p:cTn id="77" dur="1000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0"/>
                            </p:stCondLst>
                            <p:childTnLst>
                              <p:par>
                                <p:cTn id="79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0"/>
                            </p:stCondLst>
                            <p:childTnLst>
                              <p:par>
                                <p:cTn id="8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87"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91" dur="10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500"/>
                            </p:stCondLst>
                            <p:childTnLst>
                              <p:par>
                                <p:cTn id="93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500"/>
                            </p:stCondLst>
                            <p:childTnLst>
                              <p:par>
                                <p:cTn id="96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1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006 4.07407E-006 L -0.03125 0.28611 E">
                                      <p:cBhvr>
                                        <p:cTn id="102" dur="1000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5" name="Picture 7"/>
          <p:cNvPicPr/>
          <p:nvPr/>
        </p:nvPicPr>
        <p:blipFill>
          <a:blip r:embed="rId2"/>
          <a:stretch/>
        </p:blipFill>
        <p:spPr>
          <a:xfrm>
            <a:off x="5321880" y="1204200"/>
            <a:ext cx="3138480" cy="1784880"/>
          </a:xfrm>
          <a:prstGeom prst="rect">
            <a:avLst/>
          </a:prstGeom>
          <a:ln w="0">
            <a:noFill/>
          </a:ln>
        </p:spPr>
      </p:pic>
      <p:sp>
        <p:nvSpPr>
          <p:cNvPr id="916" name="CustomShape 1"/>
          <p:cNvSpPr/>
          <p:nvPr/>
        </p:nvSpPr>
        <p:spPr>
          <a:xfrm>
            <a:off x="162000" y="3750120"/>
            <a:ext cx="8802000" cy="1910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917" name="Table 2"/>
          <p:cNvGraphicFramePr/>
          <p:nvPr/>
        </p:nvGraphicFramePr>
        <p:xfrm>
          <a:off x="1038960" y="1196640"/>
          <a:ext cx="3067200" cy="1728720"/>
        </p:xfrm>
        <a:graphic>
          <a:graphicData uri="http://schemas.openxmlformats.org/drawingml/2006/table">
            <a:tbl>
              <a:tblPr/>
              <a:tblGrid>
                <a:gridCol w="504000"/>
                <a:gridCol w="631800"/>
                <a:gridCol w="614520"/>
                <a:gridCol w="702360"/>
                <a:gridCol w="614520"/>
              </a:tblGrid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8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-1/2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1/2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5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-19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-40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432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918" name="Group 3"/>
          <p:cNvGrpSpPr/>
          <p:nvPr/>
        </p:nvGrpSpPr>
        <p:grpSpPr>
          <a:xfrm>
            <a:off x="1043640" y="1204200"/>
            <a:ext cx="3082320" cy="1727640"/>
            <a:chOff x="1043640" y="1204200"/>
            <a:chExt cx="3082320" cy="1727640"/>
          </a:xfrm>
        </p:grpSpPr>
        <p:sp>
          <p:nvSpPr>
            <p:cNvPr id="919" name="CustomShape 4"/>
            <p:cNvSpPr/>
            <p:nvPr/>
          </p:nvSpPr>
          <p:spPr>
            <a:xfrm>
              <a:off x="1043640" y="1204200"/>
              <a:ext cx="3082320" cy="1269720"/>
            </a:xfrm>
            <a:prstGeom prst="roundRect">
              <a:avLst>
                <a:gd name="adj" fmla="val 222"/>
              </a:avLst>
            </a:prstGeom>
            <a:solidFill>
              <a:srgbClr val="FFFF00"/>
            </a:solidFill>
            <a:ln w="28575">
              <a:solidFill>
                <a:srgbClr val="FFFF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601"/>
                </a:spcBef>
                <a:spcAft>
                  <a:spcPts val="601"/>
                </a:spcAft>
              </a:pPr>
              <a:r>
                <a:rPr lang="fr-FR" sz="2000" b="1" strike="noStrike" spc="-1">
                  <a:solidFill>
                    <a:srgbClr val="FF0000"/>
                  </a:solidFill>
                  <a:latin typeface="Cambria"/>
                </a:rPr>
                <a:t>2        1         2        -1         8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spcBef>
                  <a:spcPts val="601"/>
                </a:spcBef>
                <a:spcAft>
                  <a:spcPts val="601"/>
                </a:spcAft>
              </a:pPr>
              <a:r>
                <a:rPr lang="fr-FR" sz="2000" b="1" strike="noStrike" spc="-1">
                  <a:solidFill>
                    <a:srgbClr val="FF0000"/>
                  </a:solidFill>
                  <a:latin typeface="Cambria"/>
                </a:rPr>
                <a:t>0    -1/2      2       1/2     5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spcBef>
                  <a:spcPts val="601"/>
                </a:spcBef>
                <a:spcAft>
                  <a:spcPts val="601"/>
                </a:spcAft>
              </a:pPr>
              <a:r>
                <a:rPr lang="fr-FR" sz="2000" b="1" strike="noStrike" spc="-1">
                  <a:solidFill>
                    <a:srgbClr val="FF0000"/>
                  </a:solidFill>
                  <a:latin typeface="Cambria"/>
                </a:rPr>
                <a:t>0       0      -19      -2       -40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920" name="CustomShape 5"/>
            <p:cNvSpPr/>
            <p:nvPr/>
          </p:nvSpPr>
          <p:spPr>
            <a:xfrm>
              <a:off x="1043640" y="2473920"/>
              <a:ext cx="1007640" cy="457920"/>
            </a:xfrm>
            <a:prstGeom prst="roundRect">
              <a:avLst>
                <a:gd name="adj" fmla="val 0"/>
              </a:avLst>
            </a:prstGeom>
            <a:solidFill>
              <a:srgbClr val="FFFF00"/>
            </a:solidFill>
            <a:ln w="28575">
              <a:solidFill>
                <a:srgbClr val="FFFF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 algn="ctr" rtl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fr-FR" sz="2000" b="1" strike="noStrike" spc="-1">
                  <a:solidFill>
                    <a:srgbClr val="FF0000"/>
                  </a:solidFill>
                  <a:latin typeface="Cambria"/>
                </a:rPr>
                <a:t>0      0</a:t>
              </a:r>
              <a:endParaRPr lang="en-US" sz="2000" b="0" strike="noStrike" spc="-1">
                <a:latin typeface="Arial"/>
              </a:endParaRPr>
            </a:p>
          </p:txBody>
        </p:sp>
      </p:grpSp>
      <p:sp>
        <p:nvSpPr>
          <p:cNvPr id="921" name="CustomShape 6"/>
          <p:cNvSpPr/>
          <p:nvPr/>
        </p:nvSpPr>
        <p:spPr>
          <a:xfrm>
            <a:off x="2144880" y="1990080"/>
            <a:ext cx="605160" cy="57456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2" name="CustomShape 7"/>
          <p:cNvSpPr/>
          <p:nvPr/>
        </p:nvSpPr>
        <p:spPr>
          <a:xfrm>
            <a:off x="105120" y="2953800"/>
            <a:ext cx="7556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onstantia"/>
              </a:rPr>
              <a:t>Pivot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23" name="CustomShape 8"/>
          <p:cNvSpPr/>
          <p:nvPr/>
        </p:nvSpPr>
        <p:spPr>
          <a:xfrm flipV="1">
            <a:off x="861120" y="2480400"/>
            <a:ext cx="1372320" cy="657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4" name="TextShape 9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8519A011-2C56-4DB5-B093-AAB792E8E3F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29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25" name="CustomShape 10"/>
          <p:cNvSpPr/>
          <p:nvPr/>
        </p:nvSpPr>
        <p:spPr>
          <a:xfrm>
            <a:off x="35640" y="188640"/>
            <a:ext cx="336528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1- Méthode de Gauss (simple)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26" name="CustomShape 11"/>
          <p:cNvSpPr/>
          <p:nvPr/>
        </p:nvSpPr>
        <p:spPr>
          <a:xfrm>
            <a:off x="140760" y="620640"/>
            <a:ext cx="129564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Itération 3: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27" name="CustomShape 12"/>
          <p:cNvSpPr/>
          <p:nvPr/>
        </p:nvSpPr>
        <p:spPr>
          <a:xfrm>
            <a:off x="179640" y="4470120"/>
            <a:ext cx="864072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Les 3 premières lignes et les deux premières colonne restent les mêmes.</a:t>
            </a:r>
            <a:r>
              <a:rPr lang="fr-FR" sz="1800" b="0" strike="noStrike" spc="-1" dirty="0">
                <a:solidFill>
                  <a:srgbClr val="FFFFFF"/>
                </a:solidFill>
                <a:latin typeface="Constantia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28" name="CustomShape 13"/>
          <p:cNvSpPr/>
          <p:nvPr/>
        </p:nvSpPr>
        <p:spPr>
          <a:xfrm>
            <a:off x="373320" y="5117760"/>
            <a:ext cx="830268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-  Les éléments de la 3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ème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colonne (en dessous du pivot) sont nuls.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29" name="CustomShape 14"/>
          <p:cNvSpPr/>
          <p:nvPr/>
        </p:nvSpPr>
        <p:spPr>
          <a:xfrm>
            <a:off x="318240" y="3833280"/>
            <a:ext cx="814176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-  Itération 3 : K = 3 </a:t>
            </a:r>
            <a:r>
              <a:rPr lang="fr-FR" sz="1600" b="0" strike="noStrike" spc="-1">
                <a:solidFill>
                  <a:srgbClr val="FFFFFF"/>
                </a:solidFill>
                <a:latin typeface="Wingdings"/>
              </a:rPr>
              <a:t>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Pivot =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kk 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=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33 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= -19.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30" name="CustomShape 15"/>
          <p:cNvSpPr/>
          <p:nvPr/>
        </p:nvSpPr>
        <p:spPr>
          <a:xfrm>
            <a:off x="6372360" y="2494800"/>
            <a:ext cx="687960" cy="493920"/>
          </a:xfrm>
          <a:prstGeom prst="roundRect">
            <a:avLst>
              <a:gd name="adj" fmla="val 6672"/>
            </a:avLst>
          </a:prstGeom>
          <a:solidFill>
            <a:srgbClr val="FFFF00"/>
          </a:solidFill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>
                <a:solidFill>
                  <a:srgbClr val="FF0000"/>
                </a:solidFill>
                <a:latin typeface="Cambria"/>
              </a:rPr>
              <a:t>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31" name="CustomShape 16"/>
          <p:cNvSpPr/>
          <p:nvPr/>
        </p:nvSpPr>
        <p:spPr>
          <a:xfrm>
            <a:off x="162000" y="1899720"/>
            <a:ext cx="88128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0" strike="noStrike" spc="-1" baseline="30000">
                <a:solidFill>
                  <a:srgbClr val="FFFFFF"/>
                </a:solidFill>
                <a:latin typeface="Constantia"/>
              </a:rPr>
              <a:t>(2)</a:t>
            </a: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32" name="CustomShape 17"/>
          <p:cNvSpPr/>
          <p:nvPr/>
        </p:nvSpPr>
        <p:spPr>
          <a:xfrm>
            <a:off x="4433400" y="1944720"/>
            <a:ext cx="88128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0" strike="noStrike" spc="-1" baseline="30000">
                <a:solidFill>
                  <a:srgbClr val="FFFFFF"/>
                </a:solidFill>
                <a:latin typeface="Constantia"/>
              </a:rPr>
              <a:t>(3)</a:t>
            </a: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 =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7"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2" dur="75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6" dur="5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0" dur="1000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24"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9" dur="10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10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5" dur="10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10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44" dur="5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48" dur="10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3" dur="10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4" dur="100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" dur="100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60" dur="10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63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006 2.59259E-006 L 0.46944 0.00555 E">
                                      <p:cBhvr>
                                        <p:cTn id="63" dur="100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8" dur="100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9" dur="10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10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4" dur="10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1F02E06-C952-4B08-A3A4-CF6278469C88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241560" y="188640"/>
            <a:ext cx="23857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Université de Jijel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231840" y="471960"/>
            <a:ext cx="477180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Faculté des Sciences Exactes et Informatique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7" name="CustomShape 4"/>
          <p:cNvSpPr/>
          <p:nvPr/>
        </p:nvSpPr>
        <p:spPr>
          <a:xfrm>
            <a:off x="251640" y="779760"/>
            <a:ext cx="331200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Département d’Informatique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78" name="Picture 2"/>
          <p:cNvPicPr/>
          <p:nvPr/>
        </p:nvPicPr>
        <p:blipFill>
          <a:blip r:embed="rId2"/>
          <a:stretch/>
        </p:blipFill>
        <p:spPr>
          <a:xfrm>
            <a:off x="7668360" y="188640"/>
            <a:ext cx="1315800" cy="1525320"/>
          </a:xfrm>
          <a:prstGeom prst="rect">
            <a:avLst/>
          </a:prstGeom>
          <a:ln w="0">
            <a:noFill/>
          </a:ln>
        </p:spPr>
      </p:pic>
      <p:sp>
        <p:nvSpPr>
          <p:cNvPr id="79" name="CustomShape 5"/>
          <p:cNvSpPr/>
          <p:nvPr/>
        </p:nvSpPr>
        <p:spPr>
          <a:xfrm>
            <a:off x="1547640" y="2807280"/>
            <a:ext cx="432000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0" strike="noStrike" spc="-1">
                <a:solidFill>
                  <a:srgbClr val="FFFFFF"/>
                </a:solidFill>
                <a:latin typeface="Book Antiqua"/>
              </a:rPr>
              <a:t>Les Méthodes Directes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0" name="CustomShape 6"/>
          <p:cNvSpPr/>
          <p:nvPr/>
        </p:nvSpPr>
        <p:spPr>
          <a:xfrm>
            <a:off x="2195640" y="3749040"/>
            <a:ext cx="410400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6840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lang="fr-FR" sz="2400" b="1" strike="noStrike" spc="-1">
                <a:solidFill>
                  <a:srgbClr val="FF0000"/>
                </a:solidFill>
                <a:latin typeface="Book Antiqua"/>
              </a:rPr>
              <a:t>La Méthode de Gauss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1" name="CustomShape 7"/>
          <p:cNvSpPr/>
          <p:nvPr/>
        </p:nvSpPr>
        <p:spPr>
          <a:xfrm>
            <a:off x="2220840" y="4613040"/>
            <a:ext cx="515880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fr-FR" sz="2400" b="0" strike="noStrike" spc="-1">
                <a:solidFill>
                  <a:srgbClr val="FFFFFF"/>
                </a:solidFill>
                <a:latin typeface="Book Antiqua"/>
              </a:rPr>
              <a:t>La Méthode de Gauss - Jordan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2" name="CustomShape 8"/>
          <p:cNvSpPr/>
          <p:nvPr/>
        </p:nvSpPr>
        <p:spPr>
          <a:xfrm>
            <a:off x="827640" y="2061000"/>
            <a:ext cx="633636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0" strike="noStrike" spc="-1">
                <a:solidFill>
                  <a:srgbClr val="FFFFFF"/>
                </a:solidFill>
                <a:latin typeface="Book Antiqua"/>
              </a:rPr>
              <a:t>Résolution des Systèmes Linéaires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1" name="CustomShape 6"/>
          <p:cNvSpPr/>
          <p:nvPr/>
        </p:nvSpPr>
        <p:spPr>
          <a:xfrm>
            <a:off x="2195640" y="5421152"/>
            <a:ext cx="403200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fr-FR" sz="2400" b="0" strike="noStrike" spc="-1" dirty="0">
                <a:solidFill>
                  <a:srgbClr val="FFFFFF"/>
                </a:solidFill>
                <a:latin typeface="Book Antiqua"/>
              </a:rPr>
              <a:t>La </a:t>
            </a:r>
            <a:r>
              <a:rPr lang="fr-FR" sz="2400" b="0" strike="noStrike" spc="-1" dirty="0" smtClean="0">
                <a:solidFill>
                  <a:srgbClr val="FFFFFF"/>
                </a:solidFill>
                <a:latin typeface="Book Antiqua"/>
              </a:rPr>
              <a:t>factorisation LU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3" name="Picture 3"/>
          <p:cNvPicPr/>
          <p:nvPr/>
        </p:nvPicPr>
        <p:blipFill>
          <a:blip r:embed="rId2"/>
          <a:stretch/>
        </p:blipFill>
        <p:spPr>
          <a:xfrm>
            <a:off x="5077440" y="1634040"/>
            <a:ext cx="3066120" cy="17632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934" name="Table 1"/>
          <p:cNvGraphicFramePr/>
          <p:nvPr/>
        </p:nvGraphicFramePr>
        <p:xfrm>
          <a:off x="1015200" y="1641960"/>
          <a:ext cx="3067200" cy="1728720"/>
        </p:xfrm>
        <a:graphic>
          <a:graphicData uri="http://schemas.openxmlformats.org/drawingml/2006/table">
            <a:tbl>
              <a:tblPr/>
              <a:tblGrid>
                <a:gridCol w="504000"/>
                <a:gridCol w="631800"/>
                <a:gridCol w="614520"/>
                <a:gridCol w="702360"/>
                <a:gridCol w="614520"/>
              </a:tblGrid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8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-1/2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1/2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5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-19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-40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432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35" name="TextShape 2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F5A7CB16-07B6-4AA3-9118-56266A9717F4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30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36" name="CustomShape 3"/>
          <p:cNvSpPr/>
          <p:nvPr/>
        </p:nvSpPr>
        <p:spPr>
          <a:xfrm>
            <a:off x="210960" y="1072080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37" name="CustomShape 4"/>
          <p:cNvSpPr/>
          <p:nvPr/>
        </p:nvSpPr>
        <p:spPr>
          <a:xfrm>
            <a:off x="738360" y="1220400"/>
            <a:ext cx="1523160" cy="1300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chemeClr val="bg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8" name="CustomShape 5"/>
          <p:cNvSpPr/>
          <p:nvPr/>
        </p:nvSpPr>
        <p:spPr>
          <a:xfrm>
            <a:off x="35640" y="188640"/>
            <a:ext cx="336528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1- Méthode de Gauss (simple)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39" name="CustomShape 6"/>
          <p:cNvSpPr/>
          <p:nvPr/>
        </p:nvSpPr>
        <p:spPr>
          <a:xfrm>
            <a:off x="172800" y="3779280"/>
            <a:ext cx="466884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000000"/>
                </a:solidFill>
                <a:uFillTx/>
                <a:latin typeface="Book Antiqua"/>
              </a:rPr>
              <a:t>Règles de calcul pour les autres éléments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40" name="CustomShape 7"/>
          <p:cNvSpPr/>
          <p:nvPr/>
        </p:nvSpPr>
        <p:spPr>
          <a:xfrm>
            <a:off x="556200" y="4238280"/>
            <a:ext cx="4177800" cy="40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ij</a:t>
            </a:r>
            <a:r>
              <a:rPr lang="fr-FR" sz="1800" b="1" strike="noStrike" spc="148" baseline="30000">
                <a:solidFill>
                  <a:srgbClr val="FFFFFF"/>
                </a:solidFill>
                <a:latin typeface="Book Antiqua"/>
              </a:rPr>
              <a:t>(2)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=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ij</a:t>
            </a:r>
            <a:r>
              <a:rPr lang="fr-FR" sz="1800" b="1" strike="noStrike" spc="148" baseline="30000">
                <a:solidFill>
                  <a:srgbClr val="FFFFFF"/>
                </a:solidFill>
                <a:latin typeface="Book Antiqua"/>
              </a:rPr>
              <a:t>(1)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– (a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ik</a:t>
            </a:r>
            <a:r>
              <a:rPr lang="fr-FR" sz="1800" b="1" strike="noStrike" spc="148" baseline="30000">
                <a:solidFill>
                  <a:srgbClr val="FFFFFF"/>
                </a:solidFill>
                <a:latin typeface="Book Antiqua"/>
              </a:rPr>
              <a:t>(1)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x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kj</a:t>
            </a:r>
            <a:r>
              <a:rPr lang="fr-FR" sz="1800" b="1" strike="noStrike" spc="148" baseline="30000">
                <a:solidFill>
                  <a:srgbClr val="FFFFFF"/>
                </a:solidFill>
                <a:latin typeface="Book Antiqua"/>
              </a:rPr>
              <a:t>(1)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) /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kk</a:t>
            </a:r>
            <a:r>
              <a:rPr lang="fr-FR" sz="1800" b="1" strike="noStrike" spc="148" baseline="30000">
                <a:solidFill>
                  <a:srgbClr val="FFFFFF"/>
                </a:solidFill>
                <a:latin typeface="Book Antiqua"/>
              </a:rPr>
              <a:t>(1)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1" name="CustomShape 8"/>
          <p:cNvSpPr/>
          <p:nvPr/>
        </p:nvSpPr>
        <p:spPr>
          <a:xfrm>
            <a:off x="107640" y="4836960"/>
            <a:ext cx="8928720" cy="180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2" name="CustomShape 9"/>
          <p:cNvSpPr/>
          <p:nvPr/>
        </p:nvSpPr>
        <p:spPr>
          <a:xfrm>
            <a:off x="4274280" y="2279880"/>
            <a:ext cx="80280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0" strike="noStrike" spc="-1" baseline="30000">
                <a:solidFill>
                  <a:srgbClr val="FFFFFF"/>
                </a:solidFill>
                <a:latin typeface="Constantia"/>
              </a:rPr>
              <a:t>(3)</a:t>
            </a: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43" name="CustomShape 10"/>
          <p:cNvSpPr/>
          <p:nvPr/>
        </p:nvSpPr>
        <p:spPr>
          <a:xfrm>
            <a:off x="4734360" y="4290120"/>
            <a:ext cx="374472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FFFFFF"/>
                </a:solidFill>
                <a:latin typeface="Book Antiqua"/>
              </a:rPr>
              <a:t>( i = la ligne, j = la colonne , k = l’itération )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44" name="CustomShape 11"/>
          <p:cNvSpPr/>
          <p:nvPr/>
        </p:nvSpPr>
        <p:spPr>
          <a:xfrm flipH="1" flipV="1">
            <a:off x="4235040" y="1164240"/>
            <a:ext cx="2847600" cy="177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5" name="CustomShape 12"/>
          <p:cNvSpPr/>
          <p:nvPr/>
        </p:nvSpPr>
        <p:spPr>
          <a:xfrm>
            <a:off x="3866760" y="79632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46" name="CustomShape 13"/>
          <p:cNvSpPr/>
          <p:nvPr/>
        </p:nvSpPr>
        <p:spPr>
          <a:xfrm>
            <a:off x="2826360" y="2822760"/>
            <a:ext cx="574560" cy="57456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800" b="0" strike="noStrike" spc="-1">
                <a:solidFill>
                  <a:srgbClr val="FFFFFF"/>
                </a:solidFill>
                <a:latin typeface="Cambria"/>
              </a:rPr>
              <a:t>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7" name="CustomShape 14"/>
          <p:cNvSpPr/>
          <p:nvPr/>
        </p:nvSpPr>
        <p:spPr>
          <a:xfrm>
            <a:off x="2185560" y="2886120"/>
            <a:ext cx="502920" cy="50292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48" name="CustomShape 15"/>
          <p:cNvSpPr/>
          <p:nvPr/>
        </p:nvSpPr>
        <p:spPr>
          <a:xfrm>
            <a:off x="2854800" y="2400840"/>
            <a:ext cx="546120" cy="54612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800" b="0" strike="noStrike" spc="-1">
                <a:solidFill>
                  <a:srgbClr val="FFFFFF"/>
                </a:solidFill>
                <a:latin typeface="Cambria"/>
              </a:rPr>
              <a:t>-2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9" name="CustomShape 16"/>
          <p:cNvSpPr/>
          <p:nvPr/>
        </p:nvSpPr>
        <p:spPr>
          <a:xfrm>
            <a:off x="2143080" y="2378160"/>
            <a:ext cx="558000" cy="558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800" b="0" strike="noStrike" spc="-1">
                <a:solidFill>
                  <a:srgbClr val="FFFFFF"/>
                </a:solidFill>
                <a:latin typeface="Cambria"/>
              </a:rPr>
              <a:t>-19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50" name="Line 17"/>
          <p:cNvSpPr/>
          <p:nvPr/>
        </p:nvSpPr>
        <p:spPr>
          <a:xfrm>
            <a:off x="3779640" y="1256760"/>
            <a:ext cx="5184720" cy="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1" name="CustomShape 18"/>
          <p:cNvSpPr/>
          <p:nvPr/>
        </p:nvSpPr>
        <p:spPr>
          <a:xfrm>
            <a:off x="4302360" y="809280"/>
            <a:ext cx="539280" cy="44568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52" name="CustomShape 19"/>
          <p:cNvSpPr/>
          <p:nvPr/>
        </p:nvSpPr>
        <p:spPr>
          <a:xfrm>
            <a:off x="473436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-(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53" name="CustomShape 20"/>
          <p:cNvSpPr/>
          <p:nvPr/>
        </p:nvSpPr>
        <p:spPr>
          <a:xfrm>
            <a:off x="5166360" y="81360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800" b="0" strike="noStrike" spc="-1">
                <a:solidFill>
                  <a:srgbClr val="FFFFFF"/>
                </a:solidFill>
                <a:latin typeface="Cambria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54" name="CustomShape 21"/>
          <p:cNvSpPr/>
          <p:nvPr/>
        </p:nvSpPr>
        <p:spPr>
          <a:xfrm>
            <a:off x="5598360" y="82332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x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55" name="CustomShape 22"/>
          <p:cNvSpPr/>
          <p:nvPr/>
        </p:nvSpPr>
        <p:spPr>
          <a:xfrm>
            <a:off x="6030360" y="829440"/>
            <a:ext cx="57600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0" strike="noStrike" spc="-1">
                <a:solidFill>
                  <a:srgbClr val="FFFFFF"/>
                </a:solidFill>
                <a:latin typeface="Cambria"/>
              </a:rPr>
              <a:t>-2)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56" name="CustomShape 23"/>
          <p:cNvSpPr/>
          <p:nvPr/>
        </p:nvSpPr>
        <p:spPr>
          <a:xfrm>
            <a:off x="6462360" y="83736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/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57" name="CustomShape 24"/>
          <p:cNvSpPr/>
          <p:nvPr/>
        </p:nvSpPr>
        <p:spPr>
          <a:xfrm>
            <a:off x="6902640" y="813600"/>
            <a:ext cx="55332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0" strike="noStrike" spc="-1">
                <a:solidFill>
                  <a:srgbClr val="FFFFFF"/>
                </a:solidFill>
                <a:latin typeface="Cambria"/>
              </a:rPr>
              <a:t>-19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58" name="CustomShape 25"/>
          <p:cNvSpPr/>
          <p:nvPr/>
        </p:nvSpPr>
        <p:spPr>
          <a:xfrm>
            <a:off x="735084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59" name="CustomShape 26"/>
          <p:cNvSpPr/>
          <p:nvPr/>
        </p:nvSpPr>
        <p:spPr>
          <a:xfrm>
            <a:off x="7808400" y="817920"/>
            <a:ext cx="670680" cy="507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400" b="0" strike="noStrike" spc="-1">
                <a:solidFill>
                  <a:srgbClr val="FFFFFF"/>
                </a:solidFill>
                <a:latin typeface="Cambria"/>
              </a:rPr>
              <a:t>-4/19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60" name="CustomShape 27"/>
          <p:cNvSpPr/>
          <p:nvPr/>
        </p:nvSpPr>
        <p:spPr>
          <a:xfrm>
            <a:off x="7020360" y="287316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1" name="CustomShape 28"/>
          <p:cNvSpPr/>
          <p:nvPr/>
        </p:nvSpPr>
        <p:spPr>
          <a:xfrm>
            <a:off x="140760" y="620640"/>
            <a:ext cx="236628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Itération 3 (i=4, j=4)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62" name="CustomShape 29"/>
          <p:cNvSpPr/>
          <p:nvPr/>
        </p:nvSpPr>
        <p:spPr>
          <a:xfrm>
            <a:off x="196560" y="2308680"/>
            <a:ext cx="70272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0" strike="noStrike" spc="-1" baseline="30000">
                <a:solidFill>
                  <a:srgbClr val="FFFFFF"/>
                </a:solidFill>
                <a:latin typeface="Constantia"/>
              </a:rPr>
              <a:t>(2)</a:t>
            </a: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63" name="CustomShape 30"/>
          <p:cNvSpPr/>
          <p:nvPr/>
        </p:nvSpPr>
        <p:spPr>
          <a:xfrm>
            <a:off x="2185560" y="2458080"/>
            <a:ext cx="522360" cy="43164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4" name="CustomShape 31"/>
          <p:cNvSpPr/>
          <p:nvPr/>
        </p:nvSpPr>
        <p:spPr>
          <a:xfrm>
            <a:off x="6201360" y="2774160"/>
            <a:ext cx="52236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>
                <a:solidFill>
                  <a:srgbClr val="FF0000"/>
                </a:solidFill>
                <a:latin typeface="Cambria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65" name="CustomShape 32"/>
          <p:cNvSpPr/>
          <p:nvPr/>
        </p:nvSpPr>
        <p:spPr>
          <a:xfrm>
            <a:off x="6228360" y="2874240"/>
            <a:ext cx="610560" cy="514440"/>
          </a:xfrm>
          <a:prstGeom prst="roundRect">
            <a:avLst>
              <a:gd name="adj" fmla="val 6672"/>
            </a:avLst>
          </a:prstGeom>
          <a:solidFill>
            <a:srgbClr val="FFFF00"/>
          </a:solidFill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>
                <a:solidFill>
                  <a:srgbClr val="FF0000"/>
                </a:solidFill>
                <a:latin typeface="Cambria"/>
              </a:rPr>
              <a:t>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66" name="CustomShape 33"/>
          <p:cNvSpPr/>
          <p:nvPr/>
        </p:nvSpPr>
        <p:spPr>
          <a:xfrm>
            <a:off x="179640" y="4985280"/>
            <a:ext cx="856872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44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(3)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44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(2)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– (a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43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(2)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x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34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)/a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33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0 – (2)x(-2)/(-19) = -4/19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67" name="CustomShape 34"/>
          <p:cNvSpPr/>
          <p:nvPr/>
        </p:nvSpPr>
        <p:spPr>
          <a:xfrm>
            <a:off x="7808400" y="829440"/>
            <a:ext cx="670680" cy="507600"/>
          </a:xfrm>
          <a:prstGeom prst="ellipse">
            <a:avLst/>
          </a:prstGeom>
          <a:noFill/>
          <a:ln w="2857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400" b="0" strike="noStrike" spc="-1">
                <a:solidFill>
                  <a:srgbClr val="FFFFFF"/>
                </a:solidFill>
                <a:latin typeface="Cambria"/>
              </a:rPr>
              <a:t>-4/19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4" dur="10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8" dur="5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2"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6" dur="10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006 -2.22222E-006 L 0.15955 -0.31041 E">
                                      <p:cBhvr>
                                        <p:cTn id="29" dur="1000" fill="hold"/>
                                        <p:tgtEl>
                                          <p:spTgt spid="9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38" dur="5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42" dur="10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006 2.59259E-006 L 0.31233 -0.30394 E">
                                      <p:cBhvr>
                                        <p:cTn id="45" dur="1000" fill="hold"/>
                                        <p:tgtEl>
                                          <p:spTgt spid="9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55" dur="5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9" dur="5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006 -4.81481E-006 L 0.33907 -0.23634 E">
                                      <p:cBhvr>
                                        <p:cTn id="62" dur="1000" fill="hold"/>
                                        <p:tgtEl>
                                          <p:spTgt spid="9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500"/>
                            </p:stCondLst>
                            <p:childTnLst>
                              <p:par>
                                <p:cTn id="6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1" dur="500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5" dur="5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6" presetClass="pat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007 5.55112E-017 L 0.51076 -0.23403 E">
                                      <p:cBhvr>
                                        <p:cTn id="77" dur="1000" fill="hold"/>
                                        <p:tgtEl>
                                          <p:spTgt spid="9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0"/>
                            </p:stCondLst>
                            <p:childTnLst>
                              <p:par>
                                <p:cTn id="79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0"/>
                            </p:stCondLst>
                            <p:childTnLst>
                              <p:par>
                                <p:cTn id="8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87" dur="5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91" dur="10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500"/>
                            </p:stCondLst>
                            <p:childTnLst>
                              <p:par>
                                <p:cTn id="93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500"/>
                            </p:stCondLst>
                            <p:childTnLst>
                              <p:par>
                                <p:cTn id="98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1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006 2.77556E-017 L -0.0993 0.30185 E">
                                      <p:cBhvr>
                                        <p:cTn id="102" dur="1000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8" name="Picture 3"/>
          <p:cNvPicPr/>
          <p:nvPr/>
        </p:nvPicPr>
        <p:blipFill>
          <a:blip r:embed="rId2"/>
          <a:stretch/>
        </p:blipFill>
        <p:spPr>
          <a:xfrm>
            <a:off x="5077440" y="1634040"/>
            <a:ext cx="3066120" cy="17632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969" name="Table 1"/>
          <p:cNvGraphicFramePr/>
          <p:nvPr/>
        </p:nvGraphicFramePr>
        <p:xfrm>
          <a:off x="1015200" y="1641960"/>
          <a:ext cx="3067200" cy="1728720"/>
        </p:xfrm>
        <a:graphic>
          <a:graphicData uri="http://schemas.openxmlformats.org/drawingml/2006/table">
            <a:tbl>
              <a:tblPr/>
              <a:tblGrid>
                <a:gridCol w="504000"/>
                <a:gridCol w="631800"/>
                <a:gridCol w="614520"/>
                <a:gridCol w="702360"/>
                <a:gridCol w="614520"/>
              </a:tblGrid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8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-1/2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1/2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5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-19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-40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432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70" name="TextShape 2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D6079186-7338-4A34-A246-D8025C66CF0B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31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71" name="CustomShape 3"/>
          <p:cNvSpPr/>
          <p:nvPr/>
        </p:nvSpPr>
        <p:spPr>
          <a:xfrm>
            <a:off x="210960" y="1072080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72" name="CustomShape 4"/>
          <p:cNvSpPr/>
          <p:nvPr/>
        </p:nvSpPr>
        <p:spPr>
          <a:xfrm>
            <a:off x="738360" y="1220400"/>
            <a:ext cx="1523160" cy="1300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chemeClr val="bg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3" name="CustomShape 5"/>
          <p:cNvSpPr/>
          <p:nvPr/>
        </p:nvSpPr>
        <p:spPr>
          <a:xfrm>
            <a:off x="35640" y="188640"/>
            <a:ext cx="336528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1- Méthode de Gauss (simple)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74" name="CustomShape 6"/>
          <p:cNvSpPr/>
          <p:nvPr/>
        </p:nvSpPr>
        <p:spPr>
          <a:xfrm>
            <a:off x="172800" y="3779280"/>
            <a:ext cx="466884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000000"/>
                </a:solidFill>
                <a:uFillTx/>
                <a:latin typeface="Book Antiqua"/>
              </a:rPr>
              <a:t>Règles de calcul pour les autres éléments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75" name="CustomShape 7"/>
          <p:cNvSpPr/>
          <p:nvPr/>
        </p:nvSpPr>
        <p:spPr>
          <a:xfrm>
            <a:off x="556200" y="4238280"/>
            <a:ext cx="4177800" cy="40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ij</a:t>
            </a:r>
            <a:r>
              <a:rPr lang="fr-FR" sz="1800" b="1" strike="noStrike" spc="148" baseline="30000">
                <a:solidFill>
                  <a:srgbClr val="FFFFFF"/>
                </a:solidFill>
                <a:latin typeface="Book Antiqua"/>
              </a:rPr>
              <a:t>(2)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=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ij</a:t>
            </a:r>
            <a:r>
              <a:rPr lang="fr-FR" sz="1800" b="1" strike="noStrike" spc="148" baseline="30000">
                <a:solidFill>
                  <a:srgbClr val="FFFFFF"/>
                </a:solidFill>
                <a:latin typeface="Book Antiqua"/>
              </a:rPr>
              <a:t>(1)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– (a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ik</a:t>
            </a:r>
            <a:r>
              <a:rPr lang="fr-FR" sz="1800" b="1" strike="noStrike" spc="148" baseline="30000">
                <a:solidFill>
                  <a:srgbClr val="FFFFFF"/>
                </a:solidFill>
                <a:latin typeface="Book Antiqua"/>
              </a:rPr>
              <a:t>(1)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 x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kj</a:t>
            </a:r>
            <a:r>
              <a:rPr lang="fr-FR" sz="1800" b="1" strike="noStrike" spc="148" baseline="30000">
                <a:solidFill>
                  <a:srgbClr val="FFFFFF"/>
                </a:solidFill>
                <a:latin typeface="Book Antiqua"/>
              </a:rPr>
              <a:t>(1)</a:t>
            </a:r>
            <a:r>
              <a:rPr lang="fr-FR" sz="1800" b="1" strike="noStrike" spc="148">
                <a:solidFill>
                  <a:srgbClr val="FFFFFF"/>
                </a:solidFill>
                <a:latin typeface="Book Antiqua"/>
              </a:rPr>
              <a:t>) / a</a:t>
            </a:r>
            <a:r>
              <a:rPr lang="fr-FR" sz="1800" b="1" strike="noStrike" spc="148" baseline="-25000">
                <a:solidFill>
                  <a:srgbClr val="FFFFFF"/>
                </a:solidFill>
                <a:latin typeface="Book Antiqua"/>
              </a:rPr>
              <a:t>kk</a:t>
            </a:r>
            <a:r>
              <a:rPr lang="fr-FR" sz="1800" b="1" strike="noStrike" spc="148" baseline="30000">
                <a:solidFill>
                  <a:srgbClr val="FFFFFF"/>
                </a:solidFill>
                <a:latin typeface="Book Antiqua"/>
              </a:rPr>
              <a:t>(1)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76" name="CustomShape 8"/>
          <p:cNvSpPr/>
          <p:nvPr/>
        </p:nvSpPr>
        <p:spPr>
          <a:xfrm>
            <a:off x="107640" y="4836960"/>
            <a:ext cx="8928720" cy="180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7" name="CustomShape 9"/>
          <p:cNvSpPr/>
          <p:nvPr/>
        </p:nvSpPr>
        <p:spPr>
          <a:xfrm>
            <a:off x="4274280" y="2279880"/>
            <a:ext cx="80280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0" strike="noStrike" spc="-1" baseline="30000">
                <a:solidFill>
                  <a:srgbClr val="FFFFFF"/>
                </a:solidFill>
                <a:latin typeface="Constantia"/>
              </a:rPr>
              <a:t>(3)</a:t>
            </a: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78" name="CustomShape 10"/>
          <p:cNvSpPr/>
          <p:nvPr/>
        </p:nvSpPr>
        <p:spPr>
          <a:xfrm>
            <a:off x="4734360" y="4290120"/>
            <a:ext cx="374472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FFFFFF"/>
                </a:solidFill>
                <a:latin typeface="Book Antiqua"/>
              </a:rPr>
              <a:t>( i = la ligne, j = la colonne , k = l’itération )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79" name="CustomShape 11"/>
          <p:cNvSpPr/>
          <p:nvPr/>
        </p:nvSpPr>
        <p:spPr>
          <a:xfrm flipH="1" flipV="1">
            <a:off x="4234320" y="1164240"/>
            <a:ext cx="3408840" cy="177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0" name="CustomShape 12"/>
          <p:cNvSpPr/>
          <p:nvPr/>
        </p:nvSpPr>
        <p:spPr>
          <a:xfrm>
            <a:off x="3866760" y="79632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81" name="CustomShape 13"/>
          <p:cNvSpPr/>
          <p:nvPr/>
        </p:nvSpPr>
        <p:spPr>
          <a:xfrm>
            <a:off x="3497400" y="2854440"/>
            <a:ext cx="574560" cy="57456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800" b="0" strike="noStrike" spc="-1">
                <a:solidFill>
                  <a:srgbClr val="FFFFFF"/>
                </a:solidFill>
                <a:latin typeface="Cambria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82" name="CustomShape 14"/>
          <p:cNvSpPr/>
          <p:nvPr/>
        </p:nvSpPr>
        <p:spPr>
          <a:xfrm>
            <a:off x="2185560" y="2886120"/>
            <a:ext cx="502920" cy="50292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83" name="CustomShape 15"/>
          <p:cNvSpPr/>
          <p:nvPr/>
        </p:nvSpPr>
        <p:spPr>
          <a:xfrm>
            <a:off x="3507840" y="2435760"/>
            <a:ext cx="546120" cy="54612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800" b="0" strike="noStrike" spc="-1">
                <a:solidFill>
                  <a:srgbClr val="FFFFFF"/>
                </a:solidFill>
                <a:latin typeface="Cambria"/>
              </a:rPr>
              <a:t>-40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85" name="Line 17"/>
          <p:cNvSpPr/>
          <p:nvPr/>
        </p:nvSpPr>
        <p:spPr>
          <a:xfrm>
            <a:off x="3779640" y="1256760"/>
            <a:ext cx="5184720" cy="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6" name="CustomShape 18"/>
          <p:cNvSpPr/>
          <p:nvPr/>
        </p:nvSpPr>
        <p:spPr>
          <a:xfrm>
            <a:off x="4302360" y="809280"/>
            <a:ext cx="539280" cy="44568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87" name="CustomShape 19"/>
          <p:cNvSpPr/>
          <p:nvPr/>
        </p:nvSpPr>
        <p:spPr>
          <a:xfrm>
            <a:off x="473436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-(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88" name="CustomShape 20"/>
          <p:cNvSpPr/>
          <p:nvPr/>
        </p:nvSpPr>
        <p:spPr>
          <a:xfrm>
            <a:off x="5166360" y="81360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800" b="0" strike="noStrike" spc="-1">
                <a:solidFill>
                  <a:srgbClr val="FFFFFF"/>
                </a:solidFill>
                <a:latin typeface="Cambria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89" name="CustomShape 21"/>
          <p:cNvSpPr/>
          <p:nvPr/>
        </p:nvSpPr>
        <p:spPr>
          <a:xfrm>
            <a:off x="5598360" y="82332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x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90" name="CustomShape 22"/>
          <p:cNvSpPr/>
          <p:nvPr/>
        </p:nvSpPr>
        <p:spPr>
          <a:xfrm>
            <a:off x="6030360" y="829440"/>
            <a:ext cx="57600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0" strike="noStrike" spc="-1">
                <a:solidFill>
                  <a:srgbClr val="FFFFFF"/>
                </a:solidFill>
                <a:latin typeface="Cambria"/>
              </a:rPr>
              <a:t>-40)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91" name="CustomShape 23"/>
          <p:cNvSpPr/>
          <p:nvPr/>
        </p:nvSpPr>
        <p:spPr>
          <a:xfrm>
            <a:off x="6462360" y="83736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/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92" name="CustomShape 24"/>
          <p:cNvSpPr/>
          <p:nvPr/>
        </p:nvSpPr>
        <p:spPr>
          <a:xfrm>
            <a:off x="6902640" y="813600"/>
            <a:ext cx="55332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0" strike="noStrike" spc="-1">
                <a:solidFill>
                  <a:srgbClr val="FFFFFF"/>
                </a:solidFill>
                <a:latin typeface="Cambria"/>
              </a:rPr>
              <a:t>-19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93" name="CustomShape 25"/>
          <p:cNvSpPr/>
          <p:nvPr/>
        </p:nvSpPr>
        <p:spPr>
          <a:xfrm>
            <a:off x="7350840" y="809280"/>
            <a:ext cx="43164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0" strike="noStrike" spc="-1">
                <a:solidFill>
                  <a:srgbClr val="FFFFFF"/>
                </a:solidFill>
                <a:latin typeface="Cambria"/>
              </a:rPr>
              <a:t>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94" name="CustomShape 26"/>
          <p:cNvSpPr/>
          <p:nvPr/>
        </p:nvSpPr>
        <p:spPr>
          <a:xfrm>
            <a:off x="7808400" y="817920"/>
            <a:ext cx="795600" cy="507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0" strike="noStrike" spc="-1">
                <a:solidFill>
                  <a:srgbClr val="FFFFFF"/>
                </a:solidFill>
                <a:latin typeface="Cambria"/>
              </a:rPr>
              <a:t>-4/19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95" name="CustomShape 27"/>
          <p:cNvSpPr/>
          <p:nvPr/>
        </p:nvSpPr>
        <p:spPr>
          <a:xfrm>
            <a:off x="7581600" y="287316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6" name="CustomShape 28"/>
          <p:cNvSpPr/>
          <p:nvPr/>
        </p:nvSpPr>
        <p:spPr>
          <a:xfrm>
            <a:off x="140760" y="620640"/>
            <a:ext cx="236628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Itération 3 (i=4, j=4)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97" name="CustomShape 29"/>
          <p:cNvSpPr/>
          <p:nvPr/>
        </p:nvSpPr>
        <p:spPr>
          <a:xfrm>
            <a:off x="196560" y="2308680"/>
            <a:ext cx="70272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0" strike="noStrike" spc="-1" baseline="30000">
                <a:solidFill>
                  <a:srgbClr val="FFFFFF"/>
                </a:solidFill>
                <a:latin typeface="Constantia"/>
              </a:rPr>
              <a:t>(2)</a:t>
            </a: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98" name="CustomShape 30"/>
          <p:cNvSpPr/>
          <p:nvPr/>
        </p:nvSpPr>
        <p:spPr>
          <a:xfrm>
            <a:off x="2185560" y="2458080"/>
            <a:ext cx="522360" cy="43164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9" name="CustomShape 31"/>
          <p:cNvSpPr/>
          <p:nvPr/>
        </p:nvSpPr>
        <p:spPr>
          <a:xfrm>
            <a:off x="6201360" y="2774160"/>
            <a:ext cx="522360" cy="4316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>
                <a:solidFill>
                  <a:srgbClr val="FF0000"/>
                </a:solidFill>
                <a:latin typeface="Cambria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0" name="CustomShape 32"/>
          <p:cNvSpPr/>
          <p:nvPr/>
        </p:nvSpPr>
        <p:spPr>
          <a:xfrm>
            <a:off x="6251760" y="2863440"/>
            <a:ext cx="610560" cy="514440"/>
          </a:xfrm>
          <a:prstGeom prst="roundRect">
            <a:avLst>
              <a:gd name="adj" fmla="val 6672"/>
            </a:avLst>
          </a:prstGeom>
          <a:solidFill>
            <a:srgbClr val="FFFF00"/>
          </a:solidFill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>
                <a:solidFill>
                  <a:srgbClr val="FF0000"/>
                </a:solidFill>
                <a:latin typeface="Cambria"/>
              </a:rPr>
              <a:t>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1" name="CustomShape 33"/>
          <p:cNvSpPr/>
          <p:nvPr/>
        </p:nvSpPr>
        <p:spPr>
          <a:xfrm>
            <a:off x="210960" y="5712840"/>
            <a:ext cx="856872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45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(3)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45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(2)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– (a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43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(2)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x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35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)/a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33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4 – (2)x(-40)/(-19) = -4/19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02" name="CustomShape 34"/>
          <p:cNvSpPr/>
          <p:nvPr/>
        </p:nvSpPr>
        <p:spPr>
          <a:xfrm>
            <a:off x="6803640" y="2812320"/>
            <a:ext cx="864360" cy="54432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1" strike="noStrike" spc="-1">
                <a:solidFill>
                  <a:srgbClr val="FF0000"/>
                </a:solidFill>
                <a:latin typeface="Cambria"/>
              </a:rPr>
              <a:t>-4/19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03" name="CustomShape 35"/>
          <p:cNvSpPr/>
          <p:nvPr/>
        </p:nvSpPr>
        <p:spPr>
          <a:xfrm>
            <a:off x="210960" y="5047560"/>
            <a:ext cx="856872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44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(3)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44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(2)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– (a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43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(2)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x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34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)/a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33</a:t>
            </a:r>
            <a:r>
              <a:rPr lang="fr-FR" sz="1600" b="0" strike="noStrike" spc="-1" baseline="30000">
                <a:solidFill>
                  <a:srgbClr val="FFFFFF"/>
                </a:solidFill>
                <a:latin typeface="Courier New"/>
              </a:rPr>
              <a:t>(1)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= 0 – (2)x(-2)/(-19) = -4/19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04" name="CustomShape 36"/>
          <p:cNvSpPr/>
          <p:nvPr/>
        </p:nvSpPr>
        <p:spPr>
          <a:xfrm>
            <a:off x="7808040" y="826920"/>
            <a:ext cx="795600" cy="507600"/>
          </a:xfrm>
          <a:prstGeom prst="ellipse">
            <a:avLst/>
          </a:prstGeom>
          <a:noFill/>
          <a:ln w="2857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600" b="0" strike="noStrike" spc="-1">
                <a:solidFill>
                  <a:srgbClr val="FFFFFF"/>
                </a:solidFill>
                <a:latin typeface="Cambria"/>
              </a:rPr>
              <a:t>-4/19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84" name="CustomShape 16"/>
          <p:cNvSpPr/>
          <p:nvPr/>
        </p:nvSpPr>
        <p:spPr>
          <a:xfrm>
            <a:off x="2185920" y="2420640"/>
            <a:ext cx="558000" cy="558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800" b="0" strike="noStrike" spc="-1">
                <a:solidFill>
                  <a:srgbClr val="FFFFFF"/>
                </a:solidFill>
                <a:latin typeface="Cambria"/>
              </a:rPr>
              <a:t>-19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4" dur="10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8" dur="5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2" dur="5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6" dur="10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006 -1.85185E-006 L 0.08611 -0.30463 E">
                                      <p:cBhvr>
                                        <p:cTn id="29" dur="1000" fill="hold"/>
                                        <p:tgtEl>
                                          <p:spTgt spid="9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38" dur="5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42" dur="10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006 2.59259E-006 L 0.31233 -0.30394 E">
                                      <p:cBhvr>
                                        <p:cTn id="45" dur="1000" fill="hold"/>
                                        <p:tgtEl>
                                          <p:spTgt spid="9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55" dur="5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9" dur="5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006 2.59259E-006 L 0.27552 -0.24144 E">
                                      <p:cBhvr>
                                        <p:cTn id="62" dur="1000" fill="hold"/>
                                        <p:tgtEl>
                                          <p:spTgt spid="9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500"/>
                            </p:stCondLst>
                            <p:childTnLst>
                              <p:par>
                                <p:cTn id="6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1" dur="5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5" dur="5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6" presetClass="pat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007 5.55112E-017 L 0.51076 -0.23403 E">
                                      <p:cBhvr>
                                        <p:cTn id="77" dur="1000" fill="hold"/>
                                        <p:tgtEl>
                                          <p:spTgt spid="9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0"/>
                            </p:stCondLst>
                            <p:childTnLst>
                              <p:par>
                                <p:cTn id="79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0"/>
                            </p:stCondLst>
                            <p:childTnLst>
                              <p:par>
                                <p:cTn id="8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87" dur="5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91" dur="10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500"/>
                            </p:stCondLst>
                            <p:childTnLst>
                              <p:par>
                                <p:cTn id="9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500"/>
                            </p:stCondLst>
                            <p:childTnLst>
                              <p:par>
                                <p:cTn id="96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1500"/>
                            </p:stCondLst>
                            <p:childTnLst>
                              <p:par>
                                <p:cTn id="99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56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006 2.77556E-017 L -0.03628 0.2912 E">
                                      <p:cBhvr>
                                        <p:cTn id="103" dur="1000" fill="hold"/>
                                        <p:tgtEl>
                                          <p:spTgt spid="9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5" name="Table 1"/>
          <p:cNvGraphicFramePr/>
          <p:nvPr/>
        </p:nvGraphicFramePr>
        <p:xfrm>
          <a:off x="1739520" y="2277000"/>
          <a:ext cx="4540680" cy="1728720"/>
        </p:xfrm>
        <a:graphic>
          <a:graphicData uri="http://schemas.openxmlformats.org/drawingml/2006/table">
            <a:tbl>
              <a:tblPr/>
              <a:tblGrid>
                <a:gridCol w="745920"/>
                <a:gridCol w="935280"/>
                <a:gridCol w="909720"/>
                <a:gridCol w="869400"/>
                <a:gridCol w="1080360"/>
              </a:tblGrid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0000"/>
                          </a:solidFill>
                          <a:latin typeface="Cambria"/>
                        </a:rPr>
                        <a:t>8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-1/2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1/2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0000"/>
                          </a:solidFill>
                          <a:latin typeface="Cambria"/>
                        </a:rPr>
                        <a:t>5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-19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0000"/>
                          </a:solidFill>
                          <a:latin typeface="Cambria"/>
                        </a:rPr>
                        <a:t>-40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432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-4/19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0000"/>
                          </a:solidFill>
                          <a:latin typeface="Cambria"/>
                        </a:rPr>
                        <a:t>-4/19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06" name="TextShape 2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E2B28EA9-9946-4A8E-B044-2B05F698D78D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32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007" name="CustomShape 3"/>
          <p:cNvSpPr/>
          <p:nvPr/>
        </p:nvSpPr>
        <p:spPr>
          <a:xfrm>
            <a:off x="35640" y="188640"/>
            <a:ext cx="336528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1- Méthode de Gauss (simple)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08" name="CustomShape 4"/>
          <p:cNvSpPr/>
          <p:nvPr/>
        </p:nvSpPr>
        <p:spPr>
          <a:xfrm>
            <a:off x="140760" y="910800"/>
            <a:ext cx="4430880" cy="57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1" u="sng" strike="noStrike" spc="148">
                <a:solidFill>
                  <a:srgbClr val="FF0000"/>
                </a:solidFill>
                <a:uFillTx/>
                <a:latin typeface="Book Antiqua"/>
              </a:rPr>
              <a:t>Résultat final  (matrice triangulaire) :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7" dur="5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12" dur="10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9" name="Table 1"/>
          <p:cNvGraphicFramePr/>
          <p:nvPr/>
        </p:nvGraphicFramePr>
        <p:xfrm>
          <a:off x="1718280" y="1628640"/>
          <a:ext cx="4653360" cy="2088000"/>
        </p:xfrm>
        <a:graphic>
          <a:graphicData uri="http://schemas.openxmlformats.org/drawingml/2006/table">
            <a:tbl>
              <a:tblPr/>
              <a:tblGrid>
                <a:gridCol w="745920"/>
                <a:gridCol w="935280"/>
                <a:gridCol w="909720"/>
                <a:gridCol w="869400"/>
                <a:gridCol w="1193040"/>
              </a:tblGrid>
              <a:tr h="50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lang="fr-FR" sz="2000" b="0" strike="noStrike" spc="-1">
                          <a:solidFill>
                            <a:srgbClr val="FF0000"/>
                          </a:solidFill>
                          <a:latin typeface="Cambria"/>
                        </a:rPr>
                        <a:t>8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lang="fr-FR" sz="16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-1/2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1/2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lang="fr-FR" sz="2000" b="0" strike="noStrike" spc="-1">
                          <a:solidFill>
                            <a:srgbClr val="FF0000"/>
                          </a:solidFill>
                          <a:latin typeface="Cambria"/>
                        </a:rPr>
                        <a:t>5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-19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lang="fr-FR" sz="2000" b="0" strike="noStrike" spc="-1">
                          <a:solidFill>
                            <a:srgbClr val="FF0000"/>
                          </a:solidFill>
                          <a:latin typeface="Cambria"/>
                        </a:rPr>
                        <a:t>-40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-4/19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lang="fr-FR" sz="2000" b="0" strike="noStrike" spc="-1">
                          <a:solidFill>
                            <a:srgbClr val="FF0000"/>
                          </a:solidFill>
                          <a:latin typeface="Cambria"/>
                        </a:rPr>
                        <a:t>-4/19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10" name="TextShape 2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1CBD09E9-AF6A-4C02-BFEC-C20817850A28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33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011" name="CustomShape 3"/>
          <p:cNvSpPr/>
          <p:nvPr/>
        </p:nvSpPr>
        <p:spPr>
          <a:xfrm>
            <a:off x="35640" y="188640"/>
            <a:ext cx="336528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1- Méthode de Gauss (simple)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12" name="CustomShape 4"/>
          <p:cNvSpPr/>
          <p:nvPr/>
        </p:nvSpPr>
        <p:spPr>
          <a:xfrm>
            <a:off x="140760" y="910800"/>
            <a:ext cx="443088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1" u="sng" strike="noStrike" spc="148">
                <a:solidFill>
                  <a:srgbClr val="FF0000"/>
                </a:solidFill>
                <a:uFillTx/>
                <a:latin typeface="Book Antiqua"/>
              </a:rPr>
              <a:t>Résolution du système :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13" name="CustomShape 5"/>
          <p:cNvSpPr/>
          <p:nvPr/>
        </p:nvSpPr>
        <p:spPr>
          <a:xfrm>
            <a:off x="1691640" y="4221000"/>
            <a:ext cx="3375000" cy="36648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1" strike="noStrike" spc="148">
                <a:solidFill>
                  <a:srgbClr val="FFFFFF"/>
                </a:solidFill>
                <a:latin typeface="Cambria"/>
              </a:rPr>
              <a:t>X</a:t>
            </a:r>
            <a:r>
              <a:rPr lang="fr-FR" sz="1600" b="1" strike="noStrike" spc="148" baseline="-25000">
                <a:solidFill>
                  <a:srgbClr val="FFFFFF"/>
                </a:solidFill>
                <a:latin typeface="Cambria"/>
              </a:rPr>
              <a:t>4</a:t>
            </a:r>
            <a:r>
              <a:rPr lang="fr-FR" sz="1600" b="1" strike="noStrike" spc="148">
                <a:solidFill>
                  <a:srgbClr val="FFFFFF"/>
                </a:solidFill>
                <a:latin typeface="Cambria"/>
              </a:rPr>
              <a:t> = (-4/19)/(-4/19)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14" name="CustomShape 6"/>
          <p:cNvSpPr/>
          <p:nvPr/>
        </p:nvSpPr>
        <p:spPr>
          <a:xfrm>
            <a:off x="1691640" y="4818600"/>
            <a:ext cx="3375000" cy="36648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1" strike="noStrike" spc="148">
                <a:solidFill>
                  <a:srgbClr val="FFFFFF"/>
                </a:solidFill>
                <a:latin typeface="Cambria"/>
              </a:rPr>
              <a:t>X</a:t>
            </a:r>
            <a:r>
              <a:rPr lang="fr-FR" sz="1600" b="1" strike="noStrike" spc="148" baseline="-25000">
                <a:solidFill>
                  <a:srgbClr val="FFFFFF"/>
                </a:solidFill>
                <a:latin typeface="Cambria"/>
              </a:rPr>
              <a:t>3</a:t>
            </a:r>
            <a:r>
              <a:rPr lang="fr-FR" sz="1600" b="1" strike="noStrike" spc="148">
                <a:solidFill>
                  <a:srgbClr val="FFFFFF"/>
                </a:solidFill>
                <a:latin typeface="Cambria"/>
              </a:rPr>
              <a:t> = (-40 –(-2X</a:t>
            </a:r>
            <a:r>
              <a:rPr lang="fr-FR" sz="1600" b="1" strike="noStrike" spc="148" baseline="-25000">
                <a:solidFill>
                  <a:srgbClr val="FFFFFF"/>
                </a:solidFill>
                <a:latin typeface="Cambria"/>
              </a:rPr>
              <a:t>4</a:t>
            </a:r>
            <a:r>
              <a:rPr lang="fr-FR" sz="1600" b="1" strike="noStrike" spc="148">
                <a:solidFill>
                  <a:srgbClr val="FFFFFF"/>
                </a:solidFill>
                <a:latin typeface="Cambria"/>
              </a:rPr>
              <a:t>))/(-19)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15" name="CustomShape 7"/>
          <p:cNvSpPr/>
          <p:nvPr/>
        </p:nvSpPr>
        <p:spPr>
          <a:xfrm>
            <a:off x="1691640" y="5394600"/>
            <a:ext cx="3375000" cy="36648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1" strike="noStrike" spc="148">
                <a:solidFill>
                  <a:srgbClr val="FFFFFF"/>
                </a:solidFill>
                <a:latin typeface="Cambria"/>
              </a:rPr>
              <a:t>X</a:t>
            </a:r>
            <a:r>
              <a:rPr lang="fr-FR" sz="1600" b="1" strike="noStrike" spc="148" baseline="-25000">
                <a:solidFill>
                  <a:srgbClr val="FFFFFF"/>
                </a:solidFill>
                <a:latin typeface="Cambria"/>
              </a:rPr>
              <a:t>2</a:t>
            </a:r>
            <a:r>
              <a:rPr lang="fr-FR" sz="1600" b="1" strike="noStrike" spc="148">
                <a:solidFill>
                  <a:srgbClr val="FFFFFF"/>
                </a:solidFill>
                <a:latin typeface="Cambria"/>
              </a:rPr>
              <a:t> = (5 –(1/2)X</a:t>
            </a:r>
            <a:r>
              <a:rPr lang="fr-FR" sz="1600" b="1" strike="noStrike" spc="148" baseline="-25000">
                <a:solidFill>
                  <a:srgbClr val="FFFFFF"/>
                </a:solidFill>
                <a:latin typeface="Cambria"/>
              </a:rPr>
              <a:t>4</a:t>
            </a:r>
            <a:r>
              <a:rPr lang="fr-FR" sz="1600" b="1" strike="noStrike" spc="148">
                <a:solidFill>
                  <a:srgbClr val="FFFFFF"/>
                </a:solidFill>
                <a:latin typeface="Cambria"/>
              </a:rPr>
              <a:t>-2X</a:t>
            </a:r>
            <a:r>
              <a:rPr lang="fr-FR" sz="1600" b="1" strike="noStrike" spc="148" baseline="-25000">
                <a:solidFill>
                  <a:srgbClr val="FFFFFF"/>
                </a:solidFill>
                <a:latin typeface="Cambria"/>
              </a:rPr>
              <a:t>3</a:t>
            </a:r>
            <a:r>
              <a:rPr lang="fr-FR" sz="1600" b="1" strike="noStrike" spc="148">
                <a:solidFill>
                  <a:srgbClr val="FFFFFF"/>
                </a:solidFill>
                <a:latin typeface="Cambria"/>
              </a:rPr>
              <a:t>)/(-1/2)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16" name="CustomShape 8"/>
          <p:cNvSpPr/>
          <p:nvPr/>
        </p:nvSpPr>
        <p:spPr>
          <a:xfrm>
            <a:off x="1691640" y="5970600"/>
            <a:ext cx="3375000" cy="36648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1" strike="noStrike" spc="148">
                <a:solidFill>
                  <a:srgbClr val="FFFFFF"/>
                </a:solidFill>
                <a:latin typeface="Cambria"/>
              </a:rPr>
              <a:t>X</a:t>
            </a:r>
            <a:r>
              <a:rPr lang="fr-FR" sz="1600" b="1" strike="noStrike" spc="148" baseline="-25000">
                <a:solidFill>
                  <a:srgbClr val="FFFFFF"/>
                </a:solidFill>
                <a:latin typeface="Cambria"/>
              </a:rPr>
              <a:t>1</a:t>
            </a:r>
            <a:r>
              <a:rPr lang="fr-FR" sz="1600" b="1" strike="noStrike" spc="148">
                <a:solidFill>
                  <a:srgbClr val="FFFFFF"/>
                </a:solidFill>
                <a:latin typeface="Cambria"/>
              </a:rPr>
              <a:t> = (8 +X</a:t>
            </a:r>
            <a:r>
              <a:rPr lang="fr-FR" sz="1600" b="1" strike="noStrike" spc="148" baseline="-25000">
                <a:solidFill>
                  <a:srgbClr val="FFFFFF"/>
                </a:solidFill>
                <a:latin typeface="Cambria"/>
              </a:rPr>
              <a:t>4</a:t>
            </a:r>
            <a:r>
              <a:rPr lang="fr-FR" sz="1600" b="1" strike="noStrike" spc="148">
                <a:solidFill>
                  <a:srgbClr val="FFFFFF"/>
                </a:solidFill>
                <a:latin typeface="Cambria"/>
              </a:rPr>
              <a:t>-2X</a:t>
            </a:r>
            <a:r>
              <a:rPr lang="fr-FR" sz="1600" b="1" strike="noStrike" spc="148" baseline="-25000">
                <a:solidFill>
                  <a:srgbClr val="FFFFFF"/>
                </a:solidFill>
                <a:latin typeface="Cambria"/>
              </a:rPr>
              <a:t>3</a:t>
            </a:r>
            <a:r>
              <a:rPr lang="fr-FR" sz="1600" b="1" strike="noStrike" spc="148">
                <a:solidFill>
                  <a:srgbClr val="FFFFFF"/>
                </a:solidFill>
                <a:latin typeface="Cambria"/>
              </a:rPr>
              <a:t>-X</a:t>
            </a:r>
            <a:r>
              <a:rPr lang="fr-FR" sz="1600" b="1" strike="noStrike" spc="148" baseline="-25000">
                <a:solidFill>
                  <a:srgbClr val="FFFFFF"/>
                </a:solidFill>
                <a:latin typeface="Cambria"/>
              </a:rPr>
              <a:t>2</a:t>
            </a:r>
            <a:r>
              <a:rPr lang="fr-FR" sz="1600" b="1" strike="noStrike" spc="148">
                <a:solidFill>
                  <a:srgbClr val="FFFFFF"/>
                </a:solidFill>
                <a:latin typeface="Cambria"/>
              </a:rPr>
              <a:t>)/(2)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17" name="CustomShape 9"/>
          <p:cNvSpPr/>
          <p:nvPr/>
        </p:nvSpPr>
        <p:spPr>
          <a:xfrm>
            <a:off x="5637240" y="4221000"/>
            <a:ext cx="734760" cy="33372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1" strike="noStrike" spc="148">
                <a:solidFill>
                  <a:srgbClr val="FFFFFF"/>
                </a:solidFill>
                <a:latin typeface="Cambria"/>
              </a:rPr>
              <a:t>=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18" name="CustomShape 10"/>
          <p:cNvSpPr/>
          <p:nvPr/>
        </p:nvSpPr>
        <p:spPr>
          <a:xfrm>
            <a:off x="5659200" y="4818600"/>
            <a:ext cx="712440" cy="33372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1" strike="noStrike" spc="148">
                <a:solidFill>
                  <a:srgbClr val="FFFFFF"/>
                </a:solidFill>
                <a:latin typeface="Cambria"/>
              </a:rPr>
              <a:t>= 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19" name="CustomShape 11"/>
          <p:cNvSpPr/>
          <p:nvPr/>
        </p:nvSpPr>
        <p:spPr>
          <a:xfrm>
            <a:off x="5652000" y="5445360"/>
            <a:ext cx="734760" cy="33372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1" strike="noStrike" spc="148">
                <a:solidFill>
                  <a:srgbClr val="FFFFFF"/>
                </a:solidFill>
                <a:latin typeface="Cambria"/>
              </a:rPr>
              <a:t>= -1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20" name="CustomShape 12"/>
          <p:cNvSpPr/>
          <p:nvPr/>
        </p:nvSpPr>
        <p:spPr>
          <a:xfrm>
            <a:off x="5667840" y="5970600"/>
            <a:ext cx="734760" cy="33372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1" strike="noStrike" spc="148">
                <a:solidFill>
                  <a:srgbClr val="FFFFFF"/>
                </a:solidFill>
                <a:latin typeface="Cambria"/>
              </a:rPr>
              <a:t>= 3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7" dur="5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11" dur="10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6" dur="5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0" dur="10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25" dur="5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9" dur="10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34" dur="5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38" dur="10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43" dur="5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47" dur="10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TextShape 1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ADAED3A8-F396-4EDF-BD77-9E2161A68A05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34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022" name="CustomShape 2"/>
          <p:cNvSpPr/>
          <p:nvPr/>
        </p:nvSpPr>
        <p:spPr>
          <a:xfrm>
            <a:off x="3275856" y="2324646"/>
            <a:ext cx="3096288" cy="7679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4400" b="1" strike="noStrike" cap="small" spc="199" dirty="0" smtClean="0">
                <a:solidFill>
                  <a:srgbClr val="FFFFFF"/>
                </a:solidFill>
                <a:latin typeface="Book Antiqua"/>
              </a:rPr>
              <a:t>Annexes</a:t>
            </a:r>
            <a:endParaRPr lang="en-US" sz="4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TextShape 1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ADAED3A8-F396-4EDF-BD77-9E2161A68A05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35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Annexe1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685696" y="641160"/>
            <a:ext cx="4968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Book Antiqua"/>
              </a:rPr>
              <a:t>Exemple : Soit le système linéaire suivant :</a:t>
            </a:r>
            <a:endParaRPr lang="en-US" sz="2000" b="0" strike="noStrike" spc="-1"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Formula 2"/>
              <p:cNvSpPr txBox="1"/>
              <p:nvPr/>
            </p:nvSpPr>
            <p:spPr>
              <a:xfrm>
                <a:off x="1218816" y="1649520"/>
                <a:ext cx="3958384" cy="3996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 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  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85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Formula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816" y="1649520"/>
                <a:ext cx="3958384" cy="3996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stomShape 6"/>
          <p:cNvSpPr/>
          <p:nvPr/>
        </p:nvSpPr>
        <p:spPr>
          <a:xfrm>
            <a:off x="755496" y="1649520"/>
            <a:ext cx="422280" cy="1635464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7"/>
          <p:cNvSpPr/>
          <p:nvPr/>
        </p:nvSpPr>
        <p:spPr>
          <a:xfrm>
            <a:off x="35496" y="2175480"/>
            <a:ext cx="71964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0" strike="noStrike" spc="-1" dirty="0">
                <a:solidFill>
                  <a:srgbClr val="FFFFFF"/>
                </a:solidFill>
                <a:latin typeface="Constantia"/>
              </a:rPr>
              <a:t>(S)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2" name="CustomShape 8"/>
          <p:cNvSpPr/>
          <p:nvPr/>
        </p:nvSpPr>
        <p:spPr>
          <a:xfrm>
            <a:off x="4915785" y="3429000"/>
            <a:ext cx="338244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>
                <a:solidFill>
                  <a:srgbClr val="C00000"/>
                </a:solidFill>
                <a:uFillTx/>
                <a:latin typeface="Book Antiqua"/>
              </a:rPr>
              <a:t>Matrice Associée (augmentée)</a:t>
            </a:r>
            <a:endParaRPr lang="en-US" sz="1800" b="0" strike="noStrike" spc="-1" dirty="0">
              <a:latin typeface="Arial"/>
            </a:endParaRPr>
          </a:p>
        </p:txBody>
      </p:sp>
      <p:graphicFrame>
        <p:nvGraphicFramePr>
          <p:cNvPr id="13" name="Table 9"/>
          <p:cNvGraphicFramePr/>
          <p:nvPr>
            <p:extLst>
              <p:ext uri="{D42A27DB-BD31-4B8C-83A1-F6EECF244321}">
                <p14:modId xmlns:p14="http://schemas.microsoft.com/office/powerpoint/2010/main" val="291573138"/>
              </p:ext>
            </p:extLst>
          </p:nvPr>
        </p:nvGraphicFramePr>
        <p:xfrm>
          <a:off x="4998014" y="1872172"/>
          <a:ext cx="2328856" cy="1190160"/>
        </p:xfrm>
        <a:graphic>
          <a:graphicData uri="http://schemas.openxmlformats.org/drawingml/2006/table">
            <a:tbl>
              <a:tblPr/>
              <a:tblGrid>
                <a:gridCol w="437340"/>
                <a:gridCol w="515552"/>
                <a:gridCol w="515552"/>
                <a:gridCol w="860412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85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5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105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90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ustomShape 11"/>
          <p:cNvSpPr/>
          <p:nvPr/>
        </p:nvSpPr>
        <p:spPr>
          <a:xfrm>
            <a:off x="412845" y="3466653"/>
            <a:ext cx="3168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>
                <a:solidFill>
                  <a:srgbClr val="C00000"/>
                </a:solidFill>
                <a:uFillTx/>
                <a:latin typeface="Book Antiqua"/>
              </a:rPr>
              <a:t>Système linéaire ( carré )</a:t>
            </a:r>
            <a:endParaRPr lang="en-US" sz="1800" b="0" strike="noStrike" spc="-1" dirty="0"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Formula 2"/>
              <p:cNvSpPr txBox="1"/>
              <p:nvPr/>
            </p:nvSpPr>
            <p:spPr>
              <a:xfrm>
                <a:off x="1218816" y="2175480"/>
                <a:ext cx="3958384" cy="3996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5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 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=   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105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Formula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816" y="2175480"/>
                <a:ext cx="3958384" cy="3996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Formula 2"/>
              <p:cNvSpPr txBox="1"/>
              <p:nvPr/>
            </p:nvSpPr>
            <p:spPr>
              <a:xfrm>
                <a:off x="1244043" y="2769361"/>
                <a:ext cx="3958384" cy="3996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90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Formula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043" y="2769361"/>
                <a:ext cx="3958384" cy="3996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79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TextShape 1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ADAED3A8-F396-4EDF-BD77-9E2161A68A05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36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Annexe1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5" name="CustomShape 3"/>
          <p:cNvSpPr/>
          <p:nvPr/>
        </p:nvSpPr>
        <p:spPr>
          <a:xfrm>
            <a:off x="-508" y="1591922"/>
            <a:ext cx="1368152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Itération1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35640" y="3769603"/>
            <a:ext cx="1368152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Itération2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151892" y="5445224"/>
            <a:ext cx="1368152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Solution :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043" y="1211683"/>
            <a:ext cx="2814151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211683"/>
            <a:ext cx="29908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886" y="3231440"/>
            <a:ext cx="29337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7" y="3231440"/>
            <a:ext cx="299085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e 20"/>
          <p:cNvGrpSpPr/>
          <p:nvPr/>
        </p:nvGrpSpPr>
        <p:grpSpPr>
          <a:xfrm>
            <a:off x="3425044" y="4653136"/>
            <a:ext cx="1581060" cy="1703384"/>
            <a:chOff x="1819860" y="2492398"/>
            <a:chExt cx="1581060" cy="1703384"/>
          </a:xfrm>
        </p:grpSpPr>
        <p:sp>
          <p:nvSpPr>
            <p:cNvPr id="22" name="CustomShape 7"/>
            <p:cNvSpPr/>
            <p:nvPr/>
          </p:nvSpPr>
          <p:spPr>
            <a:xfrm>
              <a:off x="1819860" y="3068960"/>
              <a:ext cx="719640" cy="57639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fr-FR" sz="2400" dirty="0">
                  <a:solidFill>
                    <a:srgbClr val="FF0000"/>
                  </a:solidFill>
                  <a:latin typeface="Cambria" pitchFamily="18" charset="0"/>
                </a:rPr>
                <a:t>X=</a:t>
              </a:r>
              <a:endParaRPr lang="en-US" sz="2400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  <p:sp>
          <p:nvSpPr>
            <p:cNvPr id="23" name="Parenthèses 22"/>
            <p:cNvSpPr/>
            <p:nvPr/>
          </p:nvSpPr>
          <p:spPr>
            <a:xfrm>
              <a:off x="2555336" y="2492398"/>
              <a:ext cx="845584" cy="1703384"/>
            </a:xfrm>
            <a:prstGeom prst="bracketPair">
              <a:avLst/>
            </a:prstGeom>
            <a:solidFill>
              <a:schemeClr val="bg2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fr-FR" sz="2400" dirty="0" smtClean="0">
                  <a:solidFill>
                    <a:srgbClr val="FF0000"/>
                  </a:solidFill>
                  <a:latin typeface="Cambria" pitchFamily="18" charset="0"/>
                </a:rPr>
                <a:t>10</a:t>
              </a:r>
            </a:p>
            <a:p>
              <a:pPr algn="ctr">
                <a:lnSpc>
                  <a:spcPct val="150000"/>
                </a:lnSpc>
              </a:pPr>
              <a:r>
                <a:rPr lang="fr-FR" sz="2400" dirty="0" smtClean="0">
                  <a:solidFill>
                    <a:srgbClr val="FF0000"/>
                  </a:solidFill>
                  <a:latin typeface="Cambria" pitchFamily="18" charset="0"/>
                </a:rPr>
                <a:t>15</a:t>
              </a:r>
            </a:p>
            <a:p>
              <a:pPr algn="ctr">
                <a:lnSpc>
                  <a:spcPct val="150000"/>
                </a:lnSpc>
              </a:pPr>
              <a:r>
                <a:rPr lang="fr-FR" sz="2400" dirty="0" smtClean="0">
                  <a:solidFill>
                    <a:srgbClr val="FF0000"/>
                  </a:solidFill>
                  <a:latin typeface="Cambria" pitchFamily="18" charset="0"/>
                </a:rPr>
                <a:t>20</a:t>
              </a:r>
              <a:endParaRPr lang="fr-FR" sz="2400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</p:grpSp>
      <p:sp>
        <p:nvSpPr>
          <p:cNvPr id="24" name="Flèche droite 23"/>
          <p:cNvSpPr/>
          <p:nvPr/>
        </p:nvSpPr>
        <p:spPr>
          <a:xfrm>
            <a:off x="4439295" y="1754608"/>
            <a:ext cx="566809" cy="179146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 droite 24"/>
          <p:cNvSpPr/>
          <p:nvPr/>
        </p:nvSpPr>
        <p:spPr>
          <a:xfrm>
            <a:off x="4439295" y="3680030"/>
            <a:ext cx="566809" cy="179146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79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  <p:bldP spid="24" grpId="0" animBg="1"/>
      <p:bldP spid="2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TextShape 1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ADAED3A8-F396-4EDF-BD77-9E2161A68A05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37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Annexe1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685696" y="641160"/>
            <a:ext cx="4968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Book Antiqua"/>
              </a:rPr>
              <a:t>Exemple : Soit le système linéaire suivant :</a:t>
            </a:r>
            <a:endParaRPr lang="en-US" sz="2000" b="0" strike="noStrike" spc="-1" dirty="0"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Formula 2"/>
              <p:cNvSpPr txBox="1"/>
              <p:nvPr/>
            </p:nvSpPr>
            <p:spPr>
              <a:xfrm>
                <a:off x="1218816" y="1649520"/>
                <a:ext cx="3958384" cy="3996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5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 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7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 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r>
                        <a:rPr lang="fr-FR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="0" i="0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5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  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Formula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816" y="1649520"/>
                <a:ext cx="3958384" cy="3996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stomShape 6"/>
          <p:cNvSpPr/>
          <p:nvPr/>
        </p:nvSpPr>
        <p:spPr>
          <a:xfrm>
            <a:off x="755496" y="1649520"/>
            <a:ext cx="422280" cy="263988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7"/>
          <p:cNvSpPr/>
          <p:nvPr/>
        </p:nvSpPr>
        <p:spPr>
          <a:xfrm>
            <a:off x="35496" y="2175480"/>
            <a:ext cx="71964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0" strike="noStrike" spc="-1" dirty="0">
                <a:solidFill>
                  <a:srgbClr val="FFFFFF"/>
                </a:solidFill>
                <a:latin typeface="Constantia"/>
              </a:rPr>
              <a:t>(S)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2" name="CustomShape 8"/>
          <p:cNvSpPr/>
          <p:nvPr/>
        </p:nvSpPr>
        <p:spPr>
          <a:xfrm>
            <a:off x="5654056" y="4289400"/>
            <a:ext cx="338244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>
                <a:solidFill>
                  <a:srgbClr val="C00000"/>
                </a:solidFill>
                <a:uFillTx/>
                <a:latin typeface="Book Antiqua"/>
              </a:rPr>
              <a:t>Matrice Associée (augmentée)</a:t>
            </a:r>
            <a:endParaRPr lang="en-US" sz="1800" b="0" strike="noStrike" spc="-1" dirty="0">
              <a:latin typeface="Arial"/>
            </a:endParaRPr>
          </a:p>
        </p:txBody>
      </p:sp>
      <p:graphicFrame>
        <p:nvGraphicFramePr>
          <p:cNvPr id="13" name="Table 9"/>
          <p:cNvGraphicFramePr/>
          <p:nvPr>
            <p:extLst>
              <p:ext uri="{D42A27DB-BD31-4B8C-83A1-F6EECF244321}">
                <p14:modId xmlns:p14="http://schemas.microsoft.com/office/powerpoint/2010/main" val="3769712853"/>
              </p:ext>
            </p:extLst>
          </p:nvPr>
        </p:nvGraphicFramePr>
        <p:xfrm>
          <a:off x="5726060" y="2012078"/>
          <a:ext cx="3238432" cy="1983600"/>
        </p:xfrm>
        <a:graphic>
          <a:graphicData uri="http://schemas.openxmlformats.org/drawingml/2006/table">
            <a:tbl>
              <a:tblPr/>
              <a:tblGrid>
                <a:gridCol w="437340"/>
                <a:gridCol w="515552"/>
                <a:gridCol w="515552"/>
                <a:gridCol w="589369"/>
                <a:gridCol w="589369"/>
                <a:gridCol w="59125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5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7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  <a:ea typeface="+mn-ea"/>
                          <a:cs typeface="+mn-cs"/>
                        </a:rPr>
                        <a:t>2</a:t>
                      </a:r>
                      <a:endParaRPr lang="en-US" sz="2000" b="0" strike="noStrike" spc="-1" dirty="0">
                        <a:solidFill>
                          <a:srgbClr val="FFFFFF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8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5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  <a:ea typeface="+mn-ea"/>
                          <a:cs typeface="+mn-cs"/>
                        </a:rPr>
                        <a:t>0</a:t>
                      </a:r>
                      <a:endParaRPr lang="en-US" sz="2000" b="0" strike="noStrike" spc="-1" dirty="0">
                        <a:solidFill>
                          <a:srgbClr val="FFFFFF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7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15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  <a:ea typeface="+mn-ea"/>
                          <a:cs typeface="+mn-cs"/>
                        </a:rPr>
                        <a:t>-8</a:t>
                      </a:r>
                      <a:endParaRPr lang="en-US" sz="2000" b="0" strike="noStrike" spc="-1" dirty="0">
                        <a:solidFill>
                          <a:srgbClr val="FFFFFF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-7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  <a:ea typeface="+mn-ea"/>
                          <a:cs typeface="+mn-cs"/>
                        </a:rPr>
                        <a:t>6</a:t>
                      </a:r>
                      <a:endParaRPr lang="en-US" sz="2000" b="0" strike="noStrike" spc="-1" dirty="0">
                        <a:solidFill>
                          <a:srgbClr val="FFFFFF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  <a:ea typeface="+mn-ea"/>
                          <a:cs typeface="+mn-cs"/>
                        </a:rPr>
                        <a:t>-4</a:t>
                      </a:r>
                      <a:endParaRPr lang="en-US" sz="2000" b="0" strike="noStrike" spc="-1" dirty="0">
                        <a:solidFill>
                          <a:srgbClr val="FFFFFF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  <a:ea typeface="+mn-ea"/>
                          <a:cs typeface="+mn-cs"/>
                        </a:rPr>
                        <a:t>2</a:t>
                      </a:r>
                      <a:endParaRPr lang="en-US" sz="2000" b="0" strike="noStrike" spc="-1" dirty="0">
                        <a:solidFill>
                          <a:srgbClr val="FFFFFF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  <a:ea typeface="+mn-ea"/>
                          <a:cs typeface="+mn-cs"/>
                        </a:rPr>
                        <a:t>1</a:t>
                      </a:r>
                      <a:endParaRPr lang="en-US" sz="2000" b="0" strike="noStrike" spc="-1" dirty="0">
                        <a:solidFill>
                          <a:srgbClr val="FFFFFF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  <a:ea typeface="+mn-ea"/>
                          <a:cs typeface="+mn-cs"/>
                        </a:rPr>
                        <a:t>5</a:t>
                      </a:r>
                      <a:endParaRPr lang="en-US" sz="2000" b="0" strike="noStrike" spc="-1" dirty="0">
                        <a:solidFill>
                          <a:srgbClr val="FFFFFF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noFill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FF0000"/>
                          </a:solidFill>
                          <a:latin typeface="Cambria"/>
                          <a:ea typeface="+mn-ea"/>
                          <a:cs typeface="+mn-cs"/>
                        </a:rPr>
                        <a:t>15</a:t>
                      </a:r>
                      <a:endParaRPr lang="en-US" sz="2000" b="0" strike="noStrike" spc="-1" dirty="0">
                        <a:solidFill>
                          <a:srgbClr val="FF0000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9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  <a:ea typeface="+mn-ea"/>
                          <a:cs typeface="+mn-cs"/>
                        </a:rPr>
                        <a:t>0</a:t>
                      </a:r>
                      <a:endParaRPr lang="en-US" sz="2000" b="0" strike="noStrike" spc="-1" dirty="0">
                        <a:solidFill>
                          <a:srgbClr val="FFFFFF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-6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-3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ustomShape 11"/>
          <p:cNvSpPr/>
          <p:nvPr/>
        </p:nvSpPr>
        <p:spPr>
          <a:xfrm>
            <a:off x="984165" y="4365104"/>
            <a:ext cx="3168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>
                <a:solidFill>
                  <a:srgbClr val="C00000"/>
                </a:solidFill>
                <a:uFillTx/>
                <a:latin typeface="Book Antiqua"/>
              </a:rPr>
              <a:t>Système linéaire ( carré )</a:t>
            </a:r>
            <a:endParaRPr lang="en-US" sz="1800" b="0" strike="noStrike" spc="-1" dirty="0"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Formula 2"/>
              <p:cNvSpPr txBox="1"/>
              <p:nvPr/>
            </p:nvSpPr>
            <p:spPr>
              <a:xfrm>
                <a:off x="1218816" y="2175480"/>
                <a:ext cx="3958384" cy="3996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 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5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7</m:t>
                      </m:r>
                      <m:r>
                        <a:rPr lang="fr-FR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="0" i="0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5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  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Formula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816" y="2175480"/>
                <a:ext cx="3958384" cy="3996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Formula 2"/>
              <p:cNvSpPr txBox="1"/>
              <p:nvPr/>
            </p:nvSpPr>
            <p:spPr>
              <a:xfrm>
                <a:off x="1244043" y="2769361"/>
                <a:ext cx="3958384" cy="3996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 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 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8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="0" i="0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5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Formula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043" y="2769361"/>
                <a:ext cx="3958384" cy="3996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Formula 2"/>
              <p:cNvSpPr txBox="1"/>
              <p:nvPr/>
            </p:nvSpPr>
            <p:spPr>
              <a:xfrm>
                <a:off x="1271746" y="3251520"/>
                <a:ext cx="3958384" cy="3996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6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 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 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5</m:t>
                      </m:r>
                      <m:r>
                        <a:rPr lang="fr-FR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="0" i="0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5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  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Formula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746" y="3251520"/>
                <a:ext cx="3958384" cy="3996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Formula 2"/>
              <p:cNvSpPr txBox="1"/>
              <p:nvPr/>
            </p:nvSpPr>
            <p:spPr>
              <a:xfrm>
                <a:off x="1292479" y="3770460"/>
                <a:ext cx="3958384" cy="3996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9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10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6</m:t>
                      </m:r>
                      <m:r>
                        <a:rPr lang="fr-FR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="0" i="0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5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  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Formula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479" y="3770460"/>
                <a:ext cx="3958384" cy="3996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83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TextShape 1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ADAED3A8-F396-4EDF-BD77-9E2161A68A05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38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Annexe1 :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025" y="822376"/>
            <a:ext cx="384810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102" y="822376"/>
            <a:ext cx="3460929" cy="1400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ustomShape 3"/>
          <p:cNvSpPr/>
          <p:nvPr/>
        </p:nvSpPr>
        <p:spPr>
          <a:xfrm>
            <a:off x="-508" y="1591922"/>
            <a:ext cx="1368152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Itération1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0" y="2912901"/>
            <a:ext cx="1368152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Itération2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" name="CustomShape 3"/>
          <p:cNvSpPr/>
          <p:nvPr/>
        </p:nvSpPr>
        <p:spPr>
          <a:xfrm>
            <a:off x="30951" y="4365104"/>
            <a:ext cx="1368152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Itération3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" name="CustomShape 3"/>
          <p:cNvSpPr/>
          <p:nvPr/>
        </p:nvSpPr>
        <p:spPr>
          <a:xfrm>
            <a:off x="62409" y="5670393"/>
            <a:ext cx="1368152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Itération4 :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561" y="2331152"/>
            <a:ext cx="342947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025" y="2331151"/>
            <a:ext cx="388620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103" y="3875327"/>
            <a:ext cx="3460929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714" y="3856444"/>
            <a:ext cx="3815412" cy="130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152" y="5443266"/>
            <a:ext cx="349188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6" y="5414691"/>
            <a:ext cx="3826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lèche droite 1"/>
          <p:cNvSpPr/>
          <p:nvPr/>
        </p:nvSpPr>
        <p:spPr>
          <a:xfrm>
            <a:off x="4818454" y="1565937"/>
            <a:ext cx="288033" cy="179146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droite 21"/>
          <p:cNvSpPr/>
          <p:nvPr/>
        </p:nvSpPr>
        <p:spPr>
          <a:xfrm>
            <a:off x="4796846" y="3066062"/>
            <a:ext cx="288033" cy="179146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droite 22"/>
          <p:cNvSpPr/>
          <p:nvPr/>
        </p:nvSpPr>
        <p:spPr>
          <a:xfrm>
            <a:off x="4839376" y="4581854"/>
            <a:ext cx="288033" cy="179146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droite 23"/>
          <p:cNvSpPr/>
          <p:nvPr/>
        </p:nvSpPr>
        <p:spPr>
          <a:xfrm>
            <a:off x="4838625" y="6093656"/>
            <a:ext cx="288033" cy="179146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e 24"/>
          <p:cNvGrpSpPr/>
          <p:nvPr/>
        </p:nvGrpSpPr>
        <p:grpSpPr>
          <a:xfrm>
            <a:off x="3781470" y="2637244"/>
            <a:ext cx="1581060" cy="2880320"/>
            <a:chOff x="1819860" y="1916832"/>
            <a:chExt cx="1581060" cy="2880320"/>
          </a:xfrm>
        </p:grpSpPr>
        <p:sp>
          <p:nvSpPr>
            <p:cNvPr id="26" name="CustomShape 7"/>
            <p:cNvSpPr/>
            <p:nvPr/>
          </p:nvSpPr>
          <p:spPr>
            <a:xfrm>
              <a:off x="1819860" y="3068960"/>
              <a:ext cx="719640" cy="57639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fr-FR" sz="2400" dirty="0">
                  <a:solidFill>
                    <a:srgbClr val="FF0000"/>
                  </a:solidFill>
                  <a:latin typeface="Cambria" pitchFamily="18" charset="0"/>
                </a:rPr>
                <a:t>X=</a:t>
              </a:r>
              <a:endParaRPr lang="en-US" sz="2400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  <p:sp>
          <p:nvSpPr>
            <p:cNvPr id="27" name="Parenthèses 26"/>
            <p:cNvSpPr/>
            <p:nvPr/>
          </p:nvSpPr>
          <p:spPr>
            <a:xfrm>
              <a:off x="2555336" y="1916832"/>
              <a:ext cx="845584" cy="2880320"/>
            </a:xfrm>
            <a:prstGeom prst="bracketPair">
              <a:avLst/>
            </a:prstGeom>
            <a:solidFill>
              <a:schemeClr val="bg2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fr-FR" sz="2400" dirty="0" smtClean="0">
                  <a:solidFill>
                    <a:srgbClr val="FF0000"/>
                  </a:solidFill>
                  <a:latin typeface="Cambria" pitchFamily="18" charset="0"/>
                </a:rPr>
                <a:t>1</a:t>
              </a:r>
            </a:p>
            <a:p>
              <a:pPr algn="ctr">
                <a:lnSpc>
                  <a:spcPct val="150000"/>
                </a:lnSpc>
              </a:pPr>
              <a:r>
                <a:rPr lang="fr-FR" sz="2400" dirty="0" smtClean="0">
                  <a:solidFill>
                    <a:srgbClr val="FF0000"/>
                  </a:solidFill>
                  <a:latin typeface="Cambria" pitchFamily="18" charset="0"/>
                </a:rPr>
                <a:t>0</a:t>
              </a:r>
            </a:p>
            <a:p>
              <a:pPr algn="ctr">
                <a:lnSpc>
                  <a:spcPct val="150000"/>
                </a:lnSpc>
              </a:pPr>
              <a:r>
                <a:rPr lang="fr-FR" sz="2400" dirty="0" smtClean="0">
                  <a:solidFill>
                    <a:srgbClr val="FF0000"/>
                  </a:solidFill>
                  <a:latin typeface="Cambria" pitchFamily="18" charset="0"/>
                </a:rPr>
                <a:t>-1</a:t>
              </a:r>
            </a:p>
            <a:p>
              <a:pPr algn="ctr">
                <a:lnSpc>
                  <a:spcPct val="150000"/>
                </a:lnSpc>
              </a:pPr>
              <a:r>
                <a:rPr lang="fr-FR" sz="2400" dirty="0" smtClean="0">
                  <a:solidFill>
                    <a:srgbClr val="FF0000"/>
                  </a:solidFill>
                  <a:latin typeface="Cambria" pitchFamily="18" charset="0"/>
                </a:rPr>
                <a:t>1</a:t>
              </a:r>
            </a:p>
            <a:p>
              <a:pPr algn="ctr">
                <a:lnSpc>
                  <a:spcPct val="150000"/>
                </a:lnSpc>
              </a:pPr>
              <a:r>
                <a:rPr lang="fr-FR" sz="2400" dirty="0">
                  <a:solidFill>
                    <a:srgbClr val="FF0000"/>
                  </a:solidFill>
                  <a:latin typeface="Cambria" pitchFamily="18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479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2" grpId="0" animBg="1"/>
      <p:bldP spid="22" grpId="0" animBg="1"/>
      <p:bldP spid="23" grpId="0" animBg="1"/>
      <p:bldP spid="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TextShape 1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ADAED3A8-F396-4EDF-BD77-9E2161A68A05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39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Annexe2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1" name="CustomShape 1"/>
          <p:cNvSpPr/>
          <p:nvPr/>
        </p:nvSpPr>
        <p:spPr>
          <a:xfrm>
            <a:off x="341644" y="764704"/>
            <a:ext cx="7963916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Book Antiqua"/>
              </a:rPr>
              <a:t>Soit </a:t>
            </a:r>
            <a:r>
              <a:rPr lang="fr-FR" b="0" strike="noStrike" spc="-1" dirty="0">
                <a:solidFill>
                  <a:srgbClr val="FFFFFF"/>
                </a:solidFill>
                <a:latin typeface="Book Antiqua"/>
              </a:rPr>
              <a:t>le système linéaire </a:t>
            </a:r>
            <a:r>
              <a:rPr lang="fr-FR" spc="-1" dirty="0" smtClean="0">
                <a:solidFill>
                  <a:srgbClr val="FFFFFF"/>
                </a:solidFill>
                <a:latin typeface="Book Antiqua"/>
              </a:rPr>
              <a:t>décrit par la matrice associée augmentée suivante </a:t>
            </a:r>
            <a:r>
              <a:rPr lang="fr-FR" b="0" strike="noStrike" spc="-1" dirty="0" smtClean="0">
                <a:solidFill>
                  <a:srgbClr val="FFFFFF"/>
                </a:solidFill>
                <a:latin typeface="Book Antiqua"/>
              </a:rPr>
              <a:t>:</a:t>
            </a:r>
            <a:endParaRPr lang="en-US" b="0" strike="noStrike" spc="-1" dirty="0">
              <a:latin typeface="Arial"/>
            </a:endParaRPr>
          </a:p>
        </p:txBody>
      </p:sp>
      <p:graphicFrame>
        <p:nvGraphicFramePr>
          <p:cNvPr id="12" name="Table 9"/>
          <p:cNvGraphicFramePr/>
          <p:nvPr>
            <p:extLst>
              <p:ext uri="{D42A27DB-BD31-4B8C-83A1-F6EECF244321}">
                <p14:modId xmlns:p14="http://schemas.microsoft.com/office/powerpoint/2010/main" val="3499796986"/>
              </p:ext>
            </p:extLst>
          </p:nvPr>
        </p:nvGraphicFramePr>
        <p:xfrm>
          <a:off x="1333568" y="1556792"/>
          <a:ext cx="3238432" cy="1983600"/>
        </p:xfrm>
        <a:graphic>
          <a:graphicData uri="http://schemas.openxmlformats.org/drawingml/2006/table">
            <a:tbl>
              <a:tblPr/>
              <a:tblGrid>
                <a:gridCol w="437340"/>
                <a:gridCol w="515552"/>
                <a:gridCol w="515552"/>
                <a:gridCol w="589369"/>
                <a:gridCol w="589369"/>
                <a:gridCol w="59125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5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7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  <a:ea typeface="+mn-ea"/>
                          <a:cs typeface="+mn-cs"/>
                        </a:rPr>
                        <a:t>2</a:t>
                      </a:r>
                      <a:endParaRPr lang="en-US" sz="2000" b="0" strike="noStrike" spc="-1" dirty="0">
                        <a:solidFill>
                          <a:srgbClr val="FFFFFF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8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5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  <a:ea typeface="+mn-ea"/>
                          <a:cs typeface="+mn-cs"/>
                        </a:rPr>
                        <a:t>0</a:t>
                      </a:r>
                      <a:endParaRPr lang="en-US" sz="2000" b="0" strike="noStrike" spc="-1" dirty="0">
                        <a:solidFill>
                          <a:srgbClr val="FFFFFF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7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15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  <a:ea typeface="+mn-ea"/>
                          <a:cs typeface="+mn-cs"/>
                        </a:rPr>
                        <a:t>-8</a:t>
                      </a:r>
                      <a:endParaRPr lang="en-US" sz="2000" b="0" strike="noStrike" spc="-1" dirty="0">
                        <a:solidFill>
                          <a:srgbClr val="FFFFFF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-7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  <a:ea typeface="+mn-ea"/>
                          <a:cs typeface="+mn-cs"/>
                        </a:rPr>
                        <a:t>6</a:t>
                      </a:r>
                      <a:endParaRPr lang="en-US" sz="2000" b="0" strike="noStrike" spc="-1" dirty="0">
                        <a:solidFill>
                          <a:srgbClr val="FFFFFF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  <a:ea typeface="+mn-ea"/>
                          <a:cs typeface="+mn-cs"/>
                        </a:rPr>
                        <a:t>-4</a:t>
                      </a:r>
                      <a:endParaRPr lang="en-US" sz="2000" b="0" strike="noStrike" spc="-1" dirty="0">
                        <a:solidFill>
                          <a:srgbClr val="FFFFFF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  <a:ea typeface="+mn-ea"/>
                          <a:cs typeface="+mn-cs"/>
                        </a:rPr>
                        <a:t>2</a:t>
                      </a:r>
                      <a:endParaRPr lang="en-US" sz="2000" b="0" strike="noStrike" spc="-1" dirty="0">
                        <a:solidFill>
                          <a:srgbClr val="FFFFFF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  <a:ea typeface="+mn-ea"/>
                          <a:cs typeface="+mn-cs"/>
                        </a:rPr>
                        <a:t>1</a:t>
                      </a:r>
                      <a:endParaRPr lang="en-US" sz="2000" b="0" strike="noStrike" spc="-1" dirty="0">
                        <a:solidFill>
                          <a:srgbClr val="FFFFFF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  <a:ea typeface="+mn-ea"/>
                          <a:cs typeface="+mn-cs"/>
                        </a:rPr>
                        <a:t>5</a:t>
                      </a:r>
                      <a:endParaRPr lang="en-US" sz="2000" b="0" strike="noStrike" spc="-1" dirty="0">
                        <a:solidFill>
                          <a:srgbClr val="FFFFFF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noFill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FF0000"/>
                          </a:solidFill>
                          <a:latin typeface="Cambria"/>
                          <a:ea typeface="+mn-ea"/>
                          <a:cs typeface="+mn-cs"/>
                        </a:rPr>
                        <a:t>15</a:t>
                      </a:r>
                      <a:endParaRPr lang="en-US" sz="2000" b="0" strike="noStrike" spc="-1" dirty="0">
                        <a:solidFill>
                          <a:srgbClr val="FF0000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9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  <a:ea typeface="+mn-ea"/>
                          <a:cs typeface="+mn-cs"/>
                        </a:rPr>
                        <a:t>0</a:t>
                      </a:r>
                      <a:endParaRPr lang="en-US" sz="2000" b="0" strike="noStrike" spc="-1" dirty="0">
                        <a:solidFill>
                          <a:srgbClr val="FFFFFF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-6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-3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CustomShape 1"/>
          <p:cNvSpPr/>
          <p:nvPr/>
        </p:nvSpPr>
        <p:spPr>
          <a:xfrm>
            <a:off x="251520" y="4077072"/>
            <a:ext cx="7963916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Book Antiqua"/>
              </a:rPr>
              <a:t>Résoudre le système par la méthode de Gauss simple (sans échange)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14" name="CustomShape 1"/>
          <p:cNvSpPr/>
          <p:nvPr/>
        </p:nvSpPr>
        <p:spPr>
          <a:xfrm>
            <a:off x="312680" y="4797152"/>
            <a:ext cx="3920798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Book Antiqua"/>
              </a:rPr>
              <a:t>Que peut-on remarquer ?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15" name="CustomShape 1"/>
          <p:cNvSpPr/>
          <p:nvPr/>
        </p:nvSpPr>
        <p:spPr>
          <a:xfrm>
            <a:off x="312680" y="5445224"/>
            <a:ext cx="3920798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pc="-1" dirty="0" smtClean="0">
                <a:solidFill>
                  <a:srgbClr val="FFFFFF"/>
                </a:solidFill>
                <a:latin typeface="Book Antiqua"/>
              </a:rPr>
              <a:t>Comment doit-on procéder ainsi ?</a:t>
            </a:r>
            <a:endParaRPr lang="en-US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510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683640" y="1340640"/>
            <a:ext cx="30099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Book Antiqua"/>
              </a:rPr>
              <a:t>Système linéaire :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8" name="CustomShape 6"/>
          <p:cNvSpPr/>
          <p:nvPr/>
        </p:nvSpPr>
        <p:spPr>
          <a:xfrm>
            <a:off x="868320" y="2349000"/>
            <a:ext cx="422280" cy="171180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7"/>
          <p:cNvSpPr/>
          <p:nvPr/>
        </p:nvSpPr>
        <p:spPr>
          <a:xfrm>
            <a:off x="148320" y="2874960"/>
            <a:ext cx="71964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0" strike="noStrike" spc="-1">
                <a:solidFill>
                  <a:srgbClr val="FFFFFF"/>
                </a:solidFill>
                <a:latin typeface="Constantia"/>
              </a:rPr>
              <a:t>(S)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90" name="CustomShape 8"/>
          <p:cNvSpPr/>
          <p:nvPr/>
        </p:nvSpPr>
        <p:spPr>
          <a:xfrm>
            <a:off x="5652000" y="4350600"/>
            <a:ext cx="33120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>
                <a:solidFill>
                  <a:srgbClr val="C00000"/>
                </a:solidFill>
                <a:uFillTx/>
                <a:latin typeface="Book Antiqua"/>
              </a:rPr>
              <a:t>Matrice Associée (augmentée)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91" name="Table 9"/>
          <p:cNvGraphicFramePr/>
          <p:nvPr/>
        </p:nvGraphicFramePr>
        <p:xfrm>
          <a:off x="5724000" y="2313000"/>
          <a:ext cx="3163320" cy="175392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  <a:gridCol w="634320"/>
              </a:tblGrid>
              <a:tr h="438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11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12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.  .  .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1n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b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438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21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22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.  .  .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2n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b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438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: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.  .  .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: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438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n1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n2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.  .  .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nn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b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2" name="TextShape 10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B2371AA4-EDA8-4114-B3DB-CD56969818EF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3" name="CustomShape 11"/>
          <p:cNvSpPr/>
          <p:nvPr/>
        </p:nvSpPr>
        <p:spPr>
          <a:xfrm>
            <a:off x="577800" y="620640"/>
            <a:ext cx="543744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Book Antiqua"/>
              </a:rPr>
              <a:t>La Méthode de Gauss (simple = sans échange)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4" name="CustomShape 12"/>
          <p:cNvSpPr/>
          <p:nvPr/>
        </p:nvSpPr>
        <p:spPr>
          <a:xfrm>
            <a:off x="1060920" y="4347720"/>
            <a:ext cx="3168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>
                <a:solidFill>
                  <a:srgbClr val="C00000"/>
                </a:solidFill>
                <a:uFillTx/>
                <a:latin typeface="Book Antiqua"/>
              </a:rPr>
              <a:t>Système linéaire ( carré 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82352" y="2420888"/>
            <a:ext cx="374441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latin typeface="Cambria" pitchFamily="18" charset="0"/>
              </a:rPr>
              <a:t>a</a:t>
            </a:r>
            <a:r>
              <a:rPr lang="fr-FR" i="1" baseline="-25000" dirty="0" smtClean="0">
                <a:latin typeface="Cambria" pitchFamily="18" charset="0"/>
              </a:rPr>
              <a:t>11</a:t>
            </a:r>
            <a:r>
              <a:rPr lang="fr-FR" i="1" dirty="0" smtClean="0">
                <a:latin typeface="Cambria" pitchFamily="18" charset="0"/>
              </a:rPr>
              <a:t>X</a:t>
            </a:r>
            <a:r>
              <a:rPr lang="fr-FR" i="1" baseline="-25000" dirty="0" smtClean="0">
                <a:latin typeface="Cambria" pitchFamily="18" charset="0"/>
              </a:rPr>
              <a:t>1</a:t>
            </a:r>
            <a:r>
              <a:rPr lang="fr-FR" i="1" dirty="0" smtClean="0">
                <a:latin typeface="Cambria" pitchFamily="18" charset="0"/>
              </a:rPr>
              <a:t>   +   a</a:t>
            </a:r>
            <a:r>
              <a:rPr lang="fr-FR" i="1" baseline="-25000" dirty="0" smtClean="0">
                <a:latin typeface="Cambria" pitchFamily="18" charset="0"/>
              </a:rPr>
              <a:t>12</a:t>
            </a:r>
            <a:r>
              <a:rPr lang="fr-FR" i="1" dirty="0" smtClean="0">
                <a:latin typeface="Cambria" pitchFamily="18" charset="0"/>
              </a:rPr>
              <a:t>X</a:t>
            </a:r>
            <a:r>
              <a:rPr lang="fr-FR" i="1" baseline="-25000" dirty="0" smtClean="0">
                <a:latin typeface="Cambria" pitchFamily="18" charset="0"/>
              </a:rPr>
              <a:t>2</a:t>
            </a:r>
            <a:r>
              <a:rPr lang="fr-FR" i="1" dirty="0" smtClean="0">
                <a:latin typeface="Cambria" pitchFamily="18" charset="0"/>
              </a:rPr>
              <a:t>   +   ..  +   a</a:t>
            </a:r>
            <a:r>
              <a:rPr lang="fr-FR" i="1" baseline="-25000" dirty="0" smtClean="0">
                <a:latin typeface="Cambria" pitchFamily="18" charset="0"/>
              </a:rPr>
              <a:t>1n</a:t>
            </a:r>
            <a:r>
              <a:rPr lang="fr-FR" i="1" dirty="0" smtClean="0">
                <a:latin typeface="Cambria" pitchFamily="18" charset="0"/>
              </a:rPr>
              <a:t>X</a:t>
            </a:r>
            <a:r>
              <a:rPr lang="fr-FR" i="1" baseline="-25000" dirty="0" smtClean="0">
                <a:latin typeface="Cambria" pitchFamily="18" charset="0"/>
              </a:rPr>
              <a:t>n</a:t>
            </a:r>
            <a:r>
              <a:rPr lang="fr-FR" i="1" dirty="0" smtClean="0">
                <a:latin typeface="Cambria" pitchFamily="18" charset="0"/>
              </a:rPr>
              <a:t>   =   b</a:t>
            </a:r>
            <a:r>
              <a:rPr lang="fr-FR" i="1" baseline="-25000" dirty="0" smtClean="0">
                <a:latin typeface="Cambria" pitchFamily="18" charset="0"/>
              </a:rPr>
              <a:t>1</a:t>
            </a:r>
            <a:endParaRPr lang="fr-FR" i="1" baseline="-25000" dirty="0">
              <a:latin typeface="Cambria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89173" y="2953420"/>
            <a:ext cx="374441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latin typeface="Cambria" pitchFamily="18" charset="0"/>
              </a:rPr>
              <a:t>a</a:t>
            </a:r>
            <a:r>
              <a:rPr lang="fr-FR" i="1" baseline="-25000" dirty="0" smtClean="0">
                <a:latin typeface="Cambria" pitchFamily="18" charset="0"/>
              </a:rPr>
              <a:t>21</a:t>
            </a:r>
            <a:r>
              <a:rPr lang="fr-FR" i="1" dirty="0" smtClean="0">
                <a:latin typeface="Cambria" pitchFamily="18" charset="0"/>
              </a:rPr>
              <a:t>X</a:t>
            </a:r>
            <a:r>
              <a:rPr lang="fr-FR" i="1" baseline="-25000" dirty="0" smtClean="0">
                <a:latin typeface="Cambria" pitchFamily="18" charset="0"/>
              </a:rPr>
              <a:t>1</a:t>
            </a:r>
            <a:r>
              <a:rPr lang="fr-FR" i="1" dirty="0" smtClean="0">
                <a:latin typeface="Cambria" pitchFamily="18" charset="0"/>
              </a:rPr>
              <a:t>   +   a</a:t>
            </a:r>
            <a:r>
              <a:rPr lang="fr-FR" i="1" baseline="-25000" dirty="0" smtClean="0">
                <a:latin typeface="Cambria" pitchFamily="18" charset="0"/>
              </a:rPr>
              <a:t>22</a:t>
            </a:r>
            <a:r>
              <a:rPr lang="fr-FR" i="1" dirty="0" smtClean="0">
                <a:latin typeface="Cambria" pitchFamily="18" charset="0"/>
              </a:rPr>
              <a:t>X</a:t>
            </a:r>
            <a:r>
              <a:rPr lang="fr-FR" i="1" baseline="-25000" dirty="0" smtClean="0">
                <a:latin typeface="Cambria" pitchFamily="18" charset="0"/>
              </a:rPr>
              <a:t>2</a:t>
            </a:r>
            <a:r>
              <a:rPr lang="fr-FR" i="1" dirty="0" smtClean="0">
                <a:latin typeface="Cambria" pitchFamily="18" charset="0"/>
              </a:rPr>
              <a:t>   +   ..  +   a</a:t>
            </a:r>
            <a:r>
              <a:rPr lang="fr-FR" i="1" baseline="-25000" dirty="0" smtClean="0">
                <a:latin typeface="Cambria" pitchFamily="18" charset="0"/>
              </a:rPr>
              <a:t>2n</a:t>
            </a:r>
            <a:r>
              <a:rPr lang="fr-FR" i="1" dirty="0" smtClean="0">
                <a:latin typeface="Cambria" pitchFamily="18" charset="0"/>
              </a:rPr>
              <a:t>X</a:t>
            </a:r>
            <a:r>
              <a:rPr lang="fr-FR" i="1" baseline="-25000" dirty="0" smtClean="0">
                <a:latin typeface="Cambria" pitchFamily="18" charset="0"/>
              </a:rPr>
              <a:t>n</a:t>
            </a:r>
            <a:r>
              <a:rPr lang="fr-FR" i="1" dirty="0" smtClean="0">
                <a:latin typeface="Cambria" pitchFamily="18" charset="0"/>
              </a:rPr>
              <a:t>   =   b</a:t>
            </a:r>
            <a:r>
              <a:rPr lang="fr-FR" i="1" baseline="-25000" dirty="0" smtClean="0">
                <a:latin typeface="Cambria" pitchFamily="18" charset="0"/>
              </a:rPr>
              <a:t>2</a:t>
            </a:r>
            <a:endParaRPr lang="fr-FR" i="1" baseline="-25000" dirty="0">
              <a:latin typeface="Cambria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82352" y="3667803"/>
            <a:ext cx="374441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latin typeface="Cambria" pitchFamily="18" charset="0"/>
              </a:rPr>
              <a:t>a</a:t>
            </a:r>
            <a:r>
              <a:rPr lang="fr-FR" i="1" baseline="-25000" dirty="0" smtClean="0">
                <a:latin typeface="Cambria" pitchFamily="18" charset="0"/>
              </a:rPr>
              <a:t>n1</a:t>
            </a:r>
            <a:r>
              <a:rPr lang="fr-FR" i="1" dirty="0" smtClean="0">
                <a:latin typeface="Cambria" pitchFamily="18" charset="0"/>
              </a:rPr>
              <a:t>X</a:t>
            </a:r>
            <a:r>
              <a:rPr lang="fr-FR" i="1" baseline="-25000" dirty="0" smtClean="0">
                <a:latin typeface="Cambria" pitchFamily="18" charset="0"/>
              </a:rPr>
              <a:t>1</a:t>
            </a:r>
            <a:r>
              <a:rPr lang="fr-FR" i="1" dirty="0" smtClean="0">
                <a:latin typeface="Cambria" pitchFamily="18" charset="0"/>
              </a:rPr>
              <a:t>   +   a</a:t>
            </a:r>
            <a:r>
              <a:rPr lang="fr-FR" i="1" baseline="-25000" dirty="0" smtClean="0">
                <a:latin typeface="Cambria" pitchFamily="18" charset="0"/>
              </a:rPr>
              <a:t>n2</a:t>
            </a:r>
            <a:r>
              <a:rPr lang="fr-FR" i="1" dirty="0" smtClean="0">
                <a:latin typeface="Cambria" pitchFamily="18" charset="0"/>
              </a:rPr>
              <a:t>X</a:t>
            </a:r>
            <a:r>
              <a:rPr lang="fr-FR" i="1" baseline="-25000" dirty="0" smtClean="0">
                <a:latin typeface="Cambria" pitchFamily="18" charset="0"/>
              </a:rPr>
              <a:t>2</a:t>
            </a:r>
            <a:r>
              <a:rPr lang="fr-FR" i="1" dirty="0" smtClean="0">
                <a:latin typeface="Cambria" pitchFamily="18" charset="0"/>
              </a:rPr>
              <a:t>   +   ..  +   </a:t>
            </a:r>
            <a:r>
              <a:rPr lang="fr-FR" i="1" dirty="0" err="1" smtClean="0">
                <a:latin typeface="Cambria" pitchFamily="18" charset="0"/>
              </a:rPr>
              <a:t>a</a:t>
            </a:r>
            <a:r>
              <a:rPr lang="fr-FR" i="1" baseline="-25000" dirty="0" err="1" smtClean="0">
                <a:latin typeface="Cambria" pitchFamily="18" charset="0"/>
              </a:rPr>
              <a:t>nn</a:t>
            </a:r>
            <a:r>
              <a:rPr lang="fr-FR" i="1" dirty="0" err="1" smtClean="0">
                <a:latin typeface="Cambria" pitchFamily="18" charset="0"/>
              </a:rPr>
              <a:t>X</a:t>
            </a:r>
            <a:r>
              <a:rPr lang="fr-FR" i="1" baseline="-25000" dirty="0" err="1" smtClean="0">
                <a:latin typeface="Cambria" pitchFamily="18" charset="0"/>
              </a:rPr>
              <a:t>n</a:t>
            </a:r>
            <a:r>
              <a:rPr lang="fr-FR" i="1" dirty="0" smtClean="0">
                <a:latin typeface="Cambria" pitchFamily="18" charset="0"/>
              </a:rPr>
              <a:t>    =   </a:t>
            </a:r>
            <a:r>
              <a:rPr lang="fr-FR" i="1" dirty="0" err="1" smtClean="0">
                <a:latin typeface="Cambria" pitchFamily="18" charset="0"/>
              </a:rPr>
              <a:t>b</a:t>
            </a:r>
            <a:r>
              <a:rPr lang="fr-FR" i="1" baseline="-25000" dirty="0" err="1" smtClean="0">
                <a:latin typeface="Cambria" pitchFamily="18" charset="0"/>
              </a:rPr>
              <a:t>n</a:t>
            </a:r>
            <a:endParaRPr lang="fr-FR" i="1" baseline="-25000" dirty="0">
              <a:latin typeface="Cambria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16745" y="3339795"/>
            <a:ext cx="374441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latin typeface="Cambria" pitchFamily="18" charset="0"/>
              </a:rPr>
              <a:t>.    .    .</a:t>
            </a:r>
            <a:endParaRPr lang="fr-FR" i="1" baseline="-25000" dirty="0">
              <a:latin typeface="Cambria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25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75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4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6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TextShape 1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ADAED3A8-F396-4EDF-BD77-9E2161A68A05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40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022" name="CustomShape 2"/>
          <p:cNvSpPr/>
          <p:nvPr/>
        </p:nvSpPr>
        <p:spPr>
          <a:xfrm>
            <a:off x="4068000" y="2708640"/>
            <a:ext cx="158364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4400" b="1" strike="noStrike" cap="small" spc="199">
                <a:solidFill>
                  <a:srgbClr val="FFFFFF"/>
                </a:solidFill>
                <a:latin typeface="Book Antiqua"/>
              </a:rPr>
              <a:t>Fin</a:t>
            </a:r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510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/>
          <p:nvPr/>
        </p:nvPicPr>
        <p:blipFill>
          <a:blip r:embed="rId2"/>
          <a:stretch/>
        </p:blipFill>
        <p:spPr>
          <a:xfrm>
            <a:off x="5350320" y="3477600"/>
            <a:ext cx="2703960" cy="1727640"/>
          </a:xfrm>
          <a:prstGeom prst="rect">
            <a:avLst/>
          </a:prstGeom>
          <a:ln w="0"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35640" y="188640"/>
            <a:ext cx="336528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1- Méthode de Gauss (simple)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39640" y="980640"/>
            <a:ext cx="3672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148" dirty="0">
                <a:solidFill>
                  <a:srgbClr val="FF0000"/>
                </a:solidFill>
                <a:uFillTx/>
                <a:latin typeface="Book Antiqua"/>
              </a:rPr>
              <a:t>Principe de la méthode :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553680" y="4161240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A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4619880" y="4183560"/>
            <a:ext cx="75168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0" strike="noStrike" spc="-1" baseline="30000">
                <a:solidFill>
                  <a:srgbClr val="FFFFFF"/>
                </a:solidFill>
                <a:latin typeface="Constantia"/>
              </a:rPr>
              <a:t>(1)</a:t>
            </a: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TextShape 5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AA57B5DD-2564-4836-A514-2984648E517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1192320" y="5361392"/>
            <a:ext cx="319392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Matrice associée (augmentée)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5165640" y="5357768"/>
            <a:ext cx="361908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Matrice triangulaire (supérieure)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3" name="CustomShape 8"/>
          <p:cNvSpPr/>
          <p:nvPr/>
        </p:nvSpPr>
        <p:spPr>
          <a:xfrm>
            <a:off x="5432400" y="3817080"/>
            <a:ext cx="1529640" cy="1318680"/>
          </a:xfrm>
          <a:prstGeom prst="triangle">
            <a:avLst>
              <a:gd name="adj" fmla="val 0"/>
            </a:avLst>
          </a:prstGeom>
          <a:solidFill>
            <a:srgbClr val="FFFF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Book Antiqua"/>
              </a:rPr>
              <a:t>0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4" name="CustomShape 9"/>
          <p:cNvSpPr/>
          <p:nvPr/>
        </p:nvSpPr>
        <p:spPr>
          <a:xfrm rot="16200000">
            <a:off x="5627880" y="3346200"/>
            <a:ext cx="1595160" cy="1983960"/>
          </a:xfrm>
          <a:prstGeom prst="diagStripe">
            <a:avLst>
              <a:gd name="adj" fmla="val 76374"/>
            </a:avLst>
          </a:prstGeom>
          <a:solidFill>
            <a:srgbClr val="0F6FC6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onstantia"/>
              </a:rPr>
              <a:t>0≠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5" name="CustomShape 10"/>
          <p:cNvSpPr/>
          <p:nvPr/>
        </p:nvSpPr>
        <p:spPr>
          <a:xfrm>
            <a:off x="567720" y="1472760"/>
            <a:ext cx="613476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lang="fr-FR" sz="1400" b="1" strike="noStrike" spc="148">
                <a:solidFill>
                  <a:srgbClr val="FFFFFF"/>
                </a:solidFill>
                <a:latin typeface="Book Antiqua"/>
              </a:rPr>
              <a:t>Transférer le système linéaire carré en système linéaire triangulaire équivalent.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6" name="CustomShape 11"/>
          <p:cNvSpPr/>
          <p:nvPr/>
        </p:nvSpPr>
        <p:spPr>
          <a:xfrm>
            <a:off x="560880" y="2286720"/>
            <a:ext cx="633636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lang="fr-FR" sz="1400" b="1" strike="noStrike" spc="148">
                <a:solidFill>
                  <a:srgbClr val="FFFFFF"/>
                </a:solidFill>
                <a:latin typeface="Book Antiqua"/>
              </a:rPr>
              <a:t>Résoudre le système (par remontée « Back substitution »)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7" name="CustomShape 12"/>
          <p:cNvSpPr/>
          <p:nvPr/>
        </p:nvSpPr>
        <p:spPr>
          <a:xfrm>
            <a:off x="7156967" y="2266200"/>
            <a:ext cx="1731600" cy="303480"/>
          </a:xfrm>
          <a:prstGeom prst="rect">
            <a:avLst/>
          </a:prstGeom>
          <a:solidFill>
            <a:srgbClr val="FFFFFF"/>
          </a:solidFill>
          <a:ln>
            <a:solidFill>
              <a:srgbClr val="009DD9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148">
                <a:solidFill>
                  <a:srgbClr val="000000"/>
                </a:solidFill>
                <a:latin typeface="Book Antiqua"/>
              </a:rPr>
              <a:t>n</a:t>
            </a:r>
            <a:r>
              <a:rPr lang="fr-FR" sz="1400" b="1" strike="noStrike" spc="148" baseline="30000">
                <a:solidFill>
                  <a:srgbClr val="000000"/>
                </a:solidFill>
                <a:latin typeface="Book Antiqua"/>
              </a:rPr>
              <a:t>2</a:t>
            </a:r>
            <a:r>
              <a:rPr lang="fr-FR" sz="1400" b="1" strike="noStrike" spc="148">
                <a:solidFill>
                  <a:srgbClr val="000000"/>
                </a:solidFill>
                <a:latin typeface="Book Antiqua"/>
              </a:rPr>
              <a:t> opérations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8" name="CustomShape 13"/>
          <p:cNvSpPr/>
          <p:nvPr/>
        </p:nvSpPr>
        <p:spPr>
          <a:xfrm>
            <a:off x="7133760" y="1449000"/>
            <a:ext cx="1731600" cy="516600"/>
          </a:xfrm>
          <a:prstGeom prst="rect">
            <a:avLst/>
          </a:prstGeom>
          <a:solidFill>
            <a:srgbClr val="FFFFFF"/>
          </a:solidFill>
          <a:ln>
            <a:solidFill>
              <a:srgbClr val="0BD0D9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148">
                <a:solidFill>
                  <a:srgbClr val="000000"/>
                </a:solidFill>
                <a:latin typeface="Book Antiqua"/>
              </a:rPr>
              <a:t>2/3 n</a:t>
            </a:r>
            <a:r>
              <a:rPr lang="fr-FR" sz="1400" b="1" strike="noStrike" spc="148" baseline="30000">
                <a:solidFill>
                  <a:srgbClr val="000000"/>
                </a:solidFill>
                <a:latin typeface="Book Antiqua"/>
              </a:rPr>
              <a:t>3</a:t>
            </a:r>
            <a:r>
              <a:rPr lang="fr-FR" sz="1400" b="1" strike="noStrike" spc="148">
                <a:solidFill>
                  <a:srgbClr val="000000"/>
                </a:solidFill>
                <a:latin typeface="Book Antiqua"/>
              </a:rPr>
              <a:t> + O(n</a:t>
            </a:r>
            <a:r>
              <a:rPr lang="fr-FR" sz="1400" b="1" strike="noStrike" spc="148" baseline="30000">
                <a:solidFill>
                  <a:srgbClr val="000000"/>
                </a:solidFill>
                <a:latin typeface="Book Antiqua"/>
              </a:rPr>
              <a:t>2</a:t>
            </a:r>
            <a:r>
              <a:rPr lang="fr-FR" sz="1400" b="1" strike="noStrike" spc="148">
                <a:solidFill>
                  <a:srgbClr val="000000"/>
                </a:solidFill>
                <a:latin typeface="Book Antiqua"/>
              </a:rPr>
              <a:t>) opérations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9" name="CustomShape 14"/>
          <p:cNvSpPr/>
          <p:nvPr/>
        </p:nvSpPr>
        <p:spPr>
          <a:xfrm>
            <a:off x="2309927" y="2908800"/>
            <a:ext cx="6578280" cy="303480"/>
          </a:xfrm>
          <a:prstGeom prst="rect">
            <a:avLst/>
          </a:prstGeom>
          <a:solidFill>
            <a:srgbClr val="FFFFFF"/>
          </a:solidFill>
          <a:ln>
            <a:solidFill>
              <a:srgbClr val="009DD9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148">
                <a:solidFill>
                  <a:srgbClr val="000000"/>
                </a:solidFill>
                <a:latin typeface="Book Antiqua"/>
              </a:rPr>
              <a:t>Lorsque n est très grand le nombre d’opérations </a:t>
            </a:r>
            <a:r>
              <a:rPr lang="fr-FR" sz="1400" b="1" strike="noStrike" spc="148">
                <a:solidFill>
                  <a:srgbClr val="000000"/>
                </a:solidFill>
                <a:latin typeface="Wingdings"/>
              </a:rPr>
              <a:t></a:t>
            </a:r>
            <a:r>
              <a:rPr lang="fr-FR" sz="1400" b="1" strike="noStrike" spc="148">
                <a:solidFill>
                  <a:srgbClr val="000000"/>
                </a:solidFill>
                <a:latin typeface="Book Antiqua"/>
              </a:rPr>
              <a:t> 2/3 n</a:t>
            </a:r>
            <a:r>
              <a:rPr lang="fr-FR" sz="1400" b="1" strike="noStrike" spc="148" baseline="30000">
                <a:solidFill>
                  <a:srgbClr val="000000"/>
                </a:solidFill>
                <a:latin typeface="Book Antiqua"/>
              </a:rPr>
              <a:t>3</a:t>
            </a:r>
            <a:r>
              <a:rPr lang="fr-FR" sz="1400" b="1" strike="noStrike" spc="148">
                <a:solidFill>
                  <a:srgbClr val="000000"/>
                </a:solidFill>
                <a:latin typeface="Book Antiqua"/>
              </a:rPr>
              <a:t>.</a:t>
            </a:r>
            <a:endParaRPr lang="en-US" sz="1400" b="0" strike="noStrike" spc="-1">
              <a:latin typeface="Arial"/>
            </a:endParaRPr>
          </a:p>
        </p:txBody>
      </p:sp>
      <p:graphicFrame>
        <p:nvGraphicFramePr>
          <p:cNvPr id="110" name="Table 15"/>
          <p:cNvGraphicFramePr/>
          <p:nvPr/>
        </p:nvGraphicFramePr>
        <p:xfrm>
          <a:off x="1195560" y="3501000"/>
          <a:ext cx="3163320" cy="175392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  <a:gridCol w="634320"/>
              </a:tblGrid>
              <a:tr h="438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 dirty="0">
                          <a:solidFill>
                            <a:srgbClr val="FFFFFF"/>
                          </a:solidFill>
                          <a:latin typeface="Cambria"/>
                        </a:rPr>
                        <a:t>11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12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.  .  .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1n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b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438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21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22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.  .  .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2n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b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438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sz="2000" b="0" i="1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: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.  .  .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: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438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n1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 dirty="0">
                          <a:solidFill>
                            <a:srgbClr val="FFFFFF"/>
                          </a:solidFill>
                          <a:latin typeface="Cambria"/>
                        </a:rPr>
                        <a:t>n2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.  .  .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nn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b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1" name="CustomShape 16"/>
          <p:cNvSpPr/>
          <p:nvPr/>
        </p:nvSpPr>
        <p:spPr>
          <a:xfrm flipH="1" flipV="1">
            <a:off x="5454360" y="3573000"/>
            <a:ext cx="1962720" cy="1562400"/>
          </a:xfrm>
          <a:prstGeom prst="rtTriangle">
            <a:avLst/>
          </a:prstGeom>
          <a:solidFill>
            <a:srgbClr val="0F6FC6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17"/>
          <p:cNvSpPr/>
          <p:nvPr/>
        </p:nvSpPr>
        <p:spPr>
          <a:xfrm>
            <a:off x="6516360" y="3817080"/>
            <a:ext cx="719640" cy="520920"/>
          </a:xfrm>
          <a:prstGeom prst="ellipse">
            <a:avLst/>
          </a:prstGeom>
          <a:solidFill>
            <a:srgbClr val="0F6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400" b="0" strike="noStrike" spc="-1" baseline="-25000">
                <a:solidFill>
                  <a:srgbClr val="FFFFFF"/>
                </a:solidFill>
                <a:latin typeface="Constantia"/>
              </a:rPr>
              <a:t>ij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13" name="CustomShape 18"/>
          <p:cNvSpPr/>
          <p:nvPr/>
        </p:nvSpPr>
        <p:spPr>
          <a:xfrm>
            <a:off x="7439040" y="3573000"/>
            <a:ext cx="538200" cy="1562400"/>
          </a:xfrm>
          <a:prstGeom prst="rect">
            <a:avLst/>
          </a:prstGeom>
          <a:solidFill>
            <a:srgbClr val="0F6FC6"/>
          </a:solidFill>
          <a:ln w="1905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onstantia"/>
              </a:rPr>
              <a:t>b</a:t>
            </a:r>
            <a:r>
              <a:rPr lang="fr-FR" sz="1800" b="0" strike="noStrike" spc="-1" baseline="-25000" dirty="0">
                <a:solidFill>
                  <a:srgbClr val="FFFFFF"/>
                </a:solidFill>
                <a:latin typeface="Constantia"/>
              </a:rPr>
              <a:t>i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3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63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67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5640" y="188640"/>
            <a:ext cx="336528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1- Méthode de Gauss (simple)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39640" y="980640"/>
            <a:ext cx="3672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148">
                <a:solidFill>
                  <a:srgbClr val="FF0000"/>
                </a:solidFill>
                <a:uFillTx/>
                <a:latin typeface="Book Antiqua"/>
              </a:rPr>
              <a:t>Principe de la méthode :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5004000" y="4210200"/>
            <a:ext cx="6663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A 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17" name="TextShape 4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39747BB4-A776-4E79-AE7B-D56DB92DB812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18" name="CustomShape 5"/>
          <p:cNvSpPr/>
          <p:nvPr/>
        </p:nvSpPr>
        <p:spPr>
          <a:xfrm>
            <a:off x="567720" y="1472760"/>
            <a:ext cx="613476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lang="fr-FR" sz="1400" b="1" strike="noStrike" spc="148">
                <a:solidFill>
                  <a:srgbClr val="FFFFFF"/>
                </a:solidFill>
                <a:latin typeface="Book Antiqua"/>
              </a:rPr>
              <a:t>Transférer le système linéaire carré en système linéaire triangulaire équivalent.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9" name="CustomShape 6"/>
          <p:cNvSpPr/>
          <p:nvPr/>
        </p:nvSpPr>
        <p:spPr>
          <a:xfrm>
            <a:off x="560880" y="2286720"/>
            <a:ext cx="633636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lang="fr-FR" sz="1400" b="1" strike="noStrike" spc="148">
                <a:solidFill>
                  <a:srgbClr val="FFFFFF"/>
                </a:solidFill>
                <a:latin typeface="Book Antiqua"/>
              </a:rPr>
              <a:t>Résoudre le système (par remontée « Back substitution »)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0" name="CustomShape 7"/>
          <p:cNvSpPr/>
          <p:nvPr/>
        </p:nvSpPr>
        <p:spPr>
          <a:xfrm>
            <a:off x="7167600" y="2266200"/>
            <a:ext cx="1731600" cy="303480"/>
          </a:xfrm>
          <a:prstGeom prst="rect">
            <a:avLst/>
          </a:prstGeom>
          <a:solidFill>
            <a:srgbClr val="FFFFFF"/>
          </a:solidFill>
          <a:ln>
            <a:solidFill>
              <a:srgbClr val="009DD9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148">
                <a:solidFill>
                  <a:srgbClr val="000000"/>
                </a:solidFill>
                <a:latin typeface="Book Antiqua"/>
              </a:rPr>
              <a:t>n</a:t>
            </a:r>
            <a:r>
              <a:rPr lang="fr-FR" sz="1400" b="1" strike="noStrike" spc="148" baseline="30000">
                <a:solidFill>
                  <a:srgbClr val="000000"/>
                </a:solidFill>
                <a:latin typeface="Book Antiqua"/>
              </a:rPr>
              <a:t>2</a:t>
            </a:r>
            <a:r>
              <a:rPr lang="fr-FR" sz="1400" b="1" strike="noStrike" spc="148">
                <a:solidFill>
                  <a:srgbClr val="000000"/>
                </a:solidFill>
                <a:latin typeface="Book Antiqua"/>
              </a:rPr>
              <a:t> opérations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1" name="CustomShape 8"/>
          <p:cNvSpPr/>
          <p:nvPr/>
        </p:nvSpPr>
        <p:spPr>
          <a:xfrm>
            <a:off x="7133760" y="1449000"/>
            <a:ext cx="1731600" cy="516600"/>
          </a:xfrm>
          <a:prstGeom prst="rect">
            <a:avLst/>
          </a:prstGeom>
          <a:solidFill>
            <a:srgbClr val="FFFFFF"/>
          </a:solidFill>
          <a:ln>
            <a:solidFill>
              <a:srgbClr val="0BD0D9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148">
                <a:solidFill>
                  <a:srgbClr val="000000"/>
                </a:solidFill>
                <a:latin typeface="Book Antiqua"/>
              </a:rPr>
              <a:t>2/3 n</a:t>
            </a:r>
            <a:r>
              <a:rPr lang="fr-FR" sz="1400" b="1" strike="noStrike" spc="148" baseline="30000">
                <a:solidFill>
                  <a:srgbClr val="000000"/>
                </a:solidFill>
                <a:latin typeface="Book Antiqua"/>
              </a:rPr>
              <a:t>3</a:t>
            </a:r>
            <a:r>
              <a:rPr lang="fr-FR" sz="1400" b="1" strike="noStrike" spc="148">
                <a:solidFill>
                  <a:srgbClr val="000000"/>
                </a:solidFill>
                <a:latin typeface="Book Antiqua"/>
              </a:rPr>
              <a:t> + O(n</a:t>
            </a:r>
            <a:r>
              <a:rPr lang="fr-FR" sz="1400" b="1" strike="noStrike" spc="148" baseline="30000">
                <a:solidFill>
                  <a:srgbClr val="000000"/>
                </a:solidFill>
                <a:latin typeface="Book Antiqua"/>
              </a:rPr>
              <a:t>2</a:t>
            </a:r>
            <a:r>
              <a:rPr lang="fr-FR" sz="1400" b="1" strike="noStrike" spc="148">
                <a:solidFill>
                  <a:srgbClr val="000000"/>
                </a:solidFill>
                <a:latin typeface="Book Antiqua"/>
              </a:rPr>
              <a:t>) opérations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2" name="CustomShape 9"/>
          <p:cNvSpPr/>
          <p:nvPr/>
        </p:nvSpPr>
        <p:spPr>
          <a:xfrm>
            <a:off x="2320560" y="2908800"/>
            <a:ext cx="6578280" cy="303480"/>
          </a:xfrm>
          <a:prstGeom prst="rect">
            <a:avLst/>
          </a:prstGeom>
          <a:solidFill>
            <a:srgbClr val="FFFFFF"/>
          </a:solidFill>
          <a:ln>
            <a:solidFill>
              <a:srgbClr val="009DD9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148">
                <a:solidFill>
                  <a:srgbClr val="000000"/>
                </a:solidFill>
                <a:latin typeface="Book Antiqua"/>
              </a:rPr>
              <a:t>Lorsque n est très grand le nombre d’opérations </a:t>
            </a:r>
            <a:r>
              <a:rPr lang="fr-FR" sz="1400" b="1" strike="noStrike" spc="148">
                <a:solidFill>
                  <a:srgbClr val="000000"/>
                </a:solidFill>
                <a:latin typeface="Wingdings"/>
              </a:rPr>
              <a:t></a:t>
            </a:r>
            <a:r>
              <a:rPr lang="fr-FR" sz="1400" b="1" strike="noStrike" spc="148">
                <a:solidFill>
                  <a:srgbClr val="000000"/>
                </a:solidFill>
                <a:latin typeface="Book Antiqua"/>
              </a:rPr>
              <a:t> 2/3 n</a:t>
            </a:r>
            <a:r>
              <a:rPr lang="fr-FR" sz="1400" b="1" strike="noStrike" spc="148" baseline="30000">
                <a:solidFill>
                  <a:srgbClr val="000000"/>
                </a:solidFill>
                <a:latin typeface="Book Antiqua"/>
              </a:rPr>
              <a:t>3</a:t>
            </a:r>
            <a:r>
              <a:rPr lang="fr-FR" sz="1400" b="1" strike="noStrike" spc="148">
                <a:solidFill>
                  <a:srgbClr val="000000"/>
                </a:solidFill>
                <a:latin typeface="Book Antiqua"/>
              </a:rPr>
              <a:t>.</a:t>
            </a:r>
            <a:endParaRPr lang="en-US" sz="1400" b="0" strike="noStrike" spc="-1">
              <a:latin typeface="Arial"/>
            </a:endParaRPr>
          </a:p>
        </p:txBody>
      </p:sp>
      <p:graphicFrame>
        <p:nvGraphicFramePr>
          <p:cNvPr id="123" name="Table 10"/>
          <p:cNvGraphicFramePr/>
          <p:nvPr/>
        </p:nvGraphicFramePr>
        <p:xfrm>
          <a:off x="5735520" y="3509640"/>
          <a:ext cx="3163320" cy="175392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  <a:gridCol w="634320"/>
              </a:tblGrid>
              <a:tr h="438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11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12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.  .  .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1n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b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438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22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.  .  .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2n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b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438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: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.  .  .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: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438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.. 0..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nn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 dirty="0" err="1">
                          <a:solidFill>
                            <a:srgbClr val="FFFFFF"/>
                          </a:solidFill>
                          <a:latin typeface="Cambria"/>
                        </a:rPr>
                        <a:t>b</a:t>
                      </a:r>
                      <a:r>
                        <a:rPr lang="fr-FR" sz="2000" b="0" i="1" strike="noStrike" spc="-1" baseline="-25000" dirty="0" err="1">
                          <a:solidFill>
                            <a:srgbClr val="FFFFFF"/>
                          </a:solidFill>
                          <a:latin typeface="Cambria"/>
                        </a:rPr>
                        <a:t>n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Formula 11"/>
              <p:cNvSpPr txBox="1"/>
              <p:nvPr/>
            </p:nvSpPr>
            <p:spPr>
              <a:xfrm>
                <a:off x="797207" y="3619658"/>
                <a:ext cx="3414433" cy="39276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𝑎</m:t>
                      </m:r>
                      <m:r>
                        <a:rPr lang="fr-FR" baseline="-25000">
                          <a:solidFill>
                            <a:schemeClr val="bg1"/>
                          </a:solidFill>
                          <a:latin typeface="Cambria Math"/>
                        </a:rPr>
                        <m:t>11</m:t>
                      </m:r>
                      <m:r>
                        <a:rPr lang="fr-FR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fr-FR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>
                          <a:solidFill>
                            <a:schemeClr val="bg1"/>
                          </a:solidFill>
                          <a:latin typeface="Cambria Math"/>
                        </a:rPr>
                        <m:t>𝑎</m:t>
                      </m:r>
                      <m:r>
                        <a:rPr lang="fr-FR" baseline="-25000">
                          <a:solidFill>
                            <a:schemeClr val="bg1"/>
                          </a:solidFill>
                          <a:latin typeface="Cambria Math"/>
                        </a:rPr>
                        <m:t>12</m:t>
                      </m:r>
                      <m:r>
                        <a:rPr lang="fr-FR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b="0" i="0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fr-FR">
                          <a:solidFill>
                            <a:schemeClr val="bg1"/>
                          </a:solidFill>
                          <a:latin typeface="Cambria Math"/>
                        </a:rPr>
                        <m:t>+..+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fr-FR">
                          <a:solidFill>
                            <a:schemeClr val="bg1"/>
                          </a:solidFill>
                          <a:latin typeface="Cambria Math"/>
                        </a:rPr>
                        <m:t>𝑎</m:t>
                      </m:r>
                      <m:r>
                        <a:rPr lang="fr-FR" baseline="-2500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fr-FR" baseline="-25000">
                          <a:solidFill>
                            <a:schemeClr val="bg1"/>
                          </a:solidFill>
                          <a:latin typeface="Cambria Math"/>
                        </a:rPr>
                        <m:t>𝑛𝑥</m:t>
                      </m:r>
                      <m:r>
                        <a:rPr lang="fr-FR" baseline="-2500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r>
                        <a:rPr lang="fr-FR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>
                          <a:solidFill>
                            <a:schemeClr val="bg1"/>
                          </a:solidFill>
                          <a:latin typeface="Cambria Math"/>
                        </a:rPr>
                        <m:t>𝒃</m:t>
                      </m:r>
                      <m:r>
                        <a:rPr lang="fr-FR" baseline="-25000">
                          <a:solidFill>
                            <a:schemeClr val="bg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fr-FR" baseline="-2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4" name="Formula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07" y="3619658"/>
                <a:ext cx="3414433" cy="3927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Formula 12"/>
              <p:cNvSpPr txBox="1"/>
              <p:nvPr/>
            </p:nvSpPr>
            <p:spPr>
              <a:xfrm>
                <a:off x="685080" y="4110840"/>
                <a:ext cx="3526560" cy="39276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𝑎</m:t>
                      </m:r>
                      <m:r>
                        <a:rPr lang="fr-FR" baseline="-25000">
                          <a:solidFill>
                            <a:schemeClr val="bg1"/>
                          </a:solidFill>
                          <a:latin typeface="Cambria Math"/>
                        </a:rPr>
                        <m:t>22</m:t>
                      </m:r>
                      <m:r>
                        <a:rPr lang="fr-FR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b="0" i="0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fr-FR">
                          <a:solidFill>
                            <a:schemeClr val="bg1"/>
                          </a:solidFill>
                          <a:latin typeface="Cambria Math"/>
                        </a:rPr>
                        <m:t>+..+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fr-FR">
                          <a:solidFill>
                            <a:schemeClr val="bg1"/>
                          </a:solidFill>
                          <a:latin typeface="Cambria Math"/>
                        </a:rPr>
                        <m:t>𝑎</m:t>
                      </m:r>
                      <m:r>
                        <a:rPr lang="fr-FR" baseline="-2500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baseline="-25000">
                          <a:solidFill>
                            <a:schemeClr val="bg1"/>
                          </a:solidFill>
                          <a:latin typeface="Cambria Math"/>
                        </a:rPr>
                        <m:t>𝑛𝑥</m:t>
                      </m:r>
                      <m:r>
                        <a:rPr lang="fr-FR" baseline="-2500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r>
                        <a:rPr lang="fr-FR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>
                          <a:solidFill>
                            <a:schemeClr val="bg1"/>
                          </a:solidFill>
                          <a:latin typeface="Cambria Math"/>
                        </a:rPr>
                        <m:t>𝒃</m:t>
                      </m:r>
                      <m:r>
                        <a:rPr lang="fr-FR" baseline="-25000">
                          <a:solidFill>
                            <a:schemeClr val="bg1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fr-FR" baseline="-2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5" name="Formula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80" y="4110840"/>
                <a:ext cx="3526560" cy="3927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Formula 13"/>
              <p:cNvSpPr txBox="1"/>
              <p:nvPr/>
            </p:nvSpPr>
            <p:spPr>
              <a:xfrm>
                <a:off x="2224440" y="4540680"/>
                <a:ext cx="1048320" cy="3996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.....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6" name="Formula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440" y="4540680"/>
                <a:ext cx="1048320" cy="3996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Formula 14"/>
              <p:cNvSpPr txBox="1"/>
              <p:nvPr/>
            </p:nvSpPr>
            <p:spPr>
              <a:xfrm>
                <a:off x="1119320" y="4940280"/>
                <a:ext cx="3092320" cy="39276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𝑎</m:t>
                      </m:r>
                      <m:r>
                        <a:rPr lang="fr-FR" baseline="-25000">
                          <a:solidFill>
                            <a:schemeClr val="bg1"/>
                          </a:solidFill>
                          <a:latin typeface="Cambria Math"/>
                        </a:rPr>
                        <m:t>𝑛𝑛</m:t>
                      </m:r>
                      <m:r>
                        <a:rPr lang="fr-FR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r>
                        <a:rPr lang="fr-FR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>
                          <a:solidFill>
                            <a:schemeClr val="bg1"/>
                          </a:solidFill>
                          <a:latin typeface="Cambria Math"/>
                        </a:rPr>
                        <m:t>𝒃𝒏</m:t>
                      </m:r>
                    </m:oMath>
                  </m:oMathPara>
                </a14:m>
                <a:endParaRPr lang="fr-FR" baseline="-2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7" name="Formula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320" y="4940280"/>
                <a:ext cx="3092320" cy="3927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CustomShape 15"/>
          <p:cNvSpPr/>
          <p:nvPr/>
        </p:nvSpPr>
        <p:spPr>
          <a:xfrm>
            <a:off x="548640" y="3622680"/>
            <a:ext cx="422280" cy="171180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16"/>
          <p:cNvSpPr/>
          <p:nvPr/>
        </p:nvSpPr>
        <p:spPr>
          <a:xfrm>
            <a:off x="-36360" y="4148640"/>
            <a:ext cx="71964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0" strike="noStrike" spc="-1" dirty="0">
                <a:solidFill>
                  <a:srgbClr val="FFFFFF"/>
                </a:solidFill>
                <a:latin typeface="Constantia"/>
              </a:rPr>
              <a:t>(S)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30" name="CustomShape 17"/>
          <p:cNvSpPr/>
          <p:nvPr/>
        </p:nvSpPr>
        <p:spPr>
          <a:xfrm>
            <a:off x="640080" y="5621760"/>
            <a:ext cx="35715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>
                <a:solidFill>
                  <a:srgbClr val="C00000"/>
                </a:solidFill>
                <a:uFillTx/>
                <a:latin typeface="Book Antiqua"/>
              </a:rPr>
              <a:t>Système linéaire ( triangulaire 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1" name="CustomShape 18"/>
          <p:cNvSpPr/>
          <p:nvPr/>
        </p:nvSpPr>
        <p:spPr>
          <a:xfrm>
            <a:off x="5577480" y="5626440"/>
            <a:ext cx="356616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>
                <a:solidFill>
                  <a:srgbClr val="C00000"/>
                </a:solidFill>
                <a:uFillTx/>
                <a:latin typeface="Book Antiqua"/>
              </a:rPr>
              <a:t>Matrice associée ( triangulaire )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1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2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4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5640" y="188640"/>
            <a:ext cx="336528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1- Méthode de Gauss (simple)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39640" y="980640"/>
            <a:ext cx="22838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1" u="sng" strike="noStrike" spc="148" dirty="0">
                <a:solidFill>
                  <a:srgbClr val="FF0000"/>
                </a:solidFill>
                <a:uFillTx/>
                <a:latin typeface="Book Antiqua"/>
              </a:rPr>
              <a:t>Algorithmes :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F42D0BBB-04CE-4220-A081-73F7F38747CF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414359" y="2617200"/>
            <a:ext cx="3528411" cy="3299400"/>
          </a:xfrm>
          <a:prstGeom prst="rect">
            <a:avLst/>
          </a:prstGeom>
          <a:solidFill>
            <a:srgbClr val="FFFFFF"/>
          </a:solidFill>
          <a:ln w="38100">
            <a:solidFill>
              <a:srgbClr val="A5C249"/>
            </a:solidFill>
            <a:round/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6" name="CustomShape 5"/>
          <p:cNvSpPr/>
          <p:nvPr/>
        </p:nvSpPr>
        <p:spPr>
          <a:xfrm>
            <a:off x="534960" y="2722320"/>
            <a:ext cx="31914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2060"/>
                </a:solidFill>
                <a:latin typeface="Courier New"/>
              </a:rPr>
              <a:t>A, A’ matrices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1226635" y="4665240"/>
            <a:ext cx="2716136" cy="2909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00" b="0" strike="noStrike" spc="-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A’</a:t>
            </a:r>
            <a:r>
              <a:rPr lang="fr-FR" sz="1300" b="0" strike="noStrike" spc="-1" baseline="-250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ij</a:t>
            </a:r>
            <a:r>
              <a:rPr lang="fr-FR" sz="1300" b="0" strike="noStrike" spc="-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300" b="0" strike="noStrike" spc="-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fr-FR" sz="1300" b="0" strike="noStrike" spc="-1" baseline="-250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ij</a:t>
            </a:r>
            <a:r>
              <a:rPr lang="fr-FR" sz="1300" b="0" strike="noStrike" spc="-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– </a:t>
            </a:r>
            <a:r>
              <a:rPr lang="fr-FR" sz="1300" b="0" strike="noStrike" spc="-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fr-FR" sz="1300" b="0" strike="noStrike" spc="-1" baseline="-250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ik</a:t>
            </a:r>
            <a:r>
              <a:rPr lang="fr-FR" sz="1300" b="0" strike="noStrike" spc="-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fr-FR" sz="1300" b="0" strike="noStrike" spc="-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fr-FR" sz="1300" b="0" strike="noStrike" spc="-1" baseline="-250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kj</a:t>
            </a:r>
            <a:r>
              <a:rPr lang="fr-FR" sz="1300" b="0" strike="noStrike" spc="-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/ </a:t>
            </a:r>
            <a:r>
              <a:rPr lang="fr-FR" sz="1300" b="0" strike="noStrike" spc="-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fr-FR" sz="1300" b="0" strike="noStrike" spc="-1" baseline="-250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kk</a:t>
            </a:r>
            <a:endParaRPr lang="en-US" sz="1300" b="0" strike="noStrike" spc="-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8" name="CustomShape 7"/>
          <p:cNvSpPr/>
          <p:nvPr/>
        </p:nvSpPr>
        <p:spPr>
          <a:xfrm>
            <a:off x="517680" y="3042360"/>
            <a:ext cx="31424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2060"/>
                </a:solidFill>
                <a:latin typeface="Courier New"/>
              </a:rPr>
              <a:t>n, i, j, k: entiers</a:t>
            </a:r>
            <a:endParaRPr lang="en-US" sz="1200" b="0" strike="noStrike" spc="-1" dirty="0">
              <a:latin typeface="Arial"/>
            </a:endParaRPr>
          </a:p>
        </p:txBody>
      </p:sp>
      <p:grpSp>
        <p:nvGrpSpPr>
          <p:cNvPr id="139" name="Group 8"/>
          <p:cNvGrpSpPr/>
          <p:nvPr/>
        </p:nvGrpSpPr>
        <p:grpSpPr>
          <a:xfrm>
            <a:off x="1044720" y="4346640"/>
            <a:ext cx="2587680" cy="914400"/>
            <a:chOff x="1044720" y="4346640"/>
            <a:chExt cx="2587680" cy="914400"/>
          </a:xfrm>
        </p:grpSpPr>
        <p:sp>
          <p:nvSpPr>
            <p:cNvPr id="140" name="CustomShape 9"/>
            <p:cNvSpPr/>
            <p:nvPr/>
          </p:nvSpPr>
          <p:spPr>
            <a:xfrm>
              <a:off x="1044720" y="4346640"/>
              <a:ext cx="258768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strike="noStrike" spc="-1" dirty="0">
                  <a:solidFill>
                    <a:srgbClr val="002060"/>
                  </a:solidFill>
                  <a:latin typeface="Courier New"/>
                </a:rPr>
                <a:t>For j </a:t>
              </a:r>
              <a:r>
                <a:rPr lang="fr-FR" sz="1400" b="0" strike="noStrike" spc="-1">
                  <a:solidFill>
                    <a:srgbClr val="002060"/>
                  </a:solidFill>
                  <a:latin typeface="Courier New"/>
                </a:rPr>
                <a:t>= </a:t>
              </a:r>
              <a:r>
                <a:rPr lang="fr-FR" sz="1400" b="0" strike="noStrike" spc="-1" smtClean="0">
                  <a:solidFill>
                    <a:srgbClr val="002060"/>
                  </a:solidFill>
                  <a:latin typeface="Courier New"/>
                </a:rPr>
                <a:t>k </a:t>
              </a:r>
              <a:r>
                <a:rPr lang="fr-FR" sz="1400" b="0" strike="noStrike" spc="-1" dirty="0">
                  <a:solidFill>
                    <a:srgbClr val="002060"/>
                  </a:solidFill>
                  <a:latin typeface="Courier New"/>
                </a:rPr>
                <a:t>to n+1 do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41" name="Line 10"/>
            <p:cNvSpPr/>
            <p:nvPr/>
          </p:nvSpPr>
          <p:spPr>
            <a:xfrm>
              <a:off x="1100520" y="4627080"/>
              <a:ext cx="358560" cy="0"/>
            </a:xfrm>
            <a:prstGeom prst="line">
              <a:avLst/>
            </a:prstGeom>
            <a:ln>
              <a:solidFill>
                <a:srgbClr val="069BA2"/>
              </a:solidFill>
              <a:prstDash val="lgDashDotDot"/>
              <a:rou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142" name="Line 11"/>
            <p:cNvSpPr/>
            <p:nvPr/>
          </p:nvSpPr>
          <p:spPr>
            <a:xfrm flipV="1">
              <a:off x="1279800" y="4627080"/>
              <a:ext cx="0" cy="495360"/>
            </a:xfrm>
            <a:prstGeom prst="line">
              <a:avLst/>
            </a:prstGeom>
            <a:ln>
              <a:solidFill>
                <a:srgbClr val="069BA2"/>
              </a:solidFill>
              <a:prstDash val="lgDashDotDot"/>
              <a:rou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143" name="CustomShape 12"/>
            <p:cNvSpPr/>
            <p:nvPr/>
          </p:nvSpPr>
          <p:spPr>
            <a:xfrm>
              <a:off x="1160280" y="4957560"/>
              <a:ext cx="111600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u="sng" strike="noStrike" spc="-1" dirty="0">
                  <a:solidFill>
                    <a:srgbClr val="002060"/>
                  </a:solidFill>
                  <a:uFillTx/>
                  <a:latin typeface="Courier New"/>
                </a:rPr>
                <a:t>End for</a:t>
              </a:r>
              <a:endParaRPr lang="en-US" sz="1400" b="0" strike="noStrike" spc="-1" dirty="0">
                <a:latin typeface="Arial"/>
              </a:endParaRPr>
            </a:p>
          </p:txBody>
        </p:sp>
      </p:grpSp>
      <p:grpSp>
        <p:nvGrpSpPr>
          <p:cNvPr id="144" name="Group 13"/>
          <p:cNvGrpSpPr/>
          <p:nvPr/>
        </p:nvGrpSpPr>
        <p:grpSpPr>
          <a:xfrm>
            <a:off x="759600" y="3903840"/>
            <a:ext cx="2900520" cy="1673280"/>
            <a:chOff x="759600" y="3903840"/>
            <a:chExt cx="2900520" cy="1673280"/>
          </a:xfrm>
        </p:grpSpPr>
        <p:sp>
          <p:nvSpPr>
            <p:cNvPr id="145" name="CustomShape 14"/>
            <p:cNvSpPr/>
            <p:nvPr/>
          </p:nvSpPr>
          <p:spPr>
            <a:xfrm>
              <a:off x="759600" y="3903840"/>
              <a:ext cx="290052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strike="noStrike" spc="-1" dirty="0">
                  <a:solidFill>
                    <a:srgbClr val="002060"/>
                  </a:solidFill>
                  <a:latin typeface="Courier New"/>
                </a:rPr>
                <a:t>For i = k+1 to n do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46" name="Line 15"/>
            <p:cNvSpPr/>
            <p:nvPr/>
          </p:nvSpPr>
          <p:spPr>
            <a:xfrm>
              <a:off x="850680" y="4131360"/>
              <a:ext cx="358920" cy="0"/>
            </a:xfrm>
            <a:prstGeom prst="line">
              <a:avLst/>
            </a:prstGeom>
            <a:ln>
              <a:solidFill>
                <a:srgbClr val="069BA2"/>
              </a:solidFill>
              <a:prstDash val="lgDashDotDot"/>
              <a:rou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147" name="Line 16"/>
            <p:cNvSpPr/>
            <p:nvPr/>
          </p:nvSpPr>
          <p:spPr>
            <a:xfrm flipV="1">
              <a:off x="1030320" y="4131360"/>
              <a:ext cx="0" cy="1137600"/>
            </a:xfrm>
            <a:prstGeom prst="line">
              <a:avLst/>
            </a:prstGeom>
            <a:ln>
              <a:solidFill>
                <a:srgbClr val="069BA2"/>
              </a:solidFill>
              <a:prstDash val="lgDashDotDot"/>
              <a:rou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148" name="CustomShape 17"/>
            <p:cNvSpPr/>
            <p:nvPr/>
          </p:nvSpPr>
          <p:spPr>
            <a:xfrm>
              <a:off x="936720" y="5273640"/>
              <a:ext cx="217332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u="sng" strike="noStrike" spc="-1" dirty="0">
                  <a:solidFill>
                    <a:srgbClr val="002060"/>
                  </a:solidFill>
                  <a:uFillTx/>
                  <a:latin typeface="Courier New"/>
                </a:rPr>
                <a:t>End for</a:t>
              </a:r>
              <a:endParaRPr lang="en-US" sz="1400" b="0" strike="noStrike" spc="-1" dirty="0">
                <a:latin typeface="Arial"/>
              </a:endParaRPr>
            </a:p>
          </p:txBody>
        </p:sp>
      </p:grpSp>
      <p:grpSp>
        <p:nvGrpSpPr>
          <p:cNvPr id="149" name="Group 18"/>
          <p:cNvGrpSpPr/>
          <p:nvPr/>
        </p:nvGrpSpPr>
        <p:grpSpPr>
          <a:xfrm>
            <a:off x="517680" y="3489840"/>
            <a:ext cx="3142440" cy="2299320"/>
            <a:chOff x="517680" y="3489840"/>
            <a:chExt cx="3142440" cy="2299320"/>
          </a:xfrm>
        </p:grpSpPr>
        <p:sp>
          <p:nvSpPr>
            <p:cNvPr id="150" name="CustomShape 19"/>
            <p:cNvSpPr/>
            <p:nvPr/>
          </p:nvSpPr>
          <p:spPr>
            <a:xfrm>
              <a:off x="517680" y="3489840"/>
              <a:ext cx="314244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strike="noStrike" spc="-1" dirty="0">
                  <a:solidFill>
                    <a:srgbClr val="002060"/>
                  </a:solidFill>
                  <a:latin typeface="Courier New"/>
                </a:rPr>
                <a:t>For k = 1 to n-1 do</a:t>
              </a:r>
              <a:endParaRPr lang="en-US" sz="1400" b="0" strike="noStrike" spc="-1" dirty="0">
                <a:latin typeface="Arial"/>
              </a:endParaRPr>
            </a:p>
          </p:txBody>
        </p:sp>
        <p:grpSp>
          <p:nvGrpSpPr>
            <p:cNvPr id="151" name="Group 20"/>
            <p:cNvGrpSpPr/>
            <p:nvPr/>
          </p:nvGrpSpPr>
          <p:grpSpPr>
            <a:xfrm>
              <a:off x="592200" y="3777840"/>
              <a:ext cx="2231280" cy="2011320"/>
              <a:chOff x="592200" y="3777840"/>
              <a:chExt cx="2231280" cy="2011320"/>
            </a:xfrm>
          </p:grpSpPr>
          <p:sp>
            <p:nvSpPr>
              <p:cNvPr id="152" name="Line 21"/>
              <p:cNvSpPr/>
              <p:nvPr/>
            </p:nvSpPr>
            <p:spPr>
              <a:xfrm>
                <a:off x="592200" y="3777840"/>
                <a:ext cx="358920" cy="0"/>
              </a:xfrm>
              <a:prstGeom prst="line">
                <a:avLst/>
              </a:prstGeom>
              <a:ln>
                <a:solidFill>
                  <a:srgbClr val="069BA2"/>
                </a:solidFill>
                <a:prstDash val="lgDashDotDot"/>
                <a:round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153" name="Line 22"/>
              <p:cNvSpPr/>
              <p:nvPr/>
            </p:nvSpPr>
            <p:spPr>
              <a:xfrm flipV="1">
                <a:off x="759600" y="3777840"/>
                <a:ext cx="12240" cy="1707480"/>
              </a:xfrm>
              <a:prstGeom prst="line">
                <a:avLst/>
              </a:prstGeom>
              <a:ln>
                <a:solidFill>
                  <a:srgbClr val="069BA2"/>
                </a:solidFill>
                <a:prstDash val="lgDashDotDot"/>
                <a:round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154" name="CustomShape 23"/>
              <p:cNvSpPr/>
              <p:nvPr/>
            </p:nvSpPr>
            <p:spPr>
              <a:xfrm>
                <a:off x="650160" y="5485680"/>
                <a:ext cx="2173320" cy="303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fr-FR" sz="1400" b="0" u="sng" strike="noStrike" spc="-1" dirty="0">
                    <a:solidFill>
                      <a:srgbClr val="002060"/>
                    </a:solidFill>
                    <a:uFillTx/>
                    <a:latin typeface="Courier New"/>
                  </a:rPr>
                  <a:t>End for</a:t>
                </a:r>
                <a:endParaRPr lang="en-US" sz="1400" b="0" strike="noStrike" spc="-1" dirty="0">
                  <a:latin typeface="Arial"/>
                </a:endParaRPr>
              </a:p>
            </p:txBody>
          </p:sp>
        </p:grpSp>
      </p:grpSp>
      <p:sp>
        <p:nvSpPr>
          <p:cNvPr id="155" name="CustomShape 24"/>
          <p:cNvSpPr/>
          <p:nvPr/>
        </p:nvSpPr>
        <p:spPr>
          <a:xfrm>
            <a:off x="323640" y="1772640"/>
            <a:ext cx="3224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Algorithme de triangulation 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56" name="CustomShape 25"/>
          <p:cNvSpPr/>
          <p:nvPr/>
        </p:nvSpPr>
        <p:spPr>
          <a:xfrm>
            <a:off x="4788000" y="2617200"/>
            <a:ext cx="3517560" cy="3299400"/>
          </a:xfrm>
          <a:prstGeom prst="rect">
            <a:avLst/>
          </a:prstGeom>
          <a:solidFill>
            <a:srgbClr val="FFFFFF"/>
          </a:solidFill>
          <a:ln>
            <a:solidFill>
              <a:srgbClr val="A5C249"/>
            </a:solidFill>
            <a:round/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57" name="CustomShape 26"/>
          <p:cNvSpPr/>
          <p:nvPr/>
        </p:nvSpPr>
        <p:spPr>
          <a:xfrm>
            <a:off x="4908600" y="2722320"/>
            <a:ext cx="31914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2060"/>
                </a:solidFill>
                <a:latin typeface="Courier New"/>
              </a:rPr>
              <a:t>A matrice triangulaire sup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58" name="CustomShape 27"/>
          <p:cNvSpPr/>
          <p:nvPr/>
        </p:nvSpPr>
        <p:spPr>
          <a:xfrm>
            <a:off x="5325120" y="3903840"/>
            <a:ext cx="2473200" cy="33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2060"/>
                </a:solidFill>
                <a:latin typeface="Courier New"/>
              </a:rPr>
              <a:t>X</a:t>
            </a:r>
            <a:r>
              <a:rPr lang="fr-FR" sz="1400" b="0" strike="noStrike" spc="-1" baseline="-25000" dirty="0">
                <a:solidFill>
                  <a:srgbClr val="002060"/>
                </a:solidFill>
                <a:latin typeface="Courier New"/>
              </a:rPr>
              <a:t>i</a:t>
            </a:r>
            <a:r>
              <a:rPr lang="fr-FR" sz="1400" b="0" strike="noStrike" spc="-1" dirty="0">
                <a:solidFill>
                  <a:srgbClr val="002060"/>
                </a:solidFill>
                <a:latin typeface="Courier New"/>
              </a:rPr>
              <a:t> = b</a:t>
            </a:r>
            <a:r>
              <a:rPr lang="fr-FR" sz="1400" b="0" strike="noStrike" spc="-1" baseline="-25000" dirty="0">
                <a:solidFill>
                  <a:srgbClr val="002060"/>
                </a:solidFill>
                <a:latin typeface="Courier New"/>
              </a:rPr>
              <a:t>i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59" name="CustomShape 28"/>
          <p:cNvSpPr/>
          <p:nvPr/>
        </p:nvSpPr>
        <p:spPr>
          <a:xfrm>
            <a:off x="5833080" y="4665240"/>
            <a:ext cx="1965240" cy="2909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00" b="0" strike="noStrike" spc="-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fr-FR" sz="1300" b="0" strike="noStrike" spc="-1" baseline="-25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fr-FR" sz="1300" b="0" strike="noStrike" spc="-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X</a:t>
            </a:r>
            <a:r>
              <a:rPr lang="fr-FR" sz="1300" b="0" strike="noStrike" spc="-1" baseline="-25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fr-FR" sz="1300" b="0" strike="noStrike" spc="-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– </a:t>
            </a:r>
            <a:r>
              <a:rPr lang="fr-FR" sz="1300" b="0" strike="noStrike" spc="-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fr-FR" sz="1300" b="0" strike="noStrike" spc="-1" baseline="-250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ij</a:t>
            </a:r>
            <a:r>
              <a:rPr lang="fr-FR" sz="1300" b="0" strike="noStrike" spc="-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fr-FR" sz="1300" b="0" strike="noStrike" spc="-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fr-FR" sz="1300" b="0" strike="noStrike" spc="-1" baseline="-250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</a:t>
            </a:r>
            <a:endParaRPr lang="en-US" sz="1300" b="0" strike="noStrike" spc="-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0" name="CustomShape 29"/>
          <p:cNvSpPr/>
          <p:nvPr/>
        </p:nvSpPr>
        <p:spPr>
          <a:xfrm>
            <a:off x="4891320" y="3042360"/>
            <a:ext cx="31424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2060"/>
                </a:solidFill>
                <a:latin typeface="Courier New"/>
              </a:rPr>
              <a:t>n, i, j : entiers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161" name="Group 30"/>
          <p:cNvGrpSpPr/>
          <p:nvPr/>
        </p:nvGrpSpPr>
        <p:grpSpPr>
          <a:xfrm>
            <a:off x="5210640" y="4262760"/>
            <a:ext cx="2587680" cy="998280"/>
            <a:chOff x="5210640" y="4262760"/>
            <a:chExt cx="2587680" cy="998280"/>
          </a:xfrm>
        </p:grpSpPr>
        <p:sp>
          <p:nvSpPr>
            <p:cNvPr id="162" name="CustomShape 31"/>
            <p:cNvSpPr/>
            <p:nvPr/>
          </p:nvSpPr>
          <p:spPr>
            <a:xfrm>
              <a:off x="5210640" y="4262760"/>
              <a:ext cx="258768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strike="noStrike" spc="-1" dirty="0">
                  <a:solidFill>
                    <a:srgbClr val="002060"/>
                  </a:solidFill>
                  <a:latin typeface="Courier New"/>
                </a:rPr>
                <a:t>For j = i+1 to n do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63" name="Line 32"/>
            <p:cNvSpPr/>
            <p:nvPr/>
          </p:nvSpPr>
          <p:spPr>
            <a:xfrm>
              <a:off x="5289120" y="4543200"/>
              <a:ext cx="358920" cy="0"/>
            </a:xfrm>
            <a:prstGeom prst="line">
              <a:avLst/>
            </a:prstGeom>
            <a:ln>
              <a:solidFill>
                <a:srgbClr val="069BA2"/>
              </a:solidFill>
              <a:prstDash val="lgDashDotDot"/>
              <a:rou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164" name="Line 33"/>
            <p:cNvSpPr/>
            <p:nvPr/>
          </p:nvSpPr>
          <p:spPr>
            <a:xfrm flipV="1">
              <a:off x="5468400" y="4543200"/>
              <a:ext cx="0" cy="495360"/>
            </a:xfrm>
            <a:prstGeom prst="line">
              <a:avLst/>
            </a:prstGeom>
            <a:ln>
              <a:solidFill>
                <a:srgbClr val="069BA2"/>
              </a:solidFill>
              <a:prstDash val="lgDashDotDot"/>
              <a:rou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165" name="CustomShape 34"/>
            <p:cNvSpPr/>
            <p:nvPr/>
          </p:nvSpPr>
          <p:spPr>
            <a:xfrm>
              <a:off x="5353560" y="4957560"/>
              <a:ext cx="115056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u="sng" strike="noStrike" spc="-1" dirty="0">
                  <a:solidFill>
                    <a:srgbClr val="002060"/>
                  </a:solidFill>
                  <a:uFillTx/>
                  <a:latin typeface="Courier New"/>
                </a:rPr>
                <a:t>End for</a:t>
              </a:r>
              <a:endParaRPr lang="en-US" sz="1400" b="0" strike="noStrike" spc="-1" dirty="0">
                <a:latin typeface="Arial"/>
              </a:endParaRPr>
            </a:p>
          </p:txBody>
        </p:sp>
      </p:grpSp>
      <p:sp>
        <p:nvSpPr>
          <p:cNvPr id="166" name="CustomShape 35"/>
          <p:cNvSpPr/>
          <p:nvPr/>
        </p:nvSpPr>
        <p:spPr>
          <a:xfrm>
            <a:off x="5310360" y="5273640"/>
            <a:ext cx="2173320" cy="2909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00" b="0" strike="noStrike" spc="-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fr-FR" sz="1300" b="0" strike="noStrike" spc="-1" baseline="-25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fr-FR" sz="1300" b="0" strike="noStrike" spc="-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X</a:t>
            </a:r>
            <a:r>
              <a:rPr lang="fr-FR" sz="1300" b="0" strike="noStrike" spc="-1" baseline="-25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fr-FR" sz="1300" b="0" strike="noStrike" spc="-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/ </a:t>
            </a:r>
            <a:r>
              <a:rPr lang="fr-FR" sz="1300" b="0" strike="noStrike" spc="-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fr-FR" sz="1300" b="0" strike="noStrike" spc="-1" baseline="-250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ii</a:t>
            </a:r>
            <a:endParaRPr lang="en-US" sz="1300" b="0" strike="noStrike" spc="-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7" name="Group 36"/>
          <p:cNvGrpSpPr/>
          <p:nvPr/>
        </p:nvGrpSpPr>
        <p:grpSpPr>
          <a:xfrm>
            <a:off x="4891320" y="3489840"/>
            <a:ext cx="3142440" cy="2299320"/>
            <a:chOff x="4891320" y="3489840"/>
            <a:chExt cx="3142440" cy="2299320"/>
          </a:xfrm>
        </p:grpSpPr>
        <p:sp>
          <p:nvSpPr>
            <p:cNvPr id="168" name="CustomShape 37"/>
            <p:cNvSpPr/>
            <p:nvPr/>
          </p:nvSpPr>
          <p:spPr>
            <a:xfrm>
              <a:off x="4891320" y="3489840"/>
              <a:ext cx="314244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strike="noStrike" spc="-1" dirty="0">
                  <a:solidFill>
                    <a:srgbClr val="002060"/>
                  </a:solidFill>
                  <a:latin typeface="Courier New"/>
                </a:rPr>
                <a:t>For i = n to (-1) 1 do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69" name="Line 38"/>
            <p:cNvSpPr/>
            <p:nvPr/>
          </p:nvSpPr>
          <p:spPr>
            <a:xfrm>
              <a:off x="4966200" y="3777840"/>
              <a:ext cx="358560" cy="0"/>
            </a:xfrm>
            <a:prstGeom prst="line">
              <a:avLst/>
            </a:prstGeom>
            <a:ln>
              <a:solidFill>
                <a:srgbClr val="069BA2"/>
              </a:solidFill>
              <a:prstDash val="lgDashDotDot"/>
              <a:rou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170" name="Line 39"/>
            <p:cNvSpPr/>
            <p:nvPr/>
          </p:nvSpPr>
          <p:spPr>
            <a:xfrm flipV="1">
              <a:off x="5133240" y="3777840"/>
              <a:ext cx="12240" cy="1707480"/>
            </a:xfrm>
            <a:prstGeom prst="line">
              <a:avLst/>
            </a:prstGeom>
            <a:ln>
              <a:solidFill>
                <a:srgbClr val="069BA2"/>
              </a:solidFill>
              <a:prstDash val="lgDashDotDot"/>
              <a:rou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171" name="CustomShape 40"/>
            <p:cNvSpPr/>
            <p:nvPr/>
          </p:nvSpPr>
          <p:spPr>
            <a:xfrm>
              <a:off x="5024160" y="5485680"/>
              <a:ext cx="217332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u="sng" strike="noStrike" spc="-1">
                  <a:solidFill>
                    <a:srgbClr val="002060"/>
                  </a:solidFill>
                  <a:uFillTx/>
                  <a:latin typeface="Courier New"/>
                </a:rPr>
                <a:t>End for</a:t>
              </a:r>
              <a:endParaRPr lang="en-US" sz="1400" b="0" strike="noStrike" spc="-1">
                <a:latin typeface="Arial"/>
              </a:endParaRPr>
            </a:p>
          </p:txBody>
        </p:sp>
      </p:grpSp>
      <p:sp>
        <p:nvSpPr>
          <p:cNvPr id="172" name="CustomShape 41"/>
          <p:cNvSpPr/>
          <p:nvPr/>
        </p:nvSpPr>
        <p:spPr>
          <a:xfrm>
            <a:off x="4678560" y="1770840"/>
            <a:ext cx="286452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Algorithme de résolution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3" name="CustomShape 7"/>
          <p:cNvSpPr/>
          <p:nvPr/>
        </p:nvSpPr>
        <p:spPr>
          <a:xfrm>
            <a:off x="935008" y="3667089"/>
            <a:ext cx="2791352" cy="2524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FF0000"/>
                </a:solidFill>
                <a:latin typeface="Courier New"/>
              </a:rPr>
              <a:t>(Choix du pivot et permutations)</a:t>
            </a:r>
            <a:endParaRPr lang="en-US" sz="1050" b="1" strike="noStrike" spc="-1" dirty="0">
              <a:solidFill>
                <a:srgbClr val="FF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3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8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4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3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4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9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5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6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5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7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500"/>
                            </p:stCondLst>
                            <p:childTnLst>
                              <p:par>
                                <p:cTn id="8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000"/>
                            </p:stCondLst>
                            <p:childTnLst>
                              <p:par>
                                <p:cTn id="9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683640" y="1340640"/>
            <a:ext cx="4968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Book Antiqua"/>
              </a:rPr>
              <a:t>Exemple : Soit le système linéaire suivant :</a:t>
            </a:r>
            <a:endParaRPr lang="en-US" sz="2000" b="0" strike="noStrike" spc="-1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Formula 2"/>
              <p:cNvSpPr txBox="1"/>
              <p:nvPr/>
            </p:nvSpPr>
            <p:spPr>
              <a:xfrm>
                <a:off x="1331640" y="2349000"/>
                <a:ext cx="3096344" cy="3996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 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 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   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𝟖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4" name="Formula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349000"/>
                <a:ext cx="3096344" cy="3996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Formula 3"/>
              <p:cNvSpPr txBox="1"/>
              <p:nvPr/>
            </p:nvSpPr>
            <p:spPr>
              <a:xfrm>
                <a:off x="1291531" y="2836800"/>
                <a:ext cx="3271656" cy="3996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 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 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  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   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5" name="Formula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531" y="2836800"/>
                <a:ext cx="3271656" cy="3996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Formula 4"/>
              <p:cNvSpPr txBox="1"/>
              <p:nvPr/>
            </p:nvSpPr>
            <p:spPr>
              <a:xfrm>
                <a:off x="1331640" y="3267000"/>
                <a:ext cx="3281024" cy="3996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 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𝟏𝟕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6" name="Formula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267000"/>
                <a:ext cx="3281024" cy="3996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Formula 5"/>
              <p:cNvSpPr txBox="1"/>
              <p:nvPr/>
            </p:nvSpPr>
            <p:spPr>
              <a:xfrm>
                <a:off x="1435336" y="3660840"/>
                <a:ext cx="3208672" cy="3996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fr-FR" b="0" i="0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=−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7" name="Formula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336" y="3660840"/>
                <a:ext cx="3208672" cy="3996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CustomShape 6"/>
          <p:cNvSpPr/>
          <p:nvPr/>
        </p:nvSpPr>
        <p:spPr>
          <a:xfrm>
            <a:off x="868320" y="2349000"/>
            <a:ext cx="422280" cy="171180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7"/>
          <p:cNvSpPr/>
          <p:nvPr/>
        </p:nvSpPr>
        <p:spPr>
          <a:xfrm>
            <a:off x="148320" y="2874960"/>
            <a:ext cx="71964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0" strike="noStrike" spc="-1">
                <a:solidFill>
                  <a:srgbClr val="FFFFFF"/>
                </a:solidFill>
                <a:latin typeface="Constantia"/>
              </a:rPr>
              <a:t>(S)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80" name="CustomShape 8"/>
          <p:cNvSpPr/>
          <p:nvPr/>
        </p:nvSpPr>
        <p:spPr>
          <a:xfrm>
            <a:off x="5652000" y="4350600"/>
            <a:ext cx="33120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>
                <a:solidFill>
                  <a:srgbClr val="C00000"/>
                </a:solidFill>
                <a:uFillTx/>
                <a:latin typeface="Book Antiqua"/>
              </a:rPr>
              <a:t>Matrice Associée (augmentée)</a:t>
            </a:r>
            <a:endParaRPr lang="en-US" sz="1800" b="0" strike="noStrike" spc="-1" dirty="0">
              <a:latin typeface="Arial"/>
            </a:endParaRPr>
          </a:p>
        </p:txBody>
      </p:sp>
      <p:graphicFrame>
        <p:nvGraphicFramePr>
          <p:cNvPr id="181" name="Table 9"/>
          <p:cNvGraphicFramePr/>
          <p:nvPr/>
        </p:nvGraphicFramePr>
        <p:xfrm>
          <a:off x="5724000" y="2313000"/>
          <a:ext cx="316332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  <a:gridCol w="63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0000"/>
                          </a:solidFill>
                          <a:latin typeface="Cambria"/>
                        </a:rPr>
                        <a:t>8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0000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0000"/>
                          </a:solidFill>
                          <a:latin typeface="Cambria"/>
                        </a:rPr>
                        <a:t>17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>
                          <a:solidFill>
                            <a:srgbClr val="FF0000"/>
                          </a:solidFill>
                          <a:latin typeface="Cambria"/>
                        </a:rPr>
                        <a:t>-7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2" name="TextShape 10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ED1DF493-267E-48B5-8008-DADB1570BB3A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3" name="CustomShape 11"/>
          <p:cNvSpPr/>
          <p:nvPr/>
        </p:nvSpPr>
        <p:spPr>
          <a:xfrm>
            <a:off x="1060920" y="4347720"/>
            <a:ext cx="3168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>
                <a:solidFill>
                  <a:srgbClr val="C00000"/>
                </a:solidFill>
                <a:uFillTx/>
                <a:latin typeface="Book Antiqua"/>
              </a:rPr>
              <a:t>Système linéaire ( carré 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4" name="CustomShape 12"/>
          <p:cNvSpPr/>
          <p:nvPr/>
        </p:nvSpPr>
        <p:spPr>
          <a:xfrm>
            <a:off x="35640" y="188640"/>
            <a:ext cx="336528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1- Méthode de Gauss (simple) :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1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5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1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2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2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3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3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40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4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9"/>
          <p:cNvSpPr/>
          <p:nvPr/>
        </p:nvSpPr>
        <p:spPr>
          <a:xfrm>
            <a:off x="287640" y="4392000"/>
            <a:ext cx="8568720" cy="1910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5" name="Picture 2"/>
          <p:cNvPicPr/>
          <p:nvPr/>
        </p:nvPicPr>
        <p:blipFill>
          <a:blip r:embed="rId2"/>
          <a:stretch/>
        </p:blipFill>
        <p:spPr>
          <a:xfrm>
            <a:off x="5169960" y="1554840"/>
            <a:ext cx="2703960" cy="17276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86" name="Table 1"/>
          <p:cNvGraphicFramePr/>
          <p:nvPr/>
        </p:nvGraphicFramePr>
        <p:xfrm>
          <a:off x="1122120" y="1628640"/>
          <a:ext cx="2515320" cy="1584960"/>
        </p:xfrm>
        <a:graphic>
          <a:graphicData uri="http://schemas.openxmlformats.org/drawingml/2006/table">
            <a:tbl>
              <a:tblPr/>
              <a:tblGrid>
                <a:gridCol w="427320"/>
                <a:gridCol w="504000"/>
                <a:gridCol w="504000"/>
                <a:gridCol w="576000"/>
                <a:gridCol w="504000"/>
              </a:tblGrid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8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17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-2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-7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7" name="CustomShape 2"/>
          <p:cNvSpPr/>
          <p:nvPr/>
        </p:nvSpPr>
        <p:spPr>
          <a:xfrm>
            <a:off x="184320" y="1052640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762120" y="1340640"/>
            <a:ext cx="33912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4"/>
          <p:cNvSpPr/>
          <p:nvPr/>
        </p:nvSpPr>
        <p:spPr>
          <a:xfrm>
            <a:off x="1100160" y="1625760"/>
            <a:ext cx="2533320" cy="431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000" b="1" strike="noStrike" spc="-1">
                <a:solidFill>
                  <a:srgbClr val="FF0000"/>
                </a:solidFill>
                <a:latin typeface="Cambria"/>
              </a:rPr>
              <a:t>2      1      2      -1    8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35640" y="188640"/>
            <a:ext cx="336528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1- Méthode de Gauss (simple) 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97560" y="3873960"/>
            <a:ext cx="129564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Itération 1: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2" name="CustomShape 7"/>
          <p:cNvSpPr/>
          <p:nvPr/>
        </p:nvSpPr>
        <p:spPr>
          <a:xfrm>
            <a:off x="1100160" y="162576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8"/>
          <p:cNvSpPr/>
          <p:nvPr/>
        </p:nvSpPr>
        <p:spPr>
          <a:xfrm>
            <a:off x="5263560" y="2062800"/>
            <a:ext cx="518400" cy="115128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>
                <a:solidFill>
                  <a:srgbClr val="FF0000"/>
                </a:solidFill>
                <a:latin typeface="Cambria"/>
              </a:rPr>
              <a:t>0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>
                <a:solidFill>
                  <a:srgbClr val="FF0000"/>
                </a:solidFill>
                <a:latin typeface="Cambria"/>
              </a:rPr>
              <a:t>0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b="1" strike="noStrike" spc="-1">
                <a:solidFill>
                  <a:srgbClr val="FF0000"/>
                </a:solidFill>
                <a:latin typeface="Cambria"/>
              </a:rPr>
              <a:t>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5" name="CustomShape 10"/>
          <p:cNvSpPr/>
          <p:nvPr/>
        </p:nvSpPr>
        <p:spPr>
          <a:xfrm>
            <a:off x="301680" y="5099040"/>
            <a:ext cx="8458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-  La première ligne reste la même.</a:t>
            </a:r>
            <a:r>
              <a:rPr lang="fr-FR" sz="1800" b="0" strike="noStrike" spc="-1">
                <a:solidFill>
                  <a:srgbClr val="FFFFFF"/>
                </a:solidFill>
                <a:latin typeface="Constantia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6" name="CustomShape 11"/>
          <p:cNvSpPr/>
          <p:nvPr/>
        </p:nvSpPr>
        <p:spPr>
          <a:xfrm>
            <a:off x="314228" y="5746320"/>
            <a:ext cx="8458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Les éléments de la 1</a:t>
            </a:r>
            <a:r>
              <a:rPr lang="fr-FR" sz="1600" b="0" strike="noStrike" spc="-1" baseline="30000" dirty="0">
                <a:solidFill>
                  <a:srgbClr val="FFFFFF"/>
                </a:solidFill>
                <a:latin typeface="Courier New"/>
              </a:rPr>
              <a:t>ère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colonne (en dessous du pivot) sont nuls. 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7" name="CustomShape 12"/>
          <p:cNvSpPr/>
          <p:nvPr/>
        </p:nvSpPr>
        <p:spPr>
          <a:xfrm>
            <a:off x="373320" y="2238480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A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>
            <a:off x="4439160" y="2260800"/>
            <a:ext cx="75168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0" strike="noStrike" spc="-1" baseline="30000" dirty="0">
                <a:solidFill>
                  <a:srgbClr val="FFFFFF"/>
                </a:solidFill>
                <a:latin typeface="Constantia"/>
              </a:rPr>
              <a:t>(1)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 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99" name="CustomShape 14"/>
          <p:cNvSpPr/>
          <p:nvPr/>
        </p:nvSpPr>
        <p:spPr>
          <a:xfrm>
            <a:off x="301680" y="4419000"/>
            <a:ext cx="8458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-  Itération 1 : K = 1 </a:t>
            </a:r>
            <a:r>
              <a:rPr lang="fr-FR" sz="1600" b="0" strike="noStrike" spc="-1">
                <a:solidFill>
                  <a:srgbClr val="FFFFFF"/>
                </a:solidFill>
                <a:latin typeface="Wingdings"/>
              </a:rPr>
              <a:t>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 Pivot =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kk 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= a</a:t>
            </a:r>
            <a:r>
              <a:rPr lang="fr-FR" sz="1600" b="0" strike="noStrike" spc="-1" baseline="-25000">
                <a:solidFill>
                  <a:srgbClr val="FFFFFF"/>
                </a:solidFill>
                <a:latin typeface="Courier New"/>
              </a:rPr>
              <a:t>11 </a:t>
            </a:r>
            <a:r>
              <a:rPr lang="fr-FR" sz="1600" b="0" strike="noStrike" spc="-1">
                <a:solidFill>
                  <a:srgbClr val="FFFFFF"/>
                </a:solidFill>
                <a:latin typeface="Courier New"/>
              </a:rPr>
              <a:t>= 2.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00" name="TextShape 15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7B3D0AE-95D3-4EC8-BAA1-D912D97109C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1" name="CustomShape 16"/>
          <p:cNvSpPr/>
          <p:nvPr/>
        </p:nvSpPr>
        <p:spPr>
          <a:xfrm>
            <a:off x="1316160" y="3332160"/>
            <a:ext cx="195948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Matrice associée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17"/>
          <p:cNvSpPr/>
          <p:nvPr/>
        </p:nvSpPr>
        <p:spPr>
          <a:xfrm>
            <a:off x="5263560" y="3357000"/>
            <a:ext cx="252000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Matrice triangulaire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11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2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3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1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2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5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5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0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1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66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63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006 4.44444E-006 L 0.45382 0.00486 E">
                                      <p:cBhvr>
                                        <p:cTn id="69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4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5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80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2644</TotalTime>
  <Words>4795</Words>
  <Application>Microsoft Office PowerPoint</Application>
  <PresentationFormat>Affichage à l'écran (4:3)</PresentationFormat>
  <Paragraphs>1487</Paragraphs>
  <Slides>40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1" baseType="lpstr"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Cours</dc:creator>
  <cp:lastModifiedBy>Cours</cp:lastModifiedBy>
  <cp:revision>200</cp:revision>
  <dcterms:created xsi:type="dcterms:W3CDTF">2020-12-25T15:17:10Z</dcterms:created>
  <dcterms:modified xsi:type="dcterms:W3CDTF">2021-02-03T13:07:33Z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Affichage à l'écran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34</vt:i4>
  </property>
</Properties>
</file>